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35"/>
  </p:notesMasterIdLst>
  <p:handoutMasterIdLst>
    <p:handoutMasterId r:id="rId36"/>
  </p:handoutMasterIdLst>
  <p:sldIdLst>
    <p:sldId id="312" r:id="rId2"/>
    <p:sldId id="356" r:id="rId3"/>
    <p:sldId id="325" r:id="rId4"/>
    <p:sldId id="344" r:id="rId5"/>
    <p:sldId id="348" r:id="rId6"/>
    <p:sldId id="321" r:id="rId7"/>
    <p:sldId id="317" r:id="rId8"/>
    <p:sldId id="349" r:id="rId9"/>
    <p:sldId id="350" r:id="rId10"/>
    <p:sldId id="351" r:id="rId11"/>
    <p:sldId id="352" r:id="rId12"/>
    <p:sldId id="353" r:id="rId13"/>
    <p:sldId id="354" r:id="rId14"/>
    <p:sldId id="333" r:id="rId15"/>
    <p:sldId id="296" r:id="rId16"/>
    <p:sldId id="343" r:id="rId17"/>
    <p:sldId id="342" r:id="rId18"/>
    <p:sldId id="345" r:id="rId19"/>
    <p:sldId id="335" r:id="rId20"/>
    <p:sldId id="334" r:id="rId21"/>
    <p:sldId id="340" r:id="rId22"/>
    <p:sldId id="337" r:id="rId23"/>
    <p:sldId id="338" r:id="rId24"/>
    <p:sldId id="339" r:id="rId25"/>
    <p:sldId id="347" r:id="rId26"/>
    <p:sldId id="355" r:id="rId27"/>
    <p:sldId id="302" r:id="rId28"/>
    <p:sldId id="306" r:id="rId29"/>
    <p:sldId id="271" r:id="rId30"/>
    <p:sldId id="346" r:id="rId31"/>
    <p:sldId id="357" r:id="rId32"/>
    <p:sldId id="305" r:id="rId33"/>
    <p:sldId id="256" r:id="rId3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anna Schuler (Bookey Consulting)" initials="DLS" lastIdx="2" clrIdx="0"/>
  <p:cmAuthor id="1" name="Wenwen" initials="WW"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1997"/>
    <a:srgbClr val="B72172"/>
    <a:srgbClr val="C02E8F"/>
    <a:srgbClr val="8CC63F"/>
    <a:srgbClr val="D246A3"/>
    <a:srgbClr val="D13FA0"/>
    <a:srgbClr val="FFFFFF"/>
    <a:srgbClr val="000000"/>
    <a:srgbClr val="44C8F5"/>
    <a:srgbClr val="9521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31" autoAdjust="0"/>
    <p:restoredTop sz="83587" autoAdjust="0"/>
  </p:normalViewPr>
  <p:slideViewPr>
    <p:cSldViewPr snapToGrid="0">
      <p:cViewPr varScale="1">
        <p:scale>
          <a:sx n="41" d="100"/>
          <a:sy n="41" d="100"/>
        </p:scale>
        <p:origin x="-738" y="-114"/>
      </p:cViewPr>
      <p:guideLst>
        <p:guide orient="horz" pos="144"/>
        <p:guide orient="horz" pos="622"/>
        <p:guide orient="horz" pos="816"/>
        <p:guide orient="horz" pos="2175"/>
        <p:guide orient="horz" pos="4176"/>
        <p:guide orient="horz" pos="1019"/>
        <p:guide orient="horz" pos="1981"/>
        <p:guide pos="3839"/>
        <p:guide pos="320"/>
        <p:guide pos="613"/>
        <p:guide pos="7358"/>
        <p:guide pos="1940"/>
        <p:guide pos="7063"/>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D156E1-297D-48C8-9DCF-D38DF46E6E1E}" type="doc">
      <dgm:prSet loTypeId="urn:microsoft.com/office/officeart/2008/layout/AlternatingHexagons#1" loCatId="list" qsTypeId="urn:microsoft.com/office/officeart/2005/8/quickstyle/3d7" qsCatId="3D" csTypeId="urn:microsoft.com/office/officeart/2005/8/colors/colorful1#1" csCatId="colorful" phldr="1"/>
      <dgm:spPr/>
      <dgm:t>
        <a:bodyPr/>
        <a:lstStyle/>
        <a:p>
          <a:endParaRPr lang="en-US"/>
        </a:p>
      </dgm:t>
    </dgm:pt>
    <dgm:pt modelId="{2A6C6577-FBAD-4629-AD15-0352DEF9D775}">
      <dgm:prSet phldrT="[Text]" custT="1"/>
      <dgm:spPr/>
      <dgm:t>
        <a:bodyPr/>
        <a:lstStyle/>
        <a:p>
          <a:r>
            <a:rPr lang="en-US" sz="2000" b="1" dirty="0" smtClean="0"/>
            <a:t>OEM HW Available Today</a:t>
          </a:r>
          <a:endParaRPr lang="en-US" sz="2000" b="1" dirty="0"/>
        </a:p>
      </dgm:t>
    </dgm:pt>
    <dgm:pt modelId="{4D157C07-D1D1-4EC5-B833-CAA5732B972D}" type="parTrans" cxnId="{B3D82202-2277-47EB-AC68-86AA0E266E9E}">
      <dgm:prSet/>
      <dgm:spPr/>
      <dgm:t>
        <a:bodyPr/>
        <a:lstStyle/>
        <a:p>
          <a:endParaRPr lang="en-US"/>
        </a:p>
      </dgm:t>
    </dgm:pt>
    <dgm:pt modelId="{567BA03F-47BD-460C-91A3-D406AF2B9EB7}" type="sibTrans" cxnId="{B3D82202-2277-47EB-AC68-86AA0E266E9E}">
      <dgm:prSet/>
      <dgm:spPr/>
      <dgm:t>
        <a:bodyPr/>
        <a:lstStyle/>
        <a:p>
          <a:endParaRPr lang="en-US"/>
        </a:p>
      </dgm:t>
    </dgm:pt>
    <dgm:pt modelId="{5895C2E3-B2E2-4449-851B-2B43A130AA85}">
      <dgm:prSet phldrT="[Text]" custT="1"/>
      <dgm:spPr/>
      <dgm:t>
        <a:bodyPr/>
        <a:lstStyle/>
        <a:p>
          <a:r>
            <a:rPr lang="en-US" sz="2000" b="1" dirty="0" smtClean="0"/>
            <a:t>Server Support</a:t>
          </a:r>
          <a:endParaRPr lang="en-US" sz="2000" b="1" dirty="0"/>
        </a:p>
      </dgm:t>
    </dgm:pt>
    <dgm:pt modelId="{5272699E-0D89-4378-84EC-4E5706812C29}" type="parTrans" cxnId="{4EC2A23F-E8B1-43F0-827F-00FD0385AA90}">
      <dgm:prSet/>
      <dgm:spPr/>
      <dgm:t>
        <a:bodyPr/>
        <a:lstStyle/>
        <a:p>
          <a:endParaRPr lang="en-US"/>
        </a:p>
      </dgm:t>
    </dgm:pt>
    <dgm:pt modelId="{70784B2E-31CF-43E5-8B8D-1F7F01ED8F2B}" type="sibTrans" cxnId="{4EC2A23F-E8B1-43F0-827F-00FD0385AA90}">
      <dgm:prSet/>
      <dgm:spPr/>
      <dgm:t>
        <a:bodyPr/>
        <a:lstStyle/>
        <a:p>
          <a:endParaRPr lang="en-US"/>
        </a:p>
      </dgm:t>
    </dgm:pt>
    <dgm:pt modelId="{1ABA714F-E61E-4BED-92FE-C90E7E5DF69F}">
      <dgm:prSet phldrT="[Text]" custT="1"/>
      <dgm:spPr/>
      <dgm:t>
        <a:bodyPr/>
        <a:lstStyle/>
        <a:p>
          <a:r>
            <a:rPr lang="en-US" sz="2000" b="1" dirty="0" smtClean="0"/>
            <a:t>Future: Blades and Integrated Graphics</a:t>
          </a:r>
          <a:endParaRPr lang="en-US" sz="2000" b="1" dirty="0"/>
        </a:p>
      </dgm:t>
    </dgm:pt>
    <dgm:pt modelId="{5DD51010-8100-4E82-B8B9-C67B8F511560}" type="parTrans" cxnId="{3541424B-DCDD-4F50-9F9F-CF0902887B73}">
      <dgm:prSet/>
      <dgm:spPr/>
      <dgm:t>
        <a:bodyPr/>
        <a:lstStyle/>
        <a:p>
          <a:endParaRPr lang="en-US"/>
        </a:p>
      </dgm:t>
    </dgm:pt>
    <dgm:pt modelId="{52BD7847-5EB5-4CC8-81B3-EEFBB7D57A39}" type="sibTrans" cxnId="{3541424B-DCDD-4F50-9F9F-CF0902887B73}">
      <dgm:prSet/>
      <dgm:spPr/>
      <dgm:t>
        <a:bodyPr/>
        <a:lstStyle/>
        <a:p>
          <a:endParaRPr lang="en-US"/>
        </a:p>
      </dgm:t>
    </dgm:pt>
    <dgm:pt modelId="{3D5F8B43-7DD4-4D0C-8442-DEF7A351F5D1}">
      <dgm:prSet phldrT="[Text]" custT="1"/>
      <dgm:spPr/>
      <dgm:t>
        <a:bodyPr/>
        <a:lstStyle/>
        <a:p>
          <a:r>
            <a:rPr lang="en-US" sz="2000" b="1" dirty="0" smtClean="0"/>
            <a:t>3D &amp; The Modern Desktop</a:t>
          </a:r>
          <a:endParaRPr lang="en-US" sz="2000" b="1" dirty="0"/>
        </a:p>
      </dgm:t>
    </dgm:pt>
    <dgm:pt modelId="{25EA106C-146A-4E73-BFBC-B1CF5F405EBB}" type="parTrans" cxnId="{B70DE61D-C8AD-4C20-9AD6-3327431362BC}">
      <dgm:prSet/>
      <dgm:spPr/>
      <dgm:t>
        <a:bodyPr/>
        <a:lstStyle/>
        <a:p>
          <a:endParaRPr lang="en-US"/>
        </a:p>
      </dgm:t>
    </dgm:pt>
    <dgm:pt modelId="{3828BD1E-9EFC-4D37-8CDC-3C85C2A5C36F}" type="sibTrans" cxnId="{B70DE61D-C8AD-4C20-9AD6-3327431362BC}">
      <dgm:prSet/>
      <dgm:spPr/>
      <dgm:t>
        <a:bodyPr/>
        <a:lstStyle/>
        <a:p>
          <a:endParaRPr lang="en-US"/>
        </a:p>
      </dgm:t>
    </dgm:pt>
    <dgm:pt modelId="{FFBF260A-C6AC-4F1E-B17F-846113423148}">
      <dgm:prSet phldrT="[Text]" custT="1"/>
      <dgm:spPr/>
      <dgm:t>
        <a:bodyPr/>
        <a:lstStyle/>
        <a:p>
          <a:r>
            <a:rPr lang="en-US" sz="2000" b="1" dirty="0" smtClean="0"/>
            <a:t>Aero Glass</a:t>
          </a:r>
          <a:endParaRPr lang="en-US" sz="2000" b="1" dirty="0"/>
        </a:p>
      </dgm:t>
    </dgm:pt>
    <dgm:pt modelId="{8E94EF27-AC3B-42B5-B700-459B7D05EED4}" type="parTrans" cxnId="{ED56C819-EC0F-469D-B1A3-9DDD9BF3E919}">
      <dgm:prSet/>
      <dgm:spPr/>
      <dgm:t>
        <a:bodyPr/>
        <a:lstStyle/>
        <a:p>
          <a:endParaRPr lang="en-US"/>
        </a:p>
      </dgm:t>
    </dgm:pt>
    <dgm:pt modelId="{EEEE4814-83EF-4D61-BCAC-A70FBAB13365}" type="sibTrans" cxnId="{ED56C819-EC0F-469D-B1A3-9DDD9BF3E919}">
      <dgm:prSet/>
      <dgm:spPr/>
      <dgm:t>
        <a:bodyPr/>
        <a:lstStyle/>
        <a:p>
          <a:endParaRPr lang="en-US"/>
        </a:p>
      </dgm:t>
    </dgm:pt>
    <dgm:pt modelId="{B2734CBA-487B-416F-9EDF-6203B5CF499A}">
      <dgm:prSet phldrT="[Text]" custT="1"/>
      <dgm:spPr/>
      <dgm:t>
        <a:bodyPr/>
        <a:lstStyle/>
        <a:p>
          <a:r>
            <a:rPr lang="en-US" sz="2000" b="1" dirty="0" smtClean="0"/>
            <a:t>IE9, HTML 5</a:t>
          </a:r>
          <a:endParaRPr lang="en-US" sz="2000" b="1" dirty="0"/>
        </a:p>
      </dgm:t>
    </dgm:pt>
    <dgm:pt modelId="{952C238E-C6E9-4517-9196-CBA5AF6DDEED}" type="parTrans" cxnId="{1E935837-A5BA-4195-B2DD-1EAB2A99D4C9}">
      <dgm:prSet/>
      <dgm:spPr/>
      <dgm:t>
        <a:bodyPr/>
        <a:lstStyle/>
        <a:p>
          <a:endParaRPr lang="en-US"/>
        </a:p>
      </dgm:t>
    </dgm:pt>
    <dgm:pt modelId="{DB9D8C1F-BCA4-4307-B0EF-8290FDC6482D}" type="sibTrans" cxnId="{1E935837-A5BA-4195-B2DD-1EAB2A99D4C9}">
      <dgm:prSet/>
      <dgm:spPr/>
      <dgm:t>
        <a:bodyPr/>
        <a:lstStyle/>
        <a:p>
          <a:endParaRPr lang="en-US"/>
        </a:p>
      </dgm:t>
    </dgm:pt>
    <dgm:pt modelId="{F91769EE-FE61-4C75-9BBE-C43C893E978D}">
      <dgm:prSet phldrT="[Text]" custT="1"/>
      <dgm:spPr/>
      <dgm:t>
        <a:bodyPr/>
        <a:lstStyle/>
        <a:p>
          <a:r>
            <a:rPr lang="en-US" sz="2000" b="1" dirty="0" smtClean="0"/>
            <a:t>Office 2010</a:t>
          </a:r>
          <a:endParaRPr lang="en-US" sz="2000" b="1" dirty="0"/>
        </a:p>
      </dgm:t>
    </dgm:pt>
    <dgm:pt modelId="{5C903ED5-2C35-48EA-8176-C850EECBB34A}" type="parTrans" cxnId="{F0227FA4-8EC6-4ED3-B142-8598EED6716C}">
      <dgm:prSet/>
      <dgm:spPr/>
      <dgm:t>
        <a:bodyPr/>
        <a:lstStyle/>
        <a:p>
          <a:endParaRPr lang="en-US"/>
        </a:p>
      </dgm:t>
    </dgm:pt>
    <dgm:pt modelId="{A4065404-B1B0-486F-8D56-C8D0B37909C7}" type="sibTrans" cxnId="{F0227FA4-8EC6-4ED3-B142-8598EED6716C}">
      <dgm:prSet/>
      <dgm:spPr/>
      <dgm:t>
        <a:bodyPr/>
        <a:lstStyle/>
        <a:p>
          <a:endParaRPr lang="en-US"/>
        </a:p>
      </dgm:t>
    </dgm:pt>
    <dgm:pt modelId="{C977BD5C-F04C-4920-9BB1-8FC2FF9AA52F}">
      <dgm:prSet phldrT="[Text]" custT="1"/>
      <dgm:spPr/>
      <dgm:t>
        <a:bodyPr/>
        <a:lstStyle/>
        <a:p>
          <a:r>
            <a:rPr lang="en-US" sz="2000" b="1" dirty="0" smtClean="0"/>
            <a:t>WPF</a:t>
          </a:r>
          <a:endParaRPr lang="en-US" sz="1800" dirty="0"/>
        </a:p>
      </dgm:t>
    </dgm:pt>
    <dgm:pt modelId="{0C3692D0-F1C8-404A-AE75-2FC094209A94}" type="parTrans" cxnId="{6520D3F3-0994-442F-8D03-E6ED48535B19}">
      <dgm:prSet/>
      <dgm:spPr/>
      <dgm:t>
        <a:bodyPr/>
        <a:lstStyle/>
        <a:p>
          <a:endParaRPr lang="en-US"/>
        </a:p>
      </dgm:t>
    </dgm:pt>
    <dgm:pt modelId="{9320433D-039F-4188-9A7C-8C9B16C2409C}" type="sibTrans" cxnId="{6520D3F3-0994-442F-8D03-E6ED48535B19}">
      <dgm:prSet/>
      <dgm:spPr/>
      <dgm:t>
        <a:bodyPr/>
        <a:lstStyle/>
        <a:p>
          <a:endParaRPr lang="en-US"/>
        </a:p>
      </dgm:t>
    </dgm:pt>
    <dgm:pt modelId="{0BF91673-B977-4E40-9DEA-28FE9F6E2646}">
      <dgm:prSet phldrT="[Text]" custT="1"/>
      <dgm:spPr/>
      <dgm:t>
        <a:bodyPr/>
        <a:lstStyle/>
        <a:p>
          <a:r>
            <a:rPr lang="en-US" sz="2000" b="1" dirty="0" smtClean="0"/>
            <a:t>Enterprise GPUS</a:t>
          </a:r>
          <a:endParaRPr lang="en-US" sz="2000" b="1" dirty="0"/>
        </a:p>
      </dgm:t>
    </dgm:pt>
    <dgm:pt modelId="{25AFABF6-70B3-4216-81B5-DC07EDF29728}" type="parTrans" cxnId="{56380D13-4486-4E5F-B747-821F812A827B}">
      <dgm:prSet/>
      <dgm:spPr/>
      <dgm:t>
        <a:bodyPr/>
        <a:lstStyle/>
        <a:p>
          <a:endParaRPr lang="en-US"/>
        </a:p>
      </dgm:t>
    </dgm:pt>
    <dgm:pt modelId="{05943C4B-6E6D-4B63-974E-C0C90CB84FA0}" type="sibTrans" cxnId="{56380D13-4486-4E5F-B747-821F812A827B}">
      <dgm:prSet/>
      <dgm:spPr/>
      <dgm:t>
        <a:bodyPr/>
        <a:lstStyle/>
        <a:p>
          <a:endParaRPr lang="en-US"/>
        </a:p>
      </dgm:t>
    </dgm:pt>
    <dgm:pt modelId="{5D440442-B765-4F5E-9881-6C998867A01D}">
      <dgm:prSet phldrT="[Text]"/>
      <dgm:spPr/>
      <dgm:t>
        <a:bodyPr/>
        <a:lstStyle/>
        <a:p>
          <a:r>
            <a:rPr lang="en-US" b="1" dirty="0" smtClean="0"/>
            <a:t>Workstation Graphics</a:t>
          </a:r>
          <a:endParaRPr lang="en-US" b="1" dirty="0"/>
        </a:p>
      </dgm:t>
    </dgm:pt>
    <dgm:pt modelId="{F27A95C0-360C-42B4-9F52-8D6EBB12316B}" type="parTrans" cxnId="{F35E7181-6562-41B5-BD2C-AB7E1C8F9EE7}">
      <dgm:prSet/>
      <dgm:spPr/>
      <dgm:t>
        <a:bodyPr/>
        <a:lstStyle/>
        <a:p>
          <a:endParaRPr lang="en-US"/>
        </a:p>
      </dgm:t>
    </dgm:pt>
    <dgm:pt modelId="{DE2FF92A-15A4-4BC5-A6D3-28BCF299E1CE}" type="sibTrans" cxnId="{F35E7181-6562-41B5-BD2C-AB7E1C8F9EE7}">
      <dgm:prSet/>
      <dgm:spPr/>
      <dgm:t>
        <a:bodyPr/>
        <a:lstStyle/>
        <a:p>
          <a:endParaRPr lang="en-US"/>
        </a:p>
      </dgm:t>
    </dgm:pt>
    <dgm:pt modelId="{74326261-7A89-4DFC-95A3-BB03D8AE5FC4}">
      <dgm:prSet phldrT="[Text]"/>
      <dgm:spPr/>
      <dgm:t>
        <a:bodyPr/>
        <a:lstStyle/>
        <a:p>
          <a:r>
            <a:rPr lang="en-US" b="1" dirty="0" smtClean="0"/>
            <a:t>Compute Clusters</a:t>
          </a:r>
          <a:endParaRPr lang="en-US" b="1" dirty="0"/>
        </a:p>
      </dgm:t>
    </dgm:pt>
    <dgm:pt modelId="{8F672BE0-BF16-493B-8739-239FAF8C9874}" type="parTrans" cxnId="{35245DBE-CFAA-404A-9F83-E34720103E3B}">
      <dgm:prSet/>
      <dgm:spPr/>
      <dgm:t>
        <a:bodyPr/>
        <a:lstStyle/>
        <a:p>
          <a:endParaRPr lang="en-US"/>
        </a:p>
      </dgm:t>
    </dgm:pt>
    <dgm:pt modelId="{9D40F8F4-AECD-40AD-8FA3-6906F8BA487E}" type="sibTrans" cxnId="{35245DBE-CFAA-404A-9F83-E34720103E3B}">
      <dgm:prSet/>
      <dgm:spPr/>
      <dgm:t>
        <a:bodyPr/>
        <a:lstStyle/>
        <a:p>
          <a:endParaRPr lang="en-US"/>
        </a:p>
      </dgm:t>
    </dgm:pt>
    <dgm:pt modelId="{E7E4500E-F244-4BB6-9475-C4036F9FA27D}">
      <dgm:prSet phldrT="[Text]"/>
      <dgm:spPr/>
      <dgm:t>
        <a:bodyPr/>
        <a:lstStyle/>
        <a:p>
          <a:r>
            <a:rPr lang="en-US" b="1" dirty="0" smtClean="0"/>
            <a:t>VDI!</a:t>
          </a:r>
          <a:endParaRPr lang="en-US" dirty="0"/>
        </a:p>
      </dgm:t>
    </dgm:pt>
    <dgm:pt modelId="{F225E95D-8BBD-4BD2-9CBD-7F567FEB41AA}" type="parTrans" cxnId="{97E1FBB0-B9F1-4922-98A2-30288028F170}">
      <dgm:prSet/>
      <dgm:spPr/>
      <dgm:t>
        <a:bodyPr/>
        <a:lstStyle/>
        <a:p>
          <a:endParaRPr lang="en-US"/>
        </a:p>
      </dgm:t>
    </dgm:pt>
    <dgm:pt modelId="{DAC763AB-01AA-4748-879D-D0DC8E3F5CDD}" type="sibTrans" cxnId="{97E1FBB0-B9F1-4922-98A2-30288028F170}">
      <dgm:prSet/>
      <dgm:spPr/>
      <dgm:t>
        <a:bodyPr/>
        <a:lstStyle/>
        <a:p>
          <a:endParaRPr lang="en-US"/>
        </a:p>
      </dgm:t>
    </dgm:pt>
    <dgm:pt modelId="{BE0D0A52-26F3-4C84-B8B2-C8AA0C629763}" type="pres">
      <dgm:prSet presAssocID="{A2D156E1-297D-48C8-9DCF-D38DF46E6E1E}" presName="Name0" presStyleCnt="0">
        <dgm:presLayoutVars>
          <dgm:chMax/>
          <dgm:chPref/>
          <dgm:dir/>
        </dgm:presLayoutVars>
      </dgm:prSet>
      <dgm:spPr/>
      <dgm:t>
        <a:bodyPr/>
        <a:lstStyle/>
        <a:p>
          <a:endParaRPr lang="en-US"/>
        </a:p>
      </dgm:t>
    </dgm:pt>
    <dgm:pt modelId="{EA99ABB2-587B-412D-BE92-7C1016B9168C}" type="pres">
      <dgm:prSet presAssocID="{0BF91673-B977-4E40-9DEA-28FE9F6E2646}" presName="composite" presStyleCnt="0"/>
      <dgm:spPr/>
    </dgm:pt>
    <dgm:pt modelId="{70BE3CF9-499F-42D3-B712-19B32177670E}" type="pres">
      <dgm:prSet presAssocID="{0BF91673-B977-4E40-9DEA-28FE9F6E2646}" presName="Accent1" presStyleLbl="node1" presStyleIdx="0" presStyleCnt="6"/>
      <dgm:spPr/>
    </dgm:pt>
    <dgm:pt modelId="{FA825146-3FCD-42E2-BEF1-55D50086FE61}" type="pres">
      <dgm:prSet presAssocID="{0BF91673-B977-4E40-9DEA-28FE9F6E2646}" presName="Parent1" presStyleLbl="node1" presStyleIdx="1" presStyleCnt="6">
        <dgm:presLayoutVars>
          <dgm:chMax val="1"/>
          <dgm:chPref val="1"/>
          <dgm:bulletEnabled val="1"/>
        </dgm:presLayoutVars>
      </dgm:prSet>
      <dgm:spPr/>
      <dgm:t>
        <a:bodyPr/>
        <a:lstStyle/>
        <a:p>
          <a:endParaRPr lang="en-US"/>
        </a:p>
      </dgm:t>
    </dgm:pt>
    <dgm:pt modelId="{A321734C-6C1A-43B6-84D8-90EDCF951D1C}" type="pres">
      <dgm:prSet presAssocID="{0BF91673-B977-4E40-9DEA-28FE9F6E2646}" presName="Childtext1" presStyleLbl="revTx" presStyleIdx="0" presStyleCnt="3">
        <dgm:presLayoutVars>
          <dgm:chMax val="0"/>
          <dgm:chPref val="0"/>
          <dgm:bulletEnabled val="1"/>
        </dgm:presLayoutVars>
      </dgm:prSet>
      <dgm:spPr/>
      <dgm:t>
        <a:bodyPr/>
        <a:lstStyle/>
        <a:p>
          <a:endParaRPr lang="en-US"/>
        </a:p>
      </dgm:t>
    </dgm:pt>
    <dgm:pt modelId="{FCD81792-0527-490A-9FDF-4F91D7F57EFC}" type="pres">
      <dgm:prSet presAssocID="{0BF91673-B977-4E40-9DEA-28FE9F6E2646}" presName="BalanceSpacing" presStyleCnt="0"/>
      <dgm:spPr/>
    </dgm:pt>
    <dgm:pt modelId="{BE49450A-B014-4033-84F7-29E5B317C9D6}" type="pres">
      <dgm:prSet presAssocID="{0BF91673-B977-4E40-9DEA-28FE9F6E2646}" presName="BalanceSpacing1" presStyleCnt="0"/>
      <dgm:spPr/>
    </dgm:pt>
    <dgm:pt modelId="{F3AE7B96-E0E1-4A50-AFF7-634B54FEA9A2}" type="pres">
      <dgm:prSet presAssocID="{05943C4B-6E6D-4B63-974E-C0C90CB84FA0}" presName="spaceBetweenRectangles" presStyleCnt="0"/>
      <dgm:spPr/>
    </dgm:pt>
    <dgm:pt modelId="{09B175F2-A418-47FF-B1A7-CC0F5D1D5305}" type="pres">
      <dgm:prSet presAssocID="{3D5F8B43-7DD4-4D0C-8442-DEF7A351F5D1}" presName="composite" presStyleCnt="0"/>
      <dgm:spPr/>
      <dgm:t>
        <a:bodyPr/>
        <a:lstStyle/>
        <a:p>
          <a:endParaRPr lang="en-US"/>
        </a:p>
      </dgm:t>
    </dgm:pt>
    <dgm:pt modelId="{28F1A4E9-E222-4B0B-BCF5-28602B6DA47B}" type="pres">
      <dgm:prSet presAssocID="{3D5F8B43-7DD4-4D0C-8442-DEF7A351F5D1}" presName="Accent1" presStyleLbl="node1" presStyleIdx="2" presStyleCnt="6"/>
      <dgm:spPr/>
      <dgm:t>
        <a:bodyPr/>
        <a:lstStyle/>
        <a:p>
          <a:endParaRPr lang="en-US"/>
        </a:p>
      </dgm:t>
    </dgm:pt>
    <dgm:pt modelId="{479DAFDF-682C-4872-BDB4-ABBFB653B19D}" type="pres">
      <dgm:prSet presAssocID="{3D5F8B43-7DD4-4D0C-8442-DEF7A351F5D1}" presName="Parent1" presStyleLbl="node1" presStyleIdx="3" presStyleCnt="6">
        <dgm:presLayoutVars>
          <dgm:chMax val="1"/>
          <dgm:chPref val="1"/>
          <dgm:bulletEnabled val="1"/>
        </dgm:presLayoutVars>
      </dgm:prSet>
      <dgm:spPr/>
      <dgm:t>
        <a:bodyPr/>
        <a:lstStyle/>
        <a:p>
          <a:endParaRPr lang="en-US"/>
        </a:p>
      </dgm:t>
    </dgm:pt>
    <dgm:pt modelId="{F4D0D9BB-9B64-4BB9-969E-347B1A9DD738}" type="pres">
      <dgm:prSet presAssocID="{3D5F8B43-7DD4-4D0C-8442-DEF7A351F5D1}" presName="Childtext1" presStyleLbl="revTx" presStyleIdx="1" presStyleCnt="3">
        <dgm:presLayoutVars>
          <dgm:chMax val="0"/>
          <dgm:chPref val="0"/>
          <dgm:bulletEnabled val="1"/>
        </dgm:presLayoutVars>
      </dgm:prSet>
      <dgm:spPr/>
      <dgm:t>
        <a:bodyPr/>
        <a:lstStyle/>
        <a:p>
          <a:endParaRPr lang="en-US"/>
        </a:p>
      </dgm:t>
    </dgm:pt>
    <dgm:pt modelId="{16D7578F-350E-4A91-899B-2C37E1BE8821}" type="pres">
      <dgm:prSet presAssocID="{3D5F8B43-7DD4-4D0C-8442-DEF7A351F5D1}" presName="BalanceSpacing" presStyleCnt="0"/>
      <dgm:spPr/>
      <dgm:t>
        <a:bodyPr/>
        <a:lstStyle/>
        <a:p>
          <a:endParaRPr lang="en-US"/>
        </a:p>
      </dgm:t>
    </dgm:pt>
    <dgm:pt modelId="{AA894D9F-72A4-44DC-B48E-19E4E6802622}" type="pres">
      <dgm:prSet presAssocID="{3D5F8B43-7DD4-4D0C-8442-DEF7A351F5D1}" presName="BalanceSpacing1" presStyleCnt="0"/>
      <dgm:spPr/>
      <dgm:t>
        <a:bodyPr/>
        <a:lstStyle/>
        <a:p>
          <a:endParaRPr lang="en-US"/>
        </a:p>
      </dgm:t>
    </dgm:pt>
    <dgm:pt modelId="{D68F9510-67A4-48AD-B654-6989034E926B}" type="pres">
      <dgm:prSet presAssocID="{3828BD1E-9EFC-4D37-8CDC-3C85C2A5C36F}" presName="spaceBetweenRectangles" presStyleCnt="0"/>
      <dgm:spPr/>
      <dgm:t>
        <a:bodyPr/>
        <a:lstStyle/>
        <a:p>
          <a:endParaRPr lang="en-US"/>
        </a:p>
      </dgm:t>
    </dgm:pt>
    <dgm:pt modelId="{3AE5B4B2-3C32-4503-AF04-DCF2C7D31AD9}" type="pres">
      <dgm:prSet presAssocID="{5895C2E3-B2E2-4449-851B-2B43A130AA85}" presName="composite" presStyleCnt="0"/>
      <dgm:spPr/>
    </dgm:pt>
    <dgm:pt modelId="{DE130C60-B3D4-4D24-BB51-0201CC7809CD}" type="pres">
      <dgm:prSet presAssocID="{5895C2E3-B2E2-4449-851B-2B43A130AA85}" presName="Accent1" presStyleLbl="node1" presStyleIdx="4" presStyleCnt="6"/>
      <dgm:spPr/>
    </dgm:pt>
    <dgm:pt modelId="{CF35C32F-5AD0-44AB-9078-9A1994DCDB90}" type="pres">
      <dgm:prSet presAssocID="{5895C2E3-B2E2-4449-851B-2B43A130AA85}" presName="Parent1" presStyleLbl="node1" presStyleIdx="5" presStyleCnt="6">
        <dgm:presLayoutVars>
          <dgm:chMax val="1"/>
          <dgm:chPref val="1"/>
          <dgm:bulletEnabled val="1"/>
        </dgm:presLayoutVars>
      </dgm:prSet>
      <dgm:spPr/>
      <dgm:t>
        <a:bodyPr/>
        <a:lstStyle/>
        <a:p>
          <a:endParaRPr lang="en-US"/>
        </a:p>
      </dgm:t>
    </dgm:pt>
    <dgm:pt modelId="{4BC20840-48ED-49A8-BB9C-1F4018AE023E}" type="pres">
      <dgm:prSet presAssocID="{5895C2E3-B2E2-4449-851B-2B43A130AA85}" presName="Childtext1" presStyleLbl="revTx" presStyleIdx="2" presStyleCnt="3">
        <dgm:presLayoutVars>
          <dgm:chMax val="0"/>
          <dgm:chPref val="0"/>
          <dgm:bulletEnabled val="1"/>
        </dgm:presLayoutVars>
      </dgm:prSet>
      <dgm:spPr/>
      <dgm:t>
        <a:bodyPr/>
        <a:lstStyle/>
        <a:p>
          <a:endParaRPr lang="en-US"/>
        </a:p>
      </dgm:t>
    </dgm:pt>
    <dgm:pt modelId="{B3310AE8-6C22-4655-950A-B7FA842ED798}" type="pres">
      <dgm:prSet presAssocID="{5895C2E3-B2E2-4449-851B-2B43A130AA85}" presName="BalanceSpacing" presStyleCnt="0"/>
      <dgm:spPr/>
    </dgm:pt>
    <dgm:pt modelId="{AFF7A84F-2F31-4B9D-B80A-4EBA026D2919}" type="pres">
      <dgm:prSet presAssocID="{5895C2E3-B2E2-4449-851B-2B43A130AA85}" presName="BalanceSpacing1" presStyleCnt="0"/>
      <dgm:spPr/>
    </dgm:pt>
  </dgm:ptLst>
  <dgm:cxnLst>
    <dgm:cxn modelId="{22C31868-FB85-4BEA-AD84-6A97C5CD5680}" type="presOf" srcId="{1ABA714F-E61E-4BED-92FE-C90E7E5DF69F}" destId="{4BC20840-48ED-49A8-BB9C-1F4018AE023E}" srcOrd="0" destOrd="1" presId="urn:microsoft.com/office/officeart/2008/layout/AlternatingHexagons#1"/>
    <dgm:cxn modelId="{5AD2C516-0F7D-46D6-A619-97D4E1ED1A3A}" type="presOf" srcId="{0BF91673-B977-4E40-9DEA-28FE9F6E2646}" destId="{FA825146-3FCD-42E2-BEF1-55D50086FE61}" srcOrd="0" destOrd="0" presId="urn:microsoft.com/office/officeart/2008/layout/AlternatingHexagons#1"/>
    <dgm:cxn modelId="{C8E425BB-72B8-4003-87A5-267677B7CC1E}" type="presOf" srcId="{F91769EE-FE61-4C75-9BBE-C43C893E978D}" destId="{F4D0D9BB-9B64-4BB9-969E-347B1A9DD738}" srcOrd="0" destOrd="2" presId="urn:microsoft.com/office/officeart/2008/layout/AlternatingHexagons#1"/>
    <dgm:cxn modelId="{6520D3F3-0994-442F-8D03-E6ED48535B19}" srcId="{3D5F8B43-7DD4-4D0C-8442-DEF7A351F5D1}" destId="{C977BD5C-F04C-4920-9BB1-8FC2FF9AA52F}" srcOrd="3" destOrd="0" parTransId="{0C3692D0-F1C8-404A-AE75-2FC094209A94}" sibTransId="{9320433D-039F-4188-9A7C-8C9B16C2409C}"/>
    <dgm:cxn modelId="{3541424B-DCDD-4F50-9F9F-CF0902887B73}" srcId="{5895C2E3-B2E2-4449-851B-2B43A130AA85}" destId="{1ABA714F-E61E-4BED-92FE-C90E7E5DF69F}" srcOrd="1" destOrd="0" parTransId="{5DD51010-8100-4E82-B8B9-C67B8F511560}" sibTransId="{52BD7847-5EB5-4CC8-81B3-EEFBB7D57A39}"/>
    <dgm:cxn modelId="{F1D0438A-50A3-47FA-9196-2D94A6422E54}" type="presOf" srcId="{5895C2E3-B2E2-4449-851B-2B43A130AA85}" destId="{CF35C32F-5AD0-44AB-9078-9A1994DCDB90}" srcOrd="0" destOrd="0" presId="urn:microsoft.com/office/officeart/2008/layout/AlternatingHexagons#1"/>
    <dgm:cxn modelId="{891FADE7-C50C-45F9-8F82-F453F4CED6D2}" type="presOf" srcId="{B2734CBA-487B-416F-9EDF-6203B5CF499A}" destId="{F4D0D9BB-9B64-4BB9-969E-347B1A9DD738}" srcOrd="0" destOrd="1" presId="urn:microsoft.com/office/officeart/2008/layout/AlternatingHexagons#1"/>
    <dgm:cxn modelId="{97E1FBB0-B9F1-4922-98A2-30288028F170}" srcId="{0BF91673-B977-4E40-9DEA-28FE9F6E2646}" destId="{E7E4500E-F244-4BB6-9475-C4036F9FA27D}" srcOrd="2" destOrd="0" parTransId="{F225E95D-8BBD-4BD2-9CBD-7F567FEB41AA}" sibTransId="{DAC763AB-01AA-4748-879D-D0DC8E3F5CDD}"/>
    <dgm:cxn modelId="{E01EF841-ED5A-4D49-B1CC-709AB1EDDEED}" type="presOf" srcId="{E7E4500E-F244-4BB6-9475-C4036F9FA27D}" destId="{A321734C-6C1A-43B6-84D8-90EDCF951D1C}" srcOrd="0" destOrd="2" presId="urn:microsoft.com/office/officeart/2008/layout/AlternatingHexagons#1"/>
    <dgm:cxn modelId="{D7CC25D1-A841-4E23-B643-BBCC5E0F46CB}" type="presOf" srcId="{2A6C6577-FBAD-4629-AD15-0352DEF9D775}" destId="{4BC20840-48ED-49A8-BB9C-1F4018AE023E}" srcOrd="0" destOrd="0" presId="urn:microsoft.com/office/officeart/2008/layout/AlternatingHexagons#1"/>
    <dgm:cxn modelId="{05762F0D-B054-46F0-AA22-00A8C958D51D}" type="presOf" srcId="{5D440442-B765-4F5E-9881-6C998867A01D}" destId="{A321734C-6C1A-43B6-84D8-90EDCF951D1C}" srcOrd="0" destOrd="0" presId="urn:microsoft.com/office/officeart/2008/layout/AlternatingHexagons#1"/>
    <dgm:cxn modelId="{BBC730B0-3BD9-4026-BB2A-4BDCA3377B94}" type="presOf" srcId="{C977BD5C-F04C-4920-9BB1-8FC2FF9AA52F}" destId="{F4D0D9BB-9B64-4BB9-969E-347B1A9DD738}" srcOrd="0" destOrd="3" presId="urn:microsoft.com/office/officeart/2008/layout/AlternatingHexagons#1"/>
    <dgm:cxn modelId="{F0227FA4-8EC6-4ED3-B142-8598EED6716C}" srcId="{3D5F8B43-7DD4-4D0C-8442-DEF7A351F5D1}" destId="{F91769EE-FE61-4C75-9BBE-C43C893E978D}" srcOrd="2" destOrd="0" parTransId="{5C903ED5-2C35-48EA-8176-C850EECBB34A}" sibTransId="{A4065404-B1B0-486F-8D56-C8D0B37909C7}"/>
    <dgm:cxn modelId="{ED56C819-EC0F-469D-B1A3-9DDD9BF3E919}" srcId="{3D5F8B43-7DD4-4D0C-8442-DEF7A351F5D1}" destId="{FFBF260A-C6AC-4F1E-B17F-846113423148}" srcOrd="0" destOrd="0" parTransId="{8E94EF27-AC3B-42B5-B700-459B7D05EED4}" sibTransId="{EEEE4814-83EF-4D61-BCAC-A70FBAB13365}"/>
    <dgm:cxn modelId="{7E2D6534-1AF3-4B8A-908C-7851C02002B1}" type="presOf" srcId="{74326261-7A89-4DFC-95A3-BB03D8AE5FC4}" destId="{A321734C-6C1A-43B6-84D8-90EDCF951D1C}" srcOrd="0" destOrd="1" presId="urn:microsoft.com/office/officeart/2008/layout/AlternatingHexagons#1"/>
    <dgm:cxn modelId="{F35E7181-6562-41B5-BD2C-AB7E1C8F9EE7}" srcId="{0BF91673-B977-4E40-9DEA-28FE9F6E2646}" destId="{5D440442-B765-4F5E-9881-6C998867A01D}" srcOrd="0" destOrd="0" parTransId="{F27A95C0-360C-42B4-9F52-8D6EBB12316B}" sibTransId="{DE2FF92A-15A4-4BC5-A6D3-28BCF299E1CE}"/>
    <dgm:cxn modelId="{5F65BB2C-5CAD-49B5-9A91-E184C77894F7}" type="presOf" srcId="{A2D156E1-297D-48C8-9DCF-D38DF46E6E1E}" destId="{BE0D0A52-26F3-4C84-B8B2-C8AA0C629763}" srcOrd="0" destOrd="0" presId="urn:microsoft.com/office/officeart/2008/layout/AlternatingHexagons#1"/>
    <dgm:cxn modelId="{B70DE61D-C8AD-4C20-9AD6-3327431362BC}" srcId="{A2D156E1-297D-48C8-9DCF-D38DF46E6E1E}" destId="{3D5F8B43-7DD4-4D0C-8442-DEF7A351F5D1}" srcOrd="1" destOrd="0" parTransId="{25EA106C-146A-4E73-BFBC-B1CF5F405EBB}" sibTransId="{3828BD1E-9EFC-4D37-8CDC-3C85C2A5C36F}"/>
    <dgm:cxn modelId="{56380D13-4486-4E5F-B747-821F812A827B}" srcId="{A2D156E1-297D-48C8-9DCF-D38DF46E6E1E}" destId="{0BF91673-B977-4E40-9DEA-28FE9F6E2646}" srcOrd="0" destOrd="0" parTransId="{25AFABF6-70B3-4216-81B5-DC07EDF29728}" sibTransId="{05943C4B-6E6D-4B63-974E-C0C90CB84FA0}"/>
    <dgm:cxn modelId="{8C30E0C0-ED4E-4971-803C-0E88DFAC7502}" type="presOf" srcId="{FFBF260A-C6AC-4F1E-B17F-846113423148}" destId="{F4D0D9BB-9B64-4BB9-969E-347B1A9DD738}" srcOrd="0" destOrd="0" presId="urn:microsoft.com/office/officeart/2008/layout/AlternatingHexagons#1"/>
    <dgm:cxn modelId="{1E935837-A5BA-4195-B2DD-1EAB2A99D4C9}" srcId="{3D5F8B43-7DD4-4D0C-8442-DEF7A351F5D1}" destId="{B2734CBA-487B-416F-9EDF-6203B5CF499A}" srcOrd="1" destOrd="0" parTransId="{952C238E-C6E9-4517-9196-CBA5AF6DDEED}" sibTransId="{DB9D8C1F-BCA4-4307-B0EF-8290FDC6482D}"/>
    <dgm:cxn modelId="{35245DBE-CFAA-404A-9F83-E34720103E3B}" srcId="{0BF91673-B977-4E40-9DEA-28FE9F6E2646}" destId="{74326261-7A89-4DFC-95A3-BB03D8AE5FC4}" srcOrd="1" destOrd="0" parTransId="{8F672BE0-BF16-493B-8739-239FAF8C9874}" sibTransId="{9D40F8F4-AECD-40AD-8FA3-6906F8BA487E}"/>
    <dgm:cxn modelId="{EB29E0AE-6AC3-4FEC-8827-5486DF7B359C}" type="presOf" srcId="{3D5F8B43-7DD4-4D0C-8442-DEF7A351F5D1}" destId="{479DAFDF-682C-4872-BDB4-ABBFB653B19D}" srcOrd="0" destOrd="0" presId="urn:microsoft.com/office/officeart/2008/layout/AlternatingHexagons#1"/>
    <dgm:cxn modelId="{4EC2A23F-E8B1-43F0-827F-00FD0385AA90}" srcId="{A2D156E1-297D-48C8-9DCF-D38DF46E6E1E}" destId="{5895C2E3-B2E2-4449-851B-2B43A130AA85}" srcOrd="2" destOrd="0" parTransId="{5272699E-0D89-4378-84EC-4E5706812C29}" sibTransId="{70784B2E-31CF-43E5-8B8D-1F7F01ED8F2B}"/>
    <dgm:cxn modelId="{B3D82202-2277-47EB-AC68-86AA0E266E9E}" srcId="{5895C2E3-B2E2-4449-851B-2B43A130AA85}" destId="{2A6C6577-FBAD-4629-AD15-0352DEF9D775}" srcOrd="0" destOrd="0" parTransId="{4D157C07-D1D1-4EC5-B833-CAA5732B972D}" sibTransId="{567BA03F-47BD-460C-91A3-D406AF2B9EB7}"/>
    <dgm:cxn modelId="{3F3BA33C-BB95-44BF-901E-900A6BCA7692}" type="presParOf" srcId="{BE0D0A52-26F3-4C84-B8B2-C8AA0C629763}" destId="{EA99ABB2-587B-412D-BE92-7C1016B9168C}" srcOrd="0" destOrd="0" presId="urn:microsoft.com/office/officeart/2008/layout/AlternatingHexagons#1"/>
    <dgm:cxn modelId="{DAADE5FF-1A55-414C-AECD-79E41E8E9C98}" type="presParOf" srcId="{EA99ABB2-587B-412D-BE92-7C1016B9168C}" destId="{70BE3CF9-499F-42D3-B712-19B32177670E}" srcOrd="0" destOrd="0" presId="urn:microsoft.com/office/officeart/2008/layout/AlternatingHexagons#1"/>
    <dgm:cxn modelId="{563D04B7-4320-4684-826F-AB7087B7FE77}" type="presParOf" srcId="{EA99ABB2-587B-412D-BE92-7C1016B9168C}" destId="{FA825146-3FCD-42E2-BEF1-55D50086FE61}" srcOrd="1" destOrd="0" presId="urn:microsoft.com/office/officeart/2008/layout/AlternatingHexagons#1"/>
    <dgm:cxn modelId="{4EB6DF18-7F5E-49C8-BBE8-DCFC0624717B}" type="presParOf" srcId="{EA99ABB2-587B-412D-BE92-7C1016B9168C}" destId="{A321734C-6C1A-43B6-84D8-90EDCF951D1C}" srcOrd="2" destOrd="0" presId="urn:microsoft.com/office/officeart/2008/layout/AlternatingHexagons#1"/>
    <dgm:cxn modelId="{7DD0FE12-9D23-4DB0-94D2-BE125559F164}" type="presParOf" srcId="{EA99ABB2-587B-412D-BE92-7C1016B9168C}" destId="{FCD81792-0527-490A-9FDF-4F91D7F57EFC}" srcOrd="3" destOrd="0" presId="urn:microsoft.com/office/officeart/2008/layout/AlternatingHexagons#1"/>
    <dgm:cxn modelId="{3AB244CA-D30C-4350-8275-6E71E45FE4F7}" type="presParOf" srcId="{EA99ABB2-587B-412D-BE92-7C1016B9168C}" destId="{BE49450A-B014-4033-84F7-29E5B317C9D6}" srcOrd="4" destOrd="0" presId="urn:microsoft.com/office/officeart/2008/layout/AlternatingHexagons#1"/>
    <dgm:cxn modelId="{DEB8CD6A-811E-423B-91ED-1C4EAB2419F3}" type="presParOf" srcId="{BE0D0A52-26F3-4C84-B8B2-C8AA0C629763}" destId="{F3AE7B96-E0E1-4A50-AFF7-634B54FEA9A2}" srcOrd="1" destOrd="0" presId="urn:microsoft.com/office/officeart/2008/layout/AlternatingHexagons#1"/>
    <dgm:cxn modelId="{13B72A0D-5E5A-494A-8D62-8C788B7E368E}" type="presParOf" srcId="{BE0D0A52-26F3-4C84-B8B2-C8AA0C629763}" destId="{09B175F2-A418-47FF-B1A7-CC0F5D1D5305}" srcOrd="2" destOrd="0" presId="urn:microsoft.com/office/officeart/2008/layout/AlternatingHexagons#1"/>
    <dgm:cxn modelId="{D69FC335-0BB0-47E9-A764-846B82B01184}" type="presParOf" srcId="{09B175F2-A418-47FF-B1A7-CC0F5D1D5305}" destId="{28F1A4E9-E222-4B0B-BCF5-28602B6DA47B}" srcOrd="0" destOrd="0" presId="urn:microsoft.com/office/officeart/2008/layout/AlternatingHexagons#1"/>
    <dgm:cxn modelId="{5A05C2CF-7521-4CE9-9044-C8F4D6B23EDC}" type="presParOf" srcId="{09B175F2-A418-47FF-B1A7-CC0F5D1D5305}" destId="{479DAFDF-682C-4872-BDB4-ABBFB653B19D}" srcOrd="1" destOrd="0" presId="urn:microsoft.com/office/officeart/2008/layout/AlternatingHexagons#1"/>
    <dgm:cxn modelId="{0519269D-8959-4657-9A36-9C7620CFECFA}" type="presParOf" srcId="{09B175F2-A418-47FF-B1A7-CC0F5D1D5305}" destId="{F4D0D9BB-9B64-4BB9-969E-347B1A9DD738}" srcOrd="2" destOrd="0" presId="urn:microsoft.com/office/officeart/2008/layout/AlternatingHexagons#1"/>
    <dgm:cxn modelId="{126EE116-85C4-4B37-B837-8DE7952C3278}" type="presParOf" srcId="{09B175F2-A418-47FF-B1A7-CC0F5D1D5305}" destId="{16D7578F-350E-4A91-899B-2C37E1BE8821}" srcOrd="3" destOrd="0" presId="urn:microsoft.com/office/officeart/2008/layout/AlternatingHexagons#1"/>
    <dgm:cxn modelId="{7057A8B8-93D3-43C2-A46B-3A3F92ACD384}" type="presParOf" srcId="{09B175F2-A418-47FF-B1A7-CC0F5D1D5305}" destId="{AA894D9F-72A4-44DC-B48E-19E4E6802622}" srcOrd="4" destOrd="0" presId="urn:microsoft.com/office/officeart/2008/layout/AlternatingHexagons#1"/>
    <dgm:cxn modelId="{2864B30B-0A2F-4FAF-897F-AD0C01350053}" type="presParOf" srcId="{BE0D0A52-26F3-4C84-B8B2-C8AA0C629763}" destId="{D68F9510-67A4-48AD-B654-6989034E926B}" srcOrd="3" destOrd="0" presId="urn:microsoft.com/office/officeart/2008/layout/AlternatingHexagons#1"/>
    <dgm:cxn modelId="{91E8905C-C5D0-4F35-A918-4A98F0F32323}" type="presParOf" srcId="{BE0D0A52-26F3-4C84-B8B2-C8AA0C629763}" destId="{3AE5B4B2-3C32-4503-AF04-DCF2C7D31AD9}" srcOrd="4" destOrd="0" presId="urn:microsoft.com/office/officeart/2008/layout/AlternatingHexagons#1"/>
    <dgm:cxn modelId="{9F89A260-436E-411B-AFA4-1731B31871B4}" type="presParOf" srcId="{3AE5B4B2-3C32-4503-AF04-DCF2C7D31AD9}" destId="{DE130C60-B3D4-4D24-BB51-0201CC7809CD}" srcOrd="0" destOrd="0" presId="urn:microsoft.com/office/officeart/2008/layout/AlternatingHexagons#1"/>
    <dgm:cxn modelId="{13EA30EC-2161-4F76-B3A6-5372083878D8}" type="presParOf" srcId="{3AE5B4B2-3C32-4503-AF04-DCF2C7D31AD9}" destId="{CF35C32F-5AD0-44AB-9078-9A1994DCDB90}" srcOrd="1" destOrd="0" presId="urn:microsoft.com/office/officeart/2008/layout/AlternatingHexagons#1"/>
    <dgm:cxn modelId="{92FF9AC5-4A5F-499E-9562-227F59144C01}" type="presParOf" srcId="{3AE5B4B2-3C32-4503-AF04-DCF2C7D31AD9}" destId="{4BC20840-48ED-49A8-BB9C-1F4018AE023E}" srcOrd="2" destOrd="0" presId="urn:microsoft.com/office/officeart/2008/layout/AlternatingHexagons#1"/>
    <dgm:cxn modelId="{106F4B3C-3680-4326-A82A-560F43B0DE2B}" type="presParOf" srcId="{3AE5B4B2-3C32-4503-AF04-DCF2C7D31AD9}" destId="{B3310AE8-6C22-4655-950A-B7FA842ED798}" srcOrd="3" destOrd="0" presId="urn:microsoft.com/office/officeart/2008/layout/AlternatingHexagons#1"/>
    <dgm:cxn modelId="{77DABD90-42DE-42AC-ADEE-EC0A5EF8E2B5}" type="presParOf" srcId="{3AE5B4B2-3C32-4503-AF04-DCF2C7D31AD9}" destId="{AFF7A84F-2F31-4B9D-B80A-4EBA026D2919}" srcOrd="4" destOrd="0" presId="urn:microsoft.com/office/officeart/2008/layout/AlternatingHexagon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E3CF9-499F-42D3-B712-19B32177670E}">
      <dsp:nvSpPr>
        <dsp:cNvPr id="0" name=""/>
        <dsp:cNvSpPr/>
      </dsp:nvSpPr>
      <dsp:spPr>
        <a:xfrm rot="5400000">
          <a:off x="3136827" y="159302"/>
          <a:ext cx="2430226" cy="2114296"/>
        </a:xfrm>
        <a:prstGeom prst="hexagon">
          <a:avLst>
            <a:gd name="adj" fmla="val 25000"/>
            <a:gd name="vf" fmla="val 115470"/>
          </a:avLst>
        </a:prstGeom>
        <a:solidFill>
          <a:schemeClr val="accent2">
            <a:hueOff val="0"/>
            <a:satOff val="0"/>
            <a:lumOff val="0"/>
            <a:alphaOff val="0"/>
          </a:schemeClr>
        </a:solidFill>
        <a:ln>
          <a:noFill/>
        </a:ln>
        <a:effectLst>
          <a:outerShdw blurRad="50800" dist="381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FA825146-3FCD-42E2-BEF1-55D50086FE61}">
      <dsp:nvSpPr>
        <dsp:cNvPr id="0" name=""/>
        <dsp:cNvSpPr/>
      </dsp:nvSpPr>
      <dsp:spPr>
        <a:xfrm rot="5400000">
          <a:off x="5420267" y="159302"/>
          <a:ext cx="2430226" cy="2114296"/>
        </a:xfrm>
        <a:prstGeom prst="hexagon">
          <a:avLst>
            <a:gd name="adj" fmla="val 25000"/>
            <a:gd name="vf" fmla="val 115470"/>
          </a:avLst>
        </a:prstGeom>
        <a:solidFill>
          <a:schemeClr val="accent3">
            <a:hueOff val="0"/>
            <a:satOff val="0"/>
            <a:lumOff val="0"/>
            <a:alphaOff val="0"/>
          </a:schemeClr>
        </a:solidFill>
        <a:ln>
          <a:noFill/>
        </a:ln>
        <a:effectLst>
          <a:outerShdw blurRad="50800" dist="381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Enterprise GPUS</a:t>
          </a:r>
          <a:endParaRPr lang="en-US" sz="2000" b="1" kern="1200" dirty="0"/>
        </a:p>
      </dsp:txBody>
      <dsp:txXfrm rot="-5400000">
        <a:off x="5907710" y="380047"/>
        <a:ext cx="1455340" cy="1672806"/>
      </dsp:txXfrm>
    </dsp:sp>
    <dsp:sp modelId="{A321734C-6C1A-43B6-84D8-90EDCF951D1C}">
      <dsp:nvSpPr>
        <dsp:cNvPr id="0" name=""/>
        <dsp:cNvSpPr/>
      </dsp:nvSpPr>
      <dsp:spPr>
        <a:xfrm>
          <a:off x="7756687" y="487383"/>
          <a:ext cx="2712132" cy="1458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smtClean="0"/>
            <a:t>Workstation Graphics</a:t>
          </a:r>
          <a:endParaRPr lang="en-US" sz="2200" b="1" kern="1200" dirty="0"/>
        </a:p>
        <a:p>
          <a:pPr lvl="0" algn="l" defTabSz="977900">
            <a:lnSpc>
              <a:spcPct val="90000"/>
            </a:lnSpc>
            <a:spcBef>
              <a:spcPct val="0"/>
            </a:spcBef>
            <a:spcAft>
              <a:spcPct val="35000"/>
            </a:spcAft>
          </a:pPr>
          <a:r>
            <a:rPr lang="en-US" sz="2200" b="1" kern="1200" dirty="0" smtClean="0"/>
            <a:t>Compute Clusters</a:t>
          </a:r>
          <a:endParaRPr lang="en-US" sz="2200" b="1" kern="1200" dirty="0"/>
        </a:p>
        <a:p>
          <a:pPr lvl="0" algn="l" defTabSz="977900">
            <a:lnSpc>
              <a:spcPct val="90000"/>
            </a:lnSpc>
            <a:spcBef>
              <a:spcPct val="0"/>
            </a:spcBef>
            <a:spcAft>
              <a:spcPct val="35000"/>
            </a:spcAft>
          </a:pPr>
          <a:r>
            <a:rPr lang="en-US" sz="2200" b="1" kern="1200" dirty="0" smtClean="0"/>
            <a:t>VDI!</a:t>
          </a:r>
          <a:endParaRPr lang="en-US" sz="2200" kern="1200" dirty="0"/>
        </a:p>
      </dsp:txBody>
      <dsp:txXfrm>
        <a:off x="7756687" y="487383"/>
        <a:ext cx="2712132" cy="1458135"/>
      </dsp:txXfrm>
    </dsp:sp>
    <dsp:sp modelId="{28F1A4E9-E222-4B0B-BCF5-28602B6DA47B}">
      <dsp:nvSpPr>
        <dsp:cNvPr id="0" name=""/>
        <dsp:cNvSpPr/>
      </dsp:nvSpPr>
      <dsp:spPr>
        <a:xfrm rot="5400000">
          <a:off x="6557613" y="2222079"/>
          <a:ext cx="2430226" cy="2114296"/>
        </a:xfrm>
        <a:prstGeom prst="hexagon">
          <a:avLst>
            <a:gd name="adj" fmla="val 25000"/>
            <a:gd name="vf" fmla="val 115470"/>
          </a:avLst>
        </a:prstGeom>
        <a:solidFill>
          <a:schemeClr val="accent4">
            <a:hueOff val="0"/>
            <a:satOff val="0"/>
            <a:lumOff val="0"/>
            <a:alphaOff val="0"/>
          </a:schemeClr>
        </a:solidFill>
        <a:ln>
          <a:noFill/>
        </a:ln>
        <a:effectLst>
          <a:outerShdw blurRad="50800" dist="381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479DAFDF-682C-4872-BDB4-ABBFB653B19D}">
      <dsp:nvSpPr>
        <dsp:cNvPr id="0" name=""/>
        <dsp:cNvSpPr/>
      </dsp:nvSpPr>
      <dsp:spPr>
        <a:xfrm rot="5400000">
          <a:off x="4274172" y="2222079"/>
          <a:ext cx="2430226" cy="2114296"/>
        </a:xfrm>
        <a:prstGeom prst="hexagon">
          <a:avLst>
            <a:gd name="adj" fmla="val 25000"/>
            <a:gd name="vf" fmla="val 115470"/>
          </a:avLst>
        </a:prstGeom>
        <a:solidFill>
          <a:schemeClr val="accent5">
            <a:hueOff val="0"/>
            <a:satOff val="0"/>
            <a:lumOff val="0"/>
            <a:alphaOff val="0"/>
          </a:schemeClr>
        </a:solidFill>
        <a:ln>
          <a:noFill/>
        </a:ln>
        <a:effectLst>
          <a:outerShdw blurRad="50800" dist="381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3D &amp; The Modern Desktop</a:t>
          </a:r>
          <a:endParaRPr lang="en-US" sz="2000" b="1" kern="1200" dirty="0"/>
        </a:p>
      </dsp:txBody>
      <dsp:txXfrm rot="-5400000">
        <a:off x="4761615" y="2442824"/>
        <a:ext cx="1455340" cy="1672806"/>
      </dsp:txXfrm>
    </dsp:sp>
    <dsp:sp modelId="{F4D0D9BB-9B64-4BB9-969E-347B1A9DD738}">
      <dsp:nvSpPr>
        <dsp:cNvPr id="0" name=""/>
        <dsp:cNvSpPr/>
      </dsp:nvSpPr>
      <dsp:spPr>
        <a:xfrm>
          <a:off x="1720005" y="2550159"/>
          <a:ext cx="2624644" cy="1458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r" defTabSz="889000">
            <a:lnSpc>
              <a:spcPct val="90000"/>
            </a:lnSpc>
            <a:spcBef>
              <a:spcPct val="0"/>
            </a:spcBef>
            <a:spcAft>
              <a:spcPct val="35000"/>
            </a:spcAft>
          </a:pPr>
          <a:r>
            <a:rPr lang="en-US" sz="2000" b="1" kern="1200" dirty="0" smtClean="0"/>
            <a:t>Aero Glass</a:t>
          </a:r>
          <a:endParaRPr lang="en-US" sz="2000" b="1" kern="1200" dirty="0"/>
        </a:p>
        <a:p>
          <a:pPr lvl="0" algn="r" defTabSz="889000">
            <a:lnSpc>
              <a:spcPct val="90000"/>
            </a:lnSpc>
            <a:spcBef>
              <a:spcPct val="0"/>
            </a:spcBef>
            <a:spcAft>
              <a:spcPct val="35000"/>
            </a:spcAft>
          </a:pPr>
          <a:r>
            <a:rPr lang="en-US" sz="2000" b="1" kern="1200" dirty="0" smtClean="0"/>
            <a:t>IE9, HTML 5</a:t>
          </a:r>
          <a:endParaRPr lang="en-US" sz="2000" b="1" kern="1200" dirty="0"/>
        </a:p>
        <a:p>
          <a:pPr lvl="0" algn="r" defTabSz="889000">
            <a:lnSpc>
              <a:spcPct val="90000"/>
            </a:lnSpc>
            <a:spcBef>
              <a:spcPct val="0"/>
            </a:spcBef>
            <a:spcAft>
              <a:spcPct val="35000"/>
            </a:spcAft>
          </a:pPr>
          <a:r>
            <a:rPr lang="en-US" sz="2000" b="1" kern="1200" dirty="0" smtClean="0"/>
            <a:t>Office 2010</a:t>
          </a:r>
          <a:endParaRPr lang="en-US" sz="2000" b="1" kern="1200" dirty="0"/>
        </a:p>
        <a:p>
          <a:pPr lvl="0" algn="r" defTabSz="889000">
            <a:lnSpc>
              <a:spcPct val="90000"/>
            </a:lnSpc>
            <a:spcBef>
              <a:spcPct val="0"/>
            </a:spcBef>
            <a:spcAft>
              <a:spcPct val="35000"/>
            </a:spcAft>
          </a:pPr>
          <a:r>
            <a:rPr lang="en-US" sz="2000" b="1" kern="1200" dirty="0" smtClean="0"/>
            <a:t>WPF</a:t>
          </a:r>
          <a:endParaRPr lang="en-US" sz="1800" kern="1200" dirty="0"/>
        </a:p>
      </dsp:txBody>
      <dsp:txXfrm>
        <a:off x="1720005" y="2550159"/>
        <a:ext cx="2624644" cy="1458135"/>
      </dsp:txXfrm>
    </dsp:sp>
    <dsp:sp modelId="{DE130C60-B3D4-4D24-BB51-0201CC7809CD}">
      <dsp:nvSpPr>
        <dsp:cNvPr id="0" name=""/>
        <dsp:cNvSpPr/>
      </dsp:nvSpPr>
      <dsp:spPr>
        <a:xfrm rot="5400000">
          <a:off x="3136827" y="4284855"/>
          <a:ext cx="2430226" cy="2114296"/>
        </a:xfrm>
        <a:prstGeom prst="hexagon">
          <a:avLst>
            <a:gd name="adj" fmla="val 25000"/>
            <a:gd name="vf" fmla="val 115470"/>
          </a:avLst>
        </a:prstGeom>
        <a:solidFill>
          <a:schemeClr val="accent6">
            <a:hueOff val="0"/>
            <a:satOff val="0"/>
            <a:lumOff val="0"/>
            <a:alphaOff val="0"/>
          </a:schemeClr>
        </a:solidFill>
        <a:ln>
          <a:noFill/>
        </a:ln>
        <a:effectLst>
          <a:outerShdw blurRad="50800" dist="381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F35C32F-5AD0-44AB-9078-9A1994DCDB90}">
      <dsp:nvSpPr>
        <dsp:cNvPr id="0" name=""/>
        <dsp:cNvSpPr/>
      </dsp:nvSpPr>
      <dsp:spPr>
        <a:xfrm rot="5400000">
          <a:off x="5420267" y="4284855"/>
          <a:ext cx="2430226" cy="2114296"/>
        </a:xfrm>
        <a:prstGeom prst="hexagon">
          <a:avLst>
            <a:gd name="adj" fmla="val 25000"/>
            <a:gd name="vf" fmla="val 115470"/>
          </a:avLst>
        </a:prstGeom>
        <a:solidFill>
          <a:schemeClr val="accent2">
            <a:hueOff val="0"/>
            <a:satOff val="0"/>
            <a:lumOff val="0"/>
            <a:alphaOff val="0"/>
          </a:schemeClr>
        </a:solidFill>
        <a:ln>
          <a:noFill/>
        </a:ln>
        <a:effectLst>
          <a:outerShdw blurRad="50800" dist="381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Server Support</a:t>
          </a:r>
          <a:endParaRPr lang="en-US" sz="2000" b="1" kern="1200" dirty="0"/>
        </a:p>
      </dsp:txBody>
      <dsp:txXfrm rot="-5400000">
        <a:off x="5907710" y="4505600"/>
        <a:ext cx="1455340" cy="1672806"/>
      </dsp:txXfrm>
    </dsp:sp>
    <dsp:sp modelId="{4BC20840-48ED-49A8-BB9C-1F4018AE023E}">
      <dsp:nvSpPr>
        <dsp:cNvPr id="0" name=""/>
        <dsp:cNvSpPr/>
      </dsp:nvSpPr>
      <dsp:spPr>
        <a:xfrm>
          <a:off x="7756687" y="4612935"/>
          <a:ext cx="2712132" cy="1458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t>OEM HW Available Today</a:t>
          </a:r>
          <a:endParaRPr lang="en-US" sz="2000" b="1" kern="1200" dirty="0"/>
        </a:p>
        <a:p>
          <a:pPr lvl="0" algn="l" defTabSz="889000">
            <a:lnSpc>
              <a:spcPct val="90000"/>
            </a:lnSpc>
            <a:spcBef>
              <a:spcPct val="0"/>
            </a:spcBef>
            <a:spcAft>
              <a:spcPct val="35000"/>
            </a:spcAft>
          </a:pPr>
          <a:r>
            <a:rPr lang="en-US" sz="2000" b="1" kern="1200" dirty="0" smtClean="0"/>
            <a:t>Future: Blades and Integrated Graphics</a:t>
          </a:r>
          <a:endParaRPr lang="en-US" sz="2000" b="1" kern="1200" dirty="0"/>
        </a:p>
      </dsp:txBody>
      <dsp:txXfrm>
        <a:off x="7756687" y="4612935"/>
        <a:ext cx="2712132" cy="145813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1">
  <dgm:title val=""/>
  <dgm:desc val=""/>
  <dgm:catLst>
    <dgm:cat type="list"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Accent1" styleLbl="node1">
          <dgm:alg type="sp"/>
          <dgm:shape xmlns:r="http://schemas.openxmlformats.org/officeDocument/2006/relationships" rot="90" type="hexagon" r:blip="">
            <dgm:adjLst>
              <dgm:adj idx="1" val="0.25"/>
              <dgm:adj idx="2" val="1.1547"/>
            </dgm:adjLst>
          </dgm:shape>
          <dgm:presOf/>
        </dgm:layoutNod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choose name="Name19">
            <dgm:if name="Name20" axis="ch" ptType="node" func="cnt" op="gte" val="1">
              <dgm:presOf axis="des" ptType="node"/>
            </dgm:if>
            <dgm:else name="Name21">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layoutNode>
      <dgm:forEach name="Name22"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Tech Ed North America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6/9/2010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667268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 Ed North America 2010</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6/9/2010</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47730410"/>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
        <p:nvSpPr>
          <p:cNvPr id="6" name="Slide Image Placeholder 5"/>
          <p:cNvSpPr>
            <a:spLocks noGrp="1" noRot="1" noChangeAspect="1"/>
          </p:cNvSpPr>
          <p:nvPr>
            <p:ph type="sldImg"/>
          </p:nvPr>
        </p:nvSpPr>
        <p:spPr>
          <a:xfrm>
            <a:off x="382588" y="685800"/>
            <a:ext cx="6092825" cy="3429000"/>
          </a:xfrm>
        </p:spPr>
      </p:sp>
      <p:sp>
        <p:nvSpPr>
          <p:cNvPr id="7" name="Notes Placeholder 6"/>
          <p:cNvSpPr>
            <a:spLocks noGrp="1"/>
          </p:cNvSpPr>
          <p:nvPr>
            <p:ph type="body" idx="1"/>
          </p:nvPr>
        </p:nvSpPr>
        <p:spPr/>
        <p:txBody>
          <a:bodyPr>
            <a:normAutofit/>
          </a:bodyPr>
          <a:lstStyle/>
          <a:p>
            <a:endParaRPr lang="en-US" dirty="0"/>
          </a:p>
        </p:txBody>
      </p:sp>
      <p:sp>
        <p:nvSpPr>
          <p:cNvPr id="8"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9" name="Date Placeholder 4"/>
          <p:cNvSpPr>
            <a:spLocks noGrp="1"/>
          </p:cNvSpPr>
          <p:nvPr>
            <p:ph type="dt" idx="1"/>
          </p:nvPr>
        </p:nvSpPr>
        <p:spPr>
          <a:xfrm>
            <a:off x="3884613" y="0"/>
            <a:ext cx="2971800" cy="457200"/>
          </a:xfrm>
        </p:spPr>
        <p:txBody>
          <a:bodyPr/>
          <a:lstStyle/>
          <a:p>
            <a:fld id="{81331B57-0BE5-4F82-AA58-76F53EFF3ADA}" type="datetime8">
              <a:rPr lang="en-US" smtClean="0"/>
              <a:pPr/>
              <a:t>6/9/2010 10:58 AM</a:t>
            </a:fld>
            <a:endParaRPr lang="en-US" dirty="0"/>
          </a:p>
        </p:txBody>
      </p:sp>
      <p:sp>
        <p:nvSpPr>
          <p:cNvPr id="10"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6/9/2010 10:58 AM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706112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6/9/2010 10:58 AM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705" fontAlgn="base">
              <a:spcBef>
                <a:spcPct val="0"/>
              </a:spcBef>
              <a:spcAft>
                <a:spcPct val="0"/>
              </a:spcAft>
            </a:pPr>
            <a:fld id="{C45DE60F-87A8-4425-A943-CF6E3B79A072}" type="slidenum">
              <a:rPr lang="en-US"/>
              <a:pPr defTabSz="912705" fontAlgn="base">
                <a:spcBef>
                  <a:spcPct val="0"/>
                </a:spcBef>
                <a:spcAft>
                  <a:spcPct val="0"/>
                </a:spcAft>
              </a:pPr>
              <a:t>22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6/9/2010 10:58 AM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9B4352-E10C-48BF-8C11-FFE7C7FB634E}"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6/9/2010 10:58 AM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6/9/2010 10:58 AM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6/9/2010 10:58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6/9/2010 10:58 AM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6/9/2010 10:58 AM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6/9/2010 10:58 AM</a:t>
            </a:fld>
            <a:endParaRPr lang="en-US" dirty="0"/>
          </a:p>
        </p:txBody>
      </p:sp>
      <p:sp>
        <p:nvSpPr>
          <p:cNvPr id="6" name="Footer Placeholder 5"/>
          <p:cNvSpPr>
            <a:spLocks noGrp="1"/>
          </p:cNvSpPr>
          <p:nvPr>
            <p:ph type="ftr" sz="quarter" idx="12"/>
          </p:nvPr>
        </p:nvSpPr>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7726" y="989013"/>
            <a:ext cx="8124787" cy="1020789"/>
          </a:xfrm>
        </p:spPr>
        <p:txBody>
          <a:bodyPr anchor="b">
            <a:noAutofit/>
          </a:bodyPr>
          <a:lstStyle>
            <a:lvl1pPr algn="l">
              <a:lnSpc>
                <a:spcPct val="90000"/>
              </a:lnSpc>
              <a:defRPr sz="4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3087726" y="2030327"/>
            <a:ext cx="8124788" cy="461665"/>
          </a:xfrm>
        </p:spPr>
        <p:txBody>
          <a:bodyPr vert="horz" wrap="square" lIns="0" tIns="0" rIns="0" bIns="0" rtlCol="0">
            <a:noAutofit/>
          </a:bodyPr>
          <a:lstStyle>
            <a:lvl1pPr marL="0" indent="0" algn="l" defTabSz="914363" rtl="0" eaLnBrk="1" latinLnBrk="0" hangingPunct="1">
              <a:lnSpc>
                <a:spcPct val="100000"/>
              </a:lnSpc>
              <a:spcBef>
                <a:spcPts val="0"/>
              </a:spcBef>
              <a:buSzPct val="100000"/>
              <a:buFontTx/>
              <a:buNone/>
              <a:defRPr lang="en-US" sz="2800" kern="1200" dirty="0">
                <a:solidFill>
                  <a:schemeClr val="accent4">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descr="Tech.Ed logo.png"/>
          <p:cNvPicPr>
            <a:picLocks noChangeAspect="1"/>
          </p:cNvPicPr>
          <p:nvPr userDrawn="1"/>
        </p:nvPicPr>
        <p:blipFill>
          <a:blip r:embed="rId3" cstate="screen"/>
          <a:stretch>
            <a:fillRect/>
          </a:stretch>
        </p:blipFill>
        <p:spPr>
          <a:xfrm>
            <a:off x="858321" y="504759"/>
            <a:ext cx="3688868" cy="1584272"/>
          </a:xfrm>
          <a:prstGeom prst="rect">
            <a:avLst/>
          </a:prstGeom>
          <a:noFill/>
          <a:ln>
            <a:noFill/>
          </a:ln>
        </p:spPr>
      </p:pic>
      <p:sp>
        <p:nvSpPr>
          <p:cNvPr id="3" name="TextBox 2"/>
          <p:cNvSpPr txBox="1"/>
          <p:nvPr userDrawn="1"/>
        </p:nvSpPr>
        <p:spPr>
          <a:xfrm>
            <a:off x="861620" y="2383217"/>
            <a:ext cx="6668733" cy="353943"/>
          </a:xfrm>
          <a:prstGeom prst="rect">
            <a:avLst/>
          </a:prstGeom>
          <a:noFill/>
        </p:spPr>
        <p:txBody>
          <a:bodyPr wrap="square" rtlCol="0">
            <a:spAutoFit/>
          </a:bodyPr>
          <a:lstStyle/>
          <a:p>
            <a:r>
              <a:rPr lang="en-US" sz="1700" spc="-30" dirty="0" smtClean="0">
                <a:gradFill>
                  <a:gsLst>
                    <a:gs pos="0">
                      <a:schemeClr val="tx1"/>
                    </a:gs>
                    <a:gs pos="100000">
                      <a:schemeClr val="tx1"/>
                    </a:gs>
                  </a:gsLst>
                  <a:lin ang="5400000" scaled="0"/>
                </a:gradFill>
                <a:latin typeface="+mj-lt"/>
              </a:rPr>
              <a:t>JUNE 7-10, 2010 | NEW ORLEANS,</a:t>
            </a:r>
            <a:r>
              <a:rPr lang="en-US" sz="1700" spc="-30" baseline="0" dirty="0" smtClean="0">
                <a:gradFill>
                  <a:gsLst>
                    <a:gs pos="0">
                      <a:schemeClr val="tx1"/>
                    </a:gs>
                    <a:gs pos="100000">
                      <a:schemeClr val="tx1"/>
                    </a:gs>
                  </a:gsLst>
                  <a:lin ang="5400000" scaled="0"/>
                </a:gradFill>
                <a:latin typeface="+mj-lt"/>
              </a:rPr>
              <a:t> LA</a:t>
            </a:r>
            <a:endParaRPr lang="en-US" sz="1700" spc="-30" dirty="0">
              <a:gradFill>
                <a:gsLst>
                  <a:gs pos="0">
                    <a:schemeClr val="tx1"/>
                  </a:gs>
                  <a:gs pos="100000">
                    <a:schemeClr val="tx1"/>
                  </a:gs>
                </a:gsLst>
                <a:lin ang="5400000" scaled="0"/>
              </a:gradFill>
              <a:latin typeface="+mj-lt"/>
            </a:endParaRPr>
          </a:p>
        </p:txBody>
      </p:sp>
      <p:pic>
        <p:nvPicPr>
          <p:cNvPr id="1026" name="Picture 2" descr="C:\Users\shane\Pictures\Logos\MICROSOFT (brand)\Microsoft corporate logo white.png"/>
          <p:cNvPicPr>
            <a:picLocks noChangeAspect="1" noChangeArrowheads="1"/>
          </p:cNvPicPr>
          <p:nvPr userDrawn="1"/>
        </p:nvPicPr>
        <p:blipFill>
          <a:blip r:embed="rId4"/>
          <a:stretch>
            <a:fillRect/>
          </a:stretch>
        </p:blipFill>
        <p:spPr bwMode="auto">
          <a:xfrm>
            <a:off x="1154353" y="5950432"/>
            <a:ext cx="2418271" cy="414561"/>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987425"/>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987425"/>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userDrawn="1"/>
        </p:nvSpPr>
        <p:spPr bwMode="auto">
          <a:xfrm flipH="1">
            <a:off x="507859" y="927100"/>
            <a:ext cx="11739554" cy="5728224"/>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40640" y="1143000"/>
            <a:ext cx="10940317" cy="1606594"/>
          </a:xfrm>
        </p:spPr>
        <p:txBody>
          <a:bodyPr/>
          <a:lstStyle>
            <a:lvl1pPr algn="l" defTabSz="914363" rtl="0" eaLnBrk="1" latinLnBrk="0" hangingPunct="1">
              <a:lnSpc>
                <a:spcPct val="80000"/>
              </a:lnSpc>
              <a:spcBef>
                <a:spcPct val="20000"/>
              </a:spcBef>
              <a:buSzPct val="100000"/>
              <a:buFontTx/>
              <a:buNone/>
              <a:defRPr lang="en-US" sz="2800" b="0" kern="1200" dirty="0" smtClean="0">
                <a:solidFill>
                  <a:srgbClr val="000000"/>
                </a:solidFill>
                <a:latin typeface="Consolas" pitchFamily="49" charset="0"/>
                <a:ea typeface="+mn-ea"/>
                <a:cs typeface="Courier New" pitchFamily="49" charset="0"/>
              </a:defRPr>
            </a:lvl1pPr>
            <a:lvl2pPr algn="l" defTabSz="914363" rtl="0" eaLnBrk="1" latinLnBrk="0" hangingPunct="1">
              <a:lnSpc>
                <a:spcPct val="80000"/>
              </a:lnSpc>
              <a:spcBef>
                <a:spcPct val="20000"/>
              </a:spcBef>
              <a:buSzPct val="100000"/>
              <a:buFontTx/>
              <a:buNone/>
              <a:defRPr lang="en-US" sz="2400" b="0" kern="1200" dirty="0" smtClean="0">
                <a:solidFill>
                  <a:srgbClr val="000000"/>
                </a:solidFill>
                <a:latin typeface="Consolas" pitchFamily="49" charset="0"/>
                <a:ea typeface="+mn-ea"/>
                <a:cs typeface="Courier New" pitchFamily="49" charset="0"/>
              </a:defRPr>
            </a:lvl2pPr>
            <a:lvl3pPr algn="l" defTabSz="914363"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3pPr>
            <a:lvl4pPr algn="l" defTabSz="914363" rtl="0" eaLnBrk="1" latinLnBrk="0" hangingPunct="1">
              <a:lnSpc>
                <a:spcPct val="80000"/>
              </a:lnSpc>
              <a:spcBef>
                <a:spcPct val="20000"/>
              </a:spcBef>
              <a:buSzPct val="100000"/>
              <a:buFontTx/>
              <a:buNone/>
              <a:defRPr lang="en-US" sz="1800" b="0" kern="1200" dirty="0" smtClean="0">
                <a:solidFill>
                  <a:srgbClr val="000000"/>
                </a:solidFill>
                <a:latin typeface="Consolas" pitchFamily="49" charset="0"/>
                <a:ea typeface="+mn-ea"/>
                <a:cs typeface="Courier New" pitchFamily="49" charset="0"/>
              </a:defRPr>
            </a:lvl4pPr>
            <a:lvl5pPr algn="l" defTabSz="914363" rtl="0" eaLnBrk="1" latinLnBrk="0" hangingPunct="1">
              <a:lnSpc>
                <a:spcPct val="80000"/>
              </a:lnSpc>
              <a:spcBef>
                <a:spcPct val="20000"/>
              </a:spcBef>
              <a:buSzPct val="100000"/>
              <a:buFontTx/>
              <a:buNone/>
              <a:defRPr lang="en-US" sz="16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bwMode="blackGray">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413" y="1617664"/>
            <a:ext cx="10239100" cy="60024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73413" y="2227634"/>
            <a:ext cx="10239100" cy="917203"/>
          </a:xfrm>
        </p:spPr>
        <p:txBody>
          <a:bodyPr vert="horz" wrap="square" lIns="0" tIns="0" rIns="0" bIns="0" rtlCol="0" anchor="t">
            <a:noAutofit/>
          </a:bodyPr>
          <a:lstStyle>
            <a:lvl1pPr marL="0" indent="0" algn="l" defTabSz="914363" rtl="0" eaLnBrk="1" latinLnBrk="0" hangingPunct="1">
              <a:lnSpc>
                <a:spcPct val="100000"/>
              </a:lnSpc>
              <a:spcBef>
                <a:spcPts val="0"/>
              </a:spcBef>
              <a:buSzPct val="100000"/>
              <a:buFontTx/>
              <a:buNone/>
              <a:defRPr lang="en-US" sz="2000" kern="1200" dirty="0">
                <a:gradFill>
                  <a:gsLst>
                    <a:gs pos="0">
                      <a:schemeClr val="accent4"/>
                    </a:gs>
                    <a:gs pos="86000">
                      <a:schemeClr val="accent4"/>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128297" y="5761524"/>
            <a:ext cx="10250815"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66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735" y="228600"/>
            <a:ext cx="11173090" cy="55399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07868" y="989013"/>
            <a:ext cx="11172957" cy="1945148"/>
          </a:xfrm>
        </p:spPr>
        <p:txBody>
          <a:bodyPr/>
          <a:lstStyle>
            <a:lvl1pPr>
              <a:lnSpc>
                <a:spcPct val="90000"/>
              </a:lnSpc>
              <a:defRPr sz="2800"/>
            </a:lvl1pPr>
            <a:lvl2pPr>
              <a:lnSpc>
                <a:spcPct val="90000"/>
              </a:lnSpc>
              <a:defRPr sz="2600"/>
            </a:lvl2pPr>
            <a:lvl3pPr>
              <a:lnSpc>
                <a:spcPct val="90000"/>
              </a:lnSpc>
              <a:defRPr/>
            </a:lvl3pPr>
            <a:lvl4pPr>
              <a:lnSpc>
                <a:spcPct val="90000"/>
              </a:lnSpc>
              <a:defRPr sz="2200"/>
            </a:lvl4pPr>
            <a:lvl5pPr>
              <a:lnSpc>
                <a:spcPct val="90000"/>
              </a:lnSpc>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2790" y="989013"/>
            <a:ext cx="5484971" cy="1945148"/>
          </a:xfrm>
        </p:spPr>
        <p:txBody>
          <a:bodyPr/>
          <a:lstStyle>
            <a:lvl1pPr marL="339976" indent="-339976">
              <a:lnSpc>
                <a:spcPct val="90000"/>
              </a:lnSpc>
              <a:defRPr sz="2800"/>
            </a:lvl1pPr>
            <a:lvl2pPr marL="673338" indent="-325424">
              <a:lnSpc>
                <a:spcPct val="90000"/>
              </a:lnSpc>
              <a:defRPr sz="2600"/>
            </a:lvl2pPr>
            <a:lvl3pPr marL="953785" indent="-288384">
              <a:lnSpc>
                <a:spcPct val="90000"/>
              </a:lnSpc>
              <a:defRPr sz="2400"/>
            </a:lvl3pPr>
            <a:lvl4pPr marL="1227618" indent="-273833">
              <a:lnSpc>
                <a:spcPct val="90000"/>
              </a:lnSpc>
              <a:defRPr sz="2200"/>
            </a:lvl4pPr>
            <a:lvl5pPr marL="1516002" indent="-280447">
              <a:lnSpc>
                <a:spcPct val="90000"/>
              </a:lnSpc>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854" y="989013"/>
            <a:ext cx="5484971" cy="1945148"/>
          </a:xfrm>
        </p:spPr>
        <p:txBody>
          <a:bodyPr/>
          <a:lstStyle>
            <a:lvl1pPr marL="347914" indent="-347914">
              <a:lnSpc>
                <a:spcPct val="90000"/>
              </a:lnSpc>
              <a:defRPr sz="2800"/>
            </a:lvl1pPr>
            <a:lvl2pPr marL="673338" indent="-339976">
              <a:lnSpc>
                <a:spcPct val="90000"/>
              </a:lnSpc>
              <a:defRPr sz="2600"/>
            </a:lvl2pPr>
            <a:lvl3pPr marL="961722" indent="-302936">
              <a:lnSpc>
                <a:spcPct val="90000"/>
              </a:lnSpc>
              <a:defRPr sz="2400"/>
            </a:lvl3pPr>
            <a:lvl4pPr marL="1227618" indent="-265896">
              <a:lnSpc>
                <a:spcPct val="90000"/>
              </a:lnSpc>
              <a:defRPr sz="2200"/>
            </a:lvl4pPr>
            <a:lvl5pPr marL="1516002" indent="-273833">
              <a:lnSpc>
                <a:spcPct val="90000"/>
              </a:lnSpc>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7083" y="98901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7083" y="1401033"/>
            <a:ext cx="5484971" cy="1686616"/>
          </a:xfrm>
        </p:spPr>
        <p:txBody>
          <a:bodyPr/>
          <a:lstStyle>
            <a:lvl1pPr marL="281770" indent="-281770">
              <a:defRPr sz="2400"/>
            </a:lvl1pPr>
            <a:lvl2pPr marL="562218" indent="-265896">
              <a:defRPr sz="2400"/>
            </a:lvl2pPr>
            <a:lvl3pPr marL="813562" indent="-243407">
              <a:defRPr sz="2000"/>
            </a:lvl3pPr>
            <a:lvl4pPr marL="1050354" indent="-228856">
              <a:defRPr sz="1800"/>
            </a:lvl4pPr>
            <a:lvl5pPr marL="1279210" indent="-206367">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98901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1401033"/>
            <a:ext cx="5489202" cy="1686616"/>
          </a:xfrm>
        </p:spPr>
        <p:txBody>
          <a:bodyPr/>
          <a:lstStyle>
            <a:lvl1pPr marL="296321" indent="-296321">
              <a:defRPr sz="2400"/>
            </a:lvl1pPr>
            <a:lvl2pPr marL="570155" indent="-273833">
              <a:defRPr sz="2400"/>
            </a:lvl2pPr>
            <a:lvl3pPr marL="821499" indent="-244730">
              <a:defRPr sz="2000"/>
            </a:lvl3pPr>
            <a:lvl4pPr marL="1050354" indent="-236793">
              <a:defRPr sz="1800"/>
            </a:lvl4pPr>
            <a:lvl5pPr marL="1279210" indent="-220919">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228600"/>
            <a:ext cx="11172957"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7868" y="989013"/>
            <a:ext cx="11172957" cy="19451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4" r:id="rId2"/>
    <p:sldLayoutId id="2147483696" r:id="rId3"/>
    <p:sldLayoutId id="2147483729" r:id="rId4"/>
    <p:sldLayoutId id="2147483697" r:id="rId5"/>
    <p:sldLayoutId id="2147483698" r:id="rId6"/>
    <p:sldLayoutId id="2147483699" r:id="rId7"/>
    <p:sldLayoutId id="2147483700" r:id="rId8"/>
    <p:sldLayoutId id="2147483701" r:id="rId9"/>
    <p:sldLayoutId id="2147483730" r:id="rId10"/>
    <p:sldLayoutId id="2147483702" r:id="rId11"/>
    <p:sldLayoutId id="2147483703" r:id="rId12"/>
    <p:sldLayoutId id="2147483704" r:id="rId13"/>
    <p:sldLayoutId id="2147483726" r:id="rId14"/>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100000"/>
        <a:buFontTx/>
        <a:buBlip>
          <a:blip r:embed="rId17"/>
        </a:buBlip>
        <a:defRPr lang="en-US" sz="2800" kern="1200" dirty="0" smtClean="0">
          <a:gradFill>
            <a:gsLst>
              <a:gs pos="0">
                <a:schemeClr val="tx1"/>
              </a:gs>
              <a:gs pos="86000">
                <a:schemeClr val="tx1"/>
              </a:gs>
            </a:gsLst>
            <a:lin ang="0" scaled="0"/>
          </a:gradFill>
          <a:latin typeface="+mj-lt"/>
          <a:ea typeface="+mn-ea"/>
          <a:cs typeface="+mn-cs"/>
        </a:defRPr>
      </a:lvl1pPr>
      <a:lvl2pPr marL="855663" indent="-395288" algn="l" defTabSz="914363" rtl="0" eaLnBrk="1" latinLnBrk="0" hangingPunct="1">
        <a:lnSpc>
          <a:spcPct val="90000"/>
        </a:lnSpc>
        <a:spcBef>
          <a:spcPct val="20000"/>
        </a:spcBef>
        <a:buSzPct val="100000"/>
        <a:buFontTx/>
        <a:buBlip>
          <a:blip r:embed="rId17"/>
        </a:buBlip>
        <a:defRPr lang="en-US" sz="2600" kern="1200" dirty="0" smtClean="0">
          <a:gradFill>
            <a:gsLst>
              <a:gs pos="0">
                <a:schemeClr val="tx1"/>
              </a:gs>
              <a:gs pos="86000">
                <a:schemeClr val="tx1"/>
              </a:gs>
            </a:gsLst>
            <a:lin ang="0" scaled="0"/>
          </a:gradFill>
          <a:latin typeface="+mj-lt"/>
          <a:ea typeface="+mn-ea"/>
          <a:cs typeface="+mn-cs"/>
        </a:defRPr>
      </a:lvl2pPr>
      <a:lvl3pPr marL="1258888" indent="-403225" algn="l" defTabSz="914363" rtl="0" eaLnBrk="1" latinLnBrk="0" hangingPunct="1">
        <a:lnSpc>
          <a:spcPct val="90000"/>
        </a:lnSpc>
        <a:spcBef>
          <a:spcPct val="20000"/>
        </a:spcBef>
        <a:buSzPct val="100000"/>
        <a:buFontTx/>
        <a:buBlip>
          <a:blip r:embed="rId17"/>
        </a:buBlip>
        <a:defRPr lang="en-US" sz="2400" kern="1200" dirty="0" smtClean="0">
          <a:gradFill>
            <a:gsLst>
              <a:gs pos="0">
                <a:schemeClr val="tx1"/>
              </a:gs>
              <a:gs pos="86000">
                <a:schemeClr val="tx1"/>
              </a:gs>
            </a:gsLst>
            <a:lin ang="0" scaled="0"/>
          </a:gradFill>
          <a:latin typeface="+mj-lt"/>
          <a:ea typeface="+mn-ea"/>
          <a:cs typeface="+mn-cs"/>
        </a:defRPr>
      </a:lvl3pPr>
      <a:lvl4pPr marL="1604963" indent="-346075" algn="l" defTabSz="914363" rtl="0" eaLnBrk="1" latinLnBrk="0" hangingPunct="1">
        <a:lnSpc>
          <a:spcPct val="90000"/>
        </a:lnSpc>
        <a:spcBef>
          <a:spcPct val="20000"/>
        </a:spcBef>
        <a:buSzPct val="100000"/>
        <a:buFontTx/>
        <a:buBlip>
          <a:blip r:embed="rId17"/>
        </a:buBlip>
        <a:defRPr lang="en-US" sz="2200" kern="1200" dirty="0" smtClean="0">
          <a:gradFill>
            <a:gsLst>
              <a:gs pos="0">
                <a:schemeClr val="tx1"/>
              </a:gs>
              <a:gs pos="86000">
                <a:schemeClr val="tx1"/>
              </a:gs>
            </a:gsLst>
            <a:lin ang="0" scaled="0"/>
          </a:gradFill>
          <a:latin typeface="+mj-lt"/>
          <a:ea typeface="+mn-ea"/>
          <a:cs typeface="+mn-cs"/>
        </a:defRPr>
      </a:lvl4pPr>
      <a:lvl5pPr marL="1941513" indent="-336550" algn="l" defTabSz="914363" rtl="0" eaLnBrk="1" latinLnBrk="0" hangingPunct="1">
        <a:lnSpc>
          <a:spcPct val="90000"/>
        </a:lnSpc>
        <a:spcBef>
          <a:spcPct val="20000"/>
        </a:spcBef>
        <a:buSzPct val="100000"/>
        <a:buFontTx/>
        <a:buBlip>
          <a:blip r:embed="rId17"/>
        </a:buBlip>
        <a:defRPr lang="en-US" sz="2000" kern="1200" dirty="0">
          <a:gradFill>
            <a:gsLst>
              <a:gs pos="0">
                <a:schemeClr val="tx1"/>
              </a:gs>
              <a:gs pos="86000">
                <a:schemeClr val="tx1"/>
              </a:gs>
            </a:gsLst>
            <a:lin ang="0" scaled="0"/>
          </a:gradFill>
          <a:latin typeface="+mj-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www.microsoft.com/teched" TargetMode="External"/><Relationship Id="rId7" Type="http://schemas.openxmlformats.org/officeDocument/2006/relationships/hyperlink" Target="http://microsoft.com/msdn"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hyperlink" Target="http://microsoft.com/technet" TargetMode="External"/><Relationship Id="rId11" Type="http://schemas.openxmlformats.org/officeDocument/2006/relationships/image" Target="../media/image43.png"/><Relationship Id="rId5" Type="http://schemas.openxmlformats.org/officeDocument/2006/relationships/hyperlink" Target="http://www.microsoft.com/learning" TargetMode="External"/><Relationship Id="rId10" Type="http://schemas.openxmlformats.org/officeDocument/2006/relationships/image" Target="../media/image42.emf"/><Relationship Id="rId4" Type="http://schemas.openxmlformats.org/officeDocument/2006/relationships/image" Target="../media/image39.png"/><Relationship Id="rId9" Type="http://schemas.openxmlformats.org/officeDocument/2006/relationships/image" Target="../media/image4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11.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726" y="818873"/>
            <a:ext cx="8553814" cy="1600369"/>
          </a:xfrm>
        </p:spPr>
        <p:txBody>
          <a:bodyPr/>
          <a:lstStyle/>
          <a:p>
            <a:r>
              <a:rPr lang="en-US" dirty="0" smtClean="0"/>
              <a:t>Microsoft RemoteFX: Rich Windows Desktop Experience for VDI and Session Virtualization</a:t>
            </a:r>
            <a:endParaRPr lang="en-US" dirty="0"/>
          </a:p>
        </p:txBody>
      </p:sp>
      <p:sp>
        <p:nvSpPr>
          <p:cNvPr id="3" name="Subtitle 2"/>
          <p:cNvSpPr>
            <a:spLocks noGrp="1"/>
          </p:cNvSpPr>
          <p:nvPr>
            <p:ph type="subTitle" idx="1"/>
          </p:nvPr>
        </p:nvSpPr>
        <p:spPr>
          <a:xfrm>
            <a:off x="3087726" y="2535303"/>
            <a:ext cx="8124788" cy="1354318"/>
          </a:xfrm>
        </p:spPr>
        <p:txBody>
          <a:bodyPr/>
          <a:lstStyle/>
          <a:p>
            <a:r>
              <a:rPr lang="en-US" dirty="0" smtClean="0"/>
              <a:t>Karthik Lakshminarayanan</a:t>
            </a:r>
          </a:p>
          <a:p>
            <a:r>
              <a:rPr lang="en-US" dirty="0" smtClean="0"/>
              <a:t>Group Program Manager - RemoteFX</a:t>
            </a:r>
          </a:p>
          <a:p>
            <a:r>
              <a:rPr lang="en-US" dirty="0" smtClean="0"/>
              <a:t>Microsoft Corporation</a:t>
            </a:r>
          </a:p>
        </p:txBody>
      </p:sp>
      <p:sp>
        <p:nvSpPr>
          <p:cNvPr id="4" name="Title 1"/>
          <p:cNvSpPr txBox="1">
            <a:spLocks/>
          </p:cNvSpPr>
          <p:nvPr/>
        </p:nvSpPr>
        <p:spPr>
          <a:xfrm>
            <a:off x="687895" y="335604"/>
            <a:ext cx="4806043" cy="193899"/>
          </a:xfrm>
          <a:prstGeom prst="rect">
            <a:avLst/>
          </a:prstGeom>
        </p:spPr>
        <p:txBody>
          <a:bodyPr vert="horz" wrap="square" lIns="91440" tIns="0" rIns="91440" bIns="0" rtlCol="0" anchor="t">
            <a:spAutoFit/>
          </a:bodyPr>
          <a:lstStyle/>
          <a:p>
            <a:pPr>
              <a:lnSpc>
                <a:spcPct val="90000"/>
              </a:lnSpc>
              <a:spcBef>
                <a:spcPct val="0"/>
              </a:spcBef>
              <a:defRPr/>
            </a:pPr>
            <a:r>
              <a:rPr lang="en-US" sz="1400" dirty="0" smtClean="0">
                <a:solidFill>
                  <a:schemeClr val="accent4">
                    <a:alpha val="99000"/>
                  </a:schemeClr>
                </a:solidFill>
              </a:rPr>
              <a:t>SESSION CODE: VIR305</a:t>
            </a:r>
            <a:endParaRPr lang="en-US" sz="1400" dirty="0">
              <a:solidFill>
                <a:schemeClr val="accent4">
                  <a:alpha val="99000"/>
                </a:schemeClr>
              </a:solidFill>
            </a:endParaRPr>
          </a:p>
        </p:txBody>
      </p:sp>
      <p:sp>
        <p:nvSpPr>
          <p:cNvPr id="7" name="Rectangle 6"/>
          <p:cNvSpPr/>
          <p:nvPr/>
        </p:nvSpPr>
        <p:spPr bwMode="auto">
          <a:xfrm>
            <a:off x="-3063244" y="138499"/>
            <a:ext cx="2854754" cy="553998"/>
          </a:xfrm>
          <a:prstGeom prst="rect">
            <a:avLst/>
          </a:prstGeom>
          <a:solidFill>
            <a:srgbClr val="B72172"/>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Required Slide</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762000"/>
          </a:xfrm>
        </p:spPr>
        <p:txBody>
          <a:bodyPr anchor="ctr">
            <a:normAutofit/>
          </a:bodyPr>
          <a:lstStyle/>
          <a:p>
            <a:r>
              <a:rPr lang="en-US" sz="4400" dirty="0" smtClean="0"/>
              <a:t>Hyper-V VDI + </a:t>
            </a:r>
            <a:r>
              <a:rPr lang="en-US" sz="4400" dirty="0" err="1" smtClean="0"/>
              <a:t>RemoteFX</a:t>
            </a:r>
            <a:r>
              <a:rPr lang="en-US" sz="4400" dirty="0" smtClean="0"/>
              <a:t> Components</a:t>
            </a:r>
            <a:endParaRPr lang="en-US" sz="4400" dirty="0"/>
          </a:p>
        </p:txBody>
      </p:sp>
      <p:sp>
        <p:nvSpPr>
          <p:cNvPr id="5" name="Rectangle 4"/>
          <p:cNvSpPr/>
          <p:nvPr/>
        </p:nvSpPr>
        <p:spPr>
          <a:xfrm>
            <a:off x="304721" y="1127051"/>
            <a:ext cx="11497157" cy="48528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600" dirty="0"/>
          </a:p>
        </p:txBody>
      </p:sp>
      <p:sp>
        <p:nvSpPr>
          <p:cNvPr id="6" name="Rectangle 5"/>
          <p:cNvSpPr/>
          <p:nvPr/>
        </p:nvSpPr>
        <p:spPr>
          <a:xfrm>
            <a:off x="7366500" y="1828801"/>
            <a:ext cx="1523603" cy="1752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bg1"/>
                </a:solidFill>
              </a:rPr>
              <a:t>W7 SP1 </a:t>
            </a:r>
            <a:br>
              <a:rPr lang="en-US" dirty="0" smtClean="0">
                <a:solidFill>
                  <a:schemeClr val="bg1"/>
                </a:solidFill>
              </a:rPr>
            </a:br>
            <a:r>
              <a:rPr lang="en-US" dirty="0" smtClean="0">
                <a:solidFill>
                  <a:schemeClr val="bg1"/>
                </a:solidFill>
              </a:rPr>
              <a:t>Guest OS</a:t>
            </a:r>
            <a:endParaRPr lang="en-US" dirty="0">
              <a:solidFill>
                <a:schemeClr val="bg1"/>
              </a:solidFill>
            </a:endParaRPr>
          </a:p>
        </p:txBody>
      </p:sp>
      <p:sp>
        <p:nvSpPr>
          <p:cNvPr id="7" name="Rectangle 6"/>
          <p:cNvSpPr/>
          <p:nvPr/>
        </p:nvSpPr>
        <p:spPr>
          <a:xfrm>
            <a:off x="7366500" y="3200401"/>
            <a:ext cx="1523603" cy="381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b="1" dirty="0" smtClean="0"/>
              <a:t>VGPU Driver</a:t>
            </a:r>
            <a:endParaRPr lang="en-US" sz="1200" b="1" dirty="0"/>
          </a:p>
        </p:txBody>
      </p:sp>
      <p:sp>
        <p:nvSpPr>
          <p:cNvPr id="8" name="Rectangle 7"/>
          <p:cNvSpPr/>
          <p:nvPr/>
        </p:nvSpPr>
        <p:spPr>
          <a:xfrm>
            <a:off x="3192314" y="1828800"/>
            <a:ext cx="1625177" cy="1752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bg1"/>
                </a:solidFill>
              </a:rPr>
              <a:t>Hyper-V Parent Partition</a:t>
            </a:r>
            <a:endParaRPr lang="en-US" dirty="0">
              <a:solidFill>
                <a:schemeClr val="bg1"/>
              </a:solidFill>
            </a:endParaRPr>
          </a:p>
        </p:txBody>
      </p:sp>
      <p:sp>
        <p:nvSpPr>
          <p:cNvPr id="9" name="Rectangle 8"/>
          <p:cNvSpPr/>
          <p:nvPr/>
        </p:nvSpPr>
        <p:spPr>
          <a:xfrm>
            <a:off x="3192314" y="3200400"/>
            <a:ext cx="1625177" cy="381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b="1" dirty="0" smtClean="0"/>
              <a:t>RCC</a:t>
            </a:r>
            <a:endParaRPr lang="en-US" sz="1200" b="1" dirty="0"/>
          </a:p>
        </p:txBody>
      </p:sp>
      <p:sp>
        <p:nvSpPr>
          <p:cNvPr id="10" name="Rectangle 9"/>
          <p:cNvSpPr/>
          <p:nvPr/>
        </p:nvSpPr>
        <p:spPr>
          <a:xfrm>
            <a:off x="3148780" y="3795485"/>
            <a:ext cx="5770345" cy="533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smtClean="0"/>
              <a:t>VMBUS</a:t>
            </a:r>
            <a:endParaRPr lang="en-US" sz="1400" b="1" dirty="0"/>
          </a:p>
        </p:txBody>
      </p:sp>
      <p:sp>
        <p:nvSpPr>
          <p:cNvPr id="11" name="Rectangle 10"/>
          <p:cNvSpPr/>
          <p:nvPr/>
        </p:nvSpPr>
        <p:spPr>
          <a:xfrm>
            <a:off x="5378560" y="1785256"/>
            <a:ext cx="1470398"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b="1" dirty="0" smtClean="0"/>
              <a:t>Hyper-V</a:t>
            </a:r>
          </a:p>
          <a:p>
            <a:pPr algn="ctr"/>
            <a:r>
              <a:rPr lang="en-US" sz="1600" b="1" dirty="0" smtClean="0"/>
              <a:t>Integrated Shared Memory</a:t>
            </a:r>
          </a:p>
          <a:p>
            <a:pPr algn="ctr"/>
            <a:r>
              <a:rPr lang="en-US" sz="1600" b="1" dirty="0" err="1" smtClean="0"/>
              <a:t>Comms</a:t>
            </a:r>
            <a:endParaRPr lang="en-US" sz="1600" b="1" dirty="0" smtClean="0"/>
          </a:p>
          <a:p>
            <a:pPr algn="ctr"/>
            <a:endParaRPr lang="en-US" sz="1400" dirty="0"/>
          </a:p>
        </p:txBody>
      </p:sp>
      <p:sp>
        <p:nvSpPr>
          <p:cNvPr id="12" name="Rectangle 11"/>
          <p:cNvSpPr/>
          <p:nvPr/>
        </p:nvSpPr>
        <p:spPr>
          <a:xfrm>
            <a:off x="7369792" y="1828800"/>
            <a:ext cx="1520312" cy="381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smtClean="0"/>
              <a:t>RDP</a:t>
            </a:r>
            <a:endParaRPr lang="en-US" sz="1400" b="1" dirty="0"/>
          </a:p>
        </p:txBody>
      </p:sp>
      <p:sp>
        <p:nvSpPr>
          <p:cNvPr id="13" name="Rectangle 12"/>
          <p:cNvSpPr/>
          <p:nvPr/>
        </p:nvSpPr>
        <p:spPr>
          <a:xfrm>
            <a:off x="3163289" y="4470237"/>
            <a:ext cx="1422030" cy="5334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b="1" dirty="0" smtClean="0"/>
              <a:t>GPU</a:t>
            </a:r>
            <a:endParaRPr lang="en-US" sz="1400" b="1" dirty="0"/>
          </a:p>
        </p:txBody>
      </p:sp>
      <p:sp>
        <p:nvSpPr>
          <p:cNvPr id="14" name="TextBox 13"/>
          <p:cNvSpPr txBox="1"/>
          <p:nvPr/>
        </p:nvSpPr>
        <p:spPr>
          <a:xfrm>
            <a:off x="948851" y="2675251"/>
            <a:ext cx="1828324" cy="2833033"/>
          </a:xfrm>
          <a:prstGeom prst="wedgeRoundRectCallout">
            <a:avLst>
              <a:gd name="adj1" fmla="val 60583"/>
              <a:gd name="adj2" fmla="val 21967"/>
              <a:gd name="adj3" fmla="val 16667"/>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73038" indent="-173038">
              <a:buFont typeface="Arial" pitchFamily="34" charset="0"/>
              <a:buChar char="•"/>
            </a:pPr>
            <a:r>
              <a:rPr lang="en-US" sz="1400" dirty="0" smtClean="0">
                <a:solidFill>
                  <a:schemeClr val="bg1"/>
                </a:solidFill>
                <a:latin typeface="Segoe" pitchFamily="34" charset="0"/>
              </a:rPr>
              <a:t>VGPU output  rendered to physical GPU via DirectX. </a:t>
            </a:r>
          </a:p>
          <a:p>
            <a:pPr marL="173038" indent="-173038">
              <a:buFont typeface="Arial" pitchFamily="34" charset="0"/>
              <a:buChar char="•"/>
            </a:pPr>
            <a:endParaRPr lang="en-US" sz="1400" dirty="0" smtClean="0">
              <a:solidFill>
                <a:schemeClr val="bg1"/>
              </a:solidFill>
              <a:latin typeface="Segoe" pitchFamily="34" charset="0"/>
            </a:endParaRPr>
          </a:p>
          <a:p>
            <a:pPr marL="173038" indent="-173038">
              <a:buFont typeface="Arial" pitchFamily="34" charset="0"/>
              <a:buChar char="•"/>
            </a:pPr>
            <a:r>
              <a:rPr lang="en-US" sz="1400" dirty="0" smtClean="0">
                <a:solidFill>
                  <a:schemeClr val="bg1"/>
                </a:solidFill>
                <a:latin typeface="Segoe" pitchFamily="34" charset="0"/>
              </a:rPr>
              <a:t>Screen deltas captured from GPU.</a:t>
            </a:r>
          </a:p>
          <a:p>
            <a:pPr marL="173038" indent="-173038">
              <a:buFont typeface="Arial" pitchFamily="34" charset="0"/>
              <a:buChar char="•"/>
            </a:pPr>
            <a:endParaRPr lang="en-US" sz="1400" dirty="0" smtClean="0">
              <a:solidFill>
                <a:schemeClr val="bg1"/>
              </a:solidFill>
              <a:latin typeface="Segoe" pitchFamily="34" charset="0"/>
            </a:endParaRPr>
          </a:p>
          <a:p>
            <a:pPr marL="173038" indent="-173038">
              <a:buFont typeface="Arial" pitchFamily="34" charset="0"/>
              <a:buChar char="•"/>
            </a:pPr>
            <a:r>
              <a:rPr lang="en-US" sz="1400" dirty="0" smtClean="0">
                <a:solidFill>
                  <a:schemeClr val="bg1"/>
                </a:solidFill>
                <a:latin typeface="Segoe" pitchFamily="34" charset="0"/>
              </a:rPr>
              <a:t>First phase of CODEC runs on GPU.</a:t>
            </a:r>
          </a:p>
        </p:txBody>
      </p:sp>
      <p:sp>
        <p:nvSpPr>
          <p:cNvPr id="15" name="TextBox 14"/>
          <p:cNvSpPr txBox="1"/>
          <p:nvPr/>
        </p:nvSpPr>
        <p:spPr>
          <a:xfrm>
            <a:off x="5155052" y="1258771"/>
            <a:ext cx="2640912" cy="340519"/>
          </a:xfrm>
          <a:prstGeom prst="wedgeRoundRectCallout">
            <a:avLst>
              <a:gd name="adj1" fmla="val -20028"/>
              <a:gd name="adj2" fmla="val 90602"/>
              <a:gd name="adj3" fmla="val 16667"/>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solidFill>
                  <a:schemeClr val="bg1"/>
                </a:solidFill>
                <a:latin typeface="Segoe" pitchFamily="34" charset="0"/>
              </a:rPr>
              <a:t>Inter-VM Communications</a:t>
            </a:r>
          </a:p>
        </p:txBody>
      </p:sp>
      <p:sp>
        <p:nvSpPr>
          <p:cNvPr id="16" name="TextBox 15"/>
          <p:cNvSpPr txBox="1"/>
          <p:nvPr/>
        </p:nvSpPr>
        <p:spPr>
          <a:xfrm>
            <a:off x="6391256" y="4448632"/>
            <a:ext cx="1906498" cy="919401"/>
          </a:xfrm>
          <a:prstGeom prst="wedgeRoundRectCallout">
            <a:avLst>
              <a:gd name="adj1" fmla="val -61209"/>
              <a:gd name="adj2" fmla="val 20867"/>
              <a:gd name="adj3" fmla="val 16667"/>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chemeClr val="bg1"/>
                </a:solidFill>
                <a:latin typeface="Segoe" pitchFamily="34" charset="0"/>
              </a:rPr>
              <a:t>Optionally offloads CODEC from CPU/GPU increasing fidelity and scale.</a:t>
            </a:r>
          </a:p>
        </p:txBody>
      </p:sp>
      <p:sp>
        <p:nvSpPr>
          <p:cNvPr id="17" name="TextBox 16"/>
          <p:cNvSpPr txBox="1"/>
          <p:nvPr/>
        </p:nvSpPr>
        <p:spPr>
          <a:xfrm>
            <a:off x="9294599" y="1814286"/>
            <a:ext cx="1828324" cy="510778"/>
          </a:xfrm>
          <a:prstGeom prst="wedgeRoundRectCallout">
            <a:avLst>
              <a:gd name="adj1" fmla="val -60960"/>
              <a:gd name="adj2" fmla="val -20766"/>
              <a:gd name="adj3" fmla="val 16667"/>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solidFill>
                  <a:schemeClr val="bg1"/>
                </a:solidFill>
                <a:latin typeface="Segoe" pitchFamily="34" charset="0"/>
              </a:rPr>
              <a:t>Protocol Fundamentals (e.g. </a:t>
            </a:r>
            <a:r>
              <a:rPr lang="en-US" sz="1200" dirty="0" err="1" smtClean="0">
                <a:solidFill>
                  <a:schemeClr val="bg1"/>
                </a:solidFill>
                <a:latin typeface="Segoe" pitchFamily="34" charset="0"/>
              </a:rPr>
              <a:t>Authn</a:t>
            </a:r>
            <a:r>
              <a:rPr lang="en-US" sz="1200" dirty="0" smtClean="0">
                <a:solidFill>
                  <a:schemeClr val="bg1"/>
                </a:solidFill>
                <a:latin typeface="Segoe" pitchFamily="34" charset="0"/>
              </a:rPr>
              <a:t>, Encryption)</a:t>
            </a:r>
          </a:p>
        </p:txBody>
      </p:sp>
      <p:sp>
        <p:nvSpPr>
          <p:cNvPr id="18" name="TextBox 17"/>
          <p:cNvSpPr txBox="1"/>
          <p:nvPr/>
        </p:nvSpPr>
        <p:spPr>
          <a:xfrm>
            <a:off x="9347766" y="3033487"/>
            <a:ext cx="1823486" cy="1055608"/>
          </a:xfrm>
          <a:prstGeom prst="wedgeRoundRectCallout">
            <a:avLst>
              <a:gd name="adj1" fmla="val -66314"/>
              <a:gd name="adj2" fmla="val -23116"/>
              <a:gd name="adj3" fmla="val 16667"/>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err="1" smtClean="0">
                <a:solidFill>
                  <a:schemeClr val="bg1"/>
                </a:solidFill>
                <a:latin typeface="Segoe" pitchFamily="34" charset="0"/>
              </a:rPr>
              <a:t>vGPU</a:t>
            </a:r>
            <a:r>
              <a:rPr lang="en-US" sz="1400" dirty="0" smtClean="0">
                <a:solidFill>
                  <a:schemeClr val="bg1"/>
                </a:solidFill>
                <a:latin typeface="Segoe" pitchFamily="34" charset="0"/>
              </a:rPr>
              <a:t> (WDDM)  driver exposes parent GPU to guest OS.</a:t>
            </a:r>
          </a:p>
        </p:txBody>
      </p:sp>
      <p:sp>
        <p:nvSpPr>
          <p:cNvPr id="19" name="Rectangle 18"/>
          <p:cNvSpPr/>
          <p:nvPr/>
        </p:nvSpPr>
        <p:spPr>
          <a:xfrm>
            <a:off x="4686892" y="4448629"/>
            <a:ext cx="1422030" cy="9968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err="1" smtClean="0"/>
              <a:t>RemoteFX</a:t>
            </a:r>
            <a:r>
              <a:rPr lang="en-US" sz="1400" b="1" dirty="0" smtClean="0"/>
              <a:t> Hardware ASIC and Driver</a:t>
            </a:r>
            <a:endParaRPr lang="en-US" sz="1400" b="1" dirty="0"/>
          </a:p>
        </p:txBody>
      </p:sp>
      <p:sp>
        <p:nvSpPr>
          <p:cNvPr id="23" name="TextBox 22"/>
          <p:cNvSpPr txBox="1"/>
          <p:nvPr/>
        </p:nvSpPr>
        <p:spPr>
          <a:xfrm>
            <a:off x="507868" y="1219202"/>
            <a:ext cx="3250353" cy="338554"/>
          </a:xfrm>
          <a:prstGeom prst="rect">
            <a:avLst/>
          </a:prstGeom>
          <a:noFill/>
        </p:spPr>
        <p:txBody>
          <a:bodyPr wrap="square" rtlCol="0">
            <a:spAutoFit/>
          </a:bodyPr>
          <a:lstStyle/>
          <a:p>
            <a:r>
              <a:rPr lang="en-US" sz="1600" b="1" dirty="0" smtClean="0">
                <a:solidFill>
                  <a:schemeClr val="accent5">
                    <a:lumMod val="25000"/>
                  </a:schemeClr>
                </a:solidFill>
                <a:latin typeface="Segoe" pitchFamily="34" charset="0"/>
              </a:rPr>
              <a:t>WS08 R2 SP1 Hyper-V Server</a:t>
            </a:r>
          </a:p>
        </p:txBody>
      </p:sp>
    </p:spTree>
    <p:extLst>
      <p:ext uri="{BB962C8B-B14F-4D97-AF65-F5344CB8AC3E}">
        <p14:creationId xmlns:p14="http://schemas.microsoft.com/office/powerpoint/2010/main" val="3638128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p:cNvSpPr/>
          <p:nvPr/>
        </p:nvSpPr>
        <p:spPr bwMode="auto">
          <a:xfrm>
            <a:off x="6104085" y="1023258"/>
            <a:ext cx="6084739" cy="5203371"/>
          </a:xfrm>
          <a:prstGeom prst="rect">
            <a:avLst/>
          </a:prstGeom>
          <a:solidFill>
            <a:schemeClr val="tx1">
              <a:lumMod val="95000"/>
              <a:alpha val="16000"/>
            </a:schemeClr>
          </a:solid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84" name="Rectangle 83"/>
          <p:cNvSpPr/>
          <p:nvPr/>
        </p:nvSpPr>
        <p:spPr bwMode="auto">
          <a:xfrm>
            <a:off x="0" y="957944"/>
            <a:ext cx="3289047" cy="5500914"/>
          </a:xfrm>
          <a:prstGeom prst="rect">
            <a:avLst/>
          </a:prstGeom>
          <a:solidFill>
            <a:schemeClr val="tx1">
              <a:lumMod val="95000"/>
              <a:alpha val="16000"/>
            </a:schemeClr>
          </a:solid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304720" y="228600"/>
            <a:ext cx="11376237" cy="609398"/>
          </a:xfrm>
        </p:spPr>
        <p:txBody>
          <a:bodyPr/>
          <a:lstStyle/>
          <a:p>
            <a:r>
              <a:rPr lang="en-US" sz="4400" dirty="0" err="1" smtClean="0"/>
              <a:t>RemoteFX</a:t>
            </a:r>
            <a:r>
              <a:rPr lang="en-US" sz="4400" dirty="0" smtClean="0"/>
              <a:t> Virtual GPU and Rendering Pipeline</a:t>
            </a:r>
            <a:endParaRPr lang="en-US" sz="4400" dirty="0"/>
          </a:p>
        </p:txBody>
      </p:sp>
      <p:sp>
        <p:nvSpPr>
          <p:cNvPr id="7" name="Rectangle 6"/>
          <p:cNvSpPr/>
          <p:nvPr/>
        </p:nvSpPr>
        <p:spPr bwMode="auto">
          <a:xfrm>
            <a:off x="6476525" y="1291772"/>
            <a:ext cx="2563522" cy="1719943"/>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bg1"/>
                </a:solidFill>
              </a:rPr>
              <a:t>D3D9 Application</a:t>
            </a:r>
          </a:p>
        </p:txBody>
      </p:sp>
      <p:grpSp>
        <p:nvGrpSpPr>
          <p:cNvPr id="3" name="Group 76"/>
          <p:cNvGrpSpPr/>
          <p:nvPr/>
        </p:nvGrpSpPr>
        <p:grpSpPr>
          <a:xfrm>
            <a:off x="9325420" y="1306285"/>
            <a:ext cx="2553849" cy="1727200"/>
            <a:chOff x="6995887" y="1306285"/>
            <a:chExt cx="1915886" cy="1727200"/>
          </a:xfrm>
        </p:grpSpPr>
        <p:grpSp>
          <p:nvGrpSpPr>
            <p:cNvPr id="4" name="Group 51"/>
            <p:cNvGrpSpPr/>
            <p:nvPr/>
          </p:nvGrpSpPr>
          <p:grpSpPr>
            <a:xfrm>
              <a:off x="6995887" y="1306285"/>
              <a:ext cx="1915886" cy="1727200"/>
              <a:chOff x="6995887" y="1306285"/>
              <a:chExt cx="1915886" cy="1727200"/>
            </a:xfrm>
          </p:grpSpPr>
          <p:sp>
            <p:nvSpPr>
              <p:cNvPr id="5" name="Rectangle 4"/>
              <p:cNvSpPr/>
              <p:nvPr/>
            </p:nvSpPr>
            <p:spPr bwMode="auto">
              <a:xfrm>
                <a:off x="6995887" y="1306285"/>
                <a:ext cx="1915886" cy="17272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6" name="Rectangle 5"/>
              <p:cNvSpPr/>
              <p:nvPr/>
            </p:nvSpPr>
            <p:spPr bwMode="auto">
              <a:xfrm>
                <a:off x="7072087" y="2256971"/>
                <a:ext cx="1763486" cy="70394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tx1"/>
                    </a:solidFill>
                  </a:rPr>
                  <a:t>Silverlight ActiveX Control</a:t>
                </a:r>
              </a:p>
            </p:txBody>
          </p:sp>
        </p:grpSp>
        <p:sp>
          <p:nvSpPr>
            <p:cNvPr id="8" name="TextBox 7"/>
            <p:cNvSpPr txBox="1"/>
            <p:nvPr/>
          </p:nvSpPr>
          <p:spPr>
            <a:xfrm>
              <a:off x="7300689" y="1785257"/>
              <a:ext cx="1335314" cy="369332"/>
            </a:xfrm>
            <a:prstGeom prst="rect">
              <a:avLst/>
            </a:prstGeom>
            <a:noFill/>
          </p:spPr>
          <p:txBody>
            <a:bodyPr wrap="square" lIns="0" tIns="0" rIns="0" bIns="0" rtlCol="0">
              <a:spAutoFit/>
            </a:bodyPr>
            <a:lstStyle/>
            <a:p>
              <a:pPr algn="ctr"/>
              <a:r>
                <a:rPr lang="en-US" sz="2400" dirty="0" smtClean="0">
                  <a:solidFill>
                    <a:schemeClr val="bg1"/>
                  </a:solidFill>
                </a:rPr>
                <a:t>IE</a:t>
              </a:r>
            </a:p>
          </p:txBody>
        </p:sp>
      </p:grpSp>
      <p:sp>
        <p:nvSpPr>
          <p:cNvPr id="19" name="Rectangle 18"/>
          <p:cNvSpPr/>
          <p:nvPr/>
        </p:nvSpPr>
        <p:spPr bwMode="auto">
          <a:xfrm>
            <a:off x="395785" y="1161145"/>
            <a:ext cx="2511188" cy="1182912"/>
          </a:xfrm>
          <a:prstGeom prst="rect">
            <a:avLst/>
          </a:prstGeom>
          <a:solidFill>
            <a:schemeClr val="accent2"/>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Hyper-V VM Bus Parent Integration</a:t>
            </a:r>
          </a:p>
        </p:txBody>
      </p:sp>
      <p:grpSp>
        <p:nvGrpSpPr>
          <p:cNvPr id="10" name="Group 74"/>
          <p:cNvGrpSpPr/>
          <p:nvPr/>
        </p:nvGrpSpPr>
        <p:grpSpPr>
          <a:xfrm>
            <a:off x="362763" y="2344057"/>
            <a:ext cx="2563522" cy="1124858"/>
            <a:chOff x="290286" y="2242456"/>
            <a:chExt cx="1923142" cy="1124858"/>
          </a:xfrm>
          <a:solidFill>
            <a:schemeClr val="accent2"/>
          </a:solidFill>
        </p:grpSpPr>
        <p:sp>
          <p:nvSpPr>
            <p:cNvPr id="16" name="Rectangle 15"/>
            <p:cNvSpPr/>
            <p:nvPr/>
          </p:nvSpPr>
          <p:spPr bwMode="auto">
            <a:xfrm>
              <a:off x="290286" y="2510971"/>
              <a:ext cx="1923142" cy="856343"/>
            </a:xfrm>
            <a:prstGeom prst="rect">
              <a:avLst/>
            </a:prstGeom>
            <a:grp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RCC</a:t>
              </a:r>
            </a:p>
          </p:txBody>
        </p:sp>
        <p:cxnSp>
          <p:nvCxnSpPr>
            <p:cNvPr id="26" name="Straight Arrow Connector 25"/>
            <p:cNvCxnSpPr>
              <a:stCxn id="19" idx="2"/>
              <a:endCxn id="16" idx="0"/>
            </p:cNvCxnSpPr>
            <p:nvPr/>
          </p:nvCxnSpPr>
          <p:spPr>
            <a:xfrm rot="5400000">
              <a:off x="1120172" y="2374142"/>
              <a:ext cx="268515" cy="5143"/>
            </a:xfrm>
            <a:prstGeom prst="straightConnector1">
              <a:avLst/>
            </a:prstGeom>
            <a:grp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bwMode="auto">
          <a:xfrm>
            <a:off x="3646974" y="2699658"/>
            <a:ext cx="2253965" cy="2191657"/>
          </a:xfrm>
          <a:prstGeom prst="rect">
            <a:avLst/>
          </a:prstGeom>
          <a:solidFill>
            <a:schemeClr val="accent2"/>
          </a:solid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Hyper-V VMBUS</a:t>
            </a:r>
          </a:p>
          <a:p>
            <a:pPr algn="ctr" defTabSz="914099"/>
            <a:r>
              <a:rPr lang="en-US" sz="2400" dirty="0" smtClean="0">
                <a:gradFill>
                  <a:gsLst>
                    <a:gs pos="0">
                      <a:srgbClr val="FFFFFF"/>
                    </a:gs>
                    <a:gs pos="100000">
                      <a:srgbClr val="FFFFFF"/>
                    </a:gs>
                  </a:gsLst>
                  <a:lin ang="5400000" scaled="0"/>
                </a:gradFill>
              </a:rPr>
              <a:t>Shared Memory</a:t>
            </a:r>
          </a:p>
          <a:p>
            <a:pPr algn="ctr" defTabSz="914099"/>
            <a:r>
              <a:rPr lang="en-US" sz="2400" dirty="0" err="1" smtClean="0">
                <a:gradFill>
                  <a:gsLst>
                    <a:gs pos="0">
                      <a:srgbClr val="FFFFFF"/>
                    </a:gs>
                    <a:gs pos="100000">
                      <a:srgbClr val="FFFFFF"/>
                    </a:gs>
                  </a:gsLst>
                  <a:lin ang="5400000" scaled="0"/>
                </a:gradFill>
              </a:rPr>
              <a:t>Comms</a:t>
            </a:r>
            <a:endParaRPr lang="en-US" sz="2400" dirty="0" smtClean="0">
              <a:gradFill>
                <a:gsLst>
                  <a:gs pos="0">
                    <a:srgbClr val="FFFFFF"/>
                  </a:gs>
                  <a:gs pos="100000">
                    <a:srgbClr val="FFFFFF"/>
                  </a:gs>
                </a:gsLst>
                <a:lin ang="5400000" scaled="0"/>
              </a:gradFill>
            </a:endParaRPr>
          </a:p>
        </p:txBody>
      </p:sp>
      <p:cxnSp>
        <p:nvCxnSpPr>
          <p:cNvPr id="29" name="Straight Arrow Connector 28"/>
          <p:cNvCxnSpPr/>
          <p:nvPr/>
        </p:nvCxnSpPr>
        <p:spPr>
          <a:xfrm rot="16200000" flipV="1">
            <a:off x="2947358" y="3019671"/>
            <a:ext cx="678545" cy="7206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5" idx="1"/>
            <a:endCxn id="23" idx="3"/>
          </p:cNvCxnSpPr>
          <p:nvPr/>
        </p:nvCxnSpPr>
        <p:spPr>
          <a:xfrm rot="10800000">
            <a:off x="5900941" y="3795486"/>
            <a:ext cx="619117" cy="5152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59"/>
          <p:cNvGrpSpPr/>
          <p:nvPr/>
        </p:nvGrpSpPr>
        <p:grpSpPr>
          <a:xfrm>
            <a:off x="367599" y="3469709"/>
            <a:ext cx="2553849" cy="782977"/>
            <a:chOff x="304799" y="3368108"/>
            <a:chExt cx="1915886" cy="782977"/>
          </a:xfrm>
        </p:grpSpPr>
        <p:sp>
          <p:nvSpPr>
            <p:cNvPr id="20" name="Rectangle 19"/>
            <p:cNvSpPr/>
            <p:nvPr/>
          </p:nvSpPr>
          <p:spPr bwMode="auto">
            <a:xfrm>
              <a:off x="304799" y="3599542"/>
              <a:ext cx="1915886" cy="551543"/>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bg1"/>
                  </a:solidFill>
                </a:rPr>
                <a:t>DX9 APIs</a:t>
              </a:r>
            </a:p>
          </p:txBody>
        </p:sp>
        <p:cxnSp>
          <p:nvCxnSpPr>
            <p:cNvPr id="34" name="Straight Arrow Connector 33"/>
            <p:cNvCxnSpPr>
              <a:stCxn id="16" idx="2"/>
              <a:endCxn id="20" idx="0"/>
            </p:cNvCxnSpPr>
            <p:nvPr/>
          </p:nvCxnSpPr>
          <p:spPr>
            <a:xfrm rot="5400000">
              <a:off x="1146628" y="3483428"/>
              <a:ext cx="232228"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bwMode="auto">
          <a:xfrm>
            <a:off x="9499548" y="4913088"/>
            <a:ext cx="2205593" cy="1182912"/>
          </a:xfrm>
          <a:prstGeom prst="rect">
            <a:avLst/>
          </a:prstGeom>
          <a:solidFill>
            <a:schemeClr val="accent2"/>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Hyper-V VM Bus Child Integration</a:t>
            </a:r>
          </a:p>
        </p:txBody>
      </p:sp>
      <p:grpSp>
        <p:nvGrpSpPr>
          <p:cNvPr id="13" name="Group 75"/>
          <p:cNvGrpSpPr/>
          <p:nvPr/>
        </p:nvGrpSpPr>
        <p:grpSpPr>
          <a:xfrm>
            <a:off x="6520056" y="4034970"/>
            <a:ext cx="5407583" cy="878118"/>
            <a:chOff x="4891316" y="4034970"/>
            <a:chExt cx="4056744" cy="878118"/>
          </a:xfrm>
          <a:solidFill>
            <a:schemeClr val="accent2"/>
          </a:solidFill>
        </p:grpSpPr>
        <p:sp>
          <p:nvSpPr>
            <p:cNvPr id="15" name="Rectangle 14"/>
            <p:cNvSpPr/>
            <p:nvPr/>
          </p:nvSpPr>
          <p:spPr bwMode="auto">
            <a:xfrm>
              <a:off x="4891316" y="4034970"/>
              <a:ext cx="4056744" cy="551543"/>
            </a:xfrm>
            <a:prstGeom prst="rect">
              <a:avLst/>
            </a:prstGeom>
            <a:grp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err="1" smtClean="0">
                  <a:gradFill>
                    <a:gsLst>
                      <a:gs pos="0">
                        <a:srgbClr val="FFFFFF"/>
                      </a:gs>
                      <a:gs pos="100000">
                        <a:srgbClr val="FFFFFF"/>
                      </a:gs>
                    </a:gsLst>
                    <a:lin ang="5400000" scaled="0"/>
                  </a:gradFill>
                </a:rPr>
                <a:t>RemoteFX</a:t>
              </a:r>
              <a:r>
                <a:rPr lang="en-US" sz="2400" dirty="0" smtClean="0">
                  <a:gradFill>
                    <a:gsLst>
                      <a:gs pos="0">
                        <a:srgbClr val="FFFFFF"/>
                      </a:gs>
                      <a:gs pos="100000">
                        <a:srgbClr val="FFFFFF"/>
                      </a:gs>
                    </a:gsLst>
                    <a:lin ang="5400000" scaled="0"/>
                  </a:gradFill>
                </a:rPr>
                <a:t> VGPU Driver</a:t>
              </a:r>
            </a:p>
          </p:txBody>
        </p:sp>
        <p:cxnSp>
          <p:nvCxnSpPr>
            <p:cNvPr id="35" name="Straight Arrow Connector 34"/>
            <p:cNvCxnSpPr>
              <a:stCxn id="18" idx="0"/>
              <a:endCxn id="15" idx="2"/>
            </p:cNvCxnSpPr>
            <p:nvPr/>
          </p:nvCxnSpPr>
          <p:spPr>
            <a:xfrm rot="16200000" flipV="1">
              <a:off x="7273472" y="4232730"/>
              <a:ext cx="326575" cy="1034142"/>
            </a:xfrm>
            <a:prstGeom prst="straightConnector1">
              <a:avLst/>
            </a:prstGeom>
            <a:grp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56"/>
          <p:cNvGrpSpPr/>
          <p:nvPr/>
        </p:nvGrpSpPr>
        <p:grpSpPr>
          <a:xfrm>
            <a:off x="7758286" y="3831770"/>
            <a:ext cx="2824714" cy="203200"/>
            <a:chOff x="5820230" y="3831770"/>
            <a:chExt cx="2119087" cy="203200"/>
          </a:xfrm>
        </p:grpSpPr>
        <p:cxnSp>
          <p:nvCxnSpPr>
            <p:cNvPr id="42" name="Straight Arrow Connector 41"/>
            <p:cNvCxnSpPr>
              <a:stCxn id="9" idx="2"/>
              <a:endCxn id="15" idx="0"/>
            </p:cNvCxnSpPr>
            <p:nvPr/>
          </p:nvCxnSpPr>
          <p:spPr>
            <a:xfrm rot="5400000">
              <a:off x="7327903" y="3423556"/>
              <a:ext cx="203199" cy="101962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2"/>
              <a:endCxn id="15" idx="0"/>
            </p:cNvCxnSpPr>
            <p:nvPr/>
          </p:nvCxnSpPr>
          <p:spPr>
            <a:xfrm rot="16200000" flipH="1">
              <a:off x="6271988" y="3387270"/>
              <a:ext cx="195942" cy="10994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47"/>
          <p:cNvGrpSpPr/>
          <p:nvPr/>
        </p:nvGrpSpPr>
        <p:grpSpPr>
          <a:xfrm>
            <a:off x="6481361" y="3012508"/>
            <a:ext cx="2553849" cy="826521"/>
            <a:chOff x="4862287" y="3012507"/>
            <a:chExt cx="1915886" cy="826521"/>
          </a:xfrm>
        </p:grpSpPr>
        <p:sp>
          <p:nvSpPr>
            <p:cNvPr id="11" name="Rectangle 10"/>
            <p:cNvSpPr/>
            <p:nvPr/>
          </p:nvSpPr>
          <p:spPr bwMode="auto">
            <a:xfrm>
              <a:off x="4862287" y="3287485"/>
              <a:ext cx="1915886" cy="551543"/>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bg1"/>
                  </a:solidFill>
                </a:rPr>
                <a:t>DX9 APIs</a:t>
              </a:r>
            </a:p>
          </p:txBody>
        </p:sp>
        <p:cxnSp>
          <p:nvCxnSpPr>
            <p:cNvPr id="44" name="Straight Arrow Connector 43"/>
            <p:cNvCxnSpPr>
              <a:stCxn id="7" idx="2"/>
              <a:endCxn id="11" idx="0"/>
            </p:cNvCxnSpPr>
            <p:nvPr/>
          </p:nvCxnSpPr>
          <p:spPr>
            <a:xfrm rot="5400000">
              <a:off x="5682345" y="3149599"/>
              <a:ext cx="2757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p:nvPr/>
        </p:nvGrpSpPr>
        <p:grpSpPr>
          <a:xfrm>
            <a:off x="9306073" y="3033485"/>
            <a:ext cx="2553849" cy="798287"/>
            <a:chOff x="6981373" y="3033484"/>
            <a:chExt cx="1915886" cy="798287"/>
          </a:xfrm>
        </p:grpSpPr>
        <p:sp>
          <p:nvSpPr>
            <p:cNvPr id="9" name="Rectangle 8"/>
            <p:cNvSpPr/>
            <p:nvPr/>
          </p:nvSpPr>
          <p:spPr bwMode="auto">
            <a:xfrm>
              <a:off x="6981373" y="3280228"/>
              <a:ext cx="1915886" cy="551543"/>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bg1"/>
                  </a:solidFill>
                </a:rPr>
                <a:t>GDI</a:t>
              </a:r>
            </a:p>
          </p:txBody>
        </p:sp>
        <p:cxnSp>
          <p:nvCxnSpPr>
            <p:cNvPr id="49" name="Straight Arrow Connector 48"/>
            <p:cNvCxnSpPr>
              <a:stCxn id="5" idx="2"/>
            </p:cNvCxnSpPr>
            <p:nvPr/>
          </p:nvCxnSpPr>
          <p:spPr>
            <a:xfrm rot="16200000" flipH="1">
              <a:off x="7826037" y="3161277"/>
              <a:ext cx="262051" cy="64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73"/>
          <p:cNvGrpSpPr/>
          <p:nvPr/>
        </p:nvGrpSpPr>
        <p:grpSpPr>
          <a:xfrm>
            <a:off x="367599" y="4253478"/>
            <a:ext cx="2553849" cy="1218408"/>
            <a:chOff x="290285" y="4151878"/>
            <a:chExt cx="1915886" cy="1218408"/>
          </a:xfrm>
        </p:grpSpPr>
        <p:sp>
          <p:nvSpPr>
            <p:cNvPr id="21" name="Rectangle 20"/>
            <p:cNvSpPr/>
            <p:nvPr/>
          </p:nvSpPr>
          <p:spPr bwMode="auto">
            <a:xfrm>
              <a:off x="290285" y="4397828"/>
              <a:ext cx="1915886" cy="972458"/>
            </a:xfrm>
            <a:prstGeom prst="rect">
              <a:avLst/>
            </a:prstGeom>
            <a:solidFill>
              <a:schemeClr val="bg1">
                <a:lumMod val="75000"/>
                <a:lumOff val="25000"/>
              </a:schemeClr>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GPU Vendor Driver</a:t>
              </a:r>
            </a:p>
          </p:txBody>
        </p:sp>
        <p:cxnSp>
          <p:nvCxnSpPr>
            <p:cNvPr id="61" name="Straight Arrow Connector 60"/>
            <p:cNvCxnSpPr>
              <a:stCxn id="20" idx="2"/>
              <a:endCxn id="21" idx="0"/>
            </p:cNvCxnSpPr>
            <p:nvPr/>
          </p:nvCxnSpPr>
          <p:spPr>
            <a:xfrm rot="5400000">
              <a:off x="1124857" y="4274456"/>
              <a:ext cx="24674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Group 72"/>
          <p:cNvGrpSpPr/>
          <p:nvPr/>
        </p:nvGrpSpPr>
        <p:grpSpPr>
          <a:xfrm>
            <a:off x="367599" y="5472680"/>
            <a:ext cx="2553849" cy="782977"/>
            <a:chOff x="283029" y="5371079"/>
            <a:chExt cx="1915886" cy="782977"/>
          </a:xfrm>
        </p:grpSpPr>
        <p:sp>
          <p:nvSpPr>
            <p:cNvPr id="24" name="Rectangle 23"/>
            <p:cNvSpPr/>
            <p:nvPr/>
          </p:nvSpPr>
          <p:spPr bwMode="auto">
            <a:xfrm>
              <a:off x="283029" y="5696855"/>
              <a:ext cx="1915886" cy="457201"/>
            </a:xfrm>
            <a:prstGeom prst="rect">
              <a:avLst/>
            </a:prstGeom>
            <a:solidFill>
              <a:schemeClr val="bg1">
                <a:lumMod val="75000"/>
                <a:lumOff val="25000"/>
              </a:schemeClr>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GPU</a:t>
              </a:r>
            </a:p>
          </p:txBody>
        </p:sp>
        <p:cxnSp>
          <p:nvCxnSpPr>
            <p:cNvPr id="67" name="Straight Arrow Connector 66"/>
            <p:cNvCxnSpPr>
              <a:stCxn id="21" idx="2"/>
              <a:endCxn id="24" idx="0"/>
            </p:cNvCxnSpPr>
            <p:nvPr/>
          </p:nvCxnSpPr>
          <p:spPr>
            <a:xfrm rot="5400000">
              <a:off x="1077688" y="5533570"/>
              <a:ext cx="326569"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6" name="TextBox 95"/>
          <p:cNvSpPr txBox="1"/>
          <p:nvPr/>
        </p:nvSpPr>
        <p:spPr>
          <a:xfrm rot="3675706">
            <a:off x="-544688" y="3067812"/>
            <a:ext cx="4235864" cy="1107996"/>
          </a:xfrm>
          <a:prstGeom prst="rect">
            <a:avLst/>
          </a:prstGeom>
          <a:noFill/>
        </p:spPr>
        <p:txBody>
          <a:bodyPr wrap="square" lIns="0" tIns="0" rIns="0" bIns="0" rtlCol="0">
            <a:spAutoFit/>
          </a:bodyPr>
          <a:lstStyle/>
          <a:p>
            <a:pPr algn="ctr"/>
            <a:r>
              <a:rPr lang="en-US" sz="3600" dirty="0" smtClean="0">
                <a:gradFill>
                  <a:gsLst>
                    <a:gs pos="0">
                      <a:schemeClr val="tx1"/>
                    </a:gs>
                    <a:gs pos="86000">
                      <a:schemeClr val="tx1"/>
                    </a:gs>
                  </a:gsLst>
                  <a:lin ang="5400000" scaled="0"/>
                </a:gradFill>
              </a:rPr>
              <a:t>Hyper-V Parent Partition</a:t>
            </a:r>
          </a:p>
        </p:txBody>
      </p:sp>
      <p:sp>
        <p:nvSpPr>
          <p:cNvPr id="97" name="TextBox 96"/>
          <p:cNvSpPr txBox="1"/>
          <p:nvPr/>
        </p:nvSpPr>
        <p:spPr>
          <a:xfrm rot="3675706">
            <a:off x="6991102" y="3344811"/>
            <a:ext cx="4235864" cy="553998"/>
          </a:xfrm>
          <a:prstGeom prst="rect">
            <a:avLst/>
          </a:prstGeom>
          <a:noFill/>
        </p:spPr>
        <p:txBody>
          <a:bodyPr wrap="square" lIns="0" tIns="0" rIns="0" bIns="0" rtlCol="0">
            <a:spAutoFit/>
          </a:bodyPr>
          <a:lstStyle/>
          <a:p>
            <a:pPr algn="ctr"/>
            <a:r>
              <a:rPr lang="en-US" sz="3600" dirty="0" smtClean="0">
                <a:gradFill>
                  <a:gsLst>
                    <a:gs pos="0">
                      <a:schemeClr val="tx1"/>
                    </a:gs>
                    <a:gs pos="86000">
                      <a:schemeClr val="tx1"/>
                    </a:gs>
                  </a:gsLst>
                  <a:lin ang="5400000" scaled="0"/>
                </a:gradFill>
              </a:rPr>
              <a:t>W7 Child Partition</a:t>
            </a: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96"/>
                                        </p:tgtEl>
                                      </p:cBhvr>
                                    </p:animEffect>
                                    <p:set>
                                      <p:cBhvr>
                                        <p:cTn id="7" dur="1" fill="hold">
                                          <p:stCondLst>
                                            <p:cond delay="1999"/>
                                          </p:stCondLst>
                                        </p:cTn>
                                        <p:tgtEl>
                                          <p:spTgt spid="9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97"/>
                                        </p:tgtEl>
                                      </p:cBhvr>
                                    </p:animEffect>
                                    <p:set>
                                      <p:cBhvr>
                                        <p:cTn id="10" dur="1" fill="hold">
                                          <p:stCondLst>
                                            <p:cond delay="1999"/>
                                          </p:stCondLst>
                                        </p:cTn>
                                        <p:tgtEl>
                                          <p:spTgt spid="9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0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0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20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20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2000"/>
                                        <p:tgtEl>
                                          <p:spTgt spid="7"/>
                                        </p:tgtEl>
                                      </p:cBhvr>
                                    </p:animEffect>
                                  </p:childTnLst>
                                </p:cTn>
                              </p:par>
                              <p:par>
                                <p:cTn id="41" presetID="10"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20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2000"/>
                                        <p:tgtEl>
                                          <p:spTgt spid="17"/>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20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20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20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20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2000"/>
                                        <p:tgtEl>
                                          <p:spTgt spid="1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2000"/>
                                        <p:tgtEl>
                                          <p:spTgt spid="2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P spid="23" grpId="0" animBg="1"/>
      <p:bldP spid="18" grpId="0" animBg="1"/>
      <p:bldP spid="96" grpId="0"/>
      <p:bldP spid="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p:cNvSpPr/>
          <p:nvPr/>
        </p:nvSpPr>
        <p:spPr bwMode="auto">
          <a:xfrm>
            <a:off x="8125884" y="1023258"/>
            <a:ext cx="4062940" cy="5203371"/>
          </a:xfrm>
          <a:prstGeom prst="rect">
            <a:avLst/>
          </a:prstGeom>
          <a:solidFill>
            <a:schemeClr val="tx1">
              <a:lumMod val="95000"/>
              <a:alpha val="16000"/>
            </a:schemeClr>
          </a:solid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84" name="Rectangle 83"/>
          <p:cNvSpPr/>
          <p:nvPr/>
        </p:nvSpPr>
        <p:spPr bwMode="auto">
          <a:xfrm>
            <a:off x="-2" y="957944"/>
            <a:ext cx="5378562" cy="5500914"/>
          </a:xfrm>
          <a:prstGeom prst="rect">
            <a:avLst/>
          </a:prstGeom>
          <a:solidFill>
            <a:schemeClr val="tx1">
              <a:lumMod val="95000"/>
              <a:alpha val="16000"/>
            </a:schemeClr>
          </a:solid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68" y="228600"/>
            <a:ext cx="11173090" cy="609398"/>
          </a:xfrm>
        </p:spPr>
        <p:txBody>
          <a:bodyPr/>
          <a:lstStyle/>
          <a:p>
            <a:r>
              <a:rPr lang="en-US" sz="4400" dirty="0" err="1" smtClean="0"/>
              <a:t>RemoteFX</a:t>
            </a:r>
            <a:r>
              <a:rPr lang="en-US" sz="4400" dirty="0" smtClean="0"/>
              <a:t> </a:t>
            </a:r>
            <a:r>
              <a:rPr lang="en-US" sz="4400" dirty="0"/>
              <a:t>Capture and Encoding Pipeline</a:t>
            </a:r>
          </a:p>
        </p:txBody>
      </p:sp>
      <p:sp>
        <p:nvSpPr>
          <p:cNvPr id="19" name="Rectangle 18"/>
          <p:cNvSpPr/>
          <p:nvPr/>
        </p:nvSpPr>
        <p:spPr bwMode="auto">
          <a:xfrm>
            <a:off x="541727" y="1161145"/>
            <a:ext cx="2205593" cy="1182912"/>
          </a:xfrm>
          <a:prstGeom prst="rect">
            <a:avLst/>
          </a:prstGeom>
          <a:solidFill>
            <a:schemeClr val="accent2"/>
          </a:solidFill>
          <a:ln w="22225">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Hyper-V VM Bus Parent Integration</a:t>
            </a:r>
          </a:p>
        </p:txBody>
      </p:sp>
      <p:grpSp>
        <p:nvGrpSpPr>
          <p:cNvPr id="3" name="Group 71"/>
          <p:cNvGrpSpPr/>
          <p:nvPr/>
        </p:nvGrpSpPr>
        <p:grpSpPr>
          <a:xfrm>
            <a:off x="362763" y="2344058"/>
            <a:ext cx="4822325" cy="1124857"/>
            <a:chOff x="272143" y="2344057"/>
            <a:chExt cx="3617686" cy="1124857"/>
          </a:xfrm>
          <a:solidFill>
            <a:schemeClr val="accent2"/>
          </a:solidFill>
        </p:grpSpPr>
        <p:sp>
          <p:nvSpPr>
            <p:cNvPr id="16" name="Rectangle 15"/>
            <p:cNvSpPr/>
            <p:nvPr/>
          </p:nvSpPr>
          <p:spPr bwMode="auto">
            <a:xfrm>
              <a:off x="272143" y="2612571"/>
              <a:ext cx="3617686" cy="856343"/>
            </a:xfrm>
            <a:prstGeom prst="rect">
              <a:avLst/>
            </a:prstGeom>
            <a:grp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RCC</a:t>
              </a:r>
            </a:p>
          </p:txBody>
        </p:sp>
        <p:cxnSp>
          <p:nvCxnSpPr>
            <p:cNvPr id="26" name="Straight Arrow Connector 25"/>
            <p:cNvCxnSpPr>
              <a:stCxn id="19" idx="2"/>
              <a:endCxn id="16" idx="0"/>
            </p:cNvCxnSpPr>
            <p:nvPr/>
          </p:nvCxnSpPr>
          <p:spPr>
            <a:xfrm rot="16200000" flipH="1">
              <a:off x="1523092" y="2054678"/>
              <a:ext cx="268514" cy="847272"/>
            </a:xfrm>
            <a:prstGeom prst="straightConnector1">
              <a:avLst/>
            </a:prstGeom>
            <a:grp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bwMode="auto">
          <a:xfrm>
            <a:off x="9059396" y="4913088"/>
            <a:ext cx="2205593" cy="1182912"/>
          </a:xfrm>
          <a:prstGeom prst="rect">
            <a:avLst/>
          </a:prstGeom>
          <a:solidFill>
            <a:schemeClr val="accent2"/>
          </a:solidFill>
          <a:ln w="22225">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Hyper-V VM Bus Child Integration</a:t>
            </a:r>
          </a:p>
        </p:txBody>
      </p:sp>
      <p:grpSp>
        <p:nvGrpSpPr>
          <p:cNvPr id="4" name="Group 79"/>
          <p:cNvGrpSpPr/>
          <p:nvPr/>
        </p:nvGrpSpPr>
        <p:grpSpPr>
          <a:xfrm>
            <a:off x="367599" y="3468914"/>
            <a:ext cx="2553849" cy="2786742"/>
            <a:chOff x="275771" y="3468914"/>
            <a:chExt cx="1915886" cy="2786742"/>
          </a:xfrm>
        </p:grpSpPr>
        <p:grpSp>
          <p:nvGrpSpPr>
            <p:cNvPr id="5" name="Group 59"/>
            <p:cNvGrpSpPr/>
            <p:nvPr/>
          </p:nvGrpSpPr>
          <p:grpSpPr>
            <a:xfrm>
              <a:off x="275771" y="3468914"/>
              <a:ext cx="1915886" cy="783771"/>
              <a:chOff x="304799" y="3367314"/>
              <a:chExt cx="1915886" cy="783771"/>
            </a:xfrm>
          </p:grpSpPr>
          <p:sp>
            <p:nvSpPr>
              <p:cNvPr id="20" name="Rectangle 19"/>
              <p:cNvSpPr/>
              <p:nvPr/>
            </p:nvSpPr>
            <p:spPr bwMode="auto">
              <a:xfrm>
                <a:off x="304799" y="3599542"/>
                <a:ext cx="1915886" cy="551543"/>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bg1"/>
                    </a:solidFill>
                  </a:rPr>
                  <a:t>DX10 APIs</a:t>
                </a:r>
              </a:p>
            </p:txBody>
          </p:sp>
          <p:cxnSp>
            <p:nvCxnSpPr>
              <p:cNvPr id="34" name="Straight Arrow Connector 33"/>
              <p:cNvCxnSpPr>
                <a:stCxn id="16" idx="2"/>
                <a:endCxn id="20" idx="0"/>
              </p:cNvCxnSpPr>
              <p:nvPr/>
            </p:nvCxnSpPr>
            <p:spPr>
              <a:xfrm rot="5400000">
                <a:off x="1570264" y="3059792"/>
                <a:ext cx="232228" cy="84727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6" name="Group 73"/>
            <p:cNvGrpSpPr/>
            <p:nvPr/>
          </p:nvGrpSpPr>
          <p:grpSpPr>
            <a:xfrm>
              <a:off x="275771" y="4253478"/>
              <a:ext cx="1915886" cy="1290980"/>
              <a:chOff x="290285" y="4151878"/>
              <a:chExt cx="1915886" cy="1290980"/>
            </a:xfrm>
          </p:grpSpPr>
          <p:sp>
            <p:nvSpPr>
              <p:cNvPr id="21" name="Rectangle 20"/>
              <p:cNvSpPr/>
              <p:nvPr/>
            </p:nvSpPr>
            <p:spPr bwMode="auto">
              <a:xfrm>
                <a:off x="290285" y="4470400"/>
                <a:ext cx="1915886" cy="972458"/>
              </a:xfrm>
              <a:prstGeom prst="rect">
                <a:avLst/>
              </a:prstGeom>
              <a:solidFill>
                <a:schemeClr val="bg1">
                  <a:lumMod val="75000"/>
                  <a:lumOff val="25000"/>
                </a:schemeClr>
              </a:solidFill>
              <a:ln w="22225">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GPU Vendor Driver</a:t>
                </a:r>
              </a:p>
            </p:txBody>
          </p:sp>
          <p:cxnSp>
            <p:nvCxnSpPr>
              <p:cNvPr id="61" name="Straight Arrow Connector 60"/>
              <p:cNvCxnSpPr>
                <a:stCxn id="20" idx="2"/>
                <a:endCxn id="21" idx="0"/>
              </p:cNvCxnSpPr>
              <p:nvPr/>
            </p:nvCxnSpPr>
            <p:spPr>
              <a:xfrm rot="5400000">
                <a:off x="1088571" y="4310742"/>
                <a:ext cx="319315"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7" name="Group 72"/>
            <p:cNvGrpSpPr/>
            <p:nvPr/>
          </p:nvGrpSpPr>
          <p:grpSpPr>
            <a:xfrm>
              <a:off x="275771" y="5545251"/>
              <a:ext cx="1915886" cy="710405"/>
              <a:chOff x="283029" y="5443651"/>
              <a:chExt cx="1915886" cy="710405"/>
            </a:xfrm>
          </p:grpSpPr>
          <p:sp>
            <p:nvSpPr>
              <p:cNvPr id="24" name="Rectangle 23"/>
              <p:cNvSpPr/>
              <p:nvPr/>
            </p:nvSpPr>
            <p:spPr bwMode="auto">
              <a:xfrm>
                <a:off x="283029" y="5696855"/>
                <a:ext cx="1915886" cy="457201"/>
              </a:xfrm>
              <a:prstGeom prst="rect">
                <a:avLst/>
              </a:prstGeom>
              <a:solidFill>
                <a:schemeClr val="bg1">
                  <a:lumMod val="75000"/>
                  <a:lumOff val="25000"/>
                </a:schemeClr>
              </a:solidFill>
              <a:ln w="22225">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GPU</a:t>
                </a:r>
              </a:p>
            </p:txBody>
          </p:sp>
          <p:cxnSp>
            <p:nvCxnSpPr>
              <p:cNvPr id="67" name="Straight Arrow Connector 66"/>
              <p:cNvCxnSpPr>
                <a:stCxn id="21" idx="2"/>
                <a:endCxn id="24" idx="0"/>
              </p:cNvCxnSpPr>
              <p:nvPr/>
            </p:nvCxnSpPr>
            <p:spPr>
              <a:xfrm rot="5400000">
                <a:off x="1113974" y="5569856"/>
                <a:ext cx="253997"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sp>
        <p:nvSpPr>
          <p:cNvPr id="96" name="TextBox 95"/>
          <p:cNvSpPr txBox="1"/>
          <p:nvPr/>
        </p:nvSpPr>
        <p:spPr>
          <a:xfrm rot="3675706">
            <a:off x="538767" y="3038782"/>
            <a:ext cx="4235864" cy="1107996"/>
          </a:xfrm>
          <a:prstGeom prst="rect">
            <a:avLst/>
          </a:prstGeom>
          <a:noFill/>
        </p:spPr>
        <p:txBody>
          <a:bodyPr wrap="square" lIns="0" tIns="0" rIns="0" bIns="0" rtlCol="0">
            <a:spAutoFit/>
          </a:bodyPr>
          <a:lstStyle/>
          <a:p>
            <a:pPr algn="ctr"/>
            <a:r>
              <a:rPr lang="en-US" sz="3600" dirty="0" smtClean="0">
                <a:gradFill>
                  <a:gsLst>
                    <a:gs pos="0">
                      <a:schemeClr val="tx1"/>
                    </a:gs>
                    <a:gs pos="86000">
                      <a:schemeClr val="tx1"/>
                    </a:gs>
                  </a:gsLst>
                  <a:lin ang="5400000" scaled="0"/>
                </a:gradFill>
              </a:rPr>
              <a:t>Hyper-V Parent Partition</a:t>
            </a:r>
          </a:p>
        </p:txBody>
      </p:sp>
      <p:sp>
        <p:nvSpPr>
          <p:cNvPr id="97" name="TextBox 96"/>
          <p:cNvSpPr txBox="1"/>
          <p:nvPr/>
        </p:nvSpPr>
        <p:spPr>
          <a:xfrm rot="3675706">
            <a:off x="8093901" y="3344810"/>
            <a:ext cx="4235864" cy="553998"/>
          </a:xfrm>
          <a:prstGeom prst="rect">
            <a:avLst/>
          </a:prstGeom>
          <a:noFill/>
        </p:spPr>
        <p:txBody>
          <a:bodyPr wrap="square" lIns="0" tIns="0" rIns="0" bIns="0" rtlCol="0">
            <a:spAutoFit/>
          </a:bodyPr>
          <a:lstStyle/>
          <a:p>
            <a:pPr algn="ctr"/>
            <a:r>
              <a:rPr lang="en-US" sz="3600" dirty="0" smtClean="0">
                <a:gradFill>
                  <a:gsLst>
                    <a:gs pos="0">
                      <a:schemeClr val="tx1"/>
                    </a:gs>
                    <a:gs pos="86000">
                      <a:schemeClr val="tx1"/>
                    </a:gs>
                  </a:gsLst>
                  <a:lin ang="5400000" scaled="0"/>
                </a:gradFill>
              </a:rPr>
              <a:t>W7 Child Partition</a:t>
            </a:r>
          </a:p>
        </p:txBody>
      </p:sp>
      <p:grpSp>
        <p:nvGrpSpPr>
          <p:cNvPr id="8" name="Group 80"/>
          <p:cNvGrpSpPr/>
          <p:nvPr/>
        </p:nvGrpSpPr>
        <p:grpSpPr>
          <a:xfrm>
            <a:off x="2773927" y="3468913"/>
            <a:ext cx="2430508" cy="2779486"/>
            <a:chOff x="2080987" y="3468913"/>
            <a:chExt cx="1823356" cy="2779486"/>
          </a:xfrm>
          <a:solidFill>
            <a:schemeClr val="accent2"/>
          </a:solidFill>
        </p:grpSpPr>
        <p:sp>
          <p:nvSpPr>
            <p:cNvPr id="47" name="Rectangle 46"/>
            <p:cNvSpPr/>
            <p:nvPr/>
          </p:nvSpPr>
          <p:spPr bwMode="auto">
            <a:xfrm>
              <a:off x="2329542" y="4554163"/>
              <a:ext cx="1560287" cy="972458"/>
            </a:xfrm>
            <a:prstGeom prst="rect">
              <a:avLst/>
            </a:prstGeom>
            <a:grpFill/>
            <a:ln w="22225">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RemoteFX ASIC Driver</a:t>
              </a:r>
            </a:p>
          </p:txBody>
        </p:sp>
        <p:sp>
          <p:nvSpPr>
            <p:cNvPr id="54" name="Rectangle 53"/>
            <p:cNvSpPr/>
            <p:nvPr/>
          </p:nvSpPr>
          <p:spPr bwMode="auto">
            <a:xfrm>
              <a:off x="2329542" y="5791198"/>
              <a:ext cx="1574801" cy="457201"/>
            </a:xfrm>
            <a:prstGeom prst="rect">
              <a:avLst/>
            </a:prstGeom>
            <a:grpFill/>
            <a:ln w="22225">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ASIC</a:t>
              </a:r>
            </a:p>
          </p:txBody>
        </p:sp>
        <p:cxnSp>
          <p:nvCxnSpPr>
            <p:cNvPr id="56" name="Straight Arrow Connector 55"/>
            <p:cNvCxnSpPr>
              <a:stCxn id="16" idx="2"/>
              <a:endCxn id="47" idx="0"/>
            </p:cNvCxnSpPr>
            <p:nvPr/>
          </p:nvCxnSpPr>
          <p:spPr>
            <a:xfrm rot="16200000" flipH="1">
              <a:off x="2052712" y="3497188"/>
              <a:ext cx="1085249" cy="1028700"/>
            </a:xfrm>
            <a:prstGeom prst="straightConnector1">
              <a:avLst/>
            </a:prstGeom>
            <a:grpFill/>
            <a:ln w="254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2"/>
              <a:endCxn id="54" idx="0"/>
            </p:cNvCxnSpPr>
            <p:nvPr/>
          </p:nvCxnSpPr>
          <p:spPr>
            <a:xfrm rot="16200000" flipH="1">
              <a:off x="2981026" y="5655280"/>
              <a:ext cx="264577" cy="7257"/>
            </a:xfrm>
            <a:prstGeom prst="straightConnector1">
              <a:avLst/>
            </a:prstGeom>
            <a:grpFill/>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9" name="Group 81"/>
          <p:cNvGrpSpPr/>
          <p:nvPr/>
        </p:nvGrpSpPr>
        <p:grpSpPr>
          <a:xfrm>
            <a:off x="5185089" y="2699658"/>
            <a:ext cx="2727973" cy="2191657"/>
            <a:chOff x="3889829" y="2699657"/>
            <a:chExt cx="2046513" cy="2191657"/>
          </a:xfrm>
          <a:solidFill>
            <a:schemeClr val="accent2"/>
          </a:solidFill>
        </p:grpSpPr>
        <p:sp>
          <p:nvSpPr>
            <p:cNvPr id="23" name="Rectangle 22"/>
            <p:cNvSpPr/>
            <p:nvPr/>
          </p:nvSpPr>
          <p:spPr bwMode="auto">
            <a:xfrm>
              <a:off x="4245428" y="2699657"/>
              <a:ext cx="1690914" cy="2191657"/>
            </a:xfrm>
            <a:prstGeom prst="rect">
              <a:avLst/>
            </a:prstGeom>
            <a:grp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Hyper-V VMBUS</a:t>
              </a:r>
            </a:p>
            <a:p>
              <a:pPr algn="ctr" defTabSz="914099"/>
              <a:r>
                <a:rPr lang="en-US" sz="2400" dirty="0" smtClean="0">
                  <a:gradFill>
                    <a:gsLst>
                      <a:gs pos="0">
                        <a:srgbClr val="FFFFFF"/>
                      </a:gs>
                      <a:gs pos="100000">
                        <a:srgbClr val="FFFFFF"/>
                      </a:gs>
                    </a:gsLst>
                    <a:lin ang="5400000" scaled="0"/>
                  </a:gradFill>
                </a:rPr>
                <a:t>Shared Memory</a:t>
              </a:r>
            </a:p>
            <a:p>
              <a:pPr algn="ctr" defTabSz="914099"/>
              <a:r>
                <a:rPr lang="en-US" sz="2400" dirty="0" err="1" smtClean="0">
                  <a:gradFill>
                    <a:gsLst>
                      <a:gs pos="0">
                        <a:srgbClr val="FFFFFF"/>
                      </a:gs>
                      <a:gs pos="100000">
                        <a:srgbClr val="FFFFFF"/>
                      </a:gs>
                    </a:gsLst>
                    <a:lin ang="5400000" scaled="0"/>
                  </a:gradFill>
                </a:rPr>
                <a:t>Comms</a:t>
              </a:r>
              <a:endParaRPr lang="en-US" sz="2400" dirty="0" smtClean="0">
                <a:gradFill>
                  <a:gsLst>
                    <a:gs pos="0">
                      <a:srgbClr val="FFFFFF"/>
                    </a:gs>
                    <a:gs pos="100000">
                      <a:srgbClr val="FFFFFF"/>
                    </a:gs>
                  </a:gsLst>
                  <a:lin ang="5400000" scaled="0"/>
                </a:gradFill>
              </a:endParaRPr>
            </a:p>
          </p:txBody>
        </p:sp>
        <p:cxnSp>
          <p:nvCxnSpPr>
            <p:cNvPr id="59" name="Straight Arrow Connector 58"/>
            <p:cNvCxnSpPr>
              <a:stCxn id="16" idx="3"/>
              <a:endCxn id="23" idx="1"/>
            </p:cNvCxnSpPr>
            <p:nvPr/>
          </p:nvCxnSpPr>
          <p:spPr>
            <a:xfrm>
              <a:off x="3889829" y="3040743"/>
              <a:ext cx="355599" cy="754743"/>
            </a:xfrm>
            <a:prstGeom prst="straightConnector1">
              <a:avLst/>
            </a:prstGeom>
            <a:grpFill/>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0" name="Group 82"/>
          <p:cNvGrpSpPr/>
          <p:nvPr/>
        </p:nvGrpSpPr>
        <p:grpSpPr>
          <a:xfrm>
            <a:off x="7913062" y="1357086"/>
            <a:ext cx="3376114" cy="2438400"/>
            <a:chOff x="5936342" y="1357086"/>
            <a:chExt cx="2532745" cy="2438400"/>
          </a:xfrm>
          <a:solidFill>
            <a:schemeClr val="accent2"/>
          </a:solidFill>
        </p:grpSpPr>
        <p:sp>
          <p:nvSpPr>
            <p:cNvPr id="45" name="Rectangle 44"/>
            <p:cNvSpPr/>
            <p:nvPr/>
          </p:nvSpPr>
          <p:spPr bwMode="auto">
            <a:xfrm>
              <a:off x="6778173" y="1357086"/>
              <a:ext cx="1690914" cy="2191657"/>
            </a:xfrm>
            <a:prstGeom prst="rect">
              <a:avLst/>
            </a:prstGeom>
            <a:grp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RDP</a:t>
              </a:r>
            </a:p>
          </p:txBody>
        </p:sp>
        <p:cxnSp>
          <p:nvCxnSpPr>
            <p:cNvPr id="62" name="Straight Arrow Connector 61"/>
            <p:cNvCxnSpPr>
              <a:stCxn id="23" idx="3"/>
              <a:endCxn id="45" idx="1"/>
            </p:cNvCxnSpPr>
            <p:nvPr/>
          </p:nvCxnSpPr>
          <p:spPr>
            <a:xfrm flipV="1">
              <a:off x="5936342" y="2452915"/>
              <a:ext cx="841831" cy="1342571"/>
            </a:xfrm>
            <a:prstGeom prst="straightConnector1">
              <a:avLst/>
            </a:prstGeom>
            <a:grpFill/>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1" name="Group 78"/>
          <p:cNvGrpSpPr/>
          <p:nvPr/>
        </p:nvGrpSpPr>
        <p:grpSpPr>
          <a:xfrm>
            <a:off x="8396746" y="3788230"/>
            <a:ext cx="3530894" cy="1125652"/>
            <a:chOff x="6299200" y="3788230"/>
            <a:chExt cx="2648860" cy="1125652"/>
          </a:xfrm>
          <a:solidFill>
            <a:schemeClr val="accent2"/>
          </a:solidFill>
        </p:grpSpPr>
        <p:sp>
          <p:nvSpPr>
            <p:cNvPr id="15" name="Rectangle 14"/>
            <p:cNvSpPr/>
            <p:nvPr/>
          </p:nvSpPr>
          <p:spPr bwMode="auto">
            <a:xfrm>
              <a:off x="6299200" y="3788230"/>
              <a:ext cx="2648860" cy="899884"/>
            </a:xfrm>
            <a:prstGeom prst="rect">
              <a:avLst/>
            </a:prstGeom>
            <a:grp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err="1" smtClean="0">
                  <a:gradFill>
                    <a:gsLst>
                      <a:gs pos="0">
                        <a:srgbClr val="FFFFFF"/>
                      </a:gs>
                      <a:gs pos="100000">
                        <a:srgbClr val="FFFFFF"/>
                      </a:gs>
                    </a:gsLst>
                    <a:lin ang="5400000" scaled="0"/>
                  </a:gradFill>
                </a:rPr>
                <a:t>RemoteFX</a:t>
              </a:r>
              <a:r>
                <a:rPr lang="en-US" sz="2400" dirty="0" smtClean="0">
                  <a:gradFill>
                    <a:gsLst>
                      <a:gs pos="0">
                        <a:srgbClr val="FFFFFF"/>
                      </a:gs>
                      <a:gs pos="100000">
                        <a:srgbClr val="FFFFFF"/>
                      </a:gs>
                    </a:gsLst>
                    <a:lin ang="5400000" scaled="0"/>
                  </a:gradFill>
                </a:rPr>
                <a:t> VGPU Driver</a:t>
              </a:r>
            </a:p>
          </p:txBody>
        </p:sp>
        <p:cxnSp>
          <p:nvCxnSpPr>
            <p:cNvPr id="68" name="Straight Arrow Connector 67"/>
            <p:cNvCxnSpPr>
              <a:stCxn id="18" idx="0"/>
              <a:endCxn id="15" idx="2"/>
            </p:cNvCxnSpPr>
            <p:nvPr/>
          </p:nvCxnSpPr>
          <p:spPr>
            <a:xfrm rot="5400000" flipH="1" flipV="1">
              <a:off x="7511143" y="4800601"/>
              <a:ext cx="224974" cy="1588"/>
            </a:xfrm>
            <a:prstGeom prst="straightConnector1">
              <a:avLst/>
            </a:prstGeom>
            <a:grp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1" name="Right Arrow 70"/>
          <p:cNvSpPr/>
          <p:nvPr/>
        </p:nvSpPr>
        <p:spPr bwMode="auto">
          <a:xfrm>
            <a:off x="11298848" y="2235200"/>
            <a:ext cx="889978" cy="699069"/>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1"/>
                </a:solidFill>
              </a:rPr>
              <a:t>RDP</a:t>
            </a: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96"/>
                                        </p:tgtEl>
                                      </p:cBhvr>
                                    </p:animEffect>
                                    <p:set>
                                      <p:cBhvr>
                                        <p:cTn id="7" dur="1" fill="hold">
                                          <p:stCondLst>
                                            <p:cond delay="1999"/>
                                          </p:stCondLst>
                                        </p:cTn>
                                        <p:tgtEl>
                                          <p:spTgt spid="9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97"/>
                                        </p:tgtEl>
                                      </p:cBhvr>
                                    </p:animEffect>
                                    <p:set>
                                      <p:cBhvr>
                                        <p:cTn id="10" dur="1" fill="hold">
                                          <p:stCondLst>
                                            <p:cond delay="1999"/>
                                          </p:stCondLst>
                                        </p:cTn>
                                        <p:tgtEl>
                                          <p:spTgt spid="9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0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2000"/>
                                        <p:tgtEl>
                                          <p:spTgt spid="3"/>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2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20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2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2000"/>
                                        <p:tgtEl>
                                          <p:spTgt spid="9"/>
                                        </p:tgtEl>
                                      </p:cBhvr>
                                    </p:animEffect>
                                  </p:childTnLst>
                                </p:cTn>
                              </p:par>
                              <p:par>
                                <p:cTn id="42" presetID="10"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2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p:cTn id="49" dur="500" fill="hold"/>
                                        <p:tgtEl>
                                          <p:spTgt spid="71"/>
                                        </p:tgtEl>
                                        <p:attrNameLst>
                                          <p:attrName>ppt_w</p:attrName>
                                        </p:attrNameLst>
                                      </p:cBhvr>
                                      <p:tavLst>
                                        <p:tav tm="0">
                                          <p:val>
                                            <p:fltVal val="0"/>
                                          </p:val>
                                        </p:tav>
                                        <p:tav tm="100000">
                                          <p:val>
                                            <p:strVal val="#ppt_w"/>
                                          </p:val>
                                        </p:tav>
                                      </p:tavLst>
                                    </p:anim>
                                    <p:anim calcmode="lin" valueType="num">
                                      <p:cBhvr>
                                        <p:cTn id="50" dur="500" fill="hold"/>
                                        <p:tgtEl>
                                          <p:spTgt spid="71"/>
                                        </p:tgtEl>
                                        <p:attrNameLst>
                                          <p:attrName>ppt_h</p:attrName>
                                        </p:attrNameLst>
                                      </p:cBhvr>
                                      <p:tavLst>
                                        <p:tav tm="0">
                                          <p:val>
                                            <p:fltVal val="0"/>
                                          </p:val>
                                        </p:tav>
                                        <p:tav tm="100000">
                                          <p:val>
                                            <p:strVal val="#ppt_h"/>
                                          </p:val>
                                        </p:tav>
                                      </p:tavLst>
                                    </p:anim>
                                    <p:animEffect transition="in" filter="fade">
                                      <p:cBhvr>
                                        <p:cTn id="5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96" grpId="0"/>
      <p:bldP spid="97" grpId="0"/>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7"/>
          <p:cNvSpPr>
            <a:spLocks/>
          </p:cNvSpPr>
          <p:nvPr/>
        </p:nvSpPr>
        <p:spPr bwMode="auto">
          <a:xfrm>
            <a:off x="8492211" y="1610033"/>
            <a:ext cx="2884026" cy="5076825"/>
          </a:xfrm>
          <a:custGeom>
            <a:avLst/>
            <a:gdLst/>
            <a:ahLst/>
            <a:cxnLst>
              <a:cxn ang="0">
                <a:pos x="690" y="2126"/>
              </a:cxn>
              <a:cxn ang="0">
                <a:pos x="673" y="2140"/>
              </a:cxn>
              <a:cxn ang="0">
                <a:pos x="17" y="2140"/>
              </a:cxn>
              <a:cxn ang="0">
                <a:pos x="0" y="2126"/>
              </a:cxn>
              <a:cxn ang="0">
                <a:pos x="0" y="14"/>
              </a:cxn>
              <a:cxn ang="0">
                <a:pos x="17" y="0"/>
              </a:cxn>
              <a:cxn ang="0">
                <a:pos x="673" y="0"/>
              </a:cxn>
              <a:cxn ang="0">
                <a:pos x="690" y="14"/>
              </a:cxn>
              <a:cxn ang="0">
                <a:pos x="690" y="2126"/>
              </a:cxn>
            </a:cxnLst>
            <a:rect l="0" t="0" r="r" b="b"/>
            <a:pathLst>
              <a:path w="690" h="2140">
                <a:moveTo>
                  <a:pt x="690" y="2126"/>
                </a:moveTo>
                <a:cubicBezTo>
                  <a:pt x="690" y="2134"/>
                  <a:pt x="682" y="2140"/>
                  <a:pt x="673" y="2140"/>
                </a:cubicBezTo>
                <a:cubicBezTo>
                  <a:pt x="17" y="2140"/>
                  <a:pt x="17" y="2140"/>
                  <a:pt x="17" y="2140"/>
                </a:cubicBezTo>
                <a:cubicBezTo>
                  <a:pt x="8" y="2140"/>
                  <a:pt x="0" y="2134"/>
                  <a:pt x="0" y="2126"/>
                </a:cubicBezTo>
                <a:cubicBezTo>
                  <a:pt x="0" y="14"/>
                  <a:pt x="0" y="14"/>
                  <a:pt x="0" y="14"/>
                </a:cubicBezTo>
                <a:cubicBezTo>
                  <a:pt x="0" y="6"/>
                  <a:pt x="8" y="0"/>
                  <a:pt x="17" y="0"/>
                </a:cubicBezTo>
                <a:cubicBezTo>
                  <a:pt x="673" y="0"/>
                  <a:pt x="673" y="0"/>
                  <a:pt x="673" y="0"/>
                </a:cubicBezTo>
                <a:cubicBezTo>
                  <a:pt x="682" y="0"/>
                  <a:pt x="690" y="6"/>
                  <a:pt x="690" y="14"/>
                </a:cubicBezTo>
                <a:lnTo>
                  <a:pt x="690" y="2126"/>
                </a:lnTo>
                <a:close/>
              </a:path>
            </a:pathLst>
          </a:cu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latin typeface="Calibri"/>
            </a:endParaRPr>
          </a:p>
        </p:txBody>
      </p:sp>
      <p:sp>
        <p:nvSpPr>
          <p:cNvPr id="24" name="Freeform 20"/>
          <p:cNvSpPr>
            <a:spLocks/>
          </p:cNvSpPr>
          <p:nvPr/>
        </p:nvSpPr>
        <p:spPr bwMode="auto">
          <a:xfrm>
            <a:off x="8501799" y="1600200"/>
            <a:ext cx="2875802" cy="897194"/>
          </a:xfrm>
          <a:custGeom>
            <a:avLst/>
            <a:gdLst/>
            <a:ahLst/>
            <a:cxnLst>
              <a:cxn ang="0">
                <a:pos x="690" y="212"/>
              </a:cxn>
              <a:cxn ang="0">
                <a:pos x="690" y="14"/>
              </a:cxn>
              <a:cxn ang="0">
                <a:pos x="673" y="0"/>
              </a:cxn>
              <a:cxn ang="0">
                <a:pos x="17" y="0"/>
              </a:cxn>
              <a:cxn ang="0">
                <a:pos x="0" y="14"/>
              </a:cxn>
              <a:cxn ang="0">
                <a:pos x="0" y="212"/>
              </a:cxn>
              <a:cxn ang="0">
                <a:pos x="690" y="212"/>
              </a:cxn>
            </a:cxnLst>
            <a:rect l="0" t="0" r="r" b="b"/>
            <a:pathLst>
              <a:path w="690" h="212">
                <a:moveTo>
                  <a:pt x="690" y="212"/>
                </a:moveTo>
                <a:cubicBezTo>
                  <a:pt x="690" y="14"/>
                  <a:pt x="690" y="14"/>
                  <a:pt x="690" y="14"/>
                </a:cubicBezTo>
                <a:cubicBezTo>
                  <a:pt x="690" y="6"/>
                  <a:pt x="682" y="0"/>
                  <a:pt x="673" y="0"/>
                </a:cubicBezTo>
                <a:cubicBezTo>
                  <a:pt x="17" y="0"/>
                  <a:pt x="17" y="0"/>
                  <a:pt x="17" y="0"/>
                </a:cubicBezTo>
                <a:cubicBezTo>
                  <a:pt x="8" y="0"/>
                  <a:pt x="0" y="6"/>
                  <a:pt x="0" y="14"/>
                </a:cubicBezTo>
                <a:cubicBezTo>
                  <a:pt x="0" y="212"/>
                  <a:pt x="0" y="212"/>
                  <a:pt x="0" y="212"/>
                </a:cubicBezTo>
                <a:lnTo>
                  <a:pt x="690" y="212"/>
                </a:lnTo>
                <a:close/>
              </a:path>
            </a:pathLst>
          </a:custGeom>
          <a:gradFill>
            <a:gsLst>
              <a:gs pos="0">
                <a:srgbClr val="04761A"/>
              </a:gs>
              <a:gs pos="55000">
                <a:srgbClr val="168C06"/>
              </a:gs>
              <a:gs pos="100000">
                <a:srgbClr val="08A80C"/>
              </a:gs>
            </a:gsLst>
          </a:gradFill>
          <a:ln>
            <a:solidFill>
              <a:srgbClr val="199319"/>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solidFill>
                <a:srgbClr val="FFFFFF"/>
              </a:solidFill>
              <a:latin typeface="Calibri"/>
            </a:endParaRPr>
          </a:p>
        </p:txBody>
      </p:sp>
      <p:sp>
        <p:nvSpPr>
          <p:cNvPr id="22" name="Freeform 7"/>
          <p:cNvSpPr>
            <a:spLocks/>
          </p:cNvSpPr>
          <p:nvPr/>
        </p:nvSpPr>
        <p:spPr bwMode="auto">
          <a:xfrm>
            <a:off x="6645595" y="1610033"/>
            <a:ext cx="1807946" cy="5076825"/>
          </a:xfrm>
          <a:custGeom>
            <a:avLst/>
            <a:gdLst/>
            <a:ahLst/>
            <a:cxnLst>
              <a:cxn ang="0">
                <a:pos x="690" y="2126"/>
              </a:cxn>
              <a:cxn ang="0">
                <a:pos x="673" y="2140"/>
              </a:cxn>
              <a:cxn ang="0">
                <a:pos x="17" y="2140"/>
              </a:cxn>
              <a:cxn ang="0">
                <a:pos x="0" y="2126"/>
              </a:cxn>
              <a:cxn ang="0">
                <a:pos x="0" y="14"/>
              </a:cxn>
              <a:cxn ang="0">
                <a:pos x="17" y="0"/>
              </a:cxn>
              <a:cxn ang="0">
                <a:pos x="673" y="0"/>
              </a:cxn>
              <a:cxn ang="0">
                <a:pos x="690" y="14"/>
              </a:cxn>
              <a:cxn ang="0">
                <a:pos x="690" y="2126"/>
              </a:cxn>
            </a:cxnLst>
            <a:rect l="0" t="0" r="r" b="b"/>
            <a:pathLst>
              <a:path w="690" h="2140">
                <a:moveTo>
                  <a:pt x="690" y="2126"/>
                </a:moveTo>
                <a:cubicBezTo>
                  <a:pt x="690" y="2134"/>
                  <a:pt x="682" y="2140"/>
                  <a:pt x="673" y="2140"/>
                </a:cubicBezTo>
                <a:cubicBezTo>
                  <a:pt x="17" y="2140"/>
                  <a:pt x="17" y="2140"/>
                  <a:pt x="17" y="2140"/>
                </a:cubicBezTo>
                <a:cubicBezTo>
                  <a:pt x="8" y="2140"/>
                  <a:pt x="0" y="2134"/>
                  <a:pt x="0" y="2126"/>
                </a:cubicBezTo>
                <a:cubicBezTo>
                  <a:pt x="0" y="14"/>
                  <a:pt x="0" y="14"/>
                  <a:pt x="0" y="14"/>
                </a:cubicBezTo>
                <a:cubicBezTo>
                  <a:pt x="0" y="6"/>
                  <a:pt x="8" y="0"/>
                  <a:pt x="17" y="0"/>
                </a:cubicBezTo>
                <a:cubicBezTo>
                  <a:pt x="673" y="0"/>
                  <a:pt x="673" y="0"/>
                  <a:pt x="673" y="0"/>
                </a:cubicBezTo>
                <a:cubicBezTo>
                  <a:pt x="682" y="0"/>
                  <a:pt x="690" y="6"/>
                  <a:pt x="690" y="14"/>
                </a:cubicBezTo>
                <a:lnTo>
                  <a:pt x="690" y="2126"/>
                </a:lnTo>
                <a:close/>
              </a:path>
            </a:pathLst>
          </a:cu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latin typeface="Calibri"/>
            </a:endParaRPr>
          </a:p>
        </p:txBody>
      </p:sp>
      <p:sp>
        <p:nvSpPr>
          <p:cNvPr id="21" name="Freeform 7"/>
          <p:cNvSpPr>
            <a:spLocks/>
          </p:cNvSpPr>
          <p:nvPr/>
        </p:nvSpPr>
        <p:spPr bwMode="auto">
          <a:xfrm>
            <a:off x="3709790" y="1610033"/>
            <a:ext cx="2884026" cy="5076825"/>
          </a:xfrm>
          <a:custGeom>
            <a:avLst/>
            <a:gdLst/>
            <a:ahLst/>
            <a:cxnLst>
              <a:cxn ang="0">
                <a:pos x="690" y="2126"/>
              </a:cxn>
              <a:cxn ang="0">
                <a:pos x="673" y="2140"/>
              </a:cxn>
              <a:cxn ang="0">
                <a:pos x="17" y="2140"/>
              </a:cxn>
              <a:cxn ang="0">
                <a:pos x="0" y="2126"/>
              </a:cxn>
              <a:cxn ang="0">
                <a:pos x="0" y="14"/>
              </a:cxn>
              <a:cxn ang="0">
                <a:pos x="17" y="0"/>
              </a:cxn>
              <a:cxn ang="0">
                <a:pos x="673" y="0"/>
              </a:cxn>
              <a:cxn ang="0">
                <a:pos x="690" y="14"/>
              </a:cxn>
              <a:cxn ang="0">
                <a:pos x="690" y="2126"/>
              </a:cxn>
            </a:cxnLst>
            <a:rect l="0" t="0" r="r" b="b"/>
            <a:pathLst>
              <a:path w="690" h="2140">
                <a:moveTo>
                  <a:pt x="690" y="2126"/>
                </a:moveTo>
                <a:cubicBezTo>
                  <a:pt x="690" y="2134"/>
                  <a:pt x="682" y="2140"/>
                  <a:pt x="673" y="2140"/>
                </a:cubicBezTo>
                <a:cubicBezTo>
                  <a:pt x="17" y="2140"/>
                  <a:pt x="17" y="2140"/>
                  <a:pt x="17" y="2140"/>
                </a:cubicBezTo>
                <a:cubicBezTo>
                  <a:pt x="8" y="2140"/>
                  <a:pt x="0" y="2134"/>
                  <a:pt x="0" y="2126"/>
                </a:cubicBezTo>
                <a:cubicBezTo>
                  <a:pt x="0" y="14"/>
                  <a:pt x="0" y="14"/>
                  <a:pt x="0" y="14"/>
                </a:cubicBezTo>
                <a:cubicBezTo>
                  <a:pt x="0" y="6"/>
                  <a:pt x="8" y="0"/>
                  <a:pt x="17" y="0"/>
                </a:cubicBezTo>
                <a:cubicBezTo>
                  <a:pt x="673" y="0"/>
                  <a:pt x="673" y="0"/>
                  <a:pt x="673" y="0"/>
                </a:cubicBezTo>
                <a:cubicBezTo>
                  <a:pt x="682" y="0"/>
                  <a:pt x="690" y="6"/>
                  <a:pt x="690" y="14"/>
                </a:cubicBezTo>
                <a:lnTo>
                  <a:pt x="690" y="2126"/>
                </a:lnTo>
                <a:close/>
              </a:path>
            </a:pathLst>
          </a:cu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latin typeface="Calibri"/>
            </a:endParaRPr>
          </a:p>
        </p:txBody>
      </p:sp>
      <p:sp>
        <p:nvSpPr>
          <p:cNvPr id="20" name="Freeform 20"/>
          <p:cNvSpPr>
            <a:spLocks/>
          </p:cNvSpPr>
          <p:nvPr/>
        </p:nvSpPr>
        <p:spPr bwMode="auto">
          <a:xfrm>
            <a:off x="6646240" y="1600200"/>
            <a:ext cx="1795619" cy="897194"/>
          </a:xfrm>
          <a:custGeom>
            <a:avLst/>
            <a:gdLst/>
            <a:ahLst/>
            <a:cxnLst>
              <a:cxn ang="0">
                <a:pos x="690" y="212"/>
              </a:cxn>
              <a:cxn ang="0">
                <a:pos x="690" y="14"/>
              </a:cxn>
              <a:cxn ang="0">
                <a:pos x="673" y="0"/>
              </a:cxn>
              <a:cxn ang="0">
                <a:pos x="17" y="0"/>
              </a:cxn>
              <a:cxn ang="0">
                <a:pos x="0" y="14"/>
              </a:cxn>
              <a:cxn ang="0">
                <a:pos x="0" y="212"/>
              </a:cxn>
              <a:cxn ang="0">
                <a:pos x="690" y="212"/>
              </a:cxn>
            </a:cxnLst>
            <a:rect l="0" t="0" r="r" b="b"/>
            <a:pathLst>
              <a:path w="690" h="212">
                <a:moveTo>
                  <a:pt x="690" y="212"/>
                </a:moveTo>
                <a:cubicBezTo>
                  <a:pt x="690" y="14"/>
                  <a:pt x="690" y="14"/>
                  <a:pt x="690" y="14"/>
                </a:cubicBezTo>
                <a:cubicBezTo>
                  <a:pt x="690" y="6"/>
                  <a:pt x="682" y="0"/>
                  <a:pt x="673" y="0"/>
                </a:cubicBezTo>
                <a:cubicBezTo>
                  <a:pt x="17" y="0"/>
                  <a:pt x="17" y="0"/>
                  <a:pt x="17" y="0"/>
                </a:cubicBezTo>
                <a:cubicBezTo>
                  <a:pt x="8" y="0"/>
                  <a:pt x="0" y="6"/>
                  <a:pt x="0" y="14"/>
                </a:cubicBezTo>
                <a:cubicBezTo>
                  <a:pt x="0" y="212"/>
                  <a:pt x="0" y="212"/>
                  <a:pt x="0" y="212"/>
                </a:cubicBezTo>
                <a:lnTo>
                  <a:pt x="690" y="212"/>
                </a:lnTo>
                <a:close/>
              </a:path>
            </a:pathLst>
          </a:cu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solidFill>
                <a:srgbClr val="FFFFFF"/>
              </a:solidFill>
              <a:latin typeface="Calibri"/>
            </a:endParaRPr>
          </a:p>
        </p:txBody>
      </p:sp>
      <p:sp>
        <p:nvSpPr>
          <p:cNvPr id="18" name="Freeform 20"/>
          <p:cNvSpPr>
            <a:spLocks/>
          </p:cNvSpPr>
          <p:nvPr/>
        </p:nvSpPr>
        <p:spPr bwMode="auto">
          <a:xfrm>
            <a:off x="3704907" y="1600200"/>
            <a:ext cx="2875802" cy="897194"/>
          </a:xfrm>
          <a:custGeom>
            <a:avLst/>
            <a:gdLst/>
            <a:ahLst/>
            <a:cxnLst>
              <a:cxn ang="0">
                <a:pos x="690" y="212"/>
              </a:cxn>
              <a:cxn ang="0">
                <a:pos x="690" y="14"/>
              </a:cxn>
              <a:cxn ang="0">
                <a:pos x="673" y="0"/>
              </a:cxn>
              <a:cxn ang="0">
                <a:pos x="17" y="0"/>
              </a:cxn>
              <a:cxn ang="0">
                <a:pos x="0" y="14"/>
              </a:cxn>
              <a:cxn ang="0">
                <a:pos x="0" y="212"/>
              </a:cxn>
              <a:cxn ang="0">
                <a:pos x="690" y="212"/>
              </a:cxn>
            </a:cxnLst>
            <a:rect l="0" t="0" r="r" b="b"/>
            <a:pathLst>
              <a:path w="690" h="212">
                <a:moveTo>
                  <a:pt x="690" y="212"/>
                </a:moveTo>
                <a:cubicBezTo>
                  <a:pt x="690" y="14"/>
                  <a:pt x="690" y="14"/>
                  <a:pt x="690" y="14"/>
                </a:cubicBezTo>
                <a:cubicBezTo>
                  <a:pt x="690" y="6"/>
                  <a:pt x="682" y="0"/>
                  <a:pt x="673" y="0"/>
                </a:cubicBezTo>
                <a:cubicBezTo>
                  <a:pt x="17" y="0"/>
                  <a:pt x="17" y="0"/>
                  <a:pt x="17" y="0"/>
                </a:cubicBezTo>
                <a:cubicBezTo>
                  <a:pt x="8" y="0"/>
                  <a:pt x="0" y="6"/>
                  <a:pt x="0" y="14"/>
                </a:cubicBezTo>
                <a:cubicBezTo>
                  <a:pt x="0" y="212"/>
                  <a:pt x="0" y="212"/>
                  <a:pt x="0" y="212"/>
                </a:cubicBezTo>
                <a:lnTo>
                  <a:pt x="690" y="212"/>
                </a:lnTo>
                <a:close/>
              </a:path>
            </a:pathLst>
          </a:cu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solidFill>
                <a:srgbClr val="FFFFFF"/>
              </a:solidFill>
              <a:latin typeface="Calibri"/>
            </a:endParaRPr>
          </a:p>
        </p:txBody>
      </p:sp>
      <p:sp>
        <p:nvSpPr>
          <p:cNvPr id="13" name="Freeform 7"/>
          <p:cNvSpPr>
            <a:spLocks/>
          </p:cNvSpPr>
          <p:nvPr/>
        </p:nvSpPr>
        <p:spPr bwMode="auto">
          <a:xfrm>
            <a:off x="772622" y="1610033"/>
            <a:ext cx="2884026" cy="5076825"/>
          </a:xfrm>
          <a:custGeom>
            <a:avLst/>
            <a:gdLst/>
            <a:ahLst/>
            <a:cxnLst>
              <a:cxn ang="0">
                <a:pos x="690" y="2126"/>
              </a:cxn>
              <a:cxn ang="0">
                <a:pos x="673" y="2140"/>
              </a:cxn>
              <a:cxn ang="0">
                <a:pos x="17" y="2140"/>
              </a:cxn>
              <a:cxn ang="0">
                <a:pos x="0" y="2126"/>
              </a:cxn>
              <a:cxn ang="0">
                <a:pos x="0" y="14"/>
              </a:cxn>
              <a:cxn ang="0">
                <a:pos x="17" y="0"/>
              </a:cxn>
              <a:cxn ang="0">
                <a:pos x="673" y="0"/>
              </a:cxn>
              <a:cxn ang="0">
                <a:pos x="690" y="14"/>
              </a:cxn>
              <a:cxn ang="0">
                <a:pos x="690" y="2126"/>
              </a:cxn>
            </a:cxnLst>
            <a:rect l="0" t="0" r="r" b="b"/>
            <a:pathLst>
              <a:path w="690" h="2140">
                <a:moveTo>
                  <a:pt x="690" y="2126"/>
                </a:moveTo>
                <a:cubicBezTo>
                  <a:pt x="690" y="2134"/>
                  <a:pt x="682" y="2140"/>
                  <a:pt x="673" y="2140"/>
                </a:cubicBezTo>
                <a:cubicBezTo>
                  <a:pt x="17" y="2140"/>
                  <a:pt x="17" y="2140"/>
                  <a:pt x="17" y="2140"/>
                </a:cubicBezTo>
                <a:cubicBezTo>
                  <a:pt x="8" y="2140"/>
                  <a:pt x="0" y="2134"/>
                  <a:pt x="0" y="2126"/>
                </a:cubicBezTo>
                <a:cubicBezTo>
                  <a:pt x="0" y="14"/>
                  <a:pt x="0" y="14"/>
                  <a:pt x="0" y="14"/>
                </a:cubicBezTo>
                <a:cubicBezTo>
                  <a:pt x="0" y="6"/>
                  <a:pt x="8" y="0"/>
                  <a:pt x="17" y="0"/>
                </a:cubicBezTo>
                <a:cubicBezTo>
                  <a:pt x="673" y="0"/>
                  <a:pt x="673" y="0"/>
                  <a:pt x="673" y="0"/>
                </a:cubicBezTo>
                <a:cubicBezTo>
                  <a:pt x="682" y="0"/>
                  <a:pt x="690" y="6"/>
                  <a:pt x="690" y="14"/>
                </a:cubicBezTo>
                <a:lnTo>
                  <a:pt x="690" y="2126"/>
                </a:lnTo>
                <a:close/>
              </a:path>
            </a:pathLst>
          </a:cu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latin typeface="Calibri"/>
            </a:endParaRPr>
          </a:p>
        </p:txBody>
      </p:sp>
      <p:sp>
        <p:nvSpPr>
          <p:cNvPr id="14" name="Freeform 20"/>
          <p:cNvSpPr>
            <a:spLocks/>
          </p:cNvSpPr>
          <p:nvPr/>
        </p:nvSpPr>
        <p:spPr bwMode="auto">
          <a:xfrm>
            <a:off x="767739" y="1600200"/>
            <a:ext cx="2875802" cy="897194"/>
          </a:xfrm>
          <a:custGeom>
            <a:avLst/>
            <a:gdLst/>
            <a:ahLst/>
            <a:cxnLst>
              <a:cxn ang="0">
                <a:pos x="690" y="212"/>
              </a:cxn>
              <a:cxn ang="0">
                <a:pos x="690" y="14"/>
              </a:cxn>
              <a:cxn ang="0">
                <a:pos x="673" y="0"/>
              </a:cxn>
              <a:cxn ang="0">
                <a:pos x="17" y="0"/>
              </a:cxn>
              <a:cxn ang="0">
                <a:pos x="0" y="14"/>
              </a:cxn>
              <a:cxn ang="0">
                <a:pos x="0" y="212"/>
              </a:cxn>
              <a:cxn ang="0">
                <a:pos x="690" y="212"/>
              </a:cxn>
            </a:cxnLst>
            <a:rect l="0" t="0" r="r" b="b"/>
            <a:pathLst>
              <a:path w="690" h="212">
                <a:moveTo>
                  <a:pt x="690" y="212"/>
                </a:moveTo>
                <a:cubicBezTo>
                  <a:pt x="690" y="14"/>
                  <a:pt x="690" y="14"/>
                  <a:pt x="690" y="14"/>
                </a:cubicBezTo>
                <a:cubicBezTo>
                  <a:pt x="690" y="6"/>
                  <a:pt x="682" y="0"/>
                  <a:pt x="673" y="0"/>
                </a:cubicBezTo>
                <a:cubicBezTo>
                  <a:pt x="17" y="0"/>
                  <a:pt x="17" y="0"/>
                  <a:pt x="17" y="0"/>
                </a:cubicBezTo>
                <a:cubicBezTo>
                  <a:pt x="8" y="0"/>
                  <a:pt x="0" y="6"/>
                  <a:pt x="0" y="14"/>
                </a:cubicBezTo>
                <a:cubicBezTo>
                  <a:pt x="0" y="212"/>
                  <a:pt x="0" y="212"/>
                  <a:pt x="0" y="212"/>
                </a:cubicBezTo>
                <a:lnTo>
                  <a:pt x="690" y="212"/>
                </a:lnTo>
                <a:close/>
              </a:path>
            </a:pathLst>
          </a:cu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solidFill>
                <a:srgbClr val="FFFFFF"/>
              </a:solidFill>
              <a:latin typeface="Calibri"/>
            </a:endParaRPr>
          </a:p>
        </p:txBody>
      </p:sp>
      <p:sp>
        <p:nvSpPr>
          <p:cNvPr id="3" name="Title 2"/>
          <p:cNvSpPr>
            <a:spLocks noGrp="1"/>
          </p:cNvSpPr>
          <p:nvPr>
            <p:ph type="title"/>
          </p:nvPr>
        </p:nvSpPr>
        <p:spPr>
          <a:xfrm>
            <a:off x="304721" y="320299"/>
            <a:ext cx="11884103" cy="609398"/>
          </a:xfrm>
        </p:spPr>
        <p:txBody>
          <a:bodyPr/>
          <a:lstStyle/>
          <a:p>
            <a:r>
              <a:rPr sz="4400" dirty="0" smtClean="0"/>
              <a:t> Leverages RDP Protocol Structure</a:t>
            </a:r>
            <a:endParaRPr lang="en-US" sz="4400" dirty="0"/>
          </a:p>
        </p:txBody>
      </p:sp>
      <p:sp>
        <p:nvSpPr>
          <p:cNvPr id="4" name="Rounded Rectangle 3"/>
          <p:cNvSpPr/>
          <p:nvPr/>
        </p:nvSpPr>
        <p:spPr>
          <a:xfrm>
            <a:off x="760163" y="1493520"/>
            <a:ext cx="2883380" cy="1005840"/>
          </a:xfrm>
          <a:prstGeom prst="round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rPr>
              <a:t>Graphics Virtual Channels (VCs)</a:t>
            </a:r>
          </a:p>
        </p:txBody>
      </p:sp>
      <p:sp>
        <p:nvSpPr>
          <p:cNvPr id="5" name="Rounded Rectangle 4"/>
          <p:cNvSpPr/>
          <p:nvPr/>
        </p:nvSpPr>
        <p:spPr>
          <a:xfrm>
            <a:off x="3709073" y="1513114"/>
            <a:ext cx="2870272" cy="1005840"/>
          </a:xfrm>
          <a:prstGeom prst="round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rPr>
              <a:t>Mouse &amp;</a:t>
            </a:r>
            <a:br>
              <a:rPr lang="en-US" sz="2000" dirty="0" smtClean="0">
                <a:solidFill>
                  <a:srgbClr val="FFFFFF"/>
                </a:solidFill>
              </a:rPr>
            </a:br>
            <a:r>
              <a:rPr lang="en-US" sz="2000" dirty="0" smtClean="0">
                <a:solidFill>
                  <a:srgbClr val="FFFFFF"/>
                </a:solidFill>
              </a:rPr>
              <a:t>Keyboard VCs</a:t>
            </a:r>
          </a:p>
        </p:txBody>
      </p:sp>
      <p:sp>
        <p:nvSpPr>
          <p:cNvPr id="6" name="Rounded Rectangle 5"/>
          <p:cNvSpPr/>
          <p:nvPr/>
        </p:nvSpPr>
        <p:spPr>
          <a:xfrm>
            <a:off x="8505965" y="1532848"/>
            <a:ext cx="2870272" cy="1005840"/>
          </a:xfrm>
          <a:prstGeom prst="roundRect">
            <a:avLst/>
          </a:prstGeom>
          <a:no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latin typeface="Calibri"/>
              </a:rPr>
              <a:t>Partner </a:t>
            </a:r>
          </a:p>
          <a:p>
            <a:pPr algn="ctr" defTabSz="914099" fontAlgn="base">
              <a:spcBef>
                <a:spcPct val="0"/>
              </a:spcBef>
              <a:spcAft>
                <a:spcPct val="0"/>
              </a:spcAft>
            </a:pPr>
            <a:r>
              <a:rPr lang="en-US" dirty="0" smtClean="0">
                <a:solidFill>
                  <a:srgbClr val="FFFFFF"/>
                </a:solidFill>
                <a:latin typeface="Calibri"/>
              </a:rPr>
              <a:t>Virtual Channel</a:t>
            </a:r>
          </a:p>
          <a:p>
            <a:pPr algn="ctr" defTabSz="914099" fontAlgn="base">
              <a:spcBef>
                <a:spcPct val="0"/>
              </a:spcBef>
              <a:spcAft>
                <a:spcPct val="0"/>
              </a:spcAft>
            </a:pPr>
            <a:r>
              <a:rPr lang="en-US" dirty="0" smtClean="0">
                <a:solidFill>
                  <a:srgbClr val="FFFFFF"/>
                </a:solidFill>
                <a:latin typeface="Calibri"/>
              </a:rPr>
              <a:t>Plug-Ins</a:t>
            </a:r>
          </a:p>
        </p:txBody>
      </p:sp>
      <p:sp>
        <p:nvSpPr>
          <p:cNvPr id="7" name="Rounded Rectangle 6"/>
          <p:cNvSpPr/>
          <p:nvPr/>
        </p:nvSpPr>
        <p:spPr>
          <a:xfrm>
            <a:off x="406294" y="3572692"/>
            <a:ext cx="11373275" cy="64008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Bulk Compression (RDP5+, RDP6.0, RDP6.1)</a:t>
            </a:r>
          </a:p>
        </p:txBody>
      </p:sp>
      <p:sp>
        <p:nvSpPr>
          <p:cNvPr id="8" name="Rounded Rectangle 7"/>
          <p:cNvSpPr/>
          <p:nvPr/>
        </p:nvSpPr>
        <p:spPr>
          <a:xfrm>
            <a:off x="406294" y="2819400"/>
            <a:ext cx="11373275" cy="64008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Virtual Channel Multiplexing and Framing</a:t>
            </a:r>
          </a:p>
        </p:txBody>
      </p:sp>
      <p:sp>
        <p:nvSpPr>
          <p:cNvPr id="9" name="Rounded Rectangle 8"/>
          <p:cNvSpPr/>
          <p:nvPr/>
        </p:nvSpPr>
        <p:spPr>
          <a:xfrm>
            <a:off x="406294" y="4323806"/>
            <a:ext cx="11373275" cy="64008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Security Layer (SSL/Kerberos/NTLM)</a:t>
            </a:r>
          </a:p>
        </p:txBody>
      </p:sp>
      <p:sp>
        <p:nvSpPr>
          <p:cNvPr id="10" name="Rounded Rectangle 9"/>
          <p:cNvSpPr/>
          <p:nvPr/>
        </p:nvSpPr>
        <p:spPr>
          <a:xfrm>
            <a:off x="406294" y="5074920"/>
            <a:ext cx="11373275" cy="64008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Transport Layer (e.g. TCP, RPC/HTTP, Windows Live Tunnel)</a:t>
            </a:r>
          </a:p>
        </p:txBody>
      </p:sp>
      <p:sp>
        <p:nvSpPr>
          <p:cNvPr id="11" name="Rounded Rectangle 10"/>
          <p:cNvSpPr/>
          <p:nvPr/>
        </p:nvSpPr>
        <p:spPr>
          <a:xfrm>
            <a:off x="6688879" y="1508760"/>
            <a:ext cx="1625177" cy="1005840"/>
          </a:xfrm>
          <a:prstGeom prst="round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rPr>
              <a:t>Device</a:t>
            </a:r>
          </a:p>
          <a:p>
            <a:pPr algn="ctr" defTabSz="914099" fontAlgn="base">
              <a:spcBef>
                <a:spcPct val="0"/>
              </a:spcBef>
              <a:spcAft>
                <a:spcPct val="0"/>
              </a:spcAft>
            </a:pPr>
            <a:r>
              <a:rPr lang="en-US" sz="2000" dirty="0" smtClean="0">
                <a:solidFill>
                  <a:srgbClr val="FFFFFF"/>
                </a:solidFill>
              </a:rPr>
              <a:t>VCs</a:t>
            </a:r>
          </a:p>
        </p:txBody>
      </p:sp>
      <p:sp>
        <p:nvSpPr>
          <p:cNvPr id="26" name="Rectangle 25"/>
          <p:cNvSpPr/>
          <p:nvPr/>
        </p:nvSpPr>
        <p:spPr bwMode="auto">
          <a:xfrm>
            <a:off x="304720" y="1143000"/>
            <a:ext cx="3656648" cy="1447800"/>
          </a:xfrm>
          <a:prstGeom prst="rect">
            <a:avLst/>
          </a:prstGeom>
          <a:solidFill>
            <a:schemeClr val="lt1">
              <a:alpha val="12000"/>
            </a:schemeClr>
          </a:solidFill>
          <a:ln>
            <a:solidFill>
              <a:srgbClr val="701997"/>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tx1"/>
                </a:solidFill>
              </a:rPr>
              <a:t>RemoteFX</a:t>
            </a:r>
            <a:r>
              <a:rPr lang="en-US" sz="2400" dirty="0" smtClean="0">
                <a:solidFill>
                  <a:schemeClr val="tx1"/>
                </a:solidFill>
              </a:rPr>
              <a:t> payload</a:t>
            </a: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755555" y="1364777"/>
            <a:ext cx="8977312" cy="5008728"/>
          </a:xfrm>
          <a:prstGeom prst="rect">
            <a:avLst/>
          </a:prstGeom>
          <a:solidFill>
            <a:schemeClr val="tx1">
              <a:lumMod val="95000"/>
              <a:alpha val="16000"/>
            </a:schemeClr>
          </a:solid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68" y="228600"/>
            <a:ext cx="11173090" cy="609398"/>
          </a:xfrm>
        </p:spPr>
        <p:txBody>
          <a:bodyPr/>
          <a:lstStyle/>
          <a:p>
            <a:r>
              <a:rPr lang="en-US" sz="4400" dirty="0" smtClean="0"/>
              <a:t>RDP 7.1 Client Components and Graphics Pipeline</a:t>
            </a:r>
            <a:endParaRPr lang="en-US" sz="4400" dirty="0"/>
          </a:p>
        </p:txBody>
      </p:sp>
      <p:sp>
        <p:nvSpPr>
          <p:cNvPr id="6" name="Rectangle 5"/>
          <p:cNvSpPr/>
          <p:nvPr/>
        </p:nvSpPr>
        <p:spPr bwMode="auto">
          <a:xfrm>
            <a:off x="1122146" y="1553030"/>
            <a:ext cx="2205597" cy="4586513"/>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Core Services</a:t>
            </a:r>
          </a:p>
          <a:p>
            <a:pPr algn="ctr" defTabSz="914099"/>
            <a:endParaRPr lang="en-US" dirty="0" smtClean="0">
              <a:gradFill>
                <a:gsLst>
                  <a:gs pos="0">
                    <a:srgbClr val="FFFFFF"/>
                  </a:gs>
                  <a:gs pos="100000">
                    <a:srgbClr val="FFFFFF"/>
                  </a:gs>
                </a:gsLst>
                <a:lin ang="5400000" scaled="0"/>
              </a:gradFill>
            </a:endParaRPr>
          </a:p>
          <a:p>
            <a:pPr algn="ctr" defTabSz="914099"/>
            <a:r>
              <a:rPr lang="en-US" dirty="0" smtClean="0">
                <a:gradFill>
                  <a:gsLst>
                    <a:gs pos="0">
                      <a:srgbClr val="FFFFFF"/>
                    </a:gs>
                    <a:gs pos="100000">
                      <a:srgbClr val="FFFFFF"/>
                    </a:gs>
                  </a:gsLst>
                  <a:lin ang="5400000" scaled="0"/>
                </a:gradFill>
              </a:rPr>
              <a:t>Networking/</a:t>
            </a:r>
          </a:p>
          <a:p>
            <a:pPr algn="ctr" defTabSz="914099"/>
            <a:r>
              <a:rPr lang="en-US" dirty="0" smtClean="0">
                <a:gradFill>
                  <a:gsLst>
                    <a:gs pos="0">
                      <a:srgbClr val="FFFFFF"/>
                    </a:gs>
                    <a:gs pos="100000">
                      <a:srgbClr val="FFFFFF"/>
                    </a:gs>
                  </a:gsLst>
                  <a:lin ang="5400000" scaled="0"/>
                </a:gradFill>
              </a:rPr>
              <a:t>Security</a:t>
            </a:r>
          </a:p>
          <a:p>
            <a:pPr algn="ctr" defTabSz="914099"/>
            <a:endParaRPr lang="en-US" dirty="0" smtClean="0">
              <a:gradFill>
                <a:gsLst>
                  <a:gs pos="0">
                    <a:srgbClr val="FFFFFF"/>
                  </a:gs>
                  <a:gs pos="100000">
                    <a:srgbClr val="FFFFFF"/>
                  </a:gs>
                </a:gsLst>
                <a:lin ang="5400000" scaled="0"/>
              </a:gradFill>
            </a:endParaRPr>
          </a:p>
          <a:p>
            <a:pPr algn="ctr" defTabSz="914099"/>
            <a:r>
              <a:rPr lang="en-US" dirty="0" smtClean="0">
                <a:gradFill>
                  <a:gsLst>
                    <a:gs pos="0">
                      <a:srgbClr val="FFFFFF"/>
                    </a:gs>
                    <a:gs pos="100000">
                      <a:srgbClr val="FFFFFF"/>
                    </a:gs>
                  </a:gsLst>
                  <a:lin ang="5400000" scaled="0"/>
                </a:gradFill>
              </a:rPr>
              <a:t>Virtual Channels</a:t>
            </a:r>
            <a:endParaRPr lang="en-US" dirty="0">
              <a:gradFill>
                <a:gsLst>
                  <a:gs pos="0">
                    <a:srgbClr val="FFFFFF"/>
                  </a:gs>
                  <a:gs pos="100000">
                    <a:srgbClr val="FFFFFF"/>
                  </a:gs>
                </a:gsLst>
                <a:lin ang="5400000" scaled="0"/>
              </a:gradFill>
            </a:endParaRPr>
          </a:p>
          <a:p>
            <a:pPr algn="ctr" defTabSz="914099"/>
            <a:r>
              <a:rPr lang="en-US" dirty="0" smtClean="0">
                <a:gradFill>
                  <a:gsLst>
                    <a:gs pos="0">
                      <a:srgbClr val="FFFFFF"/>
                    </a:gs>
                    <a:gs pos="100000">
                      <a:srgbClr val="FFFFFF"/>
                    </a:gs>
                  </a:gsLst>
                  <a:lin ang="5400000" scaled="0"/>
                </a:gradFill>
              </a:rPr>
              <a:t> </a:t>
            </a:r>
            <a:endParaRPr lang="en-US" dirty="0">
              <a:gradFill>
                <a:gsLst>
                  <a:gs pos="0">
                    <a:srgbClr val="FFFFFF"/>
                  </a:gs>
                  <a:gs pos="100000">
                    <a:srgbClr val="FFFFFF"/>
                  </a:gs>
                </a:gsLst>
                <a:lin ang="5400000" scaled="0"/>
              </a:gradFill>
            </a:endParaRPr>
          </a:p>
          <a:p>
            <a:pPr algn="ctr" defTabSz="914099"/>
            <a:r>
              <a:rPr lang="en-US" dirty="0" smtClean="0">
                <a:gradFill>
                  <a:gsLst>
                    <a:gs pos="0">
                      <a:srgbClr val="FFFFFF"/>
                    </a:gs>
                    <a:gs pos="100000">
                      <a:srgbClr val="FFFFFF"/>
                    </a:gs>
                  </a:gsLst>
                  <a:lin ang="5400000" scaled="0"/>
                </a:gradFill>
              </a:rPr>
              <a:t>Devices</a:t>
            </a:r>
          </a:p>
          <a:p>
            <a:pPr algn="ctr" defTabSz="914099"/>
            <a:endParaRPr lang="en-US" dirty="0">
              <a:gradFill>
                <a:gsLst>
                  <a:gs pos="0">
                    <a:srgbClr val="FFFFFF"/>
                  </a:gs>
                  <a:gs pos="100000">
                    <a:srgbClr val="FFFFFF"/>
                  </a:gs>
                </a:gsLst>
                <a:lin ang="5400000" scaled="0"/>
              </a:gradFill>
            </a:endParaRPr>
          </a:p>
          <a:p>
            <a:pPr algn="ctr" defTabSz="914099"/>
            <a:r>
              <a:rPr lang="en-US" dirty="0" smtClean="0">
                <a:gradFill>
                  <a:gsLst>
                    <a:gs pos="0">
                      <a:srgbClr val="FFFFFF"/>
                    </a:gs>
                    <a:gs pos="100000">
                      <a:srgbClr val="FFFFFF"/>
                    </a:gs>
                  </a:gsLst>
                  <a:lin ang="5400000" scaled="0"/>
                </a:gradFill>
              </a:rPr>
              <a:t>Bulk Decompress</a:t>
            </a:r>
          </a:p>
          <a:p>
            <a:pPr algn="ctr" defTabSz="914099"/>
            <a:endParaRPr lang="en-US" dirty="0">
              <a:gradFill>
                <a:gsLst>
                  <a:gs pos="0">
                    <a:srgbClr val="FFFFFF"/>
                  </a:gs>
                  <a:gs pos="100000">
                    <a:srgbClr val="FFFFFF"/>
                  </a:gs>
                </a:gsLst>
                <a:lin ang="5400000" scaled="0"/>
              </a:gradFill>
            </a:endParaRPr>
          </a:p>
          <a:p>
            <a:pPr algn="ctr" defTabSz="914099"/>
            <a:r>
              <a:rPr lang="en-US" dirty="0" smtClean="0">
                <a:gradFill>
                  <a:gsLst>
                    <a:gs pos="0">
                      <a:srgbClr val="FFFFFF"/>
                    </a:gs>
                    <a:gs pos="100000">
                      <a:srgbClr val="FFFFFF"/>
                    </a:gs>
                  </a:gsLst>
                  <a:lin ang="5400000" scaled="0"/>
                </a:gradFill>
              </a:rPr>
              <a:t>Key/Mouse</a:t>
            </a:r>
          </a:p>
          <a:p>
            <a:pPr algn="ctr" defTabSz="914099"/>
            <a:endParaRPr lang="en-US" dirty="0" smtClean="0">
              <a:gradFill>
                <a:gsLst>
                  <a:gs pos="0">
                    <a:srgbClr val="FFFFFF"/>
                  </a:gs>
                  <a:gs pos="100000">
                    <a:srgbClr val="FFFFFF"/>
                  </a:gs>
                </a:gsLst>
                <a:lin ang="5400000" scaled="0"/>
              </a:gradFill>
            </a:endParaRPr>
          </a:p>
        </p:txBody>
      </p:sp>
      <p:grpSp>
        <p:nvGrpSpPr>
          <p:cNvPr id="3" name="Group 1037"/>
          <p:cNvGrpSpPr/>
          <p:nvPr/>
        </p:nvGrpSpPr>
        <p:grpSpPr>
          <a:xfrm>
            <a:off x="3057099" y="1600201"/>
            <a:ext cx="2631021" cy="4524829"/>
            <a:chOff x="2293421" y="3064525"/>
            <a:chExt cx="1973780" cy="3060504"/>
          </a:xfrm>
        </p:grpSpPr>
        <p:sp>
          <p:nvSpPr>
            <p:cNvPr id="12" name="Rectangle 11"/>
            <p:cNvSpPr/>
            <p:nvPr/>
          </p:nvSpPr>
          <p:spPr bwMode="auto">
            <a:xfrm>
              <a:off x="2819027" y="3064525"/>
              <a:ext cx="1448174" cy="306050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err="1" smtClean="0">
                  <a:gradFill>
                    <a:gsLst>
                      <a:gs pos="0">
                        <a:srgbClr val="FFFFFF"/>
                      </a:gs>
                      <a:gs pos="100000">
                        <a:srgbClr val="FFFFFF"/>
                      </a:gs>
                    </a:gsLst>
                    <a:lin ang="5400000" scaled="0"/>
                  </a:gradFill>
                </a:rPr>
                <a:t>RemoteFX</a:t>
              </a:r>
              <a:endParaRPr lang="en-US" dirty="0" smtClean="0">
                <a:gradFill>
                  <a:gsLst>
                    <a:gs pos="0">
                      <a:srgbClr val="FFFFFF"/>
                    </a:gs>
                    <a:gs pos="100000">
                      <a:srgbClr val="FFFFFF"/>
                    </a:gs>
                  </a:gsLst>
                  <a:lin ang="5400000" scaled="0"/>
                </a:gradFill>
              </a:endParaRPr>
            </a:p>
            <a:p>
              <a:pPr algn="ctr" defTabSz="914099"/>
              <a:r>
                <a:rPr lang="en-US" dirty="0" smtClean="0">
                  <a:gradFill>
                    <a:gsLst>
                      <a:gs pos="0">
                        <a:srgbClr val="FFFFFF"/>
                      </a:gs>
                      <a:gs pos="100000">
                        <a:srgbClr val="FFFFFF"/>
                      </a:gs>
                    </a:gsLst>
                    <a:lin ang="5400000" scaled="0"/>
                  </a:gradFill>
                </a:rPr>
                <a:t>Decode Abstraction Layer</a:t>
              </a:r>
            </a:p>
          </p:txBody>
        </p:sp>
        <p:cxnSp>
          <p:nvCxnSpPr>
            <p:cNvPr id="20" name="Straight Arrow Connector 19"/>
            <p:cNvCxnSpPr>
              <a:stCxn id="21" idx="3"/>
              <a:endCxn id="12" idx="1"/>
            </p:cNvCxnSpPr>
            <p:nvPr/>
          </p:nvCxnSpPr>
          <p:spPr>
            <a:xfrm>
              <a:off x="2293421" y="4423928"/>
              <a:ext cx="525606" cy="17084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1038"/>
          <p:cNvGrpSpPr/>
          <p:nvPr/>
        </p:nvGrpSpPr>
        <p:grpSpPr>
          <a:xfrm>
            <a:off x="5688120" y="1607713"/>
            <a:ext cx="1992776" cy="1688901"/>
            <a:chOff x="4267201" y="3064525"/>
            <a:chExt cx="1494971" cy="1688901"/>
          </a:xfrm>
        </p:grpSpPr>
        <p:sp>
          <p:nvSpPr>
            <p:cNvPr id="13" name="Rectangle 12"/>
            <p:cNvSpPr/>
            <p:nvPr/>
          </p:nvSpPr>
          <p:spPr bwMode="auto">
            <a:xfrm>
              <a:off x="4633312" y="3064525"/>
              <a:ext cx="1128860" cy="1688901"/>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SW Decoder</a:t>
              </a:r>
            </a:p>
          </p:txBody>
        </p:sp>
        <p:cxnSp>
          <p:nvCxnSpPr>
            <p:cNvPr id="23" name="Straight Arrow Connector 22"/>
            <p:cNvCxnSpPr>
              <a:stCxn id="12" idx="3"/>
              <a:endCxn id="13" idx="1"/>
            </p:cNvCxnSpPr>
            <p:nvPr/>
          </p:nvCxnSpPr>
          <p:spPr>
            <a:xfrm>
              <a:off x="4267201" y="3862615"/>
              <a:ext cx="366111" cy="4636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1040"/>
          <p:cNvGrpSpPr/>
          <p:nvPr/>
        </p:nvGrpSpPr>
        <p:grpSpPr>
          <a:xfrm>
            <a:off x="5688120" y="3862616"/>
            <a:ext cx="1992776" cy="2240645"/>
            <a:chOff x="4267201" y="3862615"/>
            <a:chExt cx="1494971" cy="2240645"/>
          </a:xfrm>
        </p:grpSpPr>
        <p:sp>
          <p:nvSpPr>
            <p:cNvPr id="15" name="Rectangle 14"/>
            <p:cNvSpPr/>
            <p:nvPr/>
          </p:nvSpPr>
          <p:spPr bwMode="auto">
            <a:xfrm>
              <a:off x="4611539" y="4724400"/>
              <a:ext cx="1150633" cy="1378860"/>
            </a:xfrm>
            <a:prstGeom prst="rect">
              <a:avLst/>
            </a:prstGeom>
            <a:solidFill>
              <a:schemeClr val="bg1">
                <a:lumMod val="75000"/>
                <a:lumOff val="25000"/>
              </a:schemeClr>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HW Decode Driver</a:t>
              </a:r>
            </a:p>
          </p:txBody>
        </p:sp>
        <p:cxnSp>
          <p:nvCxnSpPr>
            <p:cNvPr id="25" name="Straight Arrow Connector 24"/>
            <p:cNvCxnSpPr>
              <a:stCxn id="12" idx="3"/>
              <a:endCxn id="15" idx="1"/>
            </p:cNvCxnSpPr>
            <p:nvPr/>
          </p:nvCxnSpPr>
          <p:spPr>
            <a:xfrm>
              <a:off x="4267201" y="3862615"/>
              <a:ext cx="344338" cy="15512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1041"/>
          <p:cNvGrpSpPr/>
          <p:nvPr/>
        </p:nvGrpSpPr>
        <p:grpSpPr>
          <a:xfrm>
            <a:off x="7680896" y="4724401"/>
            <a:ext cx="1793963" cy="1386113"/>
            <a:chOff x="5762172" y="4724400"/>
            <a:chExt cx="1345823" cy="1386113"/>
          </a:xfrm>
        </p:grpSpPr>
        <p:sp>
          <p:nvSpPr>
            <p:cNvPr id="16" name="Rectangle 15"/>
            <p:cNvSpPr/>
            <p:nvPr/>
          </p:nvSpPr>
          <p:spPr bwMode="auto">
            <a:xfrm>
              <a:off x="6004911" y="4724400"/>
              <a:ext cx="1103084" cy="1386113"/>
            </a:xfrm>
            <a:prstGeom prst="rect">
              <a:avLst/>
            </a:prstGeom>
            <a:solidFill>
              <a:schemeClr val="bg1">
                <a:lumMod val="75000"/>
                <a:lumOff val="25000"/>
              </a:schemeClr>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CA Decode ASIC</a:t>
              </a:r>
            </a:p>
          </p:txBody>
        </p:sp>
        <p:cxnSp>
          <p:nvCxnSpPr>
            <p:cNvPr id="28" name="Straight Arrow Connector 27"/>
            <p:cNvCxnSpPr>
              <a:stCxn id="15" idx="3"/>
              <a:endCxn id="16" idx="1"/>
            </p:cNvCxnSpPr>
            <p:nvPr/>
          </p:nvCxnSpPr>
          <p:spPr>
            <a:xfrm>
              <a:off x="5762172" y="5413830"/>
              <a:ext cx="242739" cy="36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a:stCxn id="16" idx="3"/>
            <a:endCxn id="18" idx="1"/>
          </p:cNvCxnSpPr>
          <p:nvPr/>
        </p:nvCxnSpPr>
        <p:spPr>
          <a:xfrm flipV="1">
            <a:off x="9474858" y="4597053"/>
            <a:ext cx="653193" cy="8204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 name="Group 1044"/>
          <p:cNvGrpSpPr/>
          <p:nvPr/>
        </p:nvGrpSpPr>
        <p:grpSpPr>
          <a:xfrm>
            <a:off x="9460848" y="1994966"/>
            <a:ext cx="1963900" cy="4132339"/>
            <a:chOff x="6961007" y="1981317"/>
            <a:chExt cx="1473309" cy="4132339"/>
          </a:xfrm>
        </p:grpSpPr>
        <p:sp>
          <p:nvSpPr>
            <p:cNvPr id="18" name="Rectangle 17"/>
            <p:cNvSpPr/>
            <p:nvPr/>
          </p:nvSpPr>
          <p:spPr bwMode="auto">
            <a:xfrm>
              <a:off x="7461540" y="3053152"/>
              <a:ext cx="972776" cy="306050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Display Device</a:t>
              </a:r>
            </a:p>
          </p:txBody>
        </p:sp>
        <p:cxnSp>
          <p:nvCxnSpPr>
            <p:cNvPr id="40" name="Straight Arrow Connector 39"/>
            <p:cNvCxnSpPr>
              <a:stCxn id="19" idx="3"/>
              <a:endCxn id="18" idx="1"/>
            </p:cNvCxnSpPr>
            <p:nvPr/>
          </p:nvCxnSpPr>
          <p:spPr>
            <a:xfrm>
              <a:off x="6961007" y="1981317"/>
              <a:ext cx="500533" cy="26020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Group 29"/>
          <p:cNvGrpSpPr/>
          <p:nvPr/>
        </p:nvGrpSpPr>
        <p:grpSpPr>
          <a:xfrm>
            <a:off x="7680895" y="1607714"/>
            <a:ext cx="1779952" cy="1667133"/>
            <a:chOff x="5762172" y="1607713"/>
            <a:chExt cx="1335312" cy="1667133"/>
          </a:xfrm>
        </p:grpSpPr>
        <p:grpSp>
          <p:nvGrpSpPr>
            <p:cNvPr id="10" name="Group 1043"/>
            <p:cNvGrpSpPr/>
            <p:nvPr/>
          </p:nvGrpSpPr>
          <p:grpSpPr>
            <a:xfrm>
              <a:off x="5762172" y="1994965"/>
              <a:ext cx="1328054" cy="1279881"/>
              <a:chOff x="5762172" y="3451777"/>
              <a:chExt cx="1328054" cy="1279881"/>
            </a:xfrm>
          </p:grpSpPr>
          <p:sp>
            <p:nvSpPr>
              <p:cNvPr id="17" name="Rectangle 16"/>
              <p:cNvSpPr/>
              <p:nvPr/>
            </p:nvSpPr>
            <p:spPr bwMode="auto">
              <a:xfrm>
                <a:off x="6004911" y="3957154"/>
                <a:ext cx="1085315" cy="774504"/>
              </a:xfrm>
              <a:prstGeom prst="rect">
                <a:avLst/>
              </a:prstGeom>
              <a:solidFill>
                <a:schemeClr val="bg1">
                  <a:lumMod val="75000"/>
                  <a:lumOff val="25000"/>
                </a:schemeClr>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CPU</a:t>
                </a:r>
              </a:p>
            </p:txBody>
          </p:sp>
          <p:grpSp>
            <p:nvGrpSpPr>
              <p:cNvPr id="11" name="Group 1039"/>
              <p:cNvGrpSpPr/>
              <p:nvPr/>
            </p:nvGrpSpPr>
            <p:grpSpPr>
              <a:xfrm>
                <a:off x="5762172" y="3451777"/>
                <a:ext cx="242739" cy="892629"/>
                <a:chOff x="5762172" y="3451777"/>
                <a:chExt cx="242739" cy="892629"/>
              </a:xfrm>
            </p:grpSpPr>
            <p:cxnSp>
              <p:nvCxnSpPr>
                <p:cNvPr id="34" name="Straight Arrow Connector 33"/>
                <p:cNvCxnSpPr>
                  <a:stCxn id="13" idx="3"/>
                  <a:endCxn id="19" idx="1"/>
                </p:cNvCxnSpPr>
                <p:nvPr/>
              </p:nvCxnSpPr>
              <p:spPr>
                <a:xfrm flipV="1">
                  <a:off x="5762172" y="3451777"/>
                  <a:ext cx="242739" cy="4571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3"/>
                  <a:endCxn id="17" idx="1"/>
                </p:cNvCxnSpPr>
                <p:nvPr/>
              </p:nvCxnSpPr>
              <p:spPr>
                <a:xfrm>
                  <a:off x="5762172" y="3908976"/>
                  <a:ext cx="242739" cy="435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19" name="Rectangle 18"/>
            <p:cNvSpPr/>
            <p:nvPr/>
          </p:nvSpPr>
          <p:spPr bwMode="auto">
            <a:xfrm>
              <a:off x="6004911" y="1607713"/>
              <a:ext cx="1092573" cy="774504"/>
            </a:xfrm>
            <a:prstGeom prst="rect">
              <a:avLst/>
            </a:prstGeom>
            <a:solidFill>
              <a:schemeClr val="bg1">
                <a:lumMod val="75000"/>
                <a:lumOff val="25000"/>
              </a:schemeClr>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GPU</a:t>
              </a:r>
            </a:p>
          </p:txBody>
        </p:sp>
      </p:grpSp>
      <p:sp>
        <p:nvSpPr>
          <p:cNvPr id="48" name="TextBox 47"/>
          <p:cNvSpPr txBox="1"/>
          <p:nvPr/>
        </p:nvSpPr>
        <p:spPr>
          <a:xfrm rot="3675706">
            <a:off x="3067495" y="3407269"/>
            <a:ext cx="4235864" cy="1107996"/>
          </a:xfrm>
          <a:prstGeom prst="rect">
            <a:avLst/>
          </a:prstGeom>
          <a:noFill/>
        </p:spPr>
        <p:txBody>
          <a:bodyPr wrap="square" lIns="0" tIns="0" rIns="0" bIns="0" rtlCol="0">
            <a:spAutoFit/>
          </a:bodyPr>
          <a:lstStyle/>
          <a:p>
            <a:pPr algn="ctr"/>
            <a:r>
              <a:rPr lang="en-US" sz="3600" dirty="0" smtClean="0">
                <a:gradFill>
                  <a:gsLst>
                    <a:gs pos="0">
                      <a:schemeClr val="tx1"/>
                    </a:gs>
                    <a:gs pos="86000">
                      <a:schemeClr val="tx1"/>
                    </a:gs>
                  </a:gsLst>
                  <a:lin ang="5400000" scaled="0"/>
                </a:gradFill>
              </a:rPr>
              <a:t>RDP Client Components</a:t>
            </a:r>
          </a:p>
        </p:txBody>
      </p:sp>
      <p:sp>
        <p:nvSpPr>
          <p:cNvPr id="59" name="Right Arrow 58"/>
          <p:cNvSpPr/>
          <p:nvPr/>
        </p:nvSpPr>
        <p:spPr bwMode="auto">
          <a:xfrm>
            <a:off x="274329" y="3313372"/>
            <a:ext cx="889978" cy="699069"/>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solidFill>
                  <a:schemeClr val="tx2">
                    <a:lumMod val="25000"/>
                  </a:schemeClr>
                </a:solidFill>
              </a:rPr>
              <a:t>RDP</a:t>
            </a:r>
          </a:p>
        </p:txBody>
      </p:sp>
      <p:sp>
        <p:nvSpPr>
          <p:cNvPr id="21" name="Rounded Rectangle 20"/>
          <p:cNvSpPr/>
          <p:nvPr/>
        </p:nvSpPr>
        <p:spPr bwMode="auto">
          <a:xfrm>
            <a:off x="1337481" y="3286075"/>
            <a:ext cx="1719619" cy="647895"/>
          </a:xfrm>
          <a:prstGeom prst="roundRect">
            <a:avLst/>
          </a:prstGeom>
          <a:noFill/>
          <a:ln w="28575">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chemeClr val="bg1">
                  <a:alpha val="99000"/>
                </a:schemeClr>
              </a:solidFill>
            </a:endParaRP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48"/>
                                        </p:tgtEl>
                                      </p:cBhvr>
                                    </p:animEffect>
                                    <p:set>
                                      <p:cBhvr>
                                        <p:cTn id="7" dur="1" fill="hold">
                                          <p:stCondLst>
                                            <p:cond delay="1999"/>
                                          </p:stCondLst>
                                        </p:cTn>
                                        <p:tgtEl>
                                          <p:spTgt spid="48"/>
                                        </p:tgtEl>
                                        <p:attrNameLst>
                                          <p:attrName>style.visibility</p:attrName>
                                        </p:attrNameLst>
                                      </p:cBhvr>
                                      <p:to>
                                        <p:strVal val="hidden"/>
                                      </p:to>
                                    </p:set>
                                  </p:childTnLst>
                                </p:cTn>
                              </p:par>
                              <p:par>
                                <p:cTn id="8" presetID="53"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 calcmode="lin" valueType="num">
                                      <p:cBhvr>
                                        <p:cTn id="10" dur="500" fill="hold"/>
                                        <p:tgtEl>
                                          <p:spTgt spid="59"/>
                                        </p:tgtEl>
                                        <p:attrNameLst>
                                          <p:attrName>ppt_w</p:attrName>
                                        </p:attrNameLst>
                                      </p:cBhvr>
                                      <p:tavLst>
                                        <p:tav tm="0">
                                          <p:val>
                                            <p:fltVal val="0"/>
                                          </p:val>
                                        </p:tav>
                                        <p:tav tm="100000">
                                          <p:val>
                                            <p:strVal val="#ppt_w"/>
                                          </p:val>
                                        </p:tav>
                                      </p:tavLst>
                                    </p:anim>
                                    <p:anim calcmode="lin" valueType="num">
                                      <p:cBhvr>
                                        <p:cTn id="11" dur="500" fill="hold"/>
                                        <p:tgtEl>
                                          <p:spTgt spid="59"/>
                                        </p:tgtEl>
                                        <p:attrNameLst>
                                          <p:attrName>ppt_h</p:attrName>
                                        </p:attrNameLst>
                                      </p:cBhvr>
                                      <p:tavLst>
                                        <p:tav tm="0">
                                          <p:val>
                                            <p:fltVal val="0"/>
                                          </p:val>
                                        </p:tav>
                                        <p:tav tm="100000">
                                          <p:val>
                                            <p:strVal val="#ppt_h"/>
                                          </p:val>
                                        </p:tav>
                                      </p:tavLst>
                                    </p:anim>
                                    <p:animEffect transition="in" filter="fad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childTnLst>
                                </p:cTn>
                              </p:par>
                              <p:par>
                                <p:cTn id="50" presetID="10"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8" grpId="0"/>
      <p:bldP spid="59"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73413" y="1590367"/>
            <a:ext cx="10239100" cy="1193775"/>
          </a:xfrm>
        </p:spPr>
        <p:txBody>
          <a:bodyPr/>
          <a:lstStyle/>
          <a:p>
            <a:r>
              <a:rPr lang="en-US" sz="4800" dirty="0" smtClean="0"/>
              <a:t>RemoteFX for VDI – Near Local Desktop Experience for the End User</a:t>
            </a:r>
            <a:endParaRPr lang="en-US" sz="4800" dirty="0"/>
          </a:p>
        </p:txBody>
      </p:sp>
      <p:sp>
        <p:nvSpPr>
          <p:cNvPr id="5" name="Text Placeholder 4"/>
          <p:cNvSpPr>
            <a:spLocks noGrp="1"/>
          </p:cNvSpPr>
          <p:nvPr>
            <p:ph type="body" sz="quarter" idx="10"/>
          </p:nvPr>
        </p:nvSpPr>
        <p:spPr/>
        <p:txBody>
          <a:bodyPr/>
          <a:lstStyle/>
          <a:p>
            <a:r>
              <a:rPr lang="en-US" smtClean="0"/>
              <a:t>DEMO</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2957" cy="609398"/>
          </a:xfrm>
        </p:spPr>
        <p:txBody>
          <a:bodyPr/>
          <a:lstStyle/>
          <a:p>
            <a:r>
              <a:rPr lang="en-US" sz="4400" dirty="0" smtClean="0"/>
              <a:t>Deployment Considerations</a:t>
            </a:r>
            <a:endParaRPr lang="en-US" sz="4400" dirty="0"/>
          </a:p>
        </p:txBody>
      </p:sp>
      <p:sp>
        <p:nvSpPr>
          <p:cNvPr id="5" name="Content Placeholder 2"/>
          <p:cNvSpPr txBox="1">
            <a:spLocks/>
          </p:cNvSpPr>
          <p:nvPr/>
        </p:nvSpPr>
        <p:spPr>
          <a:xfrm>
            <a:off x="507868" y="990600"/>
            <a:ext cx="11173090" cy="5562600"/>
          </a:xfrm>
          <a:prstGeom prst="rect">
            <a:avLst/>
          </a:prstGeom>
        </p:spPr>
        <p:txBody>
          <a:bodyPr>
            <a:noAutofit/>
          </a:bodyPr>
          <a:lstStyle/>
          <a:p>
            <a:pPr marL="287356" indent="-341313">
              <a:lnSpc>
                <a:spcPct val="90000"/>
              </a:lnSpc>
              <a:spcBef>
                <a:spcPct val="20000"/>
              </a:spcBef>
              <a:buSzPct val="85000"/>
              <a:buFontTx/>
              <a:buBlip>
                <a:blip r:embed="rId3"/>
              </a:buBlip>
              <a:defRPr/>
            </a:pPr>
            <a:r>
              <a:rPr kumimoji="0" lang="en-US" sz="2800" b="1"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Simple integration with inbox tools</a:t>
            </a:r>
          </a:p>
          <a:p>
            <a:pPr marL="744538" lvl="1" indent="-341313">
              <a:lnSpc>
                <a:spcPct val="90000"/>
              </a:lnSpc>
              <a:spcBef>
                <a:spcPct val="20000"/>
              </a:spcBef>
              <a:buSzPct val="85000"/>
              <a:buFontTx/>
              <a:buBlip>
                <a:blip r:embed="rId3"/>
              </a:buBlip>
              <a:defRPr/>
            </a:pPr>
            <a:r>
              <a:rPr kumimoji="0" lang="en-US" sz="240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Server Manager</a:t>
            </a:r>
          </a:p>
          <a:p>
            <a:pPr marL="744538" lvl="1" indent="-341313">
              <a:lnSpc>
                <a:spcPct val="90000"/>
              </a:lnSpc>
              <a:spcBef>
                <a:spcPct val="20000"/>
              </a:spcBef>
              <a:buSzPct val="85000"/>
              <a:buFontTx/>
              <a:buBlip>
                <a:blip r:embed="rId3"/>
              </a:buBlip>
              <a:defRPr/>
            </a:pPr>
            <a:r>
              <a:rPr lang="en-US" sz="2400" dirty="0" smtClean="0">
                <a:gradFill>
                  <a:gsLst>
                    <a:gs pos="0">
                      <a:schemeClr val="tx1"/>
                    </a:gs>
                    <a:gs pos="86000">
                      <a:schemeClr val="tx1"/>
                    </a:gs>
                  </a:gsLst>
                  <a:lin ang="5400000" scaled="0"/>
                </a:gradFill>
              </a:rPr>
              <a:t>Hyper-V Manager – shows up as a 3D video adapter</a:t>
            </a:r>
          </a:p>
          <a:p>
            <a:pPr marL="744538" lvl="1" indent="-341313">
              <a:lnSpc>
                <a:spcPct val="90000"/>
              </a:lnSpc>
              <a:spcBef>
                <a:spcPct val="20000"/>
              </a:spcBef>
              <a:buSzPct val="85000"/>
              <a:buFontTx/>
              <a:buBlip>
                <a:blip r:embed="rId3"/>
              </a:buBlip>
              <a:defRPr/>
            </a:pPr>
            <a:r>
              <a:rPr kumimoji="0" lang="en-US" sz="240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WMI, Power shell support</a:t>
            </a:r>
            <a:endParaRPr kumimoji="0" lang="en-US" sz="240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403225" lvl="0" indent="-403225">
              <a:lnSpc>
                <a:spcPct val="90000"/>
              </a:lnSpc>
              <a:spcBef>
                <a:spcPct val="20000"/>
              </a:spcBef>
              <a:buSzPct val="85000"/>
              <a:buBlip>
                <a:blip r:embed="rId3"/>
              </a:buBlip>
              <a:defRPr/>
            </a:pPr>
            <a:r>
              <a:rPr lang="en-US" sz="2800" b="1" dirty="0" smtClean="0">
                <a:gradFill>
                  <a:gsLst>
                    <a:gs pos="0">
                      <a:schemeClr val="tx1"/>
                    </a:gs>
                    <a:gs pos="86000">
                      <a:schemeClr val="tx1"/>
                    </a:gs>
                  </a:gsLst>
                  <a:lin ang="5400000" scaled="0"/>
                </a:gradFill>
              </a:rPr>
              <a:t>Performance and Scale</a:t>
            </a:r>
          </a:p>
          <a:p>
            <a:pPr marL="744538" marR="0" lvl="1" indent="-341313" algn="l" defTabSz="914363" rtl="0" eaLnBrk="1" fontAlgn="auto" latinLnBrk="0" hangingPunct="1">
              <a:lnSpc>
                <a:spcPct val="90000"/>
              </a:lnSpc>
              <a:spcBef>
                <a:spcPct val="20000"/>
              </a:spcBef>
              <a:spcAft>
                <a:spcPts val="0"/>
              </a:spcAft>
              <a:buClrTx/>
              <a:buSzPct val="85000"/>
              <a:buFontTx/>
              <a:buBlip>
                <a:blip r:embed="rId3"/>
              </a:buBlip>
              <a:tabLst/>
              <a:defRPr/>
            </a:pPr>
            <a:r>
              <a:rPr lang="en-US" sz="2400" dirty="0" smtClean="0">
                <a:gradFill>
                  <a:gsLst>
                    <a:gs pos="0">
                      <a:schemeClr val="tx1"/>
                    </a:gs>
                    <a:gs pos="86000">
                      <a:schemeClr val="tx1"/>
                    </a:gs>
                  </a:gsLst>
                  <a:lin ang="5400000" scaled="0"/>
                </a:gradFill>
              </a:rPr>
              <a:t>Performance whitepaper, planning and deployment guides available by SP1 RTM</a:t>
            </a:r>
            <a:endParaRPr kumimoji="0" lang="en-US" sz="24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endParaRPr>
          </a:p>
          <a:p>
            <a:pPr marL="403225" marR="0" lvl="0" indent="-403225" algn="l" defTabSz="914363" rtl="0" eaLnBrk="1" fontAlgn="auto" latinLnBrk="0" hangingPunct="1">
              <a:lnSpc>
                <a:spcPct val="90000"/>
              </a:lnSpc>
              <a:spcBef>
                <a:spcPct val="20000"/>
              </a:spcBef>
              <a:spcAft>
                <a:spcPts val="0"/>
              </a:spcAft>
              <a:buClrTx/>
              <a:buSzPct val="85000"/>
              <a:buFontTx/>
              <a:buBlip>
                <a:blip r:embed="rId3"/>
              </a:buBlip>
              <a:tabLst/>
              <a:defRPr/>
            </a:pPr>
            <a:r>
              <a:rPr kumimoji="0" lang="en-US" sz="28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Migration</a:t>
            </a:r>
          </a:p>
          <a:p>
            <a:pPr marL="744538" marR="0" lvl="1" indent="-341313" algn="l" defTabSz="914363" rtl="0" eaLnBrk="1" fontAlgn="auto" latinLnBrk="0" hangingPunct="1">
              <a:lnSpc>
                <a:spcPct val="90000"/>
              </a:lnSpc>
              <a:spcBef>
                <a:spcPct val="20000"/>
              </a:spcBef>
              <a:spcAft>
                <a:spcPts val="0"/>
              </a:spcAft>
              <a:buClrTx/>
              <a:buSzPct val="85000"/>
              <a:buFontTx/>
              <a:buBlip>
                <a:blip r:embed="rId3"/>
              </a:buBlip>
              <a:tabLst/>
              <a:defRPr/>
            </a:pPr>
            <a:r>
              <a:rPr kumimoji="0" lang="en-US" sz="24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RemoteFX</a:t>
            </a:r>
            <a:r>
              <a:rPr kumimoji="0" lang="en-US" sz="24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for VDI is targeted at new deployments</a:t>
            </a:r>
          </a:p>
          <a:p>
            <a:pPr marL="1201719" lvl="2" indent="-341313">
              <a:lnSpc>
                <a:spcPct val="90000"/>
              </a:lnSpc>
              <a:spcBef>
                <a:spcPct val="20000"/>
              </a:spcBef>
              <a:buSzPct val="85000"/>
              <a:buFontTx/>
              <a:buBlip>
                <a:blip r:embed="rId3"/>
              </a:buBlip>
            </a:pPr>
            <a:r>
              <a:rPr lang="en-US" sz="2400" dirty="0" smtClean="0">
                <a:gradFill>
                  <a:gsLst>
                    <a:gs pos="0">
                      <a:schemeClr val="tx1"/>
                    </a:gs>
                    <a:gs pos="86000">
                      <a:schemeClr val="tx1"/>
                    </a:gs>
                  </a:gsLst>
                  <a:lin ang="5400000" scaled="0"/>
                </a:gradFill>
              </a:rPr>
              <a:t>New HW requirements [SLAT Processors, GPUs] require new servers</a:t>
            </a:r>
          </a:p>
          <a:p>
            <a:pPr marL="1201719" lvl="2" indent="-341313">
              <a:lnSpc>
                <a:spcPct val="90000"/>
              </a:lnSpc>
              <a:spcBef>
                <a:spcPct val="20000"/>
              </a:spcBef>
              <a:buSzPct val="85000"/>
              <a:buFontTx/>
              <a:buBlip>
                <a:blip r:embed="rId3"/>
              </a:buBlip>
            </a:pPr>
            <a:r>
              <a:rPr lang="en-US" sz="2400" dirty="0" smtClean="0">
                <a:gradFill>
                  <a:gsLst>
                    <a:gs pos="0">
                      <a:schemeClr val="tx1"/>
                    </a:gs>
                    <a:gs pos="86000">
                      <a:schemeClr val="tx1"/>
                    </a:gs>
                  </a:gsLst>
                  <a:lin ang="5400000" scaled="0"/>
                </a:gradFill>
              </a:rPr>
              <a:t>GPUs can be internal or external [e.g. appliance]</a:t>
            </a:r>
          </a:p>
          <a:p>
            <a:pPr marL="744538" lvl="1" indent="-341313">
              <a:lnSpc>
                <a:spcPct val="90000"/>
              </a:lnSpc>
              <a:spcBef>
                <a:spcPct val="20000"/>
              </a:spcBef>
              <a:buSzPct val="85000"/>
              <a:buFontTx/>
              <a:buBlip>
                <a:blip r:embed="rId3"/>
              </a:buBlip>
            </a:pPr>
            <a:r>
              <a:rPr kumimoji="0" lang="en-US" sz="24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Can have a mix of </a:t>
            </a:r>
            <a:r>
              <a:rPr kumimoji="0" lang="en-US" sz="24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RemoteFX</a:t>
            </a:r>
            <a:r>
              <a:rPr kumimoji="0" lang="en-US" sz="24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enabled and non-</a:t>
            </a:r>
            <a:r>
              <a:rPr kumimoji="0" lang="en-US" sz="24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RemoteFX</a:t>
            </a:r>
            <a:r>
              <a:rPr kumimoji="0" lang="en-US" sz="24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VMs on the same server</a:t>
            </a:r>
          </a:p>
          <a:p>
            <a:pPr marL="744538" lvl="1" indent="-341313">
              <a:lnSpc>
                <a:spcPct val="90000"/>
              </a:lnSpc>
              <a:spcBef>
                <a:spcPct val="20000"/>
              </a:spcBef>
              <a:buSzPct val="85000"/>
              <a:buFontTx/>
              <a:buBlip>
                <a:blip r:embed="rId3"/>
              </a:buBlip>
            </a:pPr>
            <a:r>
              <a:rPr lang="en-US" sz="2400" baseline="0" dirty="0" smtClean="0">
                <a:gradFill>
                  <a:gsLst>
                    <a:gs pos="0">
                      <a:schemeClr val="tx1"/>
                    </a:gs>
                    <a:gs pos="86000">
                      <a:schemeClr val="tx1"/>
                    </a:gs>
                  </a:gsLst>
                  <a:lin ang="5400000" scaled="0"/>
                </a:gradFill>
              </a:rPr>
              <a:t>Supports Live Migration across servers – requires identical</a:t>
            </a:r>
            <a:r>
              <a:rPr lang="en-US" sz="2400" dirty="0" smtClean="0">
                <a:gradFill>
                  <a:gsLst>
                    <a:gs pos="0">
                      <a:schemeClr val="tx1"/>
                    </a:gs>
                    <a:gs pos="86000">
                      <a:schemeClr val="tx1"/>
                    </a:gs>
                  </a:gsLst>
                  <a:lin ang="5400000" scaled="0"/>
                </a:gradFill>
              </a:rPr>
              <a:t> GPUs</a:t>
            </a:r>
            <a:endParaRPr kumimoji="0" lang="en-US" sz="24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 calcmode="lin" valueType="num">
                                      <p:cBhvr additive="base">
                                        <p:cTn id="47"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 calcmode="lin" valueType="num">
                                      <p:cBhvr additive="base">
                                        <p:cTn id="53"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5">
                                            <p:txEl>
                                              <p:pRg st="11" end="11"/>
                                            </p:txEl>
                                          </p:spTgt>
                                        </p:tgtEl>
                                        <p:attrNameLst>
                                          <p:attrName>style.visibility</p:attrName>
                                        </p:attrNameLst>
                                      </p:cBhvr>
                                      <p:to>
                                        <p:strVal val="visible"/>
                                      </p:to>
                                    </p:set>
                                    <p:anim calcmode="lin" valueType="num">
                                      <p:cBhvr additive="base">
                                        <p:cTn id="59"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idx="4294967295"/>
          </p:nvPr>
        </p:nvSpPr>
        <p:spPr>
          <a:xfrm>
            <a:off x="801897" y="2245895"/>
            <a:ext cx="10593274" cy="553998"/>
          </a:xfrm>
        </p:spPr>
        <p:txBody>
          <a:bodyPr/>
          <a:lstStyle/>
          <a:p>
            <a:pPr algn="ctr"/>
            <a:r>
              <a:rPr lang="en-US" dirty="0" smtClean="0"/>
              <a:t>GPUs in the Datacenter?</a:t>
            </a:r>
            <a:endParaRPr lang="en-US" dirty="0"/>
          </a:p>
        </p:txBody>
      </p:sp>
      <p:graphicFrame>
        <p:nvGraphicFramePr>
          <p:cNvPr id="5" name="Diagram 4"/>
          <p:cNvGraphicFramePr/>
          <p:nvPr>
            <p:extLst/>
          </p:nvPr>
        </p:nvGraphicFramePr>
        <p:xfrm>
          <a:off x="0" y="1"/>
          <a:ext cx="12188825" cy="6558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0"/>
                                        </p:tgtEl>
                                      </p:cBhvr>
                                    </p:animEffect>
                                    <p:set>
                                      <p:cBhvr>
                                        <p:cTn id="7" dur="1" fill="hold">
                                          <p:stCondLst>
                                            <p:cond delay="9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graphicEl>
                                              <a:dgm id="{70BE3CF9-499F-42D3-B712-19B32177670E}"/>
                                            </p:graphicEl>
                                          </p:spTgt>
                                        </p:tgtEl>
                                        <p:attrNameLst>
                                          <p:attrName>style.visibility</p:attrName>
                                        </p:attrNameLst>
                                      </p:cBhvr>
                                      <p:to>
                                        <p:strVal val="visible"/>
                                      </p:to>
                                    </p:set>
                                    <p:animEffect transition="in" filter="fade">
                                      <p:cBhvr>
                                        <p:cTn id="12" dur="1000"/>
                                        <p:tgtEl>
                                          <p:spTgt spid="5">
                                            <p:graphicEl>
                                              <a:dgm id="{70BE3CF9-499F-42D3-B712-19B32177670E}"/>
                                            </p:graphicEl>
                                          </p:spTgt>
                                        </p:tgtEl>
                                      </p:cBhvr>
                                    </p:animEffect>
                                    <p:anim calcmode="lin" valueType="num">
                                      <p:cBhvr>
                                        <p:cTn id="13" dur="1000" fill="hold"/>
                                        <p:tgtEl>
                                          <p:spTgt spid="5">
                                            <p:graphicEl>
                                              <a:dgm id="{70BE3CF9-499F-42D3-B712-19B32177670E}"/>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70BE3CF9-499F-42D3-B712-19B32177670E}"/>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FA825146-3FCD-42E2-BEF1-55D50086FE61}"/>
                                            </p:graphicEl>
                                          </p:spTgt>
                                        </p:tgtEl>
                                        <p:attrNameLst>
                                          <p:attrName>style.visibility</p:attrName>
                                        </p:attrNameLst>
                                      </p:cBhvr>
                                      <p:to>
                                        <p:strVal val="visible"/>
                                      </p:to>
                                    </p:set>
                                    <p:animEffect transition="in" filter="fade">
                                      <p:cBhvr>
                                        <p:cTn id="17" dur="1000"/>
                                        <p:tgtEl>
                                          <p:spTgt spid="5">
                                            <p:graphicEl>
                                              <a:dgm id="{FA825146-3FCD-42E2-BEF1-55D50086FE61}"/>
                                            </p:graphicEl>
                                          </p:spTgt>
                                        </p:tgtEl>
                                      </p:cBhvr>
                                    </p:animEffect>
                                    <p:anim calcmode="lin" valueType="num">
                                      <p:cBhvr>
                                        <p:cTn id="18" dur="1000" fill="hold"/>
                                        <p:tgtEl>
                                          <p:spTgt spid="5">
                                            <p:graphicEl>
                                              <a:dgm id="{FA825146-3FCD-42E2-BEF1-55D50086FE61}"/>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FA825146-3FCD-42E2-BEF1-55D50086FE61}"/>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A321734C-6C1A-43B6-84D8-90EDCF951D1C}"/>
                                            </p:graphicEl>
                                          </p:spTgt>
                                        </p:tgtEl>
                                        <p:attrNameLst>
                                          <p:attrName>style.visibility</p:attrName>
                                        </p:attrNameLst>
                                      </p:cBhvr>
                                      <p:to>
                                        <p:strVal val="visible"/>
                                      </p:to>
                                    </p:set>
                                    <p:animEffect transition="in" filter="fade">
                                      <p:cBhvr>
                                        <p:cTn id="24" dur="1000"/>
                                        <p:tgtEl>
                                          <p:spTgt spid="5">
                                            <p:graphicEl>
                                              <a:dgm id="{A321734C-6C1A-43B6-84D8-90EDCF951D1C}"/>
                                            </p:graphicEl>
                                          </p:spTgt>
                                        </p:tgtEl>
                                      </p:cBhvr>
                                    </p:animEffect>
                                    <p:anim calcmode="lin" valueType="num">
                                      <p:cBhvr>
                                        <p:cTn id="25" dur="1000" fill="hold"/>
                                        <p:tgtEl>
                                          <p:spTgt spid="5">
                                            <p:graphicEl>
                                              <a:dgm id="{A321734C-6C1A-43B6-84D8-90EDCF951D1C}"/>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A321734C-6C1A-43B6-84D8-90EDCF951D1C}"/>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28F1A4E9-E222-4B0B-BCF5-28602B6DA47B}"/>
                                            </p:graphicEl>
                                          </p:spTgt>
                                        </p:tgtEl>
                                        <p:attrNameLst>
                                          <p:attrName>style.visibility</p:attrName>
                                        </p:attrNameLst>
                                      </p:cBhvr>
                                      <p:to>
                                        <p:strVal val="visible"/>
                                      </p:to>
                                    </p:set>
                                    <p:animEffect transition="in" filter="fade">
                                      <p:cBhvr>
                                        <p:cTn id="31" dur="1000"/>
                                        <p:tgtEl>
                                          <p:spTgt spid="5">
                                            <p:graphicEl>
                                              <a:dgm id="{28F1A4E9-E222-4B0B-BCF5-28602B6DA47B}"/>
                                            </p:graphicEl>
                                          </p:spTgt>
                                        </p:tgtEl>
                                      </p:cBhvr>
                                    </p:animEffect>
                                    <p:anim calcmode="lin" valueType="num">
                                      <p:cBhvr>
                                        <p:cTn id="32" dur="1000" fill="hold"/>
                                        <p:tgtEl>
                                          <p:spTgt spid="5">
                                            <p:graphicEl>
                                              <a:dgm id="{28F1A4E9-E222-4B0B-BCF5-28602B6DA47B}"/>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28F1A4E9-E222-4B0B-BCF5-28602B6DA47B}"/>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479DAFDF-682C-4872-BDB4-ABBFB653B19D}"/>
                                            </p:graphicEl>
                                          </p:spTgt>
                                        </p:tgtEl>
                                        <p:attrNameLst>
                                          <p:attrName>style.visibility</p:attrName>
                                        </p:attrNameLst>
                                      </p:cBhvr>
                                      <p:to>
                                        <p:strVal val="visible"/>
                                      </p:to>
                                    </p:set>
                                    <p:animEffect transition="in" filter="fade">
                                      <p:cBhvr>
                                        <p:cTn id="36" dur="1000"/>
                                        <p:tgtEl>
                                          <p:spTgt spid="5">
                                            <p:graphicEl>
                                              <a:dgm id="{479DAFDF-682C-4872-BDB4-ABBFB653B19D}"/>
                                            </p:graphicEl>
                                          </p:spTgt>
                                        </p:tgtEl>
                                      </p:cBhvr>
                                    </p:animEffect>
                                    <p:anim calcmode="lin" valueType="num">
                                      <p:cBhvr>
                                        <p:cTn id="37" dur="1000" fill="hold"/>
                                        <p:tgtEl>
                                          <p:spTgt spid="5">
                                            <p:graphicEl>
                                              <a:dgm id="{479DAFDF-682C-4872-BDB4-ABBFB653B19D}"/>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479DAFDF-682C-4872-BDB4-ABBFB653B19D}"/>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graphicEl>
                                              <a:dgm id="{F4D0D9BB-9B64-4BB9-969E-347B1A9DD738}"/>
                                            </p:graphicEl>
                                          </p:spTgt>
                                        </p:tgtEl>
                                        <p:attrNameLst>
                                          <p:attrName>style.visibility</p:attrName>
                                        </p:attrNameLst>
                                      </p:cBhvr>
                                      <p:to>
                                        <p:strVal val="visible"/>
                                      </p:to>
                                    </p:set>
                                    <p:animEffect transition="in" filter="fade">
                                      <p:cBhvr>
                                        <p:cTn id="43" dur="1000"/>
                                        <p:tgtEl>
                                          <p:spTgt spid="5">
                                            <p:graphicEl>
                                              <a:dgm id="{F4D0D9BB-9B64-4BB9-969E-347B1A9DD738}"/>
                                            </p:graphicEl>
                                          </p:spTgt>
                                        </p:tgtEl>
                                      </p:cBhvr>
                                    </p:animEffect>
                                    <p:anim calcmode="lin" valueType="num">
                                      <p:cBhvr>
                                        <p:cTn id="44" dur="1000" fill="hold"/>
                                        <p:tgtEl>
                                          <p:spTgt spid="5">
                                            <p:graphicEl>
                                              <a:dgm id="{F4D0D9BB-9B64-4BB9-969E-347B1A9DD738}"/>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F4D0D9BB-9B64-4BB9-969E-347B1A9DD738}"/>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
                                            <p:graphicEl>
                                              <a:dgm id="{DE130C60-B3D4-4D24-BB51-0201CC7809CD}"/>
                                            </p:graphicEl>
                                          </p:spTgt>
                                        </p:tgtEl>
                                        <p:attrNameLst>
                                          <p:attrName>style.visibility</p:attrName>
                                        </p:attrNameLst>
                                      </p:cBhvr>
                                      <p:to>
                                        <p:strVal val="visible"/>
                                      </p:to>
                                    </p:set>
                                    <p:animEffect transition="in" filter="fade">
                                      <p:cBhvr>
                                        <p:cTn id="50" dur="1000"/>
                                        <p:tgtEl>
                                          <p:spTgt spid="5">
                                            <p:graphicEl>
                                              <a:dgm id="{DE130C60-B3D4-4D24-BB51-0201CC7809CD}"/>
                                            </p:graphicEl>
                                          </p:spTgt>
                                        </p:tgtEl>
                                      </p:cBhvr>
                                    </p:animEffect>
                                    <p:anim calcmode="lin" valueType="num">
                                      <p:cBhvr>
                                        <p:cTn id="51" dur="1000" fill="hold"/>
                                        <p:tgtEl>
                                          <p:spTgt spid="5">
                                            <p:graphicEl>
                                              <a:dgm id="{DE130C60-B3D4-4D24-BB51-0201CC7809CD}"/>
                                            </p:graphicEl>
                                          </p:spTgt>
                                        </p:tgtEl>
                                        <p:attrNameLst>
                                          <p:attrName>ppt_x</p:attrName>
                                        </p:attrNameLst>
                                      </p:cBhvr>
                                      <p:tavLst>
                                        <p:tav tm="0">
                                          <p:val>
                                            <p:strVal val="#ppt_x"/>
                                          </p:val>
                                        </p:tav>
                                        <p:tav tm="100000">
                                          <p:val>
                                            <p:strVal val="#ppt_x"/>
                                          </p:val>
                                        </p:tav>
                                      </p:tavLst>
                                    </p:anim>
                                    <p:anim calcmode="lin" valueType="num">
                                      <p:cBhvr>
                                        <p:cTn id="52" dur="1000" fill="hold"/>
                                        <p:tgtEl>
                                          <p:spTgt spid="5">
                                            <p:graphicEl>
                                              <a:dgm id="{DE130C60-B3D4-4D24-BB51-0201CC7809CD}"/>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5">
                                            <p:graphicEl>
                                              <a:dgm id="{CF35C32F-5AD0-44AB-9078-9A1994DCDB90}"/>
                                            </p:graphicEl>
                                          </p:spTgt>
                                        </p:tgtEl>
                                        <p:attrNameLst>
                                          <p:attrName>style.visibility</p:attrName>
                                        </p:attrNameLst>
                                      </p:cBhvr>
                                      <p:to>
                                        <p:strVal val="visible"/>
                                      </p:to>
                                    </p:set>
                                    <p:animEffect transition="in" filter="fade">
                                      <p:cBhvr>
                                        <p:cTn id="55" dur="1000"/>
                                        <p:tgtEl>
                                          <p:spTgt spid="5">
                                            <p:graphicEl>
                                              <a:dgm id="{CF35C32F-5AD0-44AB-9078-9A1994DCDB90}"/>
                                            </p:graphicEl>
                                          </p:spTgt>
                                        </p:tgtEl>
                                      </p:cBhvr>
                                    </p:animEffect>
                                    <p:anim calcmode="lin" valueType="num">
                                      <p:cBhvr>
                                        <p:cTn id="56" dur="1000" fill="hold"/>
                                        <p:tgtEl>
                                          <p:spTgt spid="5">
                                            <p:graphicEl>
                                              <a:dgm id="{CF35C32F-5AD0-44AB-9078-9A1994DCDB90}"/>
                                            </p:graphicEl>
                                          </p:spTgt>
                                        </p:tgtEl>
                                        <p:attrNameLst>
                                          <p:attrName>ppt_x</p:attrName>
                                        </p:attrNameLst>
                                      </p:cBhvr>
                                      <p:tavLst>
                                        <p:tav tm="0">
                                          <p:val>
                                            <p:strVal val="#ppt_x"/>
                                          </p:val>
                                        </p:tav>
                                        <p:tav tm="100000">
                                          <p:val>
                                            <p:strVal val="#ppt_x"/>
                                          </p:val>
                                        </p:tav>
                                      </p:tavLst>
                                    </p:anim>
                                    <p:anim calcmode="lin" valueType="num">
                                      <p:cBhvr>
                                        <p:cTn id="57" dur="1000" fill="hold"/>
                                        <p:tgtEl>
                                          <p:spTgt spid="5">
                                            <p:graphicEl>
                                              <a:dgm id="{CF35C32F-5AD0-44AB-9078-9A1994DCDB90}"/>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5">
                                            <p:graphicEl>
                                              <a:dgm id="{4BC20840-48ED-49A8-BB9C-1F4018AE023E}"/>
                                            </p:graphicEl>
                                          </p:spTgt>
                                        </p:tgtEl>
                                        <p:attrNameLst>
                                          <p:attrName>style.visibility</p:attrName>
                                        </p:attrNameLst>
                                      </p:cBhvr>
                                      <p:to>
                                        <p:strVal val="visible"/>
                                      </p:to>
                                    </p:set>
                                    <p:animEffect transition="in" filter="fade">
                                      <p:cBhvr>
                                        <p:cTn id="62" dur="1000"/>
                                        <p:tgtEl>
                                          <p:spTgt spid="5">
                                            <p:graphicEl>
                                              <a:dgm id="{4BC20840-48ED-49A8-BB9C-1F4018AE023E}"/>
                                            </p:graphicEl>
                                          </p:spTgt>
                                        </p:tgtEl>
                                      </p:cBhvr>
                                    </p:animEffect>
                                    <p:anim calcmode="lin" valueType="num">
                                      <p:cBhvr>
                                        <p:cTn id="63" dur="1000" fill="hold"/>
                                        <p:tgtEl>
                                          <p:spTgt spid="5">
                                            <p:graphicEl>
                                              <a:dgm id="{4BC20840-48ED-49A8-BB9C-1F4018AE023E}"/>
                                            </p:graphicEl>
                                          </p:spTgt>
                                        </p:tgtEl>
                                        <p:attrNameLst>
                                          <p:attrName>ppt_x</p:attrName>
                                        </p:attrNameLst>
                                      </p:cBhvr>
                                      <p:tavLst>
                                        <p:tav tm="0">
                                          <p:val>
                                            <p:strVal val="#ppt_x"/>
                                          </p:val>
                                        </p:tav>
                                        <p:tav tm="100000">
                                          <p:val>
                                            <p:strVal val="#ppt_x"/>
                                          </p:val>
                                        </p:tav>
                                      </p:tavLst>
                                    </p:anim>
                                    <p:anim calcmode="lin" valueType="num">
                                      <p:cBhvr>
                                        <p:cTn id="64" dur="1000" fill="hold"/>
                                        <p:tgtEl>
                                          <p:spTgt spid="5">
                                            <p:graphicEl>
                                              <a:dgm id="{4BC20840-48ED-49A8-BB9C-1F4018AE023E}"/>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Graphic spid="5" grpId="0" uiExpand="1">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73413" y="1590367"/>
            <a:ext cx="10239100" cy="1193775"/>
          </a:xfrm>
        </p:spPr>
        <p:txBody>
          <a:bodyPr/>
          <a:lstStyle/>
          <a:p>
            <a:r>
              <a:rPr lang="en-US" sz="4800" dirty="0" smtClean="0"/>
              <a:t>RemoteFX for VDI – Configuring RemoteFX using Familiar Windows Server Tools</a:t>
            </a:r>
            <a:endParaRPr lang="en-US" sz="4800" dirty="0"/>
          </a:p>
        </p:txBody>
      </p:sp>
      <p:sp>
        <p:nvSpPr>
          <p:cNvPr id="5" name="Text Placeholder 4"/>
          <p:cNvSpPr>
            <a:spLocks noGrp="1"/>
          </p:cNvSpPr>
          <p:nvPr>
            <p:ph type="body" sz="quarter" idx="10"/>
          </p:nvPr>
        </p:nvSpPr>
        <p:spPr/>
        <p:txBody>
          <a:bodyPr/>
          <a:lstStyle/>
          <a:p>
            <a:r>
              <a:rPr lang="en-US" smtClean="0"/>
              <a:t>DEMO</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735" y="2535112"/>
            <a:ext cx="11173090" cy="609398"/>
          </a:xfrm>
        </p:spPr>
        <p:txBody>
          <a:bodyPr/>
          <a:lstStyle/>
          <a:p>
            <a:r>
              <a:rPr lang="en-US" sz="4400" dirty="0" smtClean="0"/>
              <a:t>RemoteFX for Remote Desktop Session Host (RDSH)</a:t>
            </a:r>
            <a:endParaRPr lang="en-US" sz="44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Work\Calista\Presentations\TechReady\Calista-screenca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162" y="0"/>
            <a:ext cx="8572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8249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1" y="914401"/>
            <a:ext cx="12188826" cy="5591755"/>
          </a:xfrm>
          <a:prstGeom prst="rect">
            <a:avLst/>
          </a:prstGeom>
          <a:solidFill>
            <a:schemeClr val="tx1">
              <a:lumMod val="95000"/>
              <a:alpha val="16000"/>
            </a:schemeClr>
          </a:solid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cxnSp>
        <p:nvCxnSpPr>
          <p:cNvPr id="14" name="Straight Connector 13"/>
          <p:cNvCxnSpPr/>
          <p:nvPr/>
        </p:nvCxnSpPr>
        <p:spPr>
          <a:xfrm flipV="1">
            <a:off x="0" y="2822030"/>
            <a:ext cx="12188825" cy="31530"/>
          </a:xfrm>
          <a:prstGeom prst="line">
            <a:avLst/>
          </a:prstGeom>
          <a:ln>
            <a:solidFill>
              <a:schemeClr val="accent2">
                <a:alpha val="48000"/>
              </a:schemeClr>
            </a:solidFill>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10665222" y="2414538"/>
            <a:ext cx="1218883" cy="338554"/>
          </a:xfrm>
          <a:prstGeom prst="rect">
            <a:avLst/>
          </a:prstGeom>
          <a:noFill/>
        </p:spPr>
        <p:txBody>
          <a:bodyPr wrap="square" rtlCol="0">
            <a:spAutoFit/>
          </a:bodyPr>
          <a:lstStyle/>
          <a:p>
            <a:r>
              <a:rPr lang="en-US" sz="1600" b="1" dirty="0" smtClean="0"/>
              <a:t>User</a:t>
            </a:r>
            <a:endParaRPr lang="en-US" sz="1600" b="1" dirty="0"/>
          </a:p>
        </p:txBody>
      </p:sp>
      <p:sp>
        <p:nvSpPr>
          <p:cNvPr id="16" name="TextBox 15"/>
          <p:cNvSpPr txBox="1"/>
          <p:nvPr/>
        </p:nvSpPr>
        <p:spPr>
          <a:xfrm>
            <a:off x="10665222" y="2933327"/>
            <a:ext cx="1523603" cy="338554"/>
          </a:xfrm>
          <a:prstGeom prst="rect">
            <a:avLst/>
          </a:prstGeom>
          <a:noFill/>
        </p:spPr>
        <p:txBody>
          <a:bodyPr wrap="square" rtlCol="0">
            <a:spAutoFit/>
          </a:bodyPr>
          <a:lstStyle/>
          <a:p>
            <a:r>
              <a:rPr lang="en-US" sz="1600" b="1" dirty="0" smtClean="0"/>
              <a:t>Kernel</a:t>
            </a:r>
            <a:endParaRPr lang="en-US" sz="1600" b="1" dirty="0"/>
          </a:p>
        </p:txBody>
      </p:sp>
      <p:cxnSp>
        <p:nvCxnSpPr>
          <p:cNvPr id="34" name="Straight Connector 33"/>
          <p:cNvCxnSpPr/>
          <p:nvPr/>
        </p:nvCxnSpPr>
        <p:spPr>
          <a:xfrm rot="5400000">
            <a:off x="2951556" y="3683485"/>
            <a:ext cx="5308979" cy="0"/>
          </a:xfrm>
          <a:prstGeom prst="line">
            <a:avLst/>
          </a:prstGeom>
          <a:ln>
            <a:solidFill>
              <a:schemeClr val="accent2">
                <a:alpha val="48000"/>
              </a:schemeClr>
            </a:solidFill>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9292227" y="953893"/>
            <a:ext cx="2539339" cy="369332"/>
          </a:xfrm>
          <a:prstGeom prst="rect">
            <a:avLst/>
          </a:prstGeom>
          <a:noFill/>
        </p:spPr>
        <p:txBody>
          <a:bodyPr wrap="square" rtlCol="0">
            <a:spAutoFit/>
          </a:bodyPr>
          <a:lstStyle/>
          <a:p>
            <a:r>
              <a:rPr lang="en-US" b="1" dirty="0" smtClean="0"/>
              <a:t>Session [1…n]</a:t>
            </a:r>
            <a:endParaRPr lang="en-US" b="1" dirty="0"/>
          </a:p>
        </p:txBody>
      </p:sp>
      <p:sp>
        <p:nvSpPr>
          <p:cNvPr id="65" name="Title 1"/>
          <p:cNvSpPr>
            <a:spLocks noGrp="1"/>
          </p:cNvSpPr>
          <p:nvPr>
            <p:ph type="title"/>
          </p:nvPr>
        </p:nvSpPr>
        <p:spPr>
          <a:xfrm>
            <a:off x="562445" y="255896"/>
            <a:ext cx="11173090" cy="666385"/>
          </a:xfrm>
        </p:spPr>
        <p:txBody>
          <a:bodyPr>
            <a:normAutofit/>
          </a:bodyPr>
          <a:lstStyle/>
          <a:p>
            <a:pPr algn="ctr"/>
            <a:r>
              <a:rPr lang="en-US" sz="4400" dirty="0" smtClean="0"/>
              <a:t>RemoteFX for RDSH</a:t>
            </a:r>
            <a:endParaRPr lang="en-US" sz="5400" dirty="0"/>
          </a:p>
        </p:txBody>
      </p:sp>
      <p:grpSp>
        <p:nvGrpSpPr>
          <p:cNvPr id="3" name="Group 100"/>
          <p:cNvGrpSpPr/>
          <p:nvPr/>
        </p:nvGrpSpPr>
        <p:grpSpPr>
          <a:xfrm>
            <a:off x="357259" y="1202574"/>
            <a:ext cx="3299389" cy="1304145"/>
            <a:chOff x="-378371" y="1107979"/>
            <a:chExt cx="2806262" cy="1304145"/>
          </a:xfrm>
          <a:solidFill>
            <a:schemeClr val="accent2"/>
          </a:solidFill>
        </p:grpSpPr>
        <p:sp>
          <p:nvSpPr>
            <p:cNvPr id="23" name="Rectangle 22"/>
            <p:cNvSpPr/>
            <p:nvPr/>
          </p:nvSpPr>
          <p:spPr>
            <a:xfrm>
              <a:off x="-378371" y="1107979"/>
              <a:ext cx="2806262" cy="1304145"/>
            </a:xfrm>
            <a:prstGeom prst="rect">
              <a:avLst/>
            </a:prstGeom>
            <a:grp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26" name="TextBox 25"/>
            <p:cNvSpPr txBox="1"/>
            <p:nvPr/>
          </p:nvSpPr>
          <p:spPr>
            <a:xfrm>
              <a:off x="-332723" y="1278617"/>
              <a:ext cx="1269242" cy="369332"/>
            </a:xfrm>
            <a:prstGeom prst="rect">
              <a:avLst/>
            </a:prstGeom>
            <a:grpFill/>
          </p:spPr>
          <p:txBody>
            <a:bodyPr wrap="square" rtlCol="0">
              <a:spAutoFit/>
            </a:bodyPr>
            <a:lstStyle/>
            <a:p>
              <a:pPr algn="ctr"/>
              <a:r>
                <a:rPr lang="en-US" b="1" dirty="0" smtClean="0"/>
                <a:t>TS Core</a:t>
              </a:r>
              <a:endParaRPr lang="en-US" b="1" dirty="0"/>
            </a:p>
          </p:txBody>
        </p:sp>
        <p:sp>
          <p:nvSpPr>
            <p:cNvPr id="2" name="Rectangle 1"/>
            <p:cNvSpPr/>
            <p:nvPr/>
          </p:nvSpPr>
          <p:spPr bwMode="auto">
            <a:xfrm>
              <a:off x="-235072" y="1686440"/>
              <a:ext cx="1119116" cy="504967"/>
            </a:xfrm>
            <a:prstGeom prst="rect">
              <a:avLst/>
            </a:prstGeom>
            <a:grp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gradFill>
                    <a:gsLst>
                      <a:gs pos="0">
                        <a:srgbClr val="FFFFFF"/>
                      </a:gs>
                      <a:gs pos="100000">
                        <a:srgbClr val="FFFFFF"/>
                      </a:gs>
                    </a:gsLst>
                    <a:lin ang="5400000" scaled="0"/>
                  </a:gradFill>
                </a:rPr>
                <a:t>LSM</a:t>
              </a:r>
            </a:p>
          </p:txBody>
        </p:sp>
        <p:sp>
          <p:nvSpPr>
            <p:cNvPr id="56" name="Rectangle 55"/>
            <p:cNvSpPr/>
            <p:nvPr/>
          </p:nvSpPr>
          <p:spPr bwMode="auto">
            <a:xfrm>
              <a:off x="1077859" y="1699538"/>
              <a:ext cx="1119116" cy="504967"/>
            </a:xfrm>
            <a:prstGeom prst="rect">
              <a:avLst/>
            </a:prstGeom>
            <a:grp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gradFill>
                    <a:gsLst>
                      <a:gs pos="0">
                        <a:srgbClr val="FFFFFF"/>
                      </a:gs>
                      <a:gs pos="100000">
                        <a:srgbClr val="FFFFFF"/>
                      </a:gs>
                    </a:gsLst>
                    <a:lin ang="5400000" scaled="0"/>
                  </a:gradFill>
                </a:rPr>
                <a:t>TERMSRV</a:t>
              </a:r>
            </a:p>
          </p:txBody>
        </p:sp>
      </p:grpSp>
      <p:sp>
        <p:nvSpPr>
          <p:cNvPr id="57" name="TextBox 56"/>
          <p:cNvSpPr txBox="1"/>
          <p:nvPr/>
        </p:nvSpPr>
        <p:spPr>
          <a:xfrm>
            <a:off x="3807206" y="965579"/>
            <a:ext cx="1630463" cy="369332"/>
          </a:xfrm>
          <a:prstGeom prst="rect">
            <a:avLst/>
          </a:prstGeom>
          <a:noFill/>
        </p:spPr>
        <p:txBody>
          <a:bodyPr wrap="square" rtlCol="0">
            <a:spAutoFit/>
          </a:bodyPr>
          <a:lstStyle/>
          <a:p>
            <a:r>
              <a:rPr lang="en-US" b="1" dirty="0" smtClean="0"/>
              <a:t>Session 0</a:t>
            </a:r>
            <a:endParaRPr lang="en-US" b="1" dirty="0"/>
          </a:p>
        </p:txBody>
      </p:sp>
      <p:sp>
        <p:nvSpPr>
          <p:cNvPr id="64" name="Rectangle 63"/>
          <p:cNvSpPr/>
          <p:nvPr/>
        </p:nvSpPr>
        <p:spPr bwMode="auto">
          <a:xfrm>
            <a:off x="3862302" y="1845664"/>
            <a:ext cx="1538609" cy="504967"/>
          </a:xfrm>
          <a:prstGeom prst="rect">
            <a:avLst/>
          </a:prstGeom>
          <a:solidFill>
            <a:schemeClr val="accent2"/>
          </a:solid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gradFill>
                  <a:gsLst>
                    <a:gs pos="0">
                      <a:srgbClr val="FFFFFF"/>
                    </a:gs>
                    <a:gs pos="100000">
                      <a:srgbClr val="FFFFFF"/>
                    </a:gs>
                  </a:gsLst>
                  <a:lin ang="5400000" scaled="0"/>
                </a:gradFill>
              </a:rPr>
              <a:t>RDPWSX</a:t>
            </a:r>
          </a:p>
        </p:txBody>
      </p:sp>
      <p:grpSp>
        <p:nvGrpSpPr>
          <p:cNvPr id="4" name="Group 99"/>
          <p:cNvGrpSpPr/>
          <p:nvPr/>
        </p:nvGrpSpPr>
        <p:grpSpPr>
          <a:xfrm>
            <a:off x="1653981" y="3095298"/>
            <a:ext cx="2133044" cy="2342866"/>
            <a:chOff x="972794" y="3836276"/>
            <a:chExt cx="1600200" cy="2342866"/>
          </a:xfrm>
          <a:solidFill>
            <a:schemeClr val="accent2"/>
          </a:solidFill>
        </p:grpSpPr>
        <p:sp>
          <p:nvSpPr>
            <p:cNvPr id="66" name="Rectangle 65"/>
            <p:cNvSpPr/>
            <p:nvPr/>
          </p:nvSpPr>
          <p:spPr>
            <a:xfrm>
              <a:off x="972794" y="3836276"/>
              <a:ext cx="1600200" cy="2342866"/>
            </a:xfrm>
            <a:prstGeom prst="rect">
              <a:avLst/>
            </a:prstGeom>
            <a:grp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67" name="TextBox 66"/>
            <p:cNvSpPr txBox="1"/>
            <p:nvPr/>
          </p:nvSpPr>
          <p:spPr>
            <a:xfrm>
              <a:off x="1139979" y="3896555"/>
              <a:ext cx="1269242" cy="369332"/>
            </a:xfrm>
            <a:prstGeom prst="rect">
              <a:avLst/>
            </a:prstGeom>
            <a:grpFill/>
          </p:spPr>
          <p:txBody>
            <a:bodyPr wrap="square" rtlCol="0">
              <a:spAutoFit/>
            </a:bodyPr>
            <a:lstStyle/>
            <a:p>
              <a:pPr algn="ctr"/>
              <a:r>
                <a:rPr lang="en-US" b="1" dirty="0" smtClean="0"/>
                <a:t>RDP Core</a:t>
              </a:r>
              <a:endParaRPr lang="en-US" b="1" dirty="0"/>
            </a:p>
          </p:txBody>
        </p:sp>
        <p:sp>
          <p:nvSpPr>
            <p:cNvPr id="68" name="Rectangle 67"/>
            <p:cNvSpPr/>
            <p:nvPr/>
          </p:nvSpPr>
          <p:spPr bwMode="auto">
            <a:xfrm>
              <a:off x="1221865" y="4257082"/>
              <a:ext cx="1119116" cy="504967"/>
            </a:xfrm>
            <a:prstGeom prst="rect">
              <a:avLst/>
            </a:prstGeom>
            <a:grp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gradFill>
                    <a:gsLst>
                      <a:gs pos="0">
                        <a:srgbClr val="FFFFFF"/>
                      </a:gs>
                      <a:gs pos="100000">
                        <a:srgbClr val="FFFFFF"/>
                      </a:gs>
                    </a:gsLst>
                    <a:lin ang="5400000" scaled="0"/>
                  </a:gradFill>
                </a:rPr>
                <a:t>TERMDD</a:t>
              </a:r>
            </a:p>
          </p:txBody>
        </p:sp>
        <p:sp>
          <p:nvSpPr>
            <p:cNvPr id="69" name="Rectangle 68"/>
            <p:cNvSpPr/>
            <p:nvPr/>
          </p:nvSpPr>
          <p:spPr bwMode="auto">
            <a:xfrm>
              <a:off x="1210492" y="4900801"/>
              <a:ext cx="1119116" cy="504967"/>
            </a:xfrm>
            <a:prstGeom prst="rect">
              <a:avLst/>
            </a:prstGeom>
            <a:grp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gradFill>
                    <a:gsLst>
                      <a:gs pos="0">
                        <a:srgbClr val="FFFFFF"/>
                      </a:gs>
                      <a:gs pos="100000">
                        <a:srgbClr val="FFFFFF"/>
                      </a:gs>
                    </a:gsLst>
                    <a:lin ang="5400000" scaled="0"/>
                  </a:gradFill>
                </a:rPr>
                <a:t>RDPWD</a:t>
              </a:r>
            </a:p>
          </p:txBody>
        </p:sp>
        <p:sp>
          <p:nvSpPr>
            <p:cNvPr id="70" name="Rectangle 69"/>
            <p:cNvSpPr/>
            <p:nvPr/>
          </p:nvSpPr>
          <p:spPr bwMode="auto">
            <a:xfrm>
              <a:off x="1212766" y="5530872"/>
              <a:ext cx="1119116" cy="504967"/>
            </a:xfrm>
            <a:prstGeom prst="rect">
              <a:avLst/>
            </a:prstGeom>
            <a:grp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a:gradFill>
                    <a:gsLst>
                      <a:gs pos="0">
                        <a:srgbClr val="FFFFFF"/>
                      </a:gs>
                      <a:gs pos="100000">
                        <a:srgbClr val="FFFFFF"/>
                      </a:gs>
                    </a:gsLst>
                    <a:lin ang="5400000" scaled="0"/>
                  </a:gradFill>
                </a:rPr>
                <a:t>T</a:t>
              </a:r>
              <a:r>
                <a:rPr lang="en-US" sz="1600" dirty="0" smtClean="0">
                  <a:gradFill>
                    <a:gsLst>
                      <a:gs pos="0">
                        <a:srgbClr val="FFFFFF"/>
                      </a:gs>
                      <a:gs pos="100000">
                        <a:srgbClr val="FFFFFF"/>
                      </a:gs>
                    </a:gsLst>
                    <a:lin ang="5400000" scaled="0"/>
                  </a:gradFill>
                </a:rPr>
                <a:t>DTCP</a:t>
              </a:r>
            </a:p>
          </p:txBody>
        </p:sp>
      </p:grpSp>
      <p:sp>
        <p:nvSpPr>
          <p:cNvPr id="71" name="Rectangle 70"/>
          <p:cNvSpPr/>
          <p:nvPr/>
        </p:nvSpPr>
        <p:spPr bwMode="auto">
          <a:xfrm>
            <a:off x="6049659" y="2191564"/>
            <a:ext cx="3813584" cy="50496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gradFill>
                  <a:gsLst>
                    <a:gs pos="0">
                      <a:srgbClr val="FFFFFF"/>
                    </a:gs>
                    <a:gs pos="100000">
                      <a:srgbClr val="FFFFFF"/>
                    </a:gs>
                  </a:gsLst>
                  <a:lin ang="5400000" scaled="0"/>
                </a:gradFill>
              </a:rPr>
              <a:t>GDI</a:t>
            </a:r>
          </a:p>
        </p:txBody>
      </p:sp>
      <p:sp>
        <p:nvSpPr>
          <p:cNvPr id="75" name="Rectangle 74"/>
          <p:cNvSpPr/>
          <p:nvPr/>
        </p:nvSpPr>
        <p:spPr>
          <a:xfrm>
            <a:off x="5876572" y="3321428"/>
            <a:ext cx="4159758" cy="4458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WIN32K.SYS</a:t>
            </a:r>
            <a:endParaRPr lang="en-US" dirty="0"/>
          </a:p>
        </p:txBody>
      </p:sp>
      <p:sp>
        <p:nvSpPr>
          <p:cNvPr id="79" name="Rectangle 78"/>
          <p:cNvSpPr/>
          <p:nvPr/>
        </p:nvSpPr>
        <p:spPr bwMode="auto">
          <a:xfrm>
            <a:off x="5929428" y="4030168"/>
            <a:ext cx="4054045" cy="504967"/>
          </a:xfrm>
          <a:prstGeom prst="rect">
            <a:avLst/>
          </a:prstGeom>
          <a:solidFill>
            <a:schemeClr val="accent2"/>
          </a:solid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gradFill>
                  <a:gsLst>
                    <a:gs pos="0">
                      <a:srgbClr val="FFFFFF"/>
                    </a:gs>
                    <a:gs pos="100000">
                      <a:srgbClr val="FFFFFF"/>
                    </a:gs>
                  </a:gsLst>
                  <a:lin ang="5400000" scaled="0"/>
                </a:gradFill>
              </a:rPr>
              <a:t>RDPDD (RDP Display Driver)</a:t>
            </a:r>
          </a:p>
        </p:txBody>
      </p:sp>
      <p:sp>
        <p:nvSpPr>
          <p:cNvPr id="83" name="Rectangle 82"/>
          <p:cNvSpPr/>
          <p:nvPr/>
        </p:nvSpPr>
        <p:spPr bwMode="auto">
          <a:xfrm>
            <a:off x="5910174" y="4796378"/>
            <a:ext cx="4092554" cy="548132"/>
          </a:xfrm>
          <a:prstGeom prst="rect">
            <a:avLst/>
          </a:prstGeom>
          <a:solidFill>
            <a:schemeClr val="accent2"/>
          </a:solidFill>
          <a:ln>
            <a:gradFill>
              <a:gsLst>
                <a:gs pos="0">
                  <a:schemeClr val="tx1">
                    <a:alpha val="40000"/>
                  </a:schemeClr>
                </a:gs>
                <a:gs pos="50000">
                  <a:schemeClr val="tx1">
                    <a:alpha val="90000"/>
                  </a:schemeClr>
                </a:gs>
              </a:gsLst>
              <a:lin ang="5400000" scaled="0"/>
            </a:grad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err="1" smtClean="0">
                <a:gradFill>
                  <a:gsLst>
                    <a:gs pos="0">
                      <a:srgbClr val="FFFFFF"/>
                    </a:gs>
                    <a:gs pos="100000">
                      <a:srgbClr val="FFFFFF"/>
                    </a:gs>
                  </a:gsLst>
                  <a:lin ang="5400000" scaled="0"/>
                </a:gradFill>
              </a:rPr>
              <a:t>RemoteFX</a:t>
            </a:r>
            <a:r>
              <a:rPr lang="en-US" sz="1600" dirty="0" smtClean="0">
                <a:gradFill>
                  <a:gsLst>
                    <a:gs pos="0">
                      <a:srgbClr val="FFFFFF"/>
                    </a:gs>
                    <a:gs pos="100000">
                      <a:srgbClr val="FFFFFF"/>
                    </a:gs>
                  </a:gsLst>
                  <a:lin ang="5400000" scaled="0"/>
                </a:gradFill>
              </a:rPr>
              <a:t> Encode Library</a:t>
            </a:r>
          </a:p>
        </p:txBody>
      </p:sp>
      <p:sp>
        <p:nvSpPr>
          <p:cNvPr id="89" name="Rectangle 88"/>
          <p:cNvSpPr/>
          <p:nvPr/>
        </p:nvSpPr>
        <p:spPr bwMode="auto">
          <a:xfrm>
            <a:off x="10381850" y="4284223"/>
            <a:ext cx="1533778" cy="934162"/>
          </a:xfrm>
          <a:prstGeom prst="rect">
            <a:avLst/>
          </a:prstGeom>
          <a:solidFill>
            <a:schemeClr val="bg1">
              <a:lumMod val="75000"/>
              <a:lumOff val="25000"/>
            </a:schemeClr>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gradFill>
                  <a:gsLst>
                    <a:gs pos="0">
                      <a:srgbClr val="FFFFFF"/>
                    </a:gs>
                    <a:gs pos="100000">
                      <a:srgbClr val="FFFFFF"/>
                    </a:gs>
                  </a:gsLst>
                  <a:lin ang="5400000" scaled="0"/>
                </a:gradFill>
              </a:rPr>
              <a:t>HW Encode Driver</a:t>
            </a:r>
          </a:p>
        </p:txBody>
      </p:sp>
      <p:sp>
        <p:nvSpPr>
          <p:cNvPr id="92" name="Rectangle 91"/>
          <p:cNvSpPr/>
          <p:nvPr/>
        </p:nvSpPr>
        <p:spPr bwMode="auto">
          <a:xfrm>
            <a:off x="10413539" y="5506684"/>
            <a:ext cx="1470396" cy="941415"/>
          </a:xfrm>
          <a:prstGeom prst="rect">
            <a:avLst/>
          </a:prstGeom>
          <a:solidFill>
            <a:schemeClr val="bg1">
              <a:lumMod val="75000"/>
              <a:lumOff val="25000"/>
            </a:schemeClr>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gradFill>
                  <a:gsLst>
                    <a:gs pos="0">
                      <a:srgbClr val="FFFFFF"/>
                    </a:gs>
                    <a:gs pos="100000">
                      <a:srgbClr val="FFFFFF"/>
                    </a:gs>
                  </a:gsLst>
                  <a:lin ang="5400000" scaled="0"/>
                </a:gradFill>
              </a:rPr>
              <a:t>Encode ASIC</a:t>
            </a:r>
          </a:p>
        </p:txBody>
      </p:sp>
      <p:sp>
        <p:nvSpPr>
          <p:cNvPr id="95" name="Rectangle 94"/>
          <p:cNvSpPr/>
          <p:nvPr/>
        </p:nvSpPr>
        <p:spPr bwMode="auto">
          <a:xfrm>
            <a:off x="5922700" y="5608530"/>
            <a:ext cx="1446710" cy="774504"/>
          </a:xfrm>
          <a:prstGeom prst="rect">
            <a:avLst/>
          </a:prstGeom>
          <a:solidFill>
            <a:schemeClr val="bg1">
              <a:lumMod val="75000"/>
              <a:lumOff val="25000"/>
            </a:schemeClr>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gradFill>
                  <a:gsLst>
                    <a:gs pos="0">
                      <a:srgbClr val="FFFFFF"/>
                    </a:gs>
                    <a:gs pos="100000">
                      <a:srgbClr val="FFFFFF"/>
                    </a:gs>
                  </a:gsLst>
                  <a:lin ang="5400000" scaled="0"/>
                </a:gradFill>
              </a:rPr>
              <a:t>CPU</a:t>
            </a:r>
          </a:p>
        </p:txBody>
      </p:sp>
      <p:sp>
        <p:nvSpPr>
          <p:cNvPr id="37" name="TextBox 36"/>
          <p:cNvSpPr txBox="1"/>
          <p:nvPr/>
        </p:nvSpPr>
        <p:spPr>
          <a:xfrm rot="3675706">
            <a:off x="4069323" y="2959955"/>
            <a:ext cx="4235864" cy="1107996"/>
          </a:xfrm>
          <a:prstGeom prst="rect">
            <a:avLst/>
          </a:prstGeom>
          <a:noFill/>
        </p:spPr>
        <p:txBody>
          <a:bodyPr wrap="square" lIns="0" tIns="0" rIns="0" bIns="0" rtlCol="0">
            <a:spAutoFit/>
          </a:bodyPr>
          <a:lstStyle/>
          <a:p>
            <a:pPr algn="ctr"/>
            <a:r>
              <a:rPr lang="en-US" sz="3600" dirty="0" smtClean="0">
                <a:gradFill>
                  <a:gsLst>
                    <a:gs pos="0">
                      <a:schemeClr val="tx1"/>
                    </a:gs>
                    <a:gs pos="86000">
                      <a:schemeClr val="tx1"/>
                    </a:gs>
                  </a:gsLst>
                  <a:lin ang="5400000" scaled="0"/>
                </a:gradFill>
              </a:rPr>
              <a:t>Windows Server with RDSH Enabled</a:t>
            </a:r>
          </a:p>
        </p:txBody>
      </p:sp>
      <p:grpSp>
        <p:nvGrpSpPr>
          <p:cNvPr id="5" name="Group 98"/>
          <p:cNvGrpSpPr/>
          <p:nvPr/>
        </p:nvGrpSpPr>
        <p:grpSpPr>
          <a:xfrm>
            <a:off x="6059434" y="1356148"/>
            <a:ext cx="3794033" cy="835416"/>
            <a:chOff x="4558272" y="1356148"/>
            <a:chExt cx="2846266" cy="835416"/>
          </a:xfrm>
        </p:grpSpPr>
        <p:sp>
          <p:nvSpPr>
            <p:cNvPr id="72" name="Rectangle 71"/>
            <p:cNvSpPr/>
            <p:nvPr/>
          </p:nvSpPr>
          <p:spPr bwMode="auto">
            <a:xfrm>
              <a:off x="4558272" y="1363521"/>
              <a:ext cx="880831" cy="50496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gradFill>
                    <a:gsLst>
                      <a:gs pos="0">
                        <a:srgbClr val="FFFFFF"/>
                      </a:gs>
                      <a:gs pos="100000">
                        <a:srgbClr val="FFFFFF"/>
                      </a:gs>
                    </a:gsLst>
                    <a:lin ang="5400000" scaled="0"/>
                  </a:gradFill>
                </a:rPr>
                <a:t>IE</a:t>
              </a:r>
            </a:p>
          </p:txBody>
        </p:sp>
        <p:sp>
          <p:nvSpPr>
            <p:cNvPr id="73" name="Rectangle 72"/>
            <p:cNvSpPr/>
            <p:nvPr/>
          </p:nvSpPr>
          <p:spPr bwMode="auto">
            <a:xfrm>
              <a:off x="5587068" y="1361404"/>
              <a:ext cx="826710" cy="50496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gradFill>
                    <a:gsLst>
                      <a:gs pos="0">
                        <a:srgbClr val="FFFFFF"/>
                      </a:gs>
                      <a:gs pos="100000">
                        <a:srgbClr val="FFFFFF"/>
                      </a:gs>
                    </a:gsLst>
                    <a:lin ang="5400000" scaled="0"/>
                  </a:gradFill>
                </a:rPr>
                <a:t>Office</a:t>
              </a:r>
            </a:p>
          </p:txBody>
        </p:sp>
        <p:cxnSp>
          <p:nvCxnSpPr>
            <p:cNvPr id="84" name="Straight Arrow Connector 83"/>
            <p:cNvCxnSpPr>
              <a:stCxn id="72" idx="2"/>
              <a:endCxn id="71" idx="0"/>
            </p:cNvCxnSpPr>
            <p:nvPr/>
          </p:nvCxnSpPr>
          <p:spPr>
            <a:xfrm rot="16200000" flipH="1">
              <a:off x="5328510" y="1538666"/>
              <a:ext cx="323075" cy="98271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6577828" y="1356148"/>
              <a:ext cx="826710" cy="50496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gradFill>
                    <a:gsLst>
                      <a:gs pos="0">
                        <a:srgbClr val="FFFFFF"/>
                      </a:gs>
                      <a:gs pos="100000">
                        <a:srgbClr val="FFFFFF"/>
                      </a:gs>
                    </a:gsLst>
                    <a:lin ang="5400000" scaled="0"/>
                  </a:gradFill>
                </a:rPr>
                <a:t>Other</a:t>
              </a:r>
            </a:p>
          </p:txBody>
        </p:sp>
        <p:cxnSp>
          <p:nvCxnSpPr>
            <p:cNvPr id="42" name="Straight Arrow Connector 41"/>
            <p:cNvCxnSpPr>
              <a:stCxn id="73" idx="2"/>
              <a:endCxn id="71" idx="0"/>
            </p:cNvCxnSpPr>
            <p:nvPr/>
          </p:nvCxnSpPr>
          <p:spPr>
            <a:xfrm rot="5400000">
              <a:off x="5828319" y="2019459"/>
              <a:ext cx="325192" cy="1901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5" idx="2"/>
              <a:endCxn id="71" idx="0"/>
            </p:cNvCxnSpPr>
            <p:nvPr/>
          </p:nvCxnSpPr>
          <p:spPr>
            <a:xfrm rot="5400000">
              <a:off x="6321071" y="1521451"/>
              <a:ext cx="330448" cy="10097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p:cNvCxnSpPr>
            <a:stCxn id="75" idx="2"/>
            <a:endCxn id="79" idx="0"/>
          </p:cNvCxnSpPr>
          <p:nvPr/>
        </p:nvCxnSpPr>
        <p:spPr>
          <a:xfrm rot="5400000">
            <a:off x="7824995" y="3898710"/>
            <a:ext cx="262915"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1" idx="2"/>
            <a:endCxn id="75" idx="0"/>
          </p:cNvCxnSpPr>
          <p:nvPr/>
        </p:nvCxnSpPr>
        <p:spPr>
          <a:xfrm rot="5400000">
            <a:off x="7644002" y="3008715"/>
            <a:ext cx="624898" cy="211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9" idx="2"/>
            <a:endCxn id="83" idx="0"/>
          </p:cNvCxnSpPr>
          <p:nvPr/>
        </p:nvCxnSpPr>
        <p:spPr>
          <a:xfrm rot="16200000" flipH="1">
            <a:off x="7825828" y="4665756"/>
            <a:ext cx="261244"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83" idx="2"/>
            <a:endCxn id="95" idx="0"/>
          </p:cNvCxnSpPr>
          <p:nvPr/>
        </p:nvCxnSpPr>
        <p:spPr>
          <a:xfrm rot="5400000">
            <a:off x="7169244" y="4821323"/>
            <a:ext cx="264020" cy="13103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3" idx="3"/>
            <a:endCxn id="89" idx="1"/>
          </p:cNvCxnSpPr>
          <p:nvPr/>
        </p:nvCxnSpPr>
        <p:spPr>
          <a:xfrm flipV="1">
            <a:off x="10002729" y="4751304"/>
            <a:ext cx="379121" cy="3191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89" idx="2"/>
            <a:endCxn id="92" idx="0"/>
          </p:cNvCxnSpPr>
          <p:nvPr/>
        </p:nvCxnSpPr>
        <p:spPr>
          <a:xfrm rot="5400000">
            <a:off x="11004590" y="5362535"/>
            <a:ext cx="288298"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9" idx="1"/>
            <a:endCxn id="66" idx="3"/>
          </p:cNvCxnSpPr>
          <p:nvPr/>
        </p:nvCxnSpPr>
        <p:spPr>
          <a:xfrm rot="10800000">
            <a:off x="3787026" y="4266731"/>
            <a:ext cx="2142402" cy="159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61"/>
          <p:cNvGrpSpPr/>
          <p:nvPr/>
        </p:nvGrpSpPr>
        <p:grpSpPr>
          <a:xfrm>
            <a:off x="410571" y="4284717"/>
            <a:ext cx="1018464" cy="699069"/>
            <a:chOff x="512960" y="4284716"/>
            <a:chExt cx="764047" cy="699069"/>
          </a:xfrm>
        </p:grpSpPr>
        <p:sp>
          <p:nvSpPr>
            <p:cNvPr id="87" name="Right Arrow 86"/>
            <p:cNvSpPr/>
            <p:nvPr/>
          </p:nvSpPr>
          <p:spPr bwMode="auto">
            <a:xfrm rot="10800000">
              <a:off x="512960" y="4284716"/>
              <a:ext cx="667657" cy="699069"/>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200" b="1" dirty="0" smtClean="0">
                <a:solidFill>
                  <a:schemeClr val="tx2">
                    <a:lumMod val="25000"/>
                  </a:schemeClr>
                </a:solidFill>
              </a:endParaRPr>
            </a:p>
          </p:txBody>
        </p:sp>
        <p:sp>
          <p:nvSpPr>
            <p:cNvPr id="61" name="TextBox 60"/>
            <p:cNvSpPr txBox="1"/>
            <p:nvPr/>
          </p:nvSpPr>
          <p:spPr>
            <a:xfrm>
              <a:off x="614856" y="4524703"/>
              <a:ext cx="662151" cy="246221"/>
            </a:xfrm>
            <a:prstGeom prst="rect">
              <a:avLst/>
            </a:prstGeom>
            <a:noFill/>
          </p:spPr>
          <p:txBody>
            <a:bodyPr wrap="square" lIns="0" tIns="0" rIns="0" bIns="0" rtlCol="0">
              <a:spAutoFit/>
            </a:bodyPr>
            <a:lstStyle/>
            <a:p>
              <a:pPr algn="ctr"/>
              <a:r>
                <a:rPr lang="en-US" sz="1600" b="1" dirty="0" smtClean="0"/>
                <a:t>RDP</a:t>
              </a:r>
            </a:p>
          </p:txBody>
        </p:sp>
      </p:gr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37"/>
                                        </p:tgtEl>
                                      </p:cBhvr>
                                    </p:animEffect>
                                    <p:set>
                                      <p:cBhvr>
                                        <p:cTn id="7" dur="1" fill="hold">
                                          <p:stCondLst>
                                            <p:cond delay="999"/>
                                          </p:stCondLst>
                                        </p:cTn>
                                        <p:tgtEl>
                                          <p:spTgt spid="3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2000"/>
                                        <p:tgtEl>
                                          <p:spTgt spid="6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20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2000"/>
                                        <p:tgtEl>
                                          <p:spTgt spid="4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2000"/>
                                        <p:tgtEl>
                                          <p:spTgt spid="7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2000"/>
                                        <p:tgtEl>
                                          <p:spTgt spid="4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2000"/>
                                        <p:tgtEl>
                                          <p:spTgt spid="7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fade">
                                      <p:cBhvr>
                                        <p:cTn id="46" dur="2000"/>
                                        <p:tgtEl>
                                          <p:spTgt spid="7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animEffect transition="in" filter="fade">
                                      <p:cBhvr>
                                        <p:cTn id="49" dur="2000"/>
                                        <p:tgtEl>
                                          <p:spTgt spid="8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2000"/>
                                        <p:tgtEl>
                                          <p:spTgt spid="7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fade">
                                      <p:cBhvr>
                                        <p:cTn id="57" dur="2000"/>
                                        <p:tgtEl>
                                          <p:spTgt spid="9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0"/>
                                        </p:tgtEl>
                                        <p:attrNameLst>
                                          <p:attrName>style.visibility</p:attrName>
                                        </p:attrNameLst>
                                      </p:cBhvr>
                                      <p:to>
                                        <p:strVal val="visible"/>
                                      </p:to>
                                    </p:set>
                                    <p:animEffect transition="in" filter="fade">
                                      <p:cBhvr>
                                        <p:cTn id="62" dur="2000"/>
                                        <p:tgtEl>
                                          <p:spTgt spid="8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2000"/>
                                        <p:tgtEl>
                                          <p:spTgt spid="89"/>
                                        </p:tgtEl>
                                      </p:cBhvr>
                                    </p:animEffect>
                                  </p:childTnLst>
                                </p:cTn>
                              </p:par>
                              <p:par>
                                <p:cTn id="66" presetID="10" presetClass="entr" presetSubtype="0" fill="hold" nodeType="withEffect">
                                  <p:stCondLst>
                                    <p:cond delay="0"/>
                                  </p:stCondLst>
                                  <p:childTnLst>
                                    <p:set>
                                      <p:cBhvr>
                                        <p:cTn id="67" dur="1" fill="hold">
                                          <p:stCondLst>
                                            <p:cond delay="0"/>
                                          </p:stCondLst>
                                        </p:cTn>
                                        <p:tgtEl>
                                          <p:spTgt spid="81"/>
                                        </p:tgtEl>
                                        <p:attrNameLst>
                                          <p:attrName>style.visibility</p:attrName>
                                        </p:attrNameLst>
                                      </p:cBhvr>
                                      <p:to>
                                        <p:strVal val="visible"/>
                                      </p:to>
                                    </p:set>
                                    <p:animEffect transition="in" filter="fade">
                                      <p:cBhvr>
                                        <p:cTn id="68" dur="2000"/>
                                        <p:tgtEl>
                                          <p:spTgt spid="8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fade">
                                      <p:cBhvr>
                                        <p:cTn id="71" dur="2000"/>
                                        <p:tgtEl>
                                          <p:spTgt spid="9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fade">
                                      <p:cBhvr>
                                        <p:cTn id="76" dur="2000"/>
                                        <p:tgtEl>
                                          <p:spTgt spid="85"/>
                                        </p:tgtEl>
                                      </p:cBhvr>
                                    </p:animEffect>
                                  </p:childTnLst>
                                </p:cTn>
                              </p:par>
                              <p:par>
                                <p:cTn id="77" presetID="10" presetClass="entr" presetSubtype="0" fill="hold" nodeType="with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fade">
                                      <p:cBhvr>
                                        <p:cTn id="79" dur="2000"/>
                                        <p:tgtEl>
                                          <p:spTgt spid="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71" grpId="0" animBg="1"/>
      <p:bldP spid="75" grpId="0" animBg="1"/>
      <p:bldP spid="79" grpId="0" animBg="1"/>
      <p:bldP spid="83" grpId="0" animBg="1"/>
      <p:bldP spid="89" grpId="0" animBg="1"/>
      <p:bldP spid="92" grpId="0" animBg="1"/>
      <p:bldP spid="95" grpId="0" animBg="1"/>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735" y="2535112"/>
            <a:ext cx="11173090" cy="664797"/>
          </a:xfrm>
        </p:spPr>
        <p:txBody>
          <a:bodyPr/>
          <a:lstStyle/>
          <a:p>
            <a:r>
              <a:rPr lang="en-US" sz="4800" dirty="0" smtClean="0"/>
              <a:t>RemoteFX Ecosystem</a:t>
            </a:r>
            <a:endParaRPr lang="en-US" sz="4800"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1"/>
            <a:ext cx="11173090" cy="553998"/>
          </a:xfrm>
        </p:spPr>
        <p:txBody>
          <a:bodyPr/>
          <a:lstStyle/>
          <a:p>
            <a:pPr defTabSz="914363" fontAlgn="auto">
              <a:spcAft>
                <a:spcPts val="0"/>
              </a:spcAft>
              <a:defRPr/>
            </a:pPr>
            <a:r>
              <a:rPr dirty="0" err="1" smtClean="0"/>
              <a:t>RemoteFX</a:t>
            </a:r>
            <a:r>
              <a:rPr dirty="0" smtClean="0"/>
              <a:t> Servers from OEMs</a:t>
            </a:r>
            <a:endParaRPr dirty="0"/>
          </a:p>
        </p:txBody>
      </p:sp>
      <p:sp>
        <p:nvSpPr>
          <p:cNvPr id="3" name="Text Placeholder 2"/>
          <p:cNvSpPr>
            <a:spLocks noGrp="1"/>
          </p:cNvSpPr>
          <p:nvPr>
            <p:ph type="body" sz="quarter" idx="10"/>
          </p:nvPr>
        </p:nvSpPr>
        <p:spPr>
          <a:xfrm>
            <a:off x="409037" y="1118286"/>
            <a:ext cx="7107405" cy="4901514"/>
          </a:xfrm>
        </p:spPr>
        <p:txBody>
          <a:bodyPr>
            <a:normAutofit/>
          </a:bodyPr>
          <a:lstStyle/>
          <a:p>
            <a:pPr marL="514350" indent="-514350" defTabSz="914363" fontAlgn="auto">
              <a:spcAft>
                <a:spcPts val="0"/>
              </a:spcAft>
              <a:buFont typeface="+mj-lt"/>
              <a:buAutoNum type="arabicPeriod"/>
              <a:defRPr/>
            </a:pPr>
            <a:r>
              <a:rPr lang="en-US" dirty="0" smtClean="0"/>
              <a:t>At release, Customers can choose preconfigured </a:t>
            </a:r>
            <a:r>
              <a:rPr lang="en-US" dirty="0" err="1" smtClean="0"/>
              <a:t>RemoteFX</a:t>
            </a:r>
            <a:r>
              <a:rPr lang="en-US" dirty="0" smtClean="0"/>
              <a:t> servers and hardware from major OEMs</a:t>
            </a:r>
            <a:br>
              <a:rPr lang="en-US" dirty="0" smtClean="0"/>
            </a:br>
            <a:endParaRPr lang="en-US" dirty="0" smtClean="0"/>
          </a:p>
          <a:p>
            <a:pPr marL="514350" indent="-514350" defTabSz="914363" fontAlgn="auto">
              <a:spcAft>
                <a:spcPts val="0"/>
              </a:spcAft>
              <a:buFont typeface="+mj-lt"/>
              <a:buAutoNum type="arabicPeriod"/>
              <a:defRPr/>
            </a:pPr>
            <a:r>
              <a:rPr lang="en-US" dirty="0" smtClean="0"/>
              <a:t>At release, Partners are ready with their arsenal of solutions and support.</a:t>
            </a:r>
          </a:p>
        </p:txBody>
      </p:sp>
      <p:pic>
        <p:nvPicPr>
          <p:cNvPr id="1027" name="Picture 3"/>
          <p:cNvPicPr>
            <a:picLocks noChangeAspect="1" noChangeArrowheads="1"/>
          </p:cNvPicPr>
          <p:nvPr/>
        </p:nvPicPr>
        <p:blipFill>
          <a:blip r:embed="rId3"/>
          <a:srcRect/>
          <a:stretch>
            <a:fillRect/>
          </a:stretch>
        </p:blipFill>
        <p:spPr bwMode="auto">
          <a:xfrm>
            <a:off x="9613936" y="4044792"/>
            <a:ext cx="2107651" cy="2038350"/>
          </a:xfrm>
          <a:prstGeom prst="rect">
            <a:avLst/>
          </a:prstGeom>
          <a:noFill/>
          <a:ln w="9525">
            <a:noFill/>
            <a:miter lim="800000"/>
            <a:headEnd/>
            <a:tailEnd/>
          </a:ln>
        </p:spPr>
      </p:pic>
      <p:sp>
        <p:nvSpPr>
          <p:cNvPr id="8" name="Rounded Rectangle 7"/>
          <p:cNvSpPr/>
          <p:nvPr/>
        </p:nvSpPr>
        <p:spPr bwMode="auto">
          <a:xfrm>
            <a:off x="1117309" y="6096000"/>
            <a:ext cx="10563648" cy="609600"/>
          </a:xfrm>
          <a:prstGeom prst="roundRect">
            <a:avLst>
              <a:gd name="adj" fmla="val 0"/>
            </a:avLst>
          </a:prstGeom>
          <a:solidFill>
            <a:srgbClr val="C02E8F"/>
          </a:solidFill>
          <a:ln>
            <a:gradFill>
              <a:gsLst>
                <a:gs pos="0">
                  <a:schemeClr val="tx1">
                    <a:alpha val="30000"/>
                  </a:schemeClr>
                </a:gs>
                <a:gs pos="50000">
                  <a:schemeClr val="tx1">
                    <a:alpha val="90000"/>
                  </a:schemeClr>
                </a:gs>
              </a:gsLst>
              <a:lin ang="6000000" scaled="0"/>
            </a:gradFill>
            <a:headEnd type="none" w="med" len="med"/>
            <a:tailEnd type="none" w="med" len="med"/>
          </a:ln>
          <a:effectLst>
            <a:outerShdw blurRad="127000" sx="102000" sy="102000" algn="ctr" rotWithShape="0">
              <a:schemeClr val="tx1">
                <a:alpha val="25000"/>
              </a:schemeClr>
            </a:outerShdw>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363" fontAlgn="auto">
              <a:spcBef>
                <a:spcPts val="0"/>
              </a:spcBef>
              <a:spcAft>
                <a:spcPts val="0"/>
              </a:spcAft>
              <a:defRPr/>
            </a:pPr>
            <a:r>
              <a:rPr lang="en-US" sz="2800" i="1" dirty="0" smtClean="0">
                <a:solidFill>
                  <a:schemeClr val="tx1"/>
                </a:solidFill>
              </a:rPr>
              <a:t>Getting and maintaining RemoteFX Servers is dead simple. </a:t>
            </a:r>
            <a:endParaRPr lang="en-US" sz="2800" i="1" dirty="0">
              <a:solidFill>
                <a:schemeClr val="tx1"/>
              </a:solidFill>
            </a:endParaRPr>
          </a:p>
        </p:txBody>
      </p:sp>
      <p:pic>
        <p:nvPicPr>
          <p:cNvPr id="2052" name="Picture 4"/>
          <p:cNvPicPr>
            <a:picLocks noChangeAspect="1" noChangeArrowheads="1"/>
          </p:cNvPicPr>
          <p:nvPr/>
        </p:nvPicPr>
        <p:blipFill>
          <a:blip r:embed="rId4"/>
          <a:srcRect/>
          <a:stretch>
            <a:fillRect/>
          </a:stretch>
        </p:blipFill>
        <p:spPr bwMode="auto">
          <a:xfrm>
            <a:off x="7427566" y="1303498"/>
            <a:ext cx="4761260" cy="26955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352770" y="2895600"/>
            <a:ext cx="11429761" cy="923330"/>
          </a:xfrm>
          <a:prstGeom prst="rect">
            <a:avLst/>
          </a:prstGeom>
          <a:noFill/>
        </p:spPr>
        <p:txBody>
          <a:bodyPr wrap="squar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Breadth of Client Devices</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grpSp>
        <p:nvGrpSpPr>
          <p:cNvPr id="2" name="Group 31"/>
          <p:cNvGrpSpPr/>
          <p:nvPr/>
        </p:nvGrpSpPr>
        <p:grpSpPr>
          <a:xfrm>
            <a:off x="711015" y="795754"/>
            <a:ext cx="3148780" cy="5820510"/>
            <a:chOff x="381000" y="228600"/>
            <a:chExt cx="2362200" cy="6324600"/>
          </a:xfrm>
        </p:grpSpPr>
        <p:sp>
          <p:nvSpPr>
            <p:cNvPr id="29" name="Rounded Rectangle 28"/>
            <p:cNvSpPr/>
            <p:nvPr/>
          </p:nvSpPr>
          <p:spPr>
            <a:xfrm>
              <a:off x="381000" y="228600"/>
              <a:ext cx="2362200" cy="6324600"/>
            </a:xfrm>
            <a:prstGeom prst="round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Clients\MS_artwork\Windows_Vista_Icons_ for_Marketing_use\Laptop.png"/>
            <p:cNvPicPr>
              <a:picLocks noChangeAspect="1" noChangeArrowheads="1"/>
            </p:cNvPicPr>
            <p:nvPr/>
          </p:nvPicPr>
          <p:blipFill>
            <a:blip r:embed="rId3" cstate="print"/>
            <a:srcRect/>
            <a:stretch>
              <a:fillRect/>
            </a:stretch>
          </p:blipFill>
          <p:spPr bwMode="auto">
            <a:xfrm>
              <a:off x="1027918" y="5334000"/>
              <a:ext cx="1099382" cy="1099382"/>
            </a:xfrm>
            <a:prstGeom prst="rect">
              <a:avLst/>
            </a:prstGeom>
            <a:noFill/>
          </p:spPr>
        </p:pic>
        <p:pic>
          <p:nvPicPr>
            <p:cNvPr id="10" name="Picture 4"/>
            <p:cNvPicPr>
              <a:picLocks noChangeAspect="1" noChangeArrowheads="1"/>
            </p:cNvPicPr>
            <p:nvPr/>
          </p:nvPicPr>
          <p:blipFill>
            <a:blip r:embed="rId4"/>
            <a:srcRect/>
            <a:stretch>
              <a:fillRect/>
            </a:stretch>
          </p:blipFill>
          <p:spPr bwMode="auto">
            <a:xfrm>
              <a:off x="1143000" y="2303786"/>
              <a:ext cx="945418" cy="1117312"/>
            </a:xfrm>
            <a:prstGeom prst="rect">
              <a:avLst/>
            </a:prstGeom>
            <a:noFill/>
            <a:ln w="9525">
              <a:noFill/>
              <a:miter lim="800000"/>
              <a:headEnd/>
              <a:tailEnd/>
            </a:ln>
            <a:effectLst/>
          </p:spPr>
        </p:pic>
        <p:pic>
          <p:nvPicPr>
            <p:cNvPr id="26" name="Picture 7" descr="C:\Clients\MS_artwork\Windows_Vista_Icons_ for_Marketing_use\Computer.png"/>
            <p:cNvPicPr>
              <a:picLocks noChangeAspect="1" noChangeArrowheads="1"/>
            </p:cNvPicPr>
            <p:nvPr/>
          </p:nvPicPr>
          <p:blipFill>
            <a:blip r:embed="rId5" cstate="print"/>
            <a:srcRect/>
            <a:stretch>
              <a:fillRect/>
            </a:stretch>
          </p:blipFill>
          <p:spPr bwMode="auto">
            <a:xfrm>
              <a:off x="1219200" y="3869588"/>
              <a:ext cx="876300" cy="876300"/>
            </a:xfrm>
            <a:prstGeom prst="rect">
              <a:avLst/>
            </a:prstGeom>
            <a:noFill/>
          </p:spPr>
        </p:pic>
      </p:grpSp>
      <p:grpSp>
        <p:nvGrpSpPr>
          <p:cNvPr id="3" name="Group 50"/>
          <p:cNvGrpSpPr/>
          <p:nvPr/>
        </p:nvGrpSpPr>
        <p:grpSpPr>
          <a:xfrm>
            <a:off x="8227457" y="782106"/>
            <a:ext cx="3961368" cy="5833646"/>
            <a:chOff x="6248400" y="304800"/>
            <a:chExt cx="2743200" cy="6324600"/>
          </a:xfrm>
        </p:grpSpPr>
        <p:sp>
          <p:nvSpPr>
            <p:cNvPr id="52" name="Rounded Rectangle 51"/>
            <p:cNvSpPr/>
            <p:nvPr/>
          </p:nvSpPr>
          <p:spPr>
            <a:xfrm>
              <a:off x="6248400" y="304800"/>
              <a:ext cx="2461846" cy="6324600"/>
            </a:xfrm>
            <a:prstGeom prst="round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553200" y="3837083"/>
              <a:ext cx="1828800" cy="633989"/>
            </a:xfrm>
            <a:prstGeom prst="rect">
              <a:avLst/>
            </a:prstGeom>
            <a:noFill/>
          </p:spPr>
          <p:txBody>
            <a:bodyPr wrap="square" rtlCol="0">
              <a:spAutoFit/>
            </a:bodyPr>
            <a:lstStyle/>
            <a:p>
              <a:r>
                <a:rPr lang="en-US" sz="1600" b="1" dirty="0" smtClean="0"/>
                <a:t>Full SW Graphics Stack and Optional Modern GPU</a:t>
              </a:r>
              <a:endParaRPr lang="en-US" sz="1600" b="1" dirty="0"/>
            </a:p>
          </p:txBody>
        </p:sp>
        <p:sp>
          <p:nvSpPr>
            <p:cNvPr id="54" name="TextBox 53"/>
            <p:cNvSpPr txBox="1"/>
            <p:nvPr/>
          </p:nvSpPr>
          <p:spPr>
            <a:xfrm>
              <a:off x="6553200" y="5562601"/>
              <a:ext cx="2438400" cy="633989"/>
            </a:xfrm>
            <a:prstGeom prst="rect">
              <a:avLst/>
            </a:prstGeom>
            <a:noFill/>
          </p:spPr>
          <p:txBody>
            <a:bodyPr wrap="square" rtlCol="0">
              <a:spAutoFit/>
            </a:bodyPr>
            <a:lstStyle/>
            <a:p>
              <a:r>
                <a:rPr lang="en-US" sz="1600" b="1" dirty="0" smtClean="0"/>
                <a:t>Full SW Graphics Stack and Modern </a:t>
              </a:r>
            </a:p>
            <a:p>
              <a:r>
                <a:rPr lang="en-US" sz="1600" b="1" dirty="0" smtClean="0"/>
                <a:t>GPU</a:t>
              </a:r>
              <a:endParaRPr lang="en-US" sz="1600" b="1" dirty="0"/>
            </a:p>
          </p:txBody>
        </p:sp>
        <p:sp>
          <p:nvSpPr>
            <p:cNvPr id="55" name="TextBox 54"/>
            <p:cNvSpPr txBox="1"/>
            <p:nvPr/>
          </p:nvSpPr>
          <p:spPr>
            <a:xfrm>
              <a:off x="6553200" y="2411273"/>
              <a:ext cx="2438400" cy="633989"/>
            </a:xfrm>
            <a:prstGeom prst="rect">
              <a:avLst/>
            </a:prstGeom>
            <a:noFill/>
          </p:spPr>
          <p:txBody>
            <a:bodyPr wrap="square" rtlCol="0">
              <a:spAutoFit/>
            </a:bodyPr>
            <a:lstStyle/>
            <a:p>
              <a:r>
                <a:rPr lang="en-US" sz="1600" b="1" dirty="0" smtClean="0"/>
                <a:t>Full SW Graphics Stack and Legacy</a:t>
              </a:r>
            </a:p>
            <a:p>
              <a:r>
                <a:rPr lang="en-US" sz="1600" b="1" dirty="0" smtClean="0"/>
                <a:t>GPU</a:t>
              </a:r>
              <a:endParaRPr lang="en-US" sz="1600" b="1" dirty="0"/>
            </a:p>
          </p:txBody>
        </p:sp>
        <p:sp>
          <p:nvSpPr>
            <p:cNvPr id="58" name="TextBox 57"/>
            <p:cNvSpPr txBox="1"/>
            <p:nvPr/>
          </p:nvSpPr>
          <p:spPr>
            <a:xfrm>
              <a:off x="6553200" y="863018"/>
              <a:ext cx="2133600" cy="633989"/>
            </a:xfrm>
            <a:prstGeom prst="rect">
              <a:avLst/>
            </a:prstGeom>
            <a:noFill/>
          </p:spPr>
          <p:txBody>
            <a:bodyPr wrap="square" rtlCol="0">
              <a:spAutoFit/>
            </a:bodyPr>
            <a:lstStyle/>
            <a:p>
              <a:r>
                <a:rPr lang="en-US" sz="1600" b="1" dirty="0" smtClean="0"/>
                <a:t>Limited SW Graphics Stack and</a:t>
              </a:r>
            </a:p>
            <a:p>
              <a:r>
                <a:rPr lang="en-US" sz="1600" b="1" dirty="0" smtClean="0"/>
                <a:t>Limited GPU</a:t>
              </a:r>
              <a:endParaRPr lang="en-US" sz="1600" b="1" dirty="0"/>
            </a:p>
          </p:txBody>
        </p:sp>
      </p:grpSp>
      <p:grpSp>
        <p:nvGrpSpPr>
          <p:cNvPr id="4" name="Group 32"/>
          <p:cNvGrpSpPr/>
          <p:nvPr/>
        </p:nvGrpSpPr>
        <p:grpSpPr>
          <a:xfrm>
            <a:off x="4621596" y="782106"/>
            <a:ext cx="3148780" cy="5833646"/>
            <a:chOff x="3276600" y="304800"/>
            <a:chExt cx="2362200" cy="6324600"/>
          </a:xfrm>
        </p:grpSpPr>
        <p:sp>
          <p:nvSpPr>
            <p:cNvPr id="30" name="Rounded Rectangle 29"/>
            <p:cNvSpPr/>
            <p:nvPr/>
          </p:nvSpPr>
          <p:spPr>
            <a:xfrm>
              <a:off x="3276600" y="304800"/>
              <a:ext cx="2362200" cy="6324600"/>
            </a:xfrm>
            <a:prstGeom prst="round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467100" y="3962400"/>
              <a:ext cx="2133600" cy="633989"/>
            </a:xfrm>
            <a:prstGeom prst="rect">
              <a:avLst/>
            </a:prstGeom>
            <a:noFill/>
          </p:spPr>
          <p:txBody>
            <a:bodyPr wrap="square" rtlCol="0">
              <a:spAutoFit/>
            </a:bodyPr>
            <a:lstStyle/>
            <a:p>
              <a:r>
                <a:rPr lang="en-US" sz="1600" b="1" dirty="0" smtClean="0"/>
                <a:t>Rich PC Thin Clients (e.g. Windows Embedded)</a:t>
              </a:r>
              <a:endParaRPr lang="en-US" sz="1600" b="1" dirty="0"/>
            </a:p>
          </p:txBody>
        </p:sp>
        <p:sp>
          <p:nvSpPr>
            <p:cNvPr id="17" name="TextBox 16"/>
            <p:cNvSpPr txBox="1"/>
            <p:nvPr/>
          </p:nvSpPr>
          <p:spPr>
            <a:xfrm>
              <a:off x="3505200" y="5591304"/>
              <a:ext cx="1143000" cy="367046"/>
            </a:xfrm>
            <a:prstGeom prst="rect">
              <a:avLst/>
            </a:prstGeom>
            <a:noFill/>
          </p:spPr>
          <p:txBody>
            <a:bodyPr wrap="square" rtlCol="0">
              <a:spAutoFit/>
            </a:bodyPr>
            <a:lstStyle/>
            <a:p>
              <a:r>
                <a:rPr lang="en-US" sz="1600" b="1" dirty="0" smtClean="0"/>
                <a:t>New Laptop</a:t>
              </a:r>
              <a:endParaRPr lang="en-US" sz="1600" b="1" dirty="0"/>
            </a:p>
          </p:txBody>
        </p:sp>
        <p:sp>
          <p:nvSpPr>
            <p:cNvPr id="18" name="TextBox 17"/>
            <p:cNvSpPr txBox="1"/>
            <p:nvPr/>
          </p:nvSpPr>
          <p:spPr>
            <a:xfrm>
              <a:off x="3543300" y="2492270"/>
              <a:ext cx="1143000" cy="367046"/>
            </a:xfrm>
            <a:prstGeom prst="rect">
              <a:avLst/>
            </a:prstGeom>
            <a:noFill/>
          </p:spPr>
          <p:txBody>
            <a:bodyPr wrap="square" rtlCol="0">
              <a:spAutoFit/>
            </a:bodyPr>
            <a:lstStyle/>
            <a:p>
              <a:r>
                <a:rPr lang="en-US" sz="1600" b="1" dirty="0" smtClean="0"/>
                <a:t>Legacy PC</a:t>
              </a:r>
              <a:endParaRPr lang="en-US" sz="1600" b="1" dirty="0"/>
            </a:p>
          </p:txBody>
        </p:sp>
        <p:sp>
          <p:nvSpPr>
            <p:cNvPr id="20" name="TextBox 19"/>
            <p:cNvSpPr txBox="1"/>
            <p:nvPr/>
          </p:nvSpPr>
          <p:spPr>
            <a:xfrm>
              <a:off x="3505200" y="846496"/>
              <a:ext cx="1981200" cy="633989"/>
            </a:xfrm>
            <a:prstGeom prst="rect">
              <a:avLst/>
            </a:prstGeom>
            <a:noFill/>
          </p:spPr>
          <p:txBody>
            <a:bodyPr wrap="square" rtlCol="0">
              <a:spAutoFit/>
            </a:bodyPr>
            <a:lstStyle/>
            <a:p>
              <a:r>
                <a:rPr lang="en-US" sz="1600" b="1" dirty="0" smtClean="0"/>
                <a:t>Windows/Non-Windows Embedded OS</a:t>
              </a:r>
              <a:endParaRPr lang="en-US" sz="1600" b="1" dirty="0"/>
            </a:p>
          </p:txBody>
        </p:sp>
      </p:grpSp>
      <p:sp>
        <p:nvSpPr>
          <p:cNvPr id="31" name="Title 1"/>
          <p:cNvSpPr>
            <a:spLocks noGrp="1"/>
          </p:cNvSpPr>
          <p:nvPr>
            <p:ph type="title"/>
          </p:nvPr>
        </p:nvSpPr>
        <p:spPr>
          <a:xfrm>
            <a:off x="507868" y="187657"/>
            <a:ext cx="11173090" cy="609398"/>
          </a:xfrm>
        </p:spPr>
        <p:txBody>
          <a:bodyPr/>
          <a:lstStyle/>
          <a:p>
            <a:r>
              <a:rPr lang="en-US" sz="4400" dirty="0" err="1" smtClean="0"/>
              <a:t>RemoteFX</a:t>
            </a:r>
            <a:r>
              <a:rPr lang="en-US" sz="4400" dirty="0" smtClean="0"/>
              <a:t> Clients</a:t>
            </a:r>
            <a:endParaRPr lang="en-US" sz="4400" dirty="0"/>
          </a:p>
        </p:txBody>
      </p:sp>
      <p:pic>
        <p:nvPicPr>
          <p:cNvPr id="22" name="Picture 2" descr="\\SERVER3\InternalBin\Resource DVD\DVD_ART36\Artwork_Imagery\Icons - Illustrations\_ VIRTUALIZATION ICONS\Application virtualization.png"/>
          <p:cNvPicPr>
            <a:picLocks noChangeAspect="1" noChangeArrowheads="1"/>
          </p:cNvPicPr>
          <p:nvPr/>
        </p:nvPicPr>
        <p:blipFill>
          <a:blip r:embed="rId6" cstate="print"/>
          <a:stretch>
            <a:fillRect/>
          </a:stretch>
        </p:blipFill>
        <p:spPr bwMode="auto">
          <a:xfrm>
            <a:off x="1714407" y="1351431"/>
            <a:ext cx="1141996" cy="1030192"/>
          </a:xfrm>
          <a:prstGeom prst="rect">
            <a:avLst/>
          </a:prstGeom>
          <a:noFill/>
          <a:effectLst>
            <a:outerShdw blurRad="88900" algn="ctr" rotWithShape="0">
              <a:prstClr val="black">
                <a:alpha val="40000"/>
              </a:prstClr>
            </a:outerShdw>
          </a:effectLst>
        </p:spPr>
      </p:pic>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91"/>
                                        </p:tgtEl>
                                        <p:attrNameLst>
                                          <p:attrName>ppt_x</p:attrName>
                                        </p:attrNameLst>
                                      </p:cBhvr>
                                      <p:tavLst>
                                        <p:tav tm="0">
                                          <p:val>
                                            <p:strVal val="ppt_x"/>
                                          </p:val>
                                        </p:tav>
                                        <p:tav tm="100000">
                                          <p:val>
                                            <p:strVal val="0-ppt_w/2"/>
                                          </p:val>
                                        </p:tav>
                                      </p:tavLst>
                                    </p:anim>
                                    <p:anim calcmode="lin" valueType="num">
                                      <p:cBhvr additive="base">
                                        <p:cTn id="7" dur="500"/>
                                        <p:tgtEl>
                                          <p:spTgt spid="91"/>
                                        </p:tgtEl>
                                        <p:attrNameLst>
                                          <p:attrName>ppt_y</p:attrName>
                                        </p:attrNameLst>
                                      </p:cBhvr>
                                      <p:tavLst>
                                        <p:tav tm="0">
                                          <p:val>
                                            <p:strVal val="ppt_y"/>
                                          </p:val>
                                        </p:tav>
                                        <p:tav tm="100000">
                                          <p:val>
                                            <p:strVal val="ppt_y"/>
                                          </p:val>
                                        </p:tav>
                                      </p:tavLst>
                                    </p:anim>
                                    <p:set>
                                      <p:cBhvr>
                                        <p:cTn id="8" dur="1" fill="hold">
                                          <p:stCondLst>
                                            <p:cond delay="499"/>
                                          </p:stCondLst>
                                        </p:cTn>
                                        <p:tgtEl>
                                          <p:spTgt spid="9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735" y="228600"/>
            <a:ext cx="11173090" cy="609398"/>
          </a:xfrm>
        </p:spPr>
        <p:txBody>
          <a:bodyPr/>
          <a:lstStyle/>
          <a:p>
            <a:r>
              <a:rPr lang="en-US" sz="4400" dirty="0" smtClean="0"/>
              <a:t>Ultra Lightweight Thin Clients</a:t>
            </a:r>
            <a:endParaRPr lang="en-US" sz="4400" dirty="0"/>
          </a:p>
        </p:txBody>
      </p:sp>
      <p:sp>
        <p:nvSpPr>
          <p:cNvPr id="5" name="Content Placeholder 2"/>
          <p:cNvSpPr>
            <a:spLocks noGrp="1"/>
          </p:cNvSpPr>
          <p:nvPr>
            <p:ph idx="1"/>
          </p:nvPr>
        </p:nvSpPr>
        <p:spPr>
          <a:xfrm>
            <a:off x="507868" y="1257300"/>
            <a:ext cx="11173090" cy="5448301"/>
          </a:xfrm>
        </p:spPr>
        <p:txBody>
          <a:bodyPr>
            <a:noAutofit/>
          </a:bodyPr>
          <a:lstStyle/>
          <a:p>
            <a:r>
              <a:rPr lang="en-US" dirty="0" smtClean="0"/>
              <a:t>New class of Thin Client </a:t>
            </a:r>
          </a:p>
          <a:p>
            <a:r>
              <a:rPr lang="en-US" dirty="0" smtClean="0"/>
              <a:t>ARM, MIPS, or PPC based designs</a:t>
            </a:r>
          </a:p>
          <a:p>
            <a:r>
              <a:rPr lang="en-US" dirty="0" smtClean="0"/>
              <a:t>Running Windows CE, Linux, or other embedded OS</a:t>
            </a:r>
          </a:p>
          <a:p>
            <a:r>
              <a:rPr lang="en-US" dirty="0" smtClean="0"/>
              <a:t>Support USB Redirection (true for all remote client types)</a:t>
            </a:r>
          </a:p>
          <a:p>
            <a:r>
              <a:rPr lang="en-US" dirty="0" smtClean="0"/>
              <a:t>Lower client resources</a:t>
            </a:r>
          </a:p>
          <a:p>
            <a:pPr lvl="1"/>
            <a:r>
              <a:rPr lang="en-US" dirty="0" smtClean="0"/>
              <a:t>CPU: 200 – 400 MHz</a:t>
            </a:r>
          </a:p>
          <a:p>
            <a:pPr lvl="1"/>
            <a:r>
              <a:rPr lang="en-US" dirty="0" smtClean="0"/>
              <a:t>Memory: &lt; 256MB RAM, &lt; 128MB Flash</a:t>
            </a:r>
          </a:p>
          <a:p>
            <a:pPr lvl="1"/>
            <a:r>
              <a:rPr lang="en-US" dirty="0" smtClean="0"/>
              <a:t>Less than 5w</a:t>
            </a:r>
          </a:p>
          <a:p>
            <a:r>
              <a:rPr lang="en-US" dirty="0" smtClean="0"/>
              <a:t>Leverage HW CODEC acceleration</a:t>
            </a:r>
            <a:br>
              <a:rPr lang="en-US" dirty="0" smtClean="0"/>
            </a:br>
            <a:endParaRPr lang="en-US" dirty="0" smtClean="0"/>
          </a:p>
          <a:p>
            <a:pPr>
              <a:buNone/>
            </a:pPr>
            <a:r>
              <a:rPr lang="en-US" dirty="0" smtClean="0"/>
              <a:t>Customer Value: Purpose built low cost, low power device</a:t>
            </a:r>
          </a:p>
          <a:p>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609398"/>
          </a:xfrm>
        </p:spPr>
        <p:txBody>
          <a:bodyPr/>
          <a:lstStyle/>
          <a:p>
            <a:r>
              <a:rPr lang="en-US" sz="4400" dirty="0" smtClean="0"/>
              <a:t>In Closing</a:t>
            </a:r>
            <a:endParaRPr lang="en-US" sz="4400" dirty="0"/>
          </a:p>
        </p:txBody>
      </p:sp>
      <p:sp>
        <p:nvSpPr>
          <p:cNvPr id="3" name="Text Placeholder 2"/>
          <p:cNvSpPr>
            <a:spLocks noGrp="1"/>
          </p:cNvSpPr>
          <p:nvPr>
            <p:ph type="body" sz="quarter" idx="10"/>
          </p:nvPr>
        </p:nvSpPr>
        <p:spPr>
          <a:xfrm>
            <a:off x="507868" y="989013"/>
            <a:ext cx="11173090" cy="3280898"/>
          </a:xfrm>
        </p:spPr>
        <p:txBody>
          <a:bodyPr/>
          <a:lstStyle/>
          <a:p>
            <a:r>
              <a:rPr lang="en-US" b="1" dirty="0" smtClean="0"/>
              <a:t>IT Pros:</a:t>
            </a:r>
            <a:r>
              <a:rPr lang="en-US" dirty="0" smtClean="0"/>
              <a:t> Evaluate RemoteFX for your VDI needs</a:t>
            </a:r>
          </a:p>
          <a:p>
            <a:pPr lvl="1"/>
            <a:r>
              <a:rPr lang="en-US" dirty="0" smtClean="0"/>
              <a:t>If you are migrating to Windows 7, will your end users want the modern experience tomorrow?</a:t>
            </a:r>
          </a:p>
          <a:p>
            <a:pPr lvl="2"/>
            <a:r>
              <a:rPr lang="en-US" dirty="0" smtClean="0"/>
              <a:t>Ordering Server configurations with 1 or more </a:t>
            </a:r>
            <a:r>
              <a:rPr lang="en-US" dirty="0" err="1" smtClean="0"/>
              <a:t>PCIe</a:t>
            </a:r>
            <a:r>
              <a:rPr lang="en-US" dirty="0" smtClean="0"/>
              <a:t> slot(s) allows for GPUs tomorrow</a:t>
            </a:r>
          </a:p>
          <a:p>
            <a:pPr lvl="1"/>
            <a:r>
              <a:rPr lang="en-US" dirty="0" smtClean="0"/>
              <a:t>Use the Beta of Windows Server 2008 R2 SP1 and Windows 7 SP1</a:t>
            </a:r>
          </a:p>
          <a:p>
            <a:r>
              <a:rPr lang="en-US" b="1" dirty="0" smtClean="0"/>
              <a:t>Ecosystem:</a:t>
            </a:r>
          </a:p>
          <a:p>
            <a:pPr lvl="1"/>
            <a:r>
              <a:rPr lang="en-US" dirty="0" smtClean="0"/>
              <a:t>Consider becoming a RemoteFX Hardware or ISV Partner</a:t>
            </a:r>
            <a:endParaRPr lang="en-US" dirty="0"/>
          </a:p>
        </p:txBody>
      </p:sp>
      <p:sp>
        <p:nvSpPr>
          <p:cNvPr id="4" name="Rounded Rectangle 3"/>
          <p:cNvSpPr/>
          <p:nvPr/>
        </p:nvSpPr>
        <p:spPr bwMode="auto">
          <a:xfrm>
            <a:off x="1091820" y="5281684"/>
            <a:ext cx="10044752" cy="1187355"/>
          </a:xfrm>
          <a:prstGeom prst="roundRect">
            <a:avLst/>
          </a:prstGeom>
          <a:gradFill flip="none" rotWithShape="1">
            <a:gsLst>
              <a:gs pos="0">
                <a:schemeClr val="accent3"/>
              </a:gs>
              <a:gs pos="86000">
                <a:schemeClr val="accent4"/>
              </a:gs>
            </a:gsLst>
            <a:lin ang="5400000" scaled="1"/>
            <a:tileRect/>
          </a:gradFill>
          <a:ln w="28575">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400" dirty="0" smtClean="0">
                <a:solidFill>
                  <a:schemeClr val="bg1">
                    <a:alpha val="99000"/>
                  </a:schemeClr>
                </a:solidFill>
              </a:rPr>
              <a:t>Thank you for your time today!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28297" y="5761524"/>
            <a:ext cx="10250815" cy="1096476"/>
          </a:xfrm>
        </p:spPr>
        <p:txBody>
          <a:bodyPr/>
          <a:lstStyle/>
          <a:p>
            <a:r>
              <a:rPr lang="en-US" sz="4800" dirty="0">
                <a:ln>
                  <a:noFill/>
                </a:ln>
                <a:latin typeface="Segoe"/>
                <a:cs typeface="Segoe"/>
              </a:rPr>
              <a:t>www.DesktopVirtualizationHour.com</a:t>
            </a:r>
            <a:endParaRPr lang="en-US" sz="4800" dirty="0"/>
          </a:p>
        </p:txBody>
      </p:sp>
      <p:sp>
        <p:nvSpPr>
          <p:cNvPr id="5" name="Title 4"/>
          <p:cNvSpPr>
            <a:spLocks noGrp="1"/>
          </p:cNvSpPr>
          <p:nvPr>
            <p:ph type="ctrTitle"/>
          </p:nvPr>
        </p:nvSpPr>
        <p:spPr>
          <a:xfrm>
            <a:off x="477672" y="225568"/>
            <a:ext cx="11081982" cy="600242"/>
          </a:xfrm>
        </p:spPr>
        <p:txBody>
          <a:bodyPr/>
          <a:lstStyle/>
          <a:p>
            <a:r>
              <a:rPr lang="en-US" dirty="0" smtClean="0"/>
              <a:t>Interested in Learning More about Desktop Virtualization?</a:t>
            </a:r>
            <a:endParaRPr lang="en-US" dirty="0"/>
          </a:p>
        </p:txBody>
      </p:sp>
      <p:pic>
        <p:nvPicPr>
          <p:cNvPr id="6" name="Picture 2"/>
          <p:cNvPicPr>
            <a:picLocks noChangeAspect="1" noChangeArrowheads="1"/>
          </p:cNvPicPr>
          <p:nvPr/>
        </p:nvPicPr>
        <p:blipFill>
          <a:blip r:embed="rId3"/>
          <a:srcRect l="4447" t="14925" r="2223" b="6250"/>
          <a:stretch>
            <a:fillRect/>
          </a:stretch>
        </p:blipFill>
        <p:spPr bwMode="auto">
          <a:xfrm>
            <a:off x="3316406" y="873455"/>
            <a:ext cx="5629895" cy="3566160"/>
          </a:xfrm>
          <a:prstGeom prst="rect">
            <a:avLst/>
          </a:prstGeom>
          <a:noFill/>
          <a:ln w="9525">
            <a:noFill/>
            <a:miter lim="800000"/>
            <a:headEnd/>
            <a:tailEnd/>
          </a:ln>
        </p:spPr>
      </p:pic>
      <p:sp>
        <p:nvSpPr>
          <p:cNvPr id="7" name="Title 1"/>
          <p:cNvSpPr txBox="1">
            <a:spLocks/>
          </p:cNvSpPr>
          <p:nvPr/>
        </p:nvSpPr>
        <p:spPr>
          <a:xfrm>
            <a:off x="385038" y="4609531"/>
            <a:ext cx="11173090" cy="876869"/>
          </a:xfrm>
          <a:prstGeom prst="rect">
            <a:avLst/>
          </a:prstGeom>
        </p:spPr>
        <p:txBody>
          <a:bodyPr vert="horz" wrap="square" lIns="0" tIns="0" rIns="0" bIns="0" rtlCol="0" anchor="t">
            <a:noAutofit/>
          </a:bodyPr>
          <a:lstStyle/>
          <a:p>
            <a:pPr marL="0" marR="0" lvl="0" indent="-460375" algn="l" defTabSz="914363" rtl="0" eaLnBrk="1" fontAlgn="auto" latinLnBrk="0" hangingPunct="1">
              <a:lnSpc>
                <a:spcPct val="90000"/>
              </a:lnSpc>
              <a:spcBef>
                <a:spcPct val="20000"/>
              </a:spcBef>
              <a:spcAft>
                <a:spcPts val="0"/>
              </a:spcAft>
              <a:buClrTx/>
              <a:buSzTx/>
              <a:buFontTx/>
              <a:buNone/>
              <a:tabLst/>
              <a:defRPr/>
            </a:pPr>
            <a:r>
              <a:rPr lang="en-US" sz="2800" dirty="0" smtClean="0">
                <a:solidFill>
                  <a:srgbClr val="D6E032">
                    <a:alpha val="99000"/>
                  </a:srgbClr>
                </a:solidFill>
                <a:latin typeface="+mj-lt"/>
              </a:rPr>
              <a:t>Visit the Desktop Virtualization kiosk in the TLC area to learn more and take part in our sweepstake. More resources are also available at:</a:t>
            </a:r>
            <a:endParaRPr kumimoji="0" lang="en-US" sz="4000" b="0" i="0" u="none" strike="noStrike" kern="1200" cap="none" spc="-150" normalizeH="0" baseline="0" noProof="0" dirty="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507868" y="228600"/>
            <a:ext cx="11172957" cy="609398"/>
          </a:xfrm>
        </p:spPr>
        <p:txBody>
          <a:bodyPr/>
          <a:lstStyle/>
          <a:p>
            <a:r>
              <a:rPr sz="4400" dirty="0" smtClean="0"/>
              <a:t>Related Content</a:t>
            </a:r>
            <a:endParaRPr lang="en-US" sz="4400" dirty="0"/>
          </a:p>
        </p:txBody>
      </p:sp>
      <p:sp>
        <p:nvSpPr>
          <p:cNvPr id="8" name="Rectangle 7"/>
          <p:cNvSpPr/>
          <p:nvPr/>
        </p:nvSpPr>
        <p:spPr bwMode="auto">
          <a:xfrm>
            <a:off x="-3063244" y="1"/>
            <a:ext cx="2854754" cy="2492990"/>
          </a:xfrm>
          <a:prstGeom prst="rect">
            <a:avLst/>
          </a:prstGeom>
          <a:solidFill>
            <a:srgbClr val="B72172"/>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rPr>
              <a:t>Required Slide</a:t>
            </a:r>
          </a:p>
          <a:p>
            <a:pPr defTabSz="914099" fontAlgn="base">
              <a:spcBef>
                <a:spcPct val="0"/>
              </a:spcBef>
              <a:spcAft>
                <a:spcPct val="0"/>
              </a:spcAft>
            </a:pPr>
            <a:endParaRPr lang="en-US" dirty="0" smtClean="0">
              <a:gradFill>
                <a:gsLst>
                  <a:gs pos="0">
                    <a:srgbClr val="FFFFFF"/>
                  </a:gs>
                  <a:gs pos="100000">
                    <a:srgbClr val="FFFFFF"/>
                  </a:gs>
                </a:gsLst>
                <a:lin ang="5400000" scaled="0"/>
              </a:gradFill>
            </a:endParaRPr>
          </a:p>
          <a:p>
            <a:pPr defTabSz="914099" fontAlgn="base">
              <a:spcBef>
                <a:spcPct val="0"/>
              </a:spcBef>
              <a:spcAft>
                <a:spcPct val="0"/>
              </a:spcAft>
            </a:pPr>
            <a:r>
              <a:rPr lang="en-US" b="1" dirty="0" smtClean="0">
                <a:gradFill>
                  <a:gsLst>
                    <a:gs pos="0">
                      <a:srgbClr val="FFFFFF"/>
                    </a:gs>
                    <a:gs pos="100000">
                      <a:srgbClr val="FFFFFF"/>
                    </a:gs>
                  </a:gsLst>
                  <a:lin ang="5400000" scaled="0"/>
                </a:gradFill>
              </a:rPr>
              <a:t>Speakers, </a:t>
            </a:r>
            <a:r>
              <a:rPr lang="en-US" dirty="0" smtClean="0">
                <a:gradFill>
                  <a:gsLst>
                    <a:gs pos="0">
                      <a:srgbClr val="FFFFFF"/>
                    </a:gs>
                    <a:gs pos="100000">
                      <a:srgbClr val="FFFFFF"/>
                    </a:gs>
                  </a:gsLst>
                  <a:lin ang="5400000" scaled="0"/>
                </a:gradFill>
              </a:rPr>
              <a:t>please list the Breakout Sessions, Interactive Sessions, Labs and Demo Stations that are related to your session.</a:t>
            </a:r>
          </a:p>
          <a:p>
            <a:pP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9" name="Rectangle 8"/>
          <p:cNvSpPr/>
          <p:nvPr/>
        </p:nvSpPr>
        <p:spPr bwMode="auto">
          <a:xfrm>
            <a:off x="507868" y="1375674"/>
            <a:ext cx="11173090" cy="2566857"/>
          </a:xfrm>
          <a:prstGeom prst="rect">
            <a:avLst/>
          </a:prstGeom>
          <a:noFill/>
          <a:ln>
            <a:solidFill>
              <a:schemeClr val="accent2"/>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indent="-460375">
              <a:lnSpc>
                <a:spcPct val="90000"/>
              </a:lnSpc>
              <a:spcBef>
                <a:spcPct val="20000"/>
              </a:spcBef>
              <a:buSzPct val="100000"/>
              <a:buBlip>
                <a:blip r:embed="rId3"/>
              </a:buBlip>
            </a:pPr>
            <a:r>
              <a:rPr lang="en-US" sz="2400" dirty="0" smtClean="0"/>
              <a:t>VIR311 - Planning and Deploying Microsoft VDI with Management Technologies</a:t>
            </a:r>
          </a:p>
          <a:p>
            <a:pPr marL="460375" indent="-460375">
              <a:lnSpc>
                <a:spcPct val="90000"/>
              </a:lnSpc>
              <a:spcBef>
                <a:spcPct val="20000"/>
              </a:spcBef>
              <a:buSzPct val="100000"/>
              <a:buBlip>
                <a:blip r:embed="rId3"/>
              </a:buBlip>
            </a:pPr>
            <a:r>
              <a:rPr lang="en-US" sz="2400" dirty="0" smtClean="0"/>
              <a:t>WSV205- Remote Desktop Services: Virtual and Session-Based Desktops and Applications Architecture with Partners</a:t>
            </a:r>
          </a:p>
          <a:p>
            <a:pPr marL="460375" indent="-460375">
              <a:lnSpc>
                <a:spcPct val="90000"/>
              </a:lnSpc>
              <a:spcBef>
                <a:spcPct val="20000"/>
              </a:spcBef>
              <a:buSzPct val="100000"/>
              <a:buBlip>
                <a:blip r:embed="rId3"/>
              </a:buBlip>
            </a:pPr>
            <a:r>
              <a:rPr lang="en-US" sz="2400" dirty="0" smtClean="0"/>
              <a:t>WSV309 - Microsoft RemoteFX: USB and Device Support</a:t>
            </a:r>
          </a:p>
          <a:p>
            <a:pPr marL="460375" indent="-460375">
              <a:lnSpc>
                <a:spcPct val="90000"/>
              </a:lnSpc>
              <a:spcBef>
                <a:spcPct val="20000"/>
              </a:spcBef>
              <a:buSzPct val="100000"/>
              <a:buBlip>
                <a:blip r:embed="rId3"/>
              </a:buBlip>
            </a:pPr>
            <a:r>
              <a:rPr lang="en-US" sz="2400" dirty="0" smtClean="0"/>
              <a:t>WSV13-INT - Next Generation VDI with Microsoft RemoteFX</a:t>
            </a:r>
          </a:p>
          <a:p>
            <a:pPr marL="460375" lvl="0" indent="-460375">
              <a:lnSpc>
                <a:spcPct val="90000"/>
              </a:lnSpc>
              <a:spcBef>
                <a:spcPct val="20000"/>
              </a:spcBef>
              <a:buSzPct val="100000"/>
              <a:buBlip>
                <a:blip r:embed="rId3"/>
              </a:buBlip>
            </a:pPr>
            <a:endParaRPr lang="en-US" sz="2400" dirty="0" smtClean="0">
              <a:gradFill>
                <a:gsLst>
                  <a:gs pos="0">
                    <a:srgbClr val="FFFFFF"/>
                  </a:gs>
                  <a:gs pos="86000">
                    <a:srgbClr val="FFFFFF"/>
                  </a:gs>
                </a:gsLst>
                <a:lin ang="0" scaled="0"/>
              </a:gradFill>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0787" y="4095750"/>
            <a:ext cx="5332611" cy="2105025"/>
          </a:xfrm>
          <a:prstGeom prst="rect">
            <a:avLst/>
          </a:prstGeom>
          <a:solidFill>
            <a:srgbClr val="FFFFFF">
              <a:alpha val="10196"/>
            </a:srgbClr>
          </a:solidFill>
          <a:ln>
            <a:solidFill>
              <a:schemeClr val="accent2"/>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noAutofit/>
          </a:bodyPr>
          <a:lstStyle/>
          <a:p>
            <a:pPr marL="460375" lvl="0" indent="-460375">
              <a:lnSpc>
                <a:spcPct val="90000"/>
              </a:lnSpc>
              <a:spcBef>
                <a:spcPct val="20000"/>
              </a:spcBef>
              <a:buSzPct val="100000"/>
            </a:pPr>
            <a:endParaRPr lang="en-US" sz="2400" dirty="0" smtClean="0">
              <a:gradFill>
                <a:gsLst>
                  <a:gs pos="0">
                    <a:srgbClr val="FFFFFF"/>
                  </a:gs>
                  <a:gs pos="86000">
                    <a:srgbClr val="FFFFFF"/>
                  </a:gs>
                </a:gsLst>
                <a:lin ang="0" scaled="0"/>
              </a:gradFill>
            </a:endParaRPr>
          </a:p>
        </p:txBody>
      </p:sp>
      <p:sp>
        <p:nvSpPr>
          <p:cNvPr id="11" name="Rounded Rectangle 10"/>
          <p:cNvSpPr/>
          <p:nvPr/>
        </p:nvSpPr>
        <p:spPr bwMode="blackGray">
          <a:xfrm>
            <a:off x="1208032" y="4131399"/>
            <a:ext cx="4048399"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defTabSz="914099" fontAlgn="base">
              <a:spcBef>
                <a:spcPct val="0"/>
              </a:spcBef>
              <a:spcAft>
                <a:spcPct val="0"/>
              </a:spcAft>
              <a:defRPr/>
            </a:pPr>
            <a:r>
              <a:rPr lang="en-US" sz="3200" dirty="0" smtClean="0">
                <a:gradFill>
                  <a:gsLst>
                    <a:gs pos="0">
                      <a:schemeClr val="tx1"/>
                    </a:gs>
                    <a:gs pos="86000">
                      <a:schemeClr val="tx1"/>
                    </a:gs>
                  </a:gsLst>
                  <a:lin ang="5400000" scaled="0"/>
                </a:gradFill>
                <a:latin typeface="Segoe" pitchFamily="34" charset="0"/>
              </a:rPr>
              <a:t>Complete an evaluation on </a:t>
            </a:r>
            <a:r>
              <a:rPr lang="en-US" sz="3200" dirty="0" err="1" smtClean="0">
                <a:gradFill>
                  <a:gsLst>
                    <a:gs pos="0">
                      <a:schemeClr val="tx1"/>
                    </a:gs>
                    <a:gs pos="86000">
                      <a:schemeClr val="tx1"/>
                    </a:gs>
                  </a:gsLst>
                  <a:lin ang="5400000" scaled="0"/>
                </a:gradFill>
                <a:latin typeface="Segoe" pitchFamily="34" charset="0"/>
              </a:rPr>
              <a:t>CommNet</a:t>
            </a:r>
            <a:r>
              <a:rPr lang="en-US" sz="3200" dirty="0" smtClean="0">
                <a:gradFill>
                  <a:gsLst>
                    <a:gs pos="0">
                      <a:schemeClr val="tx1"/>
                    </a:gs>
                    <a:gs pos="86000">
                      <a:schemeClr val="tx1"/>
                    </a:gs>
                  </a:gsLst>
                  <a:lin ang="5400000" scaled="0"/>
                </a:gradFill>
                <a:latin typeface="Segoe" pitchFamily="34" charset="0"/>
              </a:rPr>
              <a:t> and </a:t>
            </a:r>
            <a:br>
              <a:rPr lang="en-US" sz="3200" dirty="0" smtClean="0">
                <a:gradFill>
                  <a:gsLst>
                    <a:gs pos="0">
                      <a:schemeClr val="tx1"/>
                    </a:gs>
                    <a:gs pos="86000">
                      <a:schemeClr val="tx1"/>
                    </a:gs>
                  </a:gsLst>
                  <a:lin ang="5400000" scaled="0"/>
                </a:gradFill>
                <a:latin typeface="Segoe" pitchFamily="34" charset="0"/>
              </a:rPr>
            </a:br>
            <a:r>
              <a:rPr lang="en-US" sz="3200" dirty="0" smtClean="0">
                <a:gradFill>
                  <a:gsLst>
                    <a:gs pos="0">
                      <a:schemeClr val="tx1"/>
                    </a:gs>
                    <a:gs pos="86000">
                      <a:schemeClr val="tx1"/>
                    </a:gs>
                  </a:gsLst>
                  <a:lin ang="5400000" scaled="0"/>
                </a:gradFill>
                <a:latin typeface="Segoe" pitchFamily="34" charset="0"/>
              </a:rPr>
              <a:t>enter to win!</a:t>
            </a:r>
          </a:p>
        </p:txBody>
      </p:sp>
      <p:sp>
        <p:nvSpPr>
          <p:cNvPr id="14" name="Rectangle 13"/>
          <p:cNvSpPr/>
          <p:nvPr/>
        </p:nvSpPr>
        <p:spPr bwMode="auto">
          <a:xfrm>
            <a:off x="-3063244" y="138499"/>
            <a:ext cx="2854754" cy="553998"/>
          </a:xfrm>
          <a:prstGeom prst="rect">
            <a:avLst/>
          </a:prstGeom>
          <a:solidFill>
            <a:srgbClr val="B72172"/>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Required Slide</a:t>
            </a:r>
          </a:p>
        </p:txBody>
      </p:sp>
      <p:pic>
        <p:nvPicPr>
          <p:cNvPr id="16" name="Picture 15" descr="2010Professional_web.png"/>
          <p:cNvPicPr>
            <a:picLocks noChangeAspect="1"/>
          </p:cNvPicPr>
          <p:nvPr/>
        </p:nvPicPr>
        <p:blipFill>
          <a:blip r:embed="rId3" cstate="screen"/>
          <a:stretch>
            <a:fillRect/>
          </a:stretch>
        </p:blipFill>
        <p:spPr>
          <a:xfrm>
            <a:off x="531812" y="372243"/>
            <a:ext cx="2485846" cy="3465120"/>
          </a:xfrm>
          <a:prstGeom prst="rect">
            <a:avLst/>
          </a:prstGeom>
          <a:noFill/>
          <a:ln>
            <a:noFill/>
          </a:ln>
        </p:spPr>
      </p:pic>
      <p:pic>
        <p:nvPicPr>
          <p:cNvPr id="17" name="Picture 5" descr="C:\Documents and Settings\Pennie\My Documents\TE09 Template\Jan2809\livemessengergold.png"/>
          <p:cNvPicPr>
            <a:picLocks noChangeAspect="1" noChangeArrowheads="1"/>
          </p:cNvPicPr>
          <p:nvPr/>
        </p:nvPicPr>
        <p:blipFill>
          <a:blip r:embed="rId4" cstate="screen"/>
          <a:stretch>
            <a:fillRect/>
          </a:stretch>
        </p:blipFill>
        <p:spPr bwMode="auto">
          <a:xfrm>
            <a:off x="3974384" y="1315358"/>
            <a:ext cx="2525469" cy="2525469"/>
          </a:xfrm>
          <a:prstGeom prst="rect">
            <a:avLst/>
          </a:prstGeom>
          <a:noFill/>
          <a:ln>
            <a:noFill/>
          </a:ln>
        </p:spPr>
      </p:pic>
      <p:pic>
        <p:nvPicPr>
          <p:cNvPr id="9" name="Picture 8" descr="cboxrockband2.jpg"/>
          <p:cNvPicPr>
            <a:picLocks noChangeAspect="1"/>
          </p:cNvPicPr>
          <p:nvPr/>
        </p:nvPicPr>
        <p:blipFill>
          <a:blip r:embed="rId5" cstate="screen"/>
          <a:stretch>
            <a:fillRect/>
          </a:stretch>
        </p:blipFill>
        <p:spPr>
          <a:xfrm>
            <a:off x="7348600" y="2067465"/>
            <a:ext cx="1954168" cy="2676940"/>
          </a:xfrm>
          <a:prstGeom prst="rect">
            <a:avLst/>
          </a:prstGeom>
          <a:noFill/>
          <a:ln>
            <a:noFill/>
          </a:ln>
          <a:effectLst/>
          <a:scene3d>
            <a:camera prst="perspectiveFront" fov="5100000">
              <a:rot lat="0" lon="19799991" rev="0"/>
            </a:camera>
            <a:lightRig rig="flood" dir="t">
              <a:rot lat="0" lon="0" rev="13800000"/>
            </a:lightRig>
          </a:scene3d>
          <a:sp3d extrusionH="107950" prstMaterial="plastic">
            <a:bevelB/>
          </a:sp3d>
        </p:spPr>
      </p:pic>
      <p:pic>
        <p:nvPicPr>
          <p:cNvPr id="10" name="Picture 9" descr="zune-hd-platinum-32gb.png"/>
          <p:cNvPicPr>
            <a:picLocks noChangeAspect="1"/>
          </p:cNvPicPr>
          <p:nvPr/>
        </p:nvPicPr>
        <p:blipFill>
          <a:blip r:embed="rId6" cstate="screen"/>
          <a:stretch>
            <a:fillRect/>
          </a:stretch>
        </p:blipFill>
        <p:spPr>
          <a:xfrm>
            <a:off x="10244453" y="2839842"/>
            <a:ext cx="1371600" cy="2639386"/>
          </a:xfrm>
          <a:prstGeom prst="rect">
            <a:avLst/>
          </a:prstGeom>
          <a:noFill/>
          <a:ln>
            <a:noFill/>
          </a:ln>
          <a:effectLst/>
          <a:scene3d>
            <a:camera prst="perspectiveFront" fov="5100000">
              <a:rot lat="0" lon="19799991" rev="0"/>
            </a:camera>
            <a:lightRig rig="flood" dir="t">
              <a:rot lat="0" lon="0" rev="13800000"/>
            </a:lightRig>
          </a:scene3d>
          <a:sp3d extrusionH="107950" prstMaterial="plastic">
            <a:bevelB/>
          </a:sp3d>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64" presetClass="path" presetSubtype="0" decel="50000" fill="hold" grpId="1" nodeType="withEffect">
                                  <p:stCondLst>
                                    <p:cond delay="0"/>
                                  </p:stCondLst>
                                  <p:childTnLst>
                                    <p:animMotion origin="layout" path="M -0.5 0.00371 L -4.16667E-6 -2.59259E-6 " pathEditMode="relative" rAng="0" ptsTypes="AA">
                                      <p:cBhvr>
                                        <p:cTn id="9" dur="1000" fill="hold"/>
                                        <p:tgtEl>
                                          <p:spTgt spid="11"/>
                                        </p:tgtEl>
                                        <p:attrNameLst>
                                          <p:attrName>ppt_x</p:attrName>
                                          <p:attrName>ppt_y</p:attrName>
                                        </p:attrNameLst>
                                      </p:cBhvr>
                                      <p:rCtr x="25000" y="-200"/>
                                    </p:animMotion>
                                  </p:childTnLst>
                                </p:cTn>
                              </p:par>
                              <p:par>
                                <p:cTn id="10" presetID="22" presetClass="entr" presetSubtype="8"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p:bldP spid="11" grpId="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4" cstate="screen"/>
          <a:stretch>
            <a:fillRect/>
          </a:stretch>
        </p:blipFill>
        <p:spPr bwMode="black">
          <a:xfrm>
            <a:off x="3520225" y="2985020"/>
            <a:ext cx="5148375" cy="887960"/>
          </a:xfrm>
          <a:prstGeom prst="rect">
            <a:avLst/>
          </a:prstGeom>
          <a:noFill/>
          <a:ln>
            <a:noFill/>
          </a:ln>
        </p:spPr>
      </p:pic>
      <p:sp>
        <p:nvSpPr>
          <p:cNvPr id="5" name="Text Box 3"/>
          <p:cNvSpPr txBox="1">
            <a:spLocks noChangeArrowheads="1"/>
          </p:cNvSpPr>
          <p:nvPr/>
        </p:nvSpPr>
        <p:spPr bwMode="blackWhite">
          <a:xfrm>
            <a:off x="507868" y="5980056"/>
            <a:ext cx="1117309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2010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735" y="228600"/>
            <a:ext cx="11173090" cy="609398"/>
          </a:xfrm>
        </p:spPr>
        <p:txBody>
          <a:bodyPr/>
          <a:lstStyle/>
          <a:p>
            <a:r>
              <a:rPr lang="en-US" sz="4400" dirty="0" smtClean="0"/>
              <a:t>Agenda</a:t>
            </a:r>
            <a:endParaRPr lang="en-US" sz="4400" dirty="0"/>
          </a:p>
        </p:txBody>
      </p:sp>
      <p:sp>
        <p:nvSpPr>
          <p:cNvPr id="3" name="Content Placeholder 2"/>
          <p:cNvSpPr>
            <a:spLocks noGrp="1"/>
          </p:cNvSpPr>
          <p:nvPr>
            <p:ph idx="1"/>
          </p:nvPr>
        </p:nvSpPr>
        <p:spPr>
          <a:xfrm>
            <a:off x="507868" y="989013"/>
            <a:ext cx="11172957" cy="3490186"/>
          </a:xfrm>
        </p:spPr>
        <p:txBody>
          <a:bodyPr/>
          <a:lstStyle/>
          <a:p>
            <a:r>
              <a:rPr lang="en-US" sz="3200" dirty="0" smtClean="0"/>
              <a:t>Background and Trends</a:t>
            </a:r>
          </a:p>
          <a:p>
            <a:r>
              <a:rPr lang="en-US" sz="3200" dirty="0" smtClean="0"/>
              <a:t>RemoteFX for VDI</a:t>
            </a:r>
          </a:p>
          <a:p>
            <a:pPr lvl="1"/>
            <a:r>
              <a:rPr lang="en-US" sz="2800" dirty="0" smtClean="0"/>
              <a:t>Value Proposition</a:t>
            </a:r>
          </a:p>
          <a:p>
            <a:pPr lvl="1"/>
            <a:r>
              <a:rPr lang="en-US" sz="2800" dirty="0" smtClean="0"/>
              <a:t>Architecture and Technology Deep Dive</a:t>
            </a:r>
          </a:p>
          <a:p>
            <a:pPr lvl="1"/>
            <a:r>
              <a:rPr lang="en-US" sz="2800" dirty="0" smtClean="0"/>
              <a:t>RemoteFX for the IT Pro</a:t>
            </a:r>
          </a:p>
          <a:p>
            <a:r>
              <a:rPr lang="en-US" sz="3200" dirty="0" smtClean="0"/>
              <a:t>RemoteFX for RDSH (formerly Terminal Server)</a:t>
            </a:r>
          </a:p>
          <a:p>
            <a:r>
              <a:rPr lang="en-US" sz="3200" dirty="0" smtClean="0"/>
              <a:t>Ecosystem</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73413" y="1590367"/>
            <a:ext cx="10239100" cy="2094529"/>
          </a:xfrm>
        </p:spPr>
        <p:txBody>
          <a:bodyPr/>
          <a:lstStyle/>
          <a:p>
            <a:r>
              <a:rPr lang="en-US" sz="4800" dirty="0" smtClean="0"/>
              <a:t>RemoteFX for VDI – Modern Windows 7 Desktop from an Ultra Lightweight RemoteFX Client</a:t>
            </a:r>
            <a:endParaRPr lang="en-US" sz="4800" dirty="0"/>
          </a:p>
        </p:txBody>
      </p:sp>
      <p:sp>
        <p:nvSpPr>
          <p:cNvPr id="5" name="Text Placeholder 4"/>
          <p:cNvSpPr>
            <a:spLocks noGrp="1"/>
          </p:cNvSpPr>
          <p:nvPr>
            <p:ph type="body" sz="quarter" idx="10"/>
          </p:nvPr>
        </p:nvSpPr>
        <p:spPr/>
        <p:txBody>
          <a:bodyPr/>
          <a:lstStyle/>
          <a:p>
            <a:r>
              <a:rPr lang="en-US" smtClean="0"/>
              <a:t>DEMO</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609600"/>
            <a:ext cx="10969943" cy="553998"/>
          </a:xfrm>
        </p:spPr>
        <p:txBody>
          <a:bodyPr/>
          <a:lstStyle/>
          <a:p>
            <a:r>
              <a:rPr lang="en-US" dirty="0" smtClean="0"/>
              <a:t>RemoteFX USB Device Redirection</a:t>
            </a:r>
            <a:endParaRPr lang="en-US" dirty="0"/>
          </a:p>
        </p:txBody>
      </p:sp>
      <p:sp>
        <p:nvSpPr>
          <p:cNvPr id="5" name="Content Placeholder 4"/>
          <p:cNvSpPr>
            <a:spLocks noGrp="1"/>
          </p:cNvSpPr>
          <p:nvPr>
            <p:ph idx="1"/>
          </p:nvPr>
        </p:nvSpPr>
        <p:spPr>
          <a:xfrm>
            <a:off x="609441" y="1676400"/>
            <a:ext cx="10969943" cy="4898136"/>
          </a:xfrm>
        </p:spPr>
        <p:txBody>
          <a:bodyPr>
            <a:normAutofit/>
          </a:bodyPr>
          <a:lstStyle/>
          <a:p>
            <a:r>
              <a:rPr lang="en-US" dirty="0" smtClean="0"/>
              <a:t>Redirects devices at the USB Request Block (URB) Level</a:t>
            </a:r>
          </a:p>
          <a:p>
            <a:r>
              <a:rPr lang="en-US" dirty="0" smtClean="0"/>
              <a:t>No </a:t>
            </a:r>
            <a:r>
              <a:rPr lang="en-US" dirty="0"/>
              <a:t>client drivers necessary</a:t>
            </a:r>
          </a:p>
          <a:p>
            <a:r>
              <a:rPr lang="en-US" dirty="0" smtClean="0"/>
              <a:t>One method that works </a:t>
            </a:r>
            <a:r>
              <a:rPr lang="en-US" dirty="0"/>
              <a:t>with </a:t>
            </a:r>
            <a:r>
              <a:rPr lang="en-US" dirty="0" smtClean="0"/>
              <a:t>many devices </a:t>
            </a:r>
            <a:endParaRPr lang="en-US" dirty="0"/>
          </a:p>
          <a:p>
            <a:r>
              <a:rPr lang="en-US" dirty="0" smtClean="0"/>
              <a:t>Only </a:t>
            </a:r>
            <a:r>
              <a:rPr lang="en-US" dirty="0"/>
              <a:t>one session can use a USB device at a time</a:t>
            </a:r>
          </a:p>
          <a:p>
            <a:r>
              <a:rPr lang="en-US" dirty="0" smtClean="0"/>
              <a:t>Optimized for the LAN</a:t>
            </a:r>
            <a:endParaRPr lang="en-US" dirty="0"/>
          </a:p>
        </p:txBody>
      </p:sp>
      <p:pic>
        <p:nvPicPr>
          <p:cNvPr id="7" name="Picture 6" descr="lifecam.jpg"/>
          <p:cNvPicPr>
            <a:picLocks noChangeAspect="1"/>
          </p:cNvPicPr>
          <p:nvPr/>
        </p:nvPicPr>
        <p:blipFill>
          <a:blip r:embed="rId2"/>
          <a:stretch>
            <a:fillRect/>
          </a:stretch>
        </p:blipFill>
        <p:spPr>
          <a:xfrm>
            <a:off x="3758222" y="4524225"/>
            <a:ext cx="1485513" cy="1285875"/>
          </a:xfrm>
          <a:prstGeom prst="rect">
            <a:avLst/>
          </a:prstGeom>
        </p:spPr>
      </p:pic>
      <p:pic>
        <p:nvPicPr>
          <p:cNvPr id="2050" name="Picture 2" descr="http://blogs.technet.com/blogfiles/ucedsg/WindowsLiveWriter/TanjayCX500phoneandotherenduserquestions_D6D8/image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545" y="4371824"/>
            <a:ext cx="2488552" cy="1721316"/>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http://www.scannersoftware.info/wp-content/uploads/2009/06/canon-canoscan-lide-scanner-300x300.jpg"/>
          <p:cNvSpPr>
            <a:spLocks noChangeAspect="1" noChangeArrowheads="1"/>
          </p:cNvSpPr>
          <p:nvPr/>
        </p:nvSpPr>
        <p:spPr bwMode="auto">
          <a:xfrm>
            <a:off x="84645" y="-136525"/>
            <a:ext cx="406294"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588" y="4219424"/>
            <a:ext cx="251394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265255" y="4806272"/>
            <a:ext cx="2945633" cy="400110"/>
          </a:xfrm>
          <a:prstGeom prst="rect">
            <a:avLst/>
          </a:prstGeom>
          <a:noFill/>
        </p:spPr>
        <p:txBody>
          <a:bodyPr wrap="square" rtlCol="0">
            <a:spAutoFit/>
          </a:bodyPr>
          <a:lstStyle/>
          <a:p>
            <a:r>
              <a:rPr lang="en-US" sz="2000" dirty="0" smtClean="0"/>
              <a:t>And many more…</a:t>
            </a:r>
            <a:endParaRPr lang="en-US" sz="2000" dirty="0"/>
          </a:p>
        </p:txBody>
      </p:sp>
    </p:spTree>
    <p:extLst>
      <p:ext uri="{BB962C8B-B14F-4D97-AF65-F5344CB8AC3E}">
        <p14:creationId xmlns:p14="http://schemas.microsoft.com/office/powerpoint/2010/main" val="310834582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Rectangle 2"/>
          <p:cNvSpPr/>
          <p:nvPr/>
        </p:nvSpPr>
        <p:spPr bwMode="auto">
          <a:xfrm>
            <a:off x="-3063244" y="138499"/>
            <a:ext cx="2854754" cy="553998"/>
          </a:xfrm>
          <a:prstGeom prst="rect">
            <a:avLst/>
          </a:prstGeom>
          <a:solidFill>
            <a:srgbClr val="B72172"/>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Required Slide</a:t>
            </a:r>
          </a:p>
        </p:txBody>
      </p:sp>
      <p:sp>
        <p:nvSpPr>
          <p:cNvPr id="4" name="Rounded Rectangle 3"/>
          <p:cNvSpPr/>
          <p:nvPr/>
        </p:nvSpPr>
        <p:spPr bwMode="auto">
          <a:xfrm>
            <a:off x="507868" y="927101"/>
            <a:ext cx="5345308" cy="1863725"/>
          </a:xfrm>
          <a:prstGeom prst="roundRect">
            <a:avLst>
              <a:gd name="adj" fmla="val 6216"/>
            </a:avLst>
          </a:prstGeom>
          <a:solidFill>
            <a:schemeClr val="bg1">
              <a:lumMod val="75000"/>
              <a:lumOff val="2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6" name="Rectangle 5"/>
          <p:cNvSpPr/>
          <p:nvPr/>
        </p:nvSpPr>
        <p:spPr bwMode="white">
          <a:xfrm>
            <a:off x="507868" y="2400370"/>
            <a:ext cx="5332611" cy="369332"/>
          </a:xfrm>
          <a:prstGeom prst="rect">
            <a:avLst/>
          </a:prstGeom>
        </p:spPr>
        <p:txBody>
          <a:bodyPr wrap="square">
            <a:spAutoFit/>
          </a:bodyPr>
          <a:lstStyle/>
          <a:p>
            <a:pPr algn="ctr"/>
            <a:r>
              <a:rPr lang="en-US" dirty="0" smtClean="0">
                <a:solidFill>
                  <a:srgbClr val="FFFFFF"/>
                </a:solidFill>
                <a:hlinkClick r:id="rId3"/>
              </a:rPr>
              <a:t>www.microsoft.com/teched</a:t>
            </a:r>
            <a:endParaRPr lang="en-US" sz="1600" dirty="0"/>
          </a:p>
        </p:txBody>
      </p:sp>
      <p:sp>
        <p:nvSpPr>
          <p:cNvPr id="8" name="Rectangle 7"/>
          <p:cNvSpPr/>
          <p:nvPr/>
        </p:nvSpPr>
        <p:spPr bwMode="auto">
          <a:xfrm>
            <a:off x="507868" y="2009776"/>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7" name="Rectangle 6"/>
          <p:cNvSpPr/>
          <p:nvPr/>
        </p:nvSpPr>
        <p:spPr>
          <a:xfrm>
            <a:off x="495171" y="2031097"/>
            <a:ext cx="5345308" cy="338554"/>
          </a:xfrm>
          <a:prstGeom prst="rect">
            <a:avLst/>
          </a:prstGeom>
        </p:spPr>
        <p:txBody>
          <a:bodyPr wrap="square">
            <a:spAutoFit/>
          </a:bodyPr>
          <a:lstStyle/>
          <a:p>
            <a:pPr marL="0" lvl="1" algn="ctr">
              <a:tabLst>
                <a:tab pos="1828800" algn="l"/>
              </a:tabLst>
            </a:pPr>
            <a:r>
              <a:rPr lang="en-US" sz="1600" dirty="0" smtClean="0">
                <a:gradFill>
                  <a:gsLst>
                    <a:gs pos="0">
                      <a:schemeClr val="bg1"/>
                    </a:gs>
                    <a:gs pos="86000">
                      <a:schemeClr val="bg1"/>
                    </a:gs>
                  </a:gsLst>
                  <a:lin ang="0" scaled="0"/>
                </a:gradFill>
              </a:rPr>
              <a:t>Sessions On-Demand &amp; Community</a:t>
            </a:r>
          </a:p>
        </p:txBody>
      </p:sp>
      <p:pic>
        <p:nvPicPr>
          <p:cNvPr id="9" name="Picture 8" descr="TechEd_online.png"/>
          <p:cNvPicPr>
            <a:picLocks noChangeAspect="1"/>
          </p:cNvPicPr>
          <p:nvPr/>
        </p:nvPicPr>
        <p:blipFill>
          <a:blip r:embed="rId4" cstate="screen"/>
          <a:stretch>
            <a:fillRect/>
          </a:stretch>
        </p:blipFill>
        <p:spPr bwMode="white">
          <a:xfrm>
            <a:off x="1975610" y="990632"/>
            <a:ext cx="2409825" cy="1076325"/>
          </a:xfrm>
          <a:prstGeom prst="rect">
            <a:avLst/>
          </a:prstGeom>
          <a:noFill/>
          <a:ln>
            <a:noFill/>
          </a:ln>
        </p:spPr>
      </p:pic>
      <p:sp>
        <p:nvSpPr>
          <p:cNvPr id="10" name="Rounded Rectangle 9"/>
          <p:cNvSpPr/>
          <p:nvPr/>
        </p:nvSpPr>
        <p:spPr bwMode="auto">
          <a:xfrm>
            <a:off x="6335650" y="927101"/>
            <a:ext cx="5345308" cy="1863725"/>
          </a:xfrm>
          <a:prstGeom prst="roundRect">
            <a:avLst>
              <a:gd name="adj" fmla="val 6216"/>
            </a:avLst>
          </a:prstGeom>
          <a:solidFill>
            <a:schemeClr val="bg1">
              <a:lumMod val="75000"/>
              <a:lumOff val="2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2" name="Rectangle 11"/>
          <p:cNvSpPr/>
          <p:nvPr/>
        </p:nvSpPr>
        <p:spPr bwMode="auto">
          <a:xfrm>
            <a:off x="6335650" y="2009776"/>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3" name="Rectangle 12"/>
          <p:cNvSpPr/>
          <p:nvPr/>
        </p:nvSpPr>
        <p:spPr>
          <a:xfrm>
            <a:off x="6322953" y="2031097"/>
            <a:ext cx="5345308" cy="338554"/>
          </a:xfrm>
          <a:prstGeom prst="rect">
            <a:avLst/>
          </a:prstGeom>
        </p:spPr>
        <p:txBody>
          <a:bodyPr wrap="square">
            <a:spAutoFit/>
          </a:bodyPr>
          <a:lstStyle/>
          <a:p>
            <a:pPr marL="0" lvl="1" algn="ctr">
              <a:tabLst>
                <a:tab pos="1828800" algn="l"/>
              </a:tabLst>
            </a:pPr>
            <a:r>
              <a:rPr lang="en-US" sz="1600" dirty="0" smtClean="0">
                <a:gradFill>
                  <a:gsLst>
                    <a:gs pos="0">
                      <a:schemeClr val="bg1"/>
                    </a:gs>
                    <a:gs pos="86000">
                      <a:schemeClr val="bg1"/>
                    </a:gs>
                  </a:gsLst>
                  <a:lin ang="0" scaled="0"/>
                </a:gradFill>
              </a:rPr>
              <a:t>Microsoft Certification &amp; Training Resources</a:t>
            </a:r>
          </a:p>
        </p:txBody>
      </p:sp>
      <p:sp>
        <p:nvSpPr>
          <p:cNvPr id="15" name="Rounded Rectangle 14"/>
          <p:cNvSpPr/>
          <p:nvPr/>
        </p:nvSpPr>
        <p:spPr bwMode="auto">
          <a:xfrm>
            <a:off x="507868" y="3119439"/>
            <a:ext cx="5345308" cy="1863725"/>
          </a:xfrm>
          <a:prstGeom prst="roundRect">
            <a:avLst>
              <a:gd name="adj" fmla="val 6216"/>
            </a:avLst>
          </a:prstGeom>
          <a:solidFill>
            <a:schemeClr val="bg1">
              <a:lumMod val="75000"/>
              <a:lumOff val="2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7" name="Rectangle 16"/>
          <p:cNvSpPr/>
          <p:nvPr/>
        </p:nvSpPr>
        <p:spPr bwMode="auto">
          <a:xfrm>
            <a:off x="507868" y="4202114"/>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18" name="Rectangle 17"/>
          <p:cNvSpPr/>
          <p:nvPr/>
        </p:nvSpPr>
        <p:spPr>
          <a:xfrm>
            <a:off x="495171" y="4223435"/>
            <a:ext cx="5345308" cy="338554"/>
          </a:xfrm>
          <a:prstGeom prst="rect">
            <a:avLst/>
          </a:prstGeom>
        </p:spPr>
        <p:txBody>
          <a:bodyPr wrap="square">
            <a:spAutoFit/>
          </a:bodyPr>
          <a:lstStyle/>
          <a:p>
            <a:pPr marL="0" lvl="1" algn="ctr">
              <a:tabLst>
                <a:tab pos="1828800" algn="l"/>
              </a:tabLst>
            </a:pPr>
            <a:r>
              <a:rPr lang="en-US" sz="1600" dirty="0" smtClean="0">
                <a:gradFill>
                  <a:gsLst>
                    <a:gs pos="0">
                      <a:schemeClr val="bg1"/>
                    </a:gs>
                    <a:gs pos="86000">
                      <a:schemeClr val="bg1"/>
                    </a:gs>
                  </a:gsLst>
                  <a:lin ang="0" scaled="0"/>
                </a:gradFill>
              </a:rPr>
              <a:t>Resources for IT Professionals</a:t>
            </a:r>
          </a:p>
        </p:txBody>
      </p:sp>
      <p:sp>
        <p:nvSpPr>
          <p:cNvPr id="20" name="Rounded Rectangle 19"/>
          <p:cNvSpPr/>
          <p:nvPr/>
        </p:nvSpPr>
        <p:spPr bwMode="auto">
          <a:xfrm>
            <a:off x="6335650" y="3119439"/>
            <a:ext cx="5345308" cy="1863725"/>
          </a:xfrm>
          <a:prstGeom prst="roundRect">
            <a:avLst>
              <a:gd name="adj" fmla="val 6216"/>
            </a:avLst>
          </a:prstGeom>
          <a:solidFill>
            <a:schemeClr val="bg1">
              <a:lumMod val="75000"/>
              <a:lumOff val="25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2" name="Rectangle 21"/>
          <p:cNvSpPr/>
          <p:nvPr/>
        </p:nvSpPr>
        <p:spPr bwMode="auto">
          <a:xfrm>
            <a:off x="6335650" y="4202114"/>
            <a:ext cx="5345308" cy="390525"/>
          </a:xfrm>
          <a:prstGeom prst="rect">
            <a:avLst/>
          </a:prstGeom>
          <a:solidFill>
            <a:schemeClr val="tx1"/>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3" name="Rectangle 22"/>
          <p:cNvSpPr/>
          <p:nvPr/>
        </p:nvSpPr>
        <p:spPr>
          <a:xfrm>
            <a:off x="6322953" y="4223435"/>
            <a:ext cx="5345308" cy="338554"/>
          </a:xfrm>
          <a:prstGeom prst="rect">
            <a:avLst/>
          </a:prstGeom>
        </p:spPr>
        <p:txBody>
          <a:bodyPr wrap="square">
            <a:spAutoFit/>
          </a:bodyPr>
          <a:lstStyle/>
          <a:p>
            <a:pPr marL="0" lvl="1" algn="ctr">
              <a:tabLst>
                <a:tab pos="1828800" algn="l"/>
              </a:tabLst>
            </a:pPr>
            <a:r>
              <a:rPr lang="en-US" sz="1600" dirty="0" smtClean="0">
                <a:gradFill>
                  <a:gsLst>
                    <a:gs pos="0">
                      <a:schemeClr val="bg1"/>
                    </a:gs>
                    <a:gs pos="86000">
                      <a:schemeClr val="bg1"/>
                    </a:gs>
                  </a:gsLst>
                  <a:lin ang="0" scaled="0"/>
                </a:gradFill>
              </a:rPr>
              <a:t>Resources for Developers</a:t>
            </a:r>
          </a:p>
        </p:txBody>
      </p:sp>
      <p:sp>
        <p:nvSpPr>
          <p:cNvPr id="25" name="Rectangle 24"/>
          <p:cNvSpPr/>
          <p:nvPr/>
        </p:nvSpPr>
        <p:spPr bwMode="white">
          <a:xfrm>
            <a:off x="6322953" y="2409895"/>
            <a:ext cx="5358004" cy="369332"/>
          </a:xfrm>
          <a:prstGeom prst="rect">
            <a:avLst/>
          </a:prstGeom>
        </p:spPr>
        <p:txBody>
          <a:bodyPr wrap="square">
            <a:spAutoFit/>
          </a:bodyPr>
          <a:lstStyle/>
          <a:p>
            <a:pPr algn="ctr"/>
            <a:r>
              <a:rPr lang="en-US" dirty="0" smtClean="0">
                <a:solidFill>
                  <a:srgbClr val="FFFFFF"/>
                </a:solidFill>
                <a:hlinkClick r:id="rId5"/>
              </a:rPr>
              <a:t>www.microsoft.com/learning</a:t>
            </a:r>
            <a:r>
              <a:rPr lang="en-US" dirty="0" smtClean="0">
                <a:solidFill>
                  <a:srgbClr val="FFFFFF"/>
                </a:solidFill>
              </a:rPr>
              <a:t> </a:t>
            </a:r>
            <a:endParaRPr lang="en-US" sz="1600" dirty="0"/>
          </a:p>
        </p:txBody>
      </p:sp>
      <p:sp>
        <p:nvSpPr>
          <p:cNvPr id="26" name="Rectangle 25"/>
          <p:cNvSpPr/>
          <p:nvPr/>
        </p:nvSpPr>
        <p:spPr bwMode="white">
          <a:xfrm>
            <a:off x="507867" y="4598442"/>
            <a:ext cx="5307218" cy="369332"/>
          </a:xfrm>
          <a:prstGeom prst="rect">
            <a:avLst/>
          </a:prstGeom>
        </p:spPr>
        <p:txBody>
          <a:bodyPr wrap="square">
            <a:spAutoFit/>
          </a:bodyPr>
          <a:lstStyle/>
          <a:p>
            <a:pPr lvl="0" algn="ctr">
              <a:spcBef>
                <a:spcPts val="600"/>
              </a:spcBef>
              <a:buSzPct val="120000"/>
              <a:tabLst>
                <a:tab pos="1828800" algn="l"/>
              </a:tabLst>
              <a:defRPr/>
            </a:pPr>
            <a:r>
              <a:rPr lang="en-US" dirty="0" smtClean="0">
                <a:solidFill>
                  <a:srgbClr val="FFFFFF"/>
                </a:solidFill>
                <a:latin typeface="Calibri" pitchFamily="34" charset="0"/>
                <a:hlinkClick r:id="rId6"/>
              </a:rPr>
              <a:t>http://microsoft.com/technet</a:t>
            </a:r>
            <a:r>
              <a:rPr lang="en-US" b="1" dirty="0" smtClean="0">
                <a:solidFill>
                  <a:srgbClr val="FFFFFF"/>
                </a:solidFill>
                <a:latin typeface="Calibri" pitchFamily="34" charset="0"/>
              </a:rPr>
              <a:t>  </a:t>
            </a:r>
            <a:endParaRPr lang="en-US" dirty="0" smtClean="0">
              <a:solidFill>
                <a:srgbClr val="FFFFFF"/>
              </a:solidFill>
              <a:latin typeface="Calibri" pitchFamily="34" charset="0"/>
            </a:endParaRPr>
          </a:p>
        </p:txBody>
      </p:sp>
      <p:sp>
        <p:nvSpPr>
          <p:cNvPr id="27" name="Rectangle 26"/>
          <p:cNvSpPr/>
          <p:nvPr/>
        </p:nvSpPr>
        <p:spPr bwMode="white">
          <a:xfrm>
            <a:off x="6335649" y="4598442"/>
            <a:ext cx="5345308" cy="369332"/>
          </a:xfrm>
          <a:prstGeom prst="rect">
            <a:avLst/>
          </a:prstGeom>
        </p:spPr>
        <p:txBody>
          <a:bodyPr wrap="square" anchor="ctr">
            <a:spAutoFit/>
          </a:bodyPr>
          <a:lstStyle/>
          <a:p>
            <a:pPr lvl="0" algn="ctr">
              <a:spcBef>
                <a:spcPts val="600"/>
              </a:spcBef>
              <a:tabLst>
                <a:tab pos="1828800" algn="l"/>
              </a:tabLst>
            </a:pPr>
            <a:r>
              <a:rPr lang="en-US" dirty="0" smtClean="0">
                <a:solidFill>
                  <a:srgbClr val="FFFFFF"/>
                </a:solidFill>
                <a:hlinkClick r:id="rId7"/>
              </a:rPr>
              <a:t>http://microsoft.com/msdn</a:t>
            </a:r>
            <a:r>
              <a:rPr lang="en-US" b="1" dirty="0" smtClean="0">
                <a:solidFill>
                  <a:srgbClr val="FFFFFF"/>
                </a:solidFill>
              </a:rPr>
              <a:t>  </a:t>
            </a:r>
            <a:endParaRPr lang="en-US" dirty="0" smtClean="0">
              <a:solidFill>
                <a:srgbClr val="FFFFFF"/>
              </a:solidFill>
            </a:endParaRPr>
          </a:p>
        </p:txBody>
      </p:sp>
      <p:pic>
        <p:nvPicPr>
          <p:cNvPr id="28" name="Picture 27" descr="TechNet.png"/>
          <p:cNvPicPr>
            <a:picLocks noChangeAspect="1"/>
          </p:cNvPicPr>
          <p:nvPr/>
        </p:nvPicPr>
        <p:blipFill>
          <a:blip r:embed="rId8" cstate="screen"/>
          <a:stretch>
            <a:fillRect/>
          </a:stretch>
        </p:blipFill>
        <p:spPr bwMode="white">
          <a:xfrm>
            <a:off x="657030" y="3226823"/>
            <a:ext cx="5046985" cy="1027750"/>
          </a:xfrm>
          <a:prstGeom prst="rect">
            <a:avLst/>
          </a:prstGeom>
          <a:noFill/>
          <a:ln>
            <a:noFill/>
          </a:ln>
        </p:spPr>
      </p:pic>
      <p:pic>
        <p:nvPicPr>
          <p:cNvPr id="29" name="Picture 28" descr="msdn_1inch_rgb.png"/>
          <p:cNvPicPr>
            <a:picLocks noChangeAspect="1"/>
          </p:cNvPicPr>
          <p:nvPr/>
        </p:nvPicPr>
        <p:blipFill>
          <a:blip r:embed="rId9" cstate="screen"/>
          <a:stretch>
            <a:fillRect/>
          </a:stretch>
        </p:blipFill>
        <p:spPr bwMode="white">
          <a:xfrm>
            <a:off x="8079617" y="3183036"/>
            <a:ext cx="1857375" cy="942975"/>
          </a:xfrm>
          <a:prstGeom prst="rect">
            <a:avLst/>
          </a:prstGeom>
          <a:noFill/>
          <a:ln>
            <a:noFill/>
          </a:ln>
        </p:spPr>
      </p:pic>
      <p:pic>
        <p:nvPicPr>
          <p:cNvPr id="32" name="Picture 31" descr="ms_Learning_w.eps"/>
          <p:cNvPicPr>
            <a:picLocks noChangeAspect="1"/>
          </p:cNvPicPr>
          <p:nvPr/>
        </p:nvPicPr>
        <p:blipFill>
          <a:blip r:embed="rId10" cstate="screen"/>
          <a:srcRect l="51467" r="43859"/>
          <a:stretch>
            <a:fillRect/>
          </a:stretch>
        </p:blipFill>
        <p:spPr bwMode="white">
          <a:xfrm>
            <a:off x="9052582" y="1158628"/>
            <a:ext cx="228700" cy="771334"/>
          </a:xfrm>
          <a:prstGeom prst="rect">
            <a:avLst/>
          </a:prstGeom>
          <a:noFill/>
          <a:ln>
            <a:noFill/>
          </a:ln>
        </p:spPr>
      </p:pic>
      <p:pic>
        <p:nvPicPr>
          <p:cNvPr id="33" name="Picture 2" descr="C:\Documents and Settings\Pennie\My Documents\ACERDATA (D)\Pennie's documents\MS Image\Boxshot_Logo\MICROSOFT\Microsoft Logo wht shadow.png"/>
          <p:cNvPicPr>
            <a:picLocks noChangeAspect="1" noChangeArrowheads="1"/>
          </p:cNvPicPr>
          <p:nvPr/>
        </p:nvPicPr>
        <p:blipFill>
          <a:blip r:embed="rId11" cstate="screen"/>
          <a:stretch>
            <a:fillRect/>
          </a:stretch>
        </p:blipFill>
        <p:spPr bwMode="white">
          <a:xfrm>
            <a:off x="6740692" y="1329899"/>
            <a:ext cx="2337342" cy="428793"/>
          </a:xfrm>
          <a:prstGeom prst="rect">
            <a:avLst/>
          </a:prstGeom>
          <a:noFill/>
          <a:ln>
            <a:noFill/>
          </a:ln>
        </p:spPr>
      </p:pic>
      <p:sp>
        <p:nvSpPr>
          <p:cNvPr id="34" name="TextBox 33"/>
          <p:cNvSpPr txBox="1"/>
          <p:nvPr/>
        </p:nvSpPr>
        <p:spPr bwMode="white">
          <a:xfrm>
            <a:off x="9270703" y="1328852"/>
            <a:ext cx="1408799" cy="430887"/>
          </a:xfrm>
          <a:prstGeom prst="rect">
            <a:avLst/>
          </a:prstGeom>
          <a:noFill/>
        </p:spPr>
        <p:txBody>
          <a:bodyPr wrap="square" lIns="0" tIns="0" rIns="0" bIns="0" rtlCol="0">
            <a:spAutoFit/>
          </a:bodyPr>
          <a:lstStyle/>
          <a:p>
            <a:r>
              <a:rPr lang="en-US" sz="2800" dirty="0" smtClean="0">
                <a:gradFill>
                  <a:gsLst>
                    <a:gs pos="0">
                      <a:schemeClr val="tx1"/>
                    </a:gs>
                    <a:gs pos="86000">
                      <a:schemeClr val="tx1"/>
                    </a:gs>
                  </a:gsLst>
                  <a:lin ang="5400000" scaled="0"/>
                </a:gradFill>
                <a:latin typeface="Segoe" pitchFamily="34" charset="0"/>
              </a:rPr>
              <a:t>Learning</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063244" y="138499"/>
            <a:ext cx="2854754" cy="553998"/>
          </a:xfrm>
          <a:prstGeom prst="rect">
            <a:avLst/>
          </a:prstGeom>
          <a:solidFill>
            <a:srgbClr val="B72172"/>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Required Slide</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735" y="2535112"/>
            <a:ext cx="11173090" cy="664797"/>
          </a:xfrm>
        </p:spPr>
        <p:txBody>
          <a:bodyPr/>
          <a:lstStyle/>
          <a:p>
            <a:r>
              <a:rPr lang="en-US" sz="4800" dirty="0" smtClean="0"/>
              <a:t>VDI Background and Trends</a:t>
            </a:r>
            <a:endParaRPr lang="en-US" sz="48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2" descr="D:\8-20198_TomKoppel\Art\Application virtualization Temp Package.png"/>
          <p:cNvPicPr>
            <a:picLocks noChangeAspect="1" noChangeArrowheads="1"/>
          </p:cNvPicPr>
          <p:nvPr/>
        </p:nvPicPr>
        <p:blipFill>
          <a:blip r:embed="rId3"/>
          <a:stretch>
            <a:fillRect/>
          </a:stretch>
        </p:blipFill>
        <p:spPr bwMode="auto">
          <a:xfrm>
            <a:off x="9751006" y="1516059"/>
            <a:ext cx="1088438" cy="736600"/>
          </a:xfrm>
          <a:prstGeom prst="rect">
            <a:avLst/>
          </a:prstGeom>
          <a:noFill/>
        </p:spPr>
      </p:pic>
      <p:pic>
        <p:nvPicPr>
          <p:cNvPr id="36" name="Picture 2" descr="D:\8-20198_TomKoppel\Art\Application virtualization Temp Package.png"/>
          <p:cNvPicPr>
            <a:picLocks noChangeAspect="1" noChangeArrowheads="1"/>
          </p:cNvPicPr>
          <p:nvPr/>
        </p:nvPicPr>
        <p:blipFill>
          <a:blip r:embed="rId3"/>
          <a:stretch>
            <a:fillRect/>
          </a:stretch>
        </p:blipFill>
        <p:spPr bwMode="auto">
          <a:xfrm>
            <a:off x="9006139" y="1785937"/>
            <a:ext cx="1088438" cy="736600"/>
          </a:xfrm>
          <a:prstGeom prst="rect">
            <a:avLst/>
          </a:prstGeom>
          <a:noFill/>
        </p:spPr>
      </p:pic>
      <p:pic>
        <p:nvPicPr>
          <p:cNvPr id="37" name="Picture 2" descr="D:\8-20198_TomKoppel\Art\Application virtualization Temp Package.png"/>
          <p:cNvPicPr>
            <a:picLocks noChangeAspect="1" noChangeArrowheads="1"/>
          </p:cNvPicPr>
          <p:nvPr/>
        </p:nvPicPr>
        <p:blipFill>
          <a:blip r:embed="rId3"/>
          <a:stretch>
            <a:fillRect/>
          </a:stretch>
        </p:blipFill>
        <p:spPr bwMode="auto">
          <a:xfrm>
            <a:off x="10360451" y="1987550"/>
            <a:ext cx="1088438" cy="736600"/>
          </a:xfrm>
          <a:prstGeom prst="rect">
            <a:avLst/>
          </a:prstGeom>
          <a:noFill/>
        </p:spPr>
      </p:pic>
      <p:sp>
        <p:nvSpPr>
          <p:cNvPr id="19" name="Rectangle 18"/>
          <p:cNvSpPr/>
          <p:nvPr/>
        </p:nvSpPr>
        <p:spPr bwMode="auto">
          <a:xfrm>
            <a:off x="0" y="3818467"/>
            <a:ext cx="12188825" cy="3039533"/>
          </a:xfrm>
          <a:prstGeom prst="rect">
            <a:avLst/>
          </a:prstGeom>
          <a:gradFill>
            <a:gsLst>
              <a:gs pos="10000">
                <a:schemeClr val="tx2">
                  <a:lumMod val="25000"/>
                  <a:alpha val="30000"/>
                </a:schemeClr>
              </a:gs>
              <a:gs pos="100000">
                <a:schemeClr val="tx2">
                  <a:lumMod val="25000"/>
                  <a:alpha val="0"/>
                </a:schemeClr>
              </a:gs>
            </a:gsLst>
            <a:lin ang="5400000" scaled="0"/>
          </a:gradFill>
          <a:ln w="12700" cmpd="sng">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000000"/>
                  </a:gs>
                  <a:gs pos="100000">
                    <a:srgbClr val="000000"/>
                  </a:gs>
                </a:gsLst>
                <a:lin ang="5400000" scaled="0"/>
              </a:gradFill>
            </a:endParaRPr>
          </a:p>
        </p:txBody>
      </p:sp>
      <p:sp>
        <p:nvSpPr>
          <p:cNvPr id="2" name="Title 1"/>
          <p:cNvSpPr>
            <a:spLocks noGrp="1"/>
          </p:cNvSpPr>
          <p:nvPr>
            <p:ph type="title"/>
          </p:nvPr>
        </p:nvSpPr>
        <p:spPr>
          <a:xfrm>
            <a:off x="507868" y="228601"/>
            <a:ext cx="11173090" cy="609398"/>
          </a:xfrm>
        </p:spPr>
        <p:txBody>
          <a:bodyPr/>
          <a:lstStyle/>
          <a:p>
            <a:r>
              <a:rPr lang="en-US" sz="4400" dirty="0" smtClean="0"/>
              <a:t>VDI Gaining Interest and Momentum</a:t>
            </a:r>
            <a:endParaRPr lang="en-US" sz="4400" dirty="0"/>
          </a:p>
        </p:txBody>
      </p:sp>
      <p:sp>
        <p:nvSpPr>
          <p:cNvPr id="4" name="Slide Number Placeholder 3"/>
          <p:cNvSpPr>
            <a:spLocks noGrp="1"/>
          </p:cNvSpPr>
          <p:nvPr>
            <p:ph type="sldNum" sz="quarter" idx="4294967295"/>
          </p:nvPr>
        </p:nvSpPr>
        <p:spPr>
          <a:xfrm>
            <a:off x="8735325" y="6225489"/>
            <a:ext cx="2844059" cy="365125"/>
          </a:xfrm>
          <a:prstGeom prst="rect">
            <a:avLst/>
          </a:prstGeom>
        </p:spPr>
        <p:txBody>
          <a:bodyPr/>
          <a:lstStyle/>
          <a:p>
            <a:fld id="{A65B2095-25CA-4D7B-8D10-804D46926CAD}" type="slidenum">
              <a:rPr lang="en-US" smtClean="0"/>
              <a:pPr/>
              <a:t>5</a:t>
            </a:fld>
            <a:endParaRPr lang="en-US" dirty="0"/>
          </a:p>
        </p:txBody>
      </p:sp>
      <p:grpSp>
        <p:nvGrpSpPr>
          <p:cNvPr id="3" name="Group 39"/>
          <p:cNvGrpSpPr/>
          <p:nvPr/>
        </p:nvGrpSpPr>
        <p:grpSpPr>
          <a:xfrm>
            <a:off x="2135415" y="2492091"/>
            <a:ext cx="4183205" cy="157143"/>
            <a:chOff x="3537423" y="2586047"/>
            <a:chExt cx="2057400" cy="109890"/>
          </a:xfrm>
        </p:grpSpPr>
        <p:cxnSp>
          <p:nvCxnSpPr>
            <p:cNvPr id="16" name="Straight Connector 15"/>
            <p:cNvCxnSpPr/>
            <p:nvPr/>
          </p:nvCxnSpPr>
          <p:spPr>
            <a:xfrm>
              <a:off x="3537423" y="2586047"/>
              <a:ext cx="2057400" cy="0"/>
            </a:xfrm>
            <a:prstGeom prst="line">
              <a:avLst/>
            </a:prstGeom>
            <a:ln w="25400" cap="flat" cmpd="sng">
              <a:gradFill>
                <a:gsLst>
                  <a:gs pos="0">
                    <a:srgbClr val="FEAA02">
                      <a:alpha val="0"/>
                    </a:srgbClr>
                  </a:gs>
                  <a:gs pos="25000">
                    <a:srgbClr val="FEAA02"/>
                  </a:gs>
                  <a:gs pos="75000">
                    <a:srgbClr val="FEAA02"/>
                  </a:gs>
                  <a:gs pos="100000">
                    <a:srgbClr val="FEAA02">
                      <a:alpha val="0"/>
                    </a:srgbClr>
                  </a:gs>
                </a:gsLst>
                <a:lin ang="0" scaled="0"/>
              </a:gra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37423" y="2640992"/>
              <a:ext cx="2057400" cy="0"/>
            </a:xfrm>
            <a:prstGeom prst="line">
              <a:avLst/>
            </a:prstGeom>
            <a:ln w="25400" cap="flat" cmpd="sng">
              <a:gradFill>
                <a:gsLst>
                  <a:gs pos="0">
                    <a:srgbClr val="FEAA02">
                      <a:alpha val="0"/>
                    </a:srgbClr>
                  </a:gs>
                  <a:gs pos="25000">
                    <a:srgbClr val="FEAA02"/>
                  </a:gs>
                  <a:gs pos="75000">
                    <a:srgbClr val="FEAA02"/>
                  </a:gs>
                  <a:gs pos="100000">
                    <a:srgbClr val="FEAA02">
                      <a:alpha val="0"/>
                    </a:srgbClr>
                  </a:gs>
                </a:gsLst>
                <a:lin ang="0" scaled="0"/>
              </a:gra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37423" y="2695937"/>
              <a:ext cx="2057400" cy="0"/>
            </a:xfrm>
            <a:prstGeom prst="line">
              <a:avLst/>
            </a:prstGeom>
            <a:ln w="25400" cap="flat" cmpd="sng">
              <a:gradFill>
                <a:gsLst>
                  <a:gs pos="0">
                    <a:srgbClr val="FEAA02">
                      <a:alpha val="0"/>
                    </a:srgbClr>
                  </a:gs>
                  <a:gs pos="25000">
                    <a:srgbClr val="FEAA02"/>
                  </a:gs>
                  <a:gs pos="75000">
                    <a:srgbClr val="FEAA02"/>
                  </a:gs>
                  <a:gs pos="100000">
                    <a:srgbClr val="FEAA02">
                      <a:alpha val="0"/>
                    </a:srgbClr>
                  </a:gs>
                </a:gsLst>
                <a:lin ang="0" scaled="0"/>
              </a:gradFill>
              <a:prstDash val="solid"/>
            </a:ln>
          </p:spPr>
          <p:style>
            <a:lnRef idx="1">
              <a:schemeClr val="accent1"/>
            </a:lnRef>
            <a:fillRef idx="0">
              <a:schemeClr val="accent1"/>
            </a:fillRef>
            <a:effectRef idx="0">
              <a:schemeClr val="accent1"/>
            </a:effectRef>
            <a:fontRef idx="minor">
              <a:schemeClr val="tx1"/>
            </a:fontRef>
          </p:style>
        </p:cxnSp>
      </p:grpSp>
      <p:pic>
        <p:nvPicPr>
          <p:cNvPr id="13" name="Picture 3" descr="\\SERVER3\Restrict\FTP_Root\Clients\White_Whale\8-20198_TomKoppel\Working\Art\Servers computer virtual application.png"/>
          <p:cNvPicPr>
            <a:picLocks noChangeAspect="1" noChangeArrowheads="1"/>
          </p:cNvPicPr>
          <p:nvPr/>
        </p:nvPicPr>
        <p:blipFill>
          <a:blip r:embed="rId4"/>
          <a:stretch>
            <a:fillRect/>
          </a:stretch>
        </p:blipFill>
        <p:spPr bwMode="auto">
          <a:xfrm>
            <a:off x="973413" y="1896005"/>
            <a:ext cx="1371485" cy="1680074"/>
          </a:xfrm>
          <a:prstGeom prst="rect">
            <a:avLst/>
          </a:prstGeom>
          <a:noFill/>
        </p:spPr>
      </p:pic>
      <p:pic>
        <p:nvPicPr>
          <p:cNvPr id="15" name="Picture 2" descr="D:\8-20198_TomKoppel\Art\Application virtualization Temp Package.png"/>
          <p:cNvPicPr>
            <a:picLocks noChangeAspect="1" noChangeArrowheads="1"/>
          </p:cNvPicPr>
          <p:nvPr/>
        </p:nvPicPr>
        <p:blipFill>
          <a:blip r:embed="rId3"/>
          <a:stretch>
            <a:fillRect/>
          </a:stretch>
        </p:blipFill>
        <p:spPr bwMode="auto">
          <a:xfrm>
            <a:off x="5314583" y="2129455"/>
            <a:ext cx="2114424" cy="1430935"/>
          </a:xfrm>
          <a:prstGeom prst="rect">
            <a:avLst/>
          </a:prstGeom>
          <a:noFill/>
        </p:spPr>
      </p:pic>
      <p:pic>
        <p:nvPicPr>
          <p:cNvPr id="2050" name="Picture 2" descr="K:\8-20198_TomKoppel\Art\Thin Client.png"/>
          <p:cNvPicPr>
            <a:picLocks noChangeAspect="1" noChangeArrowheads="1"/>
          </p:cNvPicPr>
          <p:nvPr/>
        </p:nvPicPr>
        <p:blipFill>
          <a:blip r:embed="rId5"/>
          <a:srcRect/>
          <a:stretch>
            <a:fillRect/>
          </a:stretch>
        </p:blipFill>
        <p:spPr bwMode="auto">
          <a:xfrm>
            <a:off x="5307679" y="2124781"/>
            <a:ext cx="2121327" cy="1435608"/>
          </a:xfrm>
          <a:prstGeom prst="rect">
            <a:avLst/>
          </a:prstGeom>
          <a:noFill/>
        </p:spPr>
      </p:pic>
      <p:pic>
        <p:nvPicPr>
          <p:cNvPr id="14" name="Picture 4" descr="D:\8-20198_TomKoppel\Art\App Physical Package Blue Closed trans60.png"/>
          <p:cNvPicPr>
            <a:picLocks noChangeAspect="1" noChangeArrowheads="1"/>
          </p:cNvPicPr>
          <p:nvPr/>
        </p:nvPicPr>
        <p:blipFill>
          <a:blip r:embed="rId6"/>
          <a:stretch>
            <a:fillRect/>
          </a:stretch>
        </p:blipFill>
        <p:spPr bwMode="auto">
          <a:xfrm>
            <a:off x="1304665" y="2304189"/>
            <a:ext cx="900551" cy="514165"/>
          </a:xfrm>
          <a:prstGeom prst="rect">
            <a:avLst/>
          </a:prstGeom>
          <a:noFill/>
        </p:spPr>
      </p:pic>
      <p:pic>
        <p:nvPicPr>
          <p:cNvPr id="27" name="Picture 2" descr="D:\8-20198_TomKoppel\Art\Application virtualization Temp Package.png"/>
          <p:cNvPicPr>
            <a:picLocks noChangeAspect="1" noChangeArrowheads="1"/>
          </p:cNvPicPr>
          <p:nvPr/>
        </p:nvPicPr>
        <p:blipFill>
          <a:blip r:embed="rId3"/>
          <a:stretch>
            <a:fillRect/>
          </a:stretch>
        </p:blipFill>
        <p:spPr bwMode="auto">
          <a:xfrm>
            <a:off x="7836117" y="1833033"/>
            <a:ext cx="1088438" cy="736600"/>
          </a:xfrm>
          <a:prstGeom prst="rect">
            <a:avLst/>
          </a:prstGeom>
          <a:noFill/>
        </p:spPr>
      </p:pic>
      <p:pic>
        <p:nvPicPr>
          <p:cNvPr id="28" name="Picture 2" descr="D:\8-20198_TomKoppel\Art\Application virtualization Temp Package.png"/>
          <p:cNvPicPr>
            <a:picLocks noChangeAspect="1" noChangeArrowheads="1"/>
          </p:cNvPicPr>
          <p:nvPr/>
        </p:nvPicPr>
        <p:blipFill>
          <a:blip r:embed="rId3"/>
          <a:stretch>
            <a:fillRect/>
          </a:stretch>
        </p:blipFill>
        <p:spPr bwMode="auto">
          <a:xfrm>
            <a:off x="8253697" y="2208212"/>
            <a:ext cx="1088438" cy="736600"/>
          </a:xfrm>
          <a:prstGeom prst="rect">
            <a:avLst/>
          </a:prstGeom>
          <a:noFill/>
        </p:spPr>
      </p:pic>
      <p:pic>
        <p:nvPicPr>
          <p:cNvPr id="29" name="Picture 2" descr="D:\8-20198_TomKoppel\Art\Application virtualization Temp Package.png"/>
          <p:cNvPicPr>
            <a:picLocks noChangeAspect="1" noChangeArrowheads="1"/>
          </p:cNvPicPr>
          <p:nvPr/>
        </p:nvPicPr>
        <p:blipFill>
          <a:blip r:embed="rId3"/>
          <a:stretch>
            <a:fillRect/>
          </a:stretch>
        </p:blipFill>
        <p:spPr bwMode="auto">
          <a:xfrm>
            <a:off x="9551583" y="2355850"/>
            <a:ext cx="1088438" cy="736600"/>
          </a:xfrm>
          <a:prstGeom prst="rect">
            <a:avLst/>
          </a:prstGeom>
          <a:noFill/>
        </p:spPr>
      </p:pic>
      <p:pic>
        <p:nvPicPr>
          <p:cNvPr id="30" name="Picture 2" descr="D:\8-20198_TomKoppel\Art\Application virtualization Temp Package.png"/>
          <p:cNvPicPr>
            <a:picLocks noChangeAspect="1" noChangeArrowheads="1"/>
          </p:cNvPicPr>
          <p:nvPr/>
        </p:nvPicPr>
        <p:blipFill>
          <a:blip r:embed="rId3"/>
          <a:stretch>
            <a:fillRect/>
          </a:stretch>
        </p:blipFill>
        <p:spPr bwMode="auto">
          <a:xfrm>
            <a:off x="7527678" y="2551645"/>
            <a:ext cx="1088438" cy="736600"/>
          </a:xfrm>
          <a:prstGeom prst="rect">
            <a:avLst/>
          </a:prstGeom>
          <a:noFill/>
        </p:spPr>
      </p:pic>
      <p:pic>
        <p:nvPicPr>
          <p:cNvPr id="31" name="Picture 2" descr="D:\8-20198_TomKoppel\Art\Application virtualization Temp Package.png"/>
          <p:cNvPicPr>
            <a:picLocks noChangeAspect="1" noChangeArrowheads="1"/>
          </p:cNvPicPr>
          <p:nvPr/>
        </p:nvPicPr>
        <p:blipFill>
          <a:blip r:embed="rId3"/>
          <a:stretch>
            <a:fillRect/>
          </a:stretch>
        </p:blipFill>
        <p:spPr bwMode="auto">
          <a:xfrm>
            <a:off x="8780419" y="2771778"/>
            <a:ext cx="1088438" cy="736600"/>
          </a:xfrm>
          <a:prstGeom prst="rect">
            <a:avLst/>
          </a:prstGeom>
          <a:noFill/>
        </p:spPr>
      </p:pic>
      <p:pic>
        <p:nvPicPr>
          <p:cNvPr id="32" name="Picture 2" descr="D:\8-20198_TomKoppel\Art\Application virtualization Temp Package.png"/>
          <p:cNvPicPr>
            <a:picLocks noChangeAspect="1" noChangeArrowheads="1"/>
          </p:cNvPicPr>
          <p:nvPr/>
        </p:nvPicPr>
        <p:blipFill>
          <a:blip r:embed="rId3"/>
          <a:stretch>
            <a:fillRect/>
          </a:stretch>
        </p:blipFill>
        <p:spPr bwMode="auto">
          <a:xfrm>
            <a:off x="10592520" y="2638954"/>
            <a:ext cx="1088438" cy="736600"/>
          </a:xfrm>
          <a:prstGeom prst="rect">
            <a:avLst/>
          </a:prstGeom>
          <a:noFill/>
        </p:spPr>
      </p:pic>
      <p:pic>
        <p:nvPicPr>
          <p:cNvPr id="35" name="Picture 2" descr="D:\8-20198_TomKoppel\Art\Application virtualization Temp Package.png"/>
          <p:cNvPicPr>
            <a:picLocks noChangeAspect="1" noChangeArrowheads="1"/>
          </p:cNvPicPr>
          <p:nvPr/>
        </p:nvPicPr>
        <p:blipFill>
          <a:blip r:embed="rId3"/>
          <a:stretch>
            <a:fillRect/>
          </a:stretch>
        </p:blipFill>
        <p:spPr bwMode="auto">
          <a:xfrm>
            <a:off x="9808854" y="2991911"/>
            <a:ext cx="1088438" cy="736600"/>
          </a:xfrm>
          <a:prstGeom prst="rect">
            <a:avLst/>
          </a:prstGeom>
          <a:noFill/>
        </p:spPr>
      </p:pic>
      <p:sp>
        <p:nvSpPr>
          <p:cNvPr id="26" name="Round Same Side Corner Rectangle 25"/>
          <p:cNvSpPr/>
          <p:nvPr/>
        </p:nvSpPr>
        <p:spPr bwMode="auto">
          <a:xfrm>
            <a:off x="423080" y="4039737"/>
            <a:ext cx="3138985" cy="1951630"/>
          </a:xfrm>
          <a:prstGeom prst="round2Same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alpha val="99000"/>
                  </a:schemeClr>
                </a:solidFill>
              </a:rPr>
              <a:t>Lessons and experience with server virtualization is leading to trials of virtualized desktops.</a:t>
            </a:r>
          </a:p>
        </p:txBody>
      </p:sp>
      <p:sp>
        <p:nvSpPr>
          <p:cNvPr id="33" name="Round Same Side Corner Rectangle 32"/>
          <p:cNvSpPr/>
          <p:nvPr/>
        </p:nvSpPr>
        <p:spPr bwMode="auto">
          <a:xfrm>
            <a:off x="3755464" y="4042009"/>
            <a:ext cx="4869918" cy="1951630"/>
          </a:xfrm>
          <a:prstGeom prst="round2Same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ts val="300"/>
              </a:spcBef>
              <a:spcAft>
                <a:spcPct val="0"/>
              </a:spcAft>
            </a:pPr>
            <a:r>
              <a:rPr lang="en-US" dirty="0" smtClean="0">
                <a:solidFill>
                  <a:schemeClr val="bg1"/>
                </a:solidFill>
              </a:rPr>
              <a:t>New influences in regulatory requirements, a trend toward green computing, and flexibility of work environment is driving towards virtualization of the desktop.</a:t>
            </a:r>
          </a:p>
        </p:txBody>
      </p:sp>
      <p:sp>
        <p:nvSpPr>
          <p:cNvPr id="39" name="Round Same Side Corner Rectangle 38"/>
          <p:cNvSpPr/>
          <p:nvPr/>
        </p:nvSpPr>
        <p:spPr bwMode="auto">
          <a:xfrm>
            <a:off x="8846168" y="4042009"/>
            <a:ext cx="3138985" cy="1951630"/>
          </a:xfrm>
          <a:prstGeom prst="round2Same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alpha val="99000"/>
                  </a:schemeClr>
                </a:solidFill>
              </a:rPr>
              <a:t>VDI is predicted to grow quickly over the next five years.</a:t>
            </a: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1000"/>
                                        <p:tgtEl>
                                          <p:spTgt spid="2050"/>
                                        </p:tgtEl>
                                      </p:cBhvr>
                                    </p:animEffect>
                                  </p:childTnLst>
                                </p:cTn>
                              </p:par>
                            </p:childTnLst>
                          </p:cTn>
                        </p:par>
                        <p:par>
                          <p:cTn id="12" fill="hold">
                            <p:stCondLst>
                              <p:cond delay="2000"/>
                            </p:stCondLst>
                            <p:childTnLst>
                              <p:par>
                                <p:cTn id="13" presetID="53"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63" presetClass="path" presetSubtype="0" accel="50000" decel="50000" fill="hold" nodeType="withEffect">
                                  <p:stCondLst>
                                    <p:cond delay="0"/>
                                  </p:stCondLst>
                                  <p:childTnLst>
                                    <p:animMotion origin="layout" path="M 3.33333E-6 1.85185E-6 L 0.39722 1.85185E-6 " pathEditMode="relative" rAng="0" ptsTypes="AA">
                                      <p:cBhvr>
                                        <p:cTn id="22" dur="3000" fill="hold"/>
                                        <p:tgtEl>
                                          <p:spTgt spid="14"/>
                                        </p:tgtEl>
                                        <p:attrNameLst>
                                          <p:attrName>ppt_x</p:attrName>
                                          <p:attrName>ppt_y</p:attrName>
                                        </p:attrNameLst>
                                      </p:cBhvr>
                                      <p:rCtr x="199" y="0"/>
                                    </p:animMotion>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childTnLst>
                                </p:cTn>
                              </p:par>
                            </p:childTnLst>
                          </p:cTn>
                        </p:par>
                        <p:par>
                          <p:cTn id="26" fill="hold">
                            <p:stCondLst>
                              <p:cond delay="5000"/>
                            </p:stCondLst>
                            <p:childTnLst>
                              <p:par>
                                <p:cTn id="27" presetID="10" presetClass="exit" presetSubtype="0" fill="hold" nodeType="afterEffect">
                                  <p:stCondLst>
                                    <p:cond delay="0"/>
                                  </p:stCondLst>
                                  <p:childTnLst>
                                    <p:animEffect transition="out" filter="fade">
                                      <p:cBhvr>
                                        <p:cTn id="28" dur="1000"/>
                                        <p:tgtEl>
                                          <p:spTgt spid="14"/>
                                        </p:tgtEl>
                                      </p:cBhvr>
                                    </p:animEffect>
                                    <p:set>
                                      <p:cBhvr>
                                        <p:cTn id="29" dur="1" fill="hold">
                                          <p:stCondLst>
                                            <p:cond delay="999"/>
                                          </p:stCondLst>
                                        </p:cTn>
                                        <p:tgtEl>
                                          <p:spTgt spid="14"/>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1000"/>
                                        <p:tgtEl>
                                          <p:spTgt spid="2050"/>
                                        </p:tgtEl>
                                      </p:cBhvr>
                                    </p:animEffect>
                                    <p:set>
                                      <p:cBhvr>
                                        <p:cTn id="32" dur="1" fill="hold">
                                          <p:stCondLst>
                                            <p:cond delay="999"/>
                                          </p:stCondLst>
                                        </p:cTn>
                                        <p:tgtEl>
                                          <p:spTgt spid="2050"/>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childTnLst>
                                </p:cTn>
                              </p:par>
                              <p:par>
                                <p:cTn id="36" presetID="10" presetClass="entr" presetSubtype="0" fill="hold" nodeType="withEffect">
                                  <p:stCondLst>
                                    <p:cond delay="100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childTnLst>
                                </p:cTn>
                              </p:par>
                              <p:par>
                                <p:cTn id="39" presetID="10" presetClass="entr" presetSubtype="0" fill="hold" nodeType="withEffect">
                                  <p:stCondLst>
                                    <p:cond delay="250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1000"/>
                                        <p:tgtEl>
                                          <p:spTgt spid="36"/>
                                        </p:tgtEl>
                                      </p:cBhvr>
                                    </p:animEffect>
                                  </p:childTnLst>
                                </p:cTn>
                              </p:par>
                              <p:par>
                                <p:cTn id="42" presetID="10" presetClass="entr" presetSubtype="0" fill="hold" nodeType="withEffect">
                                  <p:stCondLst>
                                    <p:cond delay="200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1000"/>
                                        <p:tgtEl>
                                          <p:spTgt spid="37"/>
                                        </p:tgtEl>
                                      </p:cBhvr>
                                    </p:animEffect>
                                  </p:childTnLst>
                                </p:cTn>
                              </p:par>
                              <p:par>
                                <p:cTn id="45" presetID="10" presetClass="entr" presetSubtype="0" fill="hold" nodeType="withEffect">
                                  <p:stCondLst>
                                    <p:cond delay="100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childTnLst>
                                </p:cTn>
                              </p:par>
                              <p:par>
                                <p:cTn id="48" presetID="10" presetClass="entr" presetSubtype="0" fill="hold" nodeType="withEffect">
                                  <p:stCondLst>
                                    <p:cond delay="150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1000"/>
                                        <p:tgtEl>
                                          <p:spTgt spid="28"/>
                                        </p:tgtEl>
                                      </p:cBhvr>
                                    </p:animEffect>
                                  </p:childTnLst>
                                </p:cTn>
                              </p:par>
                              <p:par>
                                <p:cTn id="51" presetID="10" presetClass="entr" presetSubtype="0" fill="hold" nodeType="withEffect">
                                  <p:stCondLst>
                                    <p:cond delay="200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childTnLst>
                                </p:cTn>
                              </p:par>
                              <p:par>
                                <p:cTn id="54" presetID="10" presetClass="entr" presetSubtype="0" fill="hold" nodeType="withEffect">
                                  <p:stCondLst>
                                    <p:cond delay="100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1000"/>
                                        <p:tgtEl>
                                          <p:spTgt spid="30"/>
                                        </p:tgtEl>
                                      </p:cBhvr>
                                    </p:animEffect>
                                  </p:childTnLst>
                                </p:cTn>
                              </p:par>
                              <p:par>
                                <p:cTn id="57" presetID="10" presetClass="entr" presetSubtype="0" fill="hold" nodeType="withEffect">
                                  <p:stCondLst>
                                    <p:cond delay="150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0"/>
                                        <p:tgtEl>
                                          <p:spTgt spid="31"/>
                                        </p:tgtEl>
                                      </p:cBhvr>
                                    </p:animEffect>
                                  </p:childTnLst>
                                </p:cTn>
                              </p:par>
                              <p:par>
                                <p:cTn id="60" presetID="10" presetClass="entr" presetSubtype="0" fill="hold" nodeType="withEffect">
                                  <p:stCondLst>
                                    <p:cond delay="100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childTnLst>
                                </p:cTn>
                              </p:par>
                              <p:par>
                                <p:cTn id="63" presetID="10" presetClass="entr" presetSubtype="0" fill="hold" nodeType="withEffect">
                                  <p:stCondLst>
                                    <p:cond delay="250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The Technology Tipping Point?</a:t>
            </a:r>
            <a:endParaRPr lang="en-US" sz="4400" dirty="0"/>
          </a:p>
        </p:txBody>
      </p:sp>
      <p:sp>
        <p:nvSpPr>
          <p:cNvPr id="3" name="Content Placeholder 2"/>
          <p:cNvSpPr>
            <a:spLocks noGrp="1"/>
          </p:cNvSpPr>
          <p:nvPr>
            <p:ph type="body" sz="quarter" idx="10"/>
          </p:nvPr>
        </p:nvSpPr>
        <p:spPr/>
        <p:txBody>
          <a:bodyPr>
            <a:noAutofit/>
          </a:bodyPr>
          <a:lstStyle/>
          <a:p>
            <a:pPr marL="403225" indent="-403225"/>
            <a:r>
              <a:rPr sz="3200" b="1" dirty="0" smtClean="0"/>
              <a:t>Infrastructure</a:t>
            </a:r>
            <a:endParaRPr lang="en-US" sz="3200" b="1" dirty="0" smtClean="0"/>
          </a:p>
          <a:p>
            <a:pPr marL="744538" lvl="1" indent="-341313"/>
            <a:r>
              <a:rPr lang="en-US" sz="2800" dirty="0" smtClean="0"/>
              <a:t>VM isolation enables full desktop centralization</a:t>
            </a:r>
            <a:endParaRPr sz="2800" b="1" dirty="0" smtClean="0"/>
          </a:p>
          <a:p>
            <a:pPr marL="744538" lvl="1" indent="-341313"/>
            <a:r>
              <a:rPr sz="2800" dirty="0" smtClean="0"/>
              <a:t>Processor evolution shifts from clock speed to massive parallelism</a:t>
            </a:r>
            <a:endParaRPr lang="en-US" sz="2800" dirty="0" smtClean="0"/>
          </a:p>
          <a:p>
            <a:pPr marL="744538" lvl="1" indent="-341313"/>
            <a:r>
              <a:rPr lang="en-US" sz="2800" dirty="0" smtClean="0"/>
              <a:t>Faster networks</a:t>
            </a:r>
            <a:endParaRPr sz="2800" dirty="0" smtClean="0"/>
          </a:p>
          <a:p>
            <a:pPr marL="744538" lvl="1" indent="-341313"/>
            <a:r>
              <a:rPr sz="2800" dirty="0" smtClean="0"/>
              <a:t>Increased diversity of client devices</a:t>
            </a:r>
            <a:endParaRPr sz="2400" dirty="0" smtClean="0"/>
          </a:p>
          <a:p>
            <a:pPr marL="403225" indent="-403225"/>
            <a:r>
              <a:rPr sz="3200" b="1" dirty="0" smtClean="0"/>
              <a:t>Graphics related trends</a:t>
            </a:r>
            <a:endParaRPr lang="en-US" sz="3200" b="1" dirty="0" smtClean="0"/>
          </a:p>
          <a:p>
            <a:pPr marL="744538" lvl="1" indent="-341313"/>
            <a:r>
              <a:rPr lang="en-US" sz="2800" dirty="0" smtClean="0"/>
              <a:t>Graphics Richness Increasing: Media, 3D UI, Video, Animations, Flash, Silverlight</a:t>
            </a:r>
          </a:p>
          <a:p>
            <a:pPr marL="744538" lvl="1" indent="-341313"/>
            <a:r>
              <a:rPr lang="en-US" sz="2800" dirty="0" smtClean="0"/>
              <a:t>Increasing Fragmentation of Graphics Stacks</a:t>
            </a:r>
          </a:p>
          <a:p>
            <a:pPr marL="744538" lvl="1" indent="-341313"/>
            <a:r>
              <a:rPr lang="en-US" sz="2800" dirty="0" smtClean="0"/>
              <a:t>Portable Graphics stacks like Silverlight and Flash Emit as Flattened Bitmaps</a:t>
            </a:r>
          </a:p>
        </p:txBody>
      </p:sp>
      <p:sp>
        <p:nvSpPr>
          <p:cNvPr id="5" name="Slide Number Placeholder 4"/>
          <p:cNvSpPr>
            <a:spLocks noGrp="1"/>
          </p:cNvSpPr>
          <p:nvPr>
            <p:ph type="sldNum" sz="quarter" idx="4294967295"/>
          </p:nvPr>
        </p:nvSpPr>
        <p:spPr>
          <a:xfrm>
            <a:off x="8735325" y="6521822"/>
            <a:ext cx="2844059" cy="365125"/>
          </a:xfrm>
          <a:prstGeom prst="rect">
            <a:avLst/>
          </a:prstGeom>
        </p:spPr>
        <p:txBody>
          <a:bodyPr/>
          <a:lstStyle/>
          <a:p>
            <a:fld id="{A65B2095-25CA-4D7B-8D10-804D46926CAD}" type="slidenum">
              <a:rPr lang="en-US" smtClean="0"/>
              <a:pPr/>
              <a:t>6</a:t>
            </a:fld>
            <a:endParaRPr lang="en-US" dirty="0"/>
          </a:p>
        </p:txBody>
      </p:sp>
    </p:spTree>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735" y="2535112"/>
            <a:ext cx="11173090" cy="664797"/>
          </a:xfrm>
        </p:spPr>
        <p:txBody>
          <a:bodyPr/>
          <a:lstStyle/>
          <a:p>
            <a:r>
              <a:rPr lang="en-US" sz="4800" dirty="0" smtClean="0"/>
              <a:t>RemoteFX for VDI</a:t>
            </a:r>
            <a:endParaRPr lang="en-US" sz="4800"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7"/>
          <p:cNvSpPr>
            <a:spLocks/>
          </p:cNvSpPr>
          <p:nvPr/>
        </p:nvSpPr>
        <p:spPr bwMode="auto">
          <a:xfrm>
            <a:off x="6041988" y="1336265"/>
            <a:ext cx="5609481" cy="5143363"/>
          </a:xfrm>
          <a:custGeom>
            <a:avLst/>
            <a:gdLst/>
            <a:ahLst/>
            <a:cxnLst>
              <a:cxn ang="0">
                <a:pos x="690" y="2126"/>
              </a:cxn>
              <a:cxn ang="0">
                <a:pos x="673" y="2140"/>
              </a:cxn>
              <a:cxn ang="0">
                <a:pos x="17" y="2140"/>
              </a:cxn>
              <a:cxn ang="0">
                <a:pos x="0" y="2126"/>
              </a:cxn>
              <a:cxn ang="0">
                <a:pos x="0" y="14"/>
              </a:cxn>
              <a:cxn ang="0">
                <a:pos x="17" y="0"/>
              </a:cxn>
              <a:cxn ang="0">
                <a:pos x="673" y="0"/>
              </a:cxn>
              <a:cxn ang="0">
                <a:pos x="690" y="14"/>
              </a:cxn>
              <a:cxn ang="0">
                <a:pos x="690" y="2126"/>
              </a:cxn>
            </a:cxnLst>
            <a:rect l="0" t="0" r="r" b="b"/>
            <a:pathLst>
              <a:path w="690" h="2140">
                <a:moveTo>
                  <a:pt x="690" y="2126"/>
                </a:moveTo>
                <a:cubicBezTo>
                  <a:pt x="690" y="2134"/>
                  <a:pt x="682" y="2140"/>
                  <a:pt x="673" y="2140"/>
                </a:cubicBezTo>
                <a:cubicBezTo>
                  <a:pt x="17" y="2140"/>
                  <a:pt x="17" y="2140"/>
                  <a:pt x="17" y="2140"/>
                </a:cubicBezTo>
                <a:cubicBezTo>
                  <a:pt x="8" y="2140"/>
                  <a:pt x="0" y="2134"/>
                  <a:pt x="0" y="2126"/>
                </a:cubicBezTo>
                <a:cubicBezTo>
                  <a:pt x="0" y="14"/>
                  <a:pt x="0" y="14"/>
                  <a:pt x="0" y="14"/>
                </a:cubicBezTo>
                <a:cubicBezTo>
                  <a:pt x="0" y="6"/>
                  <a:pt x="8" y="0"/>
                  <a:pt x="17" y="0"/>
                </a:cubicBezTo>
                <a:cubicBezTo>
                  <a:pt x="673" y="0"/>
                  <a:pt x="673" y="0"/>
                  <a:pt x="673" y="0"/>
                </a:cubicBezTo>
                <a:cubicBezTo>
                  <a:pt x="682" y="0"/>
                  <a:pt x="690" y="6"/>
                  <a:pt x="690" y="14"/>
                </a:cubicBezTo>
                <a:lnTo>
                  <a:pt x="690" y="2126"/>
                </a:lnTo>
                <a:close/>
              </a:path>
            </a:pathLst>
          </a:cu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latin typeface="Calibri"/>
            </a:endParaRPr>
          </a:p>
        </p:txBody>
      </p:sp>
      <p:sp>
        <p:nvSpPr>
          <p:cNvPr id="45" name="Freeform 7"/>
          <p:cNvSpPr>
            <a:spLocks/>
          </p:cNvSpPr>
          <p:nvPr/>
        </p:nvSpPr>
        <p:spPr bwMode="auto">
          <a:xfrm>
            <a:off x="492509" y="1336265"/>
            <a:ext cx="5536373" cy="5143363"/>
          </a:xfrm>
          <a:custGeom>
            <a:avLst/>
            <a:gdLst/>
            <a:ahLst/>
            <a:cxnLst>
              <a:cxn ang="0">
                <a:pos x="690" y="2126"/>
              </a:cxn>
              <a:cxn ang="0">
                <a:pos x="673" y="2140"/>
              </a:cxn>
              <a:cxn ang="0">
                <a:pos x="17" y="2140"/>
              </a:cxn>
              <a:cxn ang="0">
                <a:pos x="0" y="2126"/>
              </a:cxn>
              <a:cxn ang="0">
                <a:pos x="0" y="14"/>
              </a:cxn>
              <a:cxn ang="0">
                <a:pos x="17" y="0"/>
              </a:cxn>
              <a:cxn ang="0">
                <a:pos x="673" y="0"/>
              </a:cxn>
              <a:cxn ang="0">
                <a:pos x="690" y="14"/>
              </a:cxn>
              <a:cxn ang="0">
                <a:pos x="690" y="2126"/>
              </a:cxn>
            </a:cxnLst>
            <a:rect l="0" t="0" r="r" b="b"/>
            <a:pathLst>
              <a:path w="690" h="2140">
                <a:moveTo>
                  <a:pt x="690" y="2126"/>
                </a:moveTo>
                <a:cubicBezTo>
                  <a:pt x="690" y="2134"/>
                  <a:pt x="682" y="2140"/>
                  <a:pt x="673" y="2140"/>
                </a:cubicBezTo>
                <a:cubicBezTo>
                  <a:pt x="17" y="2140"/>
                  <a:pt x="17" y="2140"/>
                  <a:pt x="17" y="2140"/>
                </a:cubicBezTo>
                <a:cubicBezTo>
                  <a:pt x="8" y="2140"/>
                  <a:pt x="0" y="2134"/>
                  <a:pt x="0" y="2126"/>
                </a:cubicBezTo>
                <a:cubicBezTo>
                  <a:pt x="0" y="14"/>
                  <a:pt x="0" y="14"/>
                  <a:pt x="0" y="14"/>
                </a:cubicBezTo>
                <a:cubicBezTo>
                  <a:pt x="0" y="6"/>
                  <a:pt x="8" y="0"/>
                  <a:pt x="17" y="0"/>
                </a:cubicBezTo>
                <a:cubicBezTo>
                  <a:pt x="673" y="0"/>
                  <a:pt x="673" y="0"/>
                  <a:pt x="673" y="0"/>
                </a:cubicBezTo>
                <a:cubicBezTo>
                  <a:pt x="682" y="0"/>
                  <a:pt x="690" y="6"/>
                  <a:pt x="690" y="14"/>
                </a:cubicBezTo>
                <a:lnTo>
                  <a:pt x="690" y="2126"/>
                </a:lnTo>
                <a:close/>
              </a:path>
            </a:pathLst>
          </a:cu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a:solidFill>
                <a:srgbClr val="FFFFFF"/>
              </a:solidFill>
              <a:latin typeface="Calibri"/>
            </a:endParaRPr>
          </a:p>
        </p:txBody>
      </p:sp>
      <p:sp>
        <p:nvSpPr>
          <p:cNvPr id="46" name="Title 1"/>
          <p:cNvSpPr>
            <a:spLocks noGrp="1"/>
          </p:cNvSpPr>
          <p:nvPr>
            <p:ph type="title"/>
          </p:nvPr>
        </p:nvSpPr>
        <p:spPr>
          <a:xfrm>
            <a:off x="554633" y="291288"/>
            <a:ext cx="11165020" cy="609398"/>
          </a:xfrm>
        </p:spPr>
        <p:txBody>
          <a:bodyPr/>
          <a:lstStyle/>
          <a:p>
            <a:r>
              <a:rPr sz="4400" i="1" dirty="0" smtClean="0"/>
              <a:t>New</a:t>
            </a:r>
            <a:r>
              <a:rPr sz="4400" dirty="0" smtClean="0"/>
              <a:t> Concept for RDP 7.1 for VDI</a:t>
            </a:r>
          </a:p>
        </p:txBody>
      </p:sp>
      <p:sp>
        <p:nvSpPr>
          <p:cNvPr id="47" name="Rounded Rectangle 46"/>
          <p:cNvSpPr/>
          <p:nvPr/>
        </p:nvSpPr>
        <p:spPr>
          <a:xfrm>
            <a:off x="1076864" y="2068253"/>
            <a:ext cx="4367662" cy="136863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endParaRPr lang="en-US" sz="2000" b="1" dirty="0" smtClean="0"/>
          </a:p>
          <a:p>
            <a:pPr algn="ctr"/>
            <a:r>
              <a:rPr lang="en-US" b="1" dirty="0" smtClean="0"/>
              <a:t>Separate host intercept for each graphics stack &amp; client equivalents – gaps</a:t>
            </a:r>
          </a:p>
          <a:p>
            <a:pPr algn="ctr"/>
            <a:endParaRPr lang="en-US" sz="2000" dirty="0"/>
          </a:p>
        </p:txBody>
      </p:sp>
      <p:sp>
        <p:nvSpPr>
          <p:cNvPr id="48" name="Rounded Rectangle 47"/>
          <p:cNvSpPr/>
          <p:nvPr/>
        </p:nvSpPr>
        <p:spPr>
          <a:xfrm>
            <a:off x="1076864" y="4929267"/>
            <a:ext cx="4367662" cy="136117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smtClean="0"/>
              <a:t>Can lead to better bandwidth utilization for intercepted graphics types</a:t>
            </a:r>
            <a:endParaRPr lang="en-US" b="1" dirty="0"/>
          </a:p>
        </p:txBody>
      </p:sp>
      <p:sp>
        <p:nvSpPr>
          <p:cNvPr id="50" name="Freeform 49"/>
          <p:cNvSpPr>
            <a:spLocks/>
          </p:cNvSpPr>
          <p:nvPr/>
        </p:nvSpPr>
        <p:spPr bwMode="auto">
          <a:xfrm>
            <a:off x="497024" y="1127414"/>
            <a:ext cx="5536371" cy="717152"/>
          </a:xfrm>
          <a:custGeom>
            <a:avLst/>
            <a:gdLst/>
            <a:ahLst/>
            <a:cxnLst>
              <a:cxn ang="0">
                <a:pos x="690" y="212"/>
              </a:cxn>
              <a:cxn ang="0">
                <a:pos x="690" y="14"/>
              </a:cxn>
              <a:cxn ang="0">
                <a:pos x="673" y="0"/>
              </a:cxn>
              <a:cxn ang="0">
                <a:pos x="17" y="0"/>
              </a:cxn>
              <a:cxn ang="0">
                <a:pos x="0" y="14"/>
              </a:cxn>
              <a:cxn ang="0">
                <a:pos x="0" y="212"/>
              </a:cxn>
              <a:cxn ang="0">
                <a:pos x="690" y="212"/>
              </a:cxn>
            </a:cxnLst>
            <a:rect l="0" t="0" r="r" b="b"/>
            <a:pathLst>
              <a:path w="690" h="212">
                <a:moveTo>
                  <a:pt x="690" y="212"/>
                </a:moveTo>
                <a:cubicBezTo>
                  <a:pt x="690" y="14"/>
                  <a:pt x="690" y="14"/>
                  <a:pt x="690" y="14"/>
                </a:cubicBezTo>
                <a:cubicBezTo>
                  <a:pt x="690" y="6"/>
                  <a:pt x="682" y="0"/>
                  <a:pt x="673" y="0"/>
                </a:cubicBezTo>
                <a:cubicBezTo>
                  <a:pt x="17" y="0"/>
                  <a:pt x="17" y="0"/>
                  <a:pt x="17" y="0"/>
                </a:cubicBezTo>
                <a:cubicBezTo>
                  <a:pt x="8" y="0"/>
                  <a:pt x="0" y="6"/>
                  <a:pt x="0" y="14"/>
                </a:cubicBezTo>
                <a:cubicBezTo>
                  <a:pt x="0" y="212"/>
                  <a:pt x="0" y="212"/>
                  <a:pt x="0" y="212"/>
                </a:cubicBezTo>
                <a:lnTo>
                  <a:pt x="690" y="212"/>
                </a:lnTo>
                <a:close/>
              </a:path>
            </a:pathLst>
          </a:cu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3200" dirty="0" smtClean="0"/>
              <a:t>RDP Client Rendering</a:t>
            </a:r>
            <a:endParaRPr lang="en-US" sz="3200" dirty="0"/>
          </a:p>
        </p:txBody>
      </p:sp>
      <p:sp>
        <p:nvSpPr>
          <p:cNvPr id="51" name="Freeform 50"/>
          <p:cNvSpPr>
            <a:spLocks/>
          </p:cNvSpPr>
          <p:nvPr/>
        </p:nvSpPr>
        <p:spPr bwMode="auto">
          <a:xfrm>
            <a:off x="6045834" y="1127414"/>
            <a:ext cx="5609481" cy="717152"/>
          </a:xfrm>
          <a:custGeom>
            <a:avLst/>
            <a:gdLst/>
            <a:ahLst/>
            <a:cxnLst>
              <a:cxn ang="0">
                <a:pos x="690" y="212"/>
              </a:cxn>
              <a:cxn ang="0">
                <a:pos x="690" y="14"/>
              </a:cxn>
              <a:cxn ang="0">
                <a:pos x="673" y="0"/>
              </a:cxn>
              <a:cxn ang="0">
                <a:pos x="17" y="0"/>
              </a:cxn>
              <a:cxn ang="0">
                <a:pos x="0" y="14"/>
              </a:cxn>
              <a:cxn ang="0">
                <a:pos x="0" y="212"/>
              </a:cxn>
              <a:cxn ang="0">
                <a:pos x="690" y="212"/>
              </a:cxn>
            </a:cxnLst>
            <a:rect l="0" t="0" r="r" b="b"/>
            <a:pathLst>
              <a:path w="690" h="212">
                <a:moveTo>
                  <a:pt x="690" y="212"/>
                </a:moveTo>
                <a:cubicBezTo>
                  <a:pt x="690" y="14"/>
                  <a:pt x="690" y="14"/>
                  <a:pt x="690" y="14"/>
                </a:cubicBezTo>
                <a:cubicBezTo>
                  <a:pt x="690" y="6"/>
                  <a:pt x="682" y="0"/>
                  <a:pt x="673" y="0"/>
                </a:cubicBezTo>
                <a:cubicBezTo>
                  <a:pt x="17" y="0"/>
                  <a:pt x="17" y="0"/>
                  <a:pt x="17" y="0"/>
                </a:cubicBezTo>
                <a:cubicBezTo>
                  <a:pt x="8" y="0"/>
                  <a:pt x="0" y="6"/>
                  <a:pt x="0" y="14"/>
                </a:cubicBezTo>
                <a:cubicBezTo>
                  <a:pt x="0" y="212"/>
                  <a:pt x="0" y="212"/>
                  <a:pt x="0" y="212"/>
                </a:cubicBezTo>
                <a:lnTo>
                  <a:pt x="690" y="212"/>
                </a:lnTo>
                <a:close/>
              </a:path>
            </a:pathLst>
          </a:cu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i="1" dirty="0" smtClean="0">
                <a:solidFill>
                  <a:srgbClr val="FFFFFF"/>
                </a:solidFill>
              </a:rPr>
              <a:t>RDP Host Rendering</a:t>
            </a:r>
          </a:p>
        </p:txBody>
      </p:sp>
      <p:sp>
        <p:nvSpPr>
          <p:cNvPr id="53" name="Rounded Rectangle 52"/>
          <p:cNvSpPr/>
          <p:nvPr/>
        </p:nvSpPr>
        <p:spPr>
          <a:xfrm>
            <a:off x="1076864" y="3699643"/>
            <a:ext cx="4367662" cy="1008993"/>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smtClean="0"/>
              <a:t>Leverages Rich Client HW and SW</a:t>
            </a:r>
            <a:endParaRPr lang="en-US" b="1" dirty="0"/>
          </a:p>
        </p:txBody>
      </p:sp>
      <p:sp>
        <p:nvSpPr>
          <p:cNvPr id="54" name="Rounded Rectangle 53"/>
          <p:cNvSpPr/>
          <p:nvPr/>
        </p:nvSpPr>
        <p:spPr>
          <a:xfrm>
            <a:off x="6662897" y="2068253"/>
            <a:ext cx="4367662"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2000" b="1" i="1" dirty="0" smtClean="0"/>
              <a:t>Single intercept point for all graphics – predictable and complete UX</a:t>
            </a:r>
          </a:p>
        </p:txBody>
      </p:sp>
      <p:sp>
        <p:nvSpPr>
          <p:cNvPr id="55" name="Rounded Rectangle 54"/>
          <p:cNvSpPr/>
          <p:nvPr/>
        </p:nvSpPr>
        <p:spPr>
          <a:xfrm>
            <a:off x="6662897" y="4929267"/>
            <a:ext cx="4367662" cy="136117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i="1" dirty="0" smtClean="0"/>
              <a:t>Typically requires more bandwidth as traffic is sent as compressed bitmaps</a:t>
            </a:r>
            <a:endParaRPr lang="en-US" b="1" i="1" dirty="0"/>
          </a:p>
        </p:txBody>
      </p:sp>
      <p:sp>
        <p:nvSpPr>
          <p:cNvPr id="56" name="Rounded Rectangle 55"/>
          <p:cNvSpPr/>
          <p:nvPr/>
        </p:nvSpPr>
        <p:spPr>
          <a:xfrm>
            <a:off x="6662897" y="3699643"/>
            <a:ext cx="4367662" cy="1008993"/>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i="1" dirty="0" smtClean="0"/>
              <a:t>Lightweight Clients means </a:t>
            </a:r>
            <a:br>
              <a:rPr lang="en-US" b="1" i="1" dirty="0" smtClean="0"/>
            </a:br>
            <a:r>
              <a:rPr lang="en-US" b="1" i="1" dirty="0" smtClean="0"/>
              <a:t>complexity  is shifted to Host</a:t>
            </a:r>
            <a:endParaRPr lang="en-US" b="1" i="1" dirty="0"/>
          </a:p>
        </p:txBody>
      </p:sp>
    </p:spTree>
    <p:extLst>
      <p:ext uri="{BB962C8B-B14F-4D97-AF65-F5344CB8AC3E}">
        <p14:creationId xmlns:p14="http://schemas.microsoft.com/office/powerpoint/2010/main" val="1532933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0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20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2000"/>
                                        <p:tgtEl>
                                          <p:spTgt spid="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20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2000"/>
                                        <p:tgtEl>
                                          <p:spTgt spid="4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3" grpId="0" animBg="1"/>
      <p:bldP spid="54" grpId="0" animBg="1"/>
      <p:bldP spid="55" grpId="0" animBg="1"/>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1" y="956472"/>
            <a:ext cx="5597210" cy="5410200"/>
          </a:xfrm>
          <a:prstGeom prst="rect">
            <a:avLst/>
          </a:prstGeom>
          <a:gradFill>
            <a:gsLst>
              <a:gs pos="0">
                <a:srgbClr val="000000">
                  <a:alpha val="0"/>
                </a:srgbClr>
              </a:gs>
              <a:gs pos="10000">
                <a:srgbClr val="000000">
                  <a:alpha val="15000"/>
                </a:srgbClr>
              </a:gs>
              <a:gs pos="80000">
                <a:srgbClr val="000000">
                  <a:alpha val="15000"/>
                </a:srgbClr>
              </a:gs>
              <a:gs pos="100000">
                <a:srgbClr val="000000">
                  <a:alpha val="0"/>
                </a:srgbClr>
              </a:gs>
            </a:gsLst>
            <a:lin ang="5400000" scaled="0"/>
          </a:gradFill>
          <a:ln w="12700" cmpd="sng">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000000"/>
                  </a:gs>
                  <a:gs pos="100000">
                    <a:srgbClr val="000000"/>
                  </a:gs>
                </a:gsLst>
                <a:lin ang="5400000" scaled="0"/>
              </a:gradFill>
            </a:endParaRPr>
          </a:p>
        </p:txBody>
      </p:sp>
      <p:sp>
        <p:nvSpPr>
          <p:cNvPr id="18" name="Rectangle 17"/>
          <p:cNvSpPr/>
          <p:nvPr/>
        </p:nvSpPr>
        <p:spPr bwMode="auto">
          <a:xfrm>
            <a:off x="0" y="1577713"/>
            <a:ext cx="12188825" cy="1060704"/>
          </a:xfrm>
          <a:prstGeom prst="rect">
            <a:avLst/>
          </a:prstGeom>
          <a:gradFill>
            <a:gsLst>
              <a:gs pos="0">
                <a:schemeClr val="tx2">
                  <a:lumMod val="10000"/>
                  <a:alpha val="0"/>
                </a:schemeClr>
              </a:gs>
              <a:gs pos="50000">
                <a:schemeClr val="tx2">
                  <a:lumMod val="10000"/>
                  <a:alpha val="30000"/>
                </a:schemeClr>
              </a:gs>
              <a:gs pos="100000">
                <a:schemeClr val="tx2">
                  <a:lumMod val="10000"/>
                  <a:alpha val="0"/>
                </a:schemeClr>
              </a:gs>
            </a:gsLst>
            <a:lin ang="0" scaled="0"/>
          </a:gradFill>
          <a:ln w="12700" cmpd="sng">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000000"/>
                  </a:gs>
                  <a:gs pos="100000">
                    <a:srgbClr val="000000"/>
                  </a:gs>
                </a:gsLst>
                <a:lin ang="5400000" scaled="0"/>
              </a:gradFill>
            </a:endParaRPr>
          </a:p>
        </p:txBody>
      </p:sp>
      <p:sp>
        <p:nvSpPr>
          <p:cNvPr id="20" name="Rectangle 19"/>
          <p:cNvSpPr/>
          <p:nvPr/>
        </p:nvSpPr>
        <p:spPr bwMode="auto">
          <a:xfrm>
            <a:off x="0" y="3785933"/>
            <a:ext cx="12188825" cy="1060704"/>
          </a:xfrm>
          <a:prstGeom prst="rect">
            <a:avLst/>
          </a:prstGeom>
          <a:gradFill>
            <a:gsLst>
              <a:gs pos="0">
                <a:schemeClr val="tx2">
                  <a:lumMod val="10000"/>
                  <a:alpha val="0"/>
                </a:schemeClr>
              </a:gs>
              <a:gs pos="50000">
                <a:schemeClr val="tx2">
                  <a:lumMod val="10000"/>
                  <a:alpha val="30000"/>
                </a:schemeClr>
              </a:gs>
              <a:gs pos="100000">
                <a:schemeClr val="tx2">
                  <a:lumMod val="10000"/>
                  <a:alpha val="0"/>
                </a:schemeClr>
              </a:gs>
            </a:gsLst>
            <a:lin ang="0" scaled="0"/>
          </a:gradFill>
          <a:ln w="12700" cmpd="sng">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000000"/>
                  </a:gs>
                  <a:gs pos="100000">
                    <a:srgbClr val="000000"/>
                  </a:gs>
                </a:gsLst>
                <a:lin ang="5400000" scaled="0"/>
              </a:gradFill>
            </a:endParaRPr>
          </a:p>
        </p:txBody>
      </p:sp>
      <p:sp>
        <p:nvSpPr>
          <p:cNvPr id="2" name="Title 1"/>
          <p:cNvSpPr>
            <a:spLocks noGrp="1"/>
          </p:cNvSpPr>
          <p:nvPr>
            <p:ph type="title"/>
          </p:nvPr>
        </p:nvSpPr>
        <p:spPr>
          <a:xfrm>
            <a:off x="507868" y="228600"/>
            <a:ext cx="11173090" cy="609398"/>
          </a:xfrm>
        </p:spPr>
        <p:txBody>
          <a:bodyPr/>
          <a:lstStyle/>
          <a:p>
            <a:r>
              <a:rPr lang="en-US" sz="4400" dirty="0" smtClean="0"/>
              <a:t>RemoteFX Value Proposition</a:t>
            </a:r>
            <a:endParaRPr lang="en-US" sz="4400" i="1" dirty="0">
              <a:solidFill>
                <a:srgbClr val="FFFF00"/>
              </a:solidFill>
            </a:endParaRPr>
          </a:p>
        </p:txBody>
      </p:sp>
      <p:sp>
        <p:nvSpPr>
          <p:cNvPr id="19" name="Rectangle 18"/>
          <p:cNvSpPr/>
          <p:nvPr/>
        </p:nvSpPr>
        <p:spPr bwMode="auto">
          <a:xfrm>
            <a:off x="0" y="2681823"/>
            <a:ext cx="12188825" cy="1060704"/>
          </a:xfrm>
          <a:prstGeom prst="rect">
            <a:avLst/>
          </a:prstGeom>
          <a:gradFill>
            <a:gsLst>
              <a:gs pos="0">
                <a:schemeClr val="tx2">
                  <a:lumMod val="10000"/>
                  <a:alpha val="0"/>
                </a:schemeClr>
              </a:gs>
              <a:gs pos="50000">
                <a:schemeClr val="tx2">
                  <a:lumMod val="10000"/>
                  <a:alpha val="30000"/>
                </a:schemeClr>
              </a:gs>
              <a:gs pos="100000">
                <a:schemeClr val="tx2">
                  <a:lumMod val="10000"/>
                  <a:alpha val="0"/>
                </a:schemeClr>
              </a:gs>
            </a:gsLst>
            <a:lin ang="0" scaled="0"/>
          </a:gradFill>
          <a:ln w="12700" cmpd="sng">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000000"/>
                  </a:gs>
                  <a:gs pos="100000">
                    <a:srgbClr val="000000"/>
                  </a:gs>
                </a:gsLst>
                <a:lin ang="5400000" scaled="0"/>
              </a:gradFill>
            </a:endParaRPr>
          </a:p>
        </p:txBody>
      </p:sp>
      <p:sp>
        <p:nvSpPr>
          <p:cNvPr id="21" name="Rectangle 20"/>
          <p:cNvSpPr/>
          <p:nvPr/>
        </p:nvSpPr>
        <p:spPr bwMode="auto">
          <a:xfrm>
            <a:off x="0" y="4890043"/>
            <a:ext cx="12188825" cy="1060704"/>
          </a:xfrm>
          <a:prstGeom prst="rect">
            <a:avLst/>
          </a:prstGeom>
          <a:gradFill>
            <a:gsLst>
              <a:gs pos="0">
                <a:schemeClr val="tx2">
                  <a:lumMod val="10000"/>
                  <a:alpha val="0"/>
                </a:schemeClr>
              </a:gs>
              <a:gs pos="50000">
                <a:schemeClr val="tx2">
                  <a:lumMod val="10000"/>
                  <a:alpha val="30000"/>
                </a:schemeClr>
              </a:gs>
              <a:gs pos="100000">
                <a:schemeClr val="tx2">
                  <a:lumMod val="10000"/>
                  <a:alpha val="0"/>
                </a:schemeClr>
              </a:gs>
            </a:gsLst>
            <a:lin ang="0" scaled="0"/>
          </a:gradFill>
          <a:ln w="12700" cmpd="sng">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000000"/>
                  </a:gs>
                  <a:gs pos="100000">
                    <a:srgbClr val="000000"/>
                  </a:gs>
                </a:gsLst>
                <a:lin ang="5400000" scaled="0"/>
              </a:gradFill>
            </a:endParaRPr>
          </a:p>
        </p:txBody>
      </p:sp>
      <p:sp>
        <p:nvSpPr>
          <p:cNvPr id="24" name="Rectangle 23"/>
          <p:cNvSpPr/>
          <p:nvPr/>
        </p:nvSpPr>
        <p:spPr bwMode="auto">
          <a:xfrm>
            <a:off x="507868" y="1046124"/>
            <a:ext cx="4926498" cy="369332"/>
          </a:xfrm>
          <a:prstGeom prst="rect">
            <a:avLst/>
          </a:prstGeom>
          <a:no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0" tIns="0" rIns="0" bIns="0" numCol="1" rtlCol="0" anchor="ctr" anchorCtr="0" compatLnSpc="1">
            <a:prstTxWarp prst="textNoShape">
              <a:avLst/>
            </a:prstTxWarp>
            <a:spAutoFit/>
          </a:bodyPr>
          <a:lstStyle/>
          <a:p>
            <a:pPr algn="ctr" defTabSz="914099"/>
            <a:r>
              <a:rPr lang="en-US" sz="2400" b="1" dirty="0" smtClean="0">
                <a:gradFill>
                  <a:gsLst>
                    <a:gs pos="0">
                      <a:schemeClr val="tx1"/>
                    </a:gs>
                    <a:gs pos="86000">
                      <a:schemeClr val="tx1"/>
                    </a:gs>
                  </a:gsLst>
                  <a:lin ang="5400000" scaled="0"/>
                </a:gradFill>
              </a:rPr>
              <a:t>Enabling Technology</a:t>
            </a:r>
          </a:p>
        </p:txBody>
      </p:sp>
      <p:sp>
        <p:nvSpPr>
          <p:cNvPr id="39" name="Rectangle 38"/>
          <p:cNvSpPr/>
          <p:nvPr/>
        </p:nvSpPr>
        <p:spPr bwMode="auto">
          <a:xfrm>
            <a:off x="6086940" y="1064590"/>
            <a:ext cx="5126357" cy="332399"/>
          </a:xfrm>
          <a:prstGeom prst="rect">
            <a:avLst/>
          </a:prstGeom>
          <a:no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0" tIns="0" rIns="0" bIns="0" numCol="1" rtlCol="0" anchor="ctr" anchorCtr="0" compatLnSpc="1">
            <a:prstTxWarp prst="textNoShape">
              <a:avLst/>
            </a:prstTxWarp>
            <a:spAutoFit/>
          </a:bodyPr>
          <a:lstStyle/>
          <a:p>
            <a:pPr algn="ctr">
              <a:lnSpc>
                <a:spcPct val="90000"/>
              </a:lnSpc>
            </a:pPr>
            <a:r>
              <a:rPr lang="en-US" sz="2400" b="1" dirty="0" smtClean="0">
                <a:gradFill>
                  <a:gsLst>
                    <a:gs pos="0">
                      <a:schemeClr val="tx1"/>
                    </a:gs>
                    <a:gs pos="86000">
                      <a:schemeClr val="tx1"/>
                    </a:gs>
                  </a:gsLst>
                  <a:lin ang="5400000" scaled="0"/>
                </a:gradFill>
              </a:rPr>
              <a:t>Customer Value</a:t>
            </a:r>
          </a:p>
        </p:txBody>
      </p:sp>
      <p:sp>
        <p:nvSpPr>
          <p:cNvPr id="35" name="Round Same Side Corner Rectangle 34"/>
          <p:cNvSpPr/>
          <p:nvPr/>
        </p:nvSpPr>
        <p:spPr bwMode="auto">
          <a:xfrm rot="5400000">
            <a:off x="2297909" y="2704319"/>
            <a:ext cx="836336" cy="5432153"/>
          </a:xfrm>
          <a:prstGeom prst="round2SameRect">
            <a:avLst>
              <a:gd name="adj1" fmla="val 14080"/>
              <a:gd name="adj2" fmla="val 0"/>
            </a:avLst>
          </a:prstGeom>
          <a:gradFill>
            <a:gsLst>
              <a:gs pos="0">
                <a:schemeClr val="accent3">
                  <a:shade val="58000"/>
                  <a:satMod val="150000"/>
                  <a:alpha val="0"/>
                </a:schemeClr>
              </a:gs>
              <a:gs pos="72000">
                <a:schemeClr val="accent3">
                  <a:tint val="90000"/>
                  <a:satMod val="135000"/>
                </a:schemeClr>
              </a:gs>
              <a:gs pos="100000">
                <a:schemeClr val="accent3">
                  <a:tint val="80000"/>
                  <a:satMod val="155000"/>
                </a:schemeClr>
              </a:gs>
            </a:gsLst>
          </a:gradFill>
          <a:ln>
            <a:noFill/>
            <a:headEnd type="none" w="med" len="med"/>
            <a:tailEnd type="none" w="med" len="med"/>
          </a:ln>
          <a:effectLst>
            <a:outerShdw blurRad="127000" algn="ctr"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lIns="0" tIns="91440" rIns="0" bIns="0" anchor="t" anchorCtr="0"/>
          <a:lstStyle/>
          <a:p>
            <a:pPr algn="ctr" defTabSz="865188" fontAlgn="base">
              <a:lnSpc>
                <a:spcPct val="90000"/>
              </a:lnSpc>
              <a:spcBef>
                <a:spcPct val="0"/>
              </a:spcBef>
              <a:spcAft>
                <a:spcPct val="0"/>
              </a:spcAft>
            </a:pPr>
            <a:endParaRPr lang="en-US" sz="1600" dirty="0" smtClean="0">
              <a:gradFill>
                <a:gsLst>
                  <a:gs pos="0">
                    <a:schemeClr val="tx1"/>
                  </a:gs>
                  <a:gs pos="86000">
                    <a:schemeClr val="tx1"/>
                  </a:gs>
                </a:gsLst>
                <a:lin ang="5400000" scaled="0"/>
              </a:gradFill>
            </a:endParaRPr>
          </a:p>
        </p:txBody>
      </p:sp>
      <p:sp>
        <p:nvSpPr>
          <p:cNvPr id="30" name="Rectangle 29"/>
          <p:cNvSpPr/>
          <p:nvPr/>
        </p:nvSpPr>
        <p:spPr bwMode="auto">
          <a:xfrm>
            <a:off x="475969" y="5158785"/>
            <a:ext cx="4924285" cy="523220"/>
          </a:xfrm>
          <a:prstGeom prst="rect">
            <a:avLst/>
          </a:prstGeom>
          <a:no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0" tIns="0" rIns="0" bIns="0" numCol="1" rtlCol="0" anchor="ctr" anchorCtr="0" compatLnSpc="1">
            <a:prstTxWarp prst="textNoShape">
              <a:avLst/>
            </a:prstTxWarp>
            <a:spAutoFit/>
          </a:bodyPr>
          <a:lstStyle/>
          <a:p>
            <a:pPr algn="ctr" defTabSz="914099">
              <a:lnSpc>
                <a:spcPct val="85000"/>
              </a:lnSpc>
            </a:pPr>
            <a:r>
              <a:rPr lang="en-US" sz="2000" b="1" dirty="0" smtClean="0">
                <a:gradFill>
                  <a:gsLst>
                    <a:gs pos="0">
                      <a:schemeClr val="tx1"/>
                    </a:gs>
                    <a:gs pos="86000">
                      <a:schemeClr val="tx1"/>
                    </a:gs>
                  </a:gsLst>
                  <a:lin ang="5400000" scaled="0"/>
                </a:gradFill>
              </a:rPr>
              <a:t>Bitmap </a:t>
            </a:r>
            <a:r>
              <a:rPr lang="en-US" sz="2000" b="1" dirty="0" err="1" smtClean="0">
                <a:gradFill>
                  <a:gsLst>
                    <a:gs pos="0">
                      <a:schemeClr val="tx1"/>
                    </a:gs>
                    <a:gs pos="86000">
                      <a:schemeClr val="tx1"/>
                    </a:gs>
                  </a:gsLst>
                  <a:lin ang="5400000" scaled="0"/>
                </a:gradFill>
              </a:rPr>
              <a:t>remoting</a:t>
            </a:r>
            <a:r>
              <a:rPr lang="en-US" sz="2000" b="1" dirty="0" smtClean="0">
                <a:gradFill>
                  <a:gsLst>
                    <a:gs pos="0">
                      <a:schemeClr val="tx1"/>
                    </a:gs>
                    <a:gs pos="86000">
                      <a:schemeClr val="tx1"/>
                    </a:gs>
                  </a:gsLst>
                  <a:lin ang="5400000" scaled="0"/>
                </a:gradFill>
              </a:rPr>
              <a:t> and </a:t>
            </a:r>
            <a:br>
              <a:rPr lang="en-US" sz="2000" b="1" dirty="0" smtClean="0">
                <a:gradFill>
                  <a:gsLst>
                    <a:gs pos="0">
                      <a:schemeClr val="tx1"/>
                    </a:gs>
                    <a:gs pos="86000">
                      <a:schemeClr val="tx1"/>
                    </a:gs>
                  </a:gsLst>
                  <a:lin ang="5400000" scaled="0"/>
                </a:gradFill>
              </a:rPr>
            </a:br>
            <a:r>
              <a:rPr lang="en-US" sz="2000" b="1" dirty="0" smtClean="0">
                <a:gradFill>
                  <a:gsLst>
                    <a:gs pos="0">
                      <a:schemeClr val="tx1"/>
                    </a:gs>
                    <a:gs pos="86000">
                      <a:schemeClr val="tx1"/>
                    </a:gs>
                  </a:gsLst>
                  <a:lin ang="5400000" scaled="0"/>
                </a:gradFill>
              </a:rPr>
              <a:t>hardware-based decode</a:t>
            </a:r>
          </a:p>
        </p:txBody>
      </p:sp>
      <p:sp>
        <p:nvSpPr>
          <p:cNvPr id="34" name="Round Same Side Corner Rectangle 33"/>
          <p:cNvSpPr/>
          <p:nvPr/>
        </p:nvSpPr>
        <p:spPr bwMode="auto">
          <a:xfrm rot="5400000">
            <a:off x="2297909" y="1600209"/>
            <a:ext cx="836336" cy="5432153"/>
          </a:xfrm>
          <a:prstGeom prst="round2SameRect">
            <a:avLst>
              <a:gd name="adj1" fmla="val 14080"/>
              <a:gd name="adj2" fmla="val 0"/>
            </a:avLst>
          </a:prstGeom>
          <a:gradFill>
            <a:gsLst>
              <a:gs pos="0">
                <a:schemeClr val="accent3">
                  <a:shade val="58000"/>
                  <a:satMod val="150000"/>
                  <a:alpha val="0"/>
                </a:schemeClr>
              </a:gs>
              <a:gs pos="72000">
                <a:schemeClr val="accent3">
                  <a:tint val="90000"/>
                  <a:satMod val="135000"/>
                </a:schemeClr>
              </a:gs>
              <a:gs pos="100000">
                <a:schemeClr val="accent3">
                  <a:tint val="80000"/>
                  <a:satMod val="155000"/>
                </a:schemeClr>
              </a:gs>
            </a:gsLst>
          </a:gradFill>
          <a:ln>
            <a:noFill/>
            <a:headEnd type="none" w="med" len="med"/>
            <a:tailEnd type="none" w="med" len="med"/>
          </a:ln>
          <a:effectLst>
            <a:outerShdw blurRad="127000" algn="ctr"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lIns="0" tIns="91440" rIns="0" bIns="0" anchor="t" anchorCtr="0"/>
          <a:lstStyle/>
          <a:p>
            <a:pPr algn="ctr" defTabSz="865188" fontAlgn="base">
              <a:lnSpc>
                <a:spcPct val="90000"/>
              </a:lnSpc>
              <a:spcBef>
                <a:spcPct val="0"/>
              </a:spcBef>
              <a:spcAft>
                <a:spcPct val="0"/>
              </a:spcAft>
            </a:pPr>
            <a:endParaRPr lang="en-US" sz="1600" dirty="0" smtClean="0">
              <a:gradFill>
                <a:gsLst>
                  <a:gs pos="0">
                    <a:schemeClr val="tx1"/>
                  </a:gs>
                  <a:gs pos="86000">
                    <a:schemeClr val="tx1"/>
                  </a:gs>
                </a:gsLst>
                <a:lin ang="5400000" scaled="0"/>
              </a:gradFill>
            </a:endParaRPr>
          </a:p>
        </p:txBody>
      </p:sp>
      <p:sp>
        <p:nvSpPr>
          <p:cNvPr id="32" name="Rectangle 31"/>
          <p:cNvSpPr/>
          <p:nvPr/>
        </p:nvSpPr>
        <p:spPr bwMode="auto">
          <a:xfrm>
            <a:off x="475969" y="4054676"/>
            <a:ext cx="4924285" cy="523220"/>
          </a:xfrm>
          <a:prstGeom prst="rect">
            <a:avLst/>
          </a:prstGeom>
          <a:no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0" tIns="0" rIns="0" bIns="0" numCol="1" rtlCol="0" anchor="ctr" anchorCtr="0" compatLnSpc="1">
            <a:prstTxWarp prst="textNoShape">
              <a:avLst/>
            </a:prstTxWarp>
            <a:spAutoFit/>
          </a:bodyPr>
          <a:lstStyle/>
          <a:p>
            <a:pPr algn="ctr" defTabSz="914099">
              <a:lnSpc>
                <a:spcPct val="85000"/>
              </a:lnSpc>
            </a:pPr>
            <a:r>
              <a:rPr lang="en-US" sz="2000" b="1" dirty="0" smtClean="0">
                <a:gradFill>
                  <a:gsLst>
                    <a:gs pos="0">
                      <a:schemeClr val="tx1"/>
                    </a:gs>
                    <a:gs pos="86000">
                      <a:schemeClr val="tx1"/>
                    </a:gs>
                  </a:gsLst>
                  <a:lin ang="5400000" scaled="0"/>
                </a:gradFill>
              </a:rPr>
              <a:t>Intelligent screen capture and </a:t>
            </a:r>
            <a:br>
              <a:rPr lang="en-US" sz="2000" b="1" dirty="0" smtClean="0">
                <a:gradFill>
                  <a:gsLst>
                    <a:gs pos="0">
                      <a:schemeClr val="tx1"/>
                    </a:gs>
                    <a:gs pos="86000">
                      <a:schemeClr val="tx1"/>
                    </a:gs>
                  </a:gsLst>
                  <a:lin ang="5400000" scaled="0"/>
                </a:gradFill>
              </a:rPr>
            </a:br>
            <a:r>
              <a:rPr lang="en-US" sz="2000" b="1" dirty="0" smtClean="0">
                <a:gradFill>
                  <a:gsLst>
                    <a:gs pos="0">
                      <a:schemeClr val="tx1"/>
                    </a:gs>
                    <a:gs pos="86000">
                      <a:schemeClr val="tx1"/>
                    </a:gs>
                  </a:gsLst>
                  <a:lin ang="5400000" scaled="0"/>
                </a:gradFill>
              </a:rPr>
              <a:t>hardware-based encode</a:t>
            </a:r>
          </a:p>
        </p:txBody>
      </p:sp>
      <p:sp>
        <p:nvSpPr>
          <p:cNvPr id="33" name="Round Same Side Corner Rectangle 32"/>
          <p:cNvSpPr/>
          <p:nvPr/>
        </p:nvSpPr>
        <p:spPr bwMode="auto">
          <a:xfrm rot="5400000">
            <a:off x="2297909" y="496099"/>
            <a:ext cx="836336" cy="5432153"/>
          </a:xfrm>
          <a:prstGeom prst="round2SameRect">
            <a:avLst>
              <a:gd name="adj1" fmla="val 14080"/>
              <a:gd name="adj2" fmla="val 0"/>
            </a:avLst>
          </a:prstGeom>
          <a:gradFill>
            <a:gsLst>
              <a:gs pos="0">
                <a:schemeClr val="accent3">
                  <a:shade val="58000"/>
                  <a:satMod val="150000"/>
                  <a:alpha val="0"/>
                </a:schemeClr>
              </a:gs>
              <a:gs pos="72000">
                <a:schemeClr val="accent3">
                  <a:tint val="90000"/>
                  <a:satMod val="135000"/>
                </a:schemeClr>
              </a:gs>
              <a:gs pos="100000">
                <a:schemeClr val="accent3">
                  <a:tint val="80000"/>
                  <a:satMod val="155000"/>
                </a:schemeClr>
              </a:gs>
            </a:gsLst>
          </a:gradFill>
          <a:ln>
            <a:noFill/>
            <a:headEnd type="none" w="med" len="med"/>
            <a:tailEnd type="none" w="med" len="med"/>
          </a:ln>
          <a:effectLst>
            <a:outerShdw blurRad="127000" algn="ctr"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lIns="0" tIns="91440" rIns="0" bIns="0" anchor="t" anchorCtr="0"/>
          <a:lstStyle/>
          <a:p>
            <a:pPr algn="ctr" defTabSz="865188" fontAlgn="base">
              <a:lnSpc>
                <a:spcPct val="90000"/>
              </a:lnSpc>
              <a:spcBef>
                <a:spcPct val="0"/>
              </a:spcBef>
              <a:spcAft>
                <a:spcPct val="0"/>
              </a:spcAft>
            </a:pPr>
            <a:endParaRPr lang="en-US" sz="1600" dirty="0" smtClean="0">
              <a:gradFill>
                <a:gsLst>
                  <a:gs pos="0">
                    <a:schemeClr val="tx1"/>
                  </a:gs>
                  <a:gs pos="86000">
                    <a:schemeClr val="tx1"/>
                  </a:gs>
                </a:gsLst>
                <a:lin ang="5400000" scaled="0"/>
              </a:gradFill>
            </a:endParaRPr>
          </a:p>
        </p:txBody>
      </p:sp>
      <p:sp>
        <p:nvSpPr>
          <p:cNvPr id="28" name="Rectangle 27"/>
          <p:cNvSpPr/>
          <p:nvPr/>
        </p:nvSpPr>
        <p:spPr bwMode="auto">
          <a:xfrm>
            <a:off x="507868" y="3081370"/>
            <a:ext cx="4924285" cy="261610"/>
          </a:xfrm>
          <a:prstGeom prst="rect">
            <a:avLst/>
          </a:prstGeom>
          <a:no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0" tIns="0" rIns="0" bIns="0" numCol="1" rtlCol="0" anchor="ctr" anchorCtr="0" compatLnSpc="1">
            <a:prstTxWarp prst="textNoShape">
              <a:avLst/>
            </a:prstTxWarp>
            <a:spAutoFit/>
          </a:bodyPr>
          <a:lstStyle/>
          <a:p>
            <a:pPr algn="ctr" defTabSz="914099">
              <a:lnSpc>
                <a:spcPct val="85000"/>
              </a:lnSpc>
            </a:pPr>
            <a:r>
              <a:rPr lang="en-US" sz="2000" b="1" dirty="0" smtClean="0">
                <a:gradFill>
                  <a:gsLst>
                    <a:gs pos="0">
                      <a:schemeClr val="tx1"/>
                    </a:gs>
                    <a:gs pos="86000">
                      <a:schemeClr val="tx1"/>
                    </a:gs>
                  </a:gsLst>
                  <a:lin ang="5400000" scaled="0"/>
                </a:gradFill>
              </a:rPr>
              <a:t>Host side rendering</a:t>
            </a:r>
          </a:p>
        </p:txBody>
      </p:sp>
      <p:sp>
        <p:nvSpPr>
          <p:cNvPr id="23" name="Round Same Side Corner Rectangle 22"/>
          <p:cNvSpPr/>
          <p:nvPr/>
        </p:nvSpPr>
        <p:spPr bwMode="auto">
          <a:xfrm rot="5400000">
            <a:off x="2297909" y="-608012"/>
            <a:ext cx="836336" cy="5432153"/>
          </a:xfrm>
          <a:prstGeom prst="round2SameRect">
            <a:avLst>
              <a:gd name="adj1" fmla="val 14080"/>
              <a:gd name="adj2" fmla="val 0"/>
            </a:avLst>
          </a:prstGeom>
          <a:gradFill>
            <a:gsLst>
              <a:gs pos="0">
                <a:schemeClr val="accent3">
                  <a:shade val="58000"/>
                  <a:satMod val="150000"/>
                  <a:alpha val="0"/>
                </a:schemeClr>
              </a:gs>
              <a:gs pos="72000">
                <a:schemeClr val="accent3">
                  <a:tint val="90000"/>
                  <a:satMod val="135000"/>
                </a:schemeClr>
              </a:gs>
              <a:gs pos="100000">
                <a:schemeClr val="accent3">
                  <a:tint val="80000"/>
                  <a:satMod val="155000"/>
                </a:schemeClr>
              </a:gs>
            </a:gsLst>
          </a:gradFill>
          <a:ln>
            <a:noFill/>
            <a:headEnd type="none" w="med" len="med"/>
            <a:tailEnd type="none" w="med" len="med"/>
          </a:ln>
          <a:effectLst>
            <a:outerShdw blurRad="127000" algn="ctr"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lIns="0" tIns="91440" rIns="0" bIns="0" anchor="t" anchorCtr="0"/>
          <a:lstStyle/>
          <a:p>
            <a:pPr algn="ctr" defTabSz="865188" fontAlgn="base">
              <a:lnSpc>
                <a:spcPct val="90000"/>
              </a:lnSpc>
              <a:spcBef>
                <a:spcPct val="0"/>
              </a:spcBef>
              <a:spcAft>
                <a:spcPct val="0"/>
              </a:spcAft>
            </a:pPr>
            <a:endParaRPr lang="en-US" sz="1600" dirty="0" smtClean="0">
              <a:gradFill>
                <a:gsLst>
                  <a:gs pos="0">
                    <a:schemeClr val="tx1"/>
                  </a:gs>
                  <a:gs pos="86000">
                    <a:schemeClr val="tx1"/>
                  </a:gs>
                </a:gsLst>
                <a:lin ang="5400000" scaled="0"/>
              </a:gradFill>
            </a:endParaRPr>
          </a:p>
        </p:txBody>
      </p:sp>
      <p:sp>
        <p:nvSpPr>
          <p:cNvPr id="26" name="Rectangle 25"/>
          <p:cNvSpPr/>
          <p:nvPr/>
        </p:nvSpPr>
        <p:spPr bwMode="auto">
          <a:xfrm>
            <a:off x="507868" y="1977260"/>
            <a:ext cx="4924285" cy="261610"/>
          </a:xfrm>
          <a:prstGeom prst="rect">
            <a:avLst/>
          </a:prstGeom>
          <a:no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0" tIns="0" rIns="0" bIns="0" numCol="1" rtlCol="0" anchor="ctr" anchorCtr="0" compatLnSpc="1">
            <a:prstTxWarp prst="textNoShape">
              <a:avLst/>
            </a:prstTxWarp>
            <a:spAutoFit/>
          </a:bodyPr>
          <a:lstStyle/>
          <a:p>
            <a:pPr algn="ctr" defTabSz="914099">
              <a:lnSpc>
                <a:spcPct val="85000"/>
              </a:lnSpc>
            </a:pPr>
            <a:r>
              <a:rPr lang="en-US" sz="2000" b="1" dirty="0" smtClean="0">
                <a:gradFill>
                  <a:gsLst>
                    <a:gs pos="0">
                      <a:schemeClr val="tx1"/>
                    </a:gs>
                    <a:gs pos="86000">
                      <a:schemeClr val="tx1"/>
                    </a:gs>
                  </a:gsLst>
                  <a:lin ang="5400000" scaled="0"/>
                </a:gradFill>
              </a:rPr>
              <a:t>VGPU</a:t>
            </a:r>
          </a:p>
        </p:txBody>
      </p:sp>
      <p:grpSp>
        <p:nvGrpSpPr>
          <p:cNvPr id="3" name="Group 4"/>
          <p:cNvGrpSpPr/>
          <p:nvPr/>
        </p:nvGrpSpPr>
        <p:grpSpPr>
          <a:xfrm>
            <a:off x="5678445" y="1672927"/>
            <a:ext cx="5637332" cy="841248"/>
            <a:chOff x="4343400" y="2178769"/>
            <a:chExt cx="4229100" cy="841248"/>
          </a:xfrm>
        </p:grpSpPr>
        <p:sp>
          <p:nvSpPr>
            <p:cNvPr id="25" name="Rectangle 24"/>
            <p:cNvSpPr/>
            <p:nvPr/>
          </p:nvSpPr>
          <p:spPr bwMode="auto">
            <a:xfrm>
              <a:off x="6781800" y="2187913"/>
              <a:ext cx="1790700" cy="822960"/>
            </a:xfrm>
            <a:prstGeom prst="rect">
              <a:avLst/>
            </a:prstGeom>
            <a:no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0" tIns="0" rIns="0" bIns="0" numCol="1" rtlCol="0" anchor="ctr" anchorCtr="0" compatLnSpc="1">
              <a:prstTxWarp prst="textNoShape">
                <a:avLst/>
              </a:prstTxWarp>
              <a:noAutofit/>
            </a:bodyPr>
            <a:lstStyle/>
            <a:p>
              <a:pPr defTabSz="914099">
                <a:lnSpc>
                  <a:spcPct val="85000"/>
                </a:lnSpc>
              </a:pPr>
              <a:r>
                <a:rPr lang="en-US" sz="2000" dirty="0" smtClean="0">
                  <a:gradFill>
                    <a:gsLst>
                      <a:gs pos="0">
                        <a:schemeClr val="tx1"/>
                      </a:gs>
                      <a:gs pos="86000">
                        <a:schemeClr val="tx1"/>
                      </a:gs>
                    </a:gsLst>
                    <a:lin ang="5400000" scaled="0"/>
                  </a:gradFill>
                </a:rPr>
                <a:t>Full rich Windows experience</a:t>
              </a:r>
            </a:p>
          </p:txBody>
        </p:sp>
        <p:pic>
          <p:nvPicPr>
            <p:cNvPr id="1026" name="Picture 2" descr="\\SERVER3\InternalBin\Resource DVD\DVD_ART36\Artwork_Imagery\Icons - Illustrations\Screen Captures\Windows 7\Windows 7 thumbnail preview.jpg"/>
            <p:cNvPicPr>
              <a:picLocks noChangeAspect="1" noChangeArrowheads="1"/>
            </p:cNvPicPr>
            <p:nvPr/>
          </p:nvPicPr>
          <p:blipFill>
            <a:blip r:embed="rId3"/>
            <a:srcRect/>
            <a:stretch>
              <a:fillRect/>
            </a:stretch>
          </p:blipFill>
          <p:spPr bwMode="auto">
            <a:xfrm>
              <a:off x="4343400" y="2178769"/>
              <a:ext cx="2252780" cy="841248"/>
            </a:xfrm>
            <a:prstGeom prst="roundRect">
              <a:avLst>
                <a:gd name="adj" fmla="val 7103"/>
              </a:avLst>
            </a:prstGeom>
            <a:noFill/>
            <a:effectLst>
              <a:outerShdw blurRad="127000" algn="ctr" rotWithShape="0">
                <a:prstClr val="black">
                  <a:alpha val="40000"/>
                </a:prstClr>
              </a:outerShdw>
            </a:effectLst>
          </p:spPr>
        </p:pic>
      </p:grpSp>
      <p:grpSp>
        <p:nvGrpSpPr>
          <p:cNvPr id="4" name="Group 5"/>
          <p:cNvGrpSpPr/>
          <p:nvPr/>
        </p:nvGrpSpPr>
        <p:grpSpPr>
          <a:xfrm>
            <a:off x="5678446" y="2786181"/>
            <a:ext cx="5586543" cy="822960"/>
            <a:chOff x="4343399" y="3292023"/>
            <a:chExt cx="4190999" cy="822960"/>
          </a:xfrm>
        </p:grpSpPr>
        <p:sp>
          <p:nvSpPr>
            <p:cNvPr id="27" name="Rectangle 26"/>
            <p:cNvSpPr/>
            <p:nvPr/>
          </p:nvSpPr>
          <p:spPr bwMode="auto">
            <a:xfrm>
              <a:off x="6761971" y="3292023"/>
              <a:ext cx="1772427" cy="822960"/>
            </a:xfrm>
            <a:prstGeom prst="rect">
              <a:avLst/>
            </a:prstGeom>
            <a:no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0" tIns="0" rIns="0" bIns="0" numCol="1" rtlCol="0" anchor="ctr" anchorCtr="0" compatLnSpc="1">
              <a:prstTxWarp prst="textNoShape">
                <a:avLst/>
              </a:prstTxWarp>
              <a:noAutofit/>
            </a:bodyPr>
            <a:lstStyle/>
            <a:p>
              <a:pPr defTabSz="914099">
                <a:lnSpc>
                  <a:spcPct val="85000"/>
                </a:lnSpc>
              </a:pPr>
              <a:r>
                <a:rPr lang="en-US" sz="2000" dirty="0" err="1" smtClean="0">
                  <a:gradFill>
                    <a:gsLst>
                      <a:gs pos="0">
                        <a:schemeClr val="tx1"/>
                      </a:gs>
                      <a:gs pos="86000">
                        <a:schemeClr val="tx1"/>
                      </a:gs>
                    </a:gsLst>
                    <a:lin ang="5400000" scaled="0"/>
                  </a:gradFill>
                </a:rPr>
                <a:t>Remoting</a:t>
              </a:r>
              <a:r>
                <a:rPr lang="en-US" sz="2000" dirty="0" smtClean="0">
                  <a:gradFill>
                    <a:gsLst>
                      <a:gs pos="0">
                        <a:schemeClr val="tx1"/>
                      </a:gs>
                      <a:gs pos="86000">
                        <a:schemeClr val="tx1"/>
                      </a:gs>
                    </a:gsLst>
                    <a:lin ang="5400000" scaled="0"/>
                  </a:gradFill>
                </a:rPr>
                <a:t> any content</a:t>
              </a:r>
            </a:p>
          </p:txBody>
        </p:sp>
        <p:pic>
          <p:nvPicPr>
            <p:cNvPr id="2050" name="Picture 2" descr="\\SERVER3\InternalBin\Resource DVD\DVD_ART36\Logos\Silverlight\Silverlight h c reverse.png"/>
            <p:cNvPicPr>
              <a:picLocks noChangeAspect="1" noChangeArrowheads="1"/>
            </p:cNvPicPr>
            <p:nvPr/>
          </p:nvPicPr>
          <p:blipFill>
            <a:blip r:embed="rId4"/>
            <a:srcRect/>
            <a:stretch>
              <a:fillRect/>
            </a:stretch>
          </p:blipFill>
          <p:spPr bwMode="auto">
            <a:xfrm>
              <a:off x="4343399" y="3429715"/>
              <a:ext cx="1609726" cy="523160"/>
            </a:xfrm>
            <a:prstGeom prst="rect">
              <a:avLst/>
            </a:prstGeom>
            <a:noFill/>
            <a:effectLst>
              <a:outerShdw blurRad="127000" algn="ctr" rotWithShape="0">
                <a:prstClr val="black">
                  <a:alpha val="40000"/>
                </a:prstClr>
              </a:outerShdw>
            </a:effectLst>
          </p:spPr>
        </p:pic>
        <p:pic>
          <p:nvPicPr>
            <p:cNvPr id="2051" name="Picture 3"/>
            <p:cNvPicPr>
              <a:picLocks noChangeAspect="1" noChangeArrowheads="1"/>
            </p:cNvPicPr>
            <p:nvPr/>
          </p:nvPicPr>
          <p:blipFill>
            <a:blip r:embed="rId5"/>
            <a:srcRect/>
            <a:stretch>
              <a:fillRect/>
            </a:stretch>
          </p:blipFill>
          <p:spPr bwMode="auto">
            <a:xfrm>
              <a:off x="6158575" y="3526628"/>
              <a:ext cx="353751" cy="353751"/>
            </a:xfrm>
            <a:prstGeom prst="rect">
              <a:avLst/>
            </a:prstGeom>
            <a:noFill/>
            <a:effectLst>
              <a:outerShdw blurRad="127000" algn="ctr" rotWithShape="0">
                <a:prstClr val="black">
                  <a:alpha val="40000"/>
                </a:prstClr>
              </a:outerShdw>
            </a:effectLst>
          </p:spPr>
        </p:pic>
      </p:grpSp>
      <p:grpSp>
        <p:nvGrpSpPr>
          <p:cNvPr id="5" name="Group 7"/>
          <p:cNvGrpSpPr/>
          <p:nvPr/>
        </p:nvGrpSpPr>
        <p:grpSpPr>
          <a:xfrm>
            <a:off x="5678445" y="4923409"/>
            <a:ext cx="5725418" cy="941333"/>
            <a:chOff x="4267200" y="5429250"/>
            <a:chExt cx="4295182" cy="941333"/>
          </a:xfrm>
        </p:grpSpPr>
        <p:sp>
          <p:nvSpPr>
            <p:cNvPr id="29" name="Rectangle 28"/>
            <p:cNvSpPr/>
            <p:nvPr/>
          </p:nvSpPr>
          <p:spPr bwMode="auto">
            <a:xfrm>
              <a:off x="6771683" y="5500243"/>
              <a:ext cx="1790699" cy="822960"/>
            </a:xfrm>
            <a:prstGeom prst="rect">
              <a:avLst/>
            </a:prstGeom>
            <a:no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0" tIns="0" rIns="0" bIns="0" numCol="1" rtlCol="0" anchor="ctr" anchorCtr="0" compatLnSpc="1">
              <a:prstTxWarp prst="textNoShape">
                <a:avLst/>
              </a:prstTxWarp>
              <a:noAutofit/>
            </a:bodyPr>
            <a:lstStyle/>
            <a:p>
              <a:pPr defTabSz="914099">
                <a:lnSpc>
                  <a:spcPct val="85000"/>
                </a:lnSpc>
              </a:pPr>
              <a:r>
                <a:rPr lang="en-US" sz="2000" dirty="0" smtClean="0">
                  <a:gradFill>
                    <a:gsLst>
                      <a:gs pos="0">
                        <a:schemeClr val="tx1"/>
                      </a:gs>
                      <a:gs pos="86000">
                        <a:schemeClr val="tx1"/>
                      </a:gs>
                    </a:gsLst>
                    <a:lin ang="5400000" scaled="0"/>
                  </a:gradFill>
                </a:rPr>
                <a:t>Full range of client devices</a:t>
              </a:r>
            </a:p>
          </p:txBody>
        </p:sp>
        <p:pic>
          <p:nvPicPr>
            <p:cNvPr id="2054" name="Picture 6" descr="\\SERVER3\InternalBin\Resource DVD\DVD_ART36\Artwork_Imagery\Icons - Illustrations\_ WINDOWS VISTA ICONS\Pocket PC PDA mobile PocketPC device.png"/>
            <p:cNvPicPr>
              <a:picLocks noChangeAspect="1" noChangeArrowheads="1"/>
            </p:cNvPicPr>
            <p:nvPr/>
          </p:nvPicPr>
          <p:blipFill>
            <a:blip r:embed="rId6"/>
            <a:srcRect/>
            <a:stretch>
              <a:fillRect/>
            </a:stretch>
          </p:blipFill>
          <p:spPr bwMode="auto">
            <a:xfrm>
              <a:off x="4619185" y="5525365"/>
              <a:ext cx="332950" cy="416607"/>
            </a:xfrm>
            <a:prstGeom prst="rect">
              <a:avLst/>
            </a:prstGeom>
            <a:noFill/>
            <a:effectLst>
              <a:outerShdw blurRad="88900" algn="ctr" rotWithShape="0">
                <a:prstClr val="black">
                  <a:alpha val="40000"/>
                </a:prstClr>
              </a:outerShdw>
            </a:effectLst>
          </p:spPr>
        </p:pic>
        <p:pic>
          <p:nvPicPr>
            <p:cNvPr id="2055" name="Picture 7" descr="\\SERVER3\InternalBin\Resource DVD\DVD_ART36\Artwork_Imagery\Icons - Illustrations\_ WINDOWS VISTA ICONS\Tablet PC write take notes slate mobility.png"/>
            <p:cNvPicPr>
              <a:picLocks noChangeAspect="1" noChangeArrowheads="1"/>
            </p:cNvPicPr>
            <p:nvPr/>
          </p:nvPicPr>
          <p:blipFill>
            <a:blip r:embed="rId7"/>
            <a:srcRect/>
            <a:stretch>
              <a:fillRect/>
            </a:stretch>
          </p:blipFill>
          <p:spPr bwMode="auto">
            <a:xfrm>
              <a:off x="4830041" y="5524500"/>
              <a:ext cx="580159" cy="580160"/>
            </a:xfrm>
            <a:prstGeom prst="rect">
              <a:avLst/>
            </a:prstGeom>
            <a:noFill/>
            <a:effectLst>
              <a:outerShdw blurRad="88900" algn="ctr" rotWithShape="0">
                <a:prstClr val="black">
                  <a:alpha val="40000"/>
                </a:prstClr>
              </a:outerShdw>
            </a:effectLst>
          </p:spPr>
        </p:pic>
        <p:pic>
          <p:nvPicPr>
            <p:cNvPr id="2056" name="Picture 8" descr="\\SERVER3\InternalBin\Resource DVD\DVD_ART36\Artwork_Imagery\Icons - Illustrations\_ WINDOWS VISTA ICONS\Cell mobile smart phone smartphone.png"/>
            <p:cNvPicPr>
              <a:picLocks noChangeAspect="1" noChangeArrowheads="1"/>
            </p:cNvPicPr>
            <p:nvPr/>
          </p:nvPicPr>
          <p:blipFill>
            <a:blip r:embed="rId8"/>
            <a:srcRect/>
            <a:stretch>
              <a:fillRect/>
            </a:stretch>
          </p:blipFill>
          <p:spPr bwMode="auto">
            <a:xfrm>
              <a:off x="4267200" y="5488621"/>
              <a:ext cx="416879" cy="416879"/>
            </a:xfrm>
            <a:prstGeom prst="rect">
              <a:avLst/>
            </a:prstGeom>
            <a:noFill/>
            <a:effectLst>
              <a:outerShdw blurRad="88900" algn="ctr" rotWithShape="0">
                <a:prstClr val="black">
                  <a:alpha val="40000"/>
                </a:prstClr>
              </a:outerShdw>
            </a:effectLst>
          </p:spPr>
        </p:pic>
        <p:pic>
          <p:nvPicPr>
            <p:cNvPr id="2053" name="Picture 5" descr="\\SERVER3\InternalBin\Resource DVD\DVD_ART36\Artwork_Imagery\Icons - Illustrations\_ WINDOWS VISTA ICONS\Laptop notebook mobility pc.png"/>
            <p:cNvPicPr>
              <a:picLocks noChangeAspect="1" noChangeArrowheads="1"/>
            </p:cNvPicPr>
            <p:nvPr/>
          </p:nvPicPr>
          <p:blipFill>
            <a:blip r:embed="rId9"/>
            <a:srcRect/>
            <a:stretch>
              <a:fillRect/>
            </a:stretch>
          </p:blipFill>
          <p:spPr bwMode="auto">
            <a:xfrm>
              <a:off x="5180120" y="5506848"/>
              <a:ext cx="739228" cy="739228"/>
            </a:xfrm>
            <a:prstGeom prst="rect">
              <a:avLst/>
            </a:prstGeom>
            <a:noFill/>
            <a:effectLst>
              <a:outerShdw blurRad="88900" algn="ctr" rotWithShape="0">
                <a:prstClr val="black">
                  <a:alpha val="40000"/>
                </a:prstClr>
              </a:outerShdw>
            </a:effectLst>
          </p:spPr>
        </p:pic>
        <p:pic>
          <p:nvPicPr>
            <p:cNvPr id="2052" name="Picture 4" descr="\\SERVER3\InternalBin\Resource DVD\DVD_ART36\Artwork_Imagery\Icons - Illustrations\_ WINDOWS VISTA ICONS\Computer PC desktop.png"/>
            <p:cNvPicPr>
              <a:picLocks noChangeAspect="1" noChangeArrowheads="1"/>
            </p:cNvPicPr>
            <p:nvPr/>
          </p:nvPicPr>
          <p:blipFill>
            <a:blip r:embed="rId10"/>
            <a:srcRect/>
            <a:stretch>
              <a:fillRect/>
            </a:stretch>
          </p:blipFill>
          <p:spPr bwMode="auto">
            <a:xfrm>
              <a:off x="5752879" y="5429250"/>
              <a:ext cx="941332" cy="941333"/>
            </a:xfrm>
            <a:prstGeom prst="rect">
              <a:avLst/>
            </a:prstGeom>
            <a:noFill/>
            <a:effectLst>
              <a:outerShdw blurRad="88900" algn="ctr" rotWithShape="0">
                <a:prstClr val="black">
                  <a:alpha val="40000"/>
                </a:prstClr>
              </a:outerShdw>
            </a:effectLst>
          </p:spPr>
        </p:pic>
      </p:grpSp>
      <p:sp>
        <p:nvSpPr>
          <p:cNvPr id="36" name="Rectangle 35"/>
          <p:cNvSpPr/>
          <p:nvPr/>
        </p:nvSpPr>
        <p:spPr>
          <a:xfrm>
            <a:off x="5678446" y="1753162"/>
            <a:ext cx="6384626" cy="584775"/>
          </a:xfrm>
          <a:prstGeom prst="rect">
            <a:avLst/>
          </a:prstGeom>
        </p:spPr>
        <p:txBody>
          <a:bodyPr wrap="square">
            <a:spAutoFit/>
          </a:bodyPr>
          <a:lstStyle/>
          <a:p>
            <a:pPr marL="285750" indent="-285750">
              <a:buFont typeface="Arial" pitchFamily="34" charset="0"/>
              <a:buChar char="•"/>
            </a:pPr>
            <a:r>
              <a:rPr lang="en-US" sz="1600" b="1" dirty="0" smtClean="0"/>
              <a:t>Content </a:t>
            </a:r>
            <a:r>
              <a:rPr lang="en-US" sz="1600" b="1" dirty="0"/>
              <a:t>and GPU independent </a:t>
            </a:r>
            <a:r>
              <a:rPr lang="en-US" sz="1600" b="1" dirty="0" smtClean="0"/>
              <a:t>intercept &amp; rendering</a:t>
            </a:r>
            <a:endParaRPr lang="en-US" sz="1600" b="1" dirty="0"/>
          </a:p>
          <a:p>
            <a:pPr marL="285750" indent="-285750">
              <a:buFont typeface="Arial" pitchFamily="34" charset="0"/>
              <a:buChar char="•"/>
            </a:pPr>
            <a:r>
              <a:rPr lang="en-US" sz="1600" b="1" u="sng" dirty="0" smtClean="0"/>
              <a:t>Single</a:t>
            </a:r>
            <a:r>
              <a:rPr lang="en-US" sz="1600" b="1" dirty="0" smtClean="0"/>
              <a:t> GPU for </a:t>
            </a:r>
            <a:r>
              <a:rPr lang="en-US" sz="1600" b="1" u="sng" dirty="0" smtClean="0"/>
              <a:t>multiple</a:t>
            </a:r>
            <a:r>
              <a:rPr lang="en-US" sz="1600" b="1" dirty="0" smtClean="0"/>
              <a:t> Hyper-V guests</a:t>
            </a:r>
          </a:p>
        </p:txBody>
      </p:sp>
      <p:grpSp>
        <p:nvGrpSpPr>
          <p:cNvPr id="6" name="Group 6"/>
          <p:cNvGrpSpPr/>
          <p:nvPr/>
        </p:nvGrpSpPr>
        <p:grpSpPr>
          <a:xfrm>
            <a:off x="5678445" y="3837559"/>
            <a:ext cx="5596059" cy="934155"/>
            <a:chOff x="4476750" y="4343400"/>
            <a:chExt cx="4198139" cy="934155"/>
          </a:xfrm>
        </p:grpSpPr>
        <p:sp>
          <p:nvSpPr>
            <p:cNvPr id="31" name="Rectangle 30"/>
            <p:cNvSpPr/>
            <p:nvPr/>
          </p:nvSpPr>
          <p:spPr bwMode="auto">
            <a:xfrm>
              <a:off x="6884188" y="4396133"/>
              <a:ext cx="1790701" cy="822960"/>
            </a:xfrm>
            <a:prstGeom prst="rect">
              <a:avLst/>
            </a:prstGeom>
            <a:no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0" tIns="0" rIns="0" bIns="0" numCol="1" rtlCol="0" anchor="ctr" anchorCtr="0" compatLnSpc="1">
              <a:prstTxWarp prst="textNoShape">
                <a:avLst/>
              </a:prstTxWarp>
              <a:noAutofit/>
            </a:bodyPr>
            <a:lstStyle/>
            <a:p>
              <a:pPr defTabSz="914099">
                <a:lnSpc>
                  <a:spcPct val="85000"/>
                </a:lnSpc>
              </a:pPr>
              <a:r>
                <a:rPr lang="en-US" sz="2000" dirty="0" smtClean="0">
                  <a:gradFill>
                    <a:gsLst>
                      <a:gs pos="0">
                        <a:schemeClr val="tx1"/>
                      </a:gs>
                      <a:gs pos="86000">
                        <a:schemeClr val="tx1"/>
                      </a:gs>
                    </a:gsLst>
                    <a:lin ang="5400000" scaled="0"/>
                  </a:gradFill>
                </a:rPr>
                <a:t>High fidelity user experience</a:t>
              </a:r>
            </a:p>
          </p:txBody>
        </p:sp>
        <p:grpSp>
          <p:nvGrpSpPr>
            <p:cNvPr id="7" name="Group 52"/>
            <p:cNvGrpSpPr/>
            <p:nvPr/>
          </p:nvGrpSpPr>
          <p:grpSpPr>
            <a:xfrm>
              <a:off x="4476750" y="4343400"/>
              <a:ext cx="2102065" cy="934155"/>
              <a:chOff x="4234705" y="4343400"/>
              <a:chExt cx="2102065" cy="934155"/>
            </a:xfrm>
          </p:grpSpPr>
          <p:pic>
            <p:nvPicPr>
              <p:cNvPr id="2059" name="Picture 11" descr="\\SERVER3\Restrict\FTP_Root\Clients\White_Whale\8-20198_TomKoppel\Working\Art\Computer PC desktop (virtual screen).png"/>
              <p:cNvPicPr>
                <a:picLocks noChangeAspect="1" noChangeArrowheads="1"/>
              </p:cNvPicPr>
              <p:nvPr/>
            </p:nvPicPr>
            <p:blipFill>
              <a:blip r:embed="rId11"/>
              <a:stretch>
                <a:fillRect/>
              </a:stretch>
            </p:blipFill>
            <p:spPr bwMode="auto">
              <a:xfrm>
                <a:off x="5346099" y="4378952"/>
                <a:ext cx="990671" cy="893682"/>
              </a:xfrm>
              <a:prstGeom prst="rect">
                <a:avLst/>
              </a:prstGeom>
              <a:noFill/>
              <a:effectLst>
                <a:outerShdw blurRad="88900" algn="ctr" rotWithShape="0">
                  <a:prstClr val="black">
                    <a:alpha val="40000"/>
                  </a:prstClr>
                </a:outerShdw>
              </a:effectLst>
            </p:spPr>
          </p:pic>
          <p:pic>
            <p:nvPicPr>
              <p:cNvPr id="2061" name="Picture 13" descr="\\SERVER3\Restrict\FTP_Root\Clients\White_Whale\8-20198_TomKoppel\Working\Art\Servers computer virtual application 2.png"/>
              <p:cNvPicPr>
                <a:picLocks noChangeAspect="1" noChangeArrowheads="1"/>
              </p:cNvPicPr>
              <p:nvPr/>
            </p:nvPicPr>
            <p:blipFill>
              <a:blip r:embed="rId12"/>
              <a:srcRect/>
              <a:stretch>
                <a:fillRect/>
              </a:stretch>
            </p:blipFill>
            <p:spPr bwMode="auto">
              <a:xfrm>
                <a:off x="4234705" y="4343400"/>
                <a:ext cx="571501" cy="934155"/>
              </a:xfrm>
              <a:prstGeom prst="rect">
                <a:avLst/>
              </a:prstGeom>
              <a:noFill/>
              <a:effectLst>
                <a:outerShdw blurRad="88900" algn="ctr" rotWithShape="0">
                  <a:prstClr val="black">
                    <a:alpha val="40000"/>
                  </a:prstClr>
                </a:outerShdw>
              </a:effectLst>
            </p:spPr>
          </p:pic>
          <p:sp>
            <p:nvSpPr>
              <p:cNvPr id="52" name="Right Arrow 51"/>
              <p:cNvSpPr/>
              <p:nvPr/>
            </p:nvSpPr>
            <p:spPr bwMode="auto">
              <a:xfrm>
                <a:off x="4501406" y="4546004"/>
                <a:ext cx="1142779" cy="304800"/>
              </a:xfrm>
              <a:prstGeom prst="rightArrow">
                <a:avLst/>
              </a:prstGeom>
              <a:gradFill>
                <a:gsLst>
                  <a:gs pos="0">
                    <a:srgbClr val="FFFFFF">
                      <a:alpha val="0"/>
                    </a:srgbClr>
                  </a:gs>
                  <a:gs pos="100000">
                    <a:srgbClr val="FFFFFF"/>
                  </a:gs>
                </a:gsLst>
                <a:lin ang="0" scaled="0"/>
              </a:gradFill>
              <a:ln w="12700" cmpd="sng">
                <a:noFill/>
                <a:headEnd type="none" w="med" len="med"/>
                <a:tailEnd type="none" w="med" len="med"/>
              </a:ln>
              <a:effectLst>
                <a:outerShdw blurRad="63500" algn="ctr" rotWithShape="0">
                  <a:prstClr val="black">
                    <a:alpha val="50000"/>
                  </a:prstClr>
                </a:outerShdw>
              </a:effectLst>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000000"/>
                      </a:gs>
                      <a:gs pos="100000">
                        <a:srgbClr val="000000"/>
                      </a:gs>
                    </a:gsLst>
                    <a:lin ang="5400000" scaled="0"/>
                  </a:gradFill>
                </a:endParaRPr>
              </a:p>
            </p:txBody>
          </p:sp>
        </p:grpSp>
      </p:grpSp>
      <p:sp>
        <p:nvSpPr>
          <p:cNvPr id="40" name="Rectangle 39"/>
          <p:cNvSpPr/>
          <p:nvPr/>
        </p:nvSpPr>
        <p:spPr>
          <a:xfrm>
            <a:off x="5678446" y="4982592"/>
            <a:ext cx="6510380" cy="830997"/>
          </a:xfrm>
          <a:prstGeom prst="rect">
            <a:avLst/>
          </a:prstGeom>
        </p:spPr>
        <p:txBody>
          <a:bodyPr wrap="square">
            <a:spAutoFit/>
          </a:bodyPr>
          <a:lstStyle/>
          <a:p>
            <a:pPr marL="285750" indent="-285750">
              <a:buFont typeface="Arial" pitchFamily="34" charset="0"/>
              <a:buChar char="•"/>
            </a:pPr>
            <a:r>
              <a:rPr lang="en-US" sz="1600" b="1" dirty="0" smtClean="0"/>
              <a:t>CODEC designed for text and image content</a:t>
            </a:r>
          </a:p>
          <a:p>
            <a:pPr marL="285750" indent="-285750">
              <a:buFont typeface="Arial" pitchFamily="34" charset="0"/>
              <a:buChar char="•"/>
            </a:pPr>
            <a:r>
              <a:rPr lang="en-US" sz="1600" b="1" dirty="0" smtClean="0"/>
              <a:t>Single CODEC for VDI and TS</a:t>
            </a:r>
          </a:p>
          <a:p>
            <a:pPr marL="285750" indent="-285750">
              <a:buFont typeface="Arial" pitchFamily="34" charset="0"/>
              <a:buChar char="•"/>
            </a:pPr>
            <a:r>
              <a:rPr lang="en-US" sz="1600" b="1" dirty="0" smtClean="0"/>
              <a:t>HW and software manifestations by design</a:t>
            </a:r>
          </a:p>
        </p:txBody>
      </p:sp>
      <p:sp>
        <p:nvSpPr>
          <p:cNvPr id="41" name="Rectangle 40"/>
          <p:cNvSpPr/>
          <p:nvPr/>
        </p:nvSpPr>
        <p:spPr>
          <a:xfrm>
            <a:off x="5678445" y="3857736"/>
            <a:ext cx="6094413" cy="584775"/>
          </a:xfrm>
          <a:prstGeom prst="rect">
            <a:avLst/>
          </a:prstGeom>
        </p:spPr>
        <p:txBody>
          <a:bodyPr>
            <a:spAutoFit/>
          </a:bodyPr>
          <a:lstStyle/>
          <a:p>
            <a:pPr marL="285750" indent="-285750">
              <a:buFont typeface="Arial" pitchFamily="34" charset="0"/>
              <a:buChar char="•"/>
            </a:pPr>
            <a:r>
              <a:rPr lang="en-US" sz="1600" b="1" dirty="0" smtClean="0"/>
              <a:t>Screen deltas sent to client based on network and client availability</a:t>
            </a:r>
            <a:endParaRPr lang="en-US" sz="2000" b="1" dirty="0"/>
          </a:p>
        </p:txBody>
      </p:sp>
      <p:sp>
        <p:nvSpPr>
          <p:cNvPr id="42" name="Rectangle 41"/>
          <p:cNvSpPr/>
          <p:nvPr/>
        </p:nvSpPr>
        <p:spPr>
          <a:xfrm>
            <a:off x="5678445" y="2834478"/>
            <a:ext cx="6094413" cy="338554"/>
          </a:xfrm>
          <a:prstGeom prst="rect">
            <a:avLst/>
          </a:prstGeom>
        </p:spPr>
        <p:txBody>
          <a:bodyPr>
            <a:spAutoFit/>
          </a:bodyPr>
          <a:lstStyle/>
          <a:p>
            <a:pPr marL="285750" indent="-285750">
              <a:buFont typeface="Arial" pitchFamily="34" charset="0"/>
              <a:buChar char="•"/>
            </a:pPr>
            <a:r>
              <a:rPr lang="en-US" sz="1600" b="1" dirty="0" smtClean="0"/>
              <a:t>Applications run at full-speed on host</a:t>
            </a:r>
          </a:p>
        </p:txBody>
      </p:sp>
      <p:sp>
        <p:nvSpPr>
          <p:cNvPr id="43" name="Rectangle 42"/>
          <p:cNvSpPr/>
          <p:nvPr/>
        </p:nvSpPr>
        <p:spPr bwMode="auto">
          <a:xfrm>
            <a:off x="6211187" y="1071848"/>
            <a:ext cx="5126357" cy="332399"/>
          </a:xfrm>
          <a:prstGeom prst="rect">
            <a:avLst/>
          </a:prstGeom>
          <a:no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0" tIns="0" rIns="0" bIns="0" numCol="1" rtlCol="0" anchor="ctr" anchorCtr="0" compatLnSpc="1">
            <a:prstTxWarp prst="textNoShape">
              <a:avLst/>
            </a:prstTxWarp>
            <a:spAutoFit/>
          </a:bodyPr>
          <a:lstStyle/>
          <a:p>
            <a:pPr algn="ctr">
              <a:lnSpc>
                <a:spcPct val="90000"/>
              </a:lnSpc>
            </a:pPr>
            <a:r>
              <a:rPr lang="en-US" sz="2400" b="1" i="1" dirty="0" smtClean="0">
                <a:solidFill>
                  <a:srgbClr val="8CC63F"/>
                </a:solidFill>
              </a:rPr>
              <a:t>Differentiating Innovation </a:t>
            </a: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2000"/>
                                        <p:tgtEl>
                                          <p:spTgt spid="36"/>
                                        </p:tgtEl>
                                      </p:cBhvr>
                                    </p:animEffect>
                                  </p:childTnLst>
                                </p:cTn>
                              </p:par>
                              <p:par>
                                <p:cTn id="11" presetID="10" presetClass="exit" presetSubtype="0" fill="hold" grpId="0" nodeType="withEffect">
                                  <p:stCondLst>
                                    <p:cond delay="0"/>
                                  </p:stCondLst>
                                  <p:childTnLst>
                                    <p:animEffect transition="out" filter="fade">
                                      <p:cBhvr>
                                        <p:cTn id="12" dur="2000"/>
                                        <p:tgtEl>
                                          <p:spTgt spid="39"/>
                                        </p:tgtEl>
                                      </p:cBhvr>
                                    </p:animEffect>
                                    <p:set>
                                      <p:cBhvr>
                                        <p:cTn id="13" dur="1" fill="hold">
                                          <p:stCondLst>
                                            <p:cond delay="1999"/>
                                          </p:stCondLst>
                                        </p:cTn>
                                        <p:tgtEl>
                                          <p:spTgt spid="39"/>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20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2000"/>
                                        <p:tgtEl>
                                          <p:spTgt spid="4"/>
                                        </p:tgtEl>
                                      </p:cBhvr>
                                    </p:animEffect>
                                    <p:set>
                                      <p:cBhvr>
                                        <p:cTn id="21" dur="1" fill="hold">
                                          <p:stCondLst>
                                            <p:cond delay="1999"/>
                                          </p:stCondLst>
                                        </p:cTn>
                                        <p:tgtEl>
                                          <p:spTgt spid="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20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2000"/>
                                        <p:tgtEl>
                                          <p:spTgt spid="6"/>
                                        </p:tgtEl>
                                      </p:cBhvr>
                                    </p:animEffect>
                                    <p:set>
                                      <p:cBhvr>
                                        <p:cTn id="29" dur="1" fill="hold">
                                          <p:stCondLst>
                                            <p:cond delay="1999"/>
                                          </p:stCondLst>
                                        </p:cTn>
                                        <p:tgtEl>
                                          <p:spTgt spid="6"/>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20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5"/>
                                        </p:tgtEl>
                                      </p:cBhvr>
                                    </p:animEffect>
                                    <p:set>
                                      <p:cBhvr>
                                        <p:cTn id="37" dur="1" fill="hold">
                                          <p:stCondLst>
                                            <p:cond delay="1999"/>
                                          </p:stCondLst>
                                        </p:cTn>
                                        <p:tgtEl>
                                          <p:spTgt spid="5"/>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6" grpId="0"/>
      <p:bldP spid="40" grpId="0"/>
      <p:bldP spid="41" grpId="0"/>
      <p:bldP spid="42" grpId="0"/>
      <p:bldP spid="43" grpId="0"/>
    </p:bldLst>
  </p:timing>
</p:sld>
</file>

<file path=ppt/theme/theme1.xml><?xml version="1.0" encoding="utf-8"?>
<a:theme xmlns:a="http://schemas.openxmlformats.org/drawingml/2006/main" name="TechEd_NA_2010_PPT_Template">
  <a:themeElements>
    <a:clrScheme name="Custom 4">
      <a:dk1>
        <a:srgbClr val="000000"/>
      </a:dk1>
      <a:lt1>
        <a:srgbClr val="FFFFFF"/>
      </a:lt1>
      <a:dk2>
        <a:srgbClr val="F37021"/>
      </a:dk2>
      <a:lt2>
        <a:srgbClr val="FDB913"/>
      </a:lt2>
      <a:accent1>
        <a:srgbClr val="5E2F7E"/>
      </a:accent1>
      <a:accent2>
        <a:srgbClr val="B72172"/>
      </a:accent2>
      <a:accent3>
        <a:srgbClr val="8CC63F"/>
      </a:accent3>
      <a:accent4>
        <a:srgbClr val="D6E032"/>
      </a:accent4>
      <a:accent5>
        <a:srgbClr val="0077B8"/>
      </a:accent5>
      <a:accent6>
        <a:srgbClr val="44C8F5"/>
      </a:accent6>
      <a:hlink>
        <a:srgbClr val="FFFF00"/>
      </a:hlink>
      <a:folHlink>
        <a:srgbClr val="F3EB4F"/>
      </a:folHlink>
    </a:clrScheme>
    <a:fontScheme name="Custom 50">
      <a:majorFont>
        <a:latin typeface="Calibri"/>
        <a:ea typeface=""/>
        <a:cs typeface=""/>
      </a:majorFont>
      <a:minorFont>
        <a:latin typeface="Calibr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3"/>
            </a:gs>
            <a:gs pos="86000">
              <a:schemeClr val="accent4"/>
            </a:gs>
          </a:gsLst>
          <a:lin ang="5400000" scaled="1"/>
          <a:tileRect/>
        </a:gradFill>
        <a:ln w="28575">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dirty="0" smtClean="0">
            <a:solidFill>
              <a:schemeClr val="bg1">
                <a:alpha val="99000"/>
              </a:schemeClr>
            </a:solidFill>
          </a:defRPr>
        </a:defPPr>
      </a:lstStyle>
      <a:style>
        <a:lnRef idx="3">
          <a:schemeClr val="lt1"/>
        </a:lnRef>
        <a:fillRef idx="1">
          <a:schemeClr val="accent1"/>
        </a:fillRef>
        <a:effectRef idx="1">
          <a:schemeClr val="accent1"/>
        </a:effectRef>
        <a:fontRef idx="minor">
          <a:schemeClr val="lt1"/>
        </a:fontRef>
      </a:style>
    </a:spDef>
    <a:txDef>
      <a:spPr/>
      <a:bodyPr vert="horz" wrap="square" lIns="0" tIns="0" rIns="0" bIns="0" rtlCol="0">
        <a:spAutoFit/>
      </a:bodyPr>
      <a:lstStyle>
        <a:defPPr marL="460375" marR="0" indent="-460375" algn="l" defTabSz="914363" rtl="0" eaLnBrk="1" fontAlgn="auto" latinLnBrk="0" hangingPunct="1">
          <a:lnSpc>
            <a:spcPct val="90000"/>
          </a:lnSpc>
          <a:spcBef>
            <a:spcPct val="20000"/>
          </a:spcBef>
          <a:spcAft>
            <a:spcPts val="0"/>
          </a:spcAft>
          <a:buClrTx/>
          <a:buSzPct val="100000"/>
          <a:tabLst/>
          <a:defRPr kumimoji="0" sz="2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TechEd_NA_2010_PPT_Template</Template>
  <TotalTime>6610</TotalTime>
  <Words>2396</Words>
  <Application>Microsoft Office PowerPoint</Application>
  <PresentationFormat>Custom</PresentationFormat>
  <Paragraphs>348</Paragraphs>
  <Slides>33</Slides>
  <Notes>25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TechEd_NA_2010_PPT_Template</vt:lpstr>
      <vt:lpstr>Microsoft RemoteFX: Rich Windows Desktop Experience for VDI and Session Virtualization</vt:lpstr>
      <vt:lpstr>PowerPoint Presentation</vt:lpstr>
      <vt:lpstr>Agenda</vt:lpstr>
      <vt:lpstr>VDI Background and Trends</vt:lpstr>
      <vt:lpstr>VDI Gaining Interest and Momentum</vt:lpstr>
      <vt:lpstr>The Technology Tipping Point?</vt:lpstr>
      <vt:lpstr>RemoteFX for VDI</vt:lpstr>
      <vt:lpstr>New Concept for RDP 7.1 for VDI</vt:lpstr>
      <vt:lpstr>RemoteFX Value Proposition</vt:lpstr>
      <vt:lpstr>Hyper-V VDI + RemoteFX Components</vt:lpstr>
      <vt:lpstr>RemoteFX Virtual GPU and Rendering Pipeline</vt:lpstr>
      <vt:lpstr>RemoteFX Capture and Encoding Pipeline</vt:lpstr>
      <vt:lpstr> Leverages RDP Protocol Structure</vt:lpstr>
      <vt:lpstr>RDP 7.1 Client Components and Graphics Pipeline</vt:lpstr>
      <vt:lpstr>RemoteFX for VDI – Near Local Desktop Experience for the End User</vt:lpstr>
      <vt:lpstr>Deployment Considerations</vt:lpstr>
      <vt:lpstr>GPUs in the Datacenter?</vt:lpstr>
      <vt:lpstr>RemoteFX for VDI – Configuring RemoteFX using Familiar Windows Server Tools</vt:lpstr>
      <vt:lpstr>RemoteFX for Remote Desktop Session Host (RDSH)</vt:lpstr>
      <vt:lpstr>RemoteFX for RDSH</vt:lpstr>
      <vt:lpstr>RemoteFX Ecosystem</vt:lpstr>
      <vt:lpstr>RemoteFX Servers from OEMs</vt:lpstr>
      <vt:lpstr>RemoteFX Clients</vt:lpstr>
      <vt:lpstr>Ultra Lightweight Thin Clients</vt:lpstr>
      <vt:lpstr>In Closing</vt:lpstr>
      <vt:lpstr>Interested in Learning More about Desktop Virtualization?</vt:lpstr>
      <vt:lpstr>Related Content</vt:lpstr>
      <vt:lpstr>PowerPoint Presentation</vt:lpstr>
      <vt:lpstr>PowerPoint Presentation</vt:lpstr>
      <vt:lpstr>RemoteFX for VDI – Modern Windows 7 Desktop from an Ultra Lightweight RemoteFX Client</vt:lpstr>
      <vt:lpstr>RemoteFX USB Device Redirection</vt:lpstr>
      <vt:lpstr>Resources</vt:lpstr>
      <vt:lpstr>PowerPoint Presentation</vt:lpstr>
    </vt:vector>
  </TitlesOfParts>
  <Manager>&lt;Content Manager Name Here&gt;</Manager>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VIR305: Microsoft RemoteFX: Rich Windows Desktop Experience for VDI and Session Virtualization</dc:title>
  <dc:subject>Tech Ed North America 2010</dc:subject>
  <dc:creator> Karthik Lakshminarayanan</dc:creator>
  <dc:description>Template: Rosyln Hyde, Artitudes Design
Formatting: Kolin Pope, Silver Fox
Event Date: June 7-10, 2010
Event Location: New Orleans, LA
Audience Type:</dc:description>
  <cp:lastModifiedBy>Shows</cp:lastModifiedBy>
  <cp:revision>60</cp:revision>
  <dcterms:created xsi:type="dcterms:W3CDTF">2010-05-13T20:51:35Z</dcterms:created>
  <dcterms:modified xsi:type="dcterms:W3CDTF">2010-06-09T15:58:52Z</dcterms:modified>
</cp:coreProperties>
</file>