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2" r:id="rId3"/>
    <p:sldId id="265" r:id="rId4"/>
    <p:sldId id="287" r:id="rId5"/>
    <p:sldId id="274" r:id="rId6"/>
    <p:sldId id="279" r:id="rId7"/>
    <p:sldId id="286" r:id="rId8"/>
    <p:sldId id="281" r:id="rId9"/>
    <p:sldId id="282" r:id="rId10"/>
    <p:sldId id="263" r:id="rId11"/>
    <p:sldId id="288" r:id="rId12"/>
    <p:sldId id="289" r:id="rId13"/>
    <p:sldId id="293" r:id="rId14"/>
    <p:sldId id="303" r:id="rId15"/>
    <p:sldId id="294" r:id="rId16"/>
    <p:sldId id="300" r:id="rId17"/>
    <p:sldId id="301" r:id="rId18"/>
    <p:sldId id="291" r:id="rId19"/>
    <p:sldId id="297" r:id="rId20"/>
    <p:sldId id="295" r:id="rId21"/>
    <p:sldId id="283" r:id="rId22"/>
    <p:sldId id="280" r:id="rId23"/>
    <p:sldId id="285" r:id="rId24"/>
    <p:sldId id="284" r:id="rId25"/>
    <p:sldId id="299" r:id="rId26"/>
    <p:sldId id="273" r:id="rId27"/>
    <p:sldId id="270" r:id="rId28"/>
    <p:sldId id="271" r:id="rId29"/>
    <p:sldId id="261" r:id="rId30"/>
  </p:sldIdLst>
  <p:sldSz cx="9144000" cy="6858000" type="screen4x3"/>
  <p:notesSz cx="6735763" cy="9866313"/>
  <p:embeddedFontLst>
    <p:embeddedFont>
      <p:font typeface="나눔고딕 ExtraBold" panose="020D0904000000000000" pitchFamily="50" charset="-127"/>
      <p:regular r:id="rId33"/>
      <p:bold r:id="rId34"/>
    </p:embeddedFont>
    <p:embeddedFont>
      <p:font typeface="나눔고딕" panose="020D0604000000000000" pitchFamily="50" charset="-127"/>
      <p:regular r:id="rId35"/>
      <p:bold r:id="rId36"/>
    </p:embeddedFont>
    <p:embeddedFont>
      <p:font typeface="맑은 고딕" panose="020B0503020000020004" pitchFamily="50" charset="-127"/>
      <p:regular r:id="rId37"/>
      <p:bold r:id="rId38"/>
    </p:embeddedFont>
    <p:embeddedFont>
      <p:font typeface="넥슨 풋볼고딕 L" panose="020B0303000000000000" pitchFamily="50" charset="-127"/>
      <p:regular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2523"/>
    <a:srgbClr val="953735"/>
    <a:srgbClr val="D41A1D"/>
    <a:srgbClr val="775533"/>
    <a:srgbClr val="C0504D"/>
    <a:srgbClr val="F6E6E6"/>
    <a:srgbClr val="376092"/>
    <a:srgbClr val="CC6600"/>
    <a:srgbClr val="FFCC00"/>
    <a:srgbClr val="1F15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94660"/>
  </p:normalViewPr>
  <p:slideViewPr>
    <p:cSldViewPr>
      <p:cViewPr varScale="1">
        <p:scale>
          <a:sx n="104" d="100"/>
          <a:sy n="104" d="100"/>
        </p:scale>
        <p:origin x="209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5C779-6079-4453-846B-11D0A8087ACA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81569-FB70-4CFA-B089-DE30393A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399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6C498-7C01-4663-9CFF-A854F0CC1B2B}" type="datetimeFigureOut">
              <a:rPr lang="ko-KR" altLang="en-US" smtClean="0"/>
              <a:pPr/>
              <a:t>2017-07-23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C0AA2-7ED5-4581-AFF2-CFB1B58975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849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C0AA2-7ED5-4581-AFF2-CFB1B589756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569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C0AA2-7ED5-4581-AFF2-CFB1B589756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728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C0AA2-7ED5-4581-AFF2-CFB1B589756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88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C0AA2-7ED5-4581-AFF2-CFB1B589756F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C0AA2-7ED5-4581-AFF2-CFB1B589756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416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C0AA2-7ED5-4581-AFF2-CFB1B589756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765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C0AA2-7ED5-4581-AFF2-CFB1B589756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036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C0AA2-7ED5-4581-AFF2-CFB1B589756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014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C0AA2-7ED5-4581-AFF2-CFB1B589756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37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C0AA2-7ED5-4581-AFF2-CFB1B589756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989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더 논리적으로 표현</a:t>
            </a:r>
            <a:r>
              <a:rPr lang="en-US" altLang="ko-KR" dirty="0"/>
              <a:t>! (</a:t>
            </a:r>
            <a:r>
              <a:rPr lang="ko-KR" altLang="en-US" dirty="0"/>
              <a:t>데이터 활용방안을 어떻게 표현해야 할 지 몰겠다</a:t>
            </a:r>
            <a:r>
              <a:rPr lang="en-US" altLang="ko-KR" dirty="0"/>
              <a:t>..</a:t>
            </a:r>
            <a:r>
              <a:rPr lang="ko-KR" altLang="en-US" dirty="0"/>
              <a:t>흠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C0AA2-7ED5-4581-AFF2-CFB1B589756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639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C0AA2-7ED5-4581-AFF2-CFB1B589756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415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181789" y="6485913"/>
            <a:ext cx="2157963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3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30" dirty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9" name="Picture 2" descr="C:\Documents and Settings\nhn\바탕 화면\toast.pn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699792" y="2420890"/>
            <a:ext cx="5715000" cy="5133975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7" descr="C:\Documents and Settings\nhn\바탕 화면\04.png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 rot="21050944">
            <a:off x="-1333121" y="2650814"/>
            <a:ext cx="3859678" cy="3925253"/>
          </a:xfrm>
          <a:prstGeom prst="rect">
            <a:avLst/>
          </a:prstGeom>
          <a:noFill/>
        </p:spPr>
      </p:pic>
      <p:pic>
        <p:nvPicPr>
          <p:cNvPr id="21" name="Picture 12" descr="C:\Documents and Settings\nhn\바탕 화면\003.png"/>
          <p:cNvPicPr>
            <a:picLocks noChangeAspect="1" noChangeArrowheads="1"/>
          </p:cNvPicPr>
          <p:nvPr userDrawn="1"/>
        </p:nvPicPr>
        <p:blipFill>
          <a:blip r:embed="rId5" cstate="email"/>
          <a:srcRect/>
          <a:stretch>
            <a:fillRect/>
          </a:stretch>
        </p:blipFill>
        <p:spPr bwMode="auto">
          <a:xfrm rot="21232807">
            <a:off x="968338" y="399274"/>
            <a:ext cx="2749624" cy="2787551"/>
          </a:xfrm>
          <a:prstGeom prst="rect">
            <a:avLst/>
          </a:prstGeom>
          <a:noFill/>
        </p:spPr>
      </p:pic>
      <p:pic>
        <p:nvPicPr>
          <p:cNvPr id="22" name="Picture 3" descr="C:\Documents and Settings\nhn\바탕 화면\006.png"/>
          <p:cNvPicPr>
            <a:picLocks noChangeAspect="1" noChangeArrowheads="1"/>
          </p:cNvPicPr>
          <p:nvPr userDrawn="1"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6974626" y="4293096"/>
            <a:ext cx="2169374" cy="3162201"/>
          </a:xfrm>
          <a:prstGeom prst="rect">
            <a:avLst/>
          </a:prstGeom>
          <a:noFill/>
        </p:spPr>
      </p:pic>
      <p:pic>
        <p:nvPicPr>
          <p:cNvPr id="23" name="Picture 2" descr="C:\Documents and Settings\nhn\바탕 화면\002.png"/>
          <p:cNvPicPr>
            <a:picLocks noChangeAspect="1" noChangeArrowheads="1"/>
          </p:cNvPicPr>
          <p:nvPr userDrawn="1"/>
        </p:nvPicPr>
        <p:blipFill>
          <a:blip r:embed="rId7" cstate="email"/>
          <a:srcRect/>
          <a:stretch>
            <a:fillRect/>
          </a:stretch>
        </p:blipFill>
        <p:spPr bwMode="auto">
          <a:xfrm rot="20780109">
            <a:off x="7292154" y="1623568"/>
            <a:ext cx="2016224" cy="1933689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 userDrawn="1"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824" y="563194"/>
            <a:ext cx="8229600" cy="1143000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종이.pn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463377" y="1192113"/>
            <a:ext cx="6276975" cy="4829175"/>
          </a:xfrm>
          <a:prstGeom prst="rect">
            <a:avLst/>
          </a:prstGeom>
        </p:spPr>
      </p:pic>
      <p:pic>
        <p:nvPicPr>
          <p:cNvPr id="7" name="그림 6" descr="콩1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539552" y="-243408"/>
            <a:ext cx="1771650" cy="1533525"/>
          </a:xfrm>
          <a:prstGeom prst="rect">
            <a:avLst/>
          </a:prstGeom>
        </p:spPr>
      </p:pic>
      <p:pic>
        <p:nvPicPr>
          <p:cNvPr id="8" name="그림 7" descr="콩2.png"/>
          <p:cNvPicPr>
            <a:picLocks noChangeAspect="1"/>
          </p:cNvPicPr>
          <p:nvPr userDrawn="1"/>
        </p:nvPicPr>
        <p:blipFill>
          <a:blip r:embed="rId4" cstate="email"/>
          <a:stretch>
            <a:fillRect/>
          </a:stretch>
        </p:blipFill>
        <p:spPr>
          <a:xfrm>
            <a:off x="107504" y="188640"/>
            <a:ext cx="295275" cy="257175"/>
          </a:xfrm>
          <a:prstGeom prst="rect">
            <a:avLst/>
          </a:prstGeom>
        </p:spPr>
      </p:pic>
      <p:pic>
        <p:nvPicPr>
          <p:cNvPr id="9" name="그림 8" descr="콩3.png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395536" y="404664"/>
            <a:ext cx="266700" cy="285750"/>
          </a:xfrm>
          <a:prstGeom prst="rect">
            <a:avLst/>
          </a:prstGeom>
        </p:spPr>
      </p:pic>
      <p:pic>
        <p:nvPicPr>
          <p:cNvPr id="10" name="그림 9" descr="토마토2.png"/>
          <p:cNvPicPr>
            <a:picLocks noChangeAspect="1"/>
          </p:cNvPicPr>
          <p:nvPr userDrawn="1"/>
        </p:nvPicPr>
        <p:blipFill>
          <a:blip r:embed="rId6" cstate="email"/>
          <a:stretch>
            <a:fillRect/>
          </a:stretch>
        </p:blipFill>
        <p:spPr>
          <a:xfrm>
            <a:off x="7524328" y="4936529"/>
            <a:ext cx="990600" cy="1047750"/>
          </a:xfrm>
          <a:prstGeom prst="rect">
            <a:avLst/>
          </a:prstGeom>
        </p:spPr>
      </p:pic>
      <p:pic>
        <p:nvPicPr>
          <p:cNvPr id="11" name="그림 10" descr="토마토1.png"/>
          <p:cNvPicPr>
            <a:picLocks noChangeAspect="1"/>
          </p:cNvPicPr>
          <p:nvPr userDrawn="1"/>
        </p:nvPicPr>
        <p:blipFill>
          <a:blip r:embed="rId7" cstate="email"/>
          <a:stretch>
            <a:fillRect/>
          </a:stretch>
        </p:blipFill>
        <p:spPr>
          <a:xfrm>
            <a:off x="8060658" y="4101409"/>
            <a:ext cx="933450" cy="9620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488832" cy="1008112"/>
          </a:xfrm>
        </p:spPr>
        <p:txBody>
          <a:bodyPr>
            <a:noAutofit/>
          </a:bodyPr>
          <a:lstStyle>
            <a:lvl1pPr algn="ctr">
              <a:defRPr sz="3600" b="0">
                <a:effectLst/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D285336-B94E-4070-8149-EB7D54973E49}" type="datetimeFigureOut">
              <a:rPr lang="ko-KR" altLang="en-US" smtClean="0"/>
              <a:pPr/>
              <a:t>2017-07-23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773778C2-B992-4614-AB9C-84BF9E6C76A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931056" y="5270728"/>
            <a:ext cx="4464496" cy="534536"/>
          </a:xfrm>
        </p:spPr>
        <p:txBody>
          <a:bodyPr>
            <a:normAutofit/>
          </a:bodyPr>
          <a:lstStyle>
            <a:lvl1pPr marL="0" indent="0" algn="l">
              <a:buNone/>
              <a:defRPr sz="11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텍스트를 입력하시오</a:t>
            </a:r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1900084" y="5259680"/>
            <a:ext cx="1008112" cy="545584"/>
          </a:xfrm>
        </p:spPr>
        <p:txBody>
          <a:bodyPr anchor="ctr">
            <a:normAutofit/>
          </a:bodyPr>
          <a:lstStyle>
            <a:lvl1pPr marL="0" indent="0">
              <a:buNone/>
              <a:defRPr sz="1800" b="0">
                <a:solidFill>
                  <a:srgbClr val="775533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재료명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5336-B94E-4070-8149-EB7D54973E49}" type="datetimeFigureOut">
              <a:rPr lang="ko-KR" altLang="en-US" smtClean="0"/>
              <a:pPr/>
              <a:t>2017-07-23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78C2-B992-4614-AB9C-84BF9E6C76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7755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5336-B94E-4070-8149-EB7D54973E49}" type="datetimeFigureOut">
              <a:rPr lang="ko-KR" altLang="en-US" smtClean="0"/>
              <a:pPr/>
              <a:t>2017-07-23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78C2-B992-4614-AB9C-84BF9E6C76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5336-B94E-4070-8149-EB7D54973E49}" type="datetimeFigureOut">
              <a:rPr lang="ko-KR" altLang="en-US" smtClean="0"/>
              <a:pPr/>
              <a:t>2017-07-23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78C2-B992-4614-AB9C-84BF9E6C76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775533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D285336-B94E-4070-8149-EB7D54973E49}" type="datetimeFigureOut">
              <a:rPr lang="ko-KR" altLang="en-US" smtClean="0"/>
              <a:pPr/>
              <a:t>2017-07-23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775533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75533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773778C2-B992-4614-AB9C-84BF9E6C76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54" r:id="rId4"/>
    <p:sldLayoutId id="2147483649" r:id="rId5"/>
    <p:sldLayoutId id="2147483650" r:id="rId6"/>
  </p:sldLayoutIdLst>
  <p:txStyles>
    <p:titleStyle>
      <a:lvl1pPr algn="l" defTabSz="914400" rtl="0" eaLnBrk="1" latinLnBrk="1" hangingPunct="1">
        <a:spcBef>
          <a:spcPct val="0"/>
        </a:spcBef>
        <a:buNone/>
        <a:defRPr sz="4200" b="1" kern="1200">
          <a:solidFill>
            <a:srgbClr val="32221D"/>
          </a:solidFill>
          <a:effectLst/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b="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b="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b="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b="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b="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35.pn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png"/><Relationship Id="rId5" Type="http://schemas.openxmlformats.org/officeDocument/2006/relationships/image" Target="../media/image37.jpe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dy0409/ARCook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2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y.vuforia.com/" TargetMode="External"/><Relationship Id="rId2" Type="http://schemas.openxmlformats.org/officeDocument/2006/relationships/hyperlink" Target="https://unity3d.com/kr/learn/tutorials/topics/developer-advice/how-start-your-game-development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8.wmf"/><Relationship Id="rId9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5.png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Documents and Settings\nhn\바탕 화면\toast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699792" y="2708921"/>
            <a:ext cx="5715000" cy="5133975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7" descr="C:\Documents and Settings\nhn\바탕 화면\04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 rot="21050944">
            <a:off x="-1333121" y="3062862"/>
            <a:ext cx="3859678" cy="3925253"/>
          </a:xfrm>
          <a:prstGeom prst="rect">
            <a:avLst/>
          </a:prstGeom>
          <a:noFill/>
        </p:spPr>
      </p:pic>
      <p:pic>
        <p:nvPicPr>
          <p:cNvPr id="13" name="Picture 12" descr="C:\Documents and Settings\nhn\바탕 화면\003.pn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 rot="21232807">
            <a:off x="968338" y="687305"/>
            <a:ext cx="2749624" cy="2787551"/>
          </a:xfrm>
          <a:prstGeom prst="rect">
            <a:avLst/>
          </a:prstGeom>
          <a:noFill/>
        </p:spPr>
      </p:pic>
      <p:pic>
        <p:nvPicPr>
          <p:cNvPr id="14" name="Picture 3" descr="C:\Documents and Settings\nhn\바탕 화면\006.pn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6974626" y="4581127"/>
            <a:ext cx="2169374" cy="3162201"/>
          </a:xfrm>
          <a:prstGeom prst="rect">
            <a:avLst/>
          </a:prstGeom>
          <a:noFill/>
        </p:spPr>
      </p:pic>
      <p:pic>
        <p:nvPicPr>
          <p:cNvPr id="15" name="Picture 2" descr="C:\Documents and Settings\nhn\바탕 화면\002.png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 rot="20780109">
            <a:off x="7292154" y="1911599"/>
            <a:ext cx="2016224" cy="1933689"/>
          </a:xfrm>
          <a:prstGeom prst="rect">
            <a:avLst/>
          </a:prstGeom>
          <a:noFill/>
        </p:spPr>
      </p:pic>
      <p:sp>
        <p:nvSpPr>
          <p:cNvPr id="20" name="직사각형 19"/>
          <p:cNvSpPr/>
          <p:nvPr/>
        </p:nvSpPr>
        <p:spPr>
          <a:xfrm>
            <a:off x="-2394" y="0"/>
            <a:ext cx="9144000" cy="1895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/>
          <p:cNvSpPr>
            <a:spLocks noGrp="1"/>
          </p:cNvSpPr>
          <p:nvPr>
            <p:ph type="ctrTitle"/>
          </p:nvPr>
        </p:nvSpPr>
        <p:spPr>
          <a:xfrm>
            <a:off x="-180528" y="404664"/>
            <a:ext cx="4824536" cy="811911"/>
          </a:xfrm>
          <a:noFill/>
        </p:spPr>
        <p:txBody>
          <a:bodyPr anchor="ctr" anchorCtr="1">
            <a:noAutofit/>
          </a:bodyPr>
          <a:lstStyle/>
          <a:p>
            <a:pPr algn="l"/>
            <a:r>
              <a:rPr lang="ko-KR" altLang="en-US" sz="4200" b="1" spc="-150" dirty="0">
                <a:solidFill>
                  <a:srgbClr val="3222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증강현실을 이용한</a:t>
            </a:r>
            <a:br>
              <a:rPr lang="en-US" altLang="ko-KR" sz="4200" b="1" spc="-150" dirty="0">
                <a:solidFill>
                  <a:srgbClr val="3222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요리 어플리케이션</a:t>
            </a:r>
            <a:endParaRPr lang="ko-KR" altLang="en-US" sz="4200" b="1" spc="-150" dirty="0">
              <a:solidFill>
                <a:srgbClr val="32221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580112" y="1175760"/>
            <a:ext cx="339117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100" spc="-30" dirty="0">
                <a:solidFill>
                  <a:srgbClr val="32221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내일의 </a:t>
            </a:r>
            <a:r>
              <a:rPr lang="ko-KR" altLang="en-US" sz="1100" spc="-30" dirty="0" err="1">
                <a:solidFill>
                  <a:srgbClr val="32221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미슐렝스타</a:t>
            </a:r>
            <a:endParaRPr lang="en-US" altLang="ko-KR" sz="1100" spc="-30" dirty="0">
              <a:solidFill>
                <a:srgbClr val="32221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algn="r"/>
            <a:r>
              <a:rPr lang="en-US" altLang="ko-KR" sz="1100" spc="-30" dirty="0">
                <a:solidFill>
                  <a:srgbClr val="32221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2014150007 </a:t>
            </a:r>
            <a:r>
              <a:rPr lang="ko-KR" altLang="en-US" sz="1100" spc="-30" dirty="0" err="1">
                <a:solidFill>
                  <a:srgbClr val="32221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김예담</a:t>
            </a:r>
            <a:r>
              <a:rPr lang="en-US" altLang="ko-KR" sz="1100" spc="-30" dirty="0">
                <a:solidFill>
                  <a:srgbClr val="32221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(</a:t>
            </a:r>
            <a:r>
              <a:rPr lang="ko-KR" altLang="en-US" sz="1100" spc="-30" dirty="0">
                <a:solidFill>
                  <a:srgbClr val="32221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지도교수 </a:t>
            </a:r>
            <a:r>
              <a:rPr lang="ko-KR" altLang="en-US" sz="1100" spc="-30" dirty="0" err="1">
                <a:solidFill>
                  <a:srgbClr val="32221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배유석</a:t>
            </a:r>
            <a:r>
              <a:rPr lang="ko-KR" altLang="en-US" sz="1100" spc="-30" dirty="0">
                <a:solidFill>
                  <a:srgbClr val="32221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교수님</a:t>
            </a:r>
            <a:r>
              <a:rPr lang="en-US" altLang="ko-KR" sz="1100" spc="-30" dirty="0">
                <a:solidFill>
                  <a:srgbClr val="32221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)</a:t>
            </a:r>
            <a:r>
              <a:rPr lang="ko-KR" altLang="en-US" sz="1100" spc="-30" dirty="0">
                <a:solidFill>
                  <a:srgbClr val="32221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endParaRPr lang="en-US" altLang="ko-KR" sz="1100" spc="-30" dirty="0">
              <a:solidFill>
                <a:srgbClr val="32221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algn="r"/>
            <a:r>
              <a:rPr lang="en-US" altLang="ko-KR" sz="1100" spc="-30" dirty="0">
                <a:solidFill>
                  <a:srgbClr val="32221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2014152035 </a:t>
            </a:r>
            <a:r>
              <a:rPr lang="ko-KR" altLang="en-US" sz="1100" spc="-30" dirty="0">
                <a:solidFill>
                  <a:srgbClr val="32221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조수진</a:t>
            </a:r>
            <a:r>
              <a:rPr lang="en-US" altLang="ko-KR" sz="1100" spc="-30" dirty="0">
                <a:solidFill>
                  <a:srgbClr val="32221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(</a:t>
            </a:r>
            <a:r>
              <a:rPr lang="ko-KR" altLang="en-US" sz="1100" spc="-30" dirty="0">
                <a:solidFill>
                  <a:srgbClr val="32221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지도교수 </a:t>
            </a:r>
            <a:r>
              <a:rPr lang="ko-KR" altLang="en-US" sz="1100" spc="-30" dirty="0" err="1">
                <a:solidFill>
                  <a:srgbClr val="32221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배유석</a:t>
            </a:r>
            <a:r>
              <a:rPr lang="ko-KR" altLang="en-US" sz="1100" spc="-30" dirty="0">
                <a:solidFill>
                  <a:srgbClr val="32221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교수님</a:t>
            </a:r>
            <a:r>
              <a:rPr lang="en-US" altLang="ko-KR" sz="1100" spc="-30" dirty="0">
                <a:solidFill>
                  <a:srgbClr val="32221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)</a:t>
            </a:r>
            <a:endParaRPr lang="ko-KR" altLang="en-US" sz="1100" b="1" spc="-30" dirty="0">
              <a:solidFill>
                <a:srgbClr val="32221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08520" y="1467350"/>
            <a:ext cx="45078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spc="-30" dirty="0">
                <a:solidFill>
                  <a:srgbClr val="32221D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Cooking Guide Application Using Augmented reality</a:t>
            </a:r>
            <a:endParaRPr lang="ko-KR" altLang="en-US" sz="1400" b="1" spc="-30" dirty="0">
              <a:solidFill>
                <a:srgbClr val="32221D"/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975444" y="-10787"/>
            <a:ext cx="816672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632048" y="-1"/>
            <a:ext cx="170384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7200" y="332656"/>
            <a:ext cx="8229600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ko-KR" altLang="en-US" sz="3600" i="0" u="none" strike="noStrike" kern="1200" cap="none" spc="-120" normalizeH="0" baseline="0" noProof="0" dirty="0">
                <a:ln>
                  <a:noFill/>
                </a:ln>
                <a:solidFill>
                  <a:srgbClr val="32221D"/>
                </a:solidFill>
                <a:effectLst>
                  <a:outerShdw blurRad="50800" dist="38100" dir="2700000" algn="ctr" rotWithShape="0">
                    <a:schemeClr val="bg2">
                      <a:alpha val="80000"/>
                    </a:scheme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01325" y="2620599"/>
            <a:ext cx="19735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Google STT</a:t>
            </a:r>
            <a:endParaRPr lang="ko-KR" altLang="en-US" sz="1300" b="1" dirty="0">
              <a:solidFill>
                <a:schemeClr val="accent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86007" y="1844825"/>
            <a:ext cx="2483174" cy="4320479"/>
            <a:chOff x="1091816" y="2559556"/>
            <a:chExt cx="2338643" cy="3934966"/>
          </a:xfrm>
        </p:grpSpPr>
        <p:sp>
          <p:nvSpPr>
            <p:cNvPr id="7" name="직사각형 6"/>
            <p:cNvSpPr/>
            <p:nvPr/>
          </p:nvSpPr>
          <p:spPr>
            <a:xfrm>
              <a:off x="1091816" y="2559556"/>
              <a:ext cx="2338643" cy="39349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26658" y="2684674"/>
              <a:ext cx="633853" cy="238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Client</a:t>
              </a:r>
              <a:endParaRPr lang="ko-KR" altLang="en-US" sz="13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353239" y="3569190"/>
              <a:ext cx="1693411" cy="15786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325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300" b="1" dirty="0">
                <a:solidFill>
                  <a:srgbClr val="7755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1300" b="1" dirty="0">
                <a:solidFill>
                  <a:srgbClr val="7755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ko-KR" altLang="en-US" sz="1300" b="1" dirty="0">
                <a:solidFill>
                  <a:srgbClr val="7755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364874" y="3216223"/>
              <a:ext cx="1681775" cy="22308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325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rgbClr val="7755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사용자간 교류 모듈 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546788" y="2560926"/>
            <a:ext cx="1934799" cy="2925075"/>
            <a:chOff x="5946806" y="2076654"/>
            <a:chExt cx="2033530" cy="1400010"/>
          </a:xfrm>
          <a:solidFill>
            <a:schemeClr val="accent2">
              <a:lumMod val="75000"/>
            </a:schemeClr>
          </a:solidFill>
        </p:grpSpPr>
        <p:sp>
          <p:nvSpPr>
            <p:cNvPr id="47" name="직사각형 46"/>
            <p:cNvSpPr/>
            <p:nvPr/>
          </p:nvSpPr>
          <p:spPr>
            <a:xfrm>
              <a:off x="5946806" y="2076654"/>
              <a:ext cx="2033530" cy="140001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116663" y="2149475"/>
              <a:ext cx="1780283" cy="29769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Jsp</a:t>
              </a:r>
              <a:r>
                <a:rPr lang="en-US" altLang="ko-KR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Web Server</a:t>
              </a:r>
              <a:endParaRPr lang="ko-KR" altLang="en-US" sz="13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4" name="그림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582" y="2930135"/>
            <a:ext cx="1962310" cy="1598170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5857269" y="3068960"/>
            <a:ext cx="1405555" cy="62530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레시피 데이터 관리</a:t>
            </a:r>
            <a:endParaRPr lang="en-US" altLang="ko-KR" sz="1300" dirty="0">
              <a:solidFill>
                <a:schemeClr val="accent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30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Module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8F7C85D-9928-4BAD-A20C-85F16EDCD942}"/>
              </a:ext>
            </a:extLst>
          </p:cNvPr>
          <p:cNvGrpSpPr/>
          <p:nvPr/>
        </p:nvGrpSpPr>
        <p:grpSpPr>
          <a:xfrm>
            <a:off x="1434139" y="2986358"/>
            <a:ext cx="2296652" cy="1492049"/>
            <a:chOff x="1434139" y="2986358"/>
            <a:chExt cx="2296652" cy="1492049"/>
          </a:xfrm>
        </p:grpSpPr>
        <p:sp>
          <p:nvSpPr>
            <p:cNvPr id="56" name="직사각형 55"/>
            <p:cNvSpPr/>
            <p:nvPr/>
          </p:nvSpPr>
          <p:spPr>
            <a:xfrm>
              <a:off x="1436280" y="4196053"/>
              <a:ext cx="1656960" cy="28235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가이드라인 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434139" y="3411910"/>
              <a:ext cx="1656960" cy="28235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스크립트 </a:t>
              </a:r>
              <a:endPara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434139" y="3791579"/>
              <a:ext cx="1656960" cy="28235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타이머 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550574" y="2986358"/>
              <a:ext cx="218021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b="1" dirty="0">
                  <a:solidFill>
                    <a:schemeClr val="accent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레시피 안내 모듈</a:t>
              </a: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1375940" y="4847756"/>
            <a:ext cx="1785711" cy="31195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rgbClr val="7755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 </a:t>
            </a:r>
            <a:r>
              <a:rPr lang="ko-KR" altLang="en-US" sz="1300" dirty="0">
                <a:solidFill>
                  <a:srgbClr val="7755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 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5865938" y="3763972"/>
            <a:ext cx="1405555" cy="78286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사용자간 교류 데이터 관리 </a:t>
            </a:r>
            <a:r>
              <a:rPr lang="en-US" altLang="ko-KR" sz="130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Module </a:t>
            </a:r>
            <a:endParaRPr lang="ko-KR" altLang="en-US" sz="1300" dirty="0">
              <a:solidFill>
                <a:schemeClr val="accent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852544" y="4668663"/>
            <a:ext cx="1405555" cy="55336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130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I/O</a:t>
            </a:r>
            <a:r>
              <a:rPr lang="ko-KR" altLang="en-US" sz="130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Module</a:t>
            </a:r>
            <a:endParaRPr lang="ko-KR" altLang="en-US" sz="1300" dirty="0">
              <a:solidFill>
                <a:schemeClr val="accent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원통형 3"/>
          <p:cNvSpPr/>
          <p:nvPr/>
        </p:nvSpPr>
        <p:spPr>
          <a:xfrm>
            <a:off x="7982904" y="3001199"/>
            <a:ext cx="1080120" cy="1492297"/>
          </a:xfrm>
          <a:prstGeom prst="can">
            <a:avLst/>
          </a:prstGeom>
          <a:solidFill>
            <a:srgbClr val="9537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DB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073306" y="3329178"/>
            <a:ext cx="117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MySQL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369763" y="5305909"/>
            <a:ext cx="1785711" cy="345839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130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I/O</a:t>
            </a:r>
            <a:r>
              <a:rPr lang="ko-KR" altLang="en-US" sz="130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Module</a:t>
            </a:r>
            <a:endParaRPr lang="ko-KR" altLang="en-US" sz="1300" dirty="0">
              <a:solidFill>
                <a:schemeClr val="accent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화살표 연결선 8"/>
          <p:cNvCxnSpPr>
            <a:cxnSpLocks/>
          </p:cNvCxnSpPr>
          <p:nvPr/>
        </p:nvCxnSpPr>
        <p:spPr>
          <a:xfrm flipV="1">
            <a:off x="3193410" y="3608628"/>
            <a:ext cx="4679138" cy="2213500"/>
          </a:xfrm>
          <a:prstGeom prst="straightConnector1">
            <a:avLst/>
          </a:prstGeom>
          <a:ln w="1905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  <a:stCxn id="52" idx="3"/>
          </p:cNvCxnSpPr>
          <p:nvPr/>
        </p:nvCxnSpPr>
        <p:spPr>
          <a:xfrm flipV="1">
            <a:off x="7262824" y="3327026"/>
            <a:ext cx="720080" cy="54586"/>
          </a:xfrm>
          <a:prstGeom prst="straightConnector1">
            <a:avLst/>
          </a:prstGeom>
          <a:ln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7270486" y="3991644"/>
            <a:ext cx="720080" cy="4044"/>
          </a:xfrm>
          <a:prstGeom prst="straightConnector1">
            <a:avLst/>
          </a:prstGeom>
          <a:ln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cxnSpLocks/>
          </p:cNvCxnSpPr>
          <p:nvPr/>
        </p:nvCxnSpPr>
        <p:spPr>
          <a:xfrm flipV="1">
            <a:off x="7208821" y="4326453"/>
            <a:ext cx="810482" cy="684420"/>
          </a:xfrm>
          <a:prstGeom prst="straightConnector1">
            <a:avLst/>
          </a:prstGeom>
          <a:ln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39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975444" y="-10787"/>
            <a:ext cx="816672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32048" y="-1"/>
            <a:ext cx="170384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7200" y="332656"/>
            <a:ext cx="8229600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ko-KR" altLang="en-US" sz="3600" i="0" u="none" strike="noStrike" kern="1200" cap="none" spc="-120" normalizeH="0" baseline="0" noProof="0" dirty="0">
                <a:ln>
                  <a:noFill/>
                </a:ln>
                <a:solidFill>
                  <a:srgbClr val="32221D"/>
                </a:solidFill>
                <a:effectLst>
                  <a:outerShdw blurRad="50800" dist="38100" dir="2700000" algn="ctr" rotWithShape="0">
                    <a:schemeClr val="bg2">
                      <a:alpha val="80000"/>
                    </a:scheme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설계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59632" y="126876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975444" y="1980494"/>
            <a:ext cx="8059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말한 단어를 인식하고 인식한 결과를 모듈이 설치된 어플리케이션에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작동 방법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80270" y="1196752"/>
            <a:ext cx="7956226" cy="360040"/>
            <a:chOff x="174776" y="1382212"/>
            <a:chExt cx="8818708" cy="360040"/>
          </a:xfrm>
        </p:grpSpPr>
        <p:sp>
          <p:nvSpPr>
            <p:cNvPr id="11" name="모서리가 둥근 직사각형 8"/>
            <p:cNvSpPr/>
            <p:nvPr/>
          </p:nvSpPr>
          <p:spPr>
            <a:xfrm>
              <a:off x="174776" y="1382212"/>
              <a:ext cx="8811670" cy="360040"/>
            </a:xfrm>
            <a:prstGeom prst="roundRect">
              <a:avLst/>
            </a:prstGeom>
            <a:solidFill>
              <a:schemeClr val="bg1"/>
            </a:solidFill>
            <a:ln w="0">
              <a:solidFill>
                <a:srgbClr val="6325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양쪽 모서리가 둥근 사각형 10"/>
            <p:cNvSpPr/>
            <p:nvPr/>
          </p:nvSpPr>
          <p:spPr>
            <a:xfrm rot="5400000">
              <a:off x="5127709" y="-2123523"/>
              <a:ext cx="360040" cy="7371510"/>
            </a:xfrm>
            <a:prstGeom prst="round2Same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67907" y="1241202"/>
            <a:ext cx="2463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음성인식 </a:t>
            </a:r>
            <a:r>
              <a:rPr lang="en-US" altLang="ko-KR" sz="1200" dirty="0"/>
              <a:t>module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71503" y="1241202"/>
            <a:ext cx="2285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</a:t>
            </a:r>
            <a:endParaRPr lang="ko-KR" altLang="en-US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9912" y="1241347"/>
            <a:ext cx="2285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레시피 안내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36096" y="1243197"/>
            <a:ext cx="2285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레시피 데이터 관리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52320" y="1241132"/>
            <a:ext cx="2285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사용자간 교류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72483" y="4426927"/>
            <a:ext cx="1722417" cy="167570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5"/>
          <a:srcRect l="5409" t="4299" r="-5409" b="5433"/>
          <a:stretch/>
        </p:blipFill>
        <p:spPr>
          <a:xfrm>
            <a:off x="7258155" y="3654358"/>
            <a:ext cx="1219200" cy="1152129"/>
          </a:xfrm>
          <a:prstGeom prst="rect">
            <a:avLst/>
          </a:prstGeom>
        </p:spPr>
      </p:pic>
      <p:cxnSp>
        <p:nvCxnSpPr>
          <p:cNvPr id="23" name="직선 화살표 연결선 22"/>
          <p:cNvCxnSpPr>
            <a:cxnSpLocks/>
          </p:cNvCxnSpPr>
          <p:nvPr/>
        </p:nvCxnSpPr>
        <p:spPr>
          <a:xfrm flipV="1">
            <a:off x="6084168" y="4483387"/>
            <a:ext cx="936104" cy="626401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46606" y="5135503"/>
            <a:ext cx="501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음성</a:t>
            </a:r>
            <a:endParaRPr lang="en-US" altLang="ko-KR" sz="1000" b="1" dirty="0"/>
          </a:p>
          <a:p>
            <a:r>
              <a:rPr lang="ko-KR" altLang="en-US" sz="1000" b="1" dirty="0"/>
              <a:t>전달</a:t>
            </a:r>
          </a:p>
        </p:txBody>
      </p:sp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178953"/>
              </p:ext>
            </p:extLst>
          </p:nvPr>
        </p:nvGraphicFramePr>
        <p:xfrm>
          <a:off x="3674776" y="4337651"/>
          <a:ext cx="2356253" cy="141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Image" r:id="rId6" imgW="3479040" imgH="2082240" progId="Photoshop.Image.13">
                  <p:embed/>
                </p:oleObj>
              </mc:Choice>
              <mc:Fallback>
                <p:oleObj name="Image" r:id="rId6" imgW="3479040" imgH="2082240" progId="Photoshop.Image.13">
                  <p:embed/>
                  <p:pic>
                    <p:nvPicPr>
                      <p:cNvPr id="18" name="개체 1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74776" y="4337651"/>
                        <a:ext cx="2356253" cy="1410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4" descr="androboy.png에 대한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486" y="4483387"/>
            <a:ext cx="1943549" cy="194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직선 화살표 연결선 26"/>
          <p:cNvCxnSpPr>
            <a:cxnSpLocks/>
          </p:cNvCxnSpPr>
          <p:nvPr/>
        </p:nvCxnSpPr>
        <p:spPr>
          <a:xfrm>
            <a:off x="2881734" y="5109788"/>
            <a:ext cx="641337" cy="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55441" y="6351131"/>
            <a:ext cx="1829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음성인식 </a:t>
            </a:r>
            <a:r>
              <a:rPr lang="en-US" altLang="ko-KR" sz="1000" b="1" dirty="0"/>
              <a:t>Module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98189" y="6303825"/>
            <a:ext cx="5945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사용자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5"/>
          <a:srcRect l="5409" t="4299" r="-5409" b="5433"/>
          <a:stretch/>
        </p:blipFill>
        <p:spPr>
          <a:xfrm>
            <a:off x="7356781" y="5399870"/>
            <a:ext cx="1219200" cy="1152129"/>
          </a:xfrm>
          <a:prstGeom prst="rect">
            <a:avLst/>
          </a:prstGeom>
        </p:spPr>
      </p:pic>
      <p:cxnSp>
        <p:nvCxnSpPr>
          <p:cNvPr id="31" name="직선 화살표 연결선 30"/>
          <p:cNvCxnSpPr>
            <a:cxnSpLocks/>
          </p:cNvCxnSpPr>
          <p:nvPr/>
        </p:nvCxnSpPr>
        <p:spPr>
          <a:xfrm>
            <a:off x="6118184" y="5306132"/>
            <a:ext cx="1008074" cy="298555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266962" y="4796586"/>
            <a:ext cx="1829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275055" y="4822129"/>
            <a:ext cx="1194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음성인식 결과 </a:t>
            </a:r>
            <a:r>
              <a:rPr lang="en-US" altLang="ko-KR" sz="10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33170" y="5530404"/>
            <a:ext cx="891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108960" y="5596095"/>
            <a:ext cx="1158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음성인식 결과 </a:t>
            </a:r>
            <a:r>
              <a:rPr lang="en-US" altLang="ko-KR" sz="1000" b="1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42434" y="4801902"/>
            <a:ext cx="1278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음성인식 </a:t>
            </a:r>
            <a:r>
              <a:rPr lang="ko-KR" altLang="en-US" sz="1000" b="1" dirty="0" err="1"/>
              <a:t>재요청</a:t>
            </a:r>
            <a:r>
              <a:rPr lang="ko-KR" altLang="en-US" sz="1000" b="1" dirty="0"/>
              <a:t>  </a:t>
            </a:r>
            <a:endParaRPr lang="en-US" altLang="ko-KR" sz="1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639956" y="6525344"/>
            <a:ext cx="1278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다음 단계로 이동   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132305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975444" y="-10787"/>
            <a:ext cx="816672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32048" y="-1"/>
            <a:ext cx="170384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7200" y="332656"/>
            <a:ext cx="8229600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ko-KR" altLang="en-US" sz="3600" i="0" u="none" strike="noStrike" kern="1200" cap="none" spc="-120" normalizeH="0" baseline="0" noProof="0" dirty="0">
                <a:ln>
                  <a:noFill/>
                </a:ln>
                <a:solidFill>
                  <a:srgbClr val="32221D"/>
                </a:solidFill>
                <a:effectLst>
                  <a:outerShdw blurRad="50800" dist="38100" dir="2700000" algn="ctr" rotWithShape="0">
                    <a:schemeClr val="bg2">
                      <a:alpha val="80000"/>
                    </a:scheme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설계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75444" y="1980494"/>
            <a:ext cx="8059216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기반으로 물체를 인식하고 이 인식된 물체 위에 가이드라인을 추가함으로써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내에서 증강현실 구현이 가능하게 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인식 대상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일정한 모양이 있는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식기류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59632" y="126876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080270" y="1196752"/>
            <a:ext cx="7956226" cy="360040"/>
            <a:chOff x="174776" y="1382212"/>
            <a:chExt cx="8818708" cy="360040"/>
          </a:xfrm>
        </p:grpSpPr>
        <p:sp>
          <p:nvSpPr>
            <p:cNvPr id="20" name="모서리가 둥근 직사각형 8"/>
            <p:cNvSpPr/>
            <p:nvPr/>
          </p:nvSpPr>
          <p:spPr>
            <a:xfrm>
              <a:off x="174776" y="1382212"/>
              <a:ext cx="8811670" cy="360040"/>
            </a:xfrm>
            <a:prstGeom prst="roundRect">
              <a:avLst/>
            </a:prstGeom>
            <a:solidFill>
              <a:schemeClr val="bg1"/>
            </a:solidFill>
            <a:ln w="0">
              <a:solidFill>
                <a:srgbClr val="6325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양쪽 모서리가 둥근 사각형 10"/>
            <p:cNvSpPr/>
            <p:nvPr/>
          </p:nvSpPr>
          <p:spPr>
            <a:xfrm rot="5400000">
              <a:off x="5127709" y="-2123523"/>
              <a:ext cx="360040" cy="7371510"/>
            </a:xfrm>
            <a:prstGeom prst="round2Same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093877" y="1241202"/>
            <a:ext cx="2285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 </a:t>
            </a:r>
            <a:r>
              <a:rPr lang="en-US" altLang="ko-KR" sz="1200" dirty="0"/>
              <a:t>module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02286" y="1232468"/>
            <a:ext cx="2285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레시피 안내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14454" y="1223734"/>
            <a:ext cx="2285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레시피 데이터 관리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86987" y="1232468"/>
            <a:ext cx="2285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교류 데이터 관리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18959" y="1225260"/>
            <a:ext cx="2285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사용자간 교류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Picture 2" descr="vuforia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313" y="5085184"/>
            <a:ext cx="3054711" cy="81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75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975444" y="-10787"/>
            <a:ext cx="816672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32048" y="-1"/>
            <a:ext cx="170384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7200" y="332656"/>
            <a:ext cx="8229600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ko-KR" altLang="en-US" sz="3600" i="0" u="none" strike="noStrike" kern="1200" cap="none" spc="-120" normalizeH="0" baseline="0" noProof="0" dirty="0">
                <a:ln>
                  <a:noFill/>
                </a:ln>
                <a:solidFill>
                  <a:srgbClr val="32221D"/>
                </a:solidFill>
                <a:effectLst>
                  <a:outerShdw blurRad="50800" dist="38100" dir="2700000" algn="ctr" rotWithShape="0">
                    <a:schemeClr val="bg2">
                      <a:alpha val="80000"/>
                    </a:scheme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설계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59632" y="126876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975444" y="1980494"/>
            <a:ext cx="8059216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가이드라인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재료의 잘라진 크기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부피가 중요한 조리과정의 경우 시각적으로 절취선을 긋거나 계량의 양을 정해 가이드라인을 정하여 준다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사용자에게 단계별로 요리를 안내한다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타이머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일정 시간이 필요한 조리과정의 경우 타이머를 활성화 시켜 사용자에게 타이머 기능 제공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126876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080270" y="1196752"/>
            <a:ext cx="7956226" cy="360040"/>
            <a:chOff x="174776" y="1382212"/>
            <a:chExt cx="8818708" cy="360040"/>
          </a:xfrm>
        </p:grpSpPr>
        <p:sp>
          <p:nvSpPr>
            <p:cNvPr id="10" name="모서리가 둥근 직사각형 8"/>
            <p:cNvSpPr/>
            <p:nvPr/>
          </p:nvSpPr>
          <p:spPr>
            <a:xfrm>
              <a:off x="174776" y="1382212"/>
              <a:ext cx="8811670" cy="360040"/>
            </a:xfrm>
            <a:prstGeom prst="roundRect">
              <a:avLst/>
            </a:prstGeom>
            <a:solidFill>
              <a:schemeClr val="bg1"/>
            </a:solidFill>
            <a:ln w="0">
              <a:solidFill>
                <a:srgbClr val="6325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양쪽 모서리가 둥근 사각형 10"/>
            <p:cNvSpPr/>
            <p:nvPr/>
          </p:nvSpPr>
          <p:spPr>
            <a:xfrm rot="5400000">
              <a:off x="5261745" y="-1989487"/>
              <a:ext cx="360040" cy="7103438"/>
            </a:xfrm>
            <a:prstGeom prst="round2Same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43608" y="1232468"/>
            <a:ext cx="2285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레시피 안내 </a:t>
            </a:r>
            <a:r>
              <a:rPr lang="en-US" altLang="ko-KR" sz="1200" dirty="0"/>
              <a:t>module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31976" y="1223734"/>
            <a:ext cx="2285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레시피 데이터 관리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75498" y="1229959"/>
            <a:ext cx="2285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교류 데이터 관리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27984" y="1239615"/>
            <a:ext cx="2285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사용자간 교류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45423" y="1225478"/>
            <a:ext cx="2285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I/O</a:t>
            </a:r>
          </a:p>
        </p:txBody>
      </p:sp>
    </p:spTree>
    <p:extLst>
      <p:ext uri="{BB962C8B-B14F-4D97-AF65-F5344CB8AC3E}">
        <p14:creationId xmlns:p14="http://schemas.microsoft.com/office/powerpoint/2010/main" val="2657008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975444" y="-10787"/>
            <a:ext cx="816672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632048" y="-1"/>
            <a:ext cx="170384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7200" y="332656"/>
            <a:ext cx="8229600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ko-KR" altLang="en-US" sz="3600" i="0" u="none" strike="noStrike" kern="1200" cap="none" spc="-120" normalizeH="0" baseline="0" noProof="0" dirty="0">
                <a:ln>
                  <a:noFill/>
                </a:ln>
                <a:solidFill>
                  <a:srgbClr val="32221D"/>
                </a:solidFill>
                <a:effectLst>
                  <a:outerShdw blurRad="50800" dist="38100" dir="2700000" algn="ctr" rotWithShape="0">
                    <a:schemeClr val="bg2">
                      <a:alpha val="80000"/>
                    </a:scheme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설계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59632" y="126876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5444" y="1649652"/>
            <a:ext cx="38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시퀀스 다이어그램</a:t>
            </a:r>
            <a:r>
              <a:rPr lang="en-US" altLang="ko-KR" b="1" dirty="0"/>
              <a:t>(</a:t>
            </a:r>
            <a:r>
              <a:rPr lang="ko-KR" altLang="en-US" b="1" dirty="0"/>
              <a:t>레시피 안내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962635" y="2616816"/>
            <a:ext cx="0" cy="410445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cxnSpLocks/>
          </p:cNvCxnSpPr>
          <p:nvPr/>
        </p:nvCxnSpPr>
        <p:spPr>
          <a:xfrm>
            <a:off x="8208046" y="2616816"/>
            <a:ext cx="0" cy="410445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895321" y="2760832"/>
            <a:ext cx="127270" cy="792088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>
            <a:cxnSpLocks/>
          </p:cNvCxnSpPr>
          <p:nvPr/>
        </p:nvCxnSpPr>
        <p:spPr>
          <a:xfrm flipV="1">
            <a:off x="2094240" y="3258342"/>
            <a:ext cx="2905346" cy="1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cxnSpLocks/>
          </p:cNvCxnSpPr>
          <p:nvPr/>
        </p:nvCxnSpPr>
        <p:spPr>
          <a:xfrm>
            <a:off x="5252784" y="3778683"/>
            <a:ext cx="1298782" cy="48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17906" y="3767398"/>
            <a:ext cx="1365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2.</a:t>
            </a:r>
            <a:r>
              <a:rPr lang="ko-KR" altLang="en-US" sz="1000" b="1" dirty="0"/>
              <a:t>레시피 데이터 </a:t>
            </a:r>
            <a:endParaRPr lang="en-US" altLang="ko-KR" sz="1000" b="1" dirty="0"/>
          </a:p>
          <a:p>
            <a:r>
              <a:rPr lang="en-US" altLang="ko-KR" sz="1000" b="1" dirty="0"/>
              <a:t>   </a:t>
            </a:r>
            <a:r>
              <a:rPr lang="ko-KR" altLang="en-US" sz="1000" b="1" dirty="0"/>
              <a:t>요청  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145879" y="4056976"/>
            <a:ext cx="139332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>
            <a:cxnSpLocks/>
          </p:cNvCxnSpPr>
          <p:nvPr/>
        </p:nvCxnSpPr>
        <p:spPr>
          <a:xfrm>
            <a:off x="6945072" y="4247473"/>
            <a:ext cx="1039408" cy="2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880835" y="4290604"/>
            <a:ext cx="1365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3. </a:t>
            </a:r>
            <a:r>
              <a:rPr lang="ko-KR" altLang="en-US" sz="1000" b="1" dirty="0"/>
              <a:t>데이터 요청 </a:t>
            </a:r>
          </a:p>
        </p:txBody>
      </p:sp>
      <p:cxnSp>
        <p:nvCxnSpPr>
          <p:cNvPr id="55" name="직선 화살표 연결선 54"/>
          <p:cNvCxnSpPr>
            <a:cxnSpLocks/>
          </p:cNvCxnSpPr>
          <p:nvPr/>
        </p:nvCxnSpPr>
        <p:spPr>
          <a:xfrm flipH="1">
            <a:off x="6976258" y="4633040"/>
            <a:ext cx="9770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908282" y="4632934"/>
            <a:ext cx="1365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4. </a:t>
            </a:r>
            <a:r>
              <a:rPr lang="ko-KR" altLang="en-US" sz="1000" b="1" dirty="0"/>
              <a:t>데이터 전송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350854" y="4903838"/>
            <a:ext cx="1102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5. </a:t>
            </a:r>
            <a:r>
              <a:rPr lang="ko-KR" altLang="en-US" sz="1000" b="1" dirty="0"/>
              <a:t>데이터 전송 </a:t>
            </a:r>
          </a:p>
        </p:txBody>
      </p:sp>
      <p:cxnSp>
        <p:nvCxnSpPr>
          <p:cNvPr id="67" name="직선 화살표 연결선 66"/>
          <p:cNvCxnSpPr>
            <a:cxnSpLocks/>
          </p:cNvCxnSpPr>
          <p:nvPr/>
        </p:nvCxnSpPr>
        <p:spPr>
          <a:xfrm flipH="1">
            <a:off x="5220072" y="4879155"/>
            <a:ext cx="1155747" cy="2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cxnSpLocks/>
          </p:cNvCxnSpPr>
          <p:nvPr/>
        </p:nvCxnSpPr>
        <p:spPr>
          <a:xfrm flipH="1">
            <a:off x="3788473" y="5146902"/>
            <a:ext cx="107155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707904" y="5146902"/>
            <a:ext cx="1297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6. </a:t>
            </a:r>
            <a:r>
              <a:rPr lang="ko-KR" altLang="en-US" sz="1000" b="1" dirty="0"/>
              <a:t>해당되는 </a:t>
            </a:r>
            <a:r>
              <a:rPr lang="en-US" altLang="ko-KR" sz="1000" b="1" dirty="0"/>
              <a:t>Data</a:t>
            </a:r>
            <a:r>
              <a:rPr lang="ko-KR" altLang="en-US" sz="1000" b="1" dirty="0"/>
              <a:t>에 따라 물체인식 요청 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899630" y="5790280"/>
            <a:ext cx="122962" cy="858984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화살표 연결선 80"/>
          <p:cNvCxnSpPr>
            <a:cxnSpLocks/>
          </p:cNvCxnSpPr>
          <p:nvPr/>
        </p:nvCxnSpPr>
        <p:spPr>
          <a:xfrm>
            <a:off x="3774845" y="5733256"/>
            <a:ext cx="11073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709086" y="5733256"/>
            <a:ext cx="12976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7. </a:t>
            </a:r>
            <a:r>
              <a:rPr lang="ko-KR" altLang="en-US" sz="1000" b="1" dirty="0"/>
              <a:t>물체 인식</a:t>
            </a:r>
            <a:r>
              <a:rPr lang="en-US" altLang="ko-KR" sz="1000" b="1" dirty="0"/>
              <a:t>, Client</a:t>
            </a:r>
            <a:r>
              <a:rPr lang="ko-KR" altLang="en-US" sz="1000" b="1" dirty="0"/>
              <a:t>내 </a:t>
            </a:r>
            <a:r>
              <a:rPr lang="en-US" altLang="ko-KR" sz="1000" b="1" dirty="0"/>
              <a:t>Object</a:t>
            </a:r>
            <a:r>
              <a:rPr lang="ko-KR" altLang="en-US" sz="1000" b="1" dirty="0"/>
              <a:t>로 전환 </a:t>
            </a:r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 flipH="1">
            <a:off x="2022591" y="6359747"/>
            <a:ext cx="29749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259632" y="126876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259632" y="126876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75" name="그룹 74"/>
          <p:cNvGrpSpPr/>
          <p:nvPr/>
        </p:nvGrpSpPr>
        <p:grpSpPr>
          <a:xfrm>
            <a:off x="1080270" y="1196752"/>
            <a:ext cx="7956226" cy="360040"/>
            <a:chOff x="174776" y="1382212"/>
            <a:chExt cx="8818708" cy="360040"/>
          </a:xfrm>
        </p:grpSpPr>
        <p:sp>
          <p:nvSpPr>
            <p:cNvPr id="76" name="모서리가 둥근 직사각형 8"/>
            <p:cNvSpPr/>
            <p:nvPr/>
          </p:nvSpPr>
          <p:spPr>
            <a:xfrm>
              <a:off x="174776" y="1382212"/>
              <a:ext cx="8811670" cy="360040"/>
            </a:xfrm>
            <a:prstGeom prst="roundRect">
              <a:avLst/>
            </a:prstGeom>
            <a:solidFill>
              <a:schemeClr val="bg1"/>
            </a:solidFill>
            <a:ln w="0">
              <a:solidFill>
                <a:srgbClr val="6325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양쪽 모서리가 둥근 사각형 10"/>
            <p:cNvSpPr/>
            <p:nvPr/>
          </p:nvSpPr>
          <p:spPr>
            <a:xfrm rot="5400000">
              <a:off x="5261745" y="-1989487"/>
              <a:ext cx="360040" cy="7103438"/>
            </a:xfrm>
            <a:prstGeom prst="round2Same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1043608" y="1232468"/>
            <a:ext cx="2285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레시피 안내 </a:t>
            </a:r>
            <a:r>
              <a:rPr lang="en-US" altLang="ko-KR" sz="1200" dirty="0"/>
              <a:t>module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631976" y="1223734"/>
            <a:ext cx="2285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레시피 데이터 관리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975498" y="1229959"/>
            <a:ext cx="2285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교류 데이터 관리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427984" y="1239615"/>
            <a:ext cx="2285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사용자간 교류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645423" y="1225478"/>
            <a:ext cx="2285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I/O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94225" y="2177481"/>
            <a:ext cx="936820" cy="5314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사용자</a:t>
            </a:r>
            <a:r>
              <a:rPr lang="ko-KR" altLang="en-US" dirty="0"/>
              <a:t> 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3059832" y="2164958"/>
            <a:ext cx="936820" cy="4556314"/>
            <a:chOff x="3961897" y="2164958"/>
            <a:chExt cx="936820" cy="4556314"/>
          </a:xfrm>
        </p:grpSpPr>
        <p:cxnSp>
          <p:nvCxnSpPr>
            <p:cNvPr id="26" name="직선 연결선 25"/>
            <p:cNvCxnSpPr>
              <a:cxnSpLocks/>
            </p:cNvCxnSpPr>
            <p:nvPr/>
          </p:nvCxnSpPr>
          <p:spPr>
            <a:xfrm>
              <a:off x="4430307" y="2616816"/>
              <a:ext cx="0" cy="4104456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/>
            <p:cNvSpPr/>
            <p:nvPr/>
          </p:nvSpPr>
          <p:spPr>
            <a:xfrm>
              <a:off x="4370932" y="5065088"/>
              <a:ext cx="118922" cy="93610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961897" y="2164958"/>
              <a:ext cx="936820" cy="54868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AR</a:t>
              </a:r>
            </a:p>
            <a:p>
              <a:pPr algn="ctr"/>
              <a:r>
                <a:rPr lang="ko-KR" altLang="en-US" sz="1500" dirty="0"/>
                <a:t>모듈 </a:t>
              </a:r>
              <a:r>
                <a:rPr lang="ko-KR" altLang="en-US" dirty="0"/>
                <a:t> 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644008" y="2160238"/>
            <a:ext cx="936820" cy="4561034"/>
            <a:chOff x="5173138" y="2160238"/>
            <a:chExt cx="936820" cy="4561034"/>
          </a:xfrm>
        </p:grpSpPr>
        <p:cxnSp>
          <p:nvCxnSpPr>
            <p:cNvPr id="27" name="직선 연결선 26"/>
            <p:cNvCxnSpPr>
              <a:cxnSpLocks/>
            </p:cNvCxnSpPr>
            <p:nvPr/>
          </p:nvCxnSpPr>
          <p:spPr>
            <a:xfrm>
              <a:off x="5637107" y="2616816"/>
              <a:ext cx="0" cy="4104456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577372" y="4734518"/>
              <a:ext cx="125552" cy="53603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586612" y="5661248"/>
              <a:ext cx="114479" cy="77199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173138" y="2160238"/>
              <a:ext cx="936820" cy="54868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/>
                <a:t>레시피안내</a:t>
              </a:r>
              <a:r>
                <a:rPr lang="ko-KR" altLang="en-US" sz="1500" dirty="0"/>
                <a:t> </a:t>
              </a:r>
              <a:endParaRPr lang="ko-KR" altLang="en-US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28184" y="2148196"/>
            <a:ext cx="936820" cy="4573076"/>
            <a:chOff x="6384379" y="2148196"/>
            <a:chExt cx="936820" cy="4573076"/>
          </a:xfrm>
        </p:grpSpPr>
        <p:cxnSp>
          <p:nvCxnSpPr>
            <p:cNvPr id="28" name="직선 연결선 27"/>
            <p:cNvCxnSpPr>
              <a:cxnSpLocks/>
            </p:cNvCxnSpPr>
            <p:nvPr/>
          </p:nvCxnSpPr>
          <p:spPr>
            <a:xfrm>
              <a:off x="6852789" y="2616816"/>
              <a:ext cx="0" cy="4104456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6791835" y="3663722"/>
              <a:ext cx="129715" cy="147149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84379" y="2148196"/>
              <a:ext cx="936820" cy="54868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Data</a:t>
              </a:r>
              <a:r>
                <a:rPr lang="ko-KR" altLang="en-US" sz="1500" dirty="0"/>
                <a:t> </a:t>
              </a:r>
              <a:endParaRPr lang="en-US" altLang="ko-KR" sz="1500" dirty="0"/>
            </a:p>
            <a:p>
              <a:pPr algn="ctr"/>
              <a:r>
                <a:rPr lang="en-US" altLang="ko-KR" sz="1500" dirty="0"/>
                <a:t>I/O</a:t>
              </a:r>
              <a:endParaRPr lang="ko-KR" altLang="en-US" dirty="0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7739636" y="2148195"/>
            <a:ext cx="936820" cy="548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레시피 관리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157030" y="3148646"/>
            <a:ext cx="839621" cy="212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157030" y="3141504"/>
            <a:ext cx="1393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1.</a:t>
            </a:r>
            <a:r>
              <a:rPr lang="ko-KR" altLang="en-US" sz="1000" b="1" dirty="0"/>
              <a:t>안내 요청 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2669843" y="6246438"/>
            <a:ext cx="1758141" cy="212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2624545" y="6239434"/>
            <a:ext cx="1943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8. </a:t>
            </a:r>
            <a:r>
              <a:rPr lang="ko-KR" altLang="en-US" sz="1000" b="1" dirty="0"/>
              <a:t>추가 구현 후 레시피 안내 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5049019" y="2872333"/>
            <a:ext cx="124775" cy="1132732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059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975444" y="-10787"/>
            <a:ext cx="816672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32048" y="-1"/>
            <a:ext cx="170384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7200" y="332656"/>
            <a:ext cx="8229600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ko-KR" altLang="en-US" sz="3600" i="0" u="none" strike="noStrike" kern="1200" cap="none" spc="-120" normalizeH="0" baseline="0" noProof="0" dirty="0">
                <a:ln>
                  <a:noFill/>
                </a:ln>
                <a:solidFill>
                  <a:srgbClr val="32221D"/>
                </a:solidFill>
                <a:effectLst>
                  <a:outerShdw blurRad="50800" dist="38100" dir="2700000" algn="ctr" rotWithShape="0">
                    <a:schemeClr val="bg2">
                      <a:alpha val="80000"/>
                    </a:scheme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설계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59632" y="126876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029196" y="1700808"/>
            <a:ext cx="805921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서버에 데이터들을 관리함으로써 편리하게 레시피 안내를 할 수 있게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5444" y="2763462"/>
            <a:ext cx="805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데이터구조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21885"/>
              </p:ext>
            </p:extLst>
          </p:nvPr>
        </p:nvGraphicFramePr>
        <p:xfrm>
          <a:off x="1212304" y="3635904"/>
          <a:ext cx="7608168" cy="110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36056">
                  <a:extLst>
                    <a:ext uri="{9D8B030D-6E8A-4147-A177-3AD203B41FA5}">
                      <a16:colId xmlns:a16="http://schemas.microsoft.com/office/drawing/2014/main" val="2710906224"/>
                    </a:ext>
                  </a:extLst>
                </a:gridCol>
                <a:gridCol w="2536056">
                  <a:extLst>
                    <a:ext uri="{9D8B030D-6E8A-4147-A177-3AD203B41FA5}">
                      <a16:colId xmlns:a16="http://schemas.microsoft.com/office/drawing/2014/main" val="355894106"/>
                    </a:ext>
                  </a:extLst>
                </a:gridCol>
                <a:gridCol w="2536056">
                  <a:extLst>
                    <a:ext uri="{9D8B030D-6E8A-4147-A177-3AD203B41FA5}">
                      <a16:colId xmlns:a16="http://schemas.microsoft.com/office/drawing/2014/main" val="403969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2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INT 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요리코드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기본키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702344"/>
                  </a:ext>
                </a:extLst>
              </a:tr>
              <a:tr h="194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VARCHAR(45)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 재료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7227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12304" y="3199683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요리재료 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126876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59632" y="126876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080270" y="1196752"/>
            <a:ext cx="7956226" cy="360041"/>
            <a:chOff x="174776" y="1382212"/>
            <a:chExt cx="8818708" cy="360041"/>
          </a:xfrm>
        </p:grpSpPr>
        <p:sp>
          <p:nvSpPr>
            <p:cNvPr id="14" name="모서리가 둥근 직사각형 8"/>
            <p:cNvSpPr/>
            <p:nvPr/>
          </p:nvSpPr>
          <p:spPr>
            <a:xfrm>
              <a:off x="174776" y="1382212"/>
              <a:ext cx="8811670" cy="360040"/>
            </a:xfrm>
            <a:prstGeom prst="roundRect">
              <a:avLst/>
            </a:prstGeom>
            <a:solidFill>
              <a:schemeClr val="bg1"/>
            </a:solidFill>
            <a:ln w="0">
              <a:solidFill>
                <a:srgbClr val="6325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양쪽 모서리가 둥근 사각형 10"/>
            <p:cNvSpPr/>
            <p:nvPr/>
          </p:nvSpPr>
          <p:spPr>
            <a:xfrm rot="5400000">
              <a:off x="5541094" y="-1710138"/>
              <a:ext cx="360040" cy="6544741"/>
            </a:xfrm>
            <a:prstGeom prst="round2Same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33560" y="1243816"/>
            <a:ext cx="2285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레시피 데이터 관리 </a:t>
            </a:r>
            <a:r>
              <a:rPr lang="en-US" altLang="ko-KR" sz="1200" dirty="0"/>
              <a:t>module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9354" y="1239993"/>
            <a:ext cx="2285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교류 데이터 관리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31840" y="1239601"/>
            <a:ext cx="2285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사용자간 교류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49279" y="1235512"/>
            <a:ext cx="2285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I/O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15616" y="485079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요리코드와 테마코드  </a:t>
            </a: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589191"/>
              </p:ext>
            </p:extLst>
          </p:nvPr>
        </p:nvGraphicFramePr>
        <p:xfrm>
          <a:off x="1283090" y="5308575"/>
          <a:ext cx="7608168" cy="110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36056">
                  <a:extLst>
                    <a:ext uri="{9D8B030D-6E8A-4147-A177-3AD203B41FA5}">
                      <a16:colId xmlns:a16="http://schemas.microsoft.com/office/drawing/2014/main" val="2710906224"/>
                    </a:ext>
                  </a:extLst>
                </a:gridCol>
                <a:gridCol w="2536056">
                  <a:extLst>
                    <a:ext uri="{9D8B030D-6E8A-4147-A177-3AD203B41FA5}">
                      <a16:colId xmlns:a16="http://schemas.microsoft.com/office/drawing/2014/main" val="355894106"/>
                    </a:ext>
                  </a:extLst>
                </a:gridCol>
                <a:gridCol w="2536056">
                  <a:extLst>
                    <a:ext uri="{9D8B030D-6E8A-4147-A177-3AD203B41FA5}">
                      <a16:colId xmlns:a16="http://schemas.microsoft.com/office/drawing/2014/main" val="403969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2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INT 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테마코드</a:t>
                      </a:r>
                      <a:r>
                        <a:rPr lang="ko-KR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외래키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702344"/>
                  </a:ext>
                </a:extLst>
              </a:tr>
              <a:tr h="194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INT</a:t>
                      </a:r>
                      <a:r>
                        <a:rPr lang="ko-KR" altLang="en-US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2"/>
                          </a:solidFill>
                        </a:rPr>
                        <a:t>요리코드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외래키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72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504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975444" y="-10787"/>
            <a:ext cx="816672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32048" y="-1"/>
            <a:ext cx="170384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7200" y="332656"/>
            <a:ext cx="8229600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ko-KR" altLang="en-US" sz="3600" i="0" u="none" strike="noStrike" kern="1200" cap="none" spc="-120" normalizeH="0" baseline="0" noProof="0" dirty="0">
                <a:ln>
                  <a:noFill/>
                </a:ln>
                <a:solidFill>
                  <a:srgbClr val="32221D"/>
                </a:solidFill>
                <a:effectLst>
                  <a:outerShdw blurRad="50800" dist="38100" dir="2700000" algn="ctr" rotWithShape="0">
                    <a:schemeClr val="bg2">
                      <a:alpha val="80000"/>
                    </a:scheme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설계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59632" y="126876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944004" y="1700808"/>
            <a:ext cx="805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데이터구조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063952"/>
              </p:ext>
            </p:extLst>
          </p:nvPr>
        </p:nvGraphicFramePr>
        <p:xfrm>
          <a:off x="1169528" y="2825616"/>
          <a:ext cx="7608168" cy="110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36056">
                  <a:extLst>
                    <a:ext uri="{9D8B030D-6E8A-4147-A177-3AD203B41FA5}">
                      <a16:colId xmlns:a16="http://schemas.microsoft.com/office/drawing/2014/main" val="2710906224"/>
                    </a:ext>
                  </a:extLst>
                </a:gridCol>
                <a:gridCol w="2536056">
                  <a:extLst>
                    <a:ext uri="{9D8B030D-6E8A-4147-A177-3AD203B41FA5}">
                      <a16:colId xmlns:a16="http://schemas.microsoft.com/office/drawing/2014/main" val="355894106"/>
                    </a:ext>
                  </a:extLst>
                </a:gridCol>
                <a:gridCol w="2536056">
                  <a:extLst>
                    <a:ext uri="{9D8B030D-6E8A-4147-A177-3AD203B41FA5}">
                      <a16:colId xmlns:a16="http://schemas.microsoft.com/office/drawing/2014/main" val="403969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2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INT 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테마코드</a:t>
                      </a:r>
                      <a:r>
                        <a:rPr lang="ko-KR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기본키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702344"/>
                  </a:ext>
                </a:extLst>
              </a:tr>
              <a:tr h="194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VARCHAR</a:t>
                      </a:r>
                      <a:r>
                        <a:rPr lang="ko-KR" altLang="en-US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테마이름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7227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8537" y="233958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테마 이름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70439" y="454527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요리 이름  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04293"/>
              </p:ext>
            </p:extLst>
          </p:nvPr>
        </p:nvGraphicFramePr>
        <p:xfrm>
          <a:off x="1235968" y="5094322"/>
          <a:ext cx="7608168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36056">
                  <a:extLst>
                    <a:ext uri="{9D8B030D-6E8A-4147-A177-3AD203B41FA5}">
                      <a16:colId xmlns:a16="http://schemas.microsoft.com/office/drawing/2014/main" val="2710906224"/>
                    </a:ext>
                  </a:extLst>
                </a:gridCol>
                <a:gridCol w="2536056">
                  <a:extLst>
                    <a:ext uri="{9D8B030D-6E8A-4147-A177-3AD203B41FA5}">
                      <a16:colId xmlns:a16="http://schemas.microsoft.com/office/drawing/2014/main" val="355894106"/>
                    </a:ext>
                  </a:extLst>
                </a:gridCol>
                <a:gridCol w="2536056">
                  <a:extLst>
                    <a:ext uri="{9D8B030D-6E8A-4147-A177-3AD203B41FA5}">
                      <a16:colId xmlns:a16="http://schemas.microsoft.com/office/drawing/2014/main" val="403969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2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INT 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2"/>
                          </a:solidFill>
                        </a:rPr>
                        <a:t>요리코드</a:t>
                      </a:r>
                      <a:r>
                        <a:rPr lang="ko-KR" altLang="en-US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기본키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702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VARCHAR</a:t>
                      </a:r>
                      <a:r>
                        <a:rPr lang="ko-KR" altLang="en-US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요리명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72278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259632" y="126876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59632" y="126876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59632" y="126876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080270" y="1196752"/>
            <a:ext cx="7956226" cy="360041"/>
            <a:chOff x="174776" y="1382212"/>
            <a:chExt cx="8818708" cy="360041"/>
          </a:xfrm>
        </p:grpSpPr>
        <p:sp>
          <p:nvSpPr>
            <p:cNvPr id="18" name="모서리가 둥근 직사각형 8"/>
            <p:cNvSpPr/>
            <p:nvPr/>
          </p:nvSpPr>
          <p:spPr>
            <a:xfrm>
              <a:off x="174776" y="1382212"/>
              <a:ext cx="8811670" cy="360040"/>
            </a:xfrm>
            <a:prstGeom prst="roundRect">
              <a:avLst/>
            </a:prstGeom>
            <a:solidFill>
              <a:schemeClr val="bg1"/>
            </a:solidFill>
            <a:ln w="0">
              <a:solidFill>
                <a:srgbClr val="6325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양쪽 모서리가 둥근 사각형 10"/>
            <p:cNvSpPr/>
            <p:nvPr/>
          </p:nvSpPr>
          <p:spPr>
            <a:xfrm rot="5400000">
              <a:off x="5541094" y="-1710138"/>
              <a:ext cx="360040" cy="6544741"/>
            </a:xfrm>
            <a:prstGeom prst="round2Same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33560" y="1243816"/>
            <a:ext cx="2285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레시피 데이터 관리 </a:t>
            </a:r>
            <a:r>
              <a:rPr lang="en-US" altLang="ko-KR" sz="1200" dirty="0"/>
              <a:t>module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9354" y="1239993"/>
            <a:ext cx="2285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교류 데이터 관리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1840" y="1239601"/>
            <a:ext cx="2285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사용자간 교류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49279" y="1235512"/>
            <a:ext cx="2285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I/O</a:t>
            </a:r>
          </a:p>
        </p:txBody>
      </p:sp>
    </p:spTree>
    <p:extLst>
      <p:ext uri="{BB962C8B-B14F-4D97-AF65-F5344CB8AC3E}">
        <p14:creationId xmlns:p14="http://schemas.microsoft.com/office/powerpoint/2010/main" val="3377462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975444" y="-10787"/>
            <a:ext cx="816672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와 </a:t>
            </a:r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632048" y="-1"/>
            <a:ext cx="170384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7200" y="332656"/>
            <a:ext cx="8229600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ko-KR" altLang="en-US" sz="3600" i="0" u="none" strike="noStrike" kern="1200" cap="none" spc="-120" normalizeH="0" baseline="0" noProof="0" dirty="0">
                <a:ln>
                  <a:noFill/>
                </a:ln>
                <a:solidFill>
                  <a:srgbClr val="32221D"/>
                </a:solidFill>
                <a:effectLst>
                  <a:outerShdw blurRad="50800" dist="38100" dir="2700000" algn="ctr" rotWithShape="0">
                    <a:schemeClr val="bg2">
                      <a:alpha val="80000"/>
                    </a:scheme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설계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59632" y="126876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984882" y="1700808"/>
            <a:ext cx="805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데이터구조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616" y="234888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요리별</a:t>
            </a:r>
            <a:r>
              <a:rPr lang="ko-KR" altLang="en-US" b="1" dirty="0"/>
              <a:t> 레시피 안내 데이터   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568054"/>
              </p:ext>
            </p:extLst>
          </p:nvPr>
        </p:nvGraphicFramePr>
        <p:xfrm>
          <a:off x="1264874" y="2852936"/>
          <a:ext cx="7608168" cy="37874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36056">
                  <a:extLst>
                    <a:ext uri="{9D8B030D-6E8A-4147-A177-3AD203B41FA5}">
                      <a16:colId xmlns:a16="http://schemas.microsoft.com/office/drawing/2014/main" val="2710906224"/>
                    </a:ext>
                  </a:extLst>
                </a:gridCol>
                <a:gridCol w="2536056">
                  <a:extLst>
                    <a:ext uri="{9D8B030D-6E8A-4147-A177-3AD203B41FA5}">
                      <a16:colId xmlns:a16="http://schemas.microsoft.com/office/drawing/2014/main" val="355894106"/>
                    </a:ext>
                  </a:extLst>
                </a:gridCol>
                <a:gridCol w="2536056">
                  <a:extLst>
                    <a:ext uri="{9D8B030D-6E8A-4147-A177-3AD203B41FA5}">
                      <a16:colId xmlns:a16="http://schemas.microsoft.com/office/drawing/2014/main" val="4039694507"/>
                    </a:ext>
                  </a:extLst>
                </a:gridCol>
              </a:tblGrid>
              <a:tr h="353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21458"/>
                  </a:ext>
                </a:extLst>
              </a:tr>
              <a:tr h="353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INT 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2"/>
                          </a:solidFill>
                        </a:rPr>
                        <a:t> 요리코드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기본키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702344"/>
                  </a:ext>
                </a:extLst>
              </a:tr>
              <a:tr h="34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INT</a:t>
                      </a:r>
                      <a:r>
                        <a:rPr lang="ko-KR" altLang="en-US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요리순서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72278"/>
                  </a:ext>
                </a:extLst>
              </a:tr>
              <a:tr h="34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CHAR 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타이머 적용여부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Y/N </a:t>
                      </a:r>
                      <a:r>
                        <a:rPr lang="ko-KR" altLang="en-US" b="1" dirty="0"/>
                        <a:t>두가지로 표시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226773"/>
                  </a:ext>
                </a:extLst>
              </a:tr>
              <a:tr h="34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타이머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NULL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052964"/>
                  </a:ext>
                </a:extLst>
              </a:tr>
              <a:tr h="34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TEXT 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스크립트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122432"/>
                  </a:ext>
                </a:extLst>
              </a:tr>
              <a:tr h="6101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평균 평점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교류 데이터 관리 테이블의 평점 평균 계산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42815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Vuforia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소속 </a:t>
                      </a:r>
                      <a:r>
                        <a:rPr lang="en-US" altLang="ko-KR" b="1" dirty="0"/>
                        <a:t>DB</a:t>
                      </a:r>
                      <a:r>
                        <a:rPr lang="ko-KR" altLang="en-US" b="1" dirty="0"/>
                        <a:t>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675123"/>
                  </a:ext>
                </a:extLst>
              </a:tr>
              <a:tr h="3571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Target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Vuforia</a:t>
                      </a:r>
                      <a:r>
                        <a:rPr lang="en-US" altLang="ko-KR" b="1" dirty="0"/>
                        <a:t> DB</a:t>
                      </a:r>
                      <a:r>
                        <a:rPr lang="ko-KR" altLang="en-US" b="1" dirty="0"/>
                        <a:t>내 </a:t>
                      </a:r>
                      <a:r>
                        <a:rPr lang="en-US" altLang="ko-KR" b="1" dirty="0"/>
                        <a:t>Target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17099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59632" y="126876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59632" y="126876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59632" y="126876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080270" y="1196752"/>
            <a:ext cx="7956226" cy="360041"/>
            <a:chOff x="174776" y="1382212"/>
            <a:chExt cx="8818708" cy="360041"/>
          </a:xfrm>
        </p:grpSpPr>
        <p:sp>
          <p:nvSpPr>
            <p:cNvPr id="18" name="모서리가 둥근 직사각형 8"/>
            <p:cNvSpPr/>
            <p:nvPr/>
          </p:nvSpPr>
          <p:spPr>
            <a:xfrm>
              <a:off x="174776" y="1382212"/>
              <a:ext cx="8811670" cy="360040"/>
            </a:xfrm>
            <a:prstGeom prst="roundRect">
              <a:avLst/>
            </a:prstGeom>
            <a:solidFill>
              <a:schemeClr val="bg1"/>
            </a:solidFill>
            <a:ln w="0">
              <a:solidFill>
                <a:srgbClr val="6325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양쪽 모서리가 둥근 사각형 10"/>
            <p:cNvSpPr/>
            <p:nvPr/>
          </p:nvSpPr>
          <p:spPr>
            <a:xfrm rot="5400000">
              <a:off x="5541094" y="-1710138"/>
              <a:ext cx="360040" cy="6544741"/>
            </a:xfrm>
            <a:prstGeom prst="round2Same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33560" y="1243816"/>
            <a:ext cx="2285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레시피 데이터 관리 </a:t>
            </a:r>
            <a:r>
              <a:rPr lang="en-US" altLang="ko-KR" sz="1200" dirty="0"/>
              <a:t>module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9354" y="1239993"/>
            <a:ext cx="2285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교류 데이터 관리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1840" y="1239601"/>
            <a:ext cx="2285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사용자간 교류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49279" y="1235512"/>
            <a:ext cx="2285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I/O</a:t>
            </a:r>
          </a:p>
        </p:txBody>
      </p:sp>
    </p:spTree>
    <p:extLst>
      <p:ext uri="{BB962C8B-B14F-4D97-AF65-F5344CB8AC3E}">
        <p14:creationId xmlns:p14="http://schemas.microsoft.com/office/powerpoint/2010/main" val="2303608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975444" y="-10787"/>
            <a:ext cx="816672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ShowWebView()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32048" y="-1"/>
            <a:ext cx="170384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7200" y="332656"/>
            <a:ext cx="8229600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ko-KR" altLang="en-US" sz="3600" i="0" u="none" strike="noStrike" kern="1200" cap="none" spc="-120" normalizeH="0" baseline="0" noProof="0" dirty="0">
                <a:ln>
                  <a:noFill/>
                </a:ln>
                <a:solidFill>
                  <a:srgbClr val="32221D"/>
                </a:solidFill>
                <a:effectLst>
                  <a:outerShdw blurRad="50800" dist="38100" dir="2700000" algn="ctr" rotWithShape="0">
                    <a:schemeClr val="bg2">
                      <a:alpha val="80000"/>
                    </a:scheme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설계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59632" y="126876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975444" y="1980494"/>
            <a:ext cx="805921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사용자간 교류를 위해 사용자의 의견 입력을 할 수 있게 하고 입력한 결과물들을 다른 사용자에게 보여줄 수 있게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세부 설명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의견 입력 팝업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평점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의견 게시판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의견 추천 기능 제공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구현방법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웹페이지로 우선 각각의 세부 기능 개발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Application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WebView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사용자에게 기능 제공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126876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59632" y="126876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9632" y="126876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080270" y="1196752"/>
            <a:ext cx="7956226" cy="360041"/>
            <a:chOff x="174776" y="1382212"/>
            <a:chExt cx="8818708" cy="360041"/>
          </a:xfrm>
        </p:grpSpPr>
        <p:sp>
          <p:nvSpPr>
            <p:cNvPr id="12" name="모서리가 둥근 직사각형 8"/>
            <p:cNvSpPr/>
            <p:nvPr/>
          </p:nvSpPr>
          <p:spPr>
            <a:xfrm>
              <a:off x="174776" y="1382212"/>
              <a:ext cx="8811670" cy="360040"/>
            </a:xfrm>
            <a:prstGeom prst="roundRect">
              <a:avLst/>
            </a:prstGeom>
            <a:solidFill>
              <a:schemeClr val="bg1"/>
            </a:solidFill>
            <a:ln w="0">
              <a:solidFill>
                <a:srgbClr val="6325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양쪽 모서리가 둥근 사각형 10"/>
            <p:cNvSpPr/>
            <p:nvPr/>
          </p:nvSpPr>
          <p:spPr>
            <a:xfrm rot="5400000">
              <a:off x="5421373" y="-1829859"/>
              <a:ext cx="360040" cy="6784183"/>
            </a:xfrm>
            <a:prstGeom prst="round2Same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987824" y="1239993"/>
            <a:ext cx="2285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교류 데이터 관리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5047" y="1239601"/>
            <a:ext cx="2285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사용자간 교류 </a:t>
            </a:r>
            <a:r>
              <a:rPr lang="en-US" altLang="ko-KR" sz="1200" dirty="0"/>
              <a:t>module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57749" y="1235512"/>
            <a:ext cx="2285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I/O</a:t>
            </a:r>
          </a:p>
        </p:txBody>
      </p:sp>
    </p:spTree>
    <p:extLst>
      <p:ext uri="{BB962C8B-B14F-4D97-AF65-F5344CB8AC3E}">
        <p14:creationId xmlns:p14="http://schemas.microsoft.com/office/powerpoint/2010/main" val="2542180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975444" y="-10787"/>
            <a:ext cx="816672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32048" y="-1"/>
            <a:ext cx="170384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7200" y="332656"/>
            <a:ext cx="8229600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ko-KR" altLang="en-US" sz="3600" i="0" u="none" strike="noStrike" kern="1200" cap="none" spc="-120" normalizeH="0" baseline="0" noProof="0" dirty="0">
                <a:ln>
                  <a:noFill/>
                </a:ln>
                <a:solidFill>
                  <a:srgbClr val="32221D"/>
                </a:solidFill>
                <a:effectLst>
                  <a:outerShdw blurRad="50800" dist="38100" dir="2700000" algn="ctr" rotWithShape="0">
                    <a:schemeClr val="bg2">
                      <a:alpha val="80000"/>
                    </a:scheme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설계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59632" y="126876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975444" y="1980494"/>
            <a:ext cx="8059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사용자들이 입력하였던 데이터들을 관리한다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관리할 데이터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126876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59632" y="126876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9632" y="126876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59632" y="126876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080270" y="1196752"/>
            <a:ext cx="7956225" cy="360040"/>
            <a:chOff x="174776" y="1382212"/>
            <a:chExt cx="8818707" cy="360040"/>
          </a:xfrm>
        </p:grpSpPr>
        <p:sp>
          <p:nvSpPr>
            <p:cNvPr id="13" name="모서리가 둥근 직사각형 8"/>
            <p:cNvSpPr/>
            <p:nvPr/>
          </p:nvSpPr>
          <p:spPr>
            <a:xfrm>
              <a:off x="174776" y="1382212"/>
              <a:ext cx="8811670" cy="360040"/>
            </a:xfrm>
            <a:prstGeom prst="roundRect">
              <a:avLst/>
            </a:prstGeom>
            <a:solidFill>
              <a:schemeClr val="bg1"/>
            </a:solidFill>
            <a:ln w="0">
              <a:solidFill>
                <a:srgbClr val="6325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양쪽 모서리가 둥근 사각형 10"/>
            <p:cNvSpPr/>
            <p:nvPr/>
          </p:nvSpPr>
          <p:spPr>
            <a:xfrm rot="5400000">
              <a:off x="5471542" y="-1779690"/>
              <a:ext cx="360040" cy="6683843"/>
            </a:xfrm>
            <a:prstGeom prst="round2Same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43608" y="1239993"/>
            <a:ext cx="2285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교류 데이터 관리</a:t>
            </a:r>
            <a:r>
              <a:rPr lang="en-US" altLang="ko-KR" sz="1200" dirty="0"/>
              <a:t> module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78350" y="1235512"/>
            <a:ext cx="2285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I/O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93834"/>
              </p:ext>
            </p:extLst>
          </p:nvPr>
        </p:nvGraphicFramePr>
        <p:xfrm>
          <a:off x="1200968" y="3555138"/>
          <a:ext cx="7608168" cy="1833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36056">
                  <a:extLst>
                    <a:ext uri="{9D8B030D-6E8A-4147-A177-3AD203B41FA5}">
                      <a16:colId xmlns:a16="http://schemas.microsoft.com/office/drawing/2014/main" val="2710906224"/>
                    </a:ext>
                  </a:extLst>
                </a:gridCol>
                <a:gridCol w="2536056">
                  <a:extLst>
                    <a:ext uri="{9D8B030D-6E8A-4147-A177-3AD203B41FA5}">
                      <a16:colId xmlns:a16="http://schemas.microsoft.com/office/drawing/2014/main" val="355894106"/>
                    </a:ext>
                  </a:extLst>
                </a:gridCol>
                <a:gridCol w="2536056">
                  <a:extLst>
                    <a:ext uri="{9D8B030D-6E8A-4147-A177-3AD203B41FA5}">
                      <a16:colId xmlns:a16="http://schemas.microsoft.com/office/drawing/2014/main" val="403969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21458"/>
                  </a:ext>
                </a:extLst>
              </a:tr>
              <a:tr h="194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INT</a:t>
                      </a:r>
                      <a:r>
                        <a:rPr lang="ko-KR" altLang="en-US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2"/>
                          </a:solidFill>
                        </a:rPr>
                        <a:t>요리코드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외래키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72278"/>
                  </a:ext>
                </a:extLst>
              </a:tr>
              <a:tr h="194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TEXT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사용자 닉네임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954956"/>
                  </a:ext>
                </a:extLst>
              </a:tr>
              <a:tr h="194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TEXT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의견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747367"/>
                  </a:ext>
                </a:extLst>
              </a:tr>
              <a:tr h="194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FLOAT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평점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314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75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77280" y="0"/>
            <a:ext cx="816672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331640" y="836712"/>
            <a:ext cx="5112568" cy="5661247"/>
          </a:xfrm>
          <a:noFill/>
          <a:effectLst/>
        </p:spPr>
        <p:txBody>
          <a:bodyPr anchor="ctr" anchorCtr="1">
            <a:normAutofit/>
          </a:bodyPr>
          <a:lstStyle/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500" b="1" spc="-120" dirty="0">
                <a:solidFill>
                  <a:srgbClr val="32221D"/>
                </a:solidFill>
                <a:effectLst>
                  <a:outerShdw blurRad="50800" dist="50800" dir="2700000" algn="tl" rotWithShape="0">
                    <a:schemeClr val="bg1">
                      <a:alpha val="7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500" b="1" spc="-120" dirty="0">
                <a:solidFill>
                  <a:srgbClr val="32221D"/>
                </a:solidFill>
                <a:effectLst>
                  <a:outerShdw blurRad="50800" dist="50800" dir="2700000" algn="tl" rotWithShape="0">
                    <a:schemeClr val="bg1">
                      <a:alpha val="7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졸업 설계 개요</a:t>
            </a:r>
            <a:endParaRPr lang="en-US" altLang="ko-KR" sz="2500" b="1" spc="-120" dirty="0">
              <a:solidFill>
                <a:srgbClr val="32221D"/>
              </a:solidFill>
              <a:effectLst>
                <a:outerShdw blurRad="50800" dist="50800" dir="2700000" algn="tl" rotWithShape="0">
                  <a:schemeClr val="bg1">
                    <a:alpha val="7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500" spc="-120" dirty="0">
                <a:effectLst>
                  <a:outerShdw blurRad="50800" dist="50800" dir="2700000" algn="tl" rotWithShape="0">
                    <a:schemeClr val="bg1">
                      <a:alpha val="7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500" b="1" spc="-120" dirty="0">
                <a:solidFill>
                  <a:srgbClr val="32221D"/>
                </a:solidFill>
                <a:effectLst>
                  <a:outerShdw blurRad="50800" dist="50800" dir="2700000" algn="tl" rotWithShape="0">
                    <a:schemeClr val="bg1">
                      <a:alpha val="7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 및 사례</a:t>
            </a:r>
            <a:endParaRPr lang="en-US" altLang="ko-KR" sz="2500" b="1" spc="-120" dirty="0">
              <a:solidFill>
                <a:srgbClr val="32221D"/>
              </a:solidFill>
              <a:effectLst>
                <a:outerShdw blurRad="50800" dist="50800" dir="2700000" algn="tl" rotWithShape="0">
                  <a:schemeClr val="bg1">
                    <a:alpha val="7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2500" b="1" spc="-120" dirty="0">
                <a:solidFill>
                  <a:srgbClr val="32221D"/>
                </a:solidFill>
                <a:effectLst>
                  <a:outerShdw blurRad="50800" dist="50800" dir="2700000" algn="tl" rotWithShape="0">
                    <a:schemeClr val="bg1">
                      <a:alpha val="7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수행 시나리오</a:t>
            </a:r>
            <a:endParaRPr lang="en-US" altLang="ko-KR" sz="2500" b="1" spc="-120" dirty="0">
              <a:solidFill>
                <a:srgbClr val="32221D"/>
              </a:solidFill>
              <a:effectLst>
                <a:outerShdw blurRad="50800" dist="50800" dir="2700000" algn="tl" rotWithShape="0">
                  <a:schemeClr val="bg1">
                    <a:alpha val="7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2500" b="1" spc="-120" dirty="0">
                <a:solidFill>
                  <a:srgbClr val="32221D"/>
                </a:solidFill>
                <a:effectLst>
                  <a:outerShdw blurRad="50800" dist="50800" dir="2700000" algn="tl" rotWithShape="0">
                    <a:schemeClr val="bg1">
                      <a:alpha val="7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  <a:endParaRPr lang="en-US" altLang="ko-KR" sz="2500" b="1" spc="-120" dirty="0">
              <a:solidFill>
                <a:srgbClr val="32221D"/>
              </a:solidFill>
              <a:effectLst>
                <a:outerShdw blurRad="50800" dist="50800" dir="2700000" algn="tl" rotWithShape="0">
                  <a:schemeClr val="bg1">
                    <a:alpha val="7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2500" b="1" spc="-120" dirty="0">
                <a:solidFill>
                  <a:srgbClr val="32221D"/>
                </a:solidFill>
                <a:effectLst>
                  <a:outerShdw blurRad="50800" dist="50800" dir="2700000" algn="tl" rotWithShape="0">
                    <a:schemeClr val="bg1">
                      <a:alpha val="7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상세 설계 </a:t>
            </a:r>
            <a:endParaRPr lang="en-US" altLang="ko-KR" sz="2500" b="1" spc="-120" dirty="0">
              <a:solidFill>
                <a:srgbClr val="32221D"/>
              </a:solidFill>
              <a:effectLst>
                <a:outerShdw blurRad="50800" dist="50800" dir="2700000" algn="tl" rotWithShape="0">
                  <a:schemeClr val="bg1">
                    <a:alpha val="7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2500" b="1" spc="-120" dirty="0">
                <a:solidFill>
                  <a:srgbClr val="32221D"/>
                </a:solidFill>
                <a:effectLst>
                  <a:outerShdw blurRad="50800" dist="50800" dir="2700000" algn="tl" rotWithShape="0">
                    <a:schemeClr val="bg1">
                      <a:alpha val="7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및 개발 방법</a:t>
            </a:r>
            <a:endParaRPr lang="en-US" altLang="ko-KR" sz="2500" b="1" spc="-120" dirty="0">
              <a:solidFill>
                <a:srgbClr val="32221D"/>
              </a:solidFill>
              <a:effectLst>
                <a:outerShdw blurRad="50800" dist="50800" dir="2700000" algn="tl" rotWithShape="0">
                  <a:schemeClr val="bg1">
                    <a:alpha val="7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2500" b="1" spc="-120" dirty="0">
                <a:solidFill>
                  <a:srgbClr val="32221D"/>
                </a:solidFill>
                <a:effectLst>
                  <a:outerShdw blurRad="50800" dist="50800" dir="2700000" algn="tl" rotWithShape="0">
                    <a:schemeClr val="bg1">
                      <a:alpha val="7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데모 환경 설계</a:t>
            </a:r>
            <a:endParaRPr lang="en-US" altLang="ko-KR" sz="2500" b="1" spc="-120" dirty="0">
              <a:solidFill>
                <a:srgbClr val="32221D"/>
              </a:solidFill>
              <a:effectLst>
                <a:outerShdw blurRad="50800" dist="50800" dir="2700000" algn="tl" rotWithShape="0">
                  <a:schemeClr val="bg1">
                    <a:alpha val="7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2500" b="1" spc="-120" dirty="0">
                <a:solidFill>
                  <a:srgbClr val="32221D"/>
                </a:solidFill>
                <a:effectLst>
                  <a:outerShdw blurRad="50800" dist="50800" dir="2700000" algn="tl" rotWithShape="0">
                    <a:schemeClr val="bg1">
                      <a:alpha val="7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업무 분담</a:t>
            </a:r>
            <a:endParaRPr lang="en-US" altLang="ko-KR" sz="2500" b="1" spc="-120" dirty="0">
              <a:solidFill>
                <a:srgbClr val="32221D"/>
              </a:solidFill>
              <a:effectLst>
                <a:outerShdw blurRad="50800" dist="50800" dir="2700000" algn="tl" rotWithShape="0">
                  <a:schemeClr val="bg1">
                    <a:alpha val="7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2500" b="1" spc="-120" dirty="0">
                <a:solidFill>
                  <a:srgbClr val="32221D"/>
                </a:solidFill>
                <a:effectLst>
                  <a:outerShdw blurRad="50800" dist="50800" dir="2700000" algn="tl" rotWithShape="0">
                    <a:schemeClr val="bg1">
                      <a:alpha val="7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졸업 연구 수행 일정</a:t>
            </a:r>
            <a:endParaRPr lang="en-US" altLang="ko-KR" sz="2500" b="1" spc="-120" dirty="0">
              <a:solidFill>
                <a:srgbClr val="32221D"/>
              </a:solidFill>
              <a:effectLst>
                <a:outerShdw blurRad="50800" dist="50800" dir="2700000" algn="tl" rotWithShape="0">
                  <a:schemeClr val="bg1">
                    <a:alpha val="7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2500" b="1" spc="-120" dirty="0">
                <a:solidFill>
                  <a:srgbClr val="32221D"/>
                </a:solidFill>
                <a:effectLst>
                  <a:outerShdw blurRad="50800" dist="50800" dir="2700000" algn="tl" rotWithShape="0">
                    <a:schemeClr val="bg1">
                      <a:alpha val="7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필요 기술 및 참고 문헌</a:t>
            </a:r>
            <a:endParaRPr lang="en-US" altLang="ko-KR" sz="2500" b="1" spc="-120" dirty="0">
              <a:solidFill>
                <a:srgbClr val="32221D"/>
              </a:solidFill>
              <a:effectLst>
                <a:outerShdw blurRad="50800" dist="50800" dir="2700000" algn="tl" rotWithShape="0">
                  <a:schemeClr val="bg1">
                    <a:alpha val="7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30832" y="332656"/>
            <a:ext cx="8229600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600" spc="-120" dirty="0">
                <a:solidFill>
                  <a:srgbClr val="32221D"/>
                </a:solidFill>
                <a:effectLst>
                  <a:outerShdw blurRad="50800" dist="38100" dir="2700000" algn="ctr" rotWithShape="0">
                    <a:schemeClr val="bg2">
                      <a:alpha val="8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kumimoji="0" lang="ko-KR" altLang="en-US" sz="3600" i="0" u="none" strike="noStrike" kern="1200" cap="none" spc="-120" normalizeH="0" baseline="0" noProof="0" dirty="0">
              <a:ln>
                <a:noFill/>
              </a:ln>
              <a:solidFill>
                <a:srgbClr val="32221D"/>
              </a:solidFill>
              <a:effectLst>
                <a:outerShdw blurRad="50800" dist="38100" dir="2700000" algn="ctr" rotWithShape="0">
                  <a:schemeClr val="bg2">
                    <a:alpha val="80000"/>
                  </a:scheme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2048" y="-1"/>
            <a:ext cx="170384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213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975444" y="-10787"/>
            <a:ext cx="816672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32048" y="-1"/>
            <a:ext cx="170384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7200" y="332656"/>
            <a:ext cx="8229600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ko-KR" altLang="en-US" sz="3600" i="0" u="none" strike="noStrike" kern="1200" cap="none" spc="-120" normalizeH="0" baseline="0" noProof="0" dirty="0">
                <a:ln>
                  <a:noFill/>
                </a:ln>
                <a:solidFill>
                  <a:srgbClr val="32221D"/>
                </a:solidFill>
                <a:effectLst>
                  <a:outerShdw blurRad="50800" dist="38100" dir="2700000" algn="ctr" rotWithShape="0">
                    <a:schemeClr val="bg2">
                      <a:alpha val="80000"/>
                    </a:scheme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설계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59632" y="126876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6498544" y="2969371"/>
            <a:ext cx="2304256" cy="2597769"/>
            <a:chOff x="1547664" y="2847454"/>
            <a:chExt cx="2619801" cy="2597769"/>
          </a:xfrm>
        </p:grpSpPr>
        <p:sp>
          <p:nvSpPr>
            <p:cNvPr id="10" name="직사각형 9"/>
            <p:cNvSpPr/>
            <p:nvPr/>
          </p:nvSpPr>
          <p:spPr>
            <a:xfrm>
              <a:off x="1547664" y="2847454"/>
              <a:ext cx="2619801" cy="25977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70585" y="2915683"/>
              <a:ext cx="1473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Server</a:t>
              </a:r>
              <a:endPara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790988" y="3547280"/>
              <a:ext cx="2133152" cy="59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rgbClr val="7755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레시피 데이터</a:t>
              </a:r>
              <a:endParaRPr lang="en-US" altLang="ko-KR" sz="1300" dirty="0">
                <a:solidFill>
                  <a:srgbClr val="7755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300" dirty="0">
                  <a:solidFill>
                    <a:srgbClr val="7755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 모듈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790988" y="4368512"/>
              <a:ext cx="2133152" cy="60964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325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rgbClr val="7755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교류 데이터</a:t>
              </a:r>
              <a:endParaRPr lang="en-US" altLang="ko-KR" sz="1300" dirty="0">
                <a:solidFill>
                  <a:srgbClr val="7755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300" dirty="0">
                  <a:solidFill>
                    <a:srgbClr val="7755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 모듈 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259632" y="3872740"/>
            <a:ext cx="2304256" cy="395516"/>
            <a:chOff x="1547664" y="2847454"/>
            <a:chExt cx="2619801" cy="2597769"/>
          </a:xfrm>
        </p:grpSpPr>
        <p:sp>
          <p:nvSpPr>
            <p:cNvPr id="19" name="직사각형 18"/>
            <p:cNvSpPr/>
            <p:nvPr/>
          </p:nvSpPr>
          <p:spPr>
            <a:xfrm>
              <a:off x="1547664" y="2847454"/>
              <a:ext cx="2619801" cy="25977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16031" y="2906451"/>
              <a:ext cx="989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Client</a:t>
              </a:r>
            </a:p>
          </p:txBody>
        </p:sp>
      </p:grpSp>
      <p:sp>
        <p:nvSpPr>
          <p:cNvPr id="7" name="화살표: 왼쪽/오른쪽 6"/>
          <p:cNvSpPr/>
          <p:nvPr/>
        </p:nvSpPr>
        <p:spPr>
          <a:xfrm>
            <a:off x="3736900" y="3717561"/>
            <a:ext cx="2588632" cy="663493"/>
          </a:xfrm>
          <a:prstGeom prst="leftRightArrow">
            <a:avLst/>
          </a:prstGeom>
          <a:solidFill>
            <a:srgbClr val="953735">
              <a:alpha val="75000"/>
            </a:srgbClr>
          </a:solidFill>
          <a:ln>
            <a:solidFill>
              <a:srgbClr val="632523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30247" y="3770896"/>
            <a:ext cx="1575755" cy="599058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rgbClr val="7755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endParaRPr lang="en-US" altLang="ko-KR" sz="1300" dirty="0">
              <a:solidFill>
                <a:srgbClr val="7755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300" dirty="0">
                <a:solidFill>
                  <a:srgbClr val="7755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I/O </a:t>
            </a:r>
            <a:r>
              <a:rPr lang="ko-KR" altLang="en-US" sz="1300" dirty="0">
                <a:solidFill>
                  <a:srgbClr val="7755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</a:t>
            </a:r>
            <a:endParaRPr lang="en-US" altLang="ko-KR" sz="1300" dirty="0">
              <a:solidFill>
                <a:srgbClr val="7755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59632" y="126876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59632" y="126876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259632" y="126876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59632" y="126876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259632" y="126876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1080270" y="1196752"/>
            <a:ext cx="7956226" cy="360040"/>
            <a:chOff x="174776" y="1382212"/>
            <a:chExt cx="8818708" cy="360040"/>
          </a:xfrm>
        </p:grpSpPr>
        <p:sp>
          <p:nvSpPr>
            <p:cNvPr id="31" name="모서리가 둥근 직사각형 8"/>
            <p:cNvSpPr/>
            <p:nvPr/>
          </p:nvSpPr>
          <p:spPr>
            <a:xfrm>
              <a:off x="174776" y="1382212"/>
              <a:ext cx="8811670" cy="360040"/>
            </a:xfrm>
            <a:prstGeom prst="roundRect">
              <a:avLst/>
            </a:prstGeom>
            <a:solidFill>
              <a:schemeClr val="bg1"/>
            </a:solidFill>
            <a:ln w="0">
              <a:solidFill>
                <a:srgbClr val="6325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양쪽 모서리가 둥근 사각형 10"/>
            <p:cNvSpPr/>
            <p:nvPr/>
          </p:nvSpPr>
          <p:spPr>
            <a:xfrm rot="5400000">
              <a:off x="5261745" y="-1989487"/>
              <a:ext cx="360040" cy="7103438"/>
            </a:xfrm>
            <a:prstGeom prst="round2Same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115616" y="1235512"/>
            <a:ext cx="2285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I/O </a:t>
            </a:r>
            <a:r>
              <a:rPr lang="en-US" altLang="ko-KR" sz="1200" dirty="0"/>
              <a:t>module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5820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77280" y="0"/>
            <a:ext cx="816672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048" y="-1"/>
            <a:ext cx="170384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32048" y="188640"/>
            <a:ext cx="8229600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3600" spc="-120" dirty="0">
                <a:solidFill>
                  <a:srgbClr val="32221D"/>
                </a:solidFill>
                <a:effectLst>
                  <a:outerShdw blurRad="50800" dist="38100" dir="2700000" algn="ctr" rotWithShape="0">
                    <a:schemeClr val="bg2">
                      <a:alpha val="8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및 개발방법</a:t>
            </a:r>
            <a:endParaRPr kumimoji="0" lang="ko-KR" altLang="en-US" sz="3600" i="0" u="none" strike="noStrike" kern="1200" cap="none" spc="-120" normalizeH="0" baseline="0" noProof="0" dirty="0">
              <a:ln>
                <a:noFill/>
              </a:ln>
              <a:solidFill>
                <a:srgbClr val="32221D"/>
              </a:solidFill>
              <a:effectLst>
                <a:outerShdw blurRad="50800" dist="38100" dir="2700000" algn="ctr" rotWithShape="0">
                  <a:schemeClr val="bg2">
                    <a:alpha val="80000"/>
                  </a:scheme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03324"/>
              </p:ext>
            </p:extLst>
          </p:nvPr>
        </p:nvGraphicFramePr>
        <p:xfrm>
          <a:off x="4065084" y="2050350"/>
          <a:ext cx="4660427" cy="44644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9101">
                  <a:extLst>
                    <a:ext uri="{9D8B030D-6E8A-4147-A177-3AD203B41FA5}">
                      <a16:colId xmlns:a16="http://schemas.microsoft.com/office/drawing/2014/main" val="2760767066"/>
                    </a:ext>
                  </a:extLst>
                </a:gridCol>
                <a:gridCol w="3541326">
                  <a:extLst>
                    <a:ext uri="{9D8B030D-6E8A-4147-A177-3AD203B41FA5}">
                      <a16:colId xmlns:a16="http://schemas.microsoft.com/office/drawing/2014/main" val="1614727335"/>
                    </a:ext>
                  </a:extLst>
                </a:gridCol>
              </a:tblGrid>
              <a:tr h="3747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모델명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 G3 Beat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416026"/>
                  </a:ext>
                </a:extLst>
              </a:tr>
              <a:tr h="3747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퀄컴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스냅 드래곤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1.23GHz </a:t>
                      </a:r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쿼드코어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7966"/>
                  </a:ext>
                </a:extLst>
              </a:tr>
              <a:tr h="3747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디스플레이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5.” HD IPS / 294ppi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883299"/>
                  </a:ext>
                </a:extLst>
              </a:tr>
              <a:tr h="3747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해상도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1280x720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484543"/>
                  </a:ext>
                </a:extLst>
              </a:tr>
              <a:tr h="7174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카메라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화소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130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화소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레이저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AF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456954"/>
                  </a:ext>
                </a:extLst>
              </a:tr>
              <a:tr h="3747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운영체제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안드로이드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 </a:t>
                      </a:r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킷캣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9272"/>
                  </a:ext>
                </a:extLst>
              </a:tr>
              <a:tr h="3747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1GB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134320"/>
                  </a:ext>
                </a:extLst>
              </a:tr>
              <a:tr h="3747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스토리지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8GB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884085"/>
                  </a:ext>
                </a:extLst>
              </a:tr>
              <a:tr h="3747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2610mAh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040590"/>
                  </a:ext>
                </a:extLst>
              </a:tr>
              <a:tr h="3747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137.7x69.6x10.3mm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374310"/>
                  </a:ext>
                </a:extLst>
              </a:tr>
              <a:tr h="3747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134g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437163"/>
                  </a:ext>
                </a:extLst>
              </a:tr>
            </a:tbl>
          </a:graphicData>
        </a:graphic>
      </p:graphicFrame>
      <p:pic>
        <p:nvPicPr>
          <p:cNvPr id="9" name="Picture 2" descr="android kitkat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85075"/>
            <a:ext cx="1406494" cy="177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018" y="2054898"/>
            <a:ext cx="2390329" cy="171306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151648" y="6095696"/>
            <a:ext cx="2739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▲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4.4(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Kitkat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버전 안드로이드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26018" y="3861048"/>
            <a:ext cx="1823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▲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LG G3 Beat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4784" y="1268760"/>
            <a:ext cx="48546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2136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77280" y="0"/>
            <a:ext cx="816672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048" y="-1"/>
            <a:ext cx="170384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32048" y="188640"/>
            <a:ext cx="8229600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3600" spc="-120" dirty="0">
                <a:solidFill>
                  <a:srgbClr val="32221D"/>
                </a:solidFill>
                <a:effectLst>
                  <a:outerShdw blurRad="50800" dist="38100" dir="2700000" algn="ctr" rotWithShape="0">
                    <a:schemeClr val="bg2">
                      <a:alpha val="8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및 개발방법</a:t>
            </a:r>
            <a:endParaRPr kumimoji="0" lang="ko-KR" altLang="en-US" sz="3600" i="0" u="none" strike="noStrike" kern="1200" cap="none" spc="-120" normalizeH="0" baseline="0" noProof="0" dirty="0">
              <a:ln>
                <a:noFill/>
              </a:ln>
              <a:solidFill>
                <a:srgbClr val="32221D"/>
              </a:solidFill>
              <a:effectLst>
                <a:outerShdw blurRad="50800" dist="38100" dir="2700000" algn="ctr" rotWithShape="0">
                  <a:schemeClr val="bg2">
                    <a:alpha val="80000"/>
                  </a:scheme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4784" y="1268760"/>
            <a:ext cx="48546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 descr="vuforia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1959099"/>
            <a:ext cx="4255731" cy="114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19631" y="3127398"/>
            <a:ext cx="194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Vuforia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SDK</a:t>
            </a:r>
          </a:p>
          <a:p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AutoShape 4" descr="unity에 대한 이미지 검색결과"/>
          <p:cNvSpPr>
            <a:spLocks noChangeAspect="1" noChangeArrowheads="1"/>
          </p:cNvSpPr>
          <p:nvPr/>
        </p:nvSpPr>
        <p:spPr bwMode="auto">
          <a:xfrm>
            <a:off x="5946998" y="2719983"/>
            <a:ext cx="182088" cy="18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02" name="Picture 6" descr="https://upload.wikimedia.org/wikipedia/commons/8/8a/Official_unity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93" y="3800517"/>
            <a:ext cx="3320055" cy="120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384194" y="4999474"/>
            <a:ext cx="237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Unity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04" name="Picture 8" descr="google tts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442" y="1623058"/>
            <a:ext cx="2604915" cy="156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807539" y="3186007"/>
            <a:ext cx="246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Google STT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06" name="Picture 10" descr="android studio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902" y="3318515"/>
            <a:ext cx="2172190" cy="217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528800" y="5438547"/>
            <a:ext cx="237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Android Studio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495547"/>
              </p:ext>
            </p:extLst>
          </p:nvPr>
        </p:nvGraphicFramePr>
        <p:xfrm>
          <a:off x="6153182" y="1632546"/>
          <a:ext cx="2596175" cy="1553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" name="Image" r:id="rId7" imgW="3479040" imgH="2082240" progId="Photoshop.Image.13">
                  <p:embed/>
                </p:oleObj>
              </mc:Choice>
              <mc:Fallback>
                <p:oleObj name="Image" r:id="rId7" imgW="3479040" imgH="20822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53182" y="1632546"/>
                        <a:ext cx="2596175" cy="1553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2016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77280" y="0"/>
            <a:ext cx="816672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2048" y="-1"/>
            <a:ext cx="170384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32048" y="188640"/>
            <a:ext cx="8229600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3600" spc="-120" dirty="0">
                <a:solidFill>
                  <a:srgbClr val="32221D"/>
                </a:solidFill>
                <a:effectLst>
                  <a:outerShdw blurRad="50800" dist="38100" dir="2700000" algn="ctr" rotWithShape="0">
                    <a:schemeClr val="bg2">
                      <a:alpha val="8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및 개발방법</a:t>
            </a:r>
            <a:endParaRPr kumimoji="0" lang="ko-KR" altLang="en-US" sz="3600" i="0" u="none" strike="noStrike" kern="1200" cap="none" spc="-120" normalizeH="0" baseline="0" noProof="0" dirty="0">
              <a:ln>
                <a:noFill/>
              </a:ln>
              <a:solidFill>
                <a:srgbClr val="32221D"/>
              </a:solidFill>
              <a:effectLst>
                <a:outerShdw blurRad="50800" dist="38100" dir="2700000" algn="ctr" rotWithShape="0">
                  <a:schemeClr val="bg2">
                    <a:alpha val="80000"/>
                  </a:scheme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4784" y="1268760"/>
            <a:ext cx="7231632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Android Studio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Unity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Android app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4.4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이상의 버전을 구현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음성인식은 구글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STT(Speech to Text)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구현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과의 연동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Vuforia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SDK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평면 이미지나 간단한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 object,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상자를 실시간으로 인식하고 추적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Target Manager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Device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Cloud DB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대상 추가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Target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 및 제거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Device DB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5647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77280" y="0"/>
            <a:ext cx="816672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2048" y="-1"/>
            <a:ext cx="170384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3264" y="1052736"/>
            <a:ext cx="78592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졸업작품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GitHub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https://github.com/mandy0409/ARCook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팀원별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GitHub ID 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팀장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조수진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ID: mandy0409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팀원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김예담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ID: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testdam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35825" y="166328"/>
            <a:ext cx="8229600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3600" spc="-120" dirty="0">
                <a:solidFill>
                  <a:srgbClr val="32221D"/>
                </a:solidFill>
                <a:effectLst>
                  <a:outerShdw blurRad="50800" dist="38100" dir="2700000" algn="ctr" rotWithShape="0">
                    <a:schemeClr val="bg2">
                      <a:alpha val="8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및 개발방법</a:t>
            </a:r>
            <a:r>
              <a:rPr lang="en-US" altLang="ko-KR" sz="3600" spc="-120" dirty="0">
                <a:solidFill>
                  <a:srgbClr val="32221D"/>
                </a:solidFill>
                <a:effectLst>
                  <a:outerShdw blurRad="50800" dist="38100" dir="2700000" algn="ctr" rotWithShape="0">
                    <a:schemeClr val="bg2">
                      <a:alpha val="8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kumimoji="0" lang="ko-KR" altLang="en-US" sz="3600" i="0" u="none" strike="noStrike" kern="1200" cap="none" spc="-120" normalizeH="0" baseline="0" noProof="0" dirty="0">
              <a:ln>
                <a:noFill/>
              </a:ln>
              <a:solidFill>
                <a:srgbClr val="32221D"/>
              </a:solidFill>
              <a:effectLst>
                <a:outerShdw blurRad="50800" dist="38100" dir="2700000" algn="ctr" rotWithShape="0">
                  <a:schemeClr val="bg2">
                    <a:alpha val="80000"/>
                  </a:scheme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096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77280" y="0"/>
            <a:ext cx="816672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2048" y="-1"/>
            <a:ext cx="170384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32048" y="188640"/>
            <a:ext cx="8229600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3600" spc="-120" dirty="0">
                <a:solidFill>
                  <a:srgbClr val="32221D"/>
                </a:solidFill>
                <a:effectLst>
                  <a:outerShdw blurRad="50800" dist="38100" dir="2700000" algn="ctr" rotWithShape="0">
                    <a:schemeClr val="bg2">
                      <a:alpha val="8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데모환경 설계</a:t>
            </a:r>
            <a:endParaRPr kumimoji="0" lang="ko-KR" altLang="en-US" sz="3600" i="0" u="none" strike="noStrike" kern="1200" cap="none" spc="-120" normalizeH="0" baseline="0" noProof="0" dirty="0">
              <a:ln>
                <a:noFill/>
              </a:ln>
              <a:solidFill>
                <a:srgbClr val="32221D"/>
              </a:solidFill>
              <a:effectLst>
                <a:outerShdw blurRad="50800" dist="38100" dir="2700000" algn="ctr" rotWithShape="0">
                  <a:schemeClr val="bg2">
                    <a:alpha val="80000"/>
                  </a:scheme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4784" y="1268760"/>
            <a:ext cx="72316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데모 환경 설계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646827" y="2927381"/>
            <a:ext cx="3197628" cy="3178406"/>
            <a:chOff x="3784055" y="3066402"/>
            <a:chExt cx="3197628" cy="3178406"/>
          </a:xfrm>
        </p:grpSpPr>
        <p:sp>
          <p:nvSpPr>
            <p:cNvPr id="3" name="직사각형 2"/>
            <p:cNvSpPr/>
            <p:nvPr/>
          </p:nvSpPr>
          <p:spPr>
            <a:xfrm>
              <a:off x="3958902" y="3066402"/>
              <a:ext cx="2737256" cy="106240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238680" y="3669417"/>
              <a:ext cx="121392" cy="254314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784055" y="6005118"/>
              <a:ext cx="3197628" cy="2396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706" y="4937887"/>
            <a:ext cx="946711" cy="973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726" y="3989785"/>
            <a:ext cx="180975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모서리가 둥근 사각형 설명선 8"/>
          <p:cNvSpPr/>
          <p:nvPr/>
        </p:nvSpPr>
        <p:spPr>
          <a:xfrm>
            <a:off x="6671739" y="4281267"/>
            <a:ext cx="2345432" cy="1368152"/>
          </a:xfrm>
          <a:prstGeom prst="wedgeRoundRectCallout">
            <a:avLst>
              <a:gd name="adj1" fmla="val -58376"/>
              <a:gd name="adj2" fmla="val -3100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받침대로</a:t>
            </a:r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기기를 고정시킬 수 있음</a:t>
            </a: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1586208" y="2148672"/>
            <a:ext cx="2345432" cy="1368152"/>
          </a:xfrm>
          <a:prstGeom prst="wedgeRoundRectCallout">
            <a:avLst>
              <a:gd name="adj1" fmla="val 61144"/>
              <a:gd name="adj2" fmla="val 2795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증강 현실 기반으로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볶음 짬뽕을 요리함</a:t>
            </a:r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941798" y="1560790"/>
            <a:ext cx="2521446" cy="2952208"/>
            <a:chOff x="4322948" y="-531692"/>
            <a:chExt cx="2135847" cy="2530149"/>
          </a:xfrm>
        </p:grpSpPr>
        <p:sp>
          <p:nvSpPr>
            <p:cNvPr id="14" name="직사각형 13"/>
            <p:cNvSpPr/>
            <p:nvPr/>
          </p:nvSpPr>
          <p:spPr>
            <a:xfrm>
              <a:off x="4458444" y="219397"/>
              <a:ext cx="1823849" cy="10279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584"/>
            <a:stretch/>
          </p:blipFill>
          <p:spPr>
            <a:xfrm rot="5400000">
              <a:off x="4125797" y="-334541"/>
              <a:ext cx="2530149" cy="2135847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918" y="2557391"/>
            <a:ext cx="904956" cy="1041361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686" y="2839410"/>
            <a:ext cx="706402" cy="56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3203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77280" y="0"/>
            <a:ext cx="816672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048" y="-1"/>
            <a:ext cx="170384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914400" y="260648"/>
            <a:ext cx="8229600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3600" spc="-120" noProof="0" dirty="0">
                <a:solidFill>
                  <a:srgbClr val="32221D"/>
                </a:solidFill>
                <a:effectLst>
                  <a:outerShdw blurRad="50800" dist="38100" dir="2700000" algn="ctr" rotWithShape="0">
                    <a:schemeClr val="bg2">
                      <a:alpha val="8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업무 분담</a:t>
            </a:r>
            <a:endParaRPr kumimoji="0" lang="ko-KR" altLang="en-US" sz="3600" i="0" u="none" strike="noStrike" kern="1200" cap="none" spc="-120" normalizeH="0" baseline="0" noProof="0" dirty="0">
              <a:ln>
                <a:noFill/>
              </a:ln>
              <a:solidFill>
                <a:srgbClr val="32221D"/>
              </a:solidFill>
              <a:effectLst>
                <a:outerShdw blurRad="50800" dist="38100" dir="2700000" algn="ctr" rotWithShape="0">
                  <a:schemeClr val="bg2">
                    <a:alpha val="80000"/>
                  </a:scheme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783687"/>
              </p:ext>
            </p:extLst>
          </p:nvPr>
        </p:nvGraphicFramePr>
        <p:xfrm>
          <a:off x="1259632" y="1484784"/>
          <a:ext cx="7344816" cy="4418639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13910">
                  <a:extLst>
                    <a:ext uri="{9D8B030D-6E8A-4147-A177-3AD203B41FA5}">
                      <a16:colId xmlns:a16="http://schemas.microsoft.com/office/drawing/2014/main" val="2059169857"/>
                    </a:ext>
                  </a:extLst>
                </a:gridCol>
                <a:gridCol w="3107757">
                  <a:extLst>
                    <a:ext uri="{9D8B030D-6E8A-4147-A177-3AD203B41FA5}">
                      <a16:colId xmlns:a16="http://schemas.microsoft.com/office/drawing/2014/main" val="1406144882"/>
                    </a:ext>
                  </a:extLst>
                </a:gridCol>
                <a:gridCol w="3223149">
                  <a:extLst>
                    <a:ext uri="{9D8B030D-6E8A-4147-A177-3AD203B41FA5}">
                      <a16:colId xmlns:a16="http://schemas.microsoft.com/office/drawing/2014/main" val="1802348883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조수진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김예담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508209"/>
                  </a:ext>
                </a:extLst>
              </a:tr>
              <a:tr h="9875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2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 조사 및 참고자료 수집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뷰포리아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유니티 관련자료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수집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3D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모델링 관련 자료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118586"/>
                  </a:ext>
                </a:extLst>
              </a:tr>
              <a:tr h="19405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en-US" altLang="ko-KR" sz="14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Design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4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 Server </a:t>
                      </a:r>
                      <a:r>
                        <a:rPr lang="ko-KR" altLang="en-US" sz="14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</a:t>
                      </a:r>
                      <a:endParaRPr lang="en-US" altLang="ko-KR" sz="14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구성도 설계 </a:t>
                      </a:r>
                      <a:endParaRPr lang="ko-KR" altLang="en-US" sz="14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및 구축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 app </a:t>
                      </a:r>
                      <a:r>
                        <a:rPr lang="ko-KR" altLang="en-US" sz="14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r>
                        <a:rPr lang="en-US" altLang="ko-KR" sz="14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en-US" altLang="ko-KR" sz="14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음성 인식 알고리즘 설계</a:t>
                      </a:r>
                      <a:r>
                        <a:rPr lang="en-US" altLang="ko-KR" sz="14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en-US" altLang="ko-KR" sz="14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4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4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관리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3D</a:t>
                      </a:r>
                      <a:r>
                        <a:rPr lang="en-US" altLang="ko-KR" sz="14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오브젝트 구현 및 출력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244033"/>
                  </a:ext>
                </a:extLst>
              </a:tr>
              <a:tr h="9875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통합테스트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780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987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77280" y="0"/>
            <a:ext cx="816672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048" y="-1"/>
            <a:ext cx="170384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32048" y="188640"/>
            <a:ext cx="8229600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3600" spc="-120" noProof="0" dirty="0">
                <a:solidFill>
                  <a:srgbClr val="32221D"/>
                </a:solidFill>
                <a:effectLst>
                  <a:outerShdw blurRad="50800" dist="38100" dir="2700000" algn="ctr" rotWithShape="0">
                    <a:schemeClr val="bg2">
                      <a:alpha val="8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수행 일정</a:t>
            </a:r>
            <a:endParaRPr kumimoji="0" lang="ko-KR" altLang="en-US" sz="3600" i="0" u="none" strike="noStrike" kern="1200" cap="none" spc="-120" normalizeH="0" baseline="0" noProof="0" dirty="0">
              <a:ln>
                <a:noFill/>
              </a:ln>
              <a:solidFill>
                <a:srgbClr val="32221D"/>
              </a:solidFill>
              <a:effectLst>
                <a:outerShdw blurRad="50800" dist="38100" dir="2700000" algn="ctr" rotWithShape="0">
                  <a:schemeClr val="bg2">
                    <a:alpha val="80000"/>
                  </a:scheme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804682"/>
              </p:ext>
            </p:extLst>
          </p:nvPr>
        </p:nvGraphicFramePr>
        <p:xfrm>
          <a:off x="977280" y="908800"/>
          <a:ext cx="8059201" cy="583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2465">
                  <a:extLst>
                    <a:ext uri="{9D8B030D-6E8A-4147-A177-3AD203B41FA5}">
                      <a16:colId xmlns:a16="http://schemas.microsoft.com/office/drawing/2014/main" val="216084167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682844116"/>
                    </a:ext>
                  </a:extLst>
                </a:gridCol>
                <a:gridCol w="458232">
                  <a:extLst>
                    <a:ext uri="{9D8B030D-6E8A-4147-A177-3AD203B41FA5}">
                      <a16:colId xmlns:a16="http://schemas.microsoft.com/office/drawing/2014/main" val="1267768609"/>
                    </a:ext>
                  </a:extLst>
                </a:gridCol>
                <a:gridCol w="458232">
                  <a:extLst>
                    <a:ext uri="{9D8B030D-6E8A-4147-A177-3AD203B41FA5}">
                      <a16:colId xmlns:a16="http://schemas.microsoft.com/office/drawing/2014/main" val="1421847599"/>
                    </a:ext>
                  </a:extLst>
                </a:gridCol>
                <a:gridCol w="458232">
                  <a:extLst>
                    <a:ext uri="{9D8B030D-6E8A-4147-A177-3AD203B41FA5}">
                      <a16:colId xmlns:a16="http://schemas.microsoft.com/office/drawing/2014/main" val="2330352824"/>
                    </a:ext>
                  </a:extLst>
                </a:gridCol>
                <a:gridCol w="458232">
                  <a:extLst>
                    <a:ext uri="{9D8B030D-6E8A-4147-A177-3AD203B41FA5}">
                      <a16:colId xmlns:a16="http://schemas.microsoft.com/office/drawing/2014/main" val="3853113561"/>
                    </a:ext>
                  </a:extLst>
                </a:gridCol>
                <a:gridCol w="458232">
                  <a:extLst>
                    <a:ext uri="{9D8B030D-6E8A-4147-A177-3AD203B41FA5}">
                      <a16:colId xmlns:a16="http://schemas.microsoft.com/office/drawing/2014/main" val="3912996389"/>
                    </a:ext>
                  </a:extLst>
                </a:gridCol>
                <a:gridCol w="458232">
                  <a:extLst>
                    <a:ext uri="{9D8B030D-6E8A-4147-A177-3AD203B41FA5}">
                      <a16:colId xmlns:a16="http://schemas.microsoft.com/office/drawing/2014/main" val="4211318965"/>
                    </a:ext>
                  </a:extLst>
                </a:gridCol>
                <a:gridCol w="458232">
                  <a:extLst>
                    <a:ext uri="{9D8B030D-6E8A-4147-A177-3AD203B41FA5}">
                      <a16:colId xmlns:a16="http://schemas.microsoft.com/office/drawing/2014/main" val="1640986665"/>
                    </a:ext>
                  </a:extLst>
                </a:gridCol>
                <a:gridCol w="458232">
                  <a:extLst>
                    <a:ext uri="{9D8B030D-6E8A-4147-A177-3AD203B41FA5}">
                      <a16:colId xmlns:a16="http://schemas.microsoft.com/office/drawing/2014/main" val="425576743"/>
                    </a:ext>
                  </a:extLst>
                </a:gridCol>
                <a:gridCol w="458232">
                  <a:extLst>
                    <a:ext uri="{9D8B030D-6E8A-4147-A177-3AD203B41FA5}">
                      <a16:colId xmlns:a16="http://schemas.microsoft.com/office/drawing/2014/main" val="3367975441"/>
                    </a:ext>
                  </a:extLst>
                </a:gridCol>
                <a:gridCol w="458232">
                  <a:extLst>
                    <a:ext uri="{9D8B030D-6E8A-4147-A177-3AD203B41FA5}">
                      <a16:colId xmlns:a16="http://schemas.microsoft.com/office/drawing/2014/main" val="751724768"/>
                    </a:ext>
                  </a:extLst>
                </a:gridCol>
                <a:gridCol w="458232">
                  <a:extLst>
                    <a:ext uri="{9D8B030D-6E8A-4147-A177-3AD203B41FA5}">
                      <a16:colId xmlns:a16="http://schemas.microsoft.com/office/drawing/2014/main" val="1582274295"/>
                    </a:ext>
                  </a:extLst>
                </a:gridCol>
              </a:tblGrid>
              <a:tr h="7296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추진사항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82803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정의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정의 및 분석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명세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406099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시스템설계 및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설계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737231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87130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 및 데모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유니트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시험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통합시험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졸업작품 완전성 보강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187363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문서화 및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졸업작품 중간 보고서 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</a:t>
                      </a:r>
                      <a:endParaRPr lang="en-US" altLang="ko-KR" sz="10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4225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산업기술대전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</a:t>
                      </a:r>
                      <a:r>
                        <a:rPr lang="ko-KR" altLang="en-US" sz="10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기술대전 참가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646314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졸업작품 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최종보고서 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 및 패키징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졸업작품 최종보고서 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</a:t>
                      </a:r>
                      <a:endParaRPr lang="en-US" altLang="ko-KR" sz="10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-CD </a:t>
                      </a:r>
                      <a:r>
                        <a:rPr lang="ko-KR" altLang="en-US" sz="10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패키징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949048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3995936" y="1772816"/>
            <a:ext cx="432048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995936" y="1988840"/>
            <a:ext cx="432048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211960" y="2564904"/>
            <a:ext cx="432048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468870" y="2708920"/>
            <a:ext cx="432048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427984" y="3428921"/>
            <a:ext cx="1800200" cy="5657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468870" y="4005064"/>
            <a:ext cx="1975338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832296" y="4149080"/>
            <a:ext cx="827936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732240" y="4293096"/>
            <a:ext cx="899944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182212" y="4869160"/>
            <a:ext cx="630148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244408" y="5589240"/>
            <a:ext cx="342116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244408" y="5733256"/>
            <a:ext cx="342116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586522" y="6165304"/>
            <a:ext cx="449957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586523" y="6381328"/>
            <a:ext cx="449957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083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77280" y="0"/>
            <a:ext cx="816672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048" y="-1"/>
            <a:ext cx="170384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32048" y="188640"/>
            <a:ext cx="8229600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3600" spc="-120" dirty="0">
                <a:solidFill>
                  <a:srgbClr val="32221D"/>
                </a:solidFill>
                <a:effectLst>
                  <a:outerShdw blurRad="50800" dist="38100" dir="2700000" algn="ctr" rotWithShape="0">
                    <a:schemeClr val="bg2">
                      <a:alpha val="8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참고 사이트</a:t>
            </a:r>
            <a:r>
              <a:rPr lang="en-US" altLang="ko-KR" sz="3600" spc="-120" dirty="0">
                <a:solidFill>
                  <a:srgbClr val="32221D"/>
                </a:solidFill>
                <a:effectLst>
                  <a:outerShdw blurRad="50800" dist="38100" dir="2700000" algn="ctr" rotWithShape="0">
                    <a:schemeClr val="bg2">
                      <a:alpha val="8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3600" spc="-120" dirty="0">
                <a:solidFill>
                  <a:srgbClr val="32221D"/>
                </a:solidFill>
                <a:effectLst>
                  <a:outerShdw blurRad="50800" dist="38100" dir="2700000" algn="ctr" rotWithShape="0">
                    <a:schemeClr val="bg2">
                      <a:alpha val="8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참고 도서</a:t>
            </a:r>
            <a:endParaRPr kumimoji="0" lang="ko-KR" altLang="en-US" sz="3600" i="0" u="none" strike="noStrike" kern="1200" cap="none" spc="-120" normalizeH="0" baseline="0" noProof="0" dirty="0">
              <a:ln>
                <a:noFill/>
              </a:ln>
              <a:solidFill>
                <a:srgbClr val="32221D"/>
              </a:solidFill>
              <a:effectLst>
                <a:outerShdw blurRad="50800" dist="38100" dir="2700000" algn="ctr" rotWithShape="0">
                  <a:schemeClr val="bg2">
                    <a:alpha val="80000"/>
                  </a:scheme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7280" y="1268760"/>
            <a:ext cx="80592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Unity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자습서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u="sng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https://unity3d.com/kr/learn/tutorials/topics/developer-advice/how-start-your-game-development</a:t>
            </a:r>
            <a:endParaRPr lang="en-US" altLang="ko-KR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Vuforia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Developers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https://library.vuforia.com/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프로젝트로 배우는 자바 웹 프로그래밍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황희정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한빛아카데미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2014)</a:t>
            </a: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그림으로 쉽게 설명하는 안드로이드 프로그래밍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천인국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생능출판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2015)</a:t>
            </a: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뇌를 자극하는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C# 5.0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박상현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한빛미디어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2014)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6052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51720" y="1556792"/>
            <a:ext cx="5112568" cy="3240360"/>
          </a:xfrm>
          <a:noFill/>
          <a:effectLst/>
        </p:spPr>
        <p:txBody>
          <a:bodyPr anchor="ctr" anchorCtr="1">
            <a:normAutofit/>
          </a:bodyPr>
          <a:lstStyle/>
          <a:p>
            <a:pPr marL="457200" indent="-457200">
              <a:lnSpc>
                <a:spcPct val="200000"/>
              </a:lnSpc>
              <a:spcBef>
                <a:spcPct val="0"/>
              </a:spcBef>
            </a:pPr>
            <a:r>
              <a:rPr lang="ko-KR" altLang="en-US" sz="4000" b="1" spc="-120" dirty="0">
                <a:solidFill>
                  <a:srgbClr val="32221D"/>
                </a:solidFill>
                <a:effectLst>
                  <a:outerShdw blurRad="38100" dist="38100" dir="3000000" algn="tl" rotWithShape="0">
                    <a:schemeClr val="bg2">
                      <a:alpha val="7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en-US" altLang="ko-KR" sz="4000" b="1" spc="-120" dirty="0">
              <a:solidFill>
                <a:srgbClr val="32221D"/>
              </a:solidFill>
              <a:effectLst>
                <a:outerShdw blurRad="38100" dist="38100" dir="3000000" algn="tl" rotWithShape="0">
                  <a:schemeClr val="bg2">
                    <a:alpha val="7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77280" y="0"/>
            <a:ext cx="816672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2048" y="-1"/>
            <a:ext cx="170384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32048" y="188640"/>
            <a:ext cx="8229600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3600" spc="-120" noProof="0" dirty="0">
                <a:solidFill>
                  <a:srgbClr val="32221D"/>
                </a:solidFill>
                <a:effectLst>
                  <a:outerShdw blurRad="50800" dist="38100" dir="2700000" algn="ctr" rotWithShape="0">
                    <a:schemeClr val="bg2">
                      <a:alpha val="8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졸업연구 개요</a:t>
            </a:r>
            <a:endParaRPr kumimoji="0" lang="ko-KR" altLang="en-US" sz="3600" i="0" u="none" strike="noStrike" kern="1200" cap="none" spc="-120" normalizeH="0" baseline="0" noProof="0" dirty="0">
              <a:ln>
                <a:noFill/>
              </a:ln>
              <a:solidFill>
                <a:srgbClr val="32221D"/>
              </a:solidFill>
              <a:effectLst>
                <a:outerShdw blurRad="50800" dist="38100" dir="2700000" algn="ctr" rotWithShape="0">
                  <a:schemeClr val="bg2">
                    <a:alpha val="80000"/>
                  </a:scheme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7280" y="1268760"/>
            <a:ext cx="805921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지난 발표에서의 지적 사항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Demo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 정의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라면 끓이기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증강 현실에 적합한 요소를 추가해야 함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답변 내용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팀원 중 한 명의 집에서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볶음 짬뽕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어플리케이션의 안내에 따라        요리하는 동영상 녹화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①타이머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②가이드 라인 표시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③음성 인식 모듈 작동화면을 보여줄 예정임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물컵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그릇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생선 등과 같은 형태가 일정한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object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요리 가이드 라인 표시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386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77280" y="0"/>
            <a:ext cx="816672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2048" y="-1"/>
            <a:ext cx="170384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32048" y="188640"/>
            <a:ext cx="8229600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3600" spc="-120" noProof="0" dirty="0">
                <a:solidFill>
                  <a:srgbClr val="32221D"/>
                </a:solidFill>
                <a:effectLst>
                  <a:outerShdw blurRad="50800" dist="38100" dir="2700000" algn="ctr" rotWithShape="0">
                    <a:schemeClr val="bg2">
                      <a:alpha val="8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졸업연구 개요</a:t>
            </a:r>
            <a:endParaRPr kumimoji="0" lang="ko-KR" altLang="en-US" sz="3600" i="0" u="none" strike="noStrike" kern="1200" cap="none" spc="-120" normalizeH="0" baseline="0" noProof="0" dirty="0">
              <a:ln>
                <a:noFill/>
              </a:ln>
              <a:solidFill>
                <a:srgbClr val="32221D"/>
              </a:solidFill>
              <a:effectLst>
                <a:outerShdw blurRad="50800" dist="38100" dir="2700000" algn="ctr" rotWithShape="0">
                  <a:schemeClr val="bg2">
                    <a:alpha val="80000"/>
                  </a:scheme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7280" y="1340768"/>
            <a:ext cx="80592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배경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쿡방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열풍이 불면서 다양한 레시피들이 제공되고 있으나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이러한 레시피를 초보자들이 따라하기는 쉽지 않다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목표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그릇이나 컵 모양을 인식하면 그 주변에 캐릭터가 나와 사용자가 원하는 요리법을 설명한다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요리를 할 때 사용한다는 점에 착안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레시피를 편리하게 볼 수 있게 음성인식 기능을 탑재한다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효과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초보자들의 레시피 이해를 도와 요리를 쉽게 할 수 있게 도움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동일한 개발 방법으로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D.I.Y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콘텐츠를 제작할 수 있는 방향으로 발전 가능 </a:t>
            </a:r>
          </a:p>
        </p:txBody>
      </p:sp>
    </p:spTree>
    <p:extLst>
      <p:ext uri="{BB962C8B-B14F-4D97-AF65-F5344CB8AC3E}">
        <p14:creationId xmlns:p14="http://schemas.microsoft.com/office/powerpoint/2010/main" val="26855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06886" y="5187"/>
            <a:ext cx="816672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2048" y="-1"/>
            <a:ext cx="170384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32048" y="188640"/>
            <a:ext cx="8229600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3600" spc="-120" noProof="0" dirty="0">
                <a:solidFill>
                  <a:srgbClr val="32221D"/>
                </a:solidFill>
                <a:effectLst>
                  <a:outerShdw blurRad="50800" dist="38100" dir="2700000" algn="ctr" rotWithShape="0">
                    <a:schemeClr val="bg2">
                      <a:alpha val="8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 및 사례</a:t>
            </a:r>
            <a:endParaRPr kumimoji="0" lang="ko-KR" altLang="en-US" sz="3600" i="0" u="none" strike="noStrike" kern="1200" cap="none" spc="-120" normalizeH="0" baseline="0" noProof="0" dirty="0">
              <a:ln>
                <a:noFill/>
              </a:ln>
              <a:solidFill>
                <a:srgbClr val="32221D"/>
              </a:solidFill>
              <a:effectLst>
                <a:outerShdw blurRad="50800" dist="38100" dir="2700000" algn="ctr" rotWithShape="0">
                  <a:schemeClr val="bg2">
                    <a:alpha val="80000"/>
                  </a:scheme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79768" y="908720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화살표: 오른쪽 9"/>
          <p:cNvSpPr/>
          <p:nvPr/>
        </p:nvSpPr>
        <p:spPr>
          <a:xfrm>
            <a:off x="1142190" y="6099036"/>
            <a:ext cx="571000" cy="286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3244" y="6010474"/>
            <a:ext cx="65527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구상한 어플리케이션은 재미요소를 가미하고 사용자들 간의 교류를 유도하여 휴대폰을 사용해 보다 효율적인 요리를 할 수 있게 한다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또한 음성인식 기능을 추가하여 사용자의 편리한 요리를 도와준다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190" y="969447"/>
            <a:ext cx="2251108" cy="15240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28602" y="980887"/>
            <a:ext cx="47158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 증강현실 요리도우미 시스템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86007" y="1147569"/>
            <a:ext cx="348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연주영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세종대학교 대학원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디지털콘텐츠학과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석사논문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07904" y="1713663"/>
            <a:ext cx="5228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마커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기반과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비마커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기반의 증강현실을 활용하여 요리책을 구매한 초보 요리사들에게 </a:t>
            </a:r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추가레시피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정보를 제공함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2" name="Picture 2" descr="Cordon bleu without tears 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037" y="2696479"/>
            <a:ext cx="2250000" cy="15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170699" y="2741517"/>
            <a:ext cx="47158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Phyno</a:t>
            </a:r>
            <a:endParaRPr lang="ko-KR" altLang="en-US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06099" y="2945637"/>
            <a:ext cx="348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 스즈키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도쿄 산교대학교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93529" y="3469025"/>
            <a:ext cx="5228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물체의 형태를 인식한 후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빔을 통해 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요리 가이드라인을 제시</a:t>
            </a:r>
          </a:p>
        </p:txBody>
      </p:sp>
      <p:pic>
        <p:nvPicPr>
          <p:cNvPr id="5126" name="Picture 6" descr="이밥차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699" y="4326286"/>
            <a:ext cx="1326690" cy="160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556409" y="4271200"/>
            <a:ext cx="47158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이밥차</a:t>
            </a:r>
            <a:endParaRPr lang="ko-KR" altLang="en-US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85985" y="4670389"/>
            <a:ext cx="52287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레시피를 한 단계씩 설명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시간이 필요한 조리 단계의 경우 타이머 아이콘이 표시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이때 타이머 아이콘을 누르면 필요한 시간만큼 시간을 </a:t>
            </a:r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재줌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452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977280" y="-2"/>
            <a:ext cx="816672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32048" y="-1"/>
            <a:ext cx="170384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7200" y="332656"/>
            <a:ext cx="8229600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ko-KR" altLang="en-US" sz="3600" i="0" u="none" strike="noStrike" kern="1200" cap="none" spc="-120" normalizeH="0" baseline="0" noProof="0" dirty="0">
                <a:ln>
                  <a:noFill/>
                </a:ln>
                <a:solidFill>
                  <a:srgbClr val="32221D"/>
                </a:solidFill>
                <a:effectLst>
                  <a:outerShdw blurRad="50800" dist="38100" dir="2700000" algn="ctr" rotWithShape="0">
                    <a:schemeClr val="bg2">
                      <a:alpha val="80000"/>
                    </a:scheme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</a:p>
        </p:txBody>
      </p:sp>
      <p:sp>
        <p:nvSpPr>
          <p:cNvPr id="22" name="화살표: 오른쪽 21"/>
          <p:cNvSpPr/>
          <p:nvPr/>
        </p:nvSpPr>
        <p:spPr>
          <a:xfrm>
            <a:off x="473535" y="908720"/>
            <a:ext cx="8670465" cy="5936315"/>
          </a:xfrm>
          <a:prstGeom prst="rightArrow">
            <a:avLst/>
          </a:prstGeom>
          <a:solidFill>
            <a:srgbClr val="C0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640" y="1860654"/>
            <a:ext cx="2634423" cy="3512562"/>
          </a:xfrm>
          <a:prstGeom prst="rect">
            <a:avLst/>
          </a:prstGeom>
        </p:spPr>
      </p:pic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027722"/>
              </p:ext>
            </p:extLst>
          </p:nvPr>
        </p:nvGraphicFramePr>
        <p:xfrm>
          <a:off x="1187624" y="1860654"/>
          <a:ext cx="2635403" cy="351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" name="Image" r:id="rId4" imgW="3199680" imgH="4266360" progId="Photoshop.Image.13">
                  <p:embed/>
                </p:oleObj>
              </mc:Choice>
              <mc:Fallback>
                <p:oleObj name="Image" r:id="rId4" imgW="3199680" imgH="42663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7624" y="1860654"/>
                        <a:ext cx="2635403" cy="3512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816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977280" y="-2"/>
            <a:ext cx="816672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32048" y="-1"/>
            <a:ext cx="170384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7200" y="332656"/>
            <a:ext cx="8229600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ko-KR" altLang="en-US" sz="3600" i="0" u="none" strike="noStrike" kern="1200" cap="none" spc="-120" normalizeH="0" baseline="0" noProof="0" dirty="0">
                <a:ln>
                  <a:noFill/>
                </a:ln>
                <a:solidFill>
                  <a:srgbClr val="32221D"/>
                </a:solidFill>
                <a:effectLst>
                  <a:outerShdw blurRad="50800" dist="38100" dir="2700000" algn="ctr" rotWithShape="0">
                    <a:schemeClr val="bg2">
                      <a:alpha val="80000"/>
                    </a:scheme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</a:p>
        </p:txBody>
      </p:sp>
      <p:sp>
        <p:nvSpPr>
          <p:cNvPr id="22" name="화살표: 오른쪽 21"/>
          <p:cNvSpPr/>
          <p:nvPr/>
        </p:nvSpPr>
        <p:spPr>
          <a:xfrm>
            <a:off x="683568" y="836712"/>
            <a:ext cx="8352928" cy="5256584"/>
          </a:xfrm>
          <a:prstGeom prst="rightArrow">
            <a:avLst/>
          </a:prstGeom>
          <a:solidFill>
            <a:srgbClr val="C0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11" y="2649905"/>
            <a:ext cx="2635200" cy="3513600"/>
          </a:xfrm>
          <a:prstGeom prst="rect">
            <a:avLst/>
          </a:prstGeom>
          <a:effectLst>
            <a:glow rad="25400">
              <a:schemeClr val="accent1">
                <a:alpha val="40000"/>
              </a:schemeClr>
            </a:glow>
          </a:effectLst>
        </p:spPr>
      </p:pic>
      <p:grpSp>
        <p:nvGrpSpPr>
          <p:cNvPr id="9" name="그룹 8"/>
          <p:cNvGrpSpPr/>
          <p:nvPr/>
        </p:nvGrpSpPr>
        <p:grpSpPr>
          <a:xfrm>
            <a:off x="3446954" y="1266244"/>
            <a:ext cx="3310596" cy="3602916"/>
            <a:chOff x="6789297" y="1742818"/>
            <a:chExt cx="3577320" cy="3809883"/>
          </a:xfrm>
        </p:grpSpPr>
        <p:pic>
          <p:nvPicPr>
            <p:cNvPr id="11" name="그림 10"/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9297" y="1742818"/>
              <a:ext cx="2782770" cy="3715437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5"/>
            <a:srcRect l="20723"/>
            <a:stretch/>
          </p:blipFill>
          <p:spPr>
            <a:xfrm>
              <a:off x="7287894" y="4844465"/>
              <a:ext cx="561472" cy="70823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615938" y="5019690"/>
              <a:ext cx="2750679" cy="390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요리안내시작</a:t>
              </a: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456849" y="3703382"/>
            <a:ext cx="2555311" cy="5177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Best tip-</a:t>
            </a:r>
            <a:r>
              <a:rPr lang="ko-KR" altLang="en-US" sz="1000" dirty="0" err="1">
                <a:solidFill>
                  <a:schemeClr val="tx1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빅마마님</a:t>
            </a:r>
            <a:r>
              <a:rPr lang="en-US" altLang="ko-KR" sz="1000" dirty="0">
                <a:solidFill>
                  <a:schemeClr val="tx1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:</a:t>
            </a: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물대신</a:t>
            </a:r>
            <a:r>
              <a:rPr lang="ko-KR" altLang="en-US" sz="1000" dirty="0">
                <a:solidFill>
                  <a:schemeClr val="tx1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 육수를 넣으면 맛있어요</a:t>
            </a:r>
            <a:r>
              <a:rPr lang="en-US" altLang="ko-KR" sz="1000" dirty="0">
                <a:solidFill>
                  <a:schemeClr val="tx1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!</a:t>
            </a:r>
            <a:endParaRPr lang="ko-KR" altLang="en-US" sz="1000" dirty="0">
              <a:solidFill>
                <a:schemeClr val="tx1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300192" y="2507688"/>
            <a:ext cx="2667337" cy="3513600"/>
            <a:chOff x="6596042" y="2480611"/>
            <a:chExt cx="3194833" cy="2957317"/>
          </a:xfrm>
        </p:grpSpPr>
        <p:graphicFrame>
          <p:nvGraphicFramePr>
            <p:cNvPr id="17" name="개체 1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37708519"/>
                </p:ext>
              </p:extLst>
            </p:nvPr>
          </p:nvGraphicFramePr>
          <p:xfrm>
            <a:off x="6596042" y="2480611"/>
            <a:ext cx="3152029" cy="2957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7" name="Image" r:id="rId6" imgW="3199680" imgH="4266360" progId="Photoshop.Image.13">
                    <p:embed/>
                  </p:oleObj>
                </mc:Choice>
                <mc:Fallback>
                  <p:oleObj name="Image" r:id="rId6" imgW="3199680" imgH="4266360" progId="Photoshop.Image.13">
                    <p:embed/>
                    <p:pic>
                      <p:nvPicPr>
                        <p:cNvPr id="2" name="개체 1"/>
                        <p:cNvPicPr preferRelativeResize="0"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596042" y="2480611"/>
                          <a:ext cx="3152029" cy="29573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타원 17"/>
            <p:cNvSpPr/>
            <p:nvPr/>
          </p:nvSpPr>
          <p:spPr>
            <a:xfrm>
              <a:off x="7063086" y="3382716"/>
              <a:ext cx="2222978" cy="1256466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Object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65908" y="5033406"/>
              <a:ext cx="2824967" cy="259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조리 기구를 인식시켜주세요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3093558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971600" y="7607"/>
            <a:ext cx="816672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32048" y="-1"/>
            <a:ext cx="170384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7200" y="332656"/>
            <a:ext cx="8229600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ko-KR" altLang="en-US" sz="3600" i="0" u="none" strike="noStrike" kern="1200" cap="none" spc="-120" normalizeH="0" baseline="0" noProof="0" dirty="0">
                <a:ln>
                  <a:noFill/>
                </a:ln>
                <a:solidFill>
                  <a:srgbClr val="32221D"/>
                </a:solidFill>
                <a:effectLst>
                  <a:outerShdw blurRad="50800" dist="38100" dir="2700000" algn="ctr" rotWithShape="0">
                    <a:schemeClr val="bg2">
                      <a:alpha val="80000"/>
                    </a:scheme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</a:p>
        </p:txBody>
      </p:sp>
      <p:sp>
        <p:nvSpPr>
          <p:cNvPr id="13" name="화살표: 오른쪽 12"/>
          <p:cNvSpPr/>
          <p:nvPr/>
        </p:nvSpPr>
        <p:spPr>
          <a:xfrm>
            <a:off x="683568" y="836712"/>
            <a:ext cx="8352928" cy="5256584"/>
          </a:xfrm>
          <a:prstGeom prst="rightArrow">
            <a:avLst/>
          </a:prstGeom>
          <a:solidFill>
            <a:srgbClr val="C0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148313" y="2636912"/>
            <a:ext cx="2487583" cy="3513600"/>
            <a:chOff x="1246663" y="2096592"/>
            <a:chExt cx="2170610" cy="2664296"/>
          </a:xfrm>
        </p:grpSpPr>
        <p:graphicFrame>
          <p:nvGraphicFramePr>
            <p:cNvPr id="18" name="개체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7577886"/>
                </p:ext>
              </p:extLst>
            </p:nvPr>
          </p:nvGraphicFramePr>
          <p:xfrm>
            <a:off x="1261535" y="2096592"/>
            <a:ext cx="1998966" cy="2664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6" name="Image" r:id="rId3" imgW="3199680" imgH="4266360" progId="Photoshop.Image.13">
                    <p:embed/>
                  </p:oleObj>
                </mc:Choice>
                <mc:Fallback>
                  <p:oleObj name="Image" r:id="rId3" imgW="3199680" imgH="4266360" progId="Photoshop.Image.13">
                    <p:embed/>
                    <p:pic>
                      <p:nvPicPr>
                        <p:cNvPr id="2" name="개체 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61535" y="2096592"/>
                          <a:ext cx="1998966" cy="266429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타원 21"/>
            <p:cNvSpPr/>
            <p:nvPr/>
          </p:nvSpPr>
          <p:spPr>
            <a:xfrm>
              <a:off x="1492454" y="3030599"/>
              <a:ext cx="1537126" cy="86881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Object</a:t>
              </a:r>
              <a:endParaRPr lang="ko-KR" altLang="en-US" dirty="0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6663" y="2453596"/>
              <a:ext cx="975404" cy="975404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366787" y="4343906"/>
              <a:ext cx="20504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N</a:t>
              </a:r>
              <a:r>
                <a:rPr lang="ko-KR" altLang="en-US" sz="1400" dirty="0" err="1"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분동안</a:t>
              </a:r>
              <a:r>
                <a:rPr lang="ko-KR" altLang="en-US" sz="1400" dirty="0"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 ○ ○ 을 해주세요</a:t>
              </a:r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82431"/>
            <a:ext cx="426580" cy="366249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6418089" y="2759766"/>
            <a:ext cx="2307917" cy="3513600"/>
            <a:chOff x="1246663" y="2096592"/>
            <a:chExt cx="2013838" cy="2664296"/>
          </a:xfrm>
        </p:grpSpPr>
        <p:graphicFrame>
          <p:nvGraphicFramePr>
            <p:cNvPr id="33" name="개체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6912062"/>
                </p:ext>
              </p:extLst>
            </p:nvPr>
          </p:nvGraphicFramePr>
          <p:xfrm>
            <a:off x="1261535" y="2096592"/>
            <a:ext cx="1998966" cy="2664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7" name="Image" r:id="rId7" imgW="3199680" imgH="4266360" progId="Photoshop.Image.13">
                    <p:embed/>
                  </p:oleObj>
                </mc:Choice>
                <mc:Fallback>
                  <p:oleObj name="Image" r:id="rId7" imgW="3199680" imgH="4266360" progId="Photoshop.Image.13">
                    <p:embed/>
                    <p:pic>
                      <p:nvPicPr>
                        <p:cNvPr id="18" name="개체 1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61535" y="2096592"/>
                          <a:ext cx="1998966" cy="266429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타원 33"/>
            <p:cNvSpPr/>
            <p:nvPr/>
          </p:nvSpPr>
          <p:spPr>
            <a:xfrm>
              <a:off x="1492454" y="3030599"/>
              <a:ext cx="1537126" cy="86881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Object</a:t>
              </a:r>
              <a:endParaRPr lang="ko-KR" altLang="en-US" dirty="0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6663" y="2453596"/>
              <a:ext cx="975404" cy="975404"/>
            </a:xfrm>
            <a:prstGeom prst="rect">
              <a:avLst/>
            </a:prstGeom>
          </p:spPr>
        </p:pic>
      </p:grpSp>
      <p:sp>
        <p:nvSpPr>
          <p:cNvPr id="29" name="TextBox 28"/>
          <p:cNvSpPr txBox="1"/>
          <p:nvPr/>
        </p:nvSpPr>
        <p:spPr>
          <a:xfrm>
            <a:off x="6616222" y="5669037"/>
            <a:ext cx="2243479" cy="318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다 하시면 다음 버튼을 터치</a:t>
            </a:r>
            <a:r>
              <a:rPr lang="en-US" altLang="ko-KR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!</a:t>
            </a:r>
            <a:endParaRPr lang="ko-KR" altLang="en-US" sz="1400" dirty="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31" name="말풍선: 타원형 30"/>
          <p:cNvSpPr/>
          <p:nvPr/>
        </p:nvSpPr>
        <p:spPr>
          <a:xfrm>
            <a:off x="7289292" y="2586745"/>
            <a:ext cx="1458060" cy="852873"/>
          </a:xfrm>
          <a:prstGeom prst="wedgeEllipseCallout">
            <a:avLst>
              <a:gd name="adj1" fmla="val -54905"/>
              <a:gd name="adj2" fmla="val -247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1F150F"/>
                </a:solidFill>
                <a:latin typeface="나눔고딕" panose="020B0600000101010101" charset="-127"/>
                <a:ea typeface="나눔고딕" panose="020B0600000101010101" charset="-127"/>
              </a:rPr>
              <a:t>응</a:t>
            </a:r>
            <a:r>
              <a:rPr lang="en-US" altLang="ko-KR" sz="1400" dirty="0">
                <a:solidFill>
                  <a:srgbClr val="1F150F"/>
                </a:solidFill>
                <a:latin typeface="나눔고딕" panose="020B0600000101010101" charset="-127"/>
                <a:ea typeface="나눔고딕" panose="020B0600000101010101" charset="-127"/>
              </a:rPr>
              <a:t>, </a:t>
            </a:r>
          </a:p>
          <a:p>
            <a:pPr algn="ctr"/>
            <a:r>
              <a:rPr lang="ko-KR" altLang="en-US" sz="1400" dirty="0">
                <a:solidFill>
                  <a:srgbClr val="1F150F"/>
                </a:solidFill>
                <a:latin typeface="나눔고딕" panose="020B0600000101010101" charset="-127"/>
                <a:ea typeface="나눔고딕" panose="020B0600000101010101" charset="-127"/>
              </a:rPr>
              <a:t>다 </a:t>
            </a:r>
            <a:r>
              <a:rPr lang="ko-KR" altLang="en-US" sz="1400" dirty="0" err="1">
                <a:solidFill>
                  <a:srgbClr val="1F150F"/>
                </a:solidFill>
                <a:latin typeface="나눔고딕" panose="020B0600000101010101" charset="-127"/>
                <a:ea typeface="나눔고딕" panose="020B0600000101010101" charset="-127"/>
              </a:rPr>
              <a:t>했어</a:t>
            </a:r>
            <a:r>
              <a:rPr lang="ko-KR" altLang="en-US" sz="1400" dirty="0">
                <a:solidFill>
                  <a:srgbClr val="1F150F"/>
                </a:solidFill>
                <a:latin typeface="나눔고딕" panose="020B0600000101010101" charset="-127"/>
                <a:ea typeface="나눔고딕" panose="020B0600000101010101" charset="-127"/>
              </a:rPr>
              <a:t> 등</a:t>
            </a:r>
            <a:endParaRPr lang="en-US" altLang="ko-KR" sz="1400" dirty="0">
              <a:solidFill>
                <a:srgbClr val="1F150F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72200" y="2348880"/>
            <a:ext cx="865572" cy="828632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3740600" y="1211544"/>
            <a:ext cx="2390608" cy="3513600"/>
            <a:chOff x="1246663" y="2096592"/>
            <a:chExt cx="2085992" cy="2664296"/>
          </a:xfrm>
        </p:grpSpPr>
        <p:graphicFrame>
          <p:nvGraphicFramePr>
            <p:cNvPr id="38" name="개체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7063256"/>
                </p:ext>
              </p:extLst>
            </p:nvPr>
          </p:nvGraphicFramePr>
          <p:xfrm>
            <a:off x="1261535" y="2096592"/>
            <a:ext cx="1998966" cy="2664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8" name="Image" r:id="rId9" imgW="3199680" imgH="4266360" progId="Photoshop.Image.13">
                    <p:embed/>
                  </p:oleObj>
                </mc:Choice>
                <mc:Fallback>
                  <p:oleObj name="Image" r:id="rId9" imgW="3199680" imgH="4266360" progId="Photoshop.Image.13">
                    <p:embed/>
                    <p:pic>
                      <p:nvPicPr>
                        <p:cNvPr id="18" name="개체 1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61535" y="2096592"/>
                          <a:ext cx="1998966" cy="266429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타원 38"/>
            <p:cNvSpPr/>
            <p:nvPr/>
          </p:nvSpPr>
          <p:spPr>
            <a:xfrm>
              <a:off x="1492454" y="3030599"/>
              <a:ext cx="1537126" cy="86881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Object</a:t>
              </a:r>
              <a:endParaRPr lang="ko-KR" altLang="en-US" dirty="0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6663" y="2453596"/>
              <a:ext cx="975404" cy="975404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1282169" y="4294723"/>
              <a:ext cx="2050486" cy="233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화면에 표시된 대로 잘라주세요</a:t>
              </a:r>
              <a:r>
                <a:rPr lang="en-US" altLang="ko-KR" sz="1400" dirty="0"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.</a:t>
              </a:r>
              <a:endParaRPr lang="ko-KR" altLang="en-US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</p:txBody>
        </p:sp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253" y="2658405"/>
            <a:ext cx="426580" cy="366249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4572000" y="2348880"/>
            <a:ext cx="0" cy="1519775"/>
          </a:xfrm>
          <a:prstGeom prst="line">
            <a:avLst/>
          </a:prstGeom>
          <a:ln w="25400">
            <a:solidFill>
              <a:srgbClr val="C0504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5292080" y="2344465"/>
            <a:ext cx="0" cy="1519775"/>
          </a:xfrm>
          <a:prstGeom prst="line">
            <a:avLst/>
          </a:prstGeom>
          <a:ln w="25400">
            <a:solidFill>
              <a:srgbClr val="C0504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932040" y="2328943"/>
            <a:ext cx="0" cy="1519775"/>
          </a:xfrm>
          <a:prstGeom prst="line">
            <a:avLst/>
          </a:prstGeom>
          <a:ln w="25400">
            <a:solidFill>
              <a:srgbClr val="C0504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2075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977280" y="-2"/>
            <a:ext cx="816672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32048" y="-1"/>
            <a:ext cx="170384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7200" y="332656"/>
            <a:ext cx="8229600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ko-KR" altLang="en-US" sz="3600" i="0" u="none" strike="noStrike" kern="1200" cap="none" spc="-120" normalizeH="0" baseline="0" noProof="0" dirty="0">
                <a:ln>
                  <a:noFill/>
                </a:ln>
                <a:solidFill>
                  <a:srgbClr val="32221D"/>
                </a:solidFill>
                <a:effectLst>
                  <a:outerShdw blurRad="50800" dist="38100" dir="2700000" algn="ctr" rotWithShape="0">
                    <a:schemeClr val="bg2">
                      <a:alpha val="80000"/>
                    </a:scheme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</a:p>
        </p:txBody>
      </p:sp>
      <p:sp>
        <p:nvSpPr>
          <p:cNvPr id="13" name="화살표: 오른쪽 12"/>
          <p:cNvSpPr/>
          <p:nvPr/>
        </p:nvSpPr>
        <p:spPr>
          <a:xfrm>
            <a:off x="683568" y="836712"/>
            <a:ext cx="8352928" cy="5256584"/>
          </a:xfrm>
          <a:prstGeom prst="rightArrow">
            <a:avLst/>
          </a:prstGeom>
          <a:solidFill>
            <a:srgbClr val="C0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151574"/>
              </p:ext>
            </p:extLst>
          </p:nvPr>
        </p:nvGraphicFramePr>
        <p:xfrm>
          <a:off x="1187624" y="1839784"/>
          <a:ext cx="2384707" cy="317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" name="Image" r:id="rId3" imgW="3199680" imgH="4266360" progId="Photoshop.Image.13">
                  <p:embed/>
                </p:oleObj>
              </mc:Choice>
              <mc:Fallback>
                <p:oleObj name="Image" r:id="rId3" imgW="3199680" imgH="4266360" progId="Photoshop.Image.13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24" y="1839784"/>
                        <a:ext cx="2384707" cy="3178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475656" y="4588525"/>
            <a:ext cx="2357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요리가 끝났습니다 안녕</a:t>
            </a:r>
            <a:r>
              <a:rPr lang="en-US" altLang="ko-KR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!!</a:t>
            </a:r>
            <a:endParaRPr lang="ko-KR" altLang="en-US" sz="1400" dirty="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551885" y="3080216"/>
            <a:ext cx="1656184" cy="93610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완성된</a:t>
            </a:r>
            <a:endParaRPr lang="en-US" altLang="ko-KR" dirty="0"/>
          </a:p>
          <a:p>
            <a:pPr algn="ctr"/>
            <a:r>
              <a:rPr lang="ko-KR" altLang="en-US" dirty="0"/>
              <a:t>요리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25" y="2588256"/>
            <a:ext cx="1310405" cy="1310405"/>
          </a:xfrm>
          <a:prstGeom prst="rect">
            <a:avLst/>
          </a:prstGeom>
        </p:spPr>
      </p:pic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266579"/>
              </p:ext>
            </p:extLst>
          </p:nvPr>
        </p:nvGraphicFramePr>
        <p:xfrm>
          <a:off x="6030501" y="1762743"/>
          <a:ext cx="2384707" cy="317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" name="Image" r:id="rId6" imgW="3199680" imgH="4266360" progId="Photoshop.Image.13">
                  <p:embed/>
                </p:oleObj>
              </mc:Choice>
              <mc:Fallback>
                <p:oleObj name="Image" r:id="rId6" imgW="3199680" imgH="4266360" progId="Photoshop.Image.13">
                  <p:embed/>
                  <p:pic>
                    <p:nvPicPr>
                      <p:cNvPr id="32" name="개체 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0501" y="1762743"/>
                        <a:ext cx="2384707" cy="3178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318533" y="4511484"/>
            <a:ext cx="2357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요리가 끝났습니다 안녕</a:t>
            </a:r>
            <a:r>
              <a:rPr lang="en-US" altLang="ko-KR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!!</a:t>
            </a:r>
            <a:endParaRPr lang="ko-KR" altLang="en-US" sz="1400" dirty="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394762" y="3003175"/>
            <a:ext cx="1656184" cy="93610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완성된</a:t>
            </a:r>
            <a:endParaRPr lang="en-US" altLang="ko-KR" dirty="0"/>
          </a:p>
          <a:p>
            <a:pPr algn="ctr"/>
            <a:r>
              <a:rPr lang="ko-KR" altLang="en-US" dirty="0"/>
              <a:t>요리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802" y="2511215"/>
            <a:ext cx="1310405" cy="1310405"/>
          </a:xfrm>
          <a:prstGeom prst="rect">
            <a:avLst/>
          </a:prstGeom>
        </p:spPr>
      </p:pic>
      <p:pic>
        <p:nvPicPr>
          <p:cNvPr id="5" name="그림 4"/>
          <p:cNvPicPr preferRelativeResize="0"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0374" y="1889450"/>
            <a:ext cx="1655558" cy="201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04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74806"/>
      </a:hlink>
      <a:folHlink>
        <a:srgbClr val="3F3F3F"/>
      </a:folHlink>
    </a:clrScheme>
    <a:fontScheme name="나눔고딕">
      <a:majorFont>
        <a:latin typeface="나눔 고딕"/>
        <a:ea typeface="나눔 고딕"/>
        <a:cs typeface=""/>
      </a:majorFont>
      <a:minorFont>
        <a:latin typeface="나눔 고딕"/>
        <a:ea typeface="나눔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4237</TotalTime>
  <Words>1387</Words>
  <Application>Microsoft Office PowerPoint</Application>
  <PresentationFormat>화면 슬라이드 쇼(4:3)</PresentationFormat>
  <Paragraphs>550</Paragraphs>
  <Slides>29</Slides>
  <Notes>12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나눔고딕 ExtraBold</vt:lpstr>
      <vt:lpstr>나눔고딕</vt:lpstr>
      <vt:lpstr>맑은 고딕</vt:lpstr>
      <vt:lpstr>Arial</vt:lpstr>
      <vt:lpstr>나눔 고딕</vt:lpstr>
      <vt:lpstr>Wingdings</vt:lpstr>
      <vt:lpstr>넥슨 풋볼고딕 L</vt:lpstr>
      <vt:lpstr>Office 테마</vt:lpstr>
      <vt:lpstr>Image</vt:lpstr>
      <vt:lpstr>증강현실을 이용한 요리 어플리케이션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나만의 요리 레시피</dc:title>
  <dc:creator>네이버 한글캠페인</dc:creator>
  <cp:lastModifiedBy>Cho Sujin</cp:lastModifiedBy>
  <cp:revision>450</cp:revision>
  <cp:lastPrinted>2017-02-20T07:40:19Z</cp:lastPrinted>
  <dcterms:created xsi:type="dcterms:W3CDTF">2011-09-01T05:42:56Z</dcterms:created>
  <dcterms:modified xsi:type="dcterms:W3CDTF">2017-07-23T06:39:03Z</dcterms:modified>
  <cp:contentStatus/>
</cp:coreProperties>
</file>