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5" r:id="rId4"/>
    <p:sldId id="274" r:id="rId5"/>
    <p:sldId id="279" r:id="rId6"/>
    <p:sldId id="281" r:id="rId7"/>
    <p:sldId id="282" r:id="rId8"/>
    <p:sldId id="263" r:id="rId9"/>
    <p:sldId id="266" r:id="rId10"/>
    <p:sldId id="280" r:id="rId11"/>
    <p:sldId id="273" r:id="rId12"/>
    <p:sldId id="270" r:id="rId13"/>
    <p:sldId id="271" r:id="rId14"/>
    <p:sldId id="261" r:id="rId15"/>
  </p:sldIdLst>
  <p:sldSz cx="9144000" cy="6858000" type="screen4x3"/>
  <p:notesSz cx="6858000" cy="9144000"/>
  <p:embeddedFontLst>
    <p:embeddedFont>
      <p:font typeface="나눔고딕 ExtraBold" panose="020D0904000000000000" charset="-127"/>
      <p:regular r:id="rId17"/>
      <p:bold r:id="rId18"/>
    </p:embeddedFont>
    <p:embeddedFont>
      <p:font typeface="나눔고딕" panose="020B0600000101010101" charset="-127"/>
      <p:regular r:id="rId19"/>
      <p:bold r:id="rId20"/>
    </p:embeddedFont>
    <p:embeddedFont>
      <p:font typeface="넥슨 풋볼고딕 L" panose="020B0303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150F"/>
    <a:srgbClr val="775533"/>
    <a:srgbClr val="376092"/>
    <a:srgbClr val="32221D"/>
    <a:srgbClr val="251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4660"/>
  </p:normalViewPr>
  <p:slideViewPr>
    <p:cSldViewPr>
      <p:cViewPr>
        <p:scale>
          <a:sx n="89" d="100"/>
          <a:sy n="89" d="100"/>
        </p:scale>
        <p:origin x="106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C498-7C01-4663-9CFF-A854F0CC1B2B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0AA2-7ED5-4581-AFF2-CFB1B5897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0AA2-7ED5-4581-AFF2-CFB1B58975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81789" y="6485913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3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Picture 2" descr="C:\Documents and Settings\nhn\바탕 화면\toast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99792" y="2420890"/>
            <a:ext cx="5715000" cy="5133975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7" descr="C:\Documents and Settings\nhn\바탕 화면\04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 rot="21050944">
            <a:off x="-1333121" y="2650814"/>
            <a:ext cx="3859678" cy="3925253"/>
          </a:xfrm>
          <a:prstGeom prst="rect">
            <a:avLst/>
          </a:prstGeom>
          <a:noFill/>
        </p:spPr>
      </p:pic>
      <p:pic>
        <p:nvPicPr>
          <p:cNvPr id="21" name="Picture 12" descr="C:\Documents and Settings\nhn\바탕 화면\003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21232807">
            <a:off x="968338" y="399274"/>
            <a:ext cx="2749624" cy="2787551"/>
          </a:xfrm>
          <a:prstGeom prst="rect">
            <a:avLst/>
          </a:prstGeom>
          <a:noFill/>
        </p:spPr>
      </p:pic>
      <p:pic>
        <p:nvPicPr>
          <p:cNvPr id="22" name="Picture 3" descr="C:\Documents and Settings\nhn\바탕 화면\006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974626" y="4293096"/>
            <a:ext cx="2169374" cy="3162201"/>
          </a:xfrm>
          <a:prstGeom prst="rect">
            <a:avLst/>
          </a:prstGeom>
          <a:noFill/>
        </p:spPr>
      </p:pic>
      <p:pic>
        <p:nvPicPr>
          <p:cNvPr id="23" name="Picture 2" descr="C:\Documents and Settings\nhn\바탕 화면\002.pn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 rot="20780109">
            <a:off x="7292154" y="1623568"/>
            <a:ext cx="2016224" cy="193368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563194"/>
            <a:ext cx="8229600" cy="114300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종이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463377" y="1192113"/>
            <a:ext cx="6276975" cy="4829175"/>
          </a:xfrm>
          <a:prstGeom prst="rect">
            <a:avLst/>
          </a:prstGeom>
        </p:spPr>
      </p:pic>
      <p:pic>
        <p:nvPicPr>
          <p:cNvPr id="7" name="그림 6" descr="콩1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539552" y="-243408"/>
            <a:ext cx="1771650" cy="1533525"/>
          </a:xfrm>
          <a:prstGeom prst="rect">
            <a:avLst/>
          </a:prstGeom>
        </p:spPr>
      </p:pic>
      <p:pic>
        <p:nvPicPr>
          <p:cNvPr id="8" name="그림 7" descr="콩2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07504" y="188640"/>
            <a:ext cx="295275" cy="257175"/>
          </a:xfrm>
          <a:prstGeom prst="rect">
            <a:avLst/>
          </a:prstGeom>
        </p:spPr>
      </p:pic>
      <p:pic>
        <p:nvPicPr>
          <p:cNvPr id="9" name="그림 8" descr="콩3.png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95536" y="404664"/>
            <a:ext cx="266700" cy="285750"/>
          </a:xfrm>
          <a:prstGeom prst="rect">
            <a:avLst/>
          </a:prstGeom>
        </p:spPr>
      </p:pic>
      <p:pic>
        <p:nvPicPr>
          <p:cNvPr id="10" name="그림 9" descr="토마토2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7524328" y="4936529"/>
            <a:ext cx="990600" cy="1047750"/>
          </a:xfrm>
          <a:prstGeom prst="rect">
            <a:avLst/>
          </a:prstGeom>
        </p:spPr>
      </p:pic>
      <p:pic>
        <p:nvPicPr>
          <p:cNvPr id="11" name="그림 10" descr="토마토1.png"/>
          <p:cNvPicPr>
            <a:picLocks noChangeAspect="1"/>
          </p:cNvPicPr>
          <p:nvPr userDrawn="1"/>
        </p:nvPicPr>
        <p:blipFill>
          <a:blip r:embed="rId7" cstate="email"/>
          <a:stretch>
            <a:fillRect/>
          </a:stretch>
        </p:blipFill>
        <p:spPr>
          <a:xfrm>
            <a:off x="8060658" y="4101409"/>
            <a:ext cx="933450" cy="962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88832" cy="1008112"/>
          </a:xfrm>
        </p:spPr>
        <p:txBody>
          <a:bodyPr>
            <a:noAutofit/>
          </a:bodyPr>
          <a:lstStyle>
            <a:lvl1pPr algn="ctr">
              <a:defRPr sz="3600" b="0">
                <a:effectLst/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D285336-B94E-4070-8149-EB7D54973E49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931056" y="5270728"/>
            <a:ext cx="4464496" cy="534536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텍스트를 입력하시오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1900084" y="5259680"/>
            <a:ext cx="1008112" cy="545584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재료명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755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336-B94E-4070-8149-EB7D54973E49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D285336-B94E-4070-8149-EB7D54973E49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7553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773778C2-B992-4614-AB9C-84BF9E6C7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4" r:id="rId4"/>
    <p:sldLayoutId id="2147483649" r:id="rId5"/>
    <p:sldLayoutId id="2147483650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4200" b="1" kern="1200">
          <a:solidFill>
            <a:srgbClr val="32221D"/>
          </a:solidFill>
          <a:effectLst/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vuforia.com/" TargetMode="External"/><Relationship Id="rId2" Type="http://schemas.openxmlformats.org/officeDocument/2006/relationships/hyperlink" Target="https://unity3d.com/kr/learn/tutorials/topics/developer-advice/how-start-your-game-development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6.png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nhn\바탕 화면\toast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99792" y="2420890"/>
            <a:ext cx="5715000" cy="5133975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7" descr="C:\Documents and Settings\nhn\바탕 화면\04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21050944">
            <a:off x="-1333121" y="2650814"/>
            <a:ext cx="3859678" cy="3925253"/>
          </a:xfrm>
          <a:prstGeom prst="rect">
            <a:avLst/>
          </a:prstGeom>
          <a:noFill/>
        </p:spPr>
      </p:pic>
      <p:pic>
        <p:nvPicPr>
          <p:cNvPr id="13" name="Picture 12" descr="C:\Documents and Settings\nhn\바탕 화면\003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21232807">
            <a:off x="968338" y="399274"/>
            <a:ext cx="2749624" cy="2787551"/>
          </a:xfrm>
          <a:prstGeom prst="rect">
            <a:avLst/>
          </a:prstGeom>
          <a:noFill/>
        </p:spPr>
      </p:pic>
      <p:pic>
        <p:nvPicPr>
          <p:cNvPr id="14" name="Picture 3" descr="C:\Documents and Settings\nhn\바탕 화면\006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974626" y="4293096"/>
            <a:ext cx="2169374" cy="3162201"/>
          </a:xfrm>
          <a:prstGeom prst="rect">
            <a:avLst/>
          </a:prstGeom>
          <a:noFill/>
        </p:spPr>
      </p:pic>
      <p:pic>
        <p:nvPicPr>
          <p:cNvPr id="15" name="Picture 2" descr="C:\Documents and Settings\nhn\바탕 화면\002.pn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20780109">
            <a:off x="7292154" y="1623568"/>
            <a:ext cx="2016224" cy="1933689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-141125" y="600865"/>
            <a:ext cx="4824536" cy="811911"/>
          </a:xfrm>
          <a:noFill/>
        </p:spPr>
        <p:txBody>
          <a:bodyPr anchor="ctr" anchorCtr="1">
            <a:noAutofit/>
          </a:bodyPr>
          <a:lstStyle/>
          <a:p>
            <a:pPr algn="l"/>
            <a:r>
              <a:rPr lang="ko-KR" altLang="en-US" sz="4200" b="1" spc="-15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</a:rPr>
              <a:t>증강현실을 이용한</a:t>
            </a:r>
            <a:br>
              <a:rPr lang="en-US" altLang="ko-KR" sz="4200" b="1" spc="-15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pc="-150" dirty="0"/>
              <a:t>요리 어플리케이션</a:t>
            </a:r>
            <a:endParaRPr lang="ko-KR" altLang="en-US" sz="4200" b="1" spc="-150" dirty="0">
              <a:solidFill>
                <a:srgbClr val="32221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6988" y="991078"/>
            <a:ext cx="26642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 spc="-3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내일의 </a:t>
            </a:r>
            <a:r>
              <a:rPr lang="ko-KR" altLang="en-US" sz="1100" spc="-30" dirty="0" err="1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미슐렝스타</a:t>
            </a:r>
            <a:endParaRPr lang="en-US" altLang="ko-KR" sz="1100" spc="-30" dirty="0">
              <a:solidFill>
                <a:srgbClr val="32221D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algn="r"/>
            <a:r>
              <a:rPr lang="en-US" altLang="ko-KR" sz="1100" spc="-3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2014150007 </a:t>
            </a:r>
            <a:r>
              <a:rPr lang="ko-KR" altLang="en-US" sz="1100" spc="-30" dirty="0" err="1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김예담</a:t>
            </a:r>
            <a:endParaRPr lang="en-US" altLang="ko-KR" sz="1100" spc="-30" dirty="0">
              <a:solidFill>
                <a:srgbClr val="32221D"/>
              </a:solidFill>
              <a:latin typeface="나눔고딕" pitchFamily="50" charset="-127"/>
              <a:ea typeface="나눔고딕" pitchFamily="50" charset="-127"/>
              <a:cs typeface="+mj-cs"/>
            </a:endParaRPr>
          </a:p>
          <a:p>
            <a:pPr algn="r"/>
            <a:r>
              <a:rPr lang="en-US" altLang="ko-KR" sz="1100" spc="-3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2014152035 </a:t>
            </a:r>
            <a:r>
              <a:rPr lang="ko-KR" altLang="en-US" sz="1100" spc="-30" dirty="0">
                <a:solidFill>
                  <a:srgbClr val="32221D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조수진</a:t>
            </a:r>
            <a:endParaRPr lang="ko-KR" altLang="en-US" sz="1100" b="1" spc="-30" dirty="0">
              <a:solidFill>
                <a:srgbClr val="32221D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개발환경 및 개발방법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84" y="1484784"/>
            <a:ext cx="4854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개발</a:t>
            </a:r>
            <a:r>
              <a:rPr lang="en-US" altLang="ko-KR" b="1" dirty="0"/>
              <a:t> </a:t>
            </a:r>
            <a:r>
              <a:rPr lang="ko-KR" altLang="en-US" b="1" dirty="0"/>
              <a:t>방법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098" name="Picture 2" descr="vufori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959099"/>
            <a:ext cx="4255731" cy="11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9631" y="3127398"/>
            <a:ext cx="194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</a:t>
            </a:r>
            <a:r>
              <a:rPr lang="en-US" altLang="ko-KR" b="1" dirty="0" err="1"/>
              <a:t>Vuforia</a:t>
            </a:r>
            <a:r>
              <a:rPr lang="en-US" altLang="ko-KR" b="1" dirty="0"/>
              <a:t> SDK</a:t>
            </a:r>
          </a:p>
          <a:p>
            <a:endParaRPr lang="ko-KR" altLang="en-US" b="1" dirty="0"/>
          </a:p>
        </p:txBody>
      </p:sp>
      <p:sp>
        <p:nvSpPr>
          <p:cNvPr id="3" name="AutoShape 4" descr="unity에 대한 이미지 검색결과"/>
          <p:cNvSpPr>
            <a:spLocks noChangeAspect="1" noChangeArrowheads="1"/>
          </p:cNvSpPr>
          <p:nvPr/>
        </p:nvSpPr>
        <p:spPr bwMode="auto">
          <a:xfrm>
            <a:off x="5946998" y="2719983"/>
            <a:ext cx="182088" cy="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 descr="https://upload.wikimedia.org/wikipedia/commons/8/8a/Official_unit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3" y="3800517"/>
            <a:ext cx="3320055" cy="12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84194" y="4999474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Unity</a:t>
            </a:r>
            <a:endParaRPr lang="ko-KR" altLang="en-US" b="1" dirty="0"/>
          </a:p>
        </p:txBody>
      </p:sp>
      <p:pic>
        <p:nvPicPr>
          <p:cNvPr id="4104" name="Picture 8" descr="google tt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42" y="1623058"/>
            <a:ext cx="2604915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7539" y="3186007"/>
            <a:ext cx="24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Google TTS</a:t>
            </a:r>
            <a:endParaRPr lang="ko-KR" altLang="en-US" b="1" dirty="0"/>
          </a:p>
        </p:txBody>
      </p:sp>
      <p:pic>
        <p:nvPicPr>
          <p:cNvPr id="4106" name="Picture 10" descr="android studio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2" y="3318515"/>
            <a:ext cx="2172190" cy="21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28800" y="5438547"/>
            <a:ext cx="23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Android Studio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20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60648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업무 분담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23605"/>
              </p:ext>
            </p:extLst>
          </p:nvPr>
        </p:nvGraphicFramePr>
        <p:xfrm>
          <a:off x="1259632" y="1484784"/>
          <a:ext cx="7344816" cy="441863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3910">
                  <a:extLst>
                    <a:ext uri="{9D8B030D-6E8A-4147-A177-3AD203B41FA5}">
                      <a16:colId xmlns:a16="http://schemas.microsoft.com/office/drawing/2014/main" val="2059169857"/>
                    </a:ext>
                  </a:extLst>
                </a:gridCol>
                <a:gridCol w="3107757">
                  <a:extLst>
                    <a:ext uri="{9D8B030D-6E8A-4147-A177-3AD203B41FA5}">
                      <a16:colId xmlns:a16="http://schemas.microsoft.com/office/drawing/2014/main" val="1406144882"/>
                    </a:ext>
                  </a:extLst>
                </a:gridCol>
                <a:gridCol w="3223149">
                  <a:extLst>
                    <a:ext uri="{9D8B030D-6E8A-4147-A177-3AD203B41FA5}">
                      <a16:colId xmlns:a16="http://schemas.microsoft.com/office/drawing/2014/main" val="180234888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조수진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김예담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08209"/>
                  </a:ext>
                </a:extLst>
              </a:tr>
              <a:tr h="987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/>
                        <a:t>시장 조사 및 참고자료 수집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err="1"/>
                        <a:t>뷰포리아</a:t>
                      </a:r>
                      <a:r>
                        <a:rPr lang="ko-KR" altLang="en-US" sz="1400" dirty="0"/>
                        <a:t> 및 유니티 관련자료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/>
                        <a:t>레시피 수집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/>
                        <a:t>3D </a:t>
                      </a:r>
                      <a:r>
                        <a:rPr lang="ko-KR" altLang="en-US" sz="1400" dirty="0"/>
                        <a:t>모델링 관련 자료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18586"/>
                  </a:ext>
                </a:extLst>
              </a:tr>
              <a:tr h="1940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dirty="0"/>
                        <a:t>UI</a:t>
                      </a:r>
                      <a:r>
                        <a:rPr lang="en-US" altLang="ko-KR" sz="1400" baseline="0" dirty="0"/>
                        <a:t> Design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aseline="0" dirty="0"/>
                        <a:t>Web Server </a:t>
                      </a:r>
                      <a:r>
                        <a:rPr lang="ko-KR" altLang="en-US" sz="1400" baseline="0" dirty="0"/>
                        <a:t>구현 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aseline="0" dirty="0"/>
                        <a:t>시스템 구성도 설계 </a:t>
                      </a:r>
                      <a:endParaRPr lang="ko-KR" altLang="en-US" sz="1400" b="0" i="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설계 및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/>
                        <a:t>Client app </a:t>
                      </a:r>
                      <a:r>
                        <a:rPr lang="ko-KR" altLang="en-US" sz="1400" baseline="0" dirty="0"/>
                        <a:t>설계</a:t>
                      </a:r>
                      <a:r>
                        <a:rPr lang="en-US" altLang="ko-KR" sz="1400" baseline="0" dirty="0"/>
                        <a:t>/</a:t>
                      </a:r>
                      <a:r>
                        <a:rPr lang="ko-KR" altLang="en-US" sz="1400" baseline="0" dirty="0"/>
                        <a:t>구현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aseline="0" dirty="0"/>
                        <a:t>음성 인식 알고리즘 설계</a:t>
                      </a:r>
                      <a:r>
                        <a:rPr lang="en-US" altLang="ko-KR" sz="1400" baseline="0" dirty="0"/>
                        <a:t>/</a:t>
                      </a:r>
                      <a:r>
                        <a:rPr lang="ko-KR" altLang="en-US" sz="1400" baseline="0" dirty="0"/>
                        <a:t>구현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aseline="0" dirty="0"/>
                        <a:t>DB </a:t>
                      </a:r>
                      <a:r>
                        <a:rPr lang="ko-KR" altLang="en-US" sz="1400" baseline="0" dirty="0"/>
                        <a:t>데이터 관리</a:t>
                      </a:r>
                      <a:endParaRPr lang="ko-KR" altLang="en-US" sz="140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/>
                        <a:t>3D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오브젝트 구현 및 출력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44033"/>
                  </a:ext>
                </a:extLst>
              </a:tr>
              <a:tr h="987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/>
                        <a:t>통합테스트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8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8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수행 일정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91482"/>
              </p:ext>
            </p:extLst>
          </p:nvPr>
        </p:nvGraphicFramePr>
        <p:xfrm>
          <a:off x="977280" y="908800"/>
          <a:ext cx="8059201" cy="58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2465">
                  <a:extLst>
                    <a:ext uri="{9D8B030D-6E8A-4147-A177-3AD203B41FA5}">
                      <a16:colId xmlns:a16="http://schemas.microsoft.com/office/drawing/2014/main" val="2160841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682844116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26776860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42184759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2330352824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853113561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912996389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4211318965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640986665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425576743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3367975441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751724768"/>
                    </a:ext>
                  </a:extLst>
                </a:gridCol>
                <a:gridCol w="458232">
                  <a:extLst>
                    <a:ext uri="{9D8B030D-6E8A-4147-A177-3AD203B41FA5}">
                      <a16:colId xmlns:a16="http://schemas.microsoft.com/office/drawing/2014/main" val="1582274295"/>
                    </a:ext>
                  </a:extLst>
                </a:gridCol>
              </a:tblGrid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항목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추진사항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82803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요구사항 정의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요구사항 정의 및 분석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06099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시스템설계 및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시스템 설계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37231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87130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유니트</a:t>
                      </a:r>
                      <a:r>
                        <a:rPr lang="ko-KR" altLang="en-US" sz="1000" dirty="0"/>
                        <a:t> 시험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시스템 통합시험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7363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1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졸업작품 중간 보고서 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작성</a:t>
                      </a:r>
                      <a:endParaRPr lang="en-US" altLang="ko-KR" sz="1000" baseline="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/>
                        <a:t>-</a:t>
                      </a:r>
                      <a:r>
                        <a:rPr lang="ko-KR" altLang="en-US" sz="1000" baseline="0" dirty="0"/>
                        <a:t>발표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4225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1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산업</a:t>
                      </a:r>
                      <a:r>
                        <a:rPr lang="ko-KR" altLang="en-US" sz="1000" baseline="0" dirty="0"/>
                        <a:t> 기술대전 참가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46314"/>
                  </a:ext>
                </a:extLst>
              </a:tr>
              <a:tr h="72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졸업작품 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최종보고서 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졸업작품 최종보고서 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작성</a:t>
                      </a:r>
                      <a:endParaRPr lang="en-US" altLang="ko-KR" sz="1000" baseline="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aseline="0" dirty="0"/>
                        <a:t>-CD </a:t>
                      </a:r>
                      <a:r>
                        <a:rPr lang="ko-KR" altLang="en-US" sz="1000" baseline="0" dirty="0"/>
                        <a:t>패키징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49048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3995936" y="1772816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95936" y="1988840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11960" y="2564904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68870" y="2708920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27984" y="3428921"/>
            <a:ext cx="1800200" cy="565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68870" y="4005064"/>
            <a:ext cx="197533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32296" y="4149080"/>
            <a:ext cx="8279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32240" y="4293096"/>
            <a:ext cx="8999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82212" y="4869160"/>
            <a:ext cx="6301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244408" y="5589240"/>
            <a:ext cx="3421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44408" y="5733256"/>
            <a:ext cx="3421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86522" y="6165304"/>
            <a:ext cx="44995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586523" y="6381328"/>
            <a:ext cx="44995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8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참고 사이트</a:t>
            </a:r>
            <a:r>
              <a:rPr lang="en-US" altLang="ko-KR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참고 도서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280" y="1268760"/>
            <a:ext cx="8059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Unity </a:t>
            </a:r>
            <a:r>
              <a:rPr lang="ko-KR" altLang="en-US" b="1" dirty="0"/>
              <a:t>자습서</a:t>
            </a:r>
            <a:endParaRPr lang="en-US" altLang="ko-KR" b="1" dirty="0"/>
          </a:p>
          <a:p>
            <a:r>
              <a:rPr lang="en-US" altLang="ko-KR" b="1" u="sng" dirty="0">
                <a:hlinkClick r:id="rId2"/>
              </a:rPr>
              <a:t>https://unity3d.com/kr/learn/tutorials/topics/developer-advice/how-start-your-game-development</a:t>
            </a:r>
            <a:endParaRPr lang="en-US" altLang="ko-KR" b="1" u="sng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/>
              <a:t>Vuforia</a:t>
            </a:r>
            <a:r>
              <a:rPr lang="en-US" altLang="ko-KR" b="1" dirty="0"/>
              <a:t> Developers</a:t>
            </a:r>
          </a:p>
          <a:p>
            <a:r>
              <a:rPr lang="en-US" altLang="ko-KR" b="1" dirty="0">
                <a:hlinkClick r:id="rId3"/>
              </a:rPr>
              <a:t>https://library.vuforia.com/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프로젝트로 배우는 자바 웹 프로그래밍</a:t>
            </a:r>
            <a:r>
              <a:rPr lang="en-US" altLang="ko-KR" b="1" dirty="0"/>
              <a:t>(</a:t>
            </a:r>
            <a:r>
              <a:rPr lang="ko-KR" altLang="en-US" b="1" dirty="0"/>
              <a:t>황희정</a:t>
            </a:r>
            <a:r>
              <a:rPr lang="en-US" altLang="ko-KR" b="1" dirty="0"/>
              <a:t>, </a:t>
            </a:r>
            <a:r>
              <a:rPr lang="ko-KR" altLang="en-US" b="1" dirty="0" err="1"/>
              <a:t>한빛아카데미</a:t>
            </a:r>
            <a:r>
              <a:rPr lang="en-US" altLang="ko-KR" b="1" dirty="0"/>
              <a:t>, 2014)</a:t>
            </a: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그림으로 쉽게 설명하는 안드로이드 프로그래밍</a:t>
            </a:r>
            <a:r>
              <a:rPr lang="en-US" altLang="ko-KR" b="1" dirty="0"/>
              <a:t>(</a:t>
            </a:r>
            <a:r>
              <a:rPr lang="ko-KR" altLang="en-US" b="1" dirty="0" err="1"/>
              <a:t>천인국</a:t>
            </a:r>
            <a:r>
              <a:rPr lang="en-US" altLang="ko-KR" b="1" dirty="0"/>
              <a:t>, </a:t>
            </a:r>
            <a:r>
              <a:rPr lang="ko-KR" altLang="en-US" b="1" dirty="0" err="1"/>
              <a:t>생능출판</a:t>
            </a:r>
            <a:r>
              <a:rPr lang="en-US" altLang="ko-KR" b="1" dirty="0"/>
              <a:t>, 2015)</a:t>
            </a: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뇌를 자극하는 </a:t>
            </a:r>
            <a:r>
              <a:rPr lang="en-US" altLang="ko-KR" b="1" dirty="0"/>
              <a:t>C# 5.0 </a:t>
            </a:r>
            <a:r>
              <a:rPr lang="ko-KR" altLang="en-US" b="1" dirty="0"/>
              <a:t>프로그래밍</a:t>
            </a:r>
            <a:r>
              <a:rPr lang="en-US" altLang="ko-KR" b="1" dirty="0"/>
              <a:t>(</a:t>
            </a:r>
            <a:r>
              <a:rPr lang="ko-KR" altLang="en-US" b="1" dirty="0"/>
              <a:t>박상현</a:t>
            </a:r>
            <a:r>
              <a:rPr lang="en-US" altLang="ko-KR" b="1" dirty="0"/>
              <a:t>, </a:t>
            </a:r>
            <a:r>
              <a:rPr lang="ko-KR" altLang="en-US" b="1" dirty="0" err="1"/>
              <a:t>한빛미디어</a:t>
            </a:r>
            <a:r>
              <a:rPr lang="en-US" altLang="ko-KR" b="1" dirty="0"/>
              <a:t>, 2014)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8605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1556792"/>
            <a:ext cx="5112568" cy="3240360"/>
          </a:xfrm>
          <a:noFill/>
          <a:effectLst/>
        </p:spPr>
        <p:txBody>
          <a:bodyPr anchor="ctr" anchorCtr="1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ko-KR" altLang="en-US" sz="4000" b="1" spc="-120" dirty="0">
                <a:solidFill>
                  <a:srgbClr val="32221D"/>
                </a:solidFill>
                <a:effectLst>
                  <a:outerShdw blurRad="38100" dist="38100" dir="3000000" algn="tl" rotWithShape="0">
                    <a:schemeClr val="bg2">
                      <a:alpha val="70000"/>
                    </a:schemeClr>
                  </a:outerShdw>
                </a:effectLst>
              </a:rPr>
              <a:t>감사합니다</a:t>
            </a:r>
            <a:endParaRPr lang="en-US" altLang="ko-KR" sz="4000" b="1" spc="-120" dirty="0">
              <a:solidFill>
                <a:srgbClr val="32221D"/>
              </a:solidFill>
              <a:effectLst>
                <a:outerShdw blurRad="38100" dist="38100" dir="3000000" algn="tl" rotWithShape="0">
                  <a:schemeClr val="bg2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5352" y="1196751"/>
            <a:ext cx="5112568" cy="5661247"/>
          </a:xfrm>
          <a:noFill/>
          <a:effectLst/>
        </p:spPr>
        <p:txBody>
          <a:bodyPr anchor="ctr" anchorCtr="1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졸업연구 개요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spc="-120" dirty="0"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  </a:t>
            </a: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관련 연구 및 사례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시나리오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시스템 구성도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개발 환경 및 개발 방법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업무 분담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졸업 연구 수행 일정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120" dirty="0">
                <a:solidFill>
                  <a:srgbClr val="32221D"/>
                </a:solidFill>
                <a:effectLst>
                  <a:outerShdw blurRad="50800" dist="50800" dir="2700000" algn="tl" rotWithShape="0">
                    <a:schemeClr val="bg1">
                      <a:alpha val="70000"/>
                    </a:schemeClr>
                  </a:outerShdw>
                </a:effectLst>
              </a:rPr>
              <a:t>필요 기술 및 참고 문헌</a:t>
            </a:r>
            <a:endParaRPr lang="en-US" altLang="ko-KR" sz="2500" b="1" spc="-120" dirty="0">
              <a:solidFill>
                <a:srgbClr val="32221D"/>
              </a:solidFill>
              <a:effectLst>
                <a:outerShdw blurRad="50800" dist="50800" dir="2700000" algn="tl" rotWithShape="0">
                  <a:schemeClr val="bg1">
                    <a:alpha val="70000"/>
                  </a:scheme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0832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Index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졸업연구 개요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280" y="1268760"/>
            <a:ext cx="8059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개발 배경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요즘 </a:t>
            </a:r>
            <a:r>
              <a:rPr lang="en-US" altLang="ko-KR" dirty="0"/>
              <a:t>‘</a:t>
            </a:r>
            <a:r>
              <a:rPr lang="ko-KR" altLang="en-US" dirty="0" err="1"/>
              <a:t>쿡방</a:t>
            </a:r>
            <a:r>
              <a:rPr lang="en-US" altLang="ko-KR" dirty="0"/>
              <a:t>＇</a:t>
            </a:r>
            <a:r>
              <a:rPr lang="ko-KR" altLang="en-US" dirty="0"/>
              <a:t>열풍이 불면서 다양한 레시피들이 제공되고 있으나</a:t>
            </a:r>
            <a:r>
              <a:rPr lang="en-US" altLang="ko-KR" dirty="0"/>
              <a:t>. </a:t>
            </a:r>
            <a:r>
              <a:rPr lang="ko-KR" altLang="en-US" dirty="0"/>
              <a:t>이러한 레시피를 초보자들이 따라하기는 쉽지 않다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개발 목표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그릇이나 컵 모양을 인식하면 그 주변에 캐릭터가 나와 사용자가 원하는 요리법을 설명한다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요리를 할 때 사용한다는 점에 착안</a:t>
            </a:r>
            <a:r>
              <a:rPr lang="en-US" altLang="ko-KR" dirty="0"/>
              <a:t>, </a:t>
            </a:r>
            <a:r>
              <a:rPr lang="ko-KR" altLang="en-US" dirty="0"/>
              <a:t>레시피를 편리하게 볼 수 있게 음성인식 기능을 탑재한다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개발 효과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초보자들의 레시피 이해를 도와 요리를 쉽게 할 수 있게 도움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개발 방법으로 </a:t>
            </a:r>
            <a:r>
              <a:rPr lang="en-US" altLang="ko-KR" dirty="0"/>
              <a:t>D.I.Y </a:t>
            </a:r>
            <a:r>
              <a:rPr lang="ko-KR" altLang="en-US" dirty="0"/>
              <a:t>콘텐츠를 제작할 수 있는 방향으로 발전 가능 </a:t>
            </a:r>
          </a:p>
        </p:txBody>
      </p:sp>
    </p:spTree>
    <p:extLst>
      <p:ext uri="{BB962C8B-B14F-4D97-AF65-F5344CB8AC3E}">
        <p14:creationId xmlns:p14="http://schemas.microsoft.com/office/powerpoint/2010/main" val="400638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6886" y="51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noProof="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9768" y="908720"/>
            <a:ext cx="3816424" cy="368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/>
          <p:cNvSpPr/>
          <p:nvPr/>
        </p:nvSpPr>
        <p:spPr>
          <a:xfrm>
            <a:off x="1142190" y="6099036"/>
            <a:ext cx="571000" cy="286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3244" y="601047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구상한 어플리케이션은 재미요소를 가미하고 사용자들 간의 교류를 유도하여 휴대폰을 사용해 보다 효율적인 요리를 할 수 있게 한다</a:t>
            </a:r>
            <a:r>
              <a:rPr lang="en-US" altLang="ko-KR" sz="1500" b="1" dirty="0"/>
              <a:t>. </a:t>
            </a:r>
            <a:endParaRPr lang="ko-KR" altLang="en-US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90" y="969447"/>
            <a:ext cx="2251108" cy="1524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602" y="980887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모바일 증강현실 요리도우미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6007" y="1147569"/>
            <a:ext cx="3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sz="1000" dirty="0" err="1"/>
              <a:t>연주영</a:t>
            </a:r>
            <a:r>
              <a:rPr lang="en-US" altLang="ko-KR" sz="1000" dirty="0"/>
              <a:t>, </a:t>
            </a:r>
            <a:r>
              <a:rPr lang="ko-KR" altLang="en-US" sz="1000" dirty="0"/>
              <a:t>세종대학교 대학원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디지털콘텐츠학과</a:t>
            </a:r>
            <a:r>
              <a:rPr lang="en-US" altLang="ko-KR" sz="1000" dirty="0"/>
              <a:t>)</a:t>
            </a:r>
            <a:r>
              <a:rPr lang="ko-KR" altLang="en-US" sz="1000" dirty="0"/>
              <a:t> 석사논문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1713663"/>
            <a:ext cx="52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‘</a:t>
            </a:r>
            <a:r>
              <a:rPr lang="ko-KR" altLang="en-US" sz="1500" dirty="0"/>
              <a:t>마커</a:t>
            </a:r>
            <a:r>
              <a:rPr lang="en-US" altLang="ko-KR" sz="1500" dirty="0"/>
              <a:t>’</a:t>
            </a:r>
            <a:r>
              <a:rPr lang="ko-KR" altLang="en-US" sz="1500" dirty="0"/>
              <a:t>기반과 </a:t>
            </a:r>
            <a:r>
              <a:rPr lang="en-US" altLang="ko-KR" sz="1500" dirty="0"/>
              <a:t>‘</a:t>
            </a:r>
            <a:r>
              <a:rPr lang="ko-KR" altLang="en-US" sz="1500" dirty="0" err="1"/>
              <a:t>비마커</a:t>
            </a:r>
            <a:r>
              <a:rPr lang="en-US" altLang="ko-KR" sz="1500" dirty="0"/>
              <a:t>＇</a:t>
            </a:r>
            <a:r>
              <a:rPr lang="ko-KR" altLang="en-US" sz="1500" dirty="0"/>
              <a:t>기반의 증강현실을 활용하여 요리책을 구매한 초보 요리사들에게 </a:t>
            </a:r>
            <a:r>
              <a:rPr lang="ko-KR" altLang="en-US" sz="1500" dirty="0" err="1"/>
              <a:t>추가레시피</a:t>
            </a:r>
            <a:r>
              <a:rPr lang="ko-KR" altLang="en-US" sz="1500" dirty="0"/>
              <a:t> 정보를 제공함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122" name="Picture 2" descr="Cordon bleu without tears 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37" y="2696479"/>
            <a:ext cx="2250000" cy="15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0699" y="2741517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Phyno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06099" y="2945637"/>
            <a:ext cx="3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sz="1000" dirty="0"/>
              <a:t>유 스즈키</a:t>
            </a:r>
            <a:r>
              <a:rPr lang="en-US" altLang="ko-KR" sz="1000" dirty="0"/>
              <a:t>, </a:t>
            </a:r>
            <a:r>
              <a:rPr lang="ko-KR" altLang="en-US" sz="1000" dirty="0"/>
              <a:t>도쿄 산교대학교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3529" y="3469025"/>
            <a:ext cx="52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‘</a:t>
            </a:r>
            <a:r>
              <a:rPr lang="ko-KR" altLang="en-US" sz="1500" dirty="0"/>
              <a:t>물체의 형태를 인식한 후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빔을 통해 </a:t>
            </a:r>
            <a:endParaRPr lang="en-US" altLang="ko-KR" sz="1500" dirty="0"/>
          </a:p>
          <a:p>
            <a:r>
              <a:rPr lang="ko-KR" altLang="en-US" sz="1500" dirty="0"/>
              <a:t>요리 가이드라인을 제시</a:t>
            </a:r>
          </a:p>
        </p:txBody>
      </p:sp>
      <p:pic>
        <p:nvPicPr>
          <p:cNvPr id="5126" name="Picture 6" descr="이밥차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99" y="4326286"/>
            <a:ext cx="1326690" cy="16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56409" y="4271200"/>
            <a:ext cx="4715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이밥차</a:t>
            </a:r>
            <a:endParaRPr lang="ko-KR" alt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85985" y="4670389"/>
            <a:ext cx="5228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레시피를 한 단계씩 설명</a:t>
            </a:r>
            <a:r>
              <a:rPr lang="en-US" altLang="ko-KR" sz="1500" dirty="0"/>
              <a:t>. </a:t>
            </a:r>
            <a:r>
              <a:rPr lang="ko-KR" altLang="en-US" sz="1500" dirty="0"/>
              <a:t>시간이 필요한 조리 단계의 경우 타이머 아이콘이 표시</a:t>
            </a:r>
            <a:r>
              <a:rPr lang="en-US" altLang="ko-KR" sz="1500" dirty="0"/>
              <a:t>. </a:t>
            </a:r>
            <a:r>
              <a:rPr lang="ko-KR" altLang="en-US" sz="1500" dirty="0"/>
              <a:t>이때 타이머 아이콘을 누르면 필요한 시간만큼 시간을 </a:t>
            </a:r>
            <a:r>
              <a:rPr lang="ko-KR" altLang="en-US" sz="1500" dirty="0" err="1"/>
              <a:t>재줌</a:t>
            </a:r>
            <a:r>
              <a:rPr lang="en-US" altLang="ko-KR" sz="150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445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시나리오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39" y="1859958"/>
            <a:ext cx="2256902" cy="3009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61" y="1860207"/>
            <a:ext cx="2256715" cy="3008953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99076"/>
              </p:ext>
            </p:extLst>
          </p:nvPr>
        </p:nvGraphicFramePr>
        <p:xfrm>
          <a:off x="1219630" y="1859958"/>
          <a:ext cx="2274432" cy="303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5" imgW="3199680" imgH="4266360" progId="Photoshop.Image.13">
                  <p:embed/>
                </p:oleObj>
              </mc:Choice>
              <mc:Fallback>
                <p:oleObj name="Image" r:id="rId5" imgW="3199680" imgH="4266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30" y="1859958"/>
                        <a:ext cx="2274432" cy="303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시나리오</a:t>
            </a:r>
          </a:p>
        </p:txBody>
      </p:sp>
      <p:sp>
        <p:nvSpPr>
          <p:cNvPr id="13" name="화살표: 오른쪽 12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1865266"/>
            <a:ext cx="2291901" cy="3055868"/>
            <a:chOff x="6499611" y="1374616"/>
            <a:chExt cx="2423557" cy="323141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9611" y="1374616"/>
              <a:ext cx="2423557" cy="323141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20723"/>
            <a:stretch/>
          </p:blipFill>
          <p:spPr>
            <a:xfrm>
              <a:off x="6641407" y="3656402"/>
              <a:ext cx="725893" cy="9156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17027" y="3929554"/>
              <a:ext cx="156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요리안내시작</a:t>
              </a:r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23834"/>
              </p:ext>
            </p:extLst>
          </p:nvPr>
        </p:nvGraphicFramePr>
        <p:xfrm>
          <a:off x="3839155" y="1865266"/>
          <a:ext cx="2384707" cy="3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5" imgW="3199680" imgH="4266360" progId="Photoshop.Image.13">
                  <p:embed/>
                </p:oleObj>
              </mc:Choice>
              <mc:Fallback>
                <p:oleObj name="Image" r:id="rId5" imgW="3199680" imgH="4266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9155" y="1865266"/>
                        <a:ext cx="2384707" cy="3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타원 3"/>
          <p:cNvSpPr/>
          <p:nvPr/>
        </p:nvSpPr>
        <p:spPr>
          <a:xfrm>
            <a:off x="4203416" y="2860845"/>
            <a:ext cx="1656184" cy="9361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40787" y="4612314"/>
            <a:ext cx="23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조리 기구를 인식시켜주세요</a:t>
            </a: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70954"/>
              </p:ext>
            </p:extLst>
          </p:nvPr>
        </p:nvGraphicFramePr>
        <p:xfrm>
          <a:off x="6721912" y="563101"/>
          <a:ext cx="1998966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Image" r:id="rId7" imgW="3199680" imgH="4266360" progId="Photoshop.Image.13">
                  <p:embed/>
                </p:oleObj>
              </mc:Choice>
              <mc:Fallback>
                <p:oleObj name="Image" r:id="rId7" imgW="3199680" imgH="42663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1912" y="563101"/>
                        <a:ext cx="1998966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00621"/>
              </p:ext>
            </p:extLst>
          </p:nvPr>
        </p:nvGraphicFramePr>
        <p:xfrm>
          <a:off x="6721912" y="3587943"/>
          <a:ext cx="1998966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" r:id="rId8" imgW="3199680" imgH="4266360" progId="Photoshop.Image.13">
                  <p:embed/>
                </p:oleObj>
              </mc:Choice>
              <mc:Fallback>
                <p:oleObj name="Image" r:id="rId8" imgW="3199680" imgH="4266360" progId="Photoshop.Image.13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1912" y="3587943"/>
                        <a:ext cx="1998966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타원 21"/>
          <p:cNvSpPr/>
          <p:nvPr/>
        </p:nvSpPr>
        <p:spPr>
          <a:xfrm>
            <a:off x="6946969" y="1588886"/>
            <a:ext cx="1537126" cy="8688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12" y="1101184"/>
            <a:ext cx="975404" cy="9754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39139" y="2852496"/>
            <a:ext cx="205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N</a:t>
            </a:r>
            <a:r>
              <a:rPr lang="ko-KR" altLang="en-US" sz="1400" dirty="0" err="1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분동안</a:t>
            </a:r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○</a:t>
            </a:r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○ 을</a:t>
            </a:r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해주세요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92" y="616879"/>
            <a:ext cx="426580" cy="366249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935442" y="4580074"/>
            <a:ext cx="1537126" cy="8688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85" y="4092372"/>
            <a:ext cx="975404" cy="9754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12870" y="5808271"/>
            <a:ext cx="205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다 하시면 다음 버튼을 터치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1758" y="3100511"/>
            <a:ext cx="791112" cy="800925"/>
          </a:xfrm>
          <a:prstGeom prst="rect">
            <a:avLst/>
          </a:prstGeom>
        </p:spPr>
      </p:pic>
      <p:sp>
        <p:nvSpPr>
          <p:cNvPr id="31" name="말풍선: 타원형 30"/>
          <p:cNvSpPr/>
          <p:nvPr/>
        </p:nvSpPr>
        <p:spPr>
          <a:xfrm>
            <a:off x="7055792" y="3555073"/>
            <a:ext cx="1332632" cy="824356"/>
          </a:xfrm>
          <a:prstGeom prst="wedgeEllipseCallout">
            <a:avLst>
              <a:gd name="adj1" fmla="val -54905"/>
              <a:gd name="adj2" fmla="val -24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응</a:t>
            </a:r>
            <a:r>
              <a:rPr lang="en-US" altLang="ko-KR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다 </a:t>
            </a:r>
            <a:r>
              <a:rPr lang="ko-KR" altLang="en-US" sz="1400" dirty="0" err="1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했어</a:t>
            </a:r>
            <a:r>
              <a:rPr lang="ko-KR" altLang="en-US" sz="1400" dirty="0">
                <a:solidFill>
                  <a:srgbClr val="1F150F"/>
                </a:solidFill>
                <a:latin typeface="나눔고딕" panose="020B0600000101010101" charset="-127"/>
                <a:ea typeface="나눔고딕" panose="020B0600000101010101" charset="-127"/>
              </a:rPr>
              <a:t> 등</a:t>
            </a:r>
            <a:endParaRPr lang="en-US" altLang="ko-KR" sz="1400" dirty="0">
              <a:solidFill>
                <a:srgbClr val="1F150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2075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77280" y="-2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시나리오</a:t>
            </a:r>
          </a:p>
        </p:txBody>
      </p:sp>
      <p:sp>
        <p:nvSpPr>
          <p:cNvPr id="13" name="화살표: 오른쪽 12"/>
          <p:cNvSpPr/>
          <p:nvPr/>
        </p:nvSpPr>
        <p:spPr>
          <a:xfrm>
            <a:off x="683568" y="836712"/>
            <a:ext cx="8352928" cy="5256584"/>
          </a:xfrm>
          <a:prstGeom prst="rightArrow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51574"/>
              </p:ext>
            </p:extLst>
          </p:nvPr>
        </p:nvGraphicFramePr>
        <p:xfrm>
          <a:off x="1187624" y="1839784"/>
          <a:ext cx="2384707" cy="3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3" imgW="3199680" imgH="4266360" progId="Photoshop.Image.13">
                  <p:embed/>
                </p:oleObj>
              </mc:Choice>
              <mc:Fallback>
                <p:oleObj name="Image" r:id="rId3" imgW="3199680" imgH="42663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839784"/>
                        <a:ext cx="2384707" cy="3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475656" y="4588525"/>
            <a:ext cx="23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요리가 끝났습니다 안녕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!!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551885" y="3080216"/>
            <a:ext cx="1656184" cy="9361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완성된</a:t>
            </a:r>
            <a:endParaRPr lang="en-US" altLang="ko-KR" dirty="0"/>
          </a:p>
          <a:p>
            <a:pPr algn="ctr"/>
            <a:r>
              <a:rPr lang="ko-KR" altLang="en-US" dirty="0"/>
              <a:t>요리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5" y="2588256"/>
            <a:ext cx="1310405" cy="1310405"/>
          </a:xfrm>
          <a:prstGeom prst="rect">
            <a:avLst/>
          </a:prstGeom>
        </p:spPr>
      </p:pic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86811"/>
              </p:ext>
            </p:extLst>
          </p:nvPr>
        </p:nvGraphicFramePr>
        <p:xfrm>
          <a:off x="4121611" y="1835740"/>
          <a:ext cx="2384707" cy="3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6" imgW="3199680" imgH="4266360" progId="Photoshop.Image.13">
                  <p:embed/>
                </p:oleObj>
              </mc:Choice>
              <mc:Fallback>
                <p:oleObj name="Image" r:id="rId6" imgW="3199680" imgH="4266360" progId="Photoshop.Image.13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1611" y="1835740"/>
                        <a:ext cx="2384707" cy="3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타원 37"/>
          <p:cNvSpPr/>
          <p:nvPr/>
        </p:nvSpPr>
        <p:spPr>
          <a:xfrm>
            <a:off x="4422337" y="2945972"/>
            <a:ext cx="1656184" cy="9361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완성된</a:t>
            </a:r>
            <a:endParaRPr lang="en-US" altLang="ko-KR" dirty="0"/>
          </a:p>
          <a:p>
            <a:pPr algn="ctr"/>
            <a:r>
              <a:rPr lang="ko-KR" altLang="en-US" dirty="0"/>
              <a:t>요리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77" y="2454012"/>
            <a:ext cx="1310405" cy="1310405"/>
          </a:xfrm>
          <a:prstGeom prst="rect">
            <a:avLst/>
          </a:prstGeom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18173"/>
              </p:ext>
            </p:extLst>
          </p:nvPr>
        </p:nvGraphicFramePr>
        <p:xfrm>
          <a:off x="4484243" y="2513617"/>
          <a:ext cx="1669353" cy="103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7" imgW="2437920" imgH="1510920" progId="Photoshop.Image.13">
                  <p:embed/>
                </p:oleObj>
              </mc:Choice>
              <mc:Fallback>
                <p:oleObj name="Image" r:id="rId7" imgW="2437920" imgH="1510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4243" y="2513617"/>
                        <a:ext cx="1669353" cy="103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23437" y="2513617"/>
            <a:ext cx="781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평점 주기</a:t>
            </a:r>
          </a:p>
        </p:txBody>
      </p:sp>
      <p:sp>
        <p:nvSpPr>
          <p:cNvPr id="7" name="별: 꼭짓점 5개 6"/>
          <p:cNvSpPr/>
          <p:nvPr/>
        </p:nvSpPr>
        <p:spPr>
          <a:xfrm>
            <a:off x="4586214" y="2883890"/>
            <a:ext cx="216024" cy="216024"/>
          </a:xfrm>
          <a:prstGeom prst="star5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/>
          <p:cNvSpPr/>
          <p:nvPr/>
        </p:nvSpPr>
        <p:spPr>
          <a:xfrm>
            <a:off x="4903166" y="2881149"/>
            <a:ext cx="216024" cy="216024"/>
          </a:xfrm>
          <a:prstGeom prst="star5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5개 40"/>
          <p:cNvSpPr/>
          <p:nvPr/>
        </p:nvSpPr>
        <p:spPr>
          <a:xfrm>
            <a:off x="5199578" y="2889465"/>
            <a:ext cx="216024" cy="216024"/>
          </a:xfrm>
          <a:prstGeom prst="star5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5개 41"/>
          <p:cNvSpPr/>
          <p:nvPr/>
        </p:nvSpPr>
        <p:spPr>
          <a:xfrm>
            <a:off x="5506773" y="2883890"/>
            <a:ext cx="216024" cy="224199"/>
          </a:xfrm>
          <a:prstGeom prst="star5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5개 42"/>
          <p:cNvSpPr/>
          <p:nvPr/>
        </p:nvSpPr>
        <p:spPr>
          <a:xfrm>
            <a:off x="5811806" y="2883890"/>
            <a:ext cx="216024" cy="216024"/>
          </a:xfrm>
          <a:prstGeom prst="star5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75517" y="3191735"/>
            <a:ext cx="47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7985042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975444" y="-10787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32656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3600" i="0" u="none" strike="noStrike" kern="1200" cap="none" spc="-120" normalizeH="0" baseline="0" noProof="0" dirty="0">
                <a:ln>
                  <a:noFill/>
                </a:ln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시스템 구성도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2789" y="2431243"/>
            <a:ext cx="1973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2">
                    <a:lumMod val="50000"/>
                  </a:schemeClr>
                </a:solidFill>
              </a:rPr>
              <a:t>Google STT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48161" y="4181006"/>
            <a:ext cx="1934890" cy="1531461"/>
            <a:chOff x="5292080" y="4923717"/>
            <a:chExt cx="2124414" cy="1673635"/>
          </a:xfrm>
        </p:grpSpPr>
        <p:sp>
          <p:nvSpPr>
            <p:cNvPr id="45" name="직사각형 44"/>
            <p:cNvSpPr/>
            <p:nvPr/>
          </p:nvSpPr>
          <p:spPr>
            <a:xfrm>
              <a:off x="5292080" y="4923717"/>
              <a:ext cx="2124414" cy="16736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0602" y="5273467"/>
              <a:ext cx="17802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err="1">
                  <a:solidFill>
                    <a:schemeClr val="accent2">
                      <a:lumMod val="50000"/>
                    </a:schemeClr>
                  </a:solidFill>
                </a:rPr>
                <a:t>Vuforia</a:t>
              </a:r>
              <a:endParaRPr lang="ko-KR" altLang="en-US" sz="13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686896" y="5741841"/>
              <a:ext cx="1367697" cy="504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매칭이미지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전송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88888" y="2057391"/>
            <a:ext cx="2740928" cy="4444037"/>
            <a:chOff x="1091816" y="2050485"/>
            <a:chExt cx="2740928" cy="4444037"/>
          </a:xfrm>
        </p:grpSpPr>
        <p:sp>
          <p:nvSpPr>
            <p:cNvPr id="7" name="직사각형 6"/>
            <p:cNvSpPr/>
            <p:nvPr/>
          </p:nvSpPr>
          <p:spPr>
            <a:xfrm>
              <a:off x="1091816" y="2067880"/>
              <a:ext cx="2338643" cy="44266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4210" y="2050485"/>
              <a:ext cx="6338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solidFill>
                    <a:schemeClr val="bg1"/>
                  </a:solidFill>
                </a:rPr>
                <a:t>App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99825" y="2419817"/>
              <a:ext cx="2122622" cy="9914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23450" y="4768102"/>
              <a:ext cx="2124414" cy="16736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52527" y="4797280"/>
              <a:ext cx="21802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err="1">
                  <a:solidFill>
                    <a:schemeClr val="accent2">
                      <a:lumMod val="50000"/>
                    </a:schemeClr>
                  </a:solidFill>
                </a:rPr>
                <a:t>Vuforia</a:t>
              </a:r>
              <a:r>
                <a:rPr lang="en-US" altLang="ko-KR" sz="1300" b="1" dirty="0">
                  <a:solidFill>
                    <a:schemeClr val="accent2">
                      <a:lumMod val="50000"/>
                    </a:schemeClr>
                  </a:solidFill>
                </a:rPr>
                <a:t> Engine</a:t>
              </a:r>
              <a:endParaRPr lang="ko-KR" altLang="en-US" sz="13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78858" y="2786992"/>
              <a:ext cx="1964555" cy="3953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음성인식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61496" y="4129417"/>
              <a:ext cx="1995592" cy="372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775533"/>
                  </a:solidFill>
                </a:rPr>
                <a:t>레시피 안내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11301" y="5584609"/>
              <a:ext cx="1945787" cy="7394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매칭이미지와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일치하는 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모델 시각화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23450" y="3664973"/>
              <a:ext cx="2078880" cy="346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775533"/>
                  </a:solidFill>
                </a:rPr>
                <a:t>사용자 </a:t>
              </a:r>
              <a:r>
                <a:rPr lang="ko-KR" altLang="en-US" sz="1300" dirty="0" err="1">
                  <a:solidFill>
                    <a:srgbClr val="775533"/>
                  </a:solidFill>
                </a:rPr>
                <a:t>입력받기</a:t>
              </a:r>
              <a:endParaRPr lang="ko-KR" altLang="en-US" sz="1300" dirty="0">
                <a:solidFill>
                  <a:srgbClr val="775533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19710" y="5122860"/>
              <a:ext cx="1923704" cy="3953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비마커인식</a:t>
              </a:r>
              <a:endParaRPr lang="ko-KR" altLang="en-US" sz="13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48252" y="2371570"/>
            <a:ext cx="1934799" cy="1375071"/>
            <a:chOff x="5946806" y="2076654"/>
            <a:chExt cx="2033530" cy="1400010"/>
          </a:xfrm>
        </p:grpSpPr>
        <p:sp>
          <p:nvSpPr>
            <p:cNvPr id="47" name="직사각형 46"/>
            <p:cNvSpPr/>
            <p:nvPr/>
          </p:nvSpPr>
          <p:spPr>
            <a:xfrm>
              <a:off x="5946806" y="2076654"/>
              <a:ext cx="2033530" cy="14000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6663" y="2149475"/>
              <a:ext cx="17802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err="1">
                  <a:solidFill>
                    <a:schemeClr val="accent2">
                      <a:lumMod val="50000"/>
                    </a:schemeClr>
                  </a:solidFill>
                </a:rPr>
                <a:t>Jsp</a:t>
              </a:r>
              <a:r>
                <a:rPr lang="en-US" altLang="ko-KR" sz="1300" b="1" dirty="0">
                  <a:solidFill>
                    <a:schemeClr val="accent2">
                      <a:lumMod val="50000"/>
                    </a:schemeClr>
                  </a:solidFill>
                </a:rPr>
                <a:t> Server</a:t>
              </a:r>
              <a:endParaRPr lang="ko-KR" altLang="en-US" sz="13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68164" y="2604455"/>
              <a:ext cx="1477279" cy="441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요청에 따른 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레시피 전송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50625" y="2455020"/>
            <a:ext cx="21802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775533"/>
                </a:solidFill>
              </a:rPr>
              <a:t>Google STT</a:t>
            </a:r>
            <a:endParaRPr lang="ko-KR" altLang="en-US" sz="1300" b="1" dirty="0">
              <a:solidFill>
                <a:srgbClr val="775533"/>
              </a:solidFill>
            </a:endParaRPr>
          </a:p>
        </p:txBody>
      </p:sp>
      <p:sp>
        <p:nvSpPr>
          <p:cNvPr id="30" name="원통형 29"/>
          <p:cNvSpPr/>
          <p:nvPr/>
        </p:nvSpPr>
        <p:spPr>
          <a:xfrm>
            <a:off x="7552867" y="2426723"/>
            <a:ext cx="1339613" cy="1268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</a:p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7" name="원통형 56"/>
          <p:cNvSpPr/>
          <p:nvPr/>
        </p:nvSpPr>
        <p:spPr>
          <a:xfrm>
            <a:off x="7552867" y="4435123"/>
            <a:ext cx="1339613" cy="1268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Vuforia</a:t>
            </a:r>
            <a:endParaRPr lang="en-US" altLang="ko-KR" dirty="0"/>
          </a:p>
          <a:p>
            <a:pPr algn="ctr"/>
            <a:r>
              <a:rPr lang="en-US" altLang="ko-KR" dirty="0"/>
              <a:t>Cloud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23" y="2978201"/>
            <a:ext cx="1962310" cy="1598170"/>
          </a:xfrm>
          <a:prstGeom prst="rect">
            <a:avLst/>
          </a:prstGeom>
        </p:spPr>
      </p:pic>
      <p:cxnSp>
        <p:nvCxnSpPr>
          <p:cNvPr id="66" name="직선 화살표 연결선 65"/>
          <p:cNvCxnSpPr/>
          <p:nvPr/>
        </p:nvCxnSpPr>
        <p:spPr>
          <a:xfrm>
            <a:off x="7186399" y="2978201"/>
            <a:ext cx="3933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184715" y="3189263"/>
            <a:ext cx="39498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241325" y="4885902"/>
            <a:ext cx="3933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7241325" y="5160249"/>
            <a:ext cx="39498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366623" y="2723631"/>
            <a:ext cx="1962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410647" y="2975223"/>
            <a:ext cx="1867789" cy="6432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16016" y="2354299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수락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26089" y="2364308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43691" y="3126563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5166" y="3112189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수락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3435540" y="3533966"/>
            <a:ext cx="1959748" cy="685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33256" y="3656558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19563" y="4047848"/>
            <a:ext cx="9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시각화</a:t>
            </a:r>
            <a:endParaRPr lang="ko-KR" altLang="en-US" dirty="0"/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3336807" y="4885902"/>
            <a:ext cx="1937983" cy="818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70088" y="5667209"/>
            <a:ext cx="9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요청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12545" y="5037402"/>
            <a:ext cx="9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수락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 flipH="1" flipV="1">
            <a:off x="3435540" y="4435124"/>
            <a:ext cx="1839250" cy="296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17428" y="4292906"/>
            <a:ext cx="7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3264" y="1052736"/>
            <a:ext cx="785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간단하게 설치 가능한 </a:t>
            </a:r>
            <a:r>
              <a:rPr lang="en-US" altLang="ko-KR" dirty="0" err="1"/>
              <a:t>WiFi</a:t>
            </a:r>
            <a:r>
              <a:rPr lang="ko-KR" altLang="en-US" dirty="0" err="1"/>
              <a:t>를</a:t>
            </a:r>
            <a:r>
              <a:rPr lang="ko-KR" altLang="en-US" dirty="0"/>
              <a:t> 통하여 통신한다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음성인식과 입력에 따른 사용자 요청 메시지를 보내면 서버에서는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레시피 정보를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3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7280" y="0"/>
            <a:ext cx="816672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048" y="-1"/>
            <a:ext cx="17038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32048" y="188640"/>
            <a:ext cx="8229600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3600" spc="-120" dirty="0">
                <a:solidFill>
                  <a:srgbClr val="32221D"/>
                </a:solidFill>
                <a:effectLst>
                  <a:outerShdw blurRad="50800" dist="38100" dir="2700000" algn="ctr" rotWithShape="0">
                    <a:schemeClr val="bg2">
                      <a:alpha val="80000"/>
                    </a:schemeClr>
                  </a:outerShdw>
                </a:effectLst>
                <a:latin typeface="나눔고딕" pitchFamily="50" charset="-127"/>
                <a:ea typeface="나눔고딕" pitchFamily="50" charset="-127"/>
              </a:rPr>
              <a:t>개발환경 및 개발방법</a:t>
            </a:r>
            <a:endParaRPr kumimoji="0" lang="ko-KR" altLang="en-US" sz="3600" i="0" u="none" strike="noStrike" kern="1200" cap="none" spc="-120" normalizeH="0" baseline="0" noProof="0" dirty="0">
              <a:ln>
                <a:noFill/>
              </a:ln>
              <a:solidFill>
                <a:srgbClr val="32221D"/>
              </a:solidFill>
              <a:effectLst>
                <a:outerShdw blurRad="50800" dist="38100" dir="2700000" algn="ctr" rotWithShape="0">
                  <a:schemeClr val="bg2">
                    <a:alpha val="80000"/>
                  </a:scheme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585" y="1484784"/>
            <a:ext cx="80592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개발 환경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b="1" dirty="0"/>
              <a:t>4.4(</a:t>
            </a:r>
            <a:r>
              <a:rPr lang="en-US" altLang="ko-KR" b="1" dirty="0" err="1"/>
              <a:t>Kitkat</a:t>
            </a:r>
            <a:r>
              <a:rPr lang="en-US" altLang="ko-KR" b="1" dirty="0"/>
              <a:t>) </a:t>
            </a:r>
            <a:r>
              <a:rPr lang="ko-KR" altLang="en-US" b="1" dirty="0"/>
              <a:t>이상의 버전 </a:t>
            </a:r>
            <a:r>
              <a:rPr lang="en-US" altLang="ko-KR" b="1" dirty="0"/>
              <a:t>Android OS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3074" name="Picture 2" descr="android kitka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65" y="1844824"/>
            <a:ext cx="18825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0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806"/>
      </a:hlink>
      <a:folHlink>
        <a:srgbClr val="3F3F3F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569</Words>
  <Application>Microsoft Office PowerPoint</Application>
  <PresentationFormat>화면 슬라이드 쇼(4:3)</PresentationFormat>
  <Paragraphs>228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나눔고딕 ExtraBold</vt:lpstr>
      <vt:lpstr>나눔고딕</vt:lpstr>
      <vt:lpstr>나눔 고딕</vt:lpstr>
      <vt:lpstr>Arial</vt:lpstr>
      <vt:lpstr>Wingdings</vt:lpstr>
      <vt:lpstr>넥슨 풋볼고딕 L</vt:lpstr>
      <vt:lpstr>맑은 고딕</vt:lpstr>
      <vt:lpstr>Office 테마</vt:lpstr>
      <vt:lpstr>Adobe Photoshop Image</vt:lpstr>
      <vt:lpstr>증강현실을 이용한 요리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요리 레시피</dc:title>
  <dc:creator>네이버 한글캠페인</dc:creator>
  <cp:lastModifiedBy>dam</cp:lastModifiedBy>
  <cp:revision>114</cp:revision>
  <dcterms:created xsi:type="dcterms:W3CDTF">2011-09-01T05:42:56Z</dcterms:created>
  <dcterms:modified xsi:type="dcterms:W3CDTF">2016-12-20T07:19:19Z</dcterms:modified>
</cp:coreProperties>
</file>