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14.png" ContentType="image/png"/>
  <Override PartName="/ppt/media/image7.svg" ContentType="image/svg"/>
  <Override PartName="/ppt/media/image10.png" ContentType="image/png"/>
  <Override PartName="/ppt/media/image3.svg" ContentType="image/svg"/>
  <Override PartName="/ppt/media/image6.png" ContentType="image/png"/>
  <Override PartName="/ppt/media/image4.png" ContentType="image/png"/>
  <Override PartName="/ppt/media/image8.png" ContentType="image/png"/>
  <Override PartName="/ppt/media/image5.svg" ContentType="image/svg"/>
  <Override PartName="/ppt/media/image12.png" ContentType="image/png"/>
  <Override PartName="/ppt/media/image18.jpeg" ContentType="image/jpeg"/>
  <Override PartName="/ppt/media/image9.svg" ContentType="image/svg"/>
  <Override PartName="/ppt/media/image16.png" ContentType="image/png"/>
  <Override PartName="/ppt/media/image11.svg" ContentType="image/svg"/>
  <Override PartName="/ppt/media/image13.png" ContentType="image/png"/>
  <Override PartName="/ppt/media/image15.png" ContentType="image/png"/>
  <Override PartName="/ppt/media/image17.png" ContentType="image/png"/>
  <Override PartName="/ppt/media/image19.jpeg" ContentType="image/jpeg"/>
  <Override PartName="/ppt/media/image20.png" ContentType="image/png"/>
  <Override PartName="/ppt/media/image21.svg" ContentType="image/svg"/>
  <Override PartName="/ppt/media/image22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4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4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99FEC83-9E26-4D89-8D30-C53E24E889A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5DC8CA-CE1E-4E1D-AF50-602E8626725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9A7F2C-4B10-4439-860A-D3ABDDF3A83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A524E-0D90-46FE-AF18-4EA745B96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ED9D6B0-4F91-4AC9-A7E9-27318D84DC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1213E46-DEB3-432C-B698-8D0EE3EC11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EC31B6E-CB15-408E-8954-F881F3A712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CA42E2F-6A9B-4DD0-AB61-55F76FE826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7F8DA62-C53D-4AC3-8270-F98D8986D4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8EDDFE9-B0D2-425F-8993-2257108F7A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3E9741-80F2-4DE4-9591-4DD4C4650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0E9DD2-13F5-4458-9EA5-A6CC8CD4D8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A15B3A-29FA-4DE6-A247-C83703D93F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104937-EF9D-4993-8343-22B35D34A3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5104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F3CB906-652B-4EE2-A06C-DCB94A3E0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C6802E-E180-4484-BB2D-9BDFC9D706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0CFDEAE-4AA7-4D3B-A034-D2CE6B4386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D6456D5-5EDF-4DA7-AB77-48B9620847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70AFE4-3CB1-4EA4-A554-FF923D8F97F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54E19D-5873-418B-8AC4-50F76E19AB13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89E1F1-50C7-4BCC-8911-D4EDA59071D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2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53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34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35"/>
          </p:nvPr>
        </p:nvSpPr>
        <p:spPr>
          <a:xfrm>
            <a:off x="11412000" y="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48E0204-0FF8-4BF0-AC90-47055251D3A1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6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1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37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38"/>
          </p:nvPr>
        </p:nvSpPr>
        <p:spPr>
          <a:xfrm>
            <a:off x="11412000" y="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E9BE9B1-608C-47E4-92EB-43AACF99CA5F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dt" idx="39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0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71" name="PlaceHolder 1"/>
          <p:cNvSpPr>
            <a:spLocks noGrp="1"/>
          </p:cNvSpPr>
          <p:nvPr>
            <p:ph type="ftr" idx="40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41"/>
          </p:nvPr>
        </p:nvSpPr>
        <p:spPr>
          <a:xfrm>
            <a:off x="11412000" y="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AB77ACD-F5B5-41E9-B886-3387237EC595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42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5" name="Straight Connector 9"/>
          <p:cNvCxnSpPr/>
          <p:nvPr/>
        </p:nvCxnSpPr>
        <p:spPr>
          <a:xfrm>
            <a:off x="1193400" y="1897200"/>
            <a:ext cx="9967680" cy="72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sp>
        <p:nvSpPr>
          <p:cNvPr id="76" name="Rectangle 9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ftr" idx="43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44"/>
          </p:nvPr>
        </p:nvSpPr>
        <p:spPr>
          <a:xfrm>
            <a:off x="11412000" y="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C67D05D-30CA-4637-842F-61192BF752E6}" type="slidenum">
              <a:rPr b="1" lang="en-US" sz="1400" spc="-1" strike="noStrike">
                <a:solidFill>
                  <a:srgbClr val="ff0000"/>
                </a:solidFill>
                <a:latin typeface="Calibri"/>
              </a:rPr>
              <a:t>&lt;número&gt;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5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8C2987-39EB-4056-9516-A44AAAABB4D2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D65315-C20A-42D0-802B-45327866980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76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13FF74-0A2B-461E-8FD5-0836AF87D025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BF09CD-3EBE-4623-A944-D6950F4C2B2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7880" cy="37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E3984F-0A4B-42BE-8F19-BA5322FBC158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640E2D-4DDE-4A30-80B8-3BF4CD59A7EC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371E0C-D080-4497-80BC-71803A0F999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F4C829-F68B-477C-9602-642291EC7BB3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sv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Relationship Id="rId7" Type="http://schemas.openxmlformats.org/officeDocument/2006/relationships/image" Target="../media/image10.png"/><Relationship Id="rId8" Type="http://schemas.openxmlformats.org/officeDocument/2006/relationships/image" Target="../media/image11.svg"/><Relationship Id="rId9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sv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80240" y="0"/>
            <a:ext cx="7661160" cy="6857280"/>
          </a:xfrm>
          <a:prstGeom prst="rect">
            <a:avLst/>
          </a:prstGeom>
          <a:gradFill rotWithShape="0">
            <a:gsLst>
              <a:gs pos="0">
                <a:srgbClr val="2f5597">
                  <a:alpha val="45000"/>
                </a:srgbClr>
              </a:gs>
              <a:gs pos="100000">
                <a:srgbClr val="000000">
                  <a:alpha val="29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80960" y="720"/>
            <a:ext cx="11710440" cy="640944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27160" y="857160"/>
            <a:ext cx="4746600" cy="309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800" spc="-1" strike="noStrike">
                <a:solidFill>
                  <a:srgbClr val="ffffff"/>
                </a:solidFill>
                <a:latin typeface="Calibri Light"/>
              </a:rPr>
              <a:t>KICK-OFF API 4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844880" y="-487800"/>
            <a:ext cx="2501640" cy="12191400"/>
          </a:xfrm>
          <a:prstGeom prst="rect">
            <a:avLst/>
          </a:prstGeom>
          <a:gradFill rotWithShape="0">
            <a:gsLst>
              <a:gs pos="0">
                <a:srgbClr val="4472c4">
                  <a:alpha val="24000"/>
                </a:srgbClr>
              </a:gs>
              <a:gs pos="78000">
                <a:srgbClr val="203864">
                  <a:alpha val="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27160" y="4756320"/>
            <a:ext cx="4392720" cy="124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Cliente: Parceria interna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720" y="1062720"/>
            <a:ext cx="4755600" cy="47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4" name="Imagem 7" descr="Uma imagem contendo placar, comida&#10;&#10;Descrição gerada automaticamente"/>
          <p:cNvPicPr/>
          <p:nvPr/>
        </p:nvPicPr>
        <p:blipFill>
          <a:blip r:embed="rId1"/>
          <a:stretch/>
        </p:blipFill>
        <p:spPr>
          <a:xfrm>
            <a:off x="7190280" y="2502360"/>
            <a:ext cx="3196800" cy="15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116680" y="516960"/>
            <a:ext cx="5977080" cy="166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000" spc="-52" strike="noStrike">
                <a:solidFill>
                  <a:srgbClr val="ffffff"/>
                </a:solidFill>
                <a:latin typeface="Calibri Light"/>
              </a:rPr>
              <a:t>Soft Skills avaliadas</a:t>
            </a:r>
            <a:endParaRPr b="0" lang="en-GB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" name="Picture 5" descr="Mãos em cima umas das outras"/>
          <p:cNvPicPr/>
          <p:nvPr/>
        </p:nvPicPr>
        <p:blipFill>
          <a:blip r:embed="rId1"/>
          <a:srcRect l="56741" t="0" r="14042" b="0"/>
          <a:stretch/>
        </p:blipFill>
        <p:spPr>
          <a:xfrm>
            <a:off x="0" y="0"/>
            <a:ext cx="45792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52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00560" y="2353320"/>
            <a:ext cx="5670000" cy="720"/>
          </a:xfrm>
          <a:prstGeom prst="straightConnector1">
            <a:avLst/>
          </a:prstGeom>
          <a:ln w="19050">
            <a:solidFill>
              <a:srgbClr val="45afaf"/>
            </a:solidFill>
            <a:round/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116680" y="2546280"/>
            <a:ext cx="5977080" cy="3341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Adaptabilidade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Colaboração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Comunicação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Autonomia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9"/>
              </a:spcBef>
              <a:spcAft>
                <a:spcPts val="799"/>
              </a:spcAft>
              <a:buClr>
                <a:srgbClr val="45afaf"/>
              </a:buClr>
              <a:buFont typeface="Wingdings" charset="2"/>
              <a:buChar char="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Times New Roman"/>
              </a:rPr>
              <a:t>Proatividade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6520" y="502200"/>
            <a:ext cx="5322960" cy="16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chemeClr val="dk1"/>
                </a:solidFill>
                <a:latin typeface="Calibri Light"/>
              </a:rPr>
              <a:t>PROJETO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56680" y="1990080"/>
            <a:ext cx="5720400" cy="399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Análise do sistema portuário identificando: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  <a:ea typeface="Calibri"/>
              </a:rPr>
              <a:t>Variação da prancha média operacional de carregamento de granéis (t/h) mensalmente ao longo dos anos de 2014 a 2023, desenvolvendo um modelo de projeção com base em tendência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  <a:ea typeface="Calibri"/>
              </a:rPr>
              <a:t>Avaliação da distribuição estatística dos tempos portuários de operação no berço para carregamento de granéis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  <a:ea typeface="Calibri"/>
              </a:rPr>
              <a:t>Elaboração de um ranking de eficiência para os 10 principais terminais de movimentação de graneis com base em quantidade de berços e prancha média operacional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400" y="720"/>
            <a:ext cx="4091760" cy="6857280"/>
          </a:xfrm>
          <a:prstGeom prst="rect">
            <a:avLst/>
          </a:prstGeom>
          <a:gradFill rotWithShape="0">
            <a:gsLst>
              <a:gs pos="8000">
                <a:srgbClr val="000000">
                  <a:alpha val="94000"/>
                </a:srgbClr>
              </a:gs>
              <a:gs pos="100000">
                <a:srgbClr val="4472c4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Rectangle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400" y="720"/>
            <a:ext cx="4091760" cy="6399720"/>
          </a:xfrm>
          <a:prstGeom prst="rect">
            <a:avLst/>
          </a:prstGeom>
          <a:gradFill rotWithShape="0">
            <a:gsLst>
              <a:gs pos="31000">
                <a:srgbClr val="203864">
                  <a:alpha val="0"/>
                </a:srgbClr>
              </a:gs>
              <a:gs pos="100000">
                <a:srgbClr val="203864">
                  <a:alpha val="26000"/>
                </a:srgb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Rectangle 9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400" y="720"/>
            <a:ext cx="4068000" cy="639972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72000">
                <a:srgbClr val="000000">
                  <a:alpha val="21000"/>
                </a:srgbClr>
              </a:gs>
            </a:gsLst>
            <a:lin ang="13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3400" y="720"/>
            <a:ext cx="3610800" cy="685728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93000">
                <a:srgbClr val="000000">
                  <a:alpha val="29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2" name="Graphic 13" descr="Estatística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075800" y="1359720"/>
            <a:ext cx="4169880" cy="416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12191400" cy="157536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rgbClr val="2f5597"/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8128800" y="720"/>
            <a:ext cx="4062600" cy="1575720"/>
          </a:xfrm>
          <a:prstGeom prst="rect">
            <a:avLst/>
          </a:prstGeom>
          <a:gradFill rotWithShape="0">
            <a:gsLst>
              <a:gs pos="19000">
                <a:srgbClr val="203864">
                  <a:alpha val="68000"/>
                </a:srgbClr>
              </a:gs>
              <a:gs pos="100000">
                <a:srgbClr val="4472c4">
                  <a:alpha val="79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08560" y="-5307840"/>
            <a:ext cx="1575720" cy="12191400"/>
          </a:xfrm>
          <a:prstGeom prst="rect">
            <a:avLst/>
          </a:prstGeom>
          <a:gradFill rotWithShape="0">
            <a:gsLst>
              <a:gs pos="23000">
                <a:srgbClr val="4472c4">
                  <a:alpha val="0"/>
                </a:srgbClr>
              </a:gs>
              <a:gs pos="99000">
                <a:srgbClr val="000000">
                  <a:alpha val="7400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280" cy="87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ff"/>
                </a:solidFill>
                <a:latin typeface="Calibri Light"/>
              </a:rPr>
              <a:t>Requisitos Básicos do Projeto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Diagram1"/>
          <p:cNvGrpSpPr/>
          <p:nvPr/>
        </p:nvGrpSpPr>
        <p:grpSpPr>
          <a:xfrm>
            <a:off x="644040" y="2112480"/>
            <a:ext cx="10927080" cy="4192200"/>
            <a:chOff x="644040" y="2112480"/>
            <a:chExt cx="10927080" cy="4192200"/>
          </a:xfrm>
        </p:grpSpPr>
        <p:sp>
          <p:nvSpPr>
            <p:cNvPr id="109" name=""/>
            <p:cNvSpPr/>
            <p:nvPr/>
          </p:nvSpPr>
          <p:spPr>
            <a:xfrm>
              <a:off x="644040" y="2112480"/>
              <a:ext cx="10927080" cy="419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207080" y="2900520"/>
              <a:ext cx="1445760" cy="1445760"/>
            </a:xfrm>
            <a:prstGeom prst="ellipse">
              <a:avLst/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1515240" y="3208680"/>
              <a:ext cx="829440" cy="829440"/>
            </a:xfrm>
            <a:prstGeom prst="rect">
              <a:avLst/>
            </a:prstGeom>
            <a:blipFill rotWithShape="0"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744840" y="4797000"/>
              <a:ext cx="237024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0" rIns="0" tIns="0" bIns="0" anchor="t">
              <a:noAutofit/>
            </a:bodyPr>
            <a:p>
              <a:pPr algn="ctr" defTabSz="533520">
                <a:lnSpc>
                  <a:spcPct val="10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pt-BR" sz="1200" spc="-1" strike="noStrike" cap="all">
                  <a:solidFill>
                    <a:srgbClr val="000000"/>
                  </a:solidFill>
                  <a:latin typeface="Calibri"/>
                </a:rPr>
                <a:t>DESENVOLVIMENTO DE ESTRUTURA RELACIONAL DE TABELAS COM BASE NOS DADOS DISPONIBILIZADOS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3992400" y="2900520"/>
              <a:ext cx="1445760" cy="1445760"/>
            </a:xfrm>
            <a:prstGeom prst="ellipse">
              <a:avLst/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4300560" y="3208680"/>
              <a:ext cx="829440" cy="829440"/>
            </a:xfrm>
            <a:prstGeom prst="rect">
              <a:avLst/>
            </a:prstGeom>
            <a:blipFill rotWithShape="0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3530160" y="4797000"/>
              <a:ext cx="237024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0" rIns="0" tIns="0" bIns="0" anchor="t">
              <a:noAutofit/>
            </a:bodyPr>
            <a:p>
              <a:pPr algn="ctr" defTabSz="533520">
                <a:lnSpc>
                  <a:spcPct val="10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pt-BR" sz="1200" spc="-1" strike="noStrike" cap="all">
                  <a:solidFill>
                    <a:srgbClr val="000000"/>
                  </a:solidFill>
                  <a:latin typeface="Calibri"/>
                </a:rPr>
                <a:t>Análise dos dados gerando os indicadores requisitados no projeto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6777720" y="2900520"/>
              <a:ext cx="1445760" cy="1445760"/>
            </a:xfrm>
            <a:prstGeom prst="ellipse">
              <a:avLst/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7085880" y="3208680"/>
              <a:ext cx="829440" cy="829440"/>
            </a:xfrm>
            <a:prstGeom prst="rect">
              <a:avLst/>
            </a:prstGeom>
            <a:blipFill rotWithShape="0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6315480" y="4797000"/>
              <a:ext cx="237024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0" rIns="0" tIns="0" bIns="0" anchor="t">
              <a:noAutofit/>
            </a:bodyPr>
            <a:p>
              <a:pPr algn="ctr" defTabSz="533520">
                <a:lnSpc>
                  <a:spcPct val="10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pt-BR" sz="1200" spc="-1" strike="noStrike" cap="all">
                  <a:solidFill>
                    <a:srgbClr val="000000"/>
                  </a:solidFill>
                  <a:latin typeface="Calibri"/>
                </a:rPr>
                <a:t>DOCUMENTAÇÃO NO GITHUB E GESTÃO DO PROJETO DESENVOLVIDA NO JIRA SOFTWARE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9563040" y="2900520"/>
              <a:ext cx="1445760" cy="1445760"/>
            </a:xfrm>
            <a:prstGeom prst="ellipse">
              <a:avLst/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9871200" y="3208680"/>
              <a:ext cx="829440" cy="829440"/>
            </a:xfrm>
            <a:prstGeom prst="rect">
              <a:avLst/>
            </a:prstGeom>
            <a:blipFill rotWithShape="0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9100800" y="4797000"/>
              <a:ext cx="237024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0" rIns="0" tIns="0" bIns="0" anchor="t">
              <a:noAutofit/>
            </a:bodyPr>
            <a:p>
              <a:pPr algn="ctr" defTabSz="533520">
                <a:lnSpc>
                  <a:spcPct val="10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pt-BR" sz="1200" spc="-1" strike="noStrike" cap="all">
                  <a:solidFill>
                    <a:srgbClr val="000000"/>
                  </a:solidFill>
                  <a:latin typeface="Calibri"/>
                </a:rPr>
                <a:t>DOCUMENTAÇÃO DO PROJETO DE FORMA CLARA E DE FÁCIL ACESSO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Rect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2760" cy="68572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4" name="Picture 5" descr="A close-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4147920" y="1415520"/>
            <a:ext cx="2953800" cy="77220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3" descr="A yellow and black sig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8609760" y="1356840"/>
            <a:ext cx="3238560" cy="10512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1" descr="Logo, company name&#10;&#10;Description automatically generated"/>
          <p:cNvPicPr/>
          <p:nvPr/>
        </p:nvPicPr>
        <p:blipFill>
          <a:blip r:embed="rId3"/>
          <a:srcRect l="0" t="0" r="9304" b="0"/>
          <a:stretch/>
        </p:blipFill>
        <p:spPr>
          <a:xfrm>
            <a:off x="4127400" y="2652840"/>
            <a:ext cx="2539440" cy="219636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2" descr="A black and white logo&#10;&#10;Description automatically generated"/>
          <p:cNvPicPr/>
          <p:nvPr/>
        </p:nvPicPr>
        <p:blipFill>
          <a:blip r:embed="rId4"/>
          <a:stretch/>
        </p:blipFill>
        <p:spPr>
          <a:xfrm>
            <a:off x="4127400" y="4908600"/>
            <a:ext cx="2539440" cy="98208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6" descr="Logotipo&#10;&#10;Descrição gerada automaticamente"/>
          <p:cNvPicPr/>
          <p:nvPr/>
        </p:nvPicPr>
        <p:blipFill>
          <a:blip r:embed="rId5"/>
          <a:stretch/>
        </p:blipFill>
        <p:spPr>
          <a:xfrm>
            <a:off x="6727680" y="2652840"/>
            <a:ext cx="4409280" cy="175032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A close-up of a logo&#10;&#10;Description automatically generated"/>
          <p:cNvPicPr/>
          <p:nvPr/>
        </p:nvPicPr>
        <p:blipFill>
          <a:blip r:embed="rId6"/>
          <a:stretch/>
        </p:blipFill>
        <p:spPr>
          <a:xfrm>
            <a:off x="6727680" y="4462560"/>
            <a:ext cx="4409280" cy="14263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0080" y="2074320"/>
            <a:ext cx="2751480" cy="270864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Tecnologias Digitais Obrigatórias</a:t>
            </a:r>
            <a:endParaRPr b="0" lang="en-GB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53640" y="548640"/>
            <a:ext cx="6797880" cy="167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BR" sz="4000" spc="-1" strike="noStrike">
                <a:solidFill>
                  <a:schemeClr val="dk1"/>
                </a:solidFill>
                <a:latin typeface="Calibri Light"/>
              </a:rPr>
              <a:t>Requisitos do projeto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112" descr="Caixa de armazenamento"/>
          <p:cNvPicPr/>
          <p:nvPr/>
        </p:nvPicPr>
        <p:blipFill>
          <a:blip r:embed="rId1"/>
          <a:srcRect l="31509" t="0" r="27798" b="0"/>
          <a:stretch/>
        </p:blipFill>
        <p:spPr>
          <a:xfrm>
            <a:off x="0" y="0"/>
            <a:ext cx="4195800" cy="685728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00000" y="2409840"/>
            <a:ext cx="6797880" cy="370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Construção de uma série histórica em formato acessível que agregue os dados de movimentação de 2014 a 2023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Interface em BI para avaliação de indicadores portuários (tempos de processamento e espera, produção dos shiploaders em termos de processamento por hora)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Modelo de projeção de tendência da produtividade dos shiploaders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Compartilhamento do código pelo Google COLAB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pc="-1" strike="noStrike">
                <a:solidFill>
                  <a:schemeClr val="dk1"/>
                </a:solidFill>
                <a:latin typeface="Calibri"/>
                <a:ea typeface="Calibri"/>
              </a:rPr>
              <a:t>Rankeamento dos portos por meio da aplicação do DEA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6"/>
          <p:cNvGraphicFramePr/>
          <p:nvPr/>
        </p:nvGraphicFramePr>
        <p:xfrm>
          <a:off x="5233320" y="1223640"/>
          <a:ext cx="4077000" cy="4462560"/>
        </p:xfrm>
        <a:graphic>
          <a:graphicData uri="http://schemas.openxmlformats.org/drawingml/2006/table">
            <a:tbl>
              <a:tblPr/>
              <a:tblGrid>
                <a:gridCol w="4077360"/>
              </a:tblGrid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Kick-off do Projeto – 12/03/2024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1 – 16/0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2 – 07/05/2024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3 – 28/05/2024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4 – 18/06/2024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Feira de Soluções – 27/06/2024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Título 1"/>
          <p:cNvSpPr/>
          <p:nvPr/>
        </p:nvSpPr>
        <p:spPr>
          <a:xfrm>
            <a:off x="609840" y="516960"/>
            <a:ext cx="3084120" cy="577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Cronograma da API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tângulo 5"/>
          <p:cNvSpPr/>
          <p:nvPr/>
        </p:nvSpPr>
        <p:spPr>
          <a:xfrm>
            <a:off x="5233320" y="1196640"/>
            <a:ext cx="4076640" cy="447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6"/>
          <p:cNvGraphicFramePr/>
          <p:nvPr/>
        </p:nvGraphicFramePr>
        <p:xfrm>
          <a:off x="5233320" y="1223640"/>
          <a:ext cx="4077000" cy="4462560"/>
        </p:xfrm>
        <a:graphic>
          <a:graphicData uri="http://schemas.openxmlformats.org/drawingml/2006/table">
            <a:tbl>
              <a:tblPr/>
              <a:tblGrid>
                <a:gridCol w="4077360"/>
              </a:tblGrid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Kick-off do Projeto – 12/03/2024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1 – 16/0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2 – 07/05/2024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3 – 28/05/2024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Apresentação Sprint 4 – 18/06/2024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43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Feira de Soluções – 27/06/2024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Título 1"/>
          <p:cNvSpPr/>
          <p:nvPr/>
        </p:nvSpPr>
        <p:spPr>
          <a:xfrm>
            <a:off x="609840" y="516960"/>
            <a:ext cx="3084120" cy="577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Cronograma da API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tângulo 5"/>
          <p:cNvSpPr/>
          <p:nvPr/>
        </p:nvSpPr>
        <p:spPr>
          <a:xfrm>
            <a:off x="5233320" y="1932840"/>
            <a:ext cx="4076640" cy="447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9547920" y="1223640"/>
          <a:ext cx="2445840" cy="1985040"/>
        </p:xfrm>
        <a:graphic>
          <a:graphicData uri="http://schemas.openxmlformats.org/drawingml/2006/table">
            <a:tbl>
              <a:tblPr/>
              <a:tblGrid>
                <a:gridCol w="2446200"/>
              </a:tblGrid>
              <a:tr h="1801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 Backlog do produto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 GitHub estruturado com link disponibilizado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 Jira Software estruturado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BR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 Atribuição das atividades para a Sprint 2 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Slide 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61760" y="251280"/>
            <a:ext cx="5333400" cy="170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chemeClr val="dk1"/>
                </a:solidFill>
                <a:latin typeface="Calibri Light"/>
              </a:rPr>
              <a:t>O que se espera ao final da API3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61760" y="1793160"/>
            <a:ext cx="5333400" cy="444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Demonstrar conhecimento sobre modelo de eficiência para análise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Interpretar dados no contexto de bigdata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Modelar grandes volumes de dados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Saber criar modelo de projeção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  <a:ea typeface="Calibri"/>
              </a:rPr>
              <a:t>Conhecer características técnicas da estrutura portuária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31" descr="Escritório com itens de produtividade"/>
          <p:cNvPicPr/>
          <p:nvPr/>
        </p:nvPicPr>
        <p:blipFill>
          <a:blip r:embed="rId1"/>
          <a:srcRect l="31707" t="0" r="16458" b="0"/>
          <a:stretch/>
        </p:blipFill>
        <p:spPr>
          <a:xfrm>
            <a:off x="6857640" y="-10800"/>
            <a:ext cx="5333400" cy="6868080"/>
          </a:xfrm>
          <a:prstGeom prst="rect">
            <a:avLst/>
          </a:prstGeom>
          <a:ln w="0">
            <a:noFill/>
          </a:ln>
          <a:effectLst>
            <a:outerShdw algn="r" blurRad="127080" dir="10800000" dist="50760" rotWithShape="0" sx="99000" sy="99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/>
          <p:nvPr/>
        </p:nvSpPr>
        <p:spPr>
          <a:xfrm>
            <a:off x="6411960" y="501480"/>
            <a:ext cx="439452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5600" spc="-52" strike="noStrike">
                <a:solidFill>
                  <a:schemeClr val="dk1"/>
                </a:solidFill>
                <a:latin typeface="Calibri Light"/>
              </a:rPr>
              <a:t>Avaliação</a:t>
            </a:r>
            <a:endParaRPr b="0" lang="en-GB" sz="5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raphic 16" descr="Head with Gear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79000" y="818280"/>
            <a:ext cx="5221080" cy="522108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"/>
          <p:cNvSpPr/>
          <p:nvPr/>
        </p:nvSpPr>
        <p:spPr>
          <a:xfrm>
            <a:off x="6392520" y="1508040"/>
            <a:ext cx="4434120" cy="48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Para as Hard Skills, cada sprint possui um peso específico para a média do aluno, sendo: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7240"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1 = 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2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3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Sprint 4 = 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Hard Skills com os pesos de cada Sprint = 7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 defTabSz="9144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>
                    <a:alpha val="80000"/>
                  </a:schemeClr>
                </a:solidFill>
                <a:latin typeface="Calibri"/>
              </a:rPr>
              <a:t>Nota total de Soft Skills = 3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LibreOffice/24.2.5.2$Windows_X86_64 LibreOffice_project/bffef4ea93e59bebbeaf7f431bb02b1a39ee8a59</Application>
  <AppVersion>15.0000</AppVersion>
  <Words>372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2022-08-13T22:32:47Z</dcterms:created>
  <dc:creator>MARCUS VINICIUS DO NASCIMENTO</dc:creator>
  <dc:description/>
  <dc:language>en-GB</dc:language>
  <cp:lastModifiedBy/>
  <dcterms:modified xsi:type="dcterms:W3CDTF">2024-08-30T17:53:14Z</dcterms:modified>
  <cp:revision>33</cp:revision>
  <dc:subject/>
  <dc:title>Projeto Integrador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