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751679" x="457200"/>
            <a:ext cy="40127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955189" x="457200"/>
            <a:ext cy="1643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y="54863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y="4844510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y="5757014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9" name="Shape 29"/>
          <p:cNvCxnSpPr/>
          <p:nvPr/>
        </p:nvCxnSpPr>
        <p:spPr>
          <a:xfrm>
            <a:off y="150852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669767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http://www.redmine.org/issues/16593" Type="http://schemas.openxmlformats.org/officeDocument/2006/relationships/hyperlink" TargetMode="External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redmine.zuminternet.com/issues/46922" Type="http://schemas.openxmlformats.org/officeDocument/2006/relationships/hyperlink" TargetMode="External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https://docs.google.com/a/zuminternet.com/spreadsheet/ccc?key=0AjVaPzTBZ93rdHRVakhOX2Z4VWJkQ2VoMEtTVnh4SUE#gid=0" Type="http://schemas.openxmlformats.org/officeDocument/2006/relationships/hyperlink" TargetMode="External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opentutorials.org/course/438/2397" Type="http://schemas.openxmlformats.org/officeDocument/2006/relationships/hyperlink" TargetMode="External" Id="rId4"/><Relationship Target="http://ko.wikipedia.org/wiki/%EC%86%8C%ED%94%84%ED%8A%B8%EC%9B%A8%EC%96%B4_%EA%B3%B5%ED%95%99" Type="http://schemas.openxmlformats.org/officeDocument/2006/relationships/hyperlink" TargetMode="External" Id="rId3"/><Relationship Target="http://www.redmine.org/projects/redmine" Type="http://schemas.openxmlformats.org/officeDocument/2006/relationships/hyperlink" TargetMode="External" Id="rId9"/><Relationship Target="http://en.wikipedia.org/wiki/Comparison_of_issue_tracking_systems" Type="http://schemas.openxmlformats.org/officeDocument/2006/relationships/hyperlink" TargetMode="External" Id="rId6"/><Relationship Target="http://lesstif.tistory.com/178" Type="http://schemas.openxmlformats.org/officeDocument/2006/relationships/hyperlink" TargetMode="External" Id="rId5"/><Relationship Target="http://www.mantisbt.org/bugs/my_view_page.php" Type="http://schemas.openxmlformats.org/officeDocument/2006/relationships/hyperlink" TargetMode="External" Id="rId8"/><Relationship Target="http://xelion.tistory.com/1303" Type="http://schemas.openxmlformats.org/officeDocument/2006/relationships/hyperlink" TargetMode="External" Id="rId7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http://www.mantisbt.org/bugs/my_view_page.php" Type="http://schemas.openxmlformats.org/officeDocument/2006/relationships/hyperlink" TargetMode="External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y="751679" x="457200"/>
            <a:ext cy="4012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4800" lang="ko">
                <a:solidFill>
                  <a:srgbClr val="FF9900"/>
                </a:solidFill>
                <a:latin typeface="굴림체"/>
                <a:ea typeface="굴림체"/>
                <a:cs typeface="굴림체"/>
                <a:sym typeface="굴림체"/>
              </a:rPr>
              <a:t>버그 트래킹 시스템 Mantis  </a:t>
            </a:r>
          </a:p>
          <a:p>
            <a:pPr>
              <a:spcBef>
                <a:spcPts val="0"/>
              </a:spcBef>
              <a:buNone/>
            </a:pPr>
            <a:r>
              <a:rPr sz="4800" lang="ko">
                <a:solidFill>
                  <a:srgbClr val="FF9900"/>
                </a:solidFill>
                <a:latin typeface="굴림체"/>
                <a:ea typeface="굴림체"/>
                <a:cs typeface="굴림체"/>
                <a:sym typeface="굴림체"/>
              </a:rPr>
              <a:t>프로젝트 관리 툴 Redmine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y="5148026" x="685800"/>
            <a:ext cy="9048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sz="1800" lang="ko"/>
              <a:t>2014.04.13 임선진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ko">
                <a:solidFill>
                  <a:srgbClr val="FF9900"/>
                </a:solidFill>
                <a:latin typeface="굴림체"/>
                <a:ea typeface="굴림체"/>
                <a:cs typeface="굴림체"/>
                <a:sym typeface="굴림체"/>
              </a:rPr>
              <a:t>본론 - 프로젝트 관리 툴 Redmine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spcBef>
                <a:spcPts val="0"/>
              </a:spcBef>
              <a:buNone/>
            </a:pPr>
            <a:r>
              <a:rPr u="sng" sz="1400" lang="ko">
                <a:solidFill>
                  <a:schemeClr val="hlink"/>
                </a:solidFill>
                <a:hlinkClick r:id="rId3"/>
              </a:rPr>
              <a:t>http://www.redmine.org/issues/16593</a:t>
            </a:r>
            <a:r>
              <a:rPr sz="1400" lang="ko"/>
              <a:t> </a:t>
            </a:r>
            <a:r>
              <a:rPr sz="2400" lang="ko">
                <a:latin typeface="굴림체"/>
                <a:ea typeface="굴림체"/>
                <a:cs typeface="굴림체"/>
                <a:sym typeface="굴림체"/>
              </a:rPr>
              <a:t> 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646350" x="410299"/>
            <a:ext cy="3510293" cx="82764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굴림체"/>
              <a:ea typeface="굴림체"/>
              <a:cs typeface="굴림체"/>
              <a:sym typeface="굴림체"/>
            </a:endParaRPr>
          </a:p>
          <a:p>
            <a:pPr algn="just" rtl="0" lvl="0">
              <a:spcBef>
                <a:spcPts val="0"/>
              </a:spcBef>
              <a:buNone/>
            </a:pPr>
            <a:r>
              <a:t/>
            </a:r>
            <a:endParaRPr sz="2400">
              <a:latin typeface="굴림체"/>
              <a:ea typeface="굴림체"/>
              <a:cs typeface="굴림체"/>
              <a:sym typeface="굴림체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y="2115500" x="596725"/>
            <a:ext cy="1428299" cx="1582499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ko">
                <a:solidFill>
                  <a:srgbClr val="FF9900"/>
                </a:solidFill>
                <a:latin typeface="굴림체"/>
                <a:ea typeface="굴림체"/>
                <a:cs typeface="굴림체"/>
                <a:sym typeface="굴림체"/>
              </a:rPr>
              <a:t>본론 - 프로젝트 관리 툴 Redmine</a:t>
            </a:r>
          </a:p>
        </p:txBody>
      </p:sp>
      <p:sp>
        <p:nvSpPr>
          <p:cNvPr id="111" name="Shape 111"/>
          <p:cNvSpPr/>
          <p:nvPr/>
        </p:nvSpPr>
        <p:spPr>
          <a:xfrm>
            <a:off y="3277625" x="2533925"/>
            <a:ext cy="959999" cx="3269099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y="2283150" x="700500"/>
            <a:ext cy="432299" cx="136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ko"/>
              <a:t>할당</a:t>
            </a:r>
          </a:p>
        </p:txBody>
      </p:sp>
      <p:sp>
        <p:nvSpPr>
          <p:cNvPr id="113" name="Shape 113"/>
          <p:cNvSpPr/>
          <p:nvPr/>
        </p:nvSpPr>
        <p:spPr>
          <a:xfrm>
            <a:off y="4654700" x="5802900"/>
            <a:ext cy="432299" cx="136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ko"/>
              <a:t>해결</a:t>
            </a:r>
          </a:p>
        </p:txBody>
      </p:sp>
      <p:sp>
        <p:nvSpPr>
          <p:cNvPr id="114" name="Shape 114"/>
          <p:cNvSpPr/>
          <p:nvPr/>
        </p:nvSpPr>
        <p:spPr>
          <a:xfrm>
            <a:off y="5583350" x="7211525"/>
            <a:ext cy="432299" cx="136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ko"/>
              <a:t>종료-완료</a:t>
            </a:r>
          </a:p>
        </p:txBody>
      </p:sp>
      <p:sp>
        <p:nvSpPr>
          <p:cNvPr id="115" name="Shape 115"/>
          <p:cNvSpPr/>
          <p:nvPr/>
        </p:nvSpPr>
        <p:spPr>
          <a:xfrm>
            <a:off y="3543850" x="4289475"/>
            <a:ext cy="432299" cx="136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ko"/>
              <a:t>확인-진행</a:t>
            </a:r>
          </a:p>
        </p:txBody>
      </p:sp>
      <p:sp>
        <p:nvSpPr>
          <p:cNvPr id="116" name="Shape 116"/>
          <p:cNvSpPr/>
          <p:nvPr/>
        </p:nvSpPr>
        <p:spPr>
          <a:xfrm>
            <a:off y="2283150" x="7075125"/>
            <a:ext cy="432299" cx="136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ko"/>
              <a:t>종료-중단</a:t>
            </a:r>
          </a:p>
        </p:txBody>
      </p:sp>
      <p:sp>
        <p:nvSpPr>
          <p:cNvPr id="117" name="Shape 117"/>
          <p:cNvSpPr/>
          <p:nvPr/>
        </p:nvSpPr>
        <p:spPr>
          <a:xfrm>
            <a:off y="3543850" x="2702350"/>
            <a:ext cy="432299" cx="136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ko"/>
              <a:t>보류/이월</a:t>
            </a:r>
          </a:p>
        </p:txBody>
      </p:sp>
      <p:sp>
        <p:nvSpPr>
          <p:cNvPr id="118" name="Shape 118"/>
          <p:cNvSpPr/>
          <p:nvPr/>
        </p:nvSpPr>
        <p:spPr>
          <a:xfrm rot="5400000">
            <a:off y="2330675" x="2443124"/>
            <a:ext cy="914400" cx="663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 rot="5400000">
            <a:off y="3728425" x="6046474"/>
            <a:ext cy="914400" cx="663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 rot="5400000">
            <a:off y="4693725" x="7426574"/>
            <a:ext cy="914400" cx="663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y="2352300" x="3407375"/>
            <a:ext cy="326700" cx="34280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y="2995450" x="735100"/>
            <a:ext cy="432299" cx="136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ko"/>
              <a:t>피드백</a:t>
            </a:r>
          </a:p>
        </p:txBody>
      </p:sp>
      <p:sp>
        <p:nvSpPr>
          <p:cNvPr id="123" name="Shape 123"/>
          <p:cNvSpPr/>
          <p:nvPr/>
        </p:nvSpPr>
        <p:spPr>
          <a:xfrm rot="-5400000">
            <a:off y="2071949" x="2708800"/>
            <a:ext cy="4436400" cx="1353600"/>
          </a:xfrm>
          <a:prstGeom prst="bentArrow">
            <a:avLst>
              <a:gd fmla="val 13116" name="adj1"/>
              <a:gd fmla="val 18208" name="adj2"/>
              <a:gd fmla="val 12769" name="adj3"/>
              <a:gd fmla="val 43750" name="adj4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ko">
                <a:solidFill>
                  <a:srgbClr val="FF9900"/>
                </a:solidFill>
                <a:latin typeface="굴림체"/>
                <a:ea typeface="굴림체"/>
                <a:cs typeface="굴림체"/>
                <a:sym typeface="굴림체"/>
              </a:rPr>
              <a:t>본론 - 프로젝트 관리 툴 Redmine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spcBef>
                <a:spcPts val="0"/>
              </a:spcBef>
              <a:buNone/>
            </a:pPr>
            <a:r>
              <a:rPr sz="2400" lang="ko">
                <a:latin typeface="굴림체"/>
                <a:ea typeface="굴림체"/>
                <a:cs typeface="굴림체"/>
                <a:sym typeface="굴림체"/>
              </a:rPr>
              <a:t>장점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간트 차트 지원. 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(전 잘 모르겠음.. 기획쪽 일이라. 근데 안 쓰는 듯. </a:t>
            </a:r>
            <a:r>
              <a:rPr sz="1800" lang="ko">
                <a:solidFill>
                  <a:srgbClr val="999999"/>
                </a:solidFill>
                <a:latin typeface="굴림체"/>
                <a:ea typeface="굴림체"/>
                <a:cs typeface="굴림체"/>
                <a:sym typeface="굴림체"/>
              </a:rPr>
              <a:t>그래서 우리가 고생하는 듯.</a:t>
            </a: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)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RedAPI 지원. 외부 프로그램 재생산 (모바일 어플 등.)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많은 플러그인. (이라고 생각했는데 아닌 듯.)</a:t>
            </a:r>
          </a:p>
          <a:p>
            <a:pPr algn="just" rtl="0" lvl="0">
              <a:spcBef>
                <a:spcPts val="0"/>
              </a:spcBef>
              <a:buNone/>
            </a:pPr>
            <a:r>
              <a:t/>
            </a:r>
            <a:endParaRPr sz="2400">
              <a:latin typeface="굴림체"/>
              <a:ea typeface="굴림체"/>
              <a:cs typeface="굴림체"/>
              <a:sym typeface="굴림체"/>
            </a:endParaRPr>
          </a:p>
          <a:p>
            <a:pPr algn="just" rtl="0" lvl="0">
              <a:spcBef>
                <a:spcPts val="0"/>
              </a:spcBef>
              <a:buNone/>
            </a:pPr>
            <a:r>
              <a:t/>
            </a:r>
            <a:endParaRPr sz="2400">
              <a:latin typeface="굴림체"/>
              <a:ea typeface="굴림체"/>
              <a:cs typeface="굴림체"/>
              <a:sym typeface="굴림체"/>
            </a:endParaRPr>
          </a:p>
          <a:p>
            <a:pPr algn="just" rtl="0" lvl="0">
              <a:spcBef>
                <a:spcPts val="0"/>
              </a:spcBef>
              <a:buNone/>
            </a:pPr>
            <a:r>
              <a:rPr sz="2400" lang="ko">
                <a:latin typeface="굴림체"/>
                <a:ea typeface="굴림체"/>
                <a:cs typeface="굴림체"/>
                <a:sym typeface="굴림체"/>
              </a:rPr>
              <a:t>단점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레드마인을 처음 만들던 사람들이 레드마인을 떠남.. (앞으로의 발전X)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개인적으로 주체가 우리가 될 수 없어서 QA팀에겐 안 좋은듯.</a:t>
            </a:r>
          </a:p>
          <a:p>
            <a:pPr algn="just" rtl="0" lvl="0">
              <a:spcBef>
                <a:spcPts val="0"/>
              </a:spcBef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너무 기획과. 개발과. 버그와. 너무 지나치게 짬뽕되는 경우.</a:t>
            </a:r>
          </a:p>
          <a:p>
            <a:pPr algn="just" rtl="0" lvl="0">
              <a:spcBef>
                <a:spcPts val="0"/>
              </a:spcBef>
              <a:buNone/>
            </a:pPr>
            <a:r>
              <a:rPr sz="1200" lang="ko">
                <a:latin typeface="굴림체"/>
                <a:ea typeface="굴림체"/>
                <a:cs typeface="굴림체"/>
                <a:sym typeface="굴림체"/>
              </a:rPr>
              <a:t>ex) 기획은 하난데, 개발해야할 작업은 여러개고, 발생하는 버그는 또 더 여러개인데,,, </a:t>
            </a:r>
          </a:p>
          <a:p>
            <a:pPr algn="just" rtl="0" lvl="0">
              <a:spcBef>
                <a:spcPts val="0"/>
              </a:spcBef>
              <a:buNone/>
            </a:pPr>
            <a:r>
              <a:rPr u="sng" sz="1200" lang="ko">
                <a:solidFill>
                  <a:schemeClr val="hlink"/>
                </a:solidFill>
                <a:hlinkClick r:id="rId3"/>
              </a:rPr>
              <a:t>https://redmine.zuminternet.com/issues/46922</a:t>
            </a:r>
            <a:r>
              <a:rPr sz="1200" lang="ko"/>
              <a:t> </a:t>
            </a:r>
          </a:p>
        </p:txBody>
      </p:sp>
      <p:cxnSp>
        <p:nvCxnSpPr>
          <p:cNvPr id="130" name="Shape 130"/>
          <p:cNvCxnSpPr/>
          <p:nvPr/>
        </p:nvCxnSpPr>
        <p:spPr>
          <a:xfrm>
            <a:off y="2499325" x="5629950"/>
            <a:ext cy="0" cx="2698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>
                <a:solidFill>
                  <a:srgbClr val="FF9900"/>
                </a:solidFill>
                <a:latin typeface="굴림체"/>
                <a:ea typeface="굴림체"/>
                <a:cs typeface="굴림체"/>
                <a:sym typeface="굴림체"/>
              </a:rPr>
              <a:t>본론 - 주요 툴 분석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b="1" sz="900" lang="ko">
                <a:solidFill>
                  <a:schemeClr val="hlink"/>
                </a:solidFill>
                <a:hlinkClick r:id="rId3"/>
              </a:rPr>
              <a:t>https://docs.google.com/a/zuminternet.com/spreadsheet/ccc?key=0AjVaPzTBZ93rdHRVakhOX2Z4VWJkQ2VoMEtTVnh4SUE#gid=0</a:t>
            </a:r>
            <a:r>
              <a:rPr b="1" sz="900" lang="ko">
                <a:solidFill>
                  <a:srgbClr val="FF9900"/>
                </a:solidFill>
              </a:rPr>
              <a:t> 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038976" x="389175"/>
            <a:ext cy="4455799" cx="84614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ko">
                <a:solidFill>
                  <a:srgbClr val="FF9900"/>
                </a:solidFill>
                <a:latin typeface="굴림체"/>
                <a:ea typeface="굴림체"/>
                <a:cs typeface="굴림체"/>
                <a:sym typeface="굴림체"/>
              </a:rPr>
              <a:t>본론 - 주요 툴 분석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  <p:pic>
        <p:nvPicPr>
          <p:cNvPr id="144" name="Shape 1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818375" x="299225"/>
            <a:ext cy="4531349" cx="85455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ko">
                <a:solidFill>
                  <a:srgbClr val="FF9900"/>
                </a:solidFill>
                <a:latin typeface="굴림체"/>
                <a:ea typeface="굴림체"/>
                <a:cs typeface="굴림체"/>
                <a:sym typeface="굴림체"/>
              </a:rPr>
              <a:t>결론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ko">
                <a:solidFill>
                  <a:srgbClr val="666666"/>
                </a:solidFill>
                <a:latin typeface="굴림체"/>
                <a:ea typeface="굴림체"/>
                <a:cs typeface="굴림체"/>
                <a:sym typeface="굴림체"/>
              </a:rPr>
              <a:t>열린 결말 ^_^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사실 두 시스템을 비교하기엔 .. 목적이 다른 시스템이라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굴림체"/>
              <a:ea typeface="굴림체"/>
              <a:cs typeface="굴림체"/>
              <a:sym typeface="굴림체"/>
            </a:endParaRP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같이 일을 하는 사람이 적을 경우 엑셀이 더 좋음. (시스템의 유지 보수 비용)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이스트는 대부분이 PC/모바일 어플리케이션 &lt;-&gt; 줌은 대부분 웹 서비스.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(zum.com/news.zum.com/search.zum.com/timetree.zum.com/egloos.com)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협업이 중요하고 서비스/운영 중심(테스트의 중요도가 상대적으로 낮은)의 프로젝트는 레드마인이 맞는 듯.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굴림체"/>
              <a:ea typeface="굴림체"/>
              <a:cs typeface="굴림체"/>
              <a:sym typeface="굴림체"/>
            </a:endParaRP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프로젝트의 종류/ 사용자/ 어떻게 쓸 것인가 등등 에 따라 고려될 필요있음.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굴림체"/>
              <a:ea typeface="굴림체"/>
              <a:cs typeface="굴림체"/>
              <a:sym typeface="굴림체"/>
            </a:endParaRP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여러가지 검색해보니. 요즈음은 JIRA가 뜨는 듯? 근데 유료임.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굴림체"/>
              <a:ea typeface="굴림체"/>
              <a:cs typeface="굴림체"/>
              <a:sym typeface="굴림체"/>
            </a:endParaRP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굴림체"/>
              <a:ea typeface="굴림체"/>
              <a:cs typeface="굴림체"/>
              <a:sym typeface="굴림체"/>
            </a:endParaRP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굴림체"/>
              <a:ea typeface="굴림체"/>
              <a:cs typeface="굴림체"/>
              <a:sym typeface="굴림체"/>
            </a:endParaRP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다른 분들은 결함 관리 어떻게 하시나요?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굴림체"/>
              <a:ea typeface="굴림체"/>
              <a:cs typeface="굴림체"/>
              <a:sym typeface="굴림체"/>
            </a:endParaRPr>
          </a:p>
          <a:p>
            <a:pPr algn="just"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굴림체"/>
              <a:ea typeface="굴림체"/>
              <a:cs typeface="굴림체"/>
              <a:sym typeface="굴림체"/>
            </a:endParaRPr>
          </a:p>
        </p:txBody>
      </p:sp>
      <p:cxnSp>
        <p:nvCxnSpPr>
          <p:cNvPr id="151" name="Shape 151"/>
          <p:cNvCxnSpPr/>
          <p:nvPr/>
        </p:nvCxnSpPr>
        <p:spPr>
          <a:xfrm>
            <a:off y="1842300" x="564400"/>
            <a:ext cy="0" cx="1363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ko">
                <a:solidFill>
                  <a:srgbClr val="FF9900"/>
                </a:solidFill>
                <a:latin typeface="굴림체"/>
                <a:ea typeface="굴림체"/>
                <a:cs typeface="굴림체"/>
                <a:sym typeface="굴림체"/>
              </a:rPr>
              <a:t>참고자료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ko"/>
              <a:t>위키 - 소프트웨어 공학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ko">
                <a:solidFill>
                  <a:srgbClr val="0000FF"/>
                </a:solidFill>
                <a:hlinkClick r:id="rId3"/>
              </a:rPr>
              <a:t>http://ko.wikipedia.org/wiki/%EC%86%8C%ED%94%84%ED%8A%B8%EC%9B%A8%EC%96%B4_%EA%B3%B5%ED%95%99</a:t>
            </a:r>
            <a:r>
              <a:rPr sz="1200" lang="ko"/>
              <a:t> 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ko">
                <a:latin typeface="굴림체"/>
                <a:ea typeface="굴림체"/>
                <a:cs typeface="굴림체"/>
                <a:sym typeface="굴림체"/>
              </a:rPr>
              <a:t>생활코딩 - Redmine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ko">
                <a:solidFill>
                  <a:srgbClr val="1155CC"/>
                </a:solidFill>
                <a:latin typeface="굴림체"/>
                <a:ea typeface="굴림체"/>
                <a:cs typeface="굴림체"/>
                <a:sym typeface="굴림체"/>
                <a:hlinkClick r:id="rId4"/>
              </a:rPr>
              <a:t>http://opentutorials.org/course/438/2397</a:t>
            </a:r>
            <a:r>
              <a:rPr sz="1200" lang="ko">
                <a:latin typeface="굴림체"/>
                <a:ea typeface="굴림체"/>
                <a:cs typeface="굴림체"/>
                <a:sym typeface="굴림체"/>
              </a:rPr>
              <a:t> 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굴림체"/>
              <a:ea typeface="굴림체"/>
              <a:cs typeface="굴림체"/>
              <a:sym typeface="굴림체"/>
            </a:endParaRP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ko">
                <a:latin typeface="굴림체"/>
                <a:ea typeface="굴림체"/>
                <a:cs typeface="굴림체"/>
                <a:sym typeface="굴림체"/>
              </a:rPr>
              <a:t> JIRA, redmine, trac, mantis 비교기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ko">
                <a:solidFill>
                  <a:srgbClr val="1155CC"/>
                </a:solidFill>
                <a:latin typeface="굴림체"/>
                <a:ea typeface="굴림체"/>
                <a:cs typeface="굴림체"/>
                <a:sym typeface="굴림체"/>
                <a:hlinkClick r:id="rId5"/>
              </a:rPr>
              <a:t>http://lesstif.tistory.com/178</a:t>
            </a:r>
            <a:r>
              <a:rPr sz="1200" lang="ko">
                <a:latin typeface="굴림체"/>
                <a:ea typeface="굴림체"/>
                <a:cs typeface="굴림체"/>
                <a:sym typeface="굴림체"/>
              </a:rPr>
              <a:t> 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굴림체"/>
              <a:ea typeface="굴림체"/>
              <a:cs typeface="굴림체"/>
              <a:sym typeface="굴림체"/>
            </a:endParaRP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ko">
                <a:latin typeface="굴림체"/>
                <a:ea typeface="굴림체"/>
                <a:cs typeface="굴림체"/>
                <a:sym typeface="굴림체"/>
              </a:rPr>
              <a:t>위키 - Comparison_of_issue_tracking_systems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ko">
                <a:solidFill>
                  <a:srgbClr val="1155CC"/>
                </a:solidFill>
                <a:latin typeface="굴림체"/>
                <a:ea typeface="굴림체"/>
                <a:cs typeface="굴림체"/>
                <a:sym typeface="굴림체"/>
                <a:hlinkClick r:id="rId6"/>
              </a:rPr>
              <a:t>http://en.wikipedia.org/wiki/Comparison_of_issue_tracking_systems</a:t>
            </a:r>
            <a:r>
              <a:rPr sz="1200" lang="ko">
                <a:latin typeface="굴림체"/>
                <a:ea typeface="굴림체"/>
                <a:cs typeface="굴림체"/>
                <a:sym typeface="굴림체"/>
              </a:rPr>
              <a:t> 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굴림체"/>
              <a:ea typeface="굴림체"/>
              <a:cs typeface="굴림체"/>
              <a:sym typeface="굴림체"/>
            </a:endParaRP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ko">
                <a:latin typeface="굴림체"/>
                <a:ea typeface="굴림체"/>
                <a:cs typeface="굴림체"/>
                <a:sym typeface="굴림체"/>
              </a:rPr>
              <a:t>천년나무의 품질이야기 - 이슈 관리 도구 비교(2) : 이슈관리란? 이슈관리 도구란?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ko">
                <a:solidFill>
                  <a:srgbClr val="1155CC"/>
                </a:solidFill>
                <a:latin typeface="굴림체"/>
                <a:ea typeface="굴림체"/>
                <a:cs typeface="굴림체"/>
                <a:sym typeface="굴림체"/>
                <a:hlinkClick r:id="rId7"/>
              </a:rPr>
              <a:t>http://xelion.tistory.com/1303</a:t>
            </a:r>
            <a:r>
              <a:rPr sz="1200" lang="ko">
                <a:latin typeface="굴림체"/>
                <a:ea typeface="굴림체"/>
                <a:cs typeface="굴림체"/>
                <a:sym typeface="굴림체"/>
              </a:rPr>
              <a:t> 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굴림체"/>
              <a:ea typeface="굴림체"/>
              <a:cs typeface="굴림체"/>
              <a:sym typeface="굴림체"/>
            </a:endParaRP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ko">
                <a:latin typeface="굴림체"/>
                <a:ea typeface="굴림체"/>
                <a:cs typeface="굴림체"/>
                <a:sym typeface="굴림체"/>
              </a:rPr>
              <a:t>Mantis공식 - Browse Bug Tracker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ko">
                <a:solidFill>
                  <a:srgbClr val="0000FF"/>
                </a:solidFill>
                <a:latin typeface="굴림체"/>
                <a:ea typeface="굴림체"/>
                <a:cs typeface="굴림체"/>
                <a:sym typeface="굴림체"/>
                <a:hlinkClick r:id="rId8"/>
              </a:rPr>
              <a:t>http://www.mantisbt.org/bugs/my_view_page.php</a:t>
            </a:r>
            <a:r>
              <a:rPr sz="1200" lang="ko">
                <a:latin typeface="굴림체"/>
                <a:ea typeface="굴림체"/>
                <a:cs typeface="굴림체"/>
                <a:sym typeface="굴림체"/>
              </a:rPr>
              <a:t> 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굴림체"/>
              <a:ea typeface="굴림체"/>
              <a:cs typeface="굴림체"/>
              <a:sym typeface="굴림체"/>
            </a:endParaRP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ko">
                <a:latin typeface="굴림체"/>
                <a:ea typeface="굴림체"/>
                <a:cs typeface="굴림체"/>
                <a:sym typeface="굴림체"/>
              </a:rPr>
              <a:t>Redmine공식 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u="sng" sz="1200" lang="ko">
                <a:solidFill>
                  <a:srgbClr val="0000FF"/>
                </a:solidFill>
                <a:hlinkClick r:id="rId9"/>
              </a:rPr>
              <a:t>http://www.redmine.org/projects/redmine</a:t>
            </a:r>
            <a:r>
              <a:rPr sz="1200" lang="ko">
                <a:solidFill>
                  <a:srgbClr val="0000FF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>
                <a:solidFill>
                  <a:srgbClr val="FF9900"/>
                </a:solidFill>
                <a:latin typeface="굴림체"/>
                <a:ea typeface="굴림체"/>
                <a:cs typeface="굴림체"/>
                <a:sym typeface="굴림체"/>
              </a:rPr>
              <a:t>다음 주제?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ko">
                <a:latin typeface="굴림체"/>
                <a:ea typeface="굴림체"/>
                <a:cs typeface="굴림체"/>
                <a:sym typeface="굴림체"/>
              </a:rPr>
              <a:t>Git? 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- </a:t>
            </a:r>
            <a:r>
              <a:rPr sz="1800" lang="ko">
                <a:solidFill>
                  <a:srgbClr val="999999"/>
                </a:solidFill>
                <a:latin typeface="굴림체"/>
                <a:ea typeface="굴림체"/>
                <a:cs typeface="굴림체"/>
                <a:sym typeface="굴림체"/>
              </a:rPr>
              <a:t>알고리즘의 신 욱신님 </a:t>
            </a: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발표자료가 있어서 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latin typeface="굴림체"/>
              <a:ea typeface="굴림체"/>
              <a:cs typeface="굴림체"/>
              <a:sym typeface="굴림체"/>
            </a:endParaRPr>
          </a:p>
          <a:p>
            <a:pPr rtl="0" lvl="0">
              <a:spcBef>
                <a:spcPts val="0"/>
              </a:spcBef>
              <a:buNone/>
            </a:pPr>
            <a:r>
              <a:rPr sz="2400" lang="ko">
                <a:latin typeface="굴림체"/>
                <a:ea typeface="굴림체"/>
                <a:cs typeface="굴림체"/>
                <a:sym typeface="굴림체"/>
              </a:rPr>
              <a:t>QA와 QE와 TE와 Tester의 관계?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ko">
                <a:latin typeface="굴림체"/>
                <a:ea typeface="굴림체"/>
                <a:cs typeface="굴림체"/>
                <a:sym typeface="굴림체"/>
              </a:rPr>
              <a:t>	</a:t>
            </a: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- 나는 뭐하는 사람인가? 에 대한 고민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latin typeface="굴림체"/>
              <a:ea typeface="굴림체"/>
              <a:cs typeface="굴림체"/>
              <a:sym typeface="굴림체"/>
            </a:endParaRPr>
          </a:p>
          <a:p>
            <a:pPr rtl="0" lvl="0">
              <a:spcBef>
                <a:spcPts val="0"/>
              </a:spcBef>
              <a:buNone/>
            </a:pPr>
            <a:r>
              <a:rPr sz="2400" lang="ko">
                <a:latin typeface="굴림체"/>
                <a:ea typeface="굴림체"/>
                <a:cs typeface="굴림체"/>
                <a:sym typeface="굴림체"/>
              </a:rPr>
              <a:t>패킷 분석도구 WireShark, Fiddler, httpwatch 소개와 활용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ko">
                <a:latin typeface="굴림체"/>
                <a:ea typeface="굴림체"/>
                <a:cs typeface="굴림체"/>
                <a:sym typeface="굴림체"/>
              </a:rPr>
              <a:t>	</a:t>
            </a: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- 다들 아실 것 같지만,, 흔히 실무에 사용하니까.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latin typeface="굴림체"/>
              <a:ea typeface="굴림체"/>
              <a:cs typeface="굴림체"/>
              <a:sym typeface="굴림체"/>
            </a:endParaRPr>
          </a:p>
          <a:p>
            <a:pPr rtl="0" lvl="0">
              <a:spcBef>
                <a:spcPts val="0"/>
              </a:spcBef>
              <a:buNone/>
            </a:pPr>
            <a:r>
              <a:rPr sz="2400" lang="ko">
                <a:latin typeface="굴림체"/>
                <a:ea typeface="굴림체"/>
                <a:cs typeface="굴림체"/>
                <a:sym typeface="굴림체"/>
              </a:rPr>
              <a:t>기타. 테스트 자동화에 대한 이야기들?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latin typeface="굴림체"/>
              <a:ea typeface="굴림체"/>
              <a:cs typeface="굴림체"/>
              <a:sym typeface="굴림체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latin typeface="굴림체"/>
              <a:ea typeface="굴림체"/>
              <a:cs typeface="굴림체"/>
              <a:sym typeface="굴림체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latin typeface="굴림체"/>
              <a:ea typeface="굴림체"/>
              <a:cs typeface="굴림체"/>
              <a:sym typeface="굴림체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latin typeface="굴림체"/>
              <a:ea typeface="굴림체"/>
              <a:cs typeface="굴림체"/>
              <a:sym typeface="굴림체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latin typeface="굴림체"/>
              <a:ea typeface="굴림체"/>
              <a:cs typeface="굴림체"/>
              <a:sym typeface="굴림체"/>
            </a:endParaRPr>
          </a:p>
        </p:txBody>
      </p:sp>
      <p:cxnSp>
        <p:nvCxnSpPr>
          <p:cNvPr id="164" name="Shape 164"/>
          <p:cNvCxnSpPr/>
          <p:nvPr/>
        </p:nvCxnSpPr>
        <p:spPr>
          <a:xfrm>
            <a:off y="2326350" x="1176150"/>
            <a:ext cy="0" cx="213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>
                <a:solidFill>
                  <a:srgbClr val="FF9900"/>
                </a:solidFill>
                <a:latin typeface="굴림체"/>
                <a:ea typeface="굴림체"/>
                <a:cs typeface="굴림체"/>
                <a:sym typeface="굴림체"/>
              </a:rPr>
              <a:t>&lt; Agneda &gt;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spcBef>
                <a:spcPts val="0"/>
              </a:spcBef>
              <a:buNone/>
            </a:pPr>
            <a:r>
              <a:rPr b="1" sz="2400" lang="ko">
                <a:solidFill>
                  <a:srgbClr val="000000"/>
                </a:solidFill>
                <a:latin typeface="굴림체"/>
                <a:ea typeface="굴림체"/>
                <a:cs typeface="굴림체"/>
                <a:sym typeface="굴림체"/>
              </a:rPr>
              <a:t>도입 : 목적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굴림체"/>
              <a:ea typeface="굴림체"/>
              <a:cs typeface="굴림체"/>
              <a:sym typeface="굴림체"/>
            </a:endParaRPr>
          </a:p>
          <a:p>
            <a:pPr algn="just" rtl="0" lvl="0">
              <a:spcBef>
                <a:spcPts val="0"/>
              </a:spcBef>
              <a:buNone/>
            </a:pPr>
            <a:r>
              <a:rPr b="1" sz="2400" lang="ko">
                <a:solidFill>
                  <a:srgbClr val="000000"/>
                </a:solidFill>
                <a:latin typeface="굴림체"/>
                <a:ea typeface="굴림체"/>
                <a:cs typeface="굴림체"/>
                <a:sym typeface="굴림체"/>
              </a:rPr>
              <a:t>서론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굴림체"/>
              <a:ea typeface="굴림체"/>
              <a:cs typeface="굴림체"/>
              <a:sym typeface="굴림체"/>
            </a:endParaRP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ko">
                <a:solidFill>
                  <a:srgbClr val="000000"/>
                </a:solidFill>
                <a:latin typeface="굴림체"/>
                <a:ea typeface="굴림체"/>
                <a:cs typeface="굴림체"/>
                <a:sym typeface="굴림체"/>
              </a:rPr>
              <a:t>본론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ko">
                <a:solidFill>
                  <a:srgbClr val="000000"/>
                </a:solidFill>
                <a:latin typeface="굴림체"/>
                <a:ea typeface="굴림체"/>
                <a:cs typeface="굴림체"/>
                <a:sym typeface="굴림체"/>
              </a:rPr>
              <a:t>- 버그 트래킹 시스템 Mantis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ko">
                <a:solidFill>
                  <a:srgbClr val="000000"/>
                </a:solidFill>
                <a:latin typeface="굴림체"/>
                <a:ea typeface="굴림체"/>
                <a:cs typeface="굴림체"/>
                <a:sym typeface="굴림체"/>
              </a:rPr>
              <a:t>- 프로젝트 관리 툴 Redmine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굴림체"/>
              <a:ea typeface="굴림체"/>
              <a:cs typeface="굴림체"/>
              <a:sym typeface="굴림체"/>
            </a:endParaRPr>
          </a:p>
          <a:p>
            <a:pPr algn="just" rtl="0" lvl="0">
              <a:spcBef>
                <a:spcPts val="0"/>
              </a:spcBef>
              <a:buNone/>
            </a:pPr>
            <a:r>
              <a:rPr b="1" sz="2400" lang="ko">
                <a:solidFill>
                  <a:srgbClr val="000000"/>
                </a:solidFill>
                <a:latin typeface="굴림체"/>
                <a:ea typeface="굴림체"/>
                <a:cs typeface="굴림체"/>
                <a:sym typeface="굴림체"/>
              </a:rPr>
              <a:t>결론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굴림체"/>
              <a:ea typeface="굴림체"/>
              <a:cs typeface="굴림체"/>
              <a:sym typeface="굴림체"/>
            </a:endParaRPr>
          </a:p>
          <a:p>
            <a:pPr algn="just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ko">
                <a:solidFill>
                  <a:srgbClr val="000000"/>
                </a:solidFill>
                <a:latin typeface="굴림체"/>
                <a:ea typeface="굴림체"/>
                <a:cs typeface="굴림체"/>
                <a:sym typeface="굴림체"/>
              </a:rPr>
              <a:t>참고자료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ko">
                <a:solidFill>
                  <a:srgbClr val="FF9900"/>
                </a:solidFill>
                <a:latin typeface="굴림체"/>
                <a:ea typeface="굴림체"/>
                <a:cs typeface="굴림체"/>
                <a:sym typeface="굴림체"/>
              </a:rPr>
              <a:t>도입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spcBef>
                <a:spcPts val="0"/>
              </a:spcBef>
              <a:buNone/>
            </a:pPr>
            <a:r>
              <a:rPr b="1" sz="2400" lang="ko">
                <a:solidFill>
                  <a:srgbClr val="000000"/>
                </a:solidFill>
                <a:latin typeface="굴림체"/>
                <a:ea typeface="굴림체"/>
                <a:cs typeface="굴림체"/>
                <a:sym typeface="굴림체"/>
              </a:rPr>
              <a:t>목적</a:t>
            </a:r>
          </a:p>
          <a:p>
            <a:pPr algn="just" rtl="0" lvl="0">
              <a:spcBef>
                <a:spcPts val="0"/>
              </a:spcBef>
              <a:buNone/>
            </a:pPr>
            <a:r>
              <a:t/>
            </a:r>
            <a:endParaRPr sz="2400">
              <a:latin typeface="굴림체"/>
              <a:ea typeface="굴림체"/>
              <a:cs typeface="굴림체"/>
              <a:sym typeface="굴림체"/>
            </a:endParaRPr>
          </a:p>
          <a:p>
            <a:pPr algn="just" rtl="0" lvl="0">
              <a:spcBef>
                <a:spcPts val="0"/>
              </a:spcBef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내용 공유.  경험 공유.</a:t>
            </a:r>
          </a:p>
          <a:p>
            <a:pPr algn="just" rtl="0" lvl="0">
              <a:spcBef>
                <a:spcPts val="0"/>
              </a:spcBef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다른 분들이 어떻게 일하는지 매우 궁금.  (첫(?)직장이라?)</a:t>
            </a:r>
          </a:p>
          <a:p>
            <a:pPr algn="just" rtl="0" lvl="0">
              <a:spcBef>
                <a:spcPts val="0"/>
              </a:spcBef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다들 어떤 형태로든 이 시스템은 쓰실테니까.</a:t>
            </a:r>
          </a:p>
          <a:p>
            <a:pPr algn="just" rtl="0" lvl="0">
              <a:spcBef>
                <a:spcPts val="0"/>
              </a:spcBef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처음이니까 쉽고 가볍고 접근하기 쉬운 주제로. </a:t>
            </a:r>
          </a:p>
          <a:p>
            <a:pPr algn="just"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굴림체"/>
              <a:ea typeface="굴림체"/>
              <a:cs typeface="굴림체"/>
              <a:sym typeface="굴림체"/>
            </a:endParaRPr>
          </a:p>
          <a:p>
            <a:pPr algn="just" rtl="0" lvl="0">
              <a:spcBef>
                <a:spcPts val="0"/>
              </a:spcBef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(다른 분들 어떻게 하는지 눈치도 볼 겸) </a:t>
            </a:r>
            <a:r>
              <a:rPr sz="1800" lang="ko">
                <a:solidFill>
                  <a:srgbClr val="B7B7B7"/>
                </a:solidFill>
                <a:latin typeface="굴림체"/>
                <a:ea typeface="굴림체"/>
                <a:cs typeface="굴림체"/>
                <a:sym typeface="굴림체"/>
              </a:rPr>
              <a:t>QA팀에 있으면서 눈치만 늘음..</a:t>
            </a:r>
          </a:p>
          <a:p>
            <a:pPr algn="just" rtl="0" lv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굴림체"/>
              <a:ea typeface="굴림체"/>
              <a:cs typeface="굴림체"/>
              <a:sym typeface="굴림체"/>
            </a:endParaRPr>
          </a:p>
          <a:p>
            <a:pPr algn="just" rtl="0" lv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굴림체"/>
              <a:ea typeface="굴림체"/>
              <a:cs typeface="굴림체"/>
              <a:sym typeface="굴림체"/>
            </a:endParaRPr>
          </a:p>
          <a:p>
            <a:pPr algn="just" rtl="0" lvl="0">
              <a:spcBef>
                <a:spcPts val="0"/>
              </a:spcBef>
              <a:buNone/>
            </a:pPr>
            <a:r>
              <a:rPr b="1" sz="2400" lang="ko">
                <a:solidFill>
                  <a:srgbClr val="000000"/>
                </a:solidFill>
                <a:latin typeface="굴림체"/>
                <a:ea typeface="굴림체"/>
                <a:cs typeface="굴림체"/>
                <a:sym typeface="굴림체"/>
              </a:rPr>
              <a:t>기대 효과 ?</a:t>
            </a:r>
          </a:p>
        </p:txBody>
      </p:sp>
      <p:cxnSp>
        <p:nvCxnSpPr>
          <p:cNvPr id="45" name="Shape 45"/>
          <p:cNvCxnSpPr/>
          <p:nvPr/>
        </p:nvCxnSpPr>
        <p:spPr>
          <a:xfrm>
            <a:off y="3959050" x="516900"/>
            <a:ext cy="0" cx="3962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ko">
                <a:solidFill>
                  <a:srgbClr val="FF9900"/>
                </a:solidFill>
                <a:latin typeface="굴림체"/>
                <a:ea typeface="굴림체"/>
                <a:cs typeface="굴림체"/>
                <a:sym typeface="굴림체"/>
              </a:rPr>
              <a:t>서론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ko">
                <a:latin typeface="굴림체"/>
                <a:ea typeface="굴림체"/>
                <a:cs typeface="굴림체"/>
                <a:sym typeface="굴림체"/>
              </a:rPr>
              <a:t>결함 추적?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- 결함(버그)가 발견된 때부터 해결된 때까지의 과정을 기록/추적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- 누적 결함의 수 / 해결 비율 / 결함 해결시 소요 시간 측정 등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ko">
                <a:solidFill>
                  <a:srgbClr val="999999"/>
                </a:solidFill>
                <a:latin typeface="굴림체"/>
                <a:ea typeface="굴림체"/>
                <a:cs typeface="굴림체"/>
                <a:sym typeface="굴림체"/>
              </a:rPr>
              <a:t>- 우리를 힘들게 하는 것은 누구인가?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latin typeface="굴림체"/>
              <a:ea typeface="굴림체"/>
              <a:cs typeface="굴림체"/>
              <a:sym typeface="굴림체"/>
            </a:endParaRP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latin typeface="굴림체"/>
              <a:ea typeface="굴림체"/>
              <a:cs typeface="굴림체"/>
              <a:sym typeface="굴림체"/>
            </a:endParaRP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ko">
                <a:latin typeface="굴림체"/>
                <a:ea typeface="굴림체"/>
                <a:cs typeface="굴림체"/>
                <a:sym typeface="굴림체"/>
              </a:rPr>
              <a:t>버그 트래킹 시스템(BTS)? 이슈 추적 시스템(ITS)?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- 제품이 나오고 해당 제품에서 발견된 결함을 게시판 형태로 등록/추적/관리.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- 제품이 만들어지는 과정(기획/디자인/개발)은 다른 시스템과 쪼인 필요.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ex) </a:t>
            </a:r>
            <a:r>
              <a:rPr sz="1800" lang="ko">
                <a:latin typeface="Verdana"/>
                <a:ea typeface="Verdana"/>
                <a:cs typeface="Verdana"/>
                <a:sym typeface="Verdana"/>
              </a:rPr>
              <a:t>mantis, bugzilla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latin typeface="굴림체"/>
              <a:ea typeface="굴림체"/>
              <a:cs typeface="굴림체"/>
              <a:sym typeface="굴림체"/>
            </a:endParaRP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ko">
                <a:latin typeface="굴림체"/>
                <a:ea typeface="굴림체"/>
                <a:cs typeface="굴림체"/>
                <a:sym typeface="굴림체"/>
              </a:rPr>
              <a:t>프로젝트 관리 툴(PLM)?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- 프로젝트의 시작부터 끝까지 모든 과정을 관리.</a:t>
            </a:r>
          </a:p>
          <a:p>
            <a:pPr algn="just" rtl="0" lvl="0">
              <a:spcBef>
                <a:spcPts val="0"/>
              </a:spcBef>
              <a:buNone/>
            </a:pPr>
            <a:r>
              <a:rPr sz="1800" lang="ko">
                <a:solidFill>
                  <a:srgbClr val="000000"/>
                </a:solidFill>
                <a:latin typeface="굴림체"/>
                <a:ea typeface="굴림체"/>
                <a:cs typeface="굴림체"/>
                <a:sym typeface="굴림체"/>
              </a:rPr>
              <a:t>ex) JIRA, redmine (?) </a:t>
            </a:r>
            <a:r>
              <a:rPr sz="1800" lang="ko">
                <a:solidFill>
                  <a:srgbClr val="999999"/>
                </a:solidFill>
                <a:latin typeface="굴림체"/>
                <a:ea typeface="굴림체"/>
                <a:cs typeface="굴림체"/>
                <a:sym typeface="굴림체"/>
              </a:rPr>
              <a:t>어떤 일을 하는 사람이 쓰느냐에 따라 시선이 다름</a:t>
            </a:r>
          </a:p>
        </p:txBody>
      </p:sp>
      <p:cxnSp>
        <p:nvCxnSpPr>
          <p:cNvPr id="52" name="Shape 52"/>
          <p:cNvCxnSpPr/>
          <p:nvPr/>
        </p:nvCxnSpPr>
        <p:spPr>
          <a:xfrm>
            <a:off y="2758775" x="588075"/>
            <a:ext cy="0" cx="370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ko">
                <a:solidFill>
                  <a:srgbClr val="FF9900"/>
                </a:solidFill>
                <a:latin typeface="굴림체"/>
                <a:ea typeface="굴림체"/>
                <a:cs typeface="굴림체"/>
                <a:sym typeface="굴림체"/>
              </a:rPr>
              <a:t>본론 - 버그 트래킹 시스템 Mantis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spcBef>
                <a:spcPts val="0"/>
              </a:spcBef>
              <a:buNone/>
            </a:pPr>
            <a:r>
              <a:rPr sz="2400" lang="ko">
                <a:latin typeface="굴림체"/>
                <a:ea typeface="굴림체"/>
                <a:cs typeface="굴림체"/>
                <a:sym typeface="굴림체"/>
              </a:rPr>
              <a:t>소개</a:t>
            </a:r>
          </a:p>
          <a:p>
            <a:pPr algn="just" rtl="0" lvl="0">
              <a:spcBef>
                <a:spcPts val="0"/>
              </a:spcBef>
              <a:buNone/>
            </a:pPr>
            <a:r>
              <a:t/>
            </a:r>
            <a:endParaRPr sz="2400">
              <a:latin typeface="굴림체"/>
              <a:ea typeface="굴림체"/>
              <a:cs typeface="굴림체"/>
              <a:sym typeface="굴림체"/>
            </a:endParaRPr>
          </a:p>
        </p:txBody>
      </p:sp>
      <p:pic>
        <p:nvPicPr>
          <p:cNvPr id="59" name="Shape 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124900" x="270291"/>
            <a:ext cy="4169499" cx="8475925"/>
          </a:xfrm>
          <a:prstGeom prst="rect">
            <a:avLst/>
          </a:prstGeom>
        </p:spPr>
      </p:pic>
      <p:sp>
        <p:nvSpPr>
          <p:cNvPr id="60" name="Shape 60"/>
          <p:cNvSpPr/>
          <p:nvPr/>
        </p:nvSpPr>
        <p:spPr>
          <a:xfrm>
            <a:off y="2213975" x="270300"/>
            <a:ext cy="236700" cx="606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>
                <a:solidFill>
                  <a:srgbClr val="FF9900"/>
                </a:solidFill>
                <a:latin typeface="굴림체"/>
                <a:ea typeface="굴림체"/>
                <a:cs typeface="굴림체"/>
                <a:sym typeface="굴림체"/>
              </a:rPr>
              <a:t>본론 - 버그 트래킹 시스템 Mantis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sz="1200" lang="ko">
                <a:solidFill>
                  <a:schemeClr val="hlink"/>
                </a:solidFill>
                <a:hlinkClick r:id="rId3"/>
              </a:rPr>
              <a:t>http://www.mantisbt.org/bugs/my_view_page.php</a:t>
            </a:r>
            <a:r>
              <a:rPr sz="1200" lang="ko"/>
              <a:t> 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049625" x="1106975"/>
            <a:ext cy="4432650" cx="767252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ko">
                <a:latin typeface="굴림체"/>
                <a:ea typeface="굴림체"/>
                <a:cs typeface="굴림체"/>
                <a:sym typeface="굴림체"/>
              </a:rPr>
              <a:t>프로세스</a:t>
            </a:r>
          </a:p>
        </p:txBody>
      </p:sp>
      <p:sp>
        <p:nvSpPr>
          <p:cNvPr id="73" name="Shape 73"/>
          <p:cNvSpPr/>
          <p:nvPr/>
        </p:nvSpPr>
        <p:spPr>
          <a:xfrm>
            <a:off y="3277625" x="700500"/>
            <a:ext cy="985799" cx="5102399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ko">
                <a:solidFill>
                  <a:srgbClr val="FF9900"/>
                </a:solidFill>
                <a:latin typeface="굴림체"/>
                <a:ea typeface="굴림체"/>
                <a:cs typeface="굴림체"/>
                <a:sym typeface="굴림체"/>
              </a:rPr>
              <a:t>본론 - 버그 트래킹 시스템 Mantis</a:t>
            </a:r>
          </a:p>
        </p:txBody>
      </p:sp>
      <p:sp>
        <p:nvSpPr>
          <p:cNvPr id="75" name="Shape 75"/>
          <p:cNvSpPr/>
          <p:nvPr/>
        </p:nvSpPr>
        <p:spPr>
          <a:xfrm>
            <a:off y="2283150" x="700500"/>
            <a:ext cy="432299" cx="136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새로운 이슈</a:t>
            </a:r>
          </a:p>
        </p:txBody>
      </p:sp>
      <p:sp>
        <p:nvSpPr>
          <p:cNvPr id="76" name="Shape 76"/>
          <p:cNvSpPr/>
          <p:nvPr/>
        </p:nvSpPr>
        <p:spPr>
          <a:xfrm>
            <a:off y="4654700" x="5802900"/>
            <a:ext cy="432299" cx="136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ko"/>
              <a:t>해결된 이슈</a:t>
            </a:r>
          </a:p>
        </p:txBody>
      </p:sp>
      <p:sp>
        <p:nvSpPr>
          <p:cNvPr id="77" name="Shape 77"/>
          <p:cNvSpPr/>
          <p:nvPr/>
        </p:nvSpPr>
        <p:spPr>
          <a:xfrm>
            <a:off y="5583350" x="7211525"/>
            <a:ext cy="432299" cx="136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ko"/>
              <a:t>종료된 이슈</a:t>
            </a:r>
          </a:p>
        </p:txBody>
      </p:sp>
      <p:sp>
        <p:nvSpPr>
          <p:cNvPr id="78" name="Shape 78"/>
          <p:cNvSpPr/>
          <p:nvPr/>
        </p:nvSpPr>
        <p:spPr>
          <a:xfrm>
            <a:off y="3543850" x="4107875"/>
            <a:ext cy="432299" cx="136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ko"/>
              <a:t>할당된 이슈</a:t>
            </a:r>
          </a:p>
        </p:txBody>
      </p:sp>
      <p:sp>
        <p:nvSpPr>
          <p:cNvPr id="79" name="Shape 79"/>
          <p:cNvSpPr/>
          <p:nvPr/>
        </p:nvSpPr>
        <p:spPr>
          <a:xfrm>
            <a:off y="3543850" x="2535975"/>
            <a:ext cy="432299" cx="136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ko"/>
              <a:t>이슈 검토</a:t>
            </a:r>
          </a:p>
        </p:txBody>
      </p:sp>
      <p:sp>
        <p:nvSpPr>
          <p:cNvPr id="80" name="Shape 80"/>
          <p:cNvSpPr/>
          <p:nvPr/>
        </p:nvSpPr>
        <p:spPr>
          <a:xfrm>
            <a:off y="3543850" x="964075"/>
            <a:ext cy="432299" cx="136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ko"/>
              <a:t>정보 부족</a:t>
            </a:r>
          </a:p>
        </p:txBody>
      </p:sp>
      <p:sp>
        <p:nvSpPr>
          <p:cNvPr id="81" name="Shape 81"/>
          <p:cNvSpPr/>
          <p:nvPr/>
        </p:nvSpPr>
        <p:spPr>
          <a:xfrm rot="5400000">
            <a:off y="2330675" x="2443124"/>
            <a:ext cy="914400" cx="663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 rot="5400000">
            <a:off y="3728425" x="6046474"/>
            <a:ext cy="914400" cx="663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 rot="5400000">
            <a:off y="4693725" x="7426574"/>
            <a:ext cy="914400" cx="663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ko">
                <a:solidFill>
                  <a:srgbClr val="FF9900"/>
                </a:solidFill>
                <a:latin typeface="굴림체"/>
                <a:ea typeface="굴림체"/>
                <a:cs typeface="굴림체"/>
                <a:sym typeface="굴림체"/>
              </a:rPr>
              <a:t>본론 - 버그 트래킹 시스템 Mantis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spcBef>
                <a:spcPts val="0"/>
              </a:spcBef>
              <a:buNone/>
            </a:pPr>
            <a:r>
              <a:rPr sz="2400" lang="ko">
                <a:latin typeface="굴림체"/>
                <a:ea typeface="굴림체"/>
                <a:cs typeface="굴림체"/>
                <a:sym typeface="굴림체"/>
              </a:rPr>
              <a:t>장점</a:t>
            </a:r>
          </a:p>
          <a:p>
            <a:pPr algn="just" rtl="0" lvl="0">
              <a:spcBef>
                <a:spcPts val="0"/>
              </a:spcBef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구축하기 쉬움.  (아무것도 몰랐던 저도 해봤음.)</a:t>
            </a:r>
          </a:p>
          <a:p>
            <a:pPr algn="just" rtl="0" lvl="0">
              <a:spcBef>
                <a:spcPts val="0"/>
              </a:spcBef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굉장히 직관적인 UI.</a:t>
            </a:r>
          </a:p>
          <a:p>
            <a:pPr algn="just" rtl="0" lvl="0">
              <a:spcBef>
                <a:spcPts val="0"/>
              </a:spcBef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개중엔 그나마 한글화가 잘된 것이라고...</a:t>
            </a:r>
          </a:p>
          <a:p>
            <a:pPr algn="just" rtl="0" lvl="0">
              <a:spcBef>
                <a:spcPts val="0"/>
              </a:spcBef>
              <a:buNone/>
            </a:pPr>
            <a:r>
              <a:t/>
            </a:r>
            <a:endParaRPr sz="1200">
              <a:latin typeface="굴림체"/>
              <a:ea typeface="굴림체"/>
              <a:cs typeface="굴림체"/>
              <a:sym typeface="굴림체"/>
            </a:endParaRPr>
          </a:p>
          <a:p>
            <a:pPr algn="just" rtl="0" lvl="0">
              <a:spcBef>
                <a:spcPts val="0"/>
              </a:spcBef>
              <a:buNone/>
            </a:pPr>
            <a:r>
              <a:t/>
            </a:r>
            <a:endParaRPr sz="1200">
              <a:latin typeface="굴림체"/>
              <a:ea typeface="굴림체"/>
              <a:cs typeface="굴림체"/>
              <a:sym typeface="굴림체"/>
            </a:endParaRPr>
          </a:p>
          <a:p>
            <a:pPr algn="just" rtl="0" lvl="0">
              <a:spcBef>
                <a:spcPts val="0"/>
              </a:spcBef>
              <a:buNone/>
            </a:pPr>
            <a:r>
              <a:t/>
            </a:r>
            <a:endParaRPr sz="1200">
              <a:latin typeface="굴림체"/>
              <a:ea typeface="굴림체"/>
              <a:cs typeface="굴림체"/>
              <a:sym typeface="굴림체"/>
            </a:endParaRP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ko">
                <a:latin typeface="굴림체"/>
                <a:ea typeface="굴림체"/>
                <a:cs typeface="굴림체"/>
                <a:sym typeface="굴림체"/>
              </a:rPr>
              <a:t>단점</a:t>
            </a:r>
          </a:p>
          <a:p>
            <a:pPr algn="just" rtl="0" lvl="0">
              <a:spcBef>
                <a:spcPts val="0"/>
              </a:spcBef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구축/관리하기 쉬운 만큼의 부실한 타 시스템과의 연계. </a:t>
            </a:r>
          </a:p>
          <a:p>
            <a:pPr algn="just" rtl="0" lvl="0">
              <a:spcBef>
                <a:spcPts val="0"/>
              </a:spcBef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앞 단의 작업은 따로 관리 필요 - 테스터는 작업 내역을 공유 받기 힘들때도.. </a:t>
            </a:r>
          </a:p>
          <a:p>
            <a:pPr algn="just" rtl="0" lvl="0">
              <a:spcBef>
                <a:spcPts val="0"/>
              </a:spcBef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(tester외의 실무자의 참여를 이끌어 내기 힘듦.  =&gt; 자꾸 엑셀 쓸라 함..)</a:t>
            </a:r>
          </a:p>
          <a:p>
            <a:pPr algn="just"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굴림체"/>
              <a:ea typeface="굴림체"/>
              <a:cs typeface="굴림체"/>
              <a:sym typeface="굴림체"/>
            </a:endParaRPr>
          </a:p>
          <a:p>
            <a:pPr algn="just" rtl="0" lvl="0">
              <a:spcBef>
                <a:spcPts val="0"/>
              </a:spcBef>
              <a:buNone/>
            </a:pPr>
            <a:r>
              <a:rPr sz="1800" lang="ko">
                <a:latin typeface="굴림체"/>
                <a:ea typeface="굴림체"/>
                <a:cs typeface="굴림체"/>
                <a:sym typeface="굴림체"/>
              </a:rPr>
              <a:t>ex) 스플래시 디자인 변경 건이 있었는데 우린 몰랐어 ! 몰라서 배포됐는데 ! 우리 문제야 ?!</a:t>
            </a:r>
          </a:p>
          <a:p>
            <a:pPr algn="just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굴림체"/>
              <a:ea typeface="굴림체"/>
              <a:cs typeface="굴림체"/>
              <a:sym typeface="굴림체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ko">
                <a:solidFill>
                  <a:srgbClr val="FF9900"/>
                </a:solidFill>
                <a:latin typeface="굴림체"/>
                <a:ea typeface="굴림체"/>
                <a:cs typeface="굴림체"/>
                <a:sym typeface="굴림체"/>
              </a:rPr>
              <a:t>본론 - 프로젝트 관리 툴 Redmine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spcBef>
                <a:spcPts val="0"/>
              </a:spcBef>
              <a:buNone/>
            </a:pPr>
            <a:r>
              <a:rPr sz="2400" lang="ko">
                <a:latin typeface="굴림체"/>
                <a:ea typeface="굴림체"/>
                <a:cs typeface="굴림체"/>
                <a:sym typeface="굴림체"/>
              </a:rPr>
              <a:t>소개 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326025" x="457199"/>
            <a:ext cy="3508894" cx="83611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