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3" autoAdjust="0"/>
    <p:restoredTop sz="94699" autoAdjust="0"/>
  </p:normalViewPr>
  <p:slideViewPr>
    <p:cSldViewPr snapToGrid="0" snapToObjects="1">
      <p:cViewPr>
        <p:scale>
          <a:sx n="133" d="100"/>
          <a:sy n="133" d="100"/>
        </p:scale>
        <p:origin x="3368" y="1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29FD3-4DD4-4464-8CD2-C3ADE5D83B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68806D-7C38-44F6-A7BB-83C3A679BF6E}">
      <dgm:prSet/>
      <dgm:spPr/>
      <dgm:t>
        <a:bodyPr/>
        <a:lstStyle/>
        <a:p>
          <a:r>
            <a:rPr lang="en-US"/>
            <a:t>All the trips performed in August were found to be within two separate files for both August and September.</a:t>
          </a:r>
        </a:p>
      </dgm:t>
    </dgm:pt>
    <dgm:pt modelId="{5E183010-E691-41E4-A925-26557184B9E5}" type="parTrans" cxnId="{052DCA28-1C64-432A-B885-612C89B372C3}">
      <dgm:prSet/>
      <dgm:spPr/>
      <dgm:t>
        <a:bodyPr/>
        <a:lstStyle/>
        <a:p>
          <a:endParaRPr lang="en-US"/>
        </a:p>
      </dgm:t>
    </dgm:pt>
    <dgm:pt modelId="{7E4FFA04-398F-45D6-AA72-A7A82197C317}" type="sibTrans" cxnId="{052DCA28-1C64-432A-B885-612C89B372C3}">
      <dgm:prSet/>
      <dgm:spPr/>
      <dgm:t>
        <a:bodyPr/>
        <a:lstStyle/>
        <a:p>
          <a:endParaRPr lang="en-US"/>
        </a:p>
      </dgm:t>
    </dgm:pt>
    <dgm:pt modelId="{94A3F91C-0CC1-4C44-83B4-534B107EEDFA}">
      <dgm:prSet/>
      <dgm:spPr/>
      <dgm:t>
        <a:bodyPr/>
        <a:lstStyle/>
        <a:p>
          <a:r>
            <a:rPr lang="en-US" b="0" i="1" dirty="0"/>
            <a:t>Day of Week</a:t>
          </a:r>
          <a:endParaRPr lang="en-US" b="0" dirty="0"/>
        </a:p>
      </dgm:t>
    </dgm:pt>
    <dgm:pt modelId="{3D02C822-5124-4D87-AC25-97A8DC123BF2}" type="parTrans" cxnId="{64A767CD-336B-4EED-B4ED-A5F01409FF6C}">
      <dgm:prSet/>
      <dgm:spPr/>
      <dgm:t>
        <a:bodyPr/>
        <a:lstStyle/>
        <a:p>
          <a:endParaRPr lang="en-US"/>
        </a:p>
      </dgm:t>
    </dgm:pt>
    <dgm:pt modelId="{4CC98FCA-2C16-458B-BAF1-92765285CE81}" type="sibTrans" cxnId="{64A767CD-336B-4EED-B4ED-A5F01409FF6C}">
      <dgm:prSet/>
      <dgm:spPr/>
      <dgm:t>
        <a:bodyPr/>
        <a:lstStyle/>
        <a:p>
          <a:endParaRPr lang="en-US"/>
        </a:p>
      </dgm:t>
    </dgm:pt>
    <dgm:pt modelId="{53A84CA3-7793-4F90-A365-A59908488CF2}">
      <dgm:prSet/>
      <dgm:spPr/>
      <dgm:t>
        <a:bodyPr/>
        <a:lstStyle/>
        <a:p>
          <a:r>
            <a:rPr lang="en-US"/>
            <a:t>Determine the day of the week and transform the data type with factor levels. </a:t>
          </a:r>
        </a:p>
      </dgm:t>
    </dgm:pt>
    <dgm:pt modelId="{4AFB9BAC-49C0-4F81-ABD5-673176EE6F3A}" type="parTrans" cxnId="{44C0A5D1-74B3-4DAA-8AF0-D792554C0F5C}">
      <dgm:prSet/>
      <dgm:spPr/>
      <dgm:t>
        <a:bodyPr/>
        <a:lstStyle/>
        <a:p>
          <a:endParaRPr lang="en-US"/>
        </a:p>
      </dgm:t>
    </dgm:pt>
    <dgm:pt modelId="{042D5B39-60A2-448E-A79B-E5CECF0522ED}" type="sibTrans" cxnId="{44C0A5D1-74B3-4DAA-8AF0-D792554C0F5C}">
      <dgm:prSet/>
      <dgm:spPr/>
      <dgm:t>
        <a:bodyPr/>
        <a:lstStyle/>
        <a:p>
          <a:endParaRPr lang="en-US"/>
        </a:p>
      </dgm:t>
    </dgm:pt>
    <dgm:pt modelId="{D7F68400-4B43-4934-B45A-D68B4831D814}">
      <dgm:prSet/>
      <dgm:spPr/>
      <dgm:t>
        <a:bodyPr/>
        <a:lstStyle/>
        <a:p>
          <a:r>
            <a:rPr lang="en-US"/>
            <a:t>The datetime_utc will also be updated to New York’s local time to match the trip records.</a:t>
          </a:r>
        </a:p>
      </dgm:t>
    </dgm:pt>
    <dgm:pt modelId="{72E5E447-1C40-4DF9-ACFA-C233D7C9F24F}" type="parTrans" cxnId="{283A747E-62D2-4600-9870-4D234F585167}">
      <dgm:prSet/>
      <dgm:spPr/>
      <dgm:t>
        <a:bodyPr/>
        <a:lstStyle/>
        <a:p>
          <a:endParaRPr lang="en-US"/>
        </a:p>
      </dgm:t>
    </dgm:pt>
    <dgm:pt modelId="{5FF04265-5BDF-4B53-8C3D-70EB2A82CC84}" type="sibTrans" cxnId="{283A747E-62D2-4600-9870-4D234F585167}">
      <dgm:prSet/>
      <dgm:spPr/>
      <dgm:t>
        <a:bodyPr/>
        <a:lstStyle/>
        <a:p>
          <a:endParaRPr lang="en-US"/>
        </a:p>
      </dgm:t>
    </dgm:pt>
    <dgm:pt modelId="{AE2514F2-085A-43D9-9093-311C35AEE921}">
      <dgm:prSet/>
      <dgm:spPr/>
      <dgm:t>
        <a:bodyPr/>
        <a:lstStyle/>
        <a:p>
          <a:r>
            <a:rPr lang="en-US"/>
            <a:t>Trips were filtered because of huge outliers that were present such as:</a:t>
          </a:r>
        </a:p>
      </dgm:t>
    </dgm:pt>
    <dgm:pt modelId="{65743574-69E1-4CAD-AF4B-691EE2DCA54A}" type="parTrans" cxnId="{EFAD952A-A0FA-43A9-811A-DAC629EFB55A}">
      <dgm:prSet/>
      <dgm:spPr/>
      <dgm:t>
        <a:bodyPr/>
        <a:lstStyle/>
        <a:p>
          <a:endParaRPr lang="en-US"/>
        </a:p>
      </dgm:t>
    </dgm:pt>
    <dgm:pt modelId="{0D282B80-6DFA-42AF-AE70-926F14191B84}" type="sibTrans" cxnId="{EFAD952A-A0FA-43A9-811A-DAC629EFB55A}">
      <dgm:prSet/>
      <dgm:spPr/>
      <dgm:t>
        <a:bodyPr/>
        <a:lstStyle/>
        <a:p>
          <a:endParaRPr lang="en-US"/>
        </a:p>
      </dgm:t>
    </dgm:pt>
    <dgm:pt modelId="{B9DD4293-C7F4-4D24-8EDD-5A68DD681BA5}">
      <dgm:prSet/>
      <dgm:spPr/>
      <dgm:t>
        <a:bodyPr/>
        <a:lstStyle/>
        <a:p>
          <a:r>
            <a:rPr lang="en-US"/>
            <a:t>Trip time had to be &gt;0 seconds and &lt;= 5 hours.</a:t>
          </a:r>
        </a:p>
      </dgm:t>
    </dgm:pt>
    <dgm:pt modelId="{F0CF4356-056A-4156-8B87-FEDC409A238B}" type="parTrans" cxnId="{E57D1C39-5B17-44BB-B36F-CC2C77B20F31}">
      <dgm:prSet/>
      <dgm:spPr/>
      <dgm:t>
        <a:bodyPr/>
        <a:lstStyle/>
        <a:p>
          <a:endParaRPr lang="en-US"/>
        </a:p>
      </dgm:t>
    </dgm:pt>
    <dgm:pt modelId="{8821D468-98C0-4140-A07A-0D76640F1E00}" type="sibTrans" cxnId="{E57D1C39-5B17-44BB-B36F-CC2C77B20F31}">
      <dgm:prSet/>
      <dgm:spPr/>
      <dgm:t>
        <a:bodyPr/>
        <a:lstStyle/>
        <a:p>
          <a:endParaRPr lang="en-US"/>
        </a:p>
      </dgm:t>
    </dgm:pt>
    <dgm:pt modelId="{E246D997-7E34-4743-B984-246EA2441072}">
      <dgm:prSet/>
      <dgm:spPr/>
      <dgm:t>
        <a:bodyPr/>
        <a:lstStyle/>
        <a:p>
          <a:r>
            <a:rPr lang="en-US"/>
            <a:t>Trip miles had to be &gt;= 0.</a:t>
          </a:r>
        </a:p>
      </dgm:t>
    </dgm:pt>
    <dgm:pt modelId="{3F9453EF-5903-49AB-9627-A02D28A51BC5}" type="parTrans" cxnId="{ABBEF4BB-4A01-4736-ADFC-9D346AFF2ECF}">
      <dgm:prSet/>
      <dgm:spPr/>
      <dgm:t>
        <a:bodyPr/>
        <a:lstStyle/>
        <a:p>
          <a:endParaRPr lang="en-US"/>
        </a:p>
      </dgm:t>
    </dgm:pt>
    <dgm:pt modelId="{97F85AC0-0A04-488A-A66C-61DF2E756CBE}" type="sibTrans" cxnId="{ABBEF4BB-4A01-4736-ADFC-9D346AFF2ECF}">
      <dgm:prSet/>
      <dgm:spPr/>
      <dgm:t>
        <a:bodyPr/>
        <a:lstStyle/>
        <a:p>
          <a:endParaRPr lang="en-US"/>
        </a:p>
      </dgm:t>
    </dgm:pt>
    <dgm:pt modelId="{BAE5F1F6-F2DB-4F8D-9DE0-CDDB68EB5AD0}">
      <dgm:prSet/>
      <dgm:spPr/>
      <dgm:t>
        <a:bodyPr/>
        <a:lstStyle/>
        <a:p>
          <a:r>
            <a:rPr lang="en-US"/>
            <a:t>Driver pay &gt; $0.01.</a:t>
          </a:r>
        </a:p>
      </dgm:t>
    </dgm:pt>
    <dgm:pt modelId="{8BA63554-957C-4B55-9A16-EFBD148D3C3D}" type="parTrans" cxnId="{20E7117A-5F7D-458F-B4EB-E6BF0EFC86A7}">
      <dgm:prSet/>
      <dgm:spPr/>
      <dgm:t>
        <a:bodyPr/>
        <a:lstStyle/>
        <a:p>
          <a:endParaRPr lang="en-US"/>
        </a:p>
      </dgm:t>
    </dgm:pt>
    <dgm:pt modelId="{6BC0B5C3-B42A-46AC-8363-7A2458B48AB3}" type="sibTrans" cxnId="{20E7117A-5F7D-458F-B4EB-E6BF0EFC86A7}">
      <dgm:prSet/>
      <dgm:spPr/>
      <dgm:t>
        <a:bodyPr/>
        <a:lstStyle/>
        <a:p>
          <a:endParaRPr lang="en-US"/>
        </a:p>
      </dgm:t>
    </dgm:pt>
    <dgm:pt modelId="{B138D6FD-D49F-4736-92EF-F158855BF94A}">
      <dgm:prSet/>
      <dgm:spPr/>
      <dgm:t>
        <a:bodyPr/>
        <a:lstStyle/>
        <a:p>
          <a:r>
            <a:rPr lang="en-US"/>
            <a:t>Base passenger fare &gt; $0.01.</a:t>
          </a:r>
        </a:p>
      </dgm:t>
    </dgm:pt>
    <dgm:pt modelId="{D53B6FD6-4F28-49DB-89CC-1AFDDCE7FDD9}" type="parTrans" cxnId="{F386A681-878E-4269-A2C8-99C201C307C4}">
      <dgm:prSet/>
      <dgm:spPr/>
      <dgm:t>
        <a:bodyPr/>
        <a:lstStyle/>
        <a:p>
          <a:endParaRPr lang="en-US"/>
        </a:p>
      </dgm:t>
    </dgm:pt>
    <dgm:pt modelId="{F62A6692-254D-41D4-989D-13C9D398E10E}" type="sibTrans" cxnId="{F386A681-878E-4269-A2C8-99C201C307C4}">
      <dgm:prSet/>
      <dgm:spPr/>
      <dgm:t>
        <a:bodyPr/>
        <a:lstStyle/>
        <a:p>
          <a:endParaRPr lang="en-US"/>
        </a:p>
      </dgm:t>
    </dgm:pt>
    <dgm:pt modelId="{FF744A91-8F1B-4C06-8890-99565F7DA401}">
      <dgm:prSet/>
      <dgm:spPr/>
      <dgm:t>
        <a:bodyPr/>
        <a:lstStyle/>
        <a:p>
          <a:r>
            <a:rPr lang="en-US"/>
            <a:t>Pickup locations had to be within the NYC region and not unknown/outside of it.</a:t>
          </a:r>
        </a:p>
      </dgm:t>
    </dgm:pt>
    <dgm:pt modelId="{5BB1BD69-9E67-4B8D-BAE9-9B58BDEF8CFB}" type="parTrans" cxnId="{088A9A84-9F35-49EB-8CE7-E0028083E141}">
      <dgm:prSet/>
      <dgm:spPr/>
      <dgm:t>
        <a:bodyPr/>
        <a:lstStyle/>
        <a:p>
          <a:endParaRPr lang="en-US"/>
        </a:p>
      </dgm:t>
    </dgm:pt>
    <dgm:pt modelId="{2CC9D532-BE28-4DDB-BDFD-36C2B6E5A554}" type="sibTrans" cxnId="{088A9A84-9F35-49EB-8CE7-E0028083E141}">
      <dgm:prSet/>
      <dgm:spPr/>
      <dgm:t>
        <a:bodyPr/>
        <a:lstStyle/>
        <a:p>
          <a:endParaRPr lang="en-US"/>
        </a:p>
      </dgm:t>
    </dgm:pt>
    <dgm:pt modelId="{B861B046-81A3-E14A-ABBE-3AD92F09BA68}" type="pres">
      <dgm:prSet presAssocID="{A5529FD3-4DD4-4464-8CD2-C3ADE5D83B6A}" presName="linear" presStyleCnt="0">
        <dgm:presLayoutVars>
          <dgm:animLvl val="lvl"/>
          <dgm:resizeHandles val="exact"/>
        </dgm:presLayoutVars>
      </dgm:prSet>
      <dgm:spPr/>
    </dgm:pt>
    <dgm:pt modelId="{4ECF3D46-2621-9742-BBFC-7B52509122C7}" type="pres">
      <dgm:prSet presAssocID="{4068806D-7C38-44F6-A7BB-83C3A679BF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96CD21-F329-144E-9977-9AD024360909}" type="pres">
      <dgm:prSet presAssocID="{7E4FFA04-398F-45D6-AA72-A7A82197C317}" presName="spacer" presStyleCnt="0"/>
      <dgm:spPr/>
    </dgm:pt>
    <dgm:pt modelId="{E892D31B-8FDA-E445-BBB2-E0181F14E026}" type="pres">
      <dgm:prSet presAssocID="{94A3F91C-0CC1-4C44-83B4-534B107EED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36046A-1AFF-9049-BC5B-55AFE8D1492F}" type="pres">
      <dgm:prSet presAssocID="{94A3F91C-0CC1-4C44-83B4-534B107EEDFA}" presName="childText" presStyleLbl="revTx" presStyleIdx="0" presStyleCnt="2">
        <dgm:presLayoutVars>
          <dgm:bulletEnabled val="1"/>
        </dgm:presLayoutVars>
      </dgm:prSet>
      <dgm:spPr/>
    </dgm:pt>
    <dgm:pt modelId="{4A2839C8-7A45-1E46-B221-D2550C781FA4}" type="pres">
      <dgm:prSet presAssocID="{AE2514F2-085A-43D9-9093-311C35AEE9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E28AF2-81D3-4241-B427-AD3754A443D0}" type="pres">
      <dgm:prSet presAssocID="{AE2514F2-085A-43D9-9093-311C35AEE9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F2E61C-B2AF-4F44-B3E3-70F515A71BEF}" type="presOf" srcId="{4068806D-7C38-44F6-A7BB-83C3A679BF6E}" destId="{4ECF3D46-2621-9742-BBFC-7B52509122C7}" srcOrd="0" destOrd="0" presId="urn:microsoft.com/office/officeart/2005/8/layout/vList2"/>
    <dgm:cxn modelId="{052DCA28-1C64-432A-B885-612C89B372C3}" srcId="{A5529FD3-4DD4-4464-8CD2-C3ADE5D83B6A}" destId="{4068806D-7C38-44F6-A7BB-83C3A679BF6E}" srcOrd="0" destOrd="0" parTransId="{5E183010-E691-41E4-A925-26557184B9E5}" sibTransId="{7E4FFA04-398F-45D6-AA72-A7A82197C317}"/>
    <dgm:cxn modelId="{EFAD952A-A0FA-43A9-811A-DAC629EFB55A}" srcId="{A5529FD3-4DD4-4464-8CD2-C3ADE5D83B6A}" destId="{AE2514F2-085A-43D9-9093-311C35AEE921}" srcOrd="2" destOrd="0" parTransId="{65743574-69E1-4CAD-AF4B-691EE2DCA54A}" sibTransId="{0D282B80-6DFA-42AF-AE70-926F14191B84}"/>
    <dgm:cxn modelId="{24056F34-D40C-6848-B0A5-44E79115A7AC}" type="presOf" srcId="{53A84CA3-7793-4F90-A365-A59908488CF2}" destId="{E436046A-1AFF-9049-BC5B-55AFE8D1492F}" srcOrd="0" destOrd="0" presId="urn:microsoft.com/office/officeart/2005/8/layout/vList2"/>
    <dgm:cxn modelId="{E57D1C39-5B17-44BB-B36F-CC2C77B20F31}" srcId="{AE2514F2-085A-43D9-9093-311C35AEE921}" destId="{B9DD4293-C7F4-4D24-8EDD-5A68DD681BA5}" srcOrd="0" destOrd="0" parTransId="{F0CF4356-056A-4156-8B87-FEDC409A238B}" sibTransId="{8821D468-98C0-4140-A07A-0D76640F1E00}"/>
    <dgm:cxn modelId="{E776464B-6A0C-6C48-AFC0-5C40D8B28366}" type="presOf" srcId="{BAE5F1F6-F2DB-4F8D-9DE0-CDDB68EB5AD0}" destId="{7FE28AF2-81D3-4241-B427-AD3754A443D0}" srcOrd="0" destOrd="2" presId="urn:microsoft.com/office/officeart/2005/8/layout/vList2"/>
    <dgm:cxn modelId="{C2622655-6394-064B-A1B0-E8C5512DCEE4}" type="presOf" srcId="{E246D997-7E34-4743-B984-246EA2441072}" destId="{7FE28AF2-81D3-4241-B427-AD3754A443D0}" srcOrd="0" destOrd="1" presId="urn:microsoft.com/office/officeart/2005/8/layout/vList2"/>
    <dgm:cxn modelId="{D0536862-70B2-C442-B6B0-D3CAC3CA887E}" type="presOf" srcId="{D7F68400-4B43-4934-B45A-D68B4831D814}" destId="{E436046A-1AFF-9049-BC5B-55AFE8D1492F}" srcOrd="0" destOrd="1" presId="urn:microsoft.com/office/officeart/2005/8/layout/vList2"/>
    <dgm:cxn modelId="{20E7117A-5F7D-458F-B4EB-E6BF0EFC86A7}" srcId="{AE2514F2-085A-43D9-9093-311C35AEE921}" destId="{BAE5F1F6-F2DB-4F8D-9DE0-CDDB68EB5AD0}" srcOrd="2" destOrd="0" parTransId="{8BA63554-957C-4B55-9A16-EFBD148D3C3D}" sibTransId="{6BC0B5C3-B42A-46AC-8363-7A2458B48AB3}"/>
    <dgm:cxn modelId="{283A747E-62D2-4600-9870-4D234F585167}" srcId="{94A3F91C-0CC1-4C44-83B4-534B107EEDFA}" destId="{D7F68400-4B43-4934-B45A-D68B4831D814}" srcOrd="1" destOrd="0" parTransId="{72E5E447-1C40-4DF9-ACFA-C233D7C9F24F}" sibTransId="{5FF04265-5BDF-4B53-8C3D-70EB2A82CC84}"/>
    <dgm:cxn modelId="{F386A681-878E-4269-A2C8-99C201C307C4}" srcId="{AE2514F2-085A-43D9-9093-311C35AEE921}" destId="{B138D6FD-D49F-4736-92EF-F158855BF94A}" srcOrd="3" destOrd="0" parTransId="{D53B6FD6-4F28-49DB-89CC-1AFDDCE7FDD9}" sibTransId="{F62A6692-254D-41D4-989D-13C9D398E10E}"/>
    <dgm:cxn modelId="{088A9A84-9F35-49EB-8CE7-E0028083E141}" srcId="{AE2514F2-085A-43D9-9093-311C35AEE921}" destId="{FF744A91-8F1B-4C06-8890-99565F7DA401}" srcOrd="4" destOrd="0" parTransId="{5BB1BD69-9E67-4B8D-BAE9-9B58BDEF8CFB}" sibTransId="{2CC9D532-BE28-4DDB-BDFD-36C2B6E5A554}"/>
    <dgm:cxn modelId="{7146688D-368A-524D-BEDE-77759B89F7C4}" type="presOf" srcId="{AE2514F2-085A-43D9-9093-311C35AEE921}" destId="{4A2839C8-7A45-1E46-B221-D2550C781FA4}" srcOrd="0" destOrd="0" presId="urn:microsoft.com/office/officeart/2005/8/layout/vList2"/>
    <dgm:cxn modelId="{29334AA2-A07B-1E47-B2B5-605C10B0C9F7}" type="presOf" srcId="{A5529FD3-4DD4-4464-8CD2-C3ADE5D83B6A}" destId="{B861B046-81A3-E14A-ABBE-3AD92F09BA68}" srcOrd="0" destOrd="0" presId="urn:microsoft.com/office/officeart/2005/8/layout/vList2"/>
    <dgm:cxn modelId="{ABBEF4BB-4A01-4736-ADFC-9D346AFF2ECF}" srcId="{AE2514F2-085A-43D9-9093-311C35AEE921}" destId="{E246D997-7E34-4743-B984-246EA2441072}" srcOrd="1" destOrd="0" parTransId="{3F9453EF-5903-49AB-9627-A02D28A51BC5}" sibTransId="{97F85AC0-0A04-488A-A66C-61DF2E756CBE}"/>
    <dgm:cxn modelId="{BDD83FBC-FC65-854D-ACCD-01B9EE679411}" type="presOf" srcId="{94A3F91C-0CC1-4C44-83B4-534B107EEDFA}" destId="{E892D31B-8FDA-E445-BBB2-E0181F14E026}" srcOrd="0" destOrd="0" presId="urn:microsoft.com/office/officeart/2005/8/layout/vList2"/>
    <dgm:cxn modelId="{EE7D49C3-87B6-224E-89FD-EEC2EE524E0B}" type="presOf" srcId="{B138D6FD-D49F-4736-92EF-F158855BF94A}" destId="{7FE28AF2-81D3-4241-B427-AD3754A443D0}" srcOrd="0" destOrd="3" presId="urn:microsoft.com/office/officeart/2005/8/layout/vList2"/>
    <dgm:cxn modelId="{64A767CD-336B-4EED-B4ED-A5F01409FF6C}" srcId="{A5529FD3-4DD4-4464-8CD2-C3ADE5D83B6A}" destId="{94A3F91C-0CC1-4C44-83B4-534B107EEDFA}" srcOrd="1" destOrd="0" parTransId="{3D02C822-5124-4D87-AC25-97A8DC123BF2}" sibTransId="{4CC98FCA-2C16-458B-BAF1-92765285CE81}"/>
    <dgm:cxn modelId="{44C0A5D1-74B3-4DAA-8AF0-D792554C0F5C}" srcId="{94A3F91C-0CC1-4C44-83B4-534B107EEDFA}" destId="{53A84CA3-7793-4F90-A365-A59908488CF2}" srcOrd="0" destOrd="0" parTransId="{4AFB9BAC-49C0-4F81-ABD5-673176EE6F3A}" sibTransId="{042D5B39-60A2-448E-A79B-E5CECF0522ED}"/>
    <dgm:cxn modelId="{6164B5D3-0F49-7344-8AAF-CAD53497A54B}" type="presOf" srcId="{B9DD4293-C7F4-4D24-8EDD-5A68DD681BA5}" destId="{7FE28AF2-81D3-4241-B427-AD3754A443D0}" srcOrd="0" destOrd="0" presId="urn:microsoft.com/office/officeart/2005/8/layout/vList2"/>
    <dgm:cxn modelId="{D145FBDA-DE8E-3041-AA30-86F87C193E8A}" type="presOf" srcId="{FF744A91-8F1B-4C06-8890-99565F7DA401}" destId="{7FE28AF2-81D3-4241-B427-AD3754A443D0}" srcOrd="0" destOrd="4" presId="urn:microsoft.com/office/officeart/2005/8/layout/vList2"/>
    <dgm:cxn modelId="{09157153-78D7-7649-A840-C56F0F14D13A}" type="presParOf" srcId="{B861B046-81A3-E14A-ABBE-3AD92F09BA68}" destId="{4ECF3D46-2621-9742-BBFC-7B52509122C7}" srcOrd="0" destOrd="0" presId="urn:microsoft.com/office/officeart/2005/8/layout/vList2"/>
    <dgm:cxn modelId="{467DE03D-5E57-8242-A571-271C8C97AA32}" type="presParOf" srcId="{B861B046-81A3-E14A-ABBE-3AD92F09BA68}" destId="{1396CD21-F329-144E-9977-9AD024360909}" srcOrd="1" destOrd="0" presId="urn:microsoft.com/office/officeart/2005/8/layout/vList2"/>
    <dgm:cxn modelId="{40625F7A-F4EE-DA4A-B0C3-6F5F51DAA49C}" type="presParOf" srcId="{B861B046-81A3-E14A-ABBE-3AD92F09BA68}" destId="{E892D31B-8FDA-E445-BBB2-E0181F14E026}" srcOrd="2" destOrd="0" presId="urn:microsoft.com/office/officeart/2005/8/layout/vList2"/>
    <dgm:cxn modelId="{40747E75-3A43-B14E-9F07-28F85DAE0BA6}" type="presParOf" srcId="{B861B046-81A3-E14A-ABBE-3AD92F09BA68}" destId="{E436046A-1AFF-9049-BC5B-55AFE8D1492F}" srcOrd="3" destOrd="0" presId="urn:microsoft.com/office/officeart/2005/8/layout/vList2"/>
    <dgm:cxn modelId="{6BF39A7D-653F-1240-AC20-E1F6D86429AE}" type="presParOf" srcId="{B861B046-81A3-E14A-ABBE-3AD92F09BA68}" destId="{4A2839C8-7A45-1E46-B221-D2550C781FA4}" srcOrd="4" destOrd="0" presId="urn:microsoft.com/office/officeart/2005/8/layout/vList2"/>
    <dgm:cxn modelId="{3744067D-B7F4-2B42-94B4-CCCAB160A128}" type="presParOf" srcId="{B861B046-81A3-E14A-ABBE-3AD92F09BA68}" destId="{7FE28AF2-81D3-4241-B427-AD3754A443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6DAED-AB1B-477E-BF58-2CA0DDF5E0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D3881A6-B6C5-4CF5-893B-7AB14490F6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Heat index as a measure of trips taken…</a:t>
          </a:r>
        </a:p>
      </dgm:t>
    </dgm:pt>
    <dgm:pt modelId="{531707D4-1C53-4C12-9945-0A35E091CD3F}" type="parTrans" cxnId="{9BBFA6B7-7BF2-4D0B-9FE2-3BBEF3D023D2}">
      <dgm:prSet/>
      <dgm:spPr/>
      <dgm:t>
        <a:bodyPr/>
        <a:lstStyle/>
        <a:p>
          <a:endParaRPr lang="en-US"/>
        </a:p>
      </dgm:t>
    </dgm:pt>
    <dgm:pt modelId="{91ACD1EE-0D73-4B5D-BB6D-07DB57D2B72E}" type="sibTrans" cxnId="{9BBFA6B7-7BF2-4D0B-9FE2-3BBEF3D023D2}">
      <dgm:prSet/>
      <dgm:spPr/>
      <dgm:t>
        <a:bodyPr/>
        <a:lstStyle/>
        <a:p>
          <a:endParaRPr lang="en-US"/>
        </a:p>
      </dgm:t>
    </dgm:pt>
    <dgm:pt modelId="{F1F6F361-1501-47C4-80D0-0C0C89D87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Alone it does not seem to be an indicator of higher trips being taken via Uber and Lyft. </a:t>
          </a:r>
        </a:p>
      </dgm:t>
    </dgm:pt>
    <dgm:pt modelId="{170811DF-8DFC-40D0-9E3E-89546ED27FAD}" type="parTrans" cxnId="{FBDD5743-6E33-44BA-8DC5-FD4B590C3F96}">
      <dgm:prSet/>
      <dgm:spPr/>
      <dgm:t>
        <a:bodyPr/>
        <a:lstStyle/>
        <a:p>
          <a:endParaRPr lang="en-US"/>
        </a:p>
      </dgm:t>
    </dgm:pt>
    <dgm:pt modelId="{D2DB5435-D963-4005-8D5D-B5F06E8C81DD}" type="sibTrans" cxnId="{FBDD5743-6E33-44BA-8DC5-FD4B590C3F96}">
      <dgm:prSet/>
      <dgm:spPr/>
      <dgm:t>
        <a:bodyPr/>
        <a:lstStyle/>
        <a:p>
          <a:endParaRPr lang="en-US"/>
        </a:p>
      </dgm:t>
    </dgm:pt>
    <dgm:pt modelId="{74F5A00D-8389-4DA9-9D49-11F6BDC17F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when controlling for the seasonal effects on the day of the week, it does become a good indicator of trip counts. </a:t>
          </a:r>
        </a:p>
      </dgm:t>
    </dgm:pt>
    <dgm:pt modelId="{565C0292-1964-4C0D-B74C-E866A7E5846B}" type="parTrans" cxnId="{95B41D44-EA92-493E-A3A0-E23E05AF71EF}">
      <dgm:prSet/>
      <dgm:spPr/>
      <dgm:t>
        <a:bodyPr/>
        <a:lstStyle/>
        <a:p>
          <a:endParaRPr lang="en-US"/>
        </a:p>
      </dgm:t>
    </dgm:pt>
    <dgm:pt modelId="{F7395EA4-D61F-45DF-AFCB-3A6F85A0F8A2}" type="sibTrans" cxnId="{95B41D44-EA92-493E-A3A0-E23E05AF71EF}">
      <dgm:prSet/>
      <dgm:spPr/>
      <dgm:t>
        <a:bodyPr/>
        <a:lstStyle/>
        <a:p>
          <a:endParaRPr lang="en-US"/>
        </a:p>
      </dgm:t>
    </dgm:pt>
    <dgm:pt modelId="{2DE62A1A-5B0C-4958-BF84-D8AB22250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some concerns about the high results of the adjusted R^2 and small scale of data used. </a:t>
          </a:r>
        </a:p>
      </dgm:t>
    </dgm:pt>
    <dgm:pt modelId="{2AC48B77-2E54-447C-8C83-2E9BC44C2C37}" type="parTrans" cxnId="{CD50F25C-30DC-4D98-80E0-ABA4DCC56DFB}">
      <dgm:prSet/>
      <dgm:spPr/>
      <dgm:t>
        <a:bodyPr/>
        <a:lstStyle/>
        <a:p>
          <a:endParaRPr lang="en-US"/>
        </a:p>
      </dgm:t>
    </dgm:pt>
    <dgm:pt modelId="{02599F62-DE34-4ED0-AD03-4377EF25B646}" type="sibTrans" cxnId="{CD50F25C-30DC-4D98-80E0-ABA4DCC56DFB}">
      <dgm:prSet/>
      <dgm:spPr/>
      <dgm:t>
        <a:bodyPr/>
        <a:lstStyle/>
        <a:p>
          <a:endParaRPr lang="en-US"/>
        </a:p>
      </dgm:t>
    </dgm:pt>
    <dgm:pt modelId="{AA8F4764-AD56-428B-8312-39A06A090DF5}" type="pres">
      <dgm:prSet presAssocID="{4C86DAED-AB1B-477E-BF58-2CA0DDF5E06E}" presName="root" presStyleCnt="0">
        <dgm:presLayoutVars>
          <dgm:dir/>
          <dgm:resizeHandles val="exact"/>
        </dgm:presLayoutVars>
      </dgm:prSet>
      <dgm:spPr/>
    </dgm:pt>
    <dgm:pt modelId="{34948659-E910-44E7-A061-4AE9ABC67631}" type="pres">
      <dgm:prSet presAssocID="{0D3881A6-B6C5-4CF5-893B-7AB14490F690}" presName="compNode" presStyleCnt="0"/>
      <dgm:spPr/>
    </dgm:pt>
    <dgm:pt modelId="{71207EF0-9E8C-4985-8E08-12C0DA5B39FC}" type="pres">
      <dgm:prSet presAssocID="{0D3881A6-B6C5-4CF5-893B-7AB14490F690}" presName="iconRect" presStyleLbl="node1" presStyleIdx="0" presStyleCnt="1" custLinFactX="-42312" custLinFactNeighborX="-100000" custLinFactNeighborY="-299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0021AE7C-8ACC-48C0-9855-EC976AA4613B}" type="pres">
      <dgm:prSet presAssocID="{0D3881A6-B6C5-4CF5-893B-7AB14490F690}" presName="iconSpace" presStyleCnt="0"/>
      <dgm:spPr/>
    </dgm:pt>
    <dgm:pt modelId="{CEB55D81-4EC6-47D2-9850-1B922C8107DF}" type="pres">
      <dgm:prSet presAssocID="{0D3881A6-B6C5-4CF5-893B-7AB14490F690}" presName="parTx" presStyleLbl="revTx" presStyleIdx="0" presStyleCnt="2" custLinFactY="-113175" custLinFactNeighborX="4964" custLinFactNeighborY="-200000">
        <dgm:presLayoutVars>
          <dgm:chMax val="0"/>
          <dgm:chPref val="0"/>
        </dgm:presLayoutVars>
      </dgm:prSet>
      <dgm:spPr/>
    </dgm:pt>
    <dgm:pt modelId="{91CF01D3-5152-492D-9006-D24833A0CDCD}" type="pres">
      <dgm:prSet presAssocID="{0D3881A6-B6C5-4CF5-893B-7AB14490F690}" presName="txSpace" presStyleCnt="0"/>
      <dgm:spPr/>
    </dgm:pt>
    <dgm:pt modelId="{5D3A556C-A0D9-4AA6-B900-C28BE044F3EF}" type="pres">
      <dgm:prSet presAssocID="{0D3881A6-B6C5-4CF5-893B-7AB14490F690}" presName="desTx" presStyleLbl="revTx" presStyleIdx="1" presStyleCnt="2" custLinFactY="-100000" custLinFactNeighborX="4964" custLinFactNeighborY="-154950">
        <dgm:presLayoutVars/>
      </dgm:prSet>
      <dgm:spPr/>
    </dgm:pt>
  </dgm:ptLst>
  <dgm:cxnLst>
    <dgm:cxn modelId="{3F0BB00B-4827-42DA-AB5F-8CCB85334183}" type="presOf" srcId="{2DE62A1A-5B0C-4958-BF84-D8AB22250FFF}" destId="{5D3A556C-A0D9-4AA6-B900-C28BE044F3EF}" srcOrd="0" destOrd="2" presId="urn:microsoft.com/office/officeart/2018/2/layout/IconLabelDescriptionList"/>
    <dgm:cxn modelId="{8864C236-4C9F-455B-A8F8-FB4FB62B64DC}" type="presOf" srcId="{4C86DAED-AB1B-477E-BF58-2CA0DDF5E06E}" destId="{AA8F4764-AD56-428B-8312-39A06A090DF5}" srcOrd="0" destOrd="0" presId="urn:microsoft.com/office/officeart/2018/2/layout/IconLabelDescriptionList"/>
    <dgm:cxn modelId="{5305F23E-6F5B-426F-99B6-CC458985FE0C}" type="presOf" srcId="{F1F6F361-1501-47C4-80D0-0C0C89D87F62}" destId="{5D3A556C-A0D9-4AA6-B900-C28BE044F3EF}" srcOrd="0" destOrd="0" presId="urn:microsoft.com/office/officeart/2018/2/layout/IconLabelDescriptionList"/>
    <dgm:cxn modelId="{FBDD5743-6E33-44BA-8DC5-FD4B590C3F96}" srcId="{0D3881A6-B6C5-4CF5-893B-7AB14490F690}" destId="{F1F6F361-1501-47C4-80D0-0C0C89D87F62}" srcOrd="0" destOrd="0" parTransId="{170811DF-8DFC-40D0-9E3E-89546ED27FAD}" sibTransId="{D2DB5435-D963-4005-8D5D-B5F06E8C81DD}"/>
    <dgm:cxn modelId="{95B41D44-EA92-493E-A3A0-E23E05AF71EF}" srcId="{0D3881A6-B6C5-4CF5-893B-7AB14490F690}" destId="{74F5A00D-8389-4DA9-9D49-11F6BDC17FC7}" srcOrd="1" destOrd="0" parTransId="{565C0292-1964-4C0D-B74C-E866A7E5846B}" sibTransId="{F7395EA4-D61F-45DF-AFCB-3A6F85A0F8A2}"/>
    <dgm:cxn modelId="{CB148951-8D69-4F72-8B62-5DCD926F5D63}" type="presOf" srcId="{0D3881A6-B6C5-4CF5-893B-7AB14490F690}" destId="{CEB55D81-4EC6-47D2-9850-1B922C8107DF}" srcOrd="0" destOrd="0" presId="urn:microsoft.com/office/officeart/2018/2/layout/IconLabelDescriptionList"/>
    <dgm:cxn modelId="{CD50F25C-30DC-4D98-80E0-ABA4DCC56DFB}" srcId="{0D3881A6-B6C5-4CF5-893B-7AB14490F690}" destId="{2DE62A1A-5B0C-4958-BF84-D8AB22250FFF}" srcOrd="2" destOrd="0" parTransId="{2AC48B77-2E54-447C-8C83-2E9BC44C2C37}" sibTransId="{02599F62-DE34-4ED0-AD03-4377EF25B646}"/>
    <dgm:cxn modelId="{9BBFA6B7-7BF2-4D0B-9FE2-3BBEF3D023D2}" srcId="{4C86DAED-AB1B-477E-BF58-2CA0DDF5E06E}" destId="{0D3881A6-B6C5-4CF5-893B-7AB14490F690}" srcOrd="0" destOrd="0" parTransId="{531707D4-1C53-4C12-9945-0A35E091CD3F}" sibTransId="{91ACD1EE-0D73-4B5D-BB6D-07DB57D2B72E}"/>
    <dgm:cxn modelId="{1F5BA3E1-5DCE-4159-AA51-90FD746A2980}" type="presOf" srcId="{74F5A00D-8389-4DA9-9D49-11F6BDC17FC7}" destId="{5D3A556C-A0D9-4AA6-B900-C28BE044F3EF}" srcOrd="0" destOrd="1" presId="urn:microsoft.com/office/officeart/2018/2/layout/IconLabelDescriptionList"/>
    <dgm:cxn modelId="{C7F2860C-18FF-4472-A46B-B95225B72BF7}" type="presParOf" srcId="{AA8F4764-AD56-428B-8312-39A06A090DF5}" destId="{34948659-E910-44E7-A061-4AE9ABC67631}" srcOrd="0" destOrd="0" presId="urn:microsoft.com/office/officeart/2018/2/layout/IconLabelDescriptionList"/>
    <dgm:cxn modelId="{D2B1A82C-BF7B-419F-896E-4F7F9B9EF4B8}" type="presParOf" srcId="{34948659-E910-44E7-A061-4AE9ABC67631}" destId="{71207EF0-9E8C-4985-8E08-12C0DA5B39FC}" srcOrd="0" destOrd="0" presId="urn:microsoft.com/office/officeart/2018/2/layout/IconLabelDescriptionList"/>
    <dgm:cxn modelId="{A3C60C63-B85A-444F-A606-4B798565756E}" type="presParOf" srcId="{34948659-E910-44E7-A061-4AE9ABC67631}" destId="{0021AE7C-8ACC-48C0-9855-EC976AA4613B}" srcOrd="1" destOrd="0" presId="urn:microsoft.com/office/officeart/2018/2/layout/IconLabelDescriptionList"/>
    <dgm:cxn modelId="{1892C873-E65E-4AEA-B13A-2B0865512519}" type="presParOf" srcId="{34948659-E910-44E7-A061-4AE9ABC67631}" destId="{CEB55D81-4EC6-47D2-9850-1B922C8107DF}" srcOrd="2" destOrd="0" presId="urn:microsoft.com/office/officeart/2018/2/layout/IconLabelDescriptionList"/>
    <dgm:cxn modelId="{9FE4C356-F91C-4519-BF33-F4BB383B620E}" type="presParOf" srcId="{34948659-E910-44E7-A061-4AE9ABC67631}" destId="{91CF01D3-5152-492D-9006-D24833A0CDCD}" srcOrd="3" destOrd="0" presId="urn:microsoft.com/office/officeart/2018/2/layout/IconLabelDescriptionList"/>
    <dgm:cxn modelId="{8D31B151-B25E-4915-8F4C-0389505579C3}" type="presParOf" srcId="{34948659-E910-44E7-A061-4AE9ABC67631}" destId="{5D3A556C-A0D9-4AA6-B900-C28BE044F3E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F3D46-2621-9742-BBFC-7B52509122C7}">
      <dsp:nvSpPr>
        <dsp:cNvPr id="0" name=""/>
        <dsp:cNvSpPr/>
      </dsp:nvSpPr>
      <dsp:spPr>
        <a:xfrm>
          <a:off x="0" y="50850"/>
          <a:ext cx="80795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 the trips performed in August were found to be within two separate files for both August and September.</a:t>
          </a:r>
        </a:p>
      </dsp:txBody>
      <dsp:txXfrm>
        <a:off x="14050" y="64900"/>
        <a:ext cx="8051425" cy="259719"/>
      </dsp:txXfrm>
    </dsp:sp>
    <dsp:sp modelId="{E892D31B-8FDA-E445-BBB2-E0181F14E026}">
      <dsp:nvSpPr>
        <dsp:cNvPr id="0" name=""/>
        <dsp:cNvSpPr/>
      </dsp:nvSpPr>
      <dsp:spPr>
        <a:xfrm>
          <a:off x="0" y="373230"/>
          <a:ext cx="80795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kern="1200" dirty="0"/>
            <a:t>Day of Week</a:t>
          </a:r>
          <a:endParaRPr lang="en-US" sz="1200" b="0" kern="1200" dirty="0"/>
        </a:p>
      </dsp:txBody>
      <dsp:txXfrm>
        <a:off x="14050" y="387280"/>
        <a:ext cx="8051425" cy="259719"/>
      </dsp:txXfrm>
    </dsp:sp>
    <dsp:sp modelId="{E436046A-1AFF-9049-BC5B-55AFE8D1492F}">
      <dsp:nvSpPr>
        <dsp:cNvPr id="0" name=""/>
        <dsp:cNvSpPr/>
      </dsp:nvSpPr>
      <dsp:spPr>
        <a:xfrm>
          <a:off x="0" y="661050"/>
          <a:ext cx="8079525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525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Determine the day of the week and transform the data type with factor levels.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The datetime_utc will also be updated to New York’s local time to match the trip records.</a:t>
          </a:r>
        </a:p>
      </dsp:txBody>
      <dsp:txXfrm>
        <a:off x="0" y="661050"/>
        <a:ext cx="8079525" cy="310500"/>
      </dsp:txXfrm>
    </dsp:sp>
    <dsp:sp modelId="{4A2839C8-7A45-1E46-B221-D2550C781FA4}">
      <dsp:nvSpPr>
        <dsp:cNvPr id="0" name=""/>
        <dsp:cNvSpPr/>
      </dsp:nvSpPr>
      <dsp:spPr>
        <a:xfrm>
          <a:off x="0" y="971550"/>
          <a:ext cx="80795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Trips were filtered because of huge outliers that were present such as:</a:t>
          </a:r>
        </a:p>
      </dsp:txBody>
      <dsp:txXfrm>
        <a:off x="14050" y="985600"/>
        <a:ext cx="8051425" cy="259719"/>
      </dsp:txXfrm>
    </dsp:sp>
    <dsp:sp modelId="{7FE28AF2-81D3-4241-B427-AD3754A443D0}">
      <dsp:nvSpPr>
        <dsp:cNvPr id="0" name=""/>
        <dsp:cNvSpPr/>
      </dsp:nvSpPr>
      <dsp:spPr>
        <a:xfrm>
          <a:off x="0" y="1259370"/>
          <a:ext cx="8079525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525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Trip time had to be &gt;0 seconds and &lt;= 5 hours.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Trip miles had to be &gt;= 0.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Driver pay &gt; $0.01.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Base passenger fare &gt; $0.01.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Pickup locations had to be within the NYC region and not unknown/outside of it.</a:t>
          </a:r>
        </a:p>
      </dsp:txBody>
      <dsp:txXfrm>
        <a:off x="0" y="1259370"/>
        <a:ext cx="8079525" cy="77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07EF0-9E8C-4985-8E08-12C0DA5B39FC}">
      <dsp:nvSpPr>
        <dsp:cNvPr id="0" name=""/>
        <dsp:cNvSpPr/>
      </dsp:nvSpPr>
      <dsp:spPr>
        <a:xfrm>
          <a:off x="0" y="49254"/>
          <a:ext cx="1510523" cy="1136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55D81-4EC6-47D2-9850-1B922C8107DF}">
      <dsp:nvSpPr>
        <dsp:cNvPr id="0" name=""/>
        <dsp:cNvSpPr/>
      </dsp:nvSpPr>
      <dsp:spPr>
        <a:xfrm>
          <a:off x="2154280" y="102223"/>
          <a:ext cx="4315781" cy="487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Heat index as a measure of trips taken…</a:t>
          </a:r>
        </a:p>
      </dsp:txBody>
      <dsp:txXfrm>
        <a:off x="2154280" y="102223"/>
        <a:ext cx="4315781" cy="487054"/>
      </dsp:txXfrm>
    </dsp:sp>
    <dsp:sp modelId="{5D3A556C-A0D9-4AA6-B900-C28BE044F3EF}">
      <dsp:nvSpPr>
        <dsp:cNvPr id="0" name=""/>
        <dsp:cNvSpPr/>
      </dsp:nvSpPr>
      <dsp:spPr>
        <a:xfrm>
          <a:off x="2154280" y="649270"/>
          <a:ext cx="4315781" cy="593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Alone it does not seem to be an indicator of higher trips being taken via Uber and Lyft.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However, when controlling for the seasonal effects on the day of the week, it does become a good indicator of trip counts.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 are some concerns about the high results of the adjusted R^2 and small scale of data used. </a:t>
          </a:r>
        </a:p>
      </dsp:txBody>
      <dsp:txXfrm>
        <a:off x="2154280" y="649270"/>
        <a:ext cx="4315781" cy="59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ikolab.com/#2-weather-data-weather" TargetMode="External"/><Relationship Id="rId2" Type="http://schemas.openxmlformats.org/officeDocument/2006/relationships/hyperlink" Target="https://oikola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yc.gov/site/tlc/about/tlc-trip-record-data.page" TargetMode="External"/><Relationship Id="rId4" Type="http://schemas.openxmlformats.org/officeDocument/2006/relationships/hyperlink" Target="https://www.nyc.gov/site/tlc/index.pa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551329"/>
            <a:ext cx="7540322" cy="2196353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3600" b="1">
                <a:solidFill>
                  <a:srgbClr val="FFFFFF"/>
                </a:solidFill>
              </a:rPr>
              <a:t>Weather and Uber/Lyft Ridership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3653118"/>
            <a:ext cx="7504463" cy="1093693"/>
          </a:xfrm>
        </p:spPr>
        <p:txBody>
          <a:bodyPr anchor="ctr"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br>
              <a:rPr dirty="0"/>
            </a:br>
            <a:br>
              <a:rPr dirty="0"/>
            </a:br>
            <a:r>
              <a:rPr dirty="0"/>
              <a:t>John Cruz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698" y="4835127"/>
            <a:ext cx="2057400" cy="273844"/>
          </a:xfrm>
        </p:spPr>
        <p:txBody>
          <a:bodyPr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2023-04-25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Summary 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/>
              <a:t>Maximum Daily Heat Index</a:t>
            </a:r>
            <a:r>
              <a:rPr lang="en-US"/>
              <a:t> Highest Daily Heat Index throughout August 2022</a:t>
            </a:r>
          </a:p>
          <a:p>
            <a:pPr lvl="0" indent="0">
              <a:buNone/>
            </a:pPr>
            <a:r>
              <a:rPr lang="en-US">
                <a:latin typeface="Courier"/>
              </a:rPr>
              <a:t>trip_weather_data </a:t>
            </a:r>
            <a:r>
              <a:rPr lang="en-US">
                <a:solidFill>
                  <a:srgbClr val="4070A0"/>
                </a:solidFill>
                <a:latin typeface="Courier"/>
              </a:rPr>
              <a:t>|&gt;</a:t>
            </a:r>
            <a:r>
              <a:rPr lang="en-US">
                <a:latin typeface="Courier"/>
              </a:rPr>
              <a:t> </a:t>
            </a:r>
            <a:br>
              <a:rPr lang="en-US"/>
            </a:br>
            <a:r>
              <a:rPr lang="en-US">
                <a:latin typeface="Courier"/>
              </a:rPr>
              <a:t>  </a:t>
            </a:r>
            <a:r>
              <a:rPr lang="en-US">
                <a:solidFill>
                  <a:srgbClr val="06287E"/>
                </a:solidFill>
                <a:latin typeface="Courier"/>
              </a:rPr>
              <a:t>ggplot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06287E"/>
                </a:solidFill>
                <a:latin typeface="Courier"/>
              </a:rPr>
              <a:t>aes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x =</a:t>
            </a:r>
            <a:r>
              <a:rPr lang="en-US">
                <a:latin typeface="Courier"/>
              </a:rPr>
              <a:t> pickup_date, </a:t>
            </a:r>
            <a:r>
              <a:rPr lang="en-US">
                <a:solidFill>
                  <a:srgbClr val="7D9029"/>
                </a:solidFill>
                <a:latin typeface="Courier"/>
              </a:rPr>
              <a:t>y =</a:t>
            </a:r>
            <a:r>
              <a:rPr lang="en-US">
                <a:latin typeface="Courier"/>
              </a:rPr>
              <a:t> max_heat_idx, </a:t>
            </a:r>
            <a:r>
              <a:rPr lang="en-US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>
                <a:latin typeface="Courier"/>
              </a:rPr>
              <a:t> type_of_day)) 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br>
              <a:rPr lang="en-US"/>
            </a:br>
            <a:r>
              <a:rPr lang="en-US">
                <a:latin typeface="Courier"/>
              </a:rPr>
              <a:t>  </a:t>
            </a:r>
            <a:r>
              <a:rPr lang="en-US">
                <a:solidFill>
                  <a:srgbClr val="06287E"/>
                </a:solidFill>
                <a:latin typeface="Courier"/>
              </a:rPr>
              <a:t>geom_point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stat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'identity'</a:t>
            </a:r>
            <a:r>
              <a:rPr lang="en-US">
                <a:latin typeface="Courier"/>
              </a:rPr>
              <a:t>) 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br>
              <a:rPr lang="en-US"/>
            </a:br>
            <a:r>
              <a:rPr lang="en-US">
                <a:latin typeface="Courier"/>
              </a:rPr>
              <a:t>  </a:t>
            </a:r>
            <a:r>
              <a:rPr lang="en-US">
                <a:solidFill>
                  <a:srgbClr val="06287E"/>
                </a:solidFill>
                <a:latin typeface="Courier"/>
              </a:rPr>
              <a:t>theme_classic</a:t>
            </a:r>
            <a:r>
              <a:rPr lang="en-US">
                <a:latin typeface="Courier"/>
              </a:rPr>
              <a:t>() 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br>
              <a:rPr lang="en-US"/>
            </a:br>
            <a:r>
              <a:rPr lang="en-US">
                <a:latin typeface="Courier"/>
              </a:rPr>
              <a:t>  </a:t>
            </a:r>
            <a:r>
              <a:rPr lang="en-US">
                <a:solidFill>
                  <a:srgbClr val="06287E"/>
                </a:solidFill>
                <a:latin typeface="Courier"/>
              </a:rPr>
              <a:t>labs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x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''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7D9029"/>
                </a:solidFill>
                <a:latin typeface="Courier"/>
              </a:rPr>
              <a:t>y =</a:t>
            </a:r>
            <a:r>
              <a:rPr lang="en-US">
                <a:solidFill>
                  <a:srgbClr val="4070A0"/>
                </a:solidFill>
                <a:latin typeface="Courier"/>
              </a:rPr>
              <a:t>''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7D9029"/>
                </a:solidFill>
                <a:latin typeface="Courier"/>
              </a:rPr>
              <a:t>title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"Maximum Daily Heat Index"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7D9029"/>
                </a:solidFill>
                <a:latin typeface="Courier"/>
              </a:rPr>
              <a:t>subtitle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"August 2022"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7D9029"/>
                </a:solidFill>
                <a:latin typeface="Courier"/>
              </a:rPr>
              <a:t>caption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"Figure 1"</a:t>
            </a:r>
            <a:r>
              <a:rPr lang="en-US">
                <a:latin typeface="Courier"/>
              </a:rPr>
              <a:t>) 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br>
              <a:rPr lang="en-US"/>
            </a:br>
            <a:r>
              <a:rPr lang="en-US">
                <a:latin typeface="Courier"/>
              </a:rPr>
              <a:t>  </a:t>
            </a:r>
            <a:r>
              <a:rPr lang="en-US">
                <a:solidFill>
                  <a:srgbClr val="06287E"/>
                </a:solidFill>
                <a:latin typeface="Courier"/>
              </a:rPr>
              <a:t>theme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legend.position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"top"</a:t>
            </a:r>
            <a:r>
              <a:rPr lang="en-US">
                <a:latin typeface="Courier"/>
              </a:rPr>
              <a:t>,</a:t>
            </a:r>
            <a:br>
              <a:rPr lang="en-US"/>
            </a:br>
            <a:r>
              <a:rPr lang="en-US">
                <a:latin typeface="Courier"/>
              </a:rPr>
              <a:t>        </a:t>
            </a:r>
            <a:r>
              <a:rPr lang="en-US">
                <a:solidFill>
                  <a:srgbClr val="7D9029"/>
                </a:solidFill>
                <a:latin typeface="Courier"/>
              </a:rPr>
              <a:t>legend.justification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06287E"/>
                </a:solidFill>
                <a:latin typeface="Courier"/>
              </a:rPr>
              <a:t>c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40A070"/>
                </a:solidFill>
                <a:latin typeface="Courier"/>
              </a:rPr>
              <a:t>0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40A070"/>
                </a:solidFill>
                <a:latin typeface="Courier"/>
              </a:rPr>
              <a:t>1</a:t>
            </a:r>
            <a:r>
              <a:rPr lang="en-US">
                <a:latin typeface="Courier"/>
              </a:rPr>
              <a:t>)) </a:t>
            </a:r>
            <a:r>
              <a:rPr lang="en-US">
                <a:solidFill>
                  <a:srgbClr val="4070A0"/>
                </a:solidFill>
                <a:latin typeface="Courier"/>
              </a:rPr>
              <a:t>+</a:t>
            </a:r>
            <a:br>
              <a:rPr lang="en-US"/>
            </a:br>
            <a:r>
              <a:rPr lang="en-US">
                <a:latin typeface="Courier"/>
              </a:rPr>
              <a:t>  </a:t>
            </a:r>
            <a:r>
              <a:rPr lang="en-US">
                <a:solidFill>
                  <a:srgbClr val="06287E"/>
                </a:solidFill>
                <a:latin typeface="Courier"/>
              </a:rPr>
              <a:t>scale_color_manual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7D9029"/>
                </a:solidFill>
                <a:latin typeface="Courier"/>
              </a:rPr>
              <a:t>values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06287E"/>
                </a:solidFill>
                <a:latin typeface="Courier"/>
              </a:rPr>
              <a:t>c</a:t>
            </a:r>
            <a:r>
              <a:rPr lang="en-US">
                <a:latin typeface="Courier"/>
              </a:rPr>
              <a:t>(</a:t>
            </a:r>
            <a:r>
              <a:rPr lang="en-US">
                <a:solidFill>
                  <a:srgbClr val="4070A0"/>
                </a:solidFill>
                <a:latin typeface="Courier"/>
              </a:rPr>
              <a:t>'#4E79A7'</a:t>
            </a:r>
            <a:r>
              <a:rPr lang="en-US">
                <a:latin typeface="Courier"/>
              </a:rPr>
              <a:t>, </a:t>
            </a:r>
            <a:r>
              <a:rPr lang="en-US">
                <a:solidFill>
                  <a:srgbClr val="4070A0"/>
                </a:solidFill>
                <a:latin typeface="Courier"/>
              </a:rPr>
              <a:t>'#F28E2B'</a:t>
            </a:r>
            <a:r>
              <a:rPr lang="en-US">
                <a:latin typeface="Courier"/>
              </a:rPr>
              <a:t>), </a:t>
            </a:r>
            <a:r>
              <a:rPr lang="en-US">
                <a:solidFill>
                  <a:srgbClr val="7D9029"/>
                </a:solidFill>
                <a:latin typeface="Courier"/>
              </a:rPr>
              <a:t>name =</a:t>
            </a:r>
            <a:r>
              <a:rPr lang="en-US">
                <a:latin typeface="Courier"/>
              </a:rPr>
              <a:t> </a:t>
            </a:r>
            <a:r>
              <a:rPr lang="en-US">
                <a:solidFill>
                  <a:srgbClr val="4070A0"/>
                </a:solidFill>
                <a:latin typeface="Courier"/>
              </a:rPr>
              <a:t>''</a:t>
            </a:r>
            <a:r>
              <a:rPr lang="en-US">
                <a:latin typeface="Courier"/>
              </a:rPr>
              <a:t>)</a:t>
            </a:r>
          </a:p>
        </p:txBody>
      </p:sp>
      <p:pic>
        <p:nvPicPr>
          <p:cNvPr id="3" name="Picture 1" descr="ridership_files/figure-pptx/weather-summa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b="1"/>
              <a:t>Total Daily Trips</a:t>
            </a:r>
            <a:r>
              <a:t> Total daily trips in August.</a:t>
            </a:r>
          </a:p>
          <a:p>
            <a:pPr lvl="0" indent="0">
              <a:buNone/>
            </a:pPr>
            <a:r>
              <a:rPr>
                <a:latin typeface="Courier"/>
              </a:rPr>
              <a:t>trip_weather_data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pickup_date,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daily_trips))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'identity'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scales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latin typeface="Courier"/>
              </a:rPr>
              <a:t>comma)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"Total Daily Trips"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"August 2022"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"Figure 2"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2" name="Picture 1" descr="ridership_files/figure-pptx/tlc-summa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rPr b="1"/>
              <a:t>Heat Index vs. Daily Trips</a:t>
            </a:r>
          </a:p>
          <a:p>
            <a:pPr lvl="0" indent="0">
              <a:buNone/>
            </a:pPr>
            <a:r>
              <a:rPr>
                <a:latin typeface="Courier"/>
              </a:rPr>
              <a:t>trip_weather_data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max_heat_idx,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daily_trips))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'identity'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'Max Heat Index vs. Daily Trips'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'August 2022'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"Figure 3"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'heat index'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'total daily trips'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id="2" name="Picture 1" descr="ridership_files/figure-pptx/plot-heat-trip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56651"/>
            <a:ext cx="3008313" cy="3518297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comparison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trip_weather_data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type_of_day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summarise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avg_trips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daily_trips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</a:t>
            </a:r>
            <a:r>
              <a:rPr dirty="0">
                <a:latin typeface="Courier"/>
              </a:rPr>
              <a:t>())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knitr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kable</a:t>
            </a:r>
            <a:r>
              <a:rPr dirty="0">
                <a:latin typeface="Courier"/>
              </a:rPr>
              <a:t>(comparison, </a:t>
            </a:r>
            <a:r>
              <a:rPr dirty="0">
                <a:solidFill>
                  <a:srgbClr val="7D9029"/>
                </a:solidFill>
                <a:latin typeface="Courier"/>
              </a:rPr>
              <a:t>caption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"Observed Differences"</a:t>
            </a: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477868"/>
              </p:ext>
            </p:extLst>
          </p:nvPr>
        </p:nvGraphicFramePr>
        <p:xfrm>
          <a:off x="3795277" y="2125980"/>
          <a:ext cx="51054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type_of_day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avg_trips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not_hot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548213.7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559114.9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3"/>
          <p:cNvSpPr txBox="1"/>
          <p:nvPr/>
        </p:nvSpPr>
        <p:spPr>
          <a:xfrm>
            <a:off x="457201" y="294877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>
              <a:buNone/>
            </a:pPr>
            <a:r>
              <a:rPr sz="3200" b="1" dirty="0"/>
              <a:t>Observed Differences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Hypothesis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To test if the small increase of ridership is statistically significant, a hypothesis test will be used to confirm this. The test will utilize bootstrapping to create a normal distribution of the one-month sample.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obs_diff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trip_weather_data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specify</a:t>
            </a:r>
            <a:r>
              <a:rPr>
                <a:latin typeface="Courier"/>
              </a:rPr>
              <a:t>(daily_trips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type_of_day)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calculate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"diff in means"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"not_hot"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null_dist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trip_weather_data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specify</a:t>
            </a:r>
            <a:r>
              <a:rPr>
                <a:latin typeface="Courier"/>
              </a:rPr>
              <a:t>(daily_trips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type_of_day)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hypothesize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null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"independence"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generate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"permute"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calculate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"diff in means"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"not_hot"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null_dist,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stat))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bins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"Figure 4"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ridership_files/figure-pptx/plot-his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After confirming the normality of the distribution a two-tailed t-test will be performed.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t.test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daily_trips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type_of_day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trip_weather_data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
##  Welch Two Sample t-test
## 
## data:  </a:t>
            </a:r>
            <a:r>
              <a:rPr dirty="0" err="1">
                <a:latin typeface="Courier"/>
              </a:rPr>
              <a:t>daily_trips</a:t>
            </a:r>
            <a:r>
              <a:rPr dirty="0">
                <a:latin typeface="Courier"/>
              </a:rPr>
              <a:t> by </a:t>
            </a:r>
            <a:r>
              <a:rPr dirty="0" err="1">
                <a:latin typeface="Courier"/>
              </a:rPr>
              <a:t>type_of_day</a:t>
            </a:r>
            <a:r>
              <a:rPr dirty="0">
                <a:latin typeface="Courier"/>
              </a:rPr>
              <a:t>
## t = -0.43742,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= 16.491, </a:t>
            </a:r>
            <a:r>
              <a:rPr dirty="0">
                <a:highlight>
                  <a:srgbClr val="FFFF00"/>
                </a:highlight>
                <a:latin typeface="Courier"/>
              </a:rPr>
              <a:t>p-value = 0.6675</a:t>
            </a:r>
            <a:r>
              <a:rPr dirty="0">
                <a:latin typeface="Courier"/>
              </a:rPr>
              <a:t>
## alternative hypothesis: true difference in means between group </a:t>
            </a:r>
            <a:r>
              <a:rPr dirty="0" err="1">
                <a:latin typeface="Courier"/>
              </a:rPr>
              <a:t>not_hot</a:t>
            </a:r>
            <a:r>
              <a:rPr dirty="0">
                <a:latin typeface="Courier"/>
              </a:rPr>
              <a:t> and group hot is not equal to 0
## </a:t>
            </a:r>
            <a:r>
              <a:rPr dirty="0">
                <a:highlight>
                  <a:srgbClr val="FFFF00"/>
                </a:highlight>
                <a:latin typeface="Courier"/>
              </a:rPr>
              <a:t>95 percent confidence interval:</a:t>
            </a:r>
            <a:r>
              <a:rPr dirty="0">
                <a:latin typeface="Courier"/>
              </a:rPr>
              <a:t>
##  </a:t>
            </a:r>
            <a:r>
              <a:rPr dirty="0">
                <a:highlight>
                  <a:srgbClr val="FFFF00"/>
                </a:highlight>
                <a:latin typeface="Courier"/>
              </a:rPr>
              <a:t>-63605.41  41802.94</a:t>
            </a:r>
            <a:r>
              <a:rPr dirty="0">
                <a:latin typeface="Courier"/>
              </a:rPr>
              <a:t>
## sample estimates:
## mean in group </a:t>
            </a:r>
            <a:r>
              <a:rPr dirty="0" err="1">
                <a:latin typeface="Courier"/>
              </a:rPr>
              <a:t>not_hot</a:t>
            </a:r>
            <a:r>
              <a:rPr dirty="0">
                <a:latin typeface="Courier"/>
              </a:rPr>
              <a:t>     mean in group hot 
##              548213.7              559114.9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Using a 95% confidence t-test, it tells us that we are unable to reject the null hypothesis and claim that a high heat index increases the total daily trips taken using Uber or Lyft. We see in the confidence interval, it includes zero, where as the p-value is also 0.6675 which is &gt;0.05 alpha threshold.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1F61E-D323-BA7A-CF99-56AD0400E6DC}"/>
              </a:ext>
            </a:extLst>
          </p:cNvPr>
          <p:cNvSpPr txBox="1"/>
          <p:nvPr/>
        </p:nvSpPr>
        <p:spPr>
          <a:xfrm>
            <a:off x="457200" y="351294"/>
            <a:ext cx="268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T-Test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6578"/>
            <a:ext cx="3008313" cy="4368046"/>
          </a:xfrm>
        </p:spPr>
        <p:txBody>
          <a:bodyPr/>
          <a:lstStyle/>
          <a:p>
            <a:pPr marL="0" lvl="0" indent="0">
              <a:buNone/>
            </a:pPr>
            <a:r>
              <a:rPr sz="1400" dirty="0"/>
              <a:t>Even with the failure to reject the null hypothesis, there are other controlling variables to account for that may influence how a heat index may be prove to be useful. </a:t>
            </a: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sz="1400" dirty="0"/>
              <a:t>A multiple linear regression model will be created to account for the previous seasonal variability accounted for in </a:t>
            </a:r>
            <a:r>
              <a:rPr sz="1400" i="1" dirty="0"/>
              <a:t>Figure 2</a:t>
            </a:r>
            <a:r>
              <a:rPr sz="1400" dirty="0"/>
              <a:t>. </a:t>
            </a: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sz="1400" dirty="0"/>
              <a:t>This will factor out each day of the week, having Monday as the reference variable. Also included, will be the daily total precipitation.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trip_weather_data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day_of_week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daily_trips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geom_boxplot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theme_bw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2" name="Picture 1" descr="ridership_files/figure-pptx/week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trip_weather_data,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daily_precip,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daily_trips))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id="2" name="Picture 1" descr="ridership_files/figure-pptx/daily-preci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8" y="0"/>
            <a:ext cx="8229600" cy="857250"/>
          </a:xfrm>
        </p:spPr>
        <p:txBody>
          <a:bodyPr/>
          <a:lstStyle/>
          <a:p>
            <a:pPr marL="0" lvl="0" indent="0" algn="l">
              <a:buNone/>
            </a:pPr>
            <a:r>
              <a:rPr dirty="0"/>
              <a:t>Linear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39546"/>
            <a:ext cx="5712976" cy="440395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700" dirty="0" err="1">
                <a:latin typeface="Courier"/>
              </a:rPr>
              <a:t>lm_mod</a:t>
            </a:r>
            <a:r>
              <a:rPr sz="700" dirty="0">
                <a:latin typeface="Courier"/>
              </a:rPr>
              <a:t> </a:t>
            </a:r>
            <a:r>
              <a:rPr sz="7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700" dirty="0">
                <a:latin typeface="Courier"/>
              </a:rPr>
              <a:t> </a:t>
            </a:r>
            <a:r>
              <a:rPr sz="700" dirty="0" err="1">
                <a:solidFill>
                  <a:srgbClr val="06287E"/>
                </a:solidFill>
                <a:latin typeface="Courier"/>
              </a:rPr>
              <a:t>lm</a:t>
            </a:r>
            <a:r>
              <a:rPr sz="700" dirty="0">
                <a:latin typeface="Courier"/>
              </a:rPr>
              <a:t>(</a:t>
            </a:r>
            <a:r>
              <a:rPr sz="700" dirty="0" err="1">
                <a:latin typeface="Courier"/>
              </a:rPr>
              <a:t>daily_trips</a:t>
            </a:r>
            <a:r>
              <a:rPr sz="700" dirty="0">
                <a:latin typeface="Courier"/>
              </a:rPr>
              <a:t> </a:t>
            </a:r>
            <a:r>
              <a:rPr sz="700" dirty="0">
                <a:solidFill>
                  <a:srgbClr val="4070A0"/>
                </a:solidFill>
                <a:latin typeface="Courier"/>
              </a:rPr>
              <a:t>~</a:t>
            </a:r>
            <a:r>
              <a:rPr sz="700" dirty="0">
                <a:latin typeface="Courier"/>
              </a:rPr>
              <a:t> </a:t>
            </a:r>
            <a:r>
              <a:rPr sz="700" dirty="0" err="1">
                <a:latin typeface="Courier"/>
              </a:rPr>
              <a:t>type_of_day</a:t>
            </a:r>
            <a:r>
              <a:rPr sz="700" dirty="0">
                <a:latin typeface="Courier"/>
              </a:rPr>
              <a:t> </a:t>
            </a:r>
            <a:r>
              <a:rPr sz="700" dirty="0">
                <a:solidFill>
                  <a:srgbClr val="4070A0"/>
                </a:solidFill>
                <a:latin typeface="Courier"/>
              </a:rPr>
              <a:t>+</a:t>
            </a:r>
            <a:r>
              <a:rPr sz="700" dirty="0">
                <a:latin typeface="Courier"/>
              </a:rPr>
              <a:t> </a:t>
            </a:r>
            <a:r>
              <a:rPr sz="700" dirty="0" err="1">
                <a:latin typeface="Courier"/>
              </a:rPr>
              <a:t>daily_precip</a:t>
            </a:r>
            <a:r>
              <a:rPr sz="700" dirty="0">
                <a:latin typeface="Courier"/>
              </a:rPr>
              <a:t> </a:t>
            </a:r>
            <a:r>
              <a:rPr sz="700" dirty="0">
                <a:solidFill>
                  <a:srgbClr val="4070A0"/>
                </a:solidFill>
                <a:latin typeface="Courier"/>
              </a:rPr>
              <a:t>+</a:t>
            </a:r>
            <a:r>
              <a:rPr sz="700" dirty="0">
                <a:latin typeface="Courier"/>
              </a:rPr>
              <a:t> </a:t>
            </a:r>
            <a:r>
              <a:rPr sz="700" dirty="0" err="1">
                <a:latin typeface="Courier"/>
              </a:rPr>
              <a:t>day_of_week</a:t>
            </a:r>
            <a:r>
              <a:rPr sz="700" dirty="0">
                <a:latin typeface="Courier"/>
              </a:rPr>
              <a:t>, </a:t>
            </a:r>
            <a:r>
              <a:rPr sz="7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700" dirty="0">
                <a:latin typeface="Courier"/>
              </a:rPr>
              <a:t> </a:t>
            </a:r>
            <a:r>
              <a:rPr sz="700" dirty="0" err="1">
                <a:latin typeface="Courier"/>
              </a:rPr>
              <a:t>trip_weather_data</a:t>
            </a:r>
            <a:r>
              <a:rPr sz="700" dirty="0">
                <a:latin typeface="Courier"/>
              </a:rPr>
              <a:t>)</a:t>
            </a:r>
            <a:br>
              <a:rPr sz="700" dirty="0"/>
            </a:br>
            <a:r>
              <a:rPr sz="700" dirty="0">
                <a:solidFill>
                  <a:srgbClr val="06287E"/>
                </a:solidFill>
                <a:latin typeface="Courier"/>
              </a:rPr>
              <a:t>summary</a:t>
            </a:r>
            <a:r>
              <a:rPr sz="700" dirty="0">
                <a:latin typeface="Courier"/>
              </a:rPr>
              <a:t>(</a:t>
            </a:r>
            <a:r>
              <a:rPr sz="700" dirty="0" err="1">
                <a:latin typeface="Courier"/>
              </a:rPr>
              <a:t>lm_mod</a:t>
            </a:r>
            <a:r>
              <a:rPr sz="7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700" dirty="0">
                <a:latin typeface="Courier"/>
              </a:rPr>
              <a:t>## 
## Call:
## </a:t>
            </a:r>
            <a:r>
              <a:rPr sz="700" dirty="0" err="1">
                <a:latin typeface="Courier"/>
              </a:rPr>
              <a:t>lm</a:t>
            </a:r>
            <a:r>
              <a:rPr sz="700" dirty="0">
                <a:latin typeface="Courier"/>
              </a:rPr>
              <a:t>(formula = </a:t>
            </a:r>
            <a:r>
              <a:rPr sz="700" dirty="0" err="1">
                <a:latin typeface="Courier"/>
              </a:rPr>
              <a:t>daily_trips</a:t>
            </a:r>
            <a:r>
              <a:rPr sz="700" dirty="0">
                <a:latin typeface="Courier"/>
              </a:rPr>
              <a:t> ~ </a:t>
            </a:r>
            <a:r>
              <a:rPr sz="700" dirty="0" err="1">
                <a:latin typeface="Courier"/>
              </a:rPr>
              <a:t>type_of_day</a:t>
            </a:r>
            <a:r>
              <a:rPr sz="700" dirty="0">
                <a:latin typeface="Courier"/>
              </a:rPr>
              <a:t> + </a:t>
            </a:r>
            <a:r>
              <a:rPr sz="700" dirty="0" err="1">
                <a:latin typeface="Courier"/>
              </a:rPr>
              <a:t>daily_precip</a:t>
            </a:r>
            <a:r>
              <a:rPr sz="700" dirty="0">
                <a:latin typeface="Courier"/>
              </a:rPr>
              <a:t> + </a:t>
            </a:r>
            <a:r>
              <a:rPr sz="700" dirty="0" err="1">
                <a:latin typeface="Courier"/>
              </a:rPr>
              <a:t>day_of_week</a:t>
            </a:r>
            <a:r>
              <a:rPr sz="700" dirty="0">
                <a:latin typeface="Courier"/>
              </a:rPr>
              <a:t>, 
##     data = </a:t>
            </a:r>
            <a:r>
              <a:rPr sz="700" dirty="0" err="1">
                <a:latin typeface="Courier"/>
              </a:rPr>
              <a:t>trip_weather_data</a:t>
            </a:r>
            <a:r>
              <a:rPr sz="700" dirty="0">
                <a:latin typeface="Courier"/>
              </a:rPr>
              <a:t>)
## 
## Residuals:
##    Min     1Q Median     3Q    Max 
## -21427  -8832   1532   7288  25691 
## 
## Coefficients:
##                Estimate Std. Error t value </a:t>
            </a:r>
            <a:r>
              <a:rPr sz="700" dirty="0" err="1">
                <a:latin typeface="Courier"/>
              </a:rPr>
              <a:t>Pr</a:t>
            </a:r>
            <a:r>
              <a:rPr sz="700" dirty="0">
                <a:latin typeface="Courier"/>
              </a:rPr>
              <a:t>(&gt;|t|)    
## (Intercept)      467970       7699  60.782  &lt; 2e-16 ***
## </a:t>
            </a:r>
            <a:r>
              <a:rPr sz="700" dirty="0" err="1">
                <a:highlight>
                  <a:srgbClr val="FFFF00"/>
                </a:highlight>
                <a:latin typeface="Courier"/>
              </a:rPr>
              <a:t>type_of_dayhot</a:t>
            </a:r>
            <a:r>
              <a:rPr sz="700" dirty="0">
                <a:highlight>
                  <a:srgbClr val="FFFF00"/>
                </a:highlight>
                <a:latin typeface="Courier"/>
              </a:rPr>
              <a:t>    21912       5693   3.849 0.000871 ***</a:t>
            </a:r>
            <a:r>
              <a:rPr sz="700" dirty="0">
                <a:latin typeface="Courier"/>
              </a:rPr>
              <a:t>
## </a:t>
            </a:r>
            <a:r>
              <a:rPr sz="700" dirty="0" err="1">
                <a:latin typeface="Courier"/>
              </a:rPr>
              <a:t>daily_precip</a:t>
            </a:r>
            <a:r>
              <a:rPr sz="700" dirty="0">
                <a:latin typeface="Courier"/>
              </a:rPr>
              <a:t>      11237      22534   0.499 0.622962    
## </a:t>
            </a:r>
            <a:r>
              <a:rPr sz="700" dirty="0" err="1">
                <a:latin typeface="Courier"/>
              </a:rPr>
              <a:t>day_of_weekTue</a:t>
            </a:r>
            <a:r>
              <a:rPr sz="700" dirty="0">
                <a:latin typeface="Courier"/>
              </a:rPr>
              <a:t>    19306       8518   2.267 0.033586 *  
## </a:t>
            </a:r>
            <a:r>
              <a:rPr sz="700" dirty="0" err="1">
                <a:latin typeface="Courier"/>
              </a:rPr>
              <a:t>day_of_weekWed</a:t>
            </a:r>
            <a:r>
              <a:rPr sz="700" dirty="0">
                <a:latin typeface="Courier"/>
              </a:rPr>
              <a:t>    53607       9429   5.685 1.02e-05 ***
## </a:t>
            </a:r>
            <a:r>
              <a:rPr sz="700" dirty="0" err="1">
                <a:latin typeface="Courier"/>
              </a:rPr>
              <a:t>day_of_weekThu</a:t>
            </a:r>
            <a:r>
              <a:rPr sz="700" dirty="0">
                <a:latin typeface="Courier"/>
              </a:rPr>
              <a:t>    82585       9712   8.503 2.11e-08 ***
## </a:t>
            </a:r>
            <a:r>
              <a:rPr sz="700" dirty="0" err="1">
                <a:latin typeface="Courier"/>
              </a:rPr>
              <a:t>day_of_weekFri</a:t>
            </a:r>
            <a:r>
              <a:rPr sz="700" dirty="0">
                <a:latin typeface="Courier"/>
              </a:rPr>
              <a:t>   131433       9190  14.302 1.28e-12 ***
## </a:t>
            </a:r>
            <a:r>
              <a:rPr sz="700" dirty="0" err="1">
                <a:latin typeface="Courier"/>
              </a:rPr>
              <a:t>day_of_weekSat</a:t>
            </a:r>
            <a:r>
              <a:rPr sz="700" dirty="0">
                <a:latin typeface="Courier"/>
              </a:rPr>
              <a:t>   190104       9584  19.836 1.58e-15 ***
## </a:t>
            </a:r>
            <a:r>
              <a:rPr sz="700" dirty="0" err="1">
                <a:latin typeface="Courier"/>
              </a:rPr>
              <a:t>day_of_weekSun</a:t>
            </a:r>
            <a:r>
              <a:rPr sz="700" dirty="0">
                <a:latin typeface="Courier"/>
              </a:rPr>
              <a:t>    93376       9274  10.068 1.07e-09 ***
## ---
## </a:t>
            </a:r>
            <a:r>
              <a:rPr sz="700" dirty="0" err="1">
                <a:latin typeface="Courier"/>
              </a:rPr>
              <a:t>Signif</a:t>
            </a:r>
            <a:r>
              <a:rPr sz="700" dirty="0">
                <a:latin typeface="Courier"/>
              </a:rPr>
              <a:t>. codes:  0 '***' 0.001 '**' 0.01 '*' 0.05 '.' 0.1 ' ' 1
## 
## Residual standard error: 13140 on 22 degrees of freedom
## Multiple R-squared:  0.9671, Adjusted R-squared:  0.9551 
## F-statistic: 80.83 on 8 and 22 DF,  p-value: 1.624e-14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C7203B-E8BB-B922-9C88-58B916E17C19}"/>
                  </a:ext>
                </a:extLst>
              </p:cNvPr>
              <p:cNvSpPr txBox="1"/>
              <p:nvPr/>
            </p:nvSpPr>
            <p:spPr>
              <a:xfrm>
                <a:off x="6311492" y="1716156"/>
                <a:ext cx="1974457" cy="188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200" dirty="0"/>
                  <a:t>The linear regression model </a:t>
                </a:r>
              </a:p>
              <a:p>
                <a:pPr marL="0" lvl="0" indent="0">
                  <a:buNone/>
                </a:pPr>
                <a:endParaRPr lang="en-US" sz="1200" dirty="0"/>
              </a:p>
              <a:p>
                <a:pPr marL="0" lvl="0" indent="0">
                  <a:buNone/>
                </a:pPr>
                <a:r>
                  <a:rPr lang="en-US" sz="105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05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ar-AE" sz="1050">
                        <a:latin typeface="Cambria Math" panose="02040503050406030204" pitchFamily="18" charset="0"/>
                      </a:rPr>
                      <m:t>=467970</m:t>
                    </m:r>
                  </m:oMath>
                </a14:m>
                <a:endParaRPr lang="en-US" sz="105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/>
                        <m:t>+21912</m:t>
                      </m:r>
                      <m:r>
                        <a:rPr lang="ar-AE" sz="1050" smtClean="0"/>
                        <m:t>×</m:t>
                      </m:r>
                      <m:r>
                        <a:rPr lang="ar-AE" sz="1050" b="1" i="1"/>
                        <m:t>𝐭𝐲𝐩𝐞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𝐝𝐚𝐲𝐡𝐨𝐭</m:t>
                      </m:r>
                      <m:r>
                        <a:rPr lang="ar-AE" sz="1050"/>
                        <m:t>+11237×</m:t>
                      </m:r>
                      <m:r>
                        <a:rPr lang="ar-AE" sz="1050" b="1" i="1"/>
                        <m:t>𝐝𝐚𝐢𝐥𝐲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𝐩𝐫𝐞𝐜𝐢𝐩</m:t>
                      </m:r>
                      <m:r>
                        <a:rPr lang="ar-AE" sz="1050"/>
                        <m:t>+19306×</m:t>
                      </m:r>
                      <m:r>
                        <a:rPr lang="ar-AE" sz="1050" b="1" i="1"/>
                        <m:t>𝐝𝐚𝐲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𝐰𝐞𝐞𝐤𝐓𝐮𝐞</m:t>
                      </m:r>
                      <m:r>
                        <a:rPr lang="ar-AE" sz="1050"/>
                        <m:t>+53607×</m:t>
                      </m:r>
                      <m:r>
                        <a:rPr lang="ar-AE" sz="1050" b="1" i="1"/>
                        <m:t>𝐝𝐚𝐲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𝐰𝐞𝐞𝐤𝐖𝐞𝐝</m:t>
                      </m:r>
                      <m:r>
                        <a:rPr lang="ar-AE" sz="1050"/>
                        <m:t>+82585×</m:t>
                      </m:r>
                      <m:r>
                        <a:rPr lang="ar-AE" sz="1050" b="1" i="1"/>
                        <m:t>𝐝𝐚𝐲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𝐰𝐞𝐞𝐤𝐓𝐡𝐮</m:t>
                      </m:r>
                      <m:r>
                        <a:rPr lang="ar-AE" sz="1050"/>
                        <m:t>+131433×</m:t>
                      </m:r>
                      <m:r>
                        <a:rPr lang="ar-AE" sz="1050" b="1" i="1"/>
                        <m:t>𝐝𝐚𝐲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𝐰𝐞𝐞𝐤𝐅𝐫𝐢</m:t>
                      </m:r>
                      <m:r>
                        <a:rPr lang="ar-AE" sz="1050"/>
                        <m:t>+190104×</m:t>
                      </m:r>
                      <m:r>
                        <a:rPr lang="ar-AE" sz="1050" b="1" i="1"/>
                        <m:t>𝐝𝐚𝐲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𝐰𝐞𝐞𝐤𝐒𝐚𝐭</m:t>
                      </m:r>
                      <m:r>
                        <a:rPr lang="ar-AE" sz="1050"/>
                        <m:t>+93376×</m:t>
                      </m:r>
                      <m:r>
                        <a:rPr lang="ar-AE" sz="1050" b="1" i="1"/>
                        <m:t>𝐝𝐚𝐲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𝐨𝐟</m:t>
                      </m:r>
                      <m:r>
                        <a:rPr lang="ar-AE" sz="1050" b="1"/>
                        <m:t>_</m:t>
                      </m:r>
                      <m:r>
                        <a:rPr lang="ar-AE" sz="1050" b="1" i="1"/>
                        <m:t>𝐰𝐞𝐞𝐤𝐒𝐮</m:t>
                      </m:r>
                      <m:r>
                        <a:rPr lang="ar-AE" sz="1050" b="1" i="1" smtClean="0"/>
                        <m:t>𝐧</m:t>
                      </m:r>
                    </m:oMath>
                  </m:oMathPara>
                </a14:m>
                <a:endParaRPr lang="ar-AE" sz="105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C7203B-E8BB-B922-9C88-58B916E1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492" y="1716156"/>
                <a:ext cx="1974457" cy="1889876"/>
              </a:xfrm>
              <a:prstGeom prst="rect">
                <a:avLst/>
              </a:prstGeom>
              <a:blipFill>
                <a:blip r:embed="rId2"/>
                <a:stretch>
                  <a:fillRect t="-667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Checking Assumptions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Normality</a:t>
            </a:r>
            <a:r>
              <a:rPr dirty="0"/>
              <a:t> The Q-Q plot shows there is some “S” curvature within the band of residuals, but overall is straight.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lm_mod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sample =</a:t>
            </a:r>
            <a:r>
              <a:rPr dirty="0">
                <a:latin typeface="Courier"/>
              </a:rPr>
              <a:t> .</a:t>
            </a:r>
            <a:r>
              <a:rPr dirty="0" err="1">
                <a:latin typeface="Courier"/>
              </a:rPr>
              <a:t>resid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stat_qq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caption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"Figure 5"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1" descr="ridership_files/figure-pptx/qq-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86" y="1334386"/>
            <a:ext cx="7293023" cy="2762519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National Oceanic and Atmospheric Administration </a:t>
            </a:r>
          </a:p>
          <a:p>
            <a:pPr lvl="1"/>
            <a:r>
              <a:rPr lang="en-US" sz="1500" dirty="0"/>
              <a:t>Heat index is the apparent temperature of what the temperature feels like to the human body when relative humidity is combined with the air temperature. </a:t>
            </a:r>
          </a:p>
          <a:p>
            <a:r>
              <a:rPr lang="en-US" sz="1500" dirty="0"/>
              <a:t>New York City subway platform during the summer can be 104 degrees, compared to 86 degrees outside </a:t>
            </a:r>
          </a:p>
          <a:p>
            <a:r>
              <a:rPr lang="en-US" sz="1500" dirty="0"/>
              <a:t>Alternative modes of transportation, particularly ridesharing companies such as Uber and Lyft.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136" y="355600"/>
            <a:ext cx="3008313" cy="3518297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b="1" dirty="0"/>
              <a:t>Constant variability</a:t>
            </a:r>
            <a:r>
              <a:rPr dirty="0"/>
              <a:t> The spread around zero does appear to have some heteroskedasticity as it is cone-shaped from the middle but overall nothing alarming.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lm_mod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.fitted,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.</a:t>
            </a:r>
            <a:r>
              <a:rPr dirty="0" err="1">
                <a:latin typeface="Courier"/>
              </a:rPr>
              <a:t>resid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geom_hline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yintercept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linetype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"dashed"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xlab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"Fitted values"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ylab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"Residuals"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caption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"Figure 6"</a:t>
            </a:r>
            <a:r>
              <a:rPr dirty="0">
                <a:latin typeface="Courier"/>
              </a:rPr>
              <a:t>)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r>
              <a:rPr lang="en-US" b="1" dirty="0"/>
              <a:t>Linearity</a:t>
            </a:r>
            <a:r>
              <a:rPr lang="en-US" dirty="0"/>
              <a:t> It does not pass the linearity test as from Figure 3, there is not a linear shape for heat index and trips taken.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  <p:pic>
        <p:nvPicPr>
          <p:cNvPr id="2" name="Picture 1" descr="ridership_files/figure-pptx/residual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b="1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C939EA-5889-1E19-CF62-364FBCE84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71171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8ABE-1A2D-3CFF-07BA-2A345800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742" y="1488390"/>
            <a:ext cx="7293023" cy="2762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For future research and without limitations to processing capacity, I would want to increase the data from being just using August 2022 and study the trends for a few years worth of summer data. </a:t>
            </a:r>
          </a:p>
          <a:p>
            <a:r>
              <a:rPr lang="en-US" sz="2000" dirty="0"/>
              <a:t>It is also important to that this analysis focuses on the unique environment of NYC but can the same be said for other hot climates such as Miami or Los Angeles.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4CED78-C24B-1F1A-E817-30498DAF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b="1" dirty="0">
                <a:solidFill>
                  <a:srgbClr val="FFFFFF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235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76" y="1997182"/>
            <a:ext cx="3172575" cy="569695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 dirty="0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487110"/>
            <a:ext cx="3646835" cy="415953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500"/>
              <a:t>Does high heat index days (&gt;=90 degrees) increase the number of trips taken with Uber or Lyft compared to non-high heat index days?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886" y="1822612"/>
            <a:ext cx="2261955" cy="5648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487110"/>
            <a:ext cx="3646835" cy="4159535"/>
          </a:xfrm>
        </p:spPr>
        <p:txBody>
          <a:bodyPr anchor="ctr">
            <a:normAutofit/>
          </a:bodyPr>
          <a:lstStyle/>
          <a:p>
            <a:r>
              <a:rPr lang="en-US" sz="1500" b="1"/>
              <a:t>Weather (</a:t>
            </a:r>
            <a:r>
              <a:rPr lang="en-US" sz="1500" b="1">
                <a:hlinkClick r:id="rId2"/>
              </a:rPr>
              <a:t>Oikolab</a:t>
            </a:r>
            <a:r>
              <a:rPr lang="en-US" sz="1500" b="1"/>
              <a:t>)</a:t>
            </a:r>
          </a:p>
          <a:p>
            <a:pPr lvl="1"/>
            <a:r>
              <a:rPr lang="en-US" sz="1500"/>
              <a:t>Data was collected using </a:t>
            </a:r>
            <a:r>
              <a:rPr lang="en-US" sz="1500">
                <a:hlinkClick r:id="rId3"/>
              </a:rPr>
              <a:t>Oikolab API</a:t>
            </a:r>
            <a:r>
              <a:rPr lang="en-US" sz="1500"/>
              <a:t> historical data API service. It collects its data from the ECWMF and NOAA. Each case represents hourly weather measurements in August 2022.</a:t>
            </a:r>
          </a:p>
          <a:p>
            <a:r>
              <a:rPr lang="en-US" sz="1500" b="1"/>
              <a:t>Uber &amp; Lyft Trips (</a:t>
            </a:r>
            <a:r>
              <a:rPr lang="en-US" sz="1500" b="1">
                <a:hlinkClick r:id="rId4"/>
              </a:rPr>
              <a:t>NYC Taxi and Limousine Commission</a:t>
            </a:r>
            <a:r>
              <a:rPr lang="en-US" sz="1500" b="1"/>
              <a:t>)</a:t>
            </a:r>
          </a:p>
          <a:p>
            <a:pPr lvl="1"/>
            <a:r>
              <a:rPr lang="en-US" sz="1500"/>
              <a:t>Data was collected using the available </a:t>
            </a:r>
            <a:r>
              <a:rPr lang="en-US" sz="1500">
                <a:hlinkClick r:id="rId5"/>
              </a:rPr>
              <a:t>‘parquet files’</a:t>
            </a:r>
            <a:r>
              <a:rPr lang="en-US" sz="1500"/>
              <a:t>. The agency collects the data from Uber and Lyft. Each case represents a trip taken either via Uber or Lyft in the month of August 2022.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286" y="1804797"/>
            <a:ext cx="1848069" cy="76695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487110"/>
            <a:ext cx="3646835" cy="4159535"/>
          </a:xfrm>
        </p:spPr>
        <p:txBody>
          <a:bodyPr anchor="ctr">
            <a:normAutofit/>
          </a:bodyPr>
          <a:lstStyle/>
          <a:p>
            <a:r>
              <a:rPr lang="en-US" sz="1500" b="1"/>
              <a:t>Dependent</a:t>
            </a:r>
          </a:p>
          <a:p>
            <a:pPr lvl="1"/>
            <a:r>
              <a:rPr lang="en-US" sz="1500"/>
              <a:t>The response variable is total trips and is numerical</a:t>
            </a:r>
          </a:p>
          <a:p>
            <a:r>
              <a:rPr lang="en-US" sz="1500" b="1"/>
              <a:t>Independent Variable(s)</a:t>
            </a:r>
            <a:r>
              <a:rPr lang="en-US" sz="1500"/>
              <a:t> The independent variables are:</a:t>
            </a:r>
          </a:p>
          <a:p>
            <a:pPr lvl="1"/>
            <a:r>
              <a:rPr lang="en-US" sz="1500"/>
              <a:t>type_of_day: categorical</a:t>
            </a:r>
          </a:p>
          <a:p>
            <a:pPr lvl="1"/>
            <a:r>
              <a:rPr lang="en-US" sz="1500"/>
              <a:t>precipitation: numerical</a:t>
            </a:r>
          </a:p>
          <a:p>
            <a:pPr lvl="1"/>
            <a:r>
              <a:rPr lang="en-US" sz="1500"/>
              <a:t>day_of_week: categorical</a:t>
            </a:r>
          </a:p>
          <a:p>
            <a:pPr lvl="1"/>
            <a:r>
              <a:rPr lang="en-US" sz="1500" b="1" i="1"/>
              <a:t>Note</a:t>
            </a:r>
            <a:r>
              <a:rPr lang="en-US" sz="1500" i="1"/>
              <a:t>:</a:t>
            </a:r>
            <a:r>
              <a:rPr lang="en-US" sz="1500"/>
              <a:t> Other potential factors that are important but not included: special events (i.e. sporting event), major delays with public transportation (MTA Subway) or alternative transportation such as Citi bikes.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>
                <a:solidFill>
                  <a:srgbClr val="FFFFFF"/>
                </a:solidFill>
              </a:rPr>
              <a:t>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487110"/>
            <a:ext cx="4916510" cy="4159535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 lang="en-US" sz="1500">
                <a:latin typeface="Courier"/>
              </a:rPr>
              <a:t>library(tidyverse)</a:t>
            </a:r>
            <a:br>
              <a:rPr lang="en-US" sz="1500"/>
            </a:br>
            <a:r>
              <a:rPr lang="en-US" sz="1500">
                <a:latin typeface="Courier"/>
              </a:rPr>
              <a:t>library(arrow)</a:t>
            </a:r>
            <a:br>
              <a:rPr lang="en-US" sz="1500"/>
            </a:br>
            <a:r>
              <a:rPr lang="en-US" sz="1500">
                <a:latin typeface="Courier"/>
              </a:rPr>
              <a:t>library(lubridate)</a:t>
            </a:r>
            <a:br>
              <a:rPr lang="en-US" sz="1500"/>
            </a:br>
            <a:r>
              <a:rPr lang="en-US" sz="1500">
                <a:latin typeface="Courier"/>
              </a:rPr>
              <a:t>library(infer)</a:t>
            </a:r>
            <a:br>
              <a:rPr lang="en-US" sz="1500"/>
            </a:br>
            <a:r>
              <a:rPr lang="en-US" sz="1500">
                <a:latin typeface="Courier"/>
              </a:rPr>
              <a:t>library(psych)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584307" cy="52744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Data Preparation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32237"/>
            <a:ext cx="7995764" cy="17596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600" b="1" dirty="0"/>
              <a:t>Historical Weather Data</a:t>
            </a:r>
            <a:endParaRPr lang="en-US" sz="1600" b="1" dirty="0"/>
          </a:p>
          <a:p>
            <a:pPr marL="0" lvl="0" indent="0">
              <a:buNone/>
            </a:pPr>
            <a:endParaRPr lang="en-US" dirty="0"/>
          </a:p>
          <a:p>
            <a:r>
              <a:rPr b="1" i="1" dirty="0"/>
              <a:t>Calculate Heat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Converted</a:t>
            </a:r>
            <a:r>
              <a:rPr dirty="0"/>
              <a:t> from Celsius to Fahrenheit.</a:t>
            </a:r>
          </a:p>
          <a:p>
            <a:r>
              <a:rPr b="1" dirty="0"/>
              <a:t>Relative humidity 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dirty="0"/>
              <a:t>alculated using the temperature and dewpoint temperature.</a:t>
            </a:r>
          </a:p>
          <a:p>
            <a:r>
              <a:rPr b="1" dirty="0"/>
              <a:t>Heat index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dirty="0"/>
              <a:t>alculated using the temperature and relative humidity.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026441"/>
              </p:ext>
            </p:extLst>
          </p:nvPr>
        </p:nvGraphicFramePr>
        <p:xfrm>
          <a:off x="1042660" y="2571750"/>
          <a:ext cx="6824845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datetime_ny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temp_deg_f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rel_humidity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heat_idx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total_precip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2022-07-31 20:00:00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69.89607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0.0007874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2022-07-31 21:00:00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73.22915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0.0003937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2022-07-31 22:00:00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75.51439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0.0055118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2022-07-31 23:00:00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77.92819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77.55404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01:00:00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79.02121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EA8807-FDB8-9D59-FCBA-ED29C4A40626}"/>
              </a:ext>
            </a:extLst>
          </p:cNvPr>
          <p:cNvSpPr txBox="1"/>
          <p:nvPr/>
        </p:nvSpPr>
        <p:spPr>
          <a:xfrm>
            <a:off x="414882" y="4731845"/>
            <a:ext cx="7253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Note:</a:t>
            </a:r>
            <a:r>
              <a:rPr lang="en-US" sz="1050" dirty="0"/>
              <a:t> The data has been cleaned and filtered using </a:t>
            </a:r>
            <a:r>
              <a:rPr lang="en-US" sz="1050" i="1" dirty="0" err="1"/>
              <a:t>weather_filter.Rmd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47223"/>
              </p:ext>
            </p:extLst>
          </p:nvPr>
        </p:nvGraphicFramePr>
        <p:xfrm>
          <a:off x="677075" y="2716809"/>
          <a:ext cx="7580445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err="1"/>
                        <a:t>pickup_datetime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err="1"/>
                        <a:t>total_trips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total_trip_dist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total_trip_time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total_base_fare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95228.86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16290733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392988.8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01:00:00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49653.46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8660832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191243.2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02:00:00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36202.17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6285157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140393.1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03:00:00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33645.40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5453926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131228.5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04:00:00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46159.03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6863760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206663.8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6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2022-08-01 05:00:00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74357.79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11680789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317810.9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EF060F-26FA-ABF2-ACA1-89DD7A1BAE34}"/>
              </a:ext>
            </a:extLst>
          </p:cNvPr>
          <p:cNvSpPr txBox="1"/>
          <p:nvPr/>
        </p:nvSpPr>
        <p:spPr>
          <a:xfrm>
            <a:off x="436261" y="178464"/>
            <a:ext cx="382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Uber and Lyft Trips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48D9A-7442-3BCA-08B4-39D2142270D4}"/>
              </a:ext>
            </a:extLst>
          </p:cNvPr>
          <p:cNvSpPr txBox="1"/>
          <p:nvPr/>
        </p:nvSpPr>
        <p:spPr>
          <a:xfrm>
            <a:off x="436261" y="4847464"/>
            <a:ext cx="681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Note:</a:t>
            </a:r>
            <a:r>
              <a:rPr lang="en-US" sz="1200" dirty="0"/>
              <a:t> The data has been cleaned and filtered using </a:t>
            </a:r>
            <a:r>
              <a:rPr lang="en-US" sz="1200" i="1" dirty="0" err="1"/>
              <a:t>tlc_data_filter.Rmd</a:t>
            </a:r>
            <a:endParaRPr lang="en-US" sz="1200" dirty="0"/>
          </a:p>
        </p:txBody>
      </p:sp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114F9B9E-76B8-9B39-DCC4-F3598A09B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253675"/>
              </p:ext>
            </p:extLst>
          </p:nvPr>
        </p:nvGraphicFramePr>
        <p:xfrm>
          <a:off x="436261" y="586157"/>
          <a:ext cx="8079525" cy="208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b="1" dirty="0"/>
              <a:t>Merge Datasets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trip_weather_data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tlc_trips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left_join</a:t>
            </a:r>
            <a:r>
              <a:rPr dirty="0">
                <a:latin typeface="Courier"/>
              </a:rPr>
              <a:t>(weather,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join_by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pickup_datetime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datetime_ny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pickup_date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date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pickup_datetime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 err="1">
                <a:latin typeface="Courier"/>
              </a:rPr>
              <a:t>pickup_datetime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pickup_date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daily_trips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total_trips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daily_trip_dist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total_trip_dist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daily_trip_time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total_trip_time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daily_base_fare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total_base_fare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max_temp_deg_f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temp_deg_f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max_heat_idx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heat_idx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daily_precip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total_precip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</a:t>
            </a:r>
            <a:r>
              <a:rPr dirty="0">
                <a:solidFill>
                  <a:srgbClr val="7D9029"/>
                </a:solidFill>
                <a:latin typeface="Courier"/>
              </a:rPr>
              <a:t>.keep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"none"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distinct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mutate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type_of_day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ifelse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 err="1">
                <a:highlight>
                  <a:srgbClr val="FFFF00"/>
                </a:highlight>
                <a:latin typeface="Courier"/>
              </a:rPr>
              <a:t>max_heat_idx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&gt;=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90</a:t>
            </a:r>
            <a:r>
              <a:rPr dirty="0">
                <a:highlight>
                  <a:srgbClr val="FFFF00"/>
                </a:highlight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'hot'</a:t>
            </a:r>
            <a:r>
              <a:rPr dirty="0">
                <a:highlight>
                  <a:srgbClr val="FFFF00"/>
                </a:highlight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not_hot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'</a:t>
            </a:r>
            <a:r>
              <a:rPr dirty="0">
                <a:highlight>
                  <a:srgbClr val="FFFF00"/>
                </a:highlight>
                <a:latin typeface="Courier"/>
              </a:rPr>
              <a:t>),</a:t>
            </a:r>
            <a:br>
              <a:rPr dirty="0">
                <a:highlight>
                  <a:srgbClr val="FFFF00"/>
                </a:highlight>
              </a:rPr>
            </a:br>
            <a:r>
              <a:rPr dirty="0">
                <a:highlight>
                  <a:srgbClr val="FFFF00"/>
                </a:highlight>
                <a:latin typeface="Courier"/>
              </a:rPr>
              <a:t>         </a:t>
            </a:r>
            <a:r>
              <a:rPr dirty="0" err="1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day_of_week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factor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wday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 err="1">
                <a:highlight>
                  <a:srgbClr val="FFFF00"/>
                </a:highlight>
                <a:latin typeface="Courier"/>
              </a:rPr>
              <a:t>pickup_date</a:t>
            </a:r>
            <a:r>
              <a:rPr dirty="0">
                <a:highlight>
                  <a:srgbClr val="FFFF00"/>
                </a:highlight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label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highlight>
                  <a:srgbClr val="FFFF00"/>
                </a:highlight>
                <a:latin typeface="Courier"/>
              </a:rPr>
              <a:t>TRUE</a:t>
            </a:r>
            <a:r>
              <a:rPr dirty="0">
                <a:highlight>
                  <a:srgbClr val="FFFF00"/>
                </a:highlight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week_start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dirty="0">
                <a:highlight>
                  <a:srgbClr val="FFFF00"/>
                </a:highlight>
                <a:latin typeface="Courier"/>
              </a:rPr>
              <a:t>), 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ordered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highlight>
                  <a:srgbClr val="FFFF00"/>
                </a:highlight>
                <a:latin typeface="Courier"/>
              </a:rPr>
              <a:t>FALSE</a:t>
            </a:r>
            <a:r>
              <a:rPr dirty="0">
                <a:highlight>
                  <a:srgbClr val="FFFF00"/>
                </a:highlight>
                <a:latin typeface="Courier"/>
              </a:rPr>
              <a:t>)) </a:t>
            </a:r>
            <a:br>
              <a:rPr dirty="0">
                <a:highlight>
                  <a:srgbClr val="FFFF00"/>
                </a:highlight>
              </a:rPr>
            </a:br>
            <a:br>
              <a:rPr dirty="0">
                <a:highlight>
                  <a:srgbClr val="FFFF00"/>
                </a:highlight>
              </a:rPr>
            </a:br>
            <a:r>
              <a:rPr dirty="0" err="1">
                <a:highlight>
                  <a:srgbClr val="FFFF00"/>
                </a:highlight>
                <a:latin typeface="Courier"/>
              </a:rPr>
              <a:t>trip_weather_data</a:t>
            </a:r>
            <a:r>
              <a:rPr dirty="0" err="1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$</a:t>
            </a:r>
            <a:r>
              <a:rPr dirty="0" err="1">
                <a:highlight>
                  <a:srgbClr val="FFFF00"/>
                </a:highlight>
                <a:latin typeface="Courier"/>
              </a:rPr>
              <a:t>day_of_week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relevel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 err="1">
                <a:highlight>
                  <a:srgbClr val="FFFF00"/>
                </a:highlight>
                <a:latin typeface="Courier"/>
              </a:rPr>
              <a:t>trip_weather_data</a:t>
            </a:r>
            <a:r>
              <a:rPr dirty="0" err="1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$</a:t>
            </a:r>
            <a:r>
              <a:rPr dirty="0" err="1">
                <a:highlight>
                  <a:srgbClr val="FFFF00"/>
                </a:highlight>
                <a:latin typeface="Courier"/>
              </a:rPr>
              <a:t>day_of_week</a:t>
            </a:r>
            <a:r>
              <a:rPr dirty="0">
                <a:highlight>
                  <a:srgbClr val="FFFF00"/>
                </a:highlight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ref=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'Mon'</a:t>
            </a:r>
            <a:r>
              <a:rPr dirty="0">
                <a:highlight>
                  <a:srgbClr val="FFFF00"/>
                </a:highlight>
                <a:latin typeface="Courier"/>
              </a:rPr>
              <a:t>)</a:t>
            </a:r>
            <a:br>
              <a:rPr dirty="0">
                <a:highlight>
                  <a:srgbClr val="FFFF00"/>
                </a:highlight>
              </a:rPr>
            </a:br>
            <a:r>
              <a:rPr dirty="0" err="1">
                <a:highlight>
                  <a:srgbClr val="FFFF00"/>
                </a:highlight>
                <a:latin typeface="Courier"/>
              </a:rPr>
              <a:t>trip_weather_data</a:t>
            </a:r>
            <a:r>
              <a:rPr dirty="0" err="1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$</a:t>
            </a:r>
            <a:r>
              <a:rPr dirty="0" err="1">
                <a:highlight>
                  <a:srgbClr val="FFFF00"/>
                </a:highlight>
                <a:latin typeface="Courier"/>
              </a:rPr>
              <a:t>type_of_day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relevel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factor</a:t>
            </a:r>
            <a:r>
              <a:rPr dirty="0">
                <a:highlight>
                  <a:srgbClr val="FFFF00"/>
                </a:highlight>
                <a:latin typeface="Courier"/>
              </a:rPr>
              <a:t>(</a:t>
            </a:r>
            <a:r>
              <a:rPr dirty="0" err="1">
                <a:highlight>
                  <a:srgbClr val="FFFF00"/>
                </a:highlight>
                <a:latin typeface="Courier"/>
              </a:rPr>
              <a:t>trip_weather_data</a:t>
            </a:r>
            <a:r>
              <a:rPr dirty="0" err="1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$</a:t>
            </a:r>
            <a:r>
              <a:rPr dirty="0" err="1">
                <a:highlight>
                  <a:srgbClr val="FFFF00"/>
                </a:highlight>
                <a:latin typeface="Courier"/>
              </a:rPr>
              <a:t>type_of_day</a:t>
            </a:r>
            <a:r>
              <a:rPr dirty="0">
                <a:highlight>
                  <a:srgbClr val="FFFF00"/>
                </a:highlight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ordered =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highlight>
                  <a:srgbClr val="FFFF00"/>
                </a:highlight>
                <a:latin typeface="Courier"/>
              </a:rPr>
              <a:t>FALSE</a:t>
            </a:r>
            <a:r>
              <a:rPr dirty="0">
                <a:highlight>
                  <a:srgbClr val="FFFF00"/>
                </a:highlight>
                <a:latin typeface="Courier"/>
              </a:rPr>
              <a:t>), </a:t>
            </a:r>
            <a:r>
              <a:rPr dirty="0">
                <a:solidFill>
                  <a:srgbClr val="7D9029"/>
                </a:solidFill>
                <a:highlight>
                  <a:srgbClr val="FFFF00"/>
                </a:highlight>
                <a:latin typeface="Courier"/>
              </a:rPr>
              <a:t>ref=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not_hot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'</a:t>
            </a:r>
            <a:r>
              <a:rPr dirty="0">
                <a:highlight>
                  <a:srgbClr val="FFFF00"/>
                </a:highlight>
                <a:latin typeface="Courier"/>
              </a:rPr>
              <a:t>)</a:t>
            </a:r>
            <a:br>
              <a:rPr dirty="0">
                <a:highlight>
                  <a:srgbClr val="FFFF00"/>
                </a:highlight>
              </a:rPr>
            </a:b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write_parquet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trip_weather_data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trip_weather_data.parquet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2553</Words>
  <Application>Microsoft Macintosh PowerPoint</Application>
  <PresentationFormat>On-screen Show (16:9)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Courier</vt:lpstr>
      <vt:lpstr>Office Theme</vt:lpstr>
      <vt:lpstr>Weather and Uber/Lyft Ridership</vt:lpstr>
      <vt:lpstr>Introduction</vt:lpstr>
      <vt:lpstr>Research Question</vt:lpstr>
      <vt:lpstr>Data Sources</vt:lpstr>
      <vt:lpstr>Variables</vt:lpstr>
      <vt:lpstr>Required Libraries</vt:lpstr>
      <vt:lpstr>Data Preparation</vt:lpstr>
      <vt:lpstr>PowerPoint Presentation</vt:lpstr>
      <vt:lpstr>PowerPoint Presentation</vt:lpstr>
      <vt:lpstr>Summary Statistics</vt:lpstr>
      <vt:lpstr>PowerPoint Presentation</vt:lpstr>
      <vt:lpstr>PowerPoint Presentation</vt:lpstr>
      <vt:lpstr>PowerPoint Presentation</vt:lpstr>
      <vt:lpstr>Hypothesis Testing</vt:lpstr>
      <vt:lpstr>PowerPoint Presentation</vt:lpstr>
      <vt:lpstr>PowerPoint Presentation</vt:lpstr>
      <vt:lpstr>PowerPoint Presentation</vt:lpstr>
      <vt:lpstr>Linear Regression Model</vt:lpstr>
      <vt:lpstr>Checking Assumptions</vt:lpstr>
      <vt:lpstr>PowerPoint Presentation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and Rideshare Ridership</dc:title>
  <dc:creator>John Cruz</dc:creator>
  <cp:keywords/>
  <cp:lastModifiedBy>JOHN.CRUZ@baruchmail.cuny.edu</cp:lastModifiedBy>
  <cp:revision>20</cp:revision>
  <dcterms:created xsi:type="dcterms:W3CDTF">2023-05-11T07:15:12Z</dcterms:created>
  <dcterms:modified xsi:type="dcterms:W3CDTF">2023-05-11T08:06:25Z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2023-04-25</vt:lpwstr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