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eather.gov/ama/heatindex#:~:text=The%20heat%20index%2C%20also%20known,sweat%20to%20cool%20itself%20off." TargetMode="External" /><Relationship Id="rId3" Type="http://schemas.openxmlformats.org/officeDocument/2006/relationships/hyperlink" Target="https://ny.curbed.com/2018/8/10/17674900/nyc-subway-summer-heat-temperatures"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ikolab.com/" TargetMode="External" /><Relationship Id="rId3" Type="http://schemas.openxmlformats.org/officeDocument/2006/relationships/hyperlink" Target="https://docs.oikolab.com/#2-weather-data-weather" TargetMode="External" /><Relationship Id="rId4" Type="http://schemas.openxmlformats.org/officeDocument/2006/relationships/hyperlink" Target="https://www.nyc.gov/site/tlc/index.page" TargetMode="External" /><Relationship Id="rId5" Type="http://schemas.openxmlformats.org/officeDocument/2006/relationships/hyperlink" Target="https://www.nyc.gov/site/tlc/about/tlc-trip-record-data.page"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yc.gov/assets/tlc/downloads/pdf/data_dictionary_trip_records_hvfhs.pdf"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Weather and Rideshare Ridership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John Cruz</a:t>
            </a:r>
          </a:p>
        </p:txBody>
      </p:sp>
      <p:sp>
        <p:nvSpPr>
          <p:cNvPr id="4" name="Date Placeholder 3"/>
          <p:cNvSpPr>
            <a:spLocks noGrp="1"/>
          </p:cNvSpPr>
          <p:nvPr>
            <p:ph idx="10" sz="half" type="dt"/>
          </p:nvPr>
        </p:nvSpPr>
        <p:spPr/>
        <p:txBody>
          <a:bodyPr/>
          <a:lstStyle/>
          <a:p>
            <a:pPr lvl="0" indent="0" marL="0">
              <a:buNone/>
            </a:pPr>
            <a:r>
              <a:rPr/>
              <a:t>2023-04-25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Merge Datasets</a:t>
            </a:r>
          </a:p>
          <a:p>
            <a:pPr lvl="0" indent="0">
              <a:buNone/>
            </a:pPr>
            <a:r>
              <a:rPr>
                <a:latin typeface="Courier"/>
              </a:rPr>
              <a:t>trip_weather_data </a:t>
            </a:r>
            <a:r>
              <a:rPr>
                <a:solidFill>
                  <a:srgbClr val="007020"/>
                </a:solidFill>
                <a:latin typeface="Courier"/>
              </a:rPr>
              <a:t>&lt;-</a:t>
            </a:r>
            <a:r>
              <a:rPr>
                <a:latin typeface="Courier"/>
              </a:rPr>
              <a:t> </a:t>
            </a:r>
            <a:br/>
            <a:r>
              <a:rPr>
                <a:latin typeface="Courier"/>
              </a:rPr>
              <a:t>  tlc_trips_hourly </a:t>
            </a:r>
            <a:r>
              <a:rPr>
                <a:solidFill>
                  <a:srgbClr val="4070A0"/>
                </a:solidFill>
                <a:latin typeface="Courier"/>
              </a:rPr>
              <a:t>|&gt;</a:t>
            </a:r>
            <a:r>
              <a:rPr>
                <a:latin typeface="Courier"/>
              </a:rPr>
              <a:t> </a:t>
            </a:r>
            <a:br/>
            <a:r>
              <a:rPr>
                <a:latin typeface="Courier"/>
              </a:rPr>
              <a:t>  </a:t>
            </a:r>
            <a:r>
              <a:rPr>
                <a:solidFill>
                  <a:srgbClr val="06287E"/>
                </a:solidFill>
                <a:latin typeface="Courier"/>
              </a:rPr>
              <a:t>left_join</a:t>
            </a:r>
            <a:r>
              <a:rPr>
                <a:latin typeface="Courier"/>
              </a:rPr>
              <a:t>(weather, </a:t>
            </a:r>
            <a:r>
              <a:rPr>
                <a:solidFill>
                  <a:srgbClr val="7D9029"/>
                </a:solidFill>
                <a:latin typeface="Courier"/>
              </a:rPr>
              <a:t>by =</a:t>
            </a:r>
            <a:r>
              <a:rPr>
                <a:latin typeface="Courier"/>
              </a:rPr>
              <a:t> </a:t>
            </a:r>
            <a:r>
              <a:rPr>
                <a:solidFill>
                  <a:srgbClr val="06287E"/>
                </a:solidFill>
                <a:latin typeface="Courier"/>
              </a:rPr>
              <a:t>join_by</a:t>
            </a:r>
            <a:r>
              <a:rPr>
                <a:latin typeface="Courier"/>
              </a:rPr>
              <a:t>(pickup_floor </a:t>
            </a:r>
            <a:r>
              <a:rPr>
                <a:solidFill>
                  <a:srgbClr val="4070A0"/>
                </a:solidFill>
                <a:latin typeface="Courier"/>
              </a:rPr>
              <a:t>==</a:t>
            </a:r>
            <a:r>
              <a:rPr>
                <a:latin typeface="Courier"/>
              </a:rPr>
              <a:t> datetime_ny))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type_of_day =</a:t>
            </a:r>
            <a:r>
              <a:rPr>
                <a:latin typeface="Courier"/>
              </a:rPr>
              <a:t> </a:t>
            </a:r>
            <a:r>
              <a:rPr>
                <a:solidFill>
                  <a:srgbClr val="06287E"/>
                </a:solidFill>
                <a:latin typeface="Courier"/>
              </a:rPr>
              <a:t>ifelse</a:t>
            </a:r>
            <a:r>
              <a:rPr>
                <a:latin typeface="Courier"/>
              </a:rPr>
              <a:t>(heat_idx </a:t>
            </a:r>
            <a:r>
              <a:rPr>
                <a:solidFill>
                  <a:srgbClr val="4070A0"/>
                </a:solidFill>
                <a:latin typeface="Courier"/>
              </a:rPr>
              <a:t>&gt;=</a:t>
            </a:r>
            <a:r>
              <a:rPr>
                <a:latin typeface="Courier"/>
              </a:rPr>
              <a:t> </a:t>
            </a:r>
            <a:r>
              <a:rPr>
                <a:solidFill>
                  <a:srgbClr val="40A070"/>
                </a:solidFill>
                <a:latin typeface="Courier"/>
              </a:rPr>
              <a:t>90</a:t>
            </a:r>
            <a:r>
              <a:rPr>
                <a:latin typeface="Courier"/>
              </a:rPr>
              <a:t>, </a:t>
            </a:r>
            <a:r>
              <a:rPr>
                <a:solidFill>
                  <a:srgbClr val="4070A0"/>
                </a:solidFill>
                <a:latin typeface="Courier"/>
              </a:rPr>
              <a:t>'hot'</a:t>
            </a:r>
            <a:r>
              <a:rPr>
                <a:latin typeface="Courier"/>
              </a:rPr>
              <a:t>, </a:t>
            </a:r>
            <a:r>
              <a:rPr>
                <a:solidFill>
                  <a:srgbClr val="4070A0"/>
                </a:solidFill>
                <a:latin typeface="Courier"/>
              </a:rPr>
              <a:t>'not_hot'</a:t>
            </a:r>
            <a:r>
              <a:rPr>
                <a:latin typeface="Courier"/>
              </a:rPr>
              <a:t>))</a:t>
            </a:r>
            <a:br/>
            <a:br/>
            <a:r>
              <a:rPr>
                <a:latin typeface="Courier"/>
              </a:rPr>
              <a:t>seasonal </a:t>
            </a:r>
            <a:r>
              <a:rPr>
                <a:solidFill>
                  <a:srgbClr val="007020"/>
                </a:solidFill>
                <a:latin typeface="Courier"/>
              </a:rPr>
              <a:t>&lt;-</a:t>
            </a:r>
            <a:br/>
            <a:r>
              <a:rPr>
                <a:latin typeface="Courier"/>
              </a:rPr>
              <a:t>  trip_weather_data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day_of_week =</a:t>
            </a:r>
            <a:r>
              <a:rPr>
                <a:latin typeface="Courier"/>
              </a:rPr>
              <a:t> </a:t>
            </a:r>
            <a:r>
              <a:rPr>
                <a:solidFill>
                  <a:srgbClr val="06287E"/>
                </a:solidFill>
                <a:latin typeface="Courier"/>
              </a:rPr>
              <a:t>factor</a:t>
            </a:r>
            <a:r>
              <a:rPr>
                <a:latin typeface="Courier"/>
              </a:rPr>
              <a:t>(</a:t>
            </a:r>
            <a:r>
              <a:rPr>
                <a:solidFill>
                  <a:srgbClr val="06287E"/>
                </a:solidFill>
                <a:latin typeface="Courier"/>
              </a:rPr>
              <a:t>wday</a:t>
            </a:r>
            <a:r>
              <a:rPr>
                <a:latin typeface="Courier"/>
              </a:rPr>
              <a:t>(pickup_floor, </a:t>
            </a:r>
            <a:r>
              <a:rPr>
                <a:solidFill>
                  <a:srgbClr val="7D9029"/>
                </a:solidFill>
                <a:latin typeface="Courier"/>
              </a:rPr>
              <a:t>label =</a:t>
            </a:r>
            <a:r>
              <a:rPr>
                <a:latin typeface="Courier"/>
              </a:rPr>
              <a:t> </a:t>
            </a:r>
            <a:r>
              <a:rPr>
                <a:solidFill>
                  <a:srgbClr val="880000"/>
                </a:solidFill>
                <a:latin typeface="Courier"/>
              </a:rPr>
              <a:t>TRUE</a:t>
            </a:r>
            <a:r>
              <a:rPr>
                <a:latin typeface="Courier"/>
              </a:rPr>
              <a:t>, </a:t>
            </a:r>
            <a:r>
              <a:rPr>
                <a:solidFill>
                  <a:srgbClr val="7D9029"/>
                </a:solidFill>
                <a:latin typeface="Courier"/>
              </a:rPr>
              <a:t>week_start =</a:t>
            </a:r>
            <a:r>
              <a:rPr>
                <a:latin typeface="Courier"/>
              </a:rPr>
              <a:t> </a:t>
            </a:r>
            <a:r>
              <a:rPr>
                <a:solidFill>
                  <a:srgbClr val="40A070"/>
                </a:solidFill>
                <a:latin typeface="Courier"/>
              </a:rPr>
              <a:t>1</a:t>
            </a:r>
            <a:r>
              <a:rPr>
                <a:latin typeface="Courier"/>
              </a:rPr>
              <a:t>), </a:t>
            </a:r>
            <a:r>
              <a:rPr>
                <a:solidFill>
                  <a:srgbClr val="7D9029"/>
                </a:solidFill>
                <a:latin typeface="Courier"/>
              </a:rPr>
              <a:t>ordered =</a:t>
            </a:r>
            <a:r>
              <a:rPr>
                <a:latin typeface="Courier"/>
              </a:rPr>
              <a:t> </a:t>
            </a:r>
            <a:r>
              <a:rPr>
                <a:solidFill>
                  <a:srgbClr val="880000"/>
                </a:solidFill>
                <a:latin typeface="Courier"/>
              </a:rPr>
              <a:t>FALSE</a:t>
            </a:r>
            <a:r>
              <a:rPr>
                <a:latin typeface="Courier"/>
              </a:rPr>
              <a:t>))</a:t>
            </a:r>
            <a:br/>
            <a:br/>
            <a:r>
              <a:rPr>
                <a:latin typeface="Courier"/>
              </a:rPr>
              <a:t>seasonal</a:t>
            </a:r>
            <a:r>
              <a:rPr>
                <a:solidFill>
                  <a:srgbClr val="4070A0"/>
                </a:solidFill>
                <a:latin typeface="Courier"/>
              </a:rPr>
              <a:t>$</a:t>
            </a:r>
            <a:r>
              <a:rPr>
                <a:latin typeface="Courier"/>
              </a:rPr>
              <a:t>day_of_week </a:t>
            </a:r>
            <a:r>
              <a:rPr>
                <a:solidFill>
                  <a:srgbClr val="007020"/>
                </a:solidFill>
                <a:latin typeface="Courier"/>
              </a:rPr>
              <a:t>=</a:t>
            </a:r>
            <a:r>
              <a:rPr>
                <a:latin typeface="Courier"/>
              </a:rPr>
              <a:t> </a:t>
            </a:r>
            <a:r>
              <a:rPr>
                <a:solidFill>
                  <a:srgbClr val="06287E"/>
                </a:solidFill>
                <a:latin typeface="Courier"/>
              </a:rPr>
              <a:t>relevel</a:t>
            </a:r>
            <a:r>
              <a:rPr>
                <a:latin typeface="Courier"/>
              </a:rPr>
              <a:t>(seasonal</a:t>
            </a:r>
            <a:r>
              <a:rPr>
                <a:solidFill>
                  <a:srgbClr val="4070A0"/>
                </a:solidFill>
                <a:latin typeface="Courier"/>
              </a:rPr>
              <a:t>$</a:t>
            </a:r>
            <a:r>
              <a:rPr>
                <a:latin typeface="Courier"/>
              </a:rPr>
              <a:t>day_of_week, </a:t>
            </a:r>
            <a:r>
              <a:rPr>
                <a:solidFill>
                  <a:srgbClr val="7D9029"/>
                </a:solidFill>
                <a:latin typeface="Courier"/>
              </a:rPr>
              <a:t>ref=</a:t>
            </a:r>
            <a:r>
              <a:rPr>
                <a:solidFill>
                  <a:srgbClr val="4070A0"/>
                </a:solidFill>
                <a:latin typeface="Courier"/>
              </a:rPr>
              <a:t>'Mon'</a:t>
            </a:r>
            <a:r>
              <a:rPr>
                <a:latin typeface="Courier"/>
              </a:rPr>
              <a:t>)</a:t>
            </a:r>
            <a:br/>
            <a:r>
              <a:rPr>
                <a:latin typeface="Courier"/>
              </a:rPr>
              <a:t>seasonal</a:t>
            </a:r>
            <a:r>
              <a:rPr>
                <a:solidFill>
                  <a:srgbClr val="4070A0"/>
                </a:solidFill>
                <a:latin typeface="Courier"/>
              </a:rPr>
              <a:t>$</a:t>
            </a:r>
            <a:r>
              <a:rPr>
                <a:latin typeface="Courier"/>
              </a:rPr>
              <a:t>type_of_day </a:t>
            </a:r>
            <a:r>
              <a:rPr>
                <a:solidFill>
                  <a:srgbClr val="007020"/>
                </a:solidFill>
                <a:latin typeface="Courier"/>
              </a:rPr>
              <a:t>=</a:t>
            </a:r>
            <a:r>
              <a:rPr>
                <a:latin typeface="Courier"/>
              </a:rPr>
              <a:t> </a:t>
            </a:r>
            <a:r>
              <a:rPr>
                <a:solidFill>
                  <a:srgbClr val="06287E"/>
                </a:solidFill>
                <a:latin typeface="Courier"/>
              </a:rPr>
              <a:t>relevel</a:t>
            </a:r>
            <a:r>
              <a:rPr>
                <a:latin typeface="Courier"/>
              </a:rPr>
              <a:t>(</a:t>
            </a:r>
            <a:r>
              <a:rPr>
                <a:solidFill>
                  <a:srgbClr val="06287E"/>
                </a:solidFill>
                <a:latin typeface="Courier"/>
              </a:rPr>
              <a:t>factor</a:t>
            </a:r>
            <a:r>
              <a:rPr>
                <a:latin typeface="Courier"/>
              </a:rPr>
              <a:t>(seasonal</a:t>
            </a:r>
            <a:r>
              <a:rPr>
                <a:solidFill>
                  <a:srgbClr val="4070A0"/>
                </a:solidFill>
                <a:latin typeface="Courier"/>
              </a:rPr>
              <a:t>$</a:t>
            </a:r>
            <a:r>
              <a:rPr>
                <a:latin typeface="Courier"/>
              </a:rPr>
              <a:t>type_of_day, </a:t>
            </a:r>
            <a:r>
              <a:rPr>
                <a:solidFill>
                  <a:srgbClr val="7D9029"/>
                </a:solidFill>
                <a:latin typeface="Courier"/>
              </a:rPr>
              <a:t>ordered =</a:t>
            </a:r>
            <a:r>
              <a:rPr>
                <a:latin typeface="Courier"/>
              </a:rPr>
              <a:t> </a:t>
            </a:r>
            <a:r>
              <a:rPr>
                <a:solidFill>
                  <a:srgbClr val="880000"/>
                </a:solidFill>
                <a:latin typeface="Courier"/>
              </a:rPr>
              <a:t>FALSE</a:t>
            </a:r>
            <a:r>
              <a:rPr>
                <a:latin typeface="Courier"/>
              </a:rPr>
              <a:t>), </a:t>
            </a:r>
            <a:r>
              <a:rPr>
                <a:solidFill>
                  <a:srgbClr val="7D9029"/>
                </a:solidFill>
                <a:latin typeface="Courier"/>
              </a:rPr>
              <a:t>ref=</a:t>
            </a:r>
            <a:r>
              <a:rPr>
                <a:solidFill>
                  <a:srgbClr val="4070A0"/>
                </a:solidFill>
                <a:latin typeface="Courier"/>
              </a:rPr>
              <a:t>'not_hot'</a:t>
            </a:r>
            <a:r>
              <a:rPr>
                <a:latin typeface="Courier"/>
              </a:rPr>
              <a:t>)</a:t>
            </a:r>
            <a:br/>
            <a:br/>
            <a:r>
              <a:rPr>
                <a:solidFill>
                  <a:srgbClr val="06287E"/>
                </a:solidFill>
                <a:latin typeface="Courier"/>
              </a:rPr>
              <a:t>write_parquet</a:t>
            </a:r>
            <a:r>
              <a:rPr>
                <a:latin typeface="Courier"/>
              </a:rPr>
              <a:t>(seasonal, </a:t>
            </a:r>
            <a:r>
              <a:rPr>
                <a:solidFill>
                  <a:srgbClr val="4070A0"/>
                </a:solidFill>
                <a:latin typeface="Courier"/>
              </a:rPr>
              <a:t>"seasonal.parquet"</a:t>
            </a: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Summary Statistics</a:t>
            </a:r>
          </a:p>
        </p:txBody>
      </p:sp>
      <p:sp>
        <p:nvSpPr>
          <p:cNvPr id="4" name="Text Placeholder 3"/>
          <p:cNvSpPr>
            <a:spLocks noGrp="1"/>
          </p:cNvSpPr>
          <p:nvPr>
            <p:ph idx="2" sz="half" type="body"/>
          </p:nvPr>
        </p:nvSpPr>
        <p:spPr/>
        <p:txBody>
          <a:bodyPr/>
          <a:lstStyle/>
          <a:p>
            <a:pPr lvl="0" indent="0" marL="0">
              <a:buNone/>
            </a:pPr>
            <a:r>
              <a:rPr/>
              <a:t>Count of hours for heat index throughout the month of August 2022.</a:t>
            </a:r>
          </a:p>
          <a:p>
            <a:pPr lvl="0" indent="0">
              <a:buNone/>
            </a:pPr>
            <a:r>
              <a:rPr>
                <a:latin typeface="Courier"/>
              </a:rPr>
              <a:t>seasonal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hour =</a:t>
            </a:r>
            <a:r>
              <a:rPr>
                <a:latin typeface="Courier"/>
              </a:rPr>
              <a:t> </a:t>
            </a:r>
            <a:r>
              <a:rPr>
                <a:solidFill>
                  <a:srgbClr val="06287E"/>
                </a:solidFill>
                <a:latin typeface="Courier"/>
              </a:rPr>
              <a:t>hour</a:t>
            </a:r>
            <a:r>
              <a:rPr>
                <a:latin typeface="Courier"/>
              </a:rPr>
              <a:t>(pickup_floor))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(heat_idx) </a:t>
            </a:r>
            <a:r>
              <a:rPr>
                <a:solidFill>
                  <a:srgbClr val="4070A0"/>
                </a:solidFill>
                <a:latin typeface="Courier"/>
              </a:rPr>
              <a:t>|&gt;</a:t>
            </a:r>
            <a:r>
              <a:rPr>
                <a:latin typeface="Courier"/>
              </a:rPr>
              <a:t> </a:t>
            </a:r>
            <a:br/>
            <a:r>
              <a:rPr>
                <a:latin typeface="Courier"/>
              </a:rPr>
              <a:t>  </a:t>
            </a:r>
            <a:r>
              <a:rPr>
                <a:solidFill>
                  <a:srgbClr val="06287E"/>
                </a:solidFill>
                <a:latin typeface="Courier"/>
              </a:rPr>
              <a:t>summarise</a:t>
            </a:r>
            <a:r>
              <a:rPr>
                <a:latin typeface="Courier"/>
              </a:rPr>
              <a:t>(</a:t>
            </a:r>
            <a:r>
              <a:rPr>
                <a:solidFill>
                  <a:srgbClr val="7D9029"/>
                </a:solidFill>
                <a:latin typeface="Courier"/>
              </a:rPr>
              <a:t>count =</a:t>
            </a:r>
            <a:r>
              <a:rPr>
                <a:latin typeface="Courier"/>
              </a:rPr>
              <a:t> </a:t>
            </a:r>
            <a:r>
              <a:rPr>
                <a:solidFill>
                  <a:srgbClr val="06287E"/>
                </a:solidFill>
                <a:latin typeface="Courier"/>
              </a:rPr>
              <a:t>n</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heat_idx, </a:t>
            </a:r>
            <a:r>
              <a:rPr>
                <a:solidFill>
                  <a:srgbClr val="7D9029"/>
                </a:solidFill>
                <a:latin typeface="Courier"/>
              </a:rPr>
              <a:t>y =</a:t>
            </a:r>
            <a:r>
              <a:rPr>
                <a:latin typeface="Courier"/>
              </a:rPr>
              <a:t> count))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a:t>
            </a:r>
          </a:p>
        </p:txBody>
      </p:sp>
      <p:pic>
        <p:nvPicPr>
          <p:cNvPr descr="ridership_files/figure-pptx/weather-summary-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Count of trips by Uber and Lyft in August.</a:t>
            </a:r>
          </a:p>
          <a:p>
            <a:pPr lvl="0" indent="0">
              <a:buNone/>
            </a:pPr>
            <a:r>
              <a:rPr>
                <a:latin typeface="Courier"/>
              </a:rPr>
              <a:t>seasonal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pickup_floor, </a:t>
            </a:r>
            <a:r>
              <a:rPr>
                <a:solidFill>
                  <a:srgbClr val="7D9029"/>
                </a:solidFill>
                <a:latin typeface="Courier"/>
              </a:rPr>
              <a:t>y =</a:t>
            </a:r>
            <a:r>
              <a:rPr>
                <a:latin typeface="Courier"/>
              </a:rPr>
              <a:t> total_trips, </a:t>
            </a:r>
            <a:r>
              <a:rPr>
                <a:solidFill>
                  <a:srgbClr val="7D9029"/>
                </a:solidFill>
                <a:latin typeface="Courier"/>
              </a:rPr>
              <a:t>colour =</a:t>
            </a:r>
            <a:r>
              <a:rPr>
                <a:latin typeface="Courier"/>
              </a:rPr>
              <a:t> app)) </a:t>
            </a:r>
            <a:r>
              <a:rPr>
                <a:solidFill>
                  <a:srgbClr val="4070A0"/>
                </a:solidFill>
                <a:latin typeface="Courier"/>
              </a:rPr>
              <a:t>+</a:t>
            </a:r>
            <a:r>
              <a:rPr>
                <a:latin typeface="Courier"/>
              </a:rPr>
              <a:t> </a:t>
            </a:r>
            <a:br/>
            <a:r>
              <a:rPr>
                <a:latin typeface="Courier"/>
              </a:rPr>
              <a:t>  </a:t>
            </a:r>
            <a:r>
              <a:rPr>
                <a:solidFill>
                  <a:srgbClr val="06287E"/>
                </a:solidFill>
                <a:latin typeface="Courier"/>
              </a:rPr>
              <a:t>geom_line</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labels =</a:t>
            </a:r>
            <a:r>
              <a:rPr>
                <a:latin typeface="Courier"/>
              </a:rPr>
              <a:t> scales</a:t>
            </a:r>
            <a:r>
              <a:rPr>
                <a:solidFill>
                  <a:srgbClr val="4070A0"/>
                </a:solidFill>
                <a:latin typeface="Courier"/>
              </a:rPr>
              <a:t>::</a:t>
            </a:r>
            <a:r>
              <a:rPr>
                <a:latin typeface="Courier"/>
              </a:rPr>
              <a:t>comma)</a:t>
            </a:r>
          </a:p>
        </p:txBody>
      </p:sp>
      <p:pic>
        <p:nvPicPr>
          <p:cNvPr descr="ridership_files/figure-pptx/tlc-summary-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trip_weather_data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heat_idx, </a:t>
            </a:r>
            <a:r>
              <a:rPr>
                <a:solidFill>
                  <a:srgbClr val="7D9029"/>
                </a:solidFill>
                <a:latin typeface="Courier"/>
              </a:rPr>
              <a:t>y =</a:t>
            </a:r>
            <a:r>
              <a:rPr>
                <a:latin typeface="Courier"/>
              </a:rPr>
              <a:t> total_trips, </a:t>
            </a:r>
            <a:r>
              <a:rPr>
                <a:solidFill>
                  <a:srgbClr val="7D9029"/>
                </a:solidFill>
                <a:latin typeface="Courier"/>
              </a:rPr>
              <a:t>color =</a:t>
            </a:r>
            <a:r>
              <a:rPr>
                <a:latin typeface="Courier"/>
              </a:rPr>
              <a:t> app))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a:t>
            </a:r>
          </a:p>
        </p:txBody>
      </p:sp>
      <p:pic>
        <p:nvPicPr>
          <p:cNvPr descr="ridership_files/figure-pptx/plot-heat-trip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b="1"/>
              <a:t>Observed Difference</a:t>
            </a:r>
          </a:p>
          <a:p>
            <a:pPr lvl="0" indent="0">
              <a:buNone/>
            </a:pPr>
            <a:r>
              <a:rPr>
                <a:latin typeface="Courier"/>
              </a:rPr>
              <a:t>seasonal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(type_of_day) </a:t>
            </a:r>
            <a:r>
              <a:rPr>
                <a:solidFill>
                  <a:srgbClr val="4070A0"/>
                </a:solidFill>
                <a:latin typeface="Courier"/>
              </a:rPr>
              <a:t>|&gt;</a:t>
            </a:r>
            <a:r>
              <a:rPr>
                <a:latin typeface="Courier"/>
              </a:rPr>
              <a:t> </a:t>
            </a:r>
            <a:br/>
            <a:r>
              <a:rPr>
                <a:latin typeface="Courier"/>
              </a:rPr>
              <a:t>  </a:t>
            </a:r>
            <a:r>
              <a:rPr>
                <a:solidFill>
                  <a:srgbClr val="06287E"/>
                </a:solidFill>
                <a:latin typeface="Courier"/>
              </a:rPr>
              <a:t>summarise</a:t>
            </a:r>
            <a:r>
              <a:rPr>
                <a:latin typeface="Courier"/>
              </a:rPr>
              <a:t>(</a:t>
            </a:r>
            <a:r>
              <a:rPr>
                <a:solidFill>
                  <a:srgbClr val="7D9029"/>
                </a:solidFill>
                <a:latin typeface="Courier"/>
              </a:rPr>
              <a:t>avg_trips =</a:t>
            </a:r>
            <a:r>
              <a:rPr>
                <a:latin typeface="Courier"/>
              </a:rPr>
              <a:t> </a:t>
            </a:r>
            <a:r>
              <a:rPr>
                <a:solidFill>
                  <a:srgbClr val="06287E"/>
                </a:solidFill>
                <a:latin typeface="Courier"/>
              </a:rPr>
              <a:t>mean</a:t>
            </a:r>
            <a:r>
              <a:rPr>
                <a:latin typeface="Courier"/>
              </a:rPr>
              <a:t>(total_trips),</a:t>
            </a:r>
            <a:br/>
            <a:r>
              <a:rPr>
                <a:latin typeface="Courier"/>
              </a:rPr>
              <a:t>            </a:t>
            </a:r>
            <a:r>
              <a:rPr>
                <a:solidFill>
                  <a:srgbClr val="7D9029"/>
                </a:solidFill>
                <a:latin typeface="Courier"/>
              </a:rPr>
              <a:t>n =</a:t>
            </a:r>
            <a:r>
              <a:rPr>
                <a:latin typeface="Courier"/>
              </a:rPr>
              <a:t> </a:t>
            </a:r>
            <a:r>
              <a:rPr>
                <a:solidFill>
                  <a:srgbClr val="06287E"/>
                </a:solidFill>
                <a:latin typeface="Courier"/>
              </a:rPr>
              <a:t>n</a:t>
            </a:r>
            <a:r>
              <a:rPr>
                <a:latin typeface="Courier"/>
              </a:rPr>
              <a:t>())</a:t>
            </a:r>
          </a:p>
          <a:p>
            <a:pPr lvl="0" indent="0">
              <a:buNone/>
            </a:pPr>
            <a:r>
              <a:rPr>
                <a:latin typeface="Courier"/>
              </a:rPr>
              <a:t>## # A tibble: 2 × 3
##   type_of_day avg_trips     n
##   &lt;fct&gt;           &lt;dbl&gt; &lt;int&gt;
## 1 not_hot        11439.  1306
## 2 hot            11893.   182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Hypothesis Testing</a:t>
            </a:r>
          </a:p>
        </p:txBody>
      </p:sp>
      <p:sp>
        <p:nvSpPr>
          <p:cNvPr id="4" name="Text Placeholder 3"/>
          <p:cNvSpPr>
            <a:spLocks noGrp="1"/>
          </p:cNvSpPr>
          <p:nvPr>
            <p:ph idx="2" sz="half" type="body"/>
          </p:nvPr>
        </p:nvSpPr>
        <p:spPr/>
        <p:txBody>
          <a:bodyPr/>
          <a:lstStyle/>
          <a:p>
            <a:pPr lvl="0" indent="0">
              <a:buNone/>
            </a:pPr>
            <a:r>
              <a:rPr>
                <a:latin typeface="Courier"/>
              </a:rPr>
              <a:t>obs_diff </a:t>
            </a:r>
            <a:r>
              <a:rPr>
                <a:solidFill>
                  <a:srgbClr val="007020"/>
                </a:solidFill>
                <a:latin typeface="Courier"/>
              </a:rPr>
              <a:t>&lt;-</a:t>
            </a:r>
            <a:r>
              <a:rPr>
                <a:latin typeface="Courier"/>
              </a:rPr>
              <a:t> seasonal </a:t>
            </a:r>
            <a:r>
              <a:rPr>
                <a:solidFill>
                  <a:srgbClr val="4070A0"/>
                </a:solidFill>
                <a:latin typeface="Courier"/>
              </a:rPr>
              <a:t>%&gt;%</a:t>
            </a:r>
            <a:br/>
            <a:r>
              <a:rPr>
                <a:latin typeface="Courier"/>
              </a:rPr>
              <a:t>  </a:t>
            </a:r>
            <a:r>
              <a:rPr>
                <a:solidFill>
                  <a:srgbClr val="06287E"/>
                </a:solidFill>
                <a:latin typeface="Courier"/>
              </a:rPr>
              <a:t>specify</a:t>
            </a:r>
            <a:r>
              <a:rPr>
                <a:latin typeface="Courier"/>
              </a:rPr>
              <a:t>(total_trips </a:t>
            </a:r>
            <a:r>
              <a:rPr>
                <a:solidFill>
                  <a:srgbClr val="4070A0"/>
                </a:solidFill>
                <a:latin typeface="Courier"/>
              </a:rPr>
              <a:t>~</a:t>
            </a:r>
            <a:r>
              <a:rPr>
                <a:latin typeface="Courier"/>
              </a:rPr>
              <a:t> type_of_day)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"diff in means"</a:t>
            </a:r>
            <a:r>
              <a:rPr>
                <a:latin typeface="Courier"/>
              </a:rPr>
              <a:t>, </a:t>
            </a:r>
            <a:r>
              <a:rPr>
                <a:solidFill>
                  <a:srgbClr val="7D9029"/>
                </a:solidFill>
                <a:latin typeface="Courier"/>
              </a:rPr>
              <a:t>order =</a:t>
            </a:r>
            <a:r>
              <a:rPr>
                <a:latin typeface="Courier"/>
              </a:rPr>
              <a:t> </a:t>
            </a:r>
            <a:r>
              <a:rPr>
                <a:solidFill>
                  <a:srgbClr val="06287E"/>
                </a:solidFill>
                <a:latin typeface="Courier"/>
              </a:rPr>
              <a:t>c</a:t>
            </a:r>
            <a:r>
              <a:rPr>
                <a:latin typeface="Courier"/>
              </a:rPr>
              <a:t>(</a:t>
            </a:r>
            <a:r>
              <a:rPr>
                <a:solidFill>
                  <a:srgbClr val="4070A0"/>
                </a:solidFill>
                <a:latin typeface="Courier"/>
              </a:rPr>
              <a:t>"hot"</a:t>
            </a:r>
            <a:r>
              <a:rPr>
                <a:latin typeface="Courier"/>
              </a:rPr>
              <a:t>, </a:t>
            </a:r>
            <a:r>
              <a:rPr>
                <a:solidFill>
                  <a:srgbClr val="4070A0"/>
                </a:solidFill>
                <a:latin typeface="Courier"/>
              </a:rPr>
              <a:t>"not_hot"</a:t>
            </a:r>
            <a:r>
              <a:rPr>
                <a:latin typeface="Courier"/>
              </a:rPr>
              <a:t>))</a:t>
            </a:r>
          </a:p>
          <a:p>
            <a:pPr lvl="0" indent="0">
              <a:buNone/>
            </a:pPr>
            <a:r>
              <a:rPr>
                <a:latin typeface="Courier"/>
              </a:rPr>
              <a:t>null_dist </a:t>
            </a:r>
            <a:r>
              <a:rPr>
                <a:solidFill>
                  <a:srgbClr val="007020"/>
                </a:solidFill>
                <a:latin typeface="Courier"/>
              </a:rPr>
              <a:t>&lt;-</a:t>
            </a:r>
            <a:r>
              <a:rPr>
                <a:latin typeface="Courier"/>
              </a:rPr>
              <a:t> seasonal </a:t>
            </a:r>
            <a:r>
              <a:rPr>
                <a:solidFill>
                  <a:srgbClr val="4070A0"/>
                </a:solidFill>
                <a:latin typeface="Courier"/>
              </a:rPr>
              <a:t>%&gt;%</a:t>
            </a:r>
            <a:br/>
            <a:r>
              <a:rPr>
                <a:latin typeface="Courier"/>
              </a:rPr>
              <a:t>  </a:t>
            </a:r>
            <a:r>
              <a:rPr>
                <a:solidFill>
                  <a:srgbClr val="06287E"/>
                </a:solidFill>
                <a:latin typeface="Courier"/>
              </a:rPr>
              <a:t>specify</a:t>
            </a:r>
            <a:r>
              <a:rPr>
                <a:latin typeface="Courier"/>
              </a:rPr>
              <a:t>(total_trips </a:t>
            </a:r>
            <a:r>
              <a:rPr>
                <a:solidFill>
                  <a:srgbClr val="4070A0"/>
                </a:solidFill>
                <a:latin typeface="Courier"/>
              </a:rPr>
              <a:t>~</a:t>
            </a:r>
            <a:r>
              <a:rPr>
                <a:latin typeface="Courier"/>
              </a:rPr>
              <a:t> type_of_day)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1000</a:t>
            </a: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"diff in means"</a:t>
            </a:r>
            <a:r>
              <a:rPr>
                <a:latin typeface="Courier"/>
              </a:rPr>
              <a:t>, </a:t>
            </a:r>
            <a:r>
              <a:rPr>
                <a:solidFill>
                  <a:srgbClr val="7D9029"/>
                </a:solidFill>
                <a:latin typeface="Courier"/>
              </a:rPr>
              <a:t>order =</a:t>
            </a:r>
            <a:r>
              <a:rPr>
                <a:latin typeface="Courier"/>
              </a:rPr>
              <a:t> </a:t>
            </a:r>
            <a:r>
              <a:rPr>
                <a:solidFill>
                  <a:srgbClr val="06287E"/>
                </a:solidFill>
                <a:latin typeface="Courier"/>
              </a:rPr>
              <a:t>c</a:t>
            </a:r>
            <a:r>
              <a:rPr>
                <a:latin typeface="Courier"/>
              </a:rPr>
              <a:t>(</a:t>
            </a:r>
            <a:r>
              <a:rPr>
                <a:solidFill>
                  <a:srgbClr val="4070A0"/>
                </a:solidFill>
                <a:latin typeface="Courier"/>
              </a:rPr>
              <a:t>"hot"</a:t>
            </a:r>
            <a:r>
              <a:rPr>
                <a:latin typeface="Courier"/>
              </a:rPr>
              <a:t>, </a:t>
            </a:r>
            <a:r>
              <a:rPr>
                <a:solidFill>
                  <a:srgbClr val="4070A0"/>
                </a:solidFill>
                <a:latin typeface="Courier"/>
              </a:rPr>
              <a:t>"not_hot"</a:t>
            </a:r>
            <a:r>
              <a:rPr>
                <a:latin typeface="Courier"/>
              </a:rPr>
              <a: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null_dist, </a:t>
            </a:r>
            <a:r>
              <a:rPr>
                <a:solidFill>
                  <a:srgbClr val="06287E"/>
                </a:solidFill>
                <a:latin typeface="Courier"/>
              </a:rPr>
              <a:t>aes</a:t>
            </a:r>
            <a:r>
              <a:rPr>
                <a:latin typeface="Courier"/>
              </a:rPr>
              <a:t>(</a:t>
            </a:r>
            <a:r>
              <a:rPr>
                <a:solidFill>
                  <a:srgbClr val="7D9029"/>
                </a:solidFill>
                <a:latin typeface="Courier"/>
              </a:rPr>
              <a:t>x =</a:t>
            </a:r>
            <a:r>
              <a:rPr>
                <a:latin typeface="Courier"/>
              </a:rPr>
              <a:t> stat))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 =</a:t>
            </a:r>
            <a:r>
              <a:rPr>
                <a:latin typeface="Courier"/>
              </a:rPr>
              <a:t> </a:t>
            </a:r>
            <a:r>
              <a:rPr>
                <a:solidFill>
                  <a:srgbClr val="40A070"/>
                </a:solidFill>
                <a:latin typeface="Courier"/>
              </a:rPr>
              <a:t>30</a:t>
            </a:r>
            <a:r>
              <a:rPr>
                <a:latin typeface="Courier"/>
              </a:rPr>
              <a:t>)</a:t>
            </a:r>
          </a:p>
        </p:txBody>
      </p:sp>
      <p:pic>
        <p:nvPicPr>
          <p:cNvPr descr="ridership_files/figure-pptx/plot-his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null_dist </a:t>
            </a:r>
            <a:r>
              <a:rPr>
                <a:solidFill>
                  <a:srgbClr val="4070A0"/>
                </a:solidFill>
                <a:latin typeface="Courier"/>
              </a:rPr>
              <a:t>%&gt;%</a:t>
            </a:r>
            <a:br/>
            <a:r>
              <a:rPr>
                <a:latin typeface="Courier"/>
              </a:rPr>
              <a:t>  </a:t>
            </a:r>
            <a:r>
              <a:rPr>
                <a:solidFill>
                  <a:srgbClr val="06287E"/>
                </a:solidFill>
                <a:latin typeface="Courier"/>
              </a:rPr>
              <a:t>get_p_value</a:t>
            </a:r>
            <a:r>
              <a:rPr>
                <a:latin typeface="Courier"/>
              </a:rPr>
              <a:t>(</a:t>
            </a:r>
            <a:r>
              <a:rPr>
                <a:solidFill>
                  <a:srgbClr val="7D9029"/>
                </a:solidFill>
                <a:latin typeface="Courier"/>
              </a:rPr>
              <a:t>obs_stat =</a:t>
            </a:r>
            <a:r>
              <a:rPr>
                <a:latin typeface="Courier"/>
              </a:rPr>
              <a:t> obs_diff, </a:t>
            </a:r>
            <a:r>
              <a:rPr>
                <a:solidFill>
                  <a:srgbClr val="7D9029"/>
                </a:solidFill>
                <a:latin typeface="Courier"/>
              </a:rPr>
              <a:t>direction =</a:t>
            </a:r>
            <a:r>
              <a:rPr>
                <a:latin typeface="Courier"/>
              </a:rPr>
              <a:t> </a:t>
            </a:r>
            <a:r>
              <a:rPr>
                <a:solidFill>
                  <a:srgbClr val="4070A0"/>
                </a:solidFill>
                <a:latin typeface="Courier"/>
              </a:rPr>
              <a:t>"two_sided"</a:t>
            </a:r>
            <a:r>
              <a:rPr>
                <a:latin typeface="Courier"/>
              </a:rPr>
              <a:t>)</a:t>
            </a:r>
          </a:p>
          <a:p>
            <a:pPr lvl="0" indent="0">
              <a:buNone/>
            </a:pPr>
            <a:r>
              <a:rPr>
                <a:latin typeface="Courier"/>
              </a:rPr>
              <a:t>## # A tibble: 1 × 1
##   p_value
##     &lt;dbl&gt;
## 1   0.442</a:t>
            </a:r>
          </a:p>
          <a:p>
            <a:pPr lvl="0" indent="0">
              <a:buNone/>
            </a:pPr>
            <a:r>
              <a:rPr>
                <a:latin typeface="Courier"/>
              </a:rPr>
              <a:t>seasonal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total_trips, </a:t>
            </a:r>
            <a:r>
              <a:rPr>
                <a:solidFill>
                  <a:srgbClr val="7D9029"/>
                </a:solidFill>
                <a:latin typeface="Courier"/>
              </a:rPr>
              <a:t>color =</a:t>
            </a:r>
            <a:r>
              <a:rPr>
                <a:latin typeface="Courier"/>
              </a:rPr>
              <a:t> type_of_day)) </a:t>
            </a:r>
            <a:r>
              <a:rPr>
                <a:solidFill>
                  <a:srgbClr val="4070A0"/>
                </a:solidFill>
                <a:latin typeface="Courier"/>
              </a:rPr>
              <a:t>+</a:t>
            </a:r>
            <a:br/>
            <a:r>
              <a:rPr>
                <a:latin typeface="Courier"/>
              </a:rPr>
              <a:t>  </a:t>
            </a:r>
            <a:r>
              <a:rPr>
                <a:solidFill>
                  <a:srgbClr val="06287E"/>
                </a:solidFill>
                <a:latin typeface="Courier"/>
              </a:rPr>
              <a:t>geom_density</a:t>
            </a:r>
            <a:r>
              <a:rPr>
                <a:latin typeface="Courier"/>
              </a:rPr>
              <a:t>()</a:t>
            </a:r>
          </a:p>
        </p:txBody>
      </p:sp>
      <p:pic>
        <p:nvPicPr>
          <p:cNvPr descr="ridership_files/figure-pptx/heat-describ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solidFill>
                  <a:srgbClr val="06287E"/>
                </a:solidFill>
                <a:latin typeface="Courier"/>
              </a:rPr>
              <a:t>t.test</a:t>
            </a:r>
            <a:r>
              <a:rPr>
                <a:latin typeface="Courier"/>
              </a:rPr>
              <a:t>(total_trips </a:t>
            </a:r>
            <a:r>
              <a:rPr>
                <a:solidFill>
                  <a:srgbClr val="4070A0"/>
                </a:solidFill>
                <a:latin typeface="Courier"/>
              </a:rPr>
              <a:t>~</a:t>
            </a:r>
            <a:r>
              <a:rPr>
                <a:latin typeface="Courier"/>
              </a:rPr>
              <a:t> type_of_day, </a:t>
            </a:r>
            <a:r>
              <a:rPr>
                <a:solidFill>
                  <a:srgbClr val="7D9029"/>
                </a:solidFill>
                <a:latin typeface="Courier"/>
              </a:rPr>
              <a:t>data =</a:t>
            </a:r>
            <a:r>
              <a:rPr>
                <a:latin typeface="Courier"/>
              </a:rPr>
              <a:t> seasonal)</a:t>
            </a:r>
          </a:p>
          <a:p>
            <a:pPr lvl="0" indent="0">
              <a:buNone/>
            </a:pPr>
            <a:r>
              <a:rPr>
                <a:latin typeface="Courier"/>
              </a:rPr>
              <a:t>## 
##  Welch Two Sample t-test
## 
## data:  total_trips by type_of_day
## t = -0.76329, df = 229.14, p-value = 0.4461
## alternative hypothesis: true difference in means between group not_hot and group hot is not equal to 0
## 95 percent confidence interval:
##  -1624.5442   717.3333
## sample estimates:
## mean in group not_hot     mean in group hot 
##              11439.04              11892.65</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Linear Regression Model</a:t>
            </a:r>
          </a:p>
        </p:txBody>
      </p:sp>
      <p:sp>
        <p:nvSpPr>
          <p:cNvPr id="4" name="Text Placeholder 3"/>
          <p:cNvSpPr>
            <a:spLocks noGrp="1"/>
          </p:cNvSpPr>
          <p:nvPr>
            <p:ph idx="2" sz="half" type="body"/>
          </p:nvPr>
        </p:nvSpPr>
        <p:spPr/>
        <p:txBody>
          <a:bodyPr/>
          <a:lstStyle/>
          <a:p>
            <a:pPr lvl="0" indent="0">
              <a:buNone/>
            </a:pPr>
            <a:r>
              <a:rPr>
                <a:latin typeface="Courier"/>
              </a:rPr>
              <a:t>lm_mod </a:t>
            </a:r>
            <a:r>
              <a:rPr>
                <a:solidFill>
                  <a:srgbClr val="007020"/>
                </a:solidFill>
                <a:latin typeface="Courier"/>
              </a:rPr>
              <a:t>&lt;-</a:t>
            </a:r>
            <a:r>
              <a:rPr>
                <a:latin typeface="Courier"/>
              </a:rPr>
              <a:t> </a:t>
            </a:r>
            <a:r>
              <a:rPr>
                <a:solidFill>
                  <a:srgbClr val="06287E"/>
                </a:solidFill>
                <a:latin typeface="Courier"/>
              </a:rPr>
              <a:t>lm</a:t>
            </a:r>
            <a:r>
              <a:rPr>
                <a:latin typeface="Courier"/>
              </a:rPr>
              <a:t>(total_trips </a:t>
            </a:r>
            <a:r>
              <a:rPr>
                <a:solidFill>
                  <a:srgbClr val="4070A0"/>
                </a:solidFill>
                <a:latin typeface="Courier"/>
              </a:rPr>
              <a:t>~</a:t>
            </a:r>
            <a:r>
              <a:rPr>
                <a:latin typeface="Courier"/>
              </a:rPr>
              <a:t> app </a:t>
            </a:r>
            <a:r>
              <a:rPr>
                <a:solidFill>
                  <a:srgbClr val="4070A0"/>
                </a:solidFill>
                <a:latin typeface="Courier"/>
              </a:rPr>
              <a:t>+</a:t>
            </a:r>
            <a:r>
              <a:rPr>
                <a:latin typeface="Courier"/>
              </a:rPr>
              <a:t> type_of_day </a:t>
            </a:r>
            <a:r>
              <a:rPr>
                <a:solidFill>
                  <a:srgbClr val="4070A0"/>
                </a:solidFill>
                <a:latin typeface="Courier"/>
              </a:rPr>
              <a:t>+</a:t>
            </a:r>
            <a:r>
              <a:rPr>
                <a:latin typeface="Courier"/>
              </a:rPr>
              <a:t> total_precip </a:t>
            </a:r>
            <a:r>
              <a:rPr>
                <a:solidFill>
                  <a:srgbClr val="4070A0"/>
                </a:solidFill>
                <a:latin typeface="Courier"/>
              </a:rPr>
              <a:t>+</a:t>
            </a:r>
            <a:r>
              <a:rPr>
                <a:latin typeface="Courier"/>
              </a:rPr>
              <a:t> day_of_week, </a:t>
            </a:r>
            <a:r>
              <a:rPr>
                <a:solidFill>
                  <a:srgbClr val="7D9029"/>
                </a:solidFill>
                <a:latin typeface="Courier"/>
              </a:rPr>
              <a:t>data =</a:t>
            </a:r>
            <a:r>
              <a:rPr>
                <a:latin typeface="Courier"/>
              </a:rPr>
              <a:t> seasonal)</a:t>
            </a:r>
            <a:br/>
            <a:r>
              <a:rPr>
                <a:solidFill>
                  <a:srgbClr val="06287E"/>
                </a:solidFill>
                <a:latin typeface="Courier"/>
              </a:rPr>
              <a:t>summary</a:t>
            </a:r>
            <a:r>
              <a:rPr>
                <a:latin typeface="Courier"/>
              </a:rPr>
              <a:t>(lm_mod)</a:t>
            </a:r>
          </a:p>
          <a:p>
            <a:pPr lvl="0" indent="0">
              <a:buNone/>
            </a:pPr>
            <a:r>
              <a:rPr>
                <a:latin typeface="Courier"/>
              </a:rPr>
              <a:t>## 
## Call:
## lm(formula = total_trips ~ app + type_of_day + total_precip + 
##     day_of_week, data = seasonal)
## 
## Residuals:
##      Min       1Q   Median       3Q      Max 
## -12957.3  -2225.4    927.8   2733.5  12174.9 
## 
## Coefficients:
##                Estimate Std. Error t value Pr(&gt;|t|)    
## (Intercept)      4228.5      347.5  12.170  &lt; 2e-16 ***
## appUber         10405.3      248.3  41.898  &lt; 2e-16 ***
## type_of_dayhot    660.5      389.2   1.697 0.089847 .  
## total_precip    30502.8    11501.3   2.652 0.008085 ** 
## day_of_weekTue    838.0      441.5   1.898 0.057906 .  
## day_of_weekWed   1553.8      446.0   3.483 0.000509 ***
## day_of_weekThu   2401.5      471.0   5.099 3.86e-07 ***
## day_of_weekFri   4136.5      467.3   8.852  &lt; 2e-16 ***
## day_of_weekSat   4487.2      469.6   9.555  &lt; 2e-16 ***
## day_of_weekSun    702.7      467.0   1.505 0.132586    
## ---
## Signif. codes:  0 '***' 0.001 '**' 0.01 '*' 0.05 '.' 0.1 ' ' 1
## 
## Residual standard error: 4790 on 1478 degrees of freedom
## Multiple R-squared:  0.5647, Adjusted R-squared:  0.562 
## F-statistic:   213 on 9 and 1478 DF,  p-value: &lt; 2.2e-16</a:t>
            </a:r>
          </a:p>
          <a:p>
            <a:pPr lvl="0" indent="0" marL="0">
              <a:buNone/>
            </a:pPr>
            <a:r>
              <a:rPr b="1"/>
              <a:t>Normality</a:t>
            </a:r>
            <a:r>
              <a:rPr/>
              <a:t> The Q-Q plot shows there is a strong “S” curvature in the left side of the band of residuals, especially -1 standard deviation away.</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lm_mod, </a:t>
            </a:r>
            <a:r>
              <a:rPr>
                <a:solidFill>
                  <a:srgbClr val="06287E"/>
                </a:solidFill>
                <a:latin typeface="Courier"/>
              </a:rPr>
              <a:t>aes</a:t>
            </a:r>
            <a:r>
              <a:rPr>
                <a:latin typeface="Courier"/>
              </a:rPr>
              <a:t>(</a:t>
            </a:r>
            <a:r>
              <a:rPr>
                <a:solidFill>
                  <a:srgbClr val="7D9029"/>
                </a:solidFill>
                <a:latin typeface="Courier"/>
              </a:rPr>
              <a:t>sample =</a:t>
            </a:r>
            <a:r>
              <a:rPr>
                <a:latin typeface="Courier"/>
              </a:rPr>
              <a:t> .resid)) </a:t>
            </a:r>
            <a:r>
              <a:rPr>
                <a:solidFill>
                  <a:srgbClr val="4070A0"/>
                </a:solidFill>
                <a:latin typeface="Courier"/>
              </a:rPr>
              <a:t>+</a:t>
            </a:r>
            <a:br/>
            <a:r>
              <a:rPr>
                <a:latin typeface="Courier"/>
              </a:rPr>
              <a:t>  </a:t>
            </a:r>
            <a:r>
              <a:rPr>
                <a:solidFill>
                  <a:srgbClr val="06287E"/>
                </a:solidFill>
                <a:latin typeface="Courier"/>
              </a:rPr>
              <a:t>stat_qq</a:t>
            </a:r>
            <a:r>
              <a:rPr>
                <a:latin typeface="Courier"/>
              </a:rPr>
              <a:t>()</a:t>
            </a:r>
          </a:p>
        </p:txBody>
      </p:sp>
      <p:pic>
        <p:nvPicPr>
          <p:cNvPr descr="ridership_files/figure-pptx/qq-plo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b="1"/>
              <a:t>Constant variability</a:t>
            </a:r>
            <a:r>
              <a:rPr/>
              <a:t> The spread around zero does appear to have some heteroskedasticity as it is cone-shaped</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lm_mod, </a:t>
            </a:r>
            <a:r>
              <a:rPr>
                <a:solidFill>
                  <a:srgbClr val="06287E"/>
                </a:solidFill>
                <a:latin typeface="Courier"/>
              </a:rPr>
              <a:t>aes</a:t>
            </a:r>
            <a:r>
              <a:rPr>
                <a:latin typeface="Courier"/>
              </a:rPr>
              <a:t>(</a:t>
            </a:r>
            <a:r>
              <a:rPr>
                <a:solidFill>
                  <a:srgbClr val="7D9029"/>
                </a:solidFill>
                <a:latin typeface="Courier"/>
              </a:rPr>
              <a:t>x =</a:t>
            </a:r>
            <a:r>
              <a:rPr>
                <a:latin typeface="Courier"/>
              </a:rPr>
              <a:t> .fitted, </a:t>
            </a:r>
            <a:r>
              <a:rPr>
                <a:solidFill>
                  <a:srgbClr val="7D9029"/>
                </a:solidFill>
                <a:latin typeface="Courier"/>
              </a:rPr>
              <a:t>y =</a:t>
            </a:r>
            <a:r>
              <a:rPr>
                <a:latin typeface="Courier"/>
              </a:rPr>
              <a:t> .resid))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geom_hline</a:t>
            </a:r>
            <a:r>
              <a:rPr>
                <a:latin typeface="Courier"/>
              </a:rPr>
              <a:t>(</a:t>
            </a:r>
            <a:r>
              <a:rPr>
                <a:solidFill>
                  <a:srgbClr val="7D9029"/>
                </a:solidFill>
                <a:latin typeface="Courier"/>
              </a:rPr>
              <a:t>yintercept =</a:t>
            </a:r>
            <a:r>
              <a:rPr>
                <a:latin typeface="Courier"/>
              </a:rPr>
              <a:t> </a:t>
            </a:r>
            <a:r>
              <a:rPr>
                <a:solidFill>
                  <a:srgbClr val="40A070"/>
                </a:solidFill>
                <a:latin typeface="Courier"/>
              </a:rPr>
              <a:t>0</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"Fitted values"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"Residuals"</a:t>
            </a:r>
            <a:r>
              <a:rPr>
                <a:latin typeface="Courier"/>
              </a:rPr>
              <a:t>)</a:t>
            </a:r>
          </a:p>
        </p:txBody>
      </p:sp>
      <p:pic>
        <p:nvPicPr>
          <p:cNvPr descr="ridership_files/figure-pptx/residual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The National Oceanic and Atmospheric Administration (</a:t>
            </a:r>
            <a:r>
              <a:rPr>
                <a:hlinkClick r:id="rId2"/>
              </a:rPr>
              <a:t>‘NOAA’</a:t>
            </a:r>
            <a:r>
              <a:rPr/>
              <a:t>) defines the heat index as the apparent temperature of what the temperature feels like to the human body when relative humidity is combined with the air temperature. This has important considerations for the human body’s comfort. When the body gets too hot, it begins to perspire or sweat to cool itself off.</a:t>
            </a:r>
          </a:p>
          <a:p>
            <a:pPr lvl="0" indent="0" marL="0">
              <a:buNone/>
            </a:pPr>
            <a:r>
              <a:rPr/>
              <a:t>As for the New York City subway system during the summer, it is notoriously known to have unbearable temperatures where the platform can be 104 degrees, compared to 86 degrees outside (</a:t>
            </a:r>
            <a:r>
              <a:rPr>
                <a:hlinkClick r:id="rId3"/>
              </a:rPr>
              <a:t>‘Curbed NY’</a:t>
            </a:r>
            <a:r>
              <a:rPr/>
              <a:t>).</a:t>
            </a:r>
          </a:p>
          <a:p>
            <a:pPr lvl="0" indent="0" marL="0">
              <a:buNone/>
            </a:pPr>
            <a:r>
              <a:rPr/>
              <a:t>Given the health risks, and general discomfort during high heat days, this project will look into alternative modes of transportation, particularly ridesharing companies such as Uber and Lyft.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b="1"/>
              <a:t>Linearity</a:t>
            </a:r>
            <a:r>
              <a:rPr/>
              <a:t> It generally passes the linearity test but again because of the cone shape of the residuals, some caution needs to be used.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a:t>
            </a:r>
          </a:p>
        </p:txBody>
      </p:sp>
      <p:sp>
        <p:nvSpPr>
          <p:cNvPr id="3" name="Content Placeholder 2"/>
          <p:cNvSpPr>
            <a:spLocks noGrp="1"/>
          </p:cNvSpPr>
          <p:nvPr>
            <p:ph idx="1"/>
          </p:nvPr>
        </p:nvSpPr>
        <p:spPr/>
        <p:txBody>
          <a:bodyPr/>
          <a:lstStyle/>
          <a:p>
            <a:pPr lvl="0" indent="0" marL="0">
              <a:buNone/>
            </a:pPr>
            <a:r>
              <a:rPr/>
              <a:t>Does high heat index days (&gt;=90 degrees) increase the number of trips taken with Uber or Lyft compared to non-high heat index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a:t>
            </a:r>
          </a:p>
        </p:txBody>
      </p:sp>
      <p:sp>
        <p:nvSpPr>
          <p:cNvPr id="3" name="Content Placeholder 2"/>
          <p:cNvSpPr>
            <a:spLocks noGrp="1"/>
          </p:cNvSpPr>
          <p:nvPr>
            <p:ph idx="1"/>
          </p:nvPr>
        </p:nvSpPr>
        <p:spPr/>
        <p:txBody>
          <a:bodyPr/>
          <a:lstStyle/>
          <a:p>
            <a:pPr lvl="0" indent="0" marL="0">
              <a:buNone/>
            </a:pPr>
            <a:r>
              <a:rPr b="1"/>
              <a:t>Weather (</a:t>
            </a:r>
            <a:r>
              <a:rPr b="1">
                <a:hlinkClick r:id="rId2"/>
              </a:rPr>
              <a:t>Oikolab</a:t>
            </a:r>
            <a:r>
              <a:rPr b="1"/>
              <a:t>)</a:t>
            </a:r>
          </a:p>
          <a:p>
            <a:pPr lvl="0" indent="0" marL="0">
              <a:buNone/>
            </a:pPr>
            <a:r>
              <a:rPr/>
              <a:t>Data was collected using </a:t>
            </a:r>
            <a:r>
              <a:rPr>
                <a:hlinkClick r:id="rId3"/>
              </a:rPr>
              <a:t>Oikolab API</a:t>
            </a:r>
            <a:r>
              <a:rPr/>
              <a:t> historical data API service. It collects its data from the ECWMF and NOAA. Each case represents hourly weather measurements in August 2022.</a:t>
            </a:r>
          </a:p>
          <a:p>
            <a:pPr lvl="0" indent="0" marL="0">
              <a:buNone/>
            </a:pPr>
            <a:r>
              <a:rPr b="1"/>
              <a:t>Uber &amp; Lyft Trips (</a:t>
            </a:r>
            <a:r>
              <a:rPr b="1">
                <a:hlinkClick r:id="rId4"/>
              </a:rPr>
              <a:t>NYC Taxi and Limousine Commission</a:t>
            </a:r>
            <a:r>
              <a:rPr b="1"/>
              <a:t>)</a:t>
            </a:r>
          </a:p>
          <a:p>
            <a:pPr lvl="0" indent="0" marL="0">
              <a:buNone/>
            </a:pPr>
            <a:r>
              <a:rPr/>
              <a:t>Data was collected using the available </a:t>
            </a:r>
            <a:r>
              <a:rPr>
                <a:hlinkClick r:id="rId5"/>
              </a:rPr>
              <a:t>‘parquet files’</a:t>
            </a:r>
            <a:r>
              <a:rPr/>
              <a:t>. The agency collects the data from Uber and Lyft. Each case represents a trip taken either via Uber or Lyft in the month of August 2022.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 of study</a:t>
            </a:r>
          </a:p>
        </p:txBody>
      </p:sp>
      <p:sp>
        <p:nvSpPr>
          <p:cNvPr id="3" name="Content Placeholder 2"/>
          <p:cNvSpPr>
            <a:spLocks noGrp="1"/>
          </p:cNvSpPr>
          <p:nvPr>
            <p:ph idx="1"/>
          </p:nvPr>
        </p:nvSpPr>
        <p:spPr/>
        <p:txBody>
          <a:bodyPr/>
          <a:lstStyle/>
          <a:p>
            <a:pPr lvl="0" indent="0" marL="0">
              <a:buNone/>
            </a:pPr>
            <a:r>
              <a:rPr/>
              <a:t>This is an observational study.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a:t>
            </a:r>
          </a:p>
        </p:txBody>
      </p:sp>
      <p:sp>
        <p:nvSpPr>
          <p:cNvPr id="3" name="Content Placeholder 2"/>
          <p:cNvSpPr>
            <a:spLocks noGrp="1"/>
          </p:cNvSpPr>
          <p:nvPr>
            <p:ph idx="1"/>
          </p:nvPr>
        </p:nvSpPr>
        <p:spPr/>
        <p:txBody>
          <a:bodyPr/>
          <a:lstStyle/>
          <a:p>
            <a:pPr lvl="0" indent="0" marL="0">
              <a:buNone/>
            </a:pPr>
            <a:r>
              <a:rPr b="1"/>
              <a:t>Dependent</a:t>
            </a:r>
            <a:r>
              <a:rPr/>
              <a:t> The response variable is total trips and is numerical</a:t>
            </a:r>
          </a:p>
          <a:p>
            <a:pPr lvl="0" indent="0" marL="0">
              <a:buNone/>
            </a:pPr>
            <a:r>
              <a:rPr b="1"/>
              <a:t>Independent Variable(s)</a:t>
            </a:r>
            <a:r>
              <a:rPr/>
              <a:t> The independent variables are:</a:t>
            </a:r>
          </a:p>
          <a:p>
            <a:pPr lvl="0"/>
            <a:r>
              <a:rPr/>
              <a:t>type_of_day: categorical</a:t>
            </a:r>
          </a:p>
          <a:p>
            <a:pPr lvl="0"/>
            <a:r>
              <a:rPr/>
              <a:t>precipitation: numerical</a:t>
            </a:r>
          </a:p>
          <a:p>
            <a:pPr lvl="0"/>
            <a:r>
              <a:rPr/>
              <a:t>day_of_week: categorical</a:t>
            </a:r>
          </a:p>
          <a:p>
            <a:pPr lvl="0" indent="0" marL="0">
              <a:buNone/>
            </a:pPr>
            <a:r>
              <a:rPr i="1"/>
              <a:t>Note:</a:t>
            </a:r>
            <a:r>
              <a:rPr/>
              <a:t> Other potential factors that are important but not included: special events (i.e. sporting event), major delays with public transportation (MTA Subway) or alternative transportation such as Citi bikes.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Libraries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(arrow)</a:t>
            </a:r>
            <a:br/>
            <a:r>
              <a:rPr>
                <a:solidFill>
                  <a:srgbClr val="06287E"/>
                </a:solidFill>
                <a:latin typeface="Courier"/>
              </a:rPr>
              <a:t>library</a:t>
            </a:r>
            <a:r>
              <a:rPr>
                <a:latin typeface="Courier"/>
              </a:rPr>
              <a:t>(lubridate)</a:t>
            </a:r>
            <a:br/>
            <a:r>
              <a:rPr>
                <a:solidFill>
                  <a:srgbClr val="06287E"/>
                </a:solidFill>
                <a:latin typeface="Courier"/>
              </a:rPr>
              <a:t>library</a:t>
            </a:r>
            <a:r>
              <a:rPr>
                <a:latin typeface="Courier"/>
              </a:rPr>
              <a:t>(infer)</a:t>
            </a:r>
            <a:br/>
            <a:r>
              <a:rPr>
                <a:solidFill>
                  <a:srgbClr val="06287E"/>
                </a:solidFill>
                <a:latin typeface="Courier"/>
              </a:rPr>
              <a:t>library</a:t>
            </a:r>
            <a:r>
              <a:rPr>
                <a:latin typeface="Courier"/>
              </a:rPr>
              <a:t>(psych)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Preparation</a:t>
            </a:r>
          </a:p>
        </p:txBody>
      </p:sp>
      <p:sp>
        <p:nvSpPr>
          <p:cNvPr id="4" name="Text Placeholder 3"/>
          <p:cNvSpPr>
            <a:spLocks noGrp="1"/>
          </p:cNvSpPr>
          <p:nvPr>
            <p:ph idx="2" sz="half" type="body"/>
          </p:nvPr>
        </p:nvSpPr>
        <p:spPr/>
        <p:txBody>
          <a:bodyPr/>
          <a:lstStyle/>
          <a:p>
            <a:pPr lvl="0" indent="0" marL="0">
              <a:buNone/>
            </a:pPr>
            <a:r>
              <a:rPr b="1"/>
              <a:t>Load Historical Weather Data</a:t>
            </a:r>
          </a:p>
          <a:p>
            <a:pPr lvl="0" indent="0" marL="0">
              <a:buNone/>
            </a:pPr>
            <a:r>
              <a:rPr i="1"/>
              <a:t>Calculate Heat Index</a:t>
            </a:r>
          </a:p>
          <a:p>
            <a:pPr lvl="0" indent="0" marL="0">
              <a:buNone/>
            </a:pPr>
            <a:r>
              <a:rPr/>
              <a:t>The measurements for the United States is generally in Fahrenheit. The weather data will be converted from Celsius to Fahrenheit using the </a:t>
            </a:r>
            <a:r>
              <a:rPr i="1"/>
              <a:t>weathermetrics</a:t>
            </a:r>
            <a:r>
              <a:rPr/>
              <a:t> library.</a:t>
            </a:r>
          </a:p>
          <a:p>
            <a:pPr lvl="0"/>
            <a:r>
              <a:rPr/>
              <a:t>Relative humidity is calculated using the temperature and dewpoint temperature.</a:t>
            </a:r>
          </a:p>
          <a:p>
            <a:pPr lvl="0"/>
            <a:r>
              <a:rPr/>
              <a:t>Heat index is calculated using the temperature and relative humidity.</a:t>
            </a:r>
          </a:p>
          <a:p>
            <a:pPr lvl="0" indent="0" marL="0">
              <a:buNone/>
            </a:pPr>
            <a:r>
              <a:rPr i="1"/>
              <a:t>Day of Week</a:t>
            </a:r>
          </a:p>
          <a:p>
            <a:pPr lvl="0" indent="0" marL="0">
              <a:buNone/>
            </a:pPr>
            <a:r>
              <a:rPr/>
              <a:t>Using the </a:t>
            </a:r>
            <a:r>
              <a:rPr i="1"/>
              <a:t>lubridate</a:t>
            </a:r>
            <a:r>
              <a:rPr/>
              <a:t> library, we will determine the day of the week and transform the data type with factor levels. The datetime_utc will also be updated to New York’s local time to match the trip records.</a:t>
            </a:r>
          </a:p>
          <a:p>
            <a:pPr lvl="0" indent="0">
              <a:buNone/>
            </a:pPr>
            <a:r>
              <a:rPr>
                <a:latin typeface="Courier"/>
              </a:rPr>
              <a:t>weather </a:t>
            </a:r>
            <a:r>
              <a:rPr>
                <a:solidFill>
                  <a:srgbClr val="007020"/>
                </a:solidFill>
                <a:latin typeface="Courier"/>
              </a:rPr>
              <a:t>&lt;-</a:t>
            </a:r>
            <a:r>
              <a:rPr>
                <a:latin typeface="Courier"/>
              </a:rPr>
              <a:t> </a:t>
            </a:r>
            <a:r>
              <a:rPr>
                <a:solidFill>
                  <a:srgbClr val="06287E"/>
                </a:solidFill>
                <a:latin typeface="Courier"/>
              </a:rPr>
              <a:t>read_parquet</a:t>
            </a:r>
            <a:r>
              <a:rPr>
                <a:latin typeface="Courier"/>
              </a:rPr>
              <a:t>(</a:t>
            </a:r>
            <a:r>
              <a:rPr>
                <a:solidFill>
                  <a:srgbClr val="4070A0"/>
                </a:solidFill>
                <a:latin typeface="Courier"/>
              </a:rPr>
              <a:t>'weather.parquet'</a:t>
            </a:r>
            <a:r>
              <a:rPr>
                <a:latin typeface="Courier"/>
              </a:rPr>
              <a:t>) </a:t>
            </a:r>
            <a:r>
              <a:rPr>
                <a:solidFill>
                  <a:srgbClr val="4070A0"/>
                </a:solidFill>
                <a:latin typeface="Courier"/>
              </a:rPr>
              <a:t>|&gt;</a:t>
            </a:r>
            <a:r>
              <a:rPr>
                <a:latin typeface="Courier"/>
              </a:rPr>
              <a:t> </a:t>
            </a:r>
            <a:br/>
            <a:r>
              <a:rPr>
                <a:latin typeface="Courier"/>
              </a:rPr>
              <a:t>  janitor</a:t>
            </a:r>
            <a:r>
              <a:rPr>
                <a:solidFill>
                  <a:srgbClr val="4070A0"/>
                </a:solidFill>
                <a:latin typeface="Courier"/>
              </a:rPr>
              <a:t>::</a:t>
            </a:r>
            <a:r>
              <a:rPr>
                <a:solidFill>
                  <a:srgbClr val="06287E"/>
                </a:solidFill>
                <a:latin typeface="Courier"/>
              </a:rPr>
              <a:t>clean_names</a:t>
            </a:r>
            <a:r>
              <a:rPr>
                <a:latin typeface="Courier"/>
              </a:rPr>
              <a:t>()</a:t>
            </a:r>
            <a:br/>
            <a:br/>
            <a:r>
              <a:rPr>
                <a:latin typeface="Courier"/>
              </a:rPr>
              <a:t>knitr</a:t>
            </a:r>
            <a:r>
              <a:rPr>
                <a:solidFill>
                  <a:srgbClr val="4070A0"/>
                </a:solidFill>
                <a:latin typeface="Courier"/>
              </a:rPr>
              <a:t>::</a:t>
            </a:r>
            <a:r>
              <a:rPr>
                <a:solidFill>
                  <a:srgbClr val="06287E"/>
                </a:solidFill>
                <a:latin typeface="Courier"/>
              </a:rPr>
              <a:t>kable</a:t>
            </a:r>
            <a:r>
              <a:rPr>
                <a:latin typeface="Courier"/>
              </a:rPr>
              <a:t>(</a:t>
            </a:r>
            <a:r>
              <a:rPr>
                <a:solidFill>
                  <a:srgbClr val="06287E"/>
                </a:solidFill>
                <a:latin typeface="Courier"/>
              </a:rPr>
              <a:t>head</a:t>
            </a:r>
            <a:r>
              <a:rPr>
                <a:latin typeface="Courier"/>
              </a:rPr>
              <a:t>(weather))</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lgn="l">
                        <a:buNone/>
                      </a:pPr>
                      <a:r>
                        <a:rPr/>
                        <a:t>datetime_ny</a:t>
                      </a:r>
                    </a:p>
                  </a:txBody>
                  <a:tcPr/>
                </a:tc>
                <a:tc>
                  <a:txBody>
                    <a:bodyPr/>
                    <a:lstStyle/>
                    <a:p>
                      <a:pPr lvl="0" indent="0" marL="0" algn="r">
                        <a:buNone/>
                      </a:pPr>
                      <a:r>
                        <a:rPr/>
                        <a:t>temp_deg_f</a:t>
                      </a:r>
                    </a:p>
                  </a:txBody>
                  <a:tcPr/>
                </a:tc>
                <a:tc>
                  <a:txBody>
                    <a:bodyPr/>
                    <a:lstStyle/>
                    <a:p>
                      <a:pPr lvl="0" indent="0" marL="0" algn="r">
                        <a:buNone/>
                      </a:pPr>
                      <a:r>
                        <a:rPr/>
                        <a:t>rel_humidity</a:t>
                      </a:r>
                    </a:p>
                  </a:txBody>
                  <a:tcPr/>
                </a:tc>
                <a:tc>
                  <a:txBody>
                    <a:bodyPr/>
                    <a:lstStyle/>
                    <a:p>
                      <a:pPr lvl="0" indent="0" marL="0" algn="r">
                        <a:buNone/>
                      </a:pPr>
                      <a:r>
                        <a:rPr/>
                        <a:t>heat_idx</a:t>
                      </a:r>
                    </a:p>
                  </a:txBody>
                  <a:tcPr/>
                </a:tc>
                <a:tc>
                  <a:txBody>
                    <a:bodyPr/>
                    <a:lstStyle/>
                    <a:p>
                      <a:pPr lvl="0" indent="0" marL="0" algn="r">
                        <a:buNone/>
                      </a:pPr>
                      <a:r>
                        <a:rPr/>
                        <a:t>total_precip</a:t>
                      </a:r>
                    </a:p>
                  </a:txBody>
                  <a:tcPr/>
                </a:tc>
              </a:tr>
              <a:tr h="0">
                <a:tc>
                  <a:txBody>
                    <a:bodyPr/>
                    <a:lstStyle/>
                    <a:p>
                      <a:pPr lvl="0" indent="0" marL="0" algn="l">
                        <a:buNone/>
                      </a:pPr>
                      <a:r>
                        <a:rPr/>
                        <a:t>2022-07-31 20:00:00</a:t>
                      </a:r>
                    </a:p>
                  </a:txBody>
                </a:tc>
                <a:tc>
                  <a:txBody>
                    <a:bodyPr/>
                    <a:lstStyle/>
                    <a:p>
                      <a:pPr lvl="0" indent="0" marL="0" algn="r">
                        <a:buNone/>
                      </a:pPr>
                      <a:r>
                        <a:rPr/>
                        <a:t>79.34</a:t>
                      </a:r>
                    </a:p>
                  </a:txBody>
                </a:tc>
                <a:tc>
                  <a:txBody>
                    <a:bodyPr/>
                    <a:lstStyle/>
                    <a:p>
                      <a:pPr lvl="0" indent="0" marL="0" algn="r">
                        <a:buNone/>
                      </a:pPr>
                      <a:r>
                        <a:rPr/>
                        <a:t>69.89607</a:t>
                      </a:r>
                    </a:p>
                  </a:txBody>
                </a:tc>
                <a:tc>
                  <a:txBody>
                    <a:bodyPr/>
                    <a:lstStyle/>
                    <a:p>
                      <a:pPr lvl="0" indent="0" marL="0" algn="r">
                        <a:buNone/>
                      </a:pPr>
                      <a:r>
                        <a:rPr/>
                        <a:t>82</a:t>
                      </a:r>
                    </a:p>
                  </a:txBody>
                </a:tc>
                <a:tc>
                  <a:txBody>
                    <a:bodyPr/>
                    <a:lstStyle/>
                    <a:p>
                      <a:pPr lvl="0" indent="0" marL="0" algn="r">
                        <a:buNone/>
                      </a:pPr>
                      <a:r>
                        <a:rPr/>
                        <a:t>0.0007874</a:t>
                      </a:r>
                    </a:p>
                  </a:txBody>
                </a:tc>
              </a:tr>
              <a:tr h="0">
                <a:tc>
                  <a:txBody>
                    <a:bodyPr/>
                    <a:lstStyle/>
                    <a:p>
                      <a:pPr lvl="0" indent="0" marL="0" algn="l">
                        <a:buNone/>
                      </a:pPr>
                      <a:r>
                        <a:rPr/>
                        <a:t>2022-07-31 21:00:00</a:t>
                      </a:r>
                    </a:p>
                  </a:txBody>
                </a:tc>
                <a:tc>
                  <a:txBody>
                    <a:bodyPr/>
                    <a:lstStyle/>
                    <a:p>
                      <a:pPr lvl="0" indent="0" marL="0" algn="r">
                        <a:buNone/>
                      </a:pPr>
                      <a:r>
                        <a:rPr/>
                        <a:t>78.69</a:t>
                      </a:r>
                    </a:p>
                  </a:txBody>
                </a:tc>
                <a:tc>
                  <a:txBody>
                    <a:bodyPr/>
                    <a:lstStyle/>
                    <a:p>
                      <a:pPr lvl="0" indent="0" marL="0" algn="r">
                        <a:buNone/>
                      </a:pPr>
                      <a:r>
                        <a:rPr/>
                        <a:t>73.22915</a:t>
                      </a:r>
                    </a:p>
                  </a:txBody>
                </a:tc>
                <a:tc>
                  <a:txBody>
                    <a:bodyPr/>
                    <a:lstStyle/>
                    <a:p>
                      <a:pPr lvl="0" indent="0" marL="0" algn="r">
                        <a:buNone/>
                      </a:pPr>
                      <a:r>
                        <a:rPr/>
                        <a:t>81</a:t>
                      </a:r>
                    </a:p>
                  </a:txBody>
                </a:tc>
                <a:tc>
                  <a:txBody>
                    <a:bodyPr/>
                    <a:lstStyle/>
                    <a:p>
                      <a:pPr lvl="0" indent="0" marL="0" algn="r">
                        <a:buNone/>
                      </a:pPr>
                      <a:r>
                        <a:rPr/>
                        <a:t>0.0003937</a:t>
                      </a:r>
                    </a:p>
                  </a:txBody>
                </a:tc>
              </a:tr>
              <a:tr h="0">
                <a:tc>
                  <a:txBody>
                    <a:bodyPr/>
                    <a:lstStyle/>
                    <a:p>
                      <a:pPr lvl="0" indent="0" marL="0" algn="l">
                        <a:buNone/>
                      </a:pPr>
                      <a:r>
                        <a:rPr/>
                        <a:t>2022-07-31 22:00:00</a:t>
                      </a:r>
                    </a:p>
                  </a:txBody>
                </a:tc>
                <a:tc>
                  <a:txBody>
                    <a:bodyPr/>
                    <a:lstStyle/>
                    <a:p>
                      <a:pPr lvl="0" indent="0" marL="0" algn="r">
                        <a:buNone/>
                      </a:pPr>
                      <a:r>
                        <a:rPr/>
                        <a:t>78.17</a:t>
                      </a:r>
                    </a:p>
                  </a:txBody>
                </a:tc>
                <a:tc>
                  <a:txBody>
                    <a:bodyPr/>
                    <a:lstStyle/>
                    <a:p>
                      <a:pPr lvl="0" indent="0" marL="0" algn="r">
                        <a:buNone/>
                      </a:pPr>
                      <a:r>
                        <a:rPr/>
                        <a:t>75.51439</a:t>
                      </a:r>
                    </a:p>
                  </a:txBody>
                </a:tc>
                <a:tc>
                  <a:txBody>
                    <a:bodyPr/>
                    <a:lstStyle/>
                    <a:p>
                      <a:pPr lvl="0" indent="0" marL="0" algn="r">
                        <a:buNone/>
                      </a:pPr>
                      <a:r>
                        <a:rPr/>
                        <a:t>80</a:t>
                      </a:r>
                    </a:p>
                  </a:txBody>
                </a:tc>
                <a:tc>
                  <a:txBody>
                    <a:bodyPr/>
                    <a:lstStyle/>
                    <a:p>
                      <a:pPr lvl="0" indent="0" marL="0" algn="r">
                        <a:buNone/>
                      </a:pPr>
                      <a:r>
                        <a:rPr/>
                        <a:t>0.0055118</a:t>
                      </a:r>
                    </a:p>
                  </a:txBody>
                </a:tc>
              </a:tr>
              <a:tr h="0">
                <a:tc>
                  <a:txBody>
                    <a:bodyPr/>
                    <a:lstStyle/>
                    <a:p>
                      <a:pPr lvl="0" indent="0" marL="0" algn="l">
                        <a:buNone/>
                      </a:pPr>
                      <a:r>
                        <a:rPr/>
                        <a:t>2022-07-31 23:00:00</a:t>
                      </a:r>
                    </a:p>
                  </a:txBody>
                </a:tc>
                <a:tc>
                  <a:txBody>
                    <a:bodyPr/>
                    <a:lstStyle/>
                    <a:p>
                      <a:pPr lvl="0" indent="0" marL="0" algn="r">
                        <a:buNone/>
                      </a:pPr>
                      <a:r>
                        <a:rPr/>
                        <a:t>77.13</a:t>
                      </a:r>
                    </a:p>
                  </a:txBody>
                </a:tc>
                <a:tc>
                  <a:txBody>
                    <a:bodyPr/>
                    <a:lstStyle/>
                    <a:p>
                      <a:pPr lvl="0" indent="0" marL="0" algn="r">
                        <a:buNone/>
                      </a:pPr>
                      <a:r>
                        <a:rPr/>
                        <a:t>77.92819</a:t>
                      </a:r>
                    </a:p>
                  </a:txBody>
                </a:tc>
                <a:tc>
                  <a:txBody>
                    <a:bodyPr/>
                    <a:lstStyle/>
                    <a:p>
                      <a:pPr lvl="0" indent="0" marL="0" algn="r">
                        <a:buNone/>
                      </a:pPr>
                      <a:r>
                        <a:rPr/>
                        <a:t>78</a:t>
                      </a:r>
                    </a:p>
                  </a:txBody>
                </a:tc>
                <a:tc>
                  <a:txBody>
                    <a:bodyPr/>
                    <a:lstStyle/>
                    <a:p>
                      <a:pPr lvl="0" indent="0" marL="0" algn="r">
                        <a:buNone/>
                      </a:pPr>
                      <a:r>
                        <a:rPr/>
                        <a:t>0.0000000</a:t>
                      </a:r>
                    </a:p>
                  </a:txBody>
                </a:tc>
              </a:tr>
              <a:tr h="0">
                <a:tc>
                  <a:txBody>
                    <a:bodyPr/>
                    <a:lstStyle/>
                    <a:p>
                      <a:pPr lvl="0" indent="0" marL="0" algn="l">
                        <a:buNone/>
                      </a:pPr>
                      <a:r>
                        <a:rPr/>
                        <a:t>2022-08-01 00:00:00</a:t>
                      </a:r>
                    </a:p>
                  </a:txBody>
                </a:tc>
                <a:tc>
                  <a:txBody>
                    <a:bodyPr/>
                    <a:lstStyle/>
                    <a:p>
                      <a:pPr lvl="0" indent="0" marL="0" algn="r">
                        <a:buNone/>
                      </a:pPr>
                      <a:r>
                        <a:rPr/>
                        <a:t>76.59</a:t>
                      </a:r>
                    </a:p>
                  </a:txBody>
                </a:tc>
                <a:tc>
                  <a:txBody>
                    <a:bodyPr/>
                    <a:lstStyle/>
                    <a:p>
                      <a:pPr lvl="0" indent="0" marL="0" algn="r">
                        <a:buNone/>
                      </a:pPr>
                      <a:r>
                        <a:rPr/>
                        <a:t>77.55404</a:t>
                      </a:r>
                    </a:p>
                  </a:txBody>
                </a:tc>
                <a:tc>
                  <a:txBody>
                    <a:bodyPr/>
                    <a:lstStyle/>
                    <a:p>
                      <a:pPr lvl="0" indent="0" marL="0" algn="r">
                        <a:buNone/>
                      </a:pPr>
                      <a:r>
                        <a:rPr/>
                        <a:t>78</a:t>
                      </a:r>
                    </a:p>
                  </a:txBody>
                </a:tc>
                <a:tc>
                  <a:txBody>
                    <a:bodyPr/>
                    <a:lstStyle/>
                    <a:p>
                      <a:pPr lvl="0" indent="0" marL="0" algn="r">
                        <a:buNone/>
                      </a:pPr>
                      <a:r>
                        <a:rPr/>
                        <a:t>0.0000000</a:t>
                      </a:r>
                    </a:p>
                  </a:txBody>
                </a:tc>
              </a:tr>
              <a:tr h="0">
                <a:tc>
                  <a:txBody>
                    <a:bodyPr/>
                    <a:lstStyle/>
                    <a:p>
                      <a:pPr lvl="0" indent="0" marL="0" algn="l">
                        <a:buNone/>
                      </a:pPr>
                      <a:r>
                        <a:rPr/>
                        <a:t>2022-08-01 01:00:00</a:t>
                      </a:r>
                    </a:p>
                  </a:txBody>
                </a:tc>
                <a:tc>
                  <a:txBody>
                    <a:bodyPr/>
                    <a:lstStyle/>
                    <a:p>
                      <a:pPr lvl="0" indent="0" marL="0" algn="r">
                        <a:buNone/>
                      </a:pPr>
                      <a:r>
                        <a:rPr/>
                        <a:t>75.56</a:t>
                      </a:r>
                    </a:p>
                  </a:txBody>
                </a:tc>
                <a:tc>
                  <a:txBody>
                    <a:bodyPr/>
                    <a:lstStyle/>
                    <a:p>
                      <a:pPr lvl="0" indent="0" marL="0" algn="r">
                        <a:buNone/>
                      </a:pPr>
                      <a:r>
                        <a:rPr/>
                        <a:t>79.02121</a:t>
                      </a:r>
                    </a:p>
                  </a:txBody>
                </a:tc>
                <a:tc>
                  <a:txBody>
                    <a:bodyPr/>
                    <a:lstStyle/>
                    <a:p>
                      <a:pPr lvl="0" indent="0" marL="0" algn="r">
                        <a:buNone/>
                      </a:pPr>
                      <a:r>
                        <a:rPr/>
                        <a:t>77</a:t>
                      </a:r>
                    </a:p>
                  </a:txBody>
                </a:tc>
                <a:tc>
                  <a:txBody>
                    <a:bodyPr/>
                    <a:lstStyle/>
                    <a:p>
                      <a:pPr lvl="0" indent="0" marL="0" algn="r">
                        <a:buNone/>
                      </a:pPr>
                      <a:r>
                        <a:rPr/>
                        <a:t>0.0000000</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Load Uber and Lyft Trips</a:t>
            </a:r>
          </a:p>
          <a:p>
            <a:pPr lvl="0" indent="0" marL="0">
              <a:buNone/>
            </a:pPr>
            <a:r>
              <a:rPr/>
              <a:t>The NYC Taxi and Limousine Commission provides a data dictionary </a:t>
            </a:r>
            <a:r>
              <a:rPr>
                <a:hlinkClick r:id="rId2"/>
              </a:rPr>
              <a:t>‘here’</a:t>
            </a:r>
            <a:r>
              <a:rPr/>
              <a:t>. The rideshare app companies such as Uber is coded as (HV0003) and Lyft (HV0005).</a:t>
            </a:r>
          </a:p>
          <a:p>
            <a:pPr lvl="0" indent="0" marL="0">
              <a:buNone/>
            </a:pPr>
            <a:r>
              <a:rPr b="1"/>
              <a:t>Note:</a:t>
            </a:r>
            <a:r>
              <a:rPr/>
              <a:t> The data has been cleaned and filtered using the R script </a:t>
            </a:r>
            <a:r>
              <a:rPr i="1"/>
              <a:t>tlc_data_filter.R</a:t>
            </a:r>
            <a:r>
              <a:rPr/>
              <a:t> that is within the same GitHub repo. Here are the changes:</a:t>
            </a:r>
          </a:p>
          <a:p>
            <a:pPr lvl="0"/>
            <a:r>
              <a:rPr/>
              <a:t>All the trips performed in August were found to be within two separate files for both August and September.</a:t>
            </a:r>
          </a:p>
          <a:p>
            <a:pPr lvl="0"/>
            <a:r>
              <a:rPr/>
              <a:t>Trips were filtered because of huge outliers that were present such as:</a:t>
            </a:r>
          </a:p>
          <a:p>
            <a:pPr lvl="1"/>
            <a:r>
              <a:rPr/>
              <a:t>Trip time had to be &gt;0 seconds and &lt;= 5 hours.</a:t>
            </a:r>
          </a:p>
          <a:p>
            <a:pPr lvl="1"/>
            <a:r>
              <a:rPr/>
              <a:t>Trip miles had to be &gt;= 0.</a:t>
            </a:r>
          </a:p>
          <a:p>
            <a:pPr lvl="1"/>
            <a:r>
              <a:rPr/>
              <a:t>Driver pay &gt; $0.01.</a:t>
            </a:r>
          </a:p>
          <a:p>
            <a:pPr lvl="1"/>
            <a:r>
              <a:rPr/>
              <a:t>Base passenger fare &gt; $0.01.</a:t>
            </a:r>
          </a:p>
          <a:p>
            <a:pPr lvl="1"/>
            <a:r>
              <a:rPr/>
              <a:t>Pickup locations had to be within the NYC region and not unknown/outside of it.</a:t>
            </a:r>
          </a:p>
          <a:p>
            <a:pPr lvl="0" indent="0">
              <a:buNone/>
            </a:pPr>
            <a:r>
              <a:rPr>
                <a:latin typeface="Courier"/>
              </a:rPr>
              <a:t>tlc_trips </a:t>
            </a:r>
            <a:r>
              <a:rPr>
                <a:solidFill>
                  <a:srgbClr val="007020"/>
                </a:solidFill>
                <a:latin typeface="Courier"/>
              </a:rPr>
              <a:t>&lt;-</a:t>
            </a:r>
            <a:r>
              <a:rPr>
                <a:latin typeface="Courier"/>
              </a:rPr>
              <a:t> </a:t>
            </a:r>
            <a:r>
              <a:rPr>
                <a:solidFill>
                  <a:srgbClr val="06287E"/>
                </a:solidFill>
                <a:latin typeface="Courier"/>
              </a:rPr>
              <a:t>read_parquet</a:t>
            </a:r>
            <a:r>
              <a:rPr>
                <a:latin typeface="Courier"/>
              </a:rPr>
              <a:t>(</a:t>
            </a:r>
            <a:r>
              <a:rPr>
                <a:solidFill>
                  <a:srgbClr val="4070A0"/>
                </a:solidFill>
                <a:latin typeface="Courier"/>
              </a:rPr>
              <a:t>'tlc_trips.parquet'</a:t>
            </a:r>
            <a:r>
              <a:rPr>
                <a:latin typeface="Courier"/>
              </a:rPr>
              <a:t>)</a:t>
            </a:r>
          </a:p>
          <a:p>
            <a:pPr lvl="0" indent="0">
              <a:buNone/>
            </a:pPr>
            <a:r>
              <a:rPr>
                <a:latin typeface="Courier"/>
              </a:rPr>
              <a:t>tlc_trips_hourly </a:t>
            </a:r>
            <a:r>
              <a:rPr>
                <a:solidFill>
                  <a:srgbClr val="007020"/>
                </a:solidFill>
                <a:latin typeface="Courier"/>
              </a:rPr>
              <a:t>&lt;-</a:t>
            </a:r>
            <a:r>
              <a:rPr>
                <a:latin typeface="Courier"/>
              </a:rPr>
              <a:t> </a:t>
            </a:r>
            <a:br/>
            <a:r>
              <a:rPr>
                <a:latin typeface="Courier"/>
              </a:rPr>
              <a:t>  tlc_trips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(app, pickup_floor) </a:t>
            </a:r>
            <a:r>
              <a:rPr>
                <a:solidFill>
                  <a:srgbClr val="4070A0"/>
                </a:solidFill>
                <a:latin typeface="Courier"/>
              </a:rPr>
              <a:t>|&gt;</a:t>
            </a:r>
            <a:r>
              <a:rPr>
                <a:latin typeface="Courier"/>
              </a:rPr>
              <a:t> </a:t>
            </a:r>
            <a:br/>
            <a:r>
              <a:rPr>
                <a:latin typeface="Courier"/>
              </a:rPr>
              <a:t>    </a:t>
            </a:r>
            <a:r>
              <a:rPr>
                <a:solidFill>
                  <a:srgbClr val="06287E"/>
                </a:solidFill>
                <a:latin typeface="Courier"/>
              </a:rPr>
              <a:t>summarise</a:t>
            </a:r>
            <a:r>
              <a:rPr>
                <a:latin typeface="Courier"/>
              </a:rPr>
              <a:t>(</a:t>
            </a:r>
            <a:r>
              <a:rPr>
                <a:solidFill>
                  <a:srgbClr val="7D9029"/>
                </a:solidFill>
                <a:latin typeface="Courier"/>
              </a:rPr>
              <a:t>total_trips =</a:t>
            </a:r>
            <a:r>
              <a:rPr>
                <a:latin typeface="Courier"/>
              </a:rPr>
              <a:t> </a:t>
            </a:r>
            <a:r>
              <a:rPr>
                <a:solidFill>
                  <a:srgbClr val="06287E"/>
                </a:solidFill>
                <a:latin typeface="Courier"/>
              </a:rPr>
              <a:t>n</a:t>
            </a:r>
            <a:r>
              <a:rPr>
                <a:latin typeface="Courier"/>
              </a:rPr>
              <a:t>(),</a:t>
            </a:r>
            <a:br/>
            <a:r>
              <a:rPr>
                <a:latin typeface="Courier"/>
              </a:rPr>
              <a:t>              </a:t>
            </a:r>
            <a:r>
              <a:rPr>
                <a:solidFill>
                  <a:srgbClr val="7D9029"/>
                </a:solidFill>
                <a:latin typeface="Courier"/>
              </a:rPr>
              <a:t>avg_trip_dist =</a:t>
            </a:r>
            <a:r>
              <a:rPr>
                <a:latin typeface="Courier"/>
              </a:rPr>
              <a:t> </a:t>
            </a:r>
            <a:r>
              <a:rPr>
                <a:solidFill>
                  <a:srgbClr val="06287E"/>
                </a:solidFill>
                <a:latin typeface="Courier"/>
              </a:rPr>
              <a:t>mean</a:t>
            </a:r>
            <a:r>
              <a:rPr>
                <a:latin typeface="Courier"/>
              </a:rPr>
              <a:t>(trip_miles),</a:t>
            </a:r>
            <a:br/>
            <a:r>
              <a:rPr>
                <a:latin typeface="Courier"/>
              </a:rPr>
              <a:t>              </a:t>
            </a:r>
            <a:r>
              <a:rPr>
                <a:solidFill>
                  <a:srgbClr val="7D9029"/>
                </a:solidFill>
                <a:latin typeface="Courier"/>
              </a:rPr>
              <a:t>avg_trip_time =</a:t>
            </a:r>
            <a:r>
              <a:rPr>
                <a:latin typeface="Courier"/>
              </a:rPr>
              <a:t> </a:t>
            </a:r>
            <a:r>
              <a:rPr>
                <a:solidFill>
                  <a:srgbClr val="06287E"/>
                </a:solidFill>
                <a:latin typeface="Courier"/>
              </a:rPr>
              <a:t>mean</a:t>
            </a:r>
            <a:r>
              <a:rPr>
                <a:latin typeface="Courier"/>
              </a:rPr>
              <a:t>(trip_time),</a:t>
            </a:r>
            <a:br/>
            <a:r>
              <a:rPr>
                <a:latin typeface="Courier"/>
              </a:rPr>
              <a:t>              </a:t>
            </a:r>
            <a:r>
              <a:rPr>
                <a:solidFill>
                  <a:srgbClr val="7D9029"/>
                </a:solidFill>
                <a:latin typeface="Courier"/>
              </a:rPr>
              <a:t>avg_base_fare =</a:t>
            </a:r>
            <a:r>
              <a:rPr>
                <a:latin typeface="Courier"/>
              </a:rPr>
              <a:t> </a:t>
            </a:r>
            <a:r>
              <a:rPr>
                <a:solidFill>
                  <a:srgbClr val="06287E"/>
                </a:solidFill>
                <a:latin typeface="Courier"/>
              </a:rPr>
              <a:t>mean</a:t>
            </a:r>
            <a:r>
              <a:rPr>
                <a:latin typeface="Courier"/>
              </a:rPr>
              <a:t>(base_passenger_fare))</a:t>
            </a:r>
            <a:br/>
            <a:br/>
            <a:r>
              <a:rPr>
                <a:latin typeface="Courier"/>
              </a:rPr>
              <a:t>knitr</a:t>
            </a:r>
            <a:r>
              <a:rPr>
                <a:solidFill>
                  <a:srgbClr val="4070A0"/>
                </a:solidFill>
                <a:latin typeface="Courier"/>
              </a:rPr>
              <a:t>::</a:t>
            </a:r>
            <a:r>
              <a:rPr>
                <a:solidFill>
                  <a:srgbClr val="06287E"/>
                </a:solidFill>
                <a:latin typeface="Courier"/>
              </a:rPr>
              <a:t>kable</a:t>
            </a:r>
            <a:r>
              <a:rPr>
                <a:latin typeface="Courier"/>
              </a:rPr>
              <a:t>(</a:t>
            </a:r>
            <a:r>
              <a:rPr>
                <a:solidFill>
                  <a:srgbClr val="06287E"/>
                </a:solidFill>
                <a:latin typeface="Courier"/>
              </a:rPr>
              <a:t>head</a:t>
            </a:r>
            <a:r>
              <a:rPr>
                <a:latin typeface="Courier"/>
              </a:rPr>
              <a:t>(tlc_trips_hourly))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850900"/>
                <a:gridCol w="850900"/>
                <a:gridCol w="850900"/>
                <a:gridCol w="850900"/>
                <a:gridCol w="850900"/>
                <a:gridCol w="850900"/>
              </a:tblGrid>
              <a:tr h="0">
                <a:tc>
                  <a:txBody>
                    <a:bodyPr/>
                    <a:lstStyle/>
                    <a:p>
                      <a:pPr lvl="0" indent="0" marL="0" algn="l">
                        <a:buNone/>
                      </a:pPr>
                      <a:r>
                        <a:rPr/>
                        <a:t>app</a:t>
                      </a:r>
                    </a:p>
                  </a:txBody>
                  <a:tcPr/>
                </a:tc>
                <a:tc>
                  <a:txBody>
                    <a:bodyPr/>
                    <a:lstStyle/>
                    <a:p>
                      <a:pPr lvl="0" indent="0" marL="0" algn="l">
                        <a:buNone/>
                      </a:pPr>
                      <a:r>
                        <a:rPr/>
                        <a:t>pickup_floor</a:t>
                      </a:r>
                    </a:p>
                  </a:txBody>
                  <a:tcPr/>
                </a:tc>
                <a:tc>
                  <a:txBody>
                    <a:bodyPr/>
                    <a:lstStyle/>
                    <a:p>
                      <a:pPr lvl="0" indent="0" marL="0" algn="r">
                        <a:buNone/>
                      </a:pPr>
                      <a:r>
                        <a:rPr/>
                        <a:t>total_trips</a:t>
                      </a:r>
                    </a:p>
                  </a:txBody>
                  <a:tcPr/>
                </a:tc>
                <a:tc>
                  <a:txBody>
                    <a:bodyPr/>
                    <a:lstStyle/>
                    <a:p>
                      <a:pPr lvl="0" indent="0" marL="0" algn="r">
                        <a:buNone/>
                      </a:pPr>
                      <a:r>
                        <a:rPr/>
                        <a:t>avg_trip_dist</a:t>
                      </a:r>
                    </a:p>
                  </a:txBody>
                  <a:tcPr/>
                </a:tc>
                <a:tc>
                  <a:txBody>
                    <a:bodyPr/>
                    <a:lstStyle/>
                    <a:p>
                      <a:pPr lvl="0" indent="0" marL="0" algn="r">
                        <a:buNone/>
                      </a:pPr>
                      <a:r>
                        <a:rPr/>
                        <a:t>avg_trip_time</a:t>
                      </a:r>
                    </a:p>
                  </a:txBody>
                  <a:tcPr/>
                </a:tc>
                <a:tc>
                  <a:txBody>
                    <a:bodyPr/>
                    <a:lstStyle/>
                    <a:p>
                      <a:pPr lvl="0" indent="0" marL="0" algn="r">
                        <a:buNone/>
                      </a:pPr>
                      <a:r>
                        <a:rPr/>
                        <a:t>avg_base_fare</a:t>
                      </a:r>
                    </a:p>
                  </a:txBody>
                  <a:tcPr/>
                </a:tc>
              </a:tr>
              <a:tr h="0">
                <a:tc>
                  <a:txBody>
                    <a:bodyPr/>
                    <a:lstStyle/>
                    <a:p>
                      <a:pPr lvl="0" indent="0" marL="0" algn="l">
                        <a:buNone/>
                      </a:pPr>
                      <a:r>
                        <a:rPr/>
                        <a:t>Lyft</a:t>
                      </a:r>
                    </a:p>
                  </a:txBody>
                </a:tc>
                <a:tc>
                  <a:txBody>
                    <a:bodyPr/>
                    <a:lstStyle/>
                    <a:p>
                      <a:pPr lvl="0" indent="0" marL="0" algn="l">
                        <a:buNone/>
                      </a:pPr>
                      <a:r>
                        <a:rPr/>
                        <a:t>2022-08-01 00:00:00</a:t>
                      </a:r>
                    </a:p>
                  </a:txBody>
                </a:tc>
                <a:tc>
                  <a:txBody>
                    <a:bodyPr/>
                    <a:lstStyle/>
                    <a:p>
                      <a:pPr lvl="0" indent="0" marL="0" algn="r">
                        <a:buNone/>
                      </a:pPr>
                      <a:r>
                        <a:rPr/>
                        <a:t>5833</a:t>
                      </a:r>
                    </a:p>
                  </a:txBody>
                </a:tc>
                <a:tc>
                  <a:txBody>
                    <a:bodyPr/>
                    <a:lstStyle/>
                    <a:p>
                      <a:pPr lvl="0" indent="0" marL="0" algn="r">
                        <a:buNone/>
                      </a:pPr>
                      <a:r>
                        <a:rPr/>
                        <a:t>5.078416</a:t>
                      </a:r>
                    </a:p>
                  </a:txBody>
                </a:tc>
                <a:tc>
                  <a:txBody>
                    <a:bodyPr/>
                    <a:lstStyle/>
                    <a:p>
                      <a:pPr lvl="0" indent="0" marL="0" algn="r">
                        <a:buNone/>
                      </a:pPr>
                      <a:r>
                        <a:rPr/>
                        <a:t>1159.078</a:t>
                      </a:r>
                    </a:p>
                  </a:txBody>
                </a:tc>
                <a:tc>
                  <a:txBody>
                    <a:bodyPr/>
                    <a:lstStyle/>
                    <a:p>
                      <a:pPr lvl="0" indent="0" marL="0" algn="r">
                        <a:buNone/>
                      </a:pPr>
                      <a:r>
                        <a:rPr/>
                        <a:t>23.66116</a:t>
                      </a:r>
                    </a:p>
                  </a:txBody>
                </a:tc>
              </a:tr>
              <a:tr h="0">
                <a:tc>
                  <a:txBody>
                    <a:bodyPr/>
                    <a:lstStyle/>
                    <a:p>
                      <a:pPr lvl="0" indent="0" marL="0" algn="l">
                        <a:buNone/>
                      </a:pPr>
                      <a:r>
                        <a:rPr/>
                        <a:t>Lyft</a:t>
                      </a:r>
                    </a:p>
                  </a:txBody>
                </a:tc>
                <a:tc>
                  <a:txBody>
                    <a:bodyPr/>
                    <a:lstStyle/>
                    <a:p>
                      <a:pPr lvl="0" indent="0" marL="0" algn="l">
                        <a:buNone/>
                      </a:pPr>
                      <a:r>
                        <a:rPr/>
                        <a:t>2022-08-01 01:00:00</a:t>
                      </a:r>
                    </a:p>
                  </a:txBody>
                </a:tc>
                <a:tc>
                  <a:txBody>
                    <a:bodyPr/>
                    <a:lstStyle/>
                    <a:p>
                      <a:pPr lvl="0" indent="0" marL="0" algn="r">
                        <a:buNone/>
                      </a:pPr>
                      <a:r>
                        <a:rPr/>
                        <a:t>7857</a:t>
                      </a:r>
                    </a:p>
                  </a:txBody>
                </a:tc>
                <a:tc>
                  <a:txBody>
                    <a:bodyPr/>
                    <a:lstStyle/>
                    <a:p>
                      <a:pPr lvl="0" indent="0" marL="0" algn="r">
                        <a:buNone/>
                      </a:pPr>
                      <a:r>
                        <a:rPr/>
                        <a:t>4.311040</a:t>
                      </a:r>
                    </a:p>
                  </a:txBody>
                </a:tc>
                <a:tc>
                  <a:txBody>
                    <a:bodyPr/>
                    <a:lstStyle/>
                    <a:p>
                      <a:pPr lvl="0" indent="0" marL="0" algn="r">
                        <a:buNone/>
                      </a:pPr>
                      <a:r>
                        <a:rPr/>
                        <a:t>1137.815</a:t>
                      </a:r>
                    </a:p>
                  </a:txBody>
                </a:tc>
                <a:tc>
                  <a:txBody>
                    <a:bodyPr/>
                    <a:lstStyle/>
                    <a:p>
                      <a:pPr lvl="0" indent="0" marL="0" algn="r">
                        <a:buNone/>
                      </a:pPr>
                      <a:r>
                        <a:rPr/>
                        <a:t>21.77827</a:t>
                      </a:r>
                    </a:p>
                  </a:txBody>
                </a:tc>
              </a:tr>
              <a:tr h="0">
                <a:tc>
                  <a:txBody>
                    <a:bodyPr/>
                    <a:lstStyle/>
                    <a:p>
                      <a:pPr lvl="0" indent="0" marL="0" algn="l">
                        <a:buNone/>
                      </a:pPr>
                      <a:r>
                        <a:rPr/>
                        <a:t>Lyft</a:t>
                      </a:r>
                    </a:p>
                  </a:txBody>
                </a:tc>
                <a:tc>
                  <a:txBody>
                    <a:bodyPr/>
                    <a:lstStyle/>
                    <a:p>
                      <a:pPr lvl="0" indent="0" marL="0" algn="l">
                        <a:buNone/>
                      </a:pPr>
                      <a:r>
                        <a:rPr/>
                        <a:t>2022-08-01 02:00:00</a:t>
                      </a:r>
                    </a:p>
                  </a:txBody>
                </a:tc>
                <a:tc>
                  <a:txBody>
                    <a:bodyPr/>
                    <a:lstStyle/>
                    <a:p>
                      <a:pPr lvl="0" indent="0" marL="0" algn="r">
                        <a:buNone/>
                      </a:pPr>
                      <a:r>
                        <a:rPr/>
                        <a:t>7849</a:t>
                      </a:r>
                    </a:p>
                  </a:txBody>
                </a:tc>
                <a:tc>
                  <a:txBody>
                    <a:bodyPr/>
                    <a:lstStyle/>
                    <a:p>
                      <a:pPr lvl="0" indent="0" marL="0" algn="r">
                        <a:buNone/>
                      </a:pPr>
                      <a:r>
                        <a:rPr/>
                        <a:t>4.691822</a:t>
                      </a:r>
                    </a:p>
                  </a:txBody>
                </a:tc>
                <a:tc>
                  <a:txBody>
                    <a:bodyPr/>
                    <a:lstStyle/>
                    <a:p>
                      <a:pPr lvl="0" indent="0" marL="0" algn="r">
                        <a:buNone/>
                      </a:pPr>
                      <a:r>
                        <a:rPr/>
                        <a:t>1138.027</a:t>
                      </a:r>
                    </a:p>
                  </a:txBody>
                </a:tc>
                <a:tc>
                  <a:txBody>
                    <a:bodyPr/>
                    <a:lstStyle/>
                    <a:p>
                      <a:pPr lvl="0" indent="0" marL="0" algn="r">
                        <a:buNone/>
                      </a:pPr>
                      <a:r>
                        <a:rPr/>
                        <a:t>20.12130</a:t>
                      </a:r>
                    </a:p>
                  </a:txBody>
                </a:tc>
              </a:tr>
              <a:tr h="0">
                <a:tc>
                  <a:txBody>
                    <a:bodyPr/>
                    <a:lstStyle/>
                    <a:p>
                      <a:pPr lvl="0" indent="0" marL="0" algn="l">
                        <a:buNone/>
                      </a:pPr>
                      <a:r>
                        <a:rPr/>
                        <a:t>Lyft</a:t>
                      </a:r>
                    </a:p>
                  </a:txBody>
                </a:tc>
                <a:tc>
                  <a:txBody>
                    <a:bodyPr/>
                    <a:lstStyle/>
                    <a:p>
                      <a:pPr lvl="0" indent="0" marL="0" algn="l">
                        <a:buNone/>
                      </a:pPr>
                      <a:r>
                        <a:rPr/>
                        <a:t>2022-08-01 03:00:00</a:t>
                      </a:r>
                    </a:p>
                  </a:txBody>
                </a:tc>
                <a:tc>
                  <a:txBody>
                    <a:bodyPr/>
                    <a:lstStyle/>
                    <a:p>
                      <a:pPr lvl="0" indent="0" marL="0" algn="r">
                        <a:buNone/>
                      </a:pPr>
                      <a:r>
                        <a:rPr/>
                        <a:t>6947</a:t>
                      </a:r>
                    </a:p>
                  </a:txBody>
                </a:tc>
                <a:tc>
                  <a:txBody>
                    <a:bodyPr/>
                    <a:lstStyle/>
                    <a:p>
                      <a:pPr lvl="0" indent="0" marL="0" algn="r">
                        <a:buNone/>
                      </a:pPr>
                      <a:r>
                        <a:rPr/>
                        <a:t>4.977280</a:t>
                      </a:r>
                    </a:p>
                  </a:txBody>
                </a:tc>
                <a:tc>
                  <a:txBody>
                    <a:bodyPr/>
                    <a:lstStyle/>
                    <a:p>
                      <a:pPr lvl="0" indent="0" marL="0" algn="r">
                        <a:buNone/>
                      </a:pPr>
                      <a:r>
                        <a:rPr/>
                        <a:t>1203.712</a:t>
                      </a:r>
                    </a:p>
                  </a:txBody>
                </a:tc>
                <a:tc>
                  <a:txBody>
                    <a:bodyPr/>
                    <a:lstStyle/>
                    <a:p>
                      <a:pPr lvl="0" indent="0" marL="0" algn="r">
                        <a:buNone/>
                      </a:pPr>
                      <a:r>
                        <a:rPr/>
                        <a:t>19.93163</a:t>
                      </a:r>
                    </a:p>
                  </a:txBody>
                </a:tc>
              </a:tr>
              <a:tr h="0">
                <a:tc>
                  <a:txBody>
                    <a:bodyPr/>
                    <a:lstStyle/>
                    <a:p>
                      <a:pPr lvl="0" indent="0" marL="0" algn="l">
                        <a:buNone/>
                      </a:pPr>
                      <a:r>
                        <a:rPr/>
                        <a:t>Lyft</a:t>
                      </a:r>
                    </a:p>
                  </a:txBody>
                </a:tc>
                <a:tc>
                  <a:txBody>
                    <a:bodyPr/>
                    <a:lstStyle/>
                    <a:p>
                      <a:pPr lvl="0" indent="0" marL="0" algn="l">
                        <a:buNone/>
                      </a:pPr>
                      <a:r>
                        <a:rPr/>
                        <a:t>2022-08-01 04:00:00</a:t>
                      </a:r>
                    </a:p>
                  </a:txBody>
                </a:tc>
                <a:tc>
                  <a:txBody>
                    <a:bodyPr/>
                    <a:lstStyle/>
                    <a:p>
                      <a:pPr lvl="0" indent="0" marL="0" algn="r">
                        <a:buNone/>
                      </a:pPr>
                      <a:r>
                        <a:rPr/>
                        <a:t>6777</a:t>
                      </a:r>
                    </a:p>
                  </a:txBody>
                </a:tc>
                <a:tc>
                  <a:txBody>
                    <a:bodyPr/>
                    <a:lstStyle/>
                    <a:p>
                      <a:pPr lvl="0" indent="0" marL="0" algn="r">
                        <a:buNone/>
                      </a:pPr>
                      <a:r>
                        <a:rPr/>
                        <a:t>5.068789</a:t>
                      </a:r>
                    </a:p>
                  </a:txBody>
                </a:tc>
                <a:tc>
                  <a:txBody>
                    <a:bodyPr/>
                    <a:lstStyle/>
                    <a:p>
                      <a:pPr lvl="0" indent="0" marL="0" algn="r">
                        <a:buNone/>
                      </a:pPr>
                      <a:r>
                        <a:rPr/>
                        <a:t>1219.372</a:t>
                      </a:r>
                    </a:p>
                  </a:txBody>
                </a:tc>
                <a:tc>
                  <a:txBody>
                    <a:bodyPr/>
                    <a:lstStyle/>
                    <a:p>
                      <a:pPr lvl="0" indent="0" marL="0" algn="r">
                        <a:buNone/>
                      </a:pPr>
                      <a:r>
                        <a:rPr/>
                        <a:t>19.71429</a:t>
                      </a:r>
                    </a:p>
                  </a:txBody>
                </a:tc>
              </a:tr>
              <a:tr h="0">
                <a:tc>
                  <a:txBody>
                    <a:bodyPr/>
                    <a:lstStyle/>
                    <a:p>
                      <a:pPr lvl="0" indent="0" marL="0" algn="l">
                        <a:buNone/>
                      </a:pPr>
                      <a:r>
                        <a:rPr/>
                        <a:t>Lyft</a:t>
                      </a:r>
                    </a:p>
                  </a:txBody>
                </a:tc>
                <a:tc>
                  <a:txBody>
                    <a:bodyPr/>
                    <a:lstStyle/>
                    <a:p>
                      <a:pPr lvl="0" indent="0" marL="0" algn="l">
                        <a:buNone/>
                      </a:pPr>
                      <a:r>
                        <a:rPr/>
                        <a:t>2022-08-01 05:00:00</a:t>
                      </a:r>
                    </a:p>
                  </a:txBody>
                </a:tc>
                <a:tc>
                  <a:txBody>
                    <a:bodyPr/>
                    <a:lstStyle/>
                    <a:p>
                      <a:pPr lvl="0" indent="0" marL="0" algn="r">
                        <a:buNone/>
                      </a:pPr>
                      <a:r>
                        <a:rPr/>
                        <a:t>6737</a:t>
                      </a:r>
                    </a:p>
                  </a:txBody>
                </a:tc>
                <a:tc>
                  <a:txBody>
                    <a:bodyPr/>
                    <a:lstStyle/>
                    <a:p>
                      <a:pPr lvl="0" indent="0" marL="0" algn="r">
                        <a:buNone/>
                      </a:pPr>
                      <a:r>
                        <a:rPr/>
                        <a:t>5.054369</a:t>
                      </a:r>
                    </a:p>
                  </a:txBody>
                </a:tc>
                <a:tc>
                  <a:txBody>
                    <a:bodyPr/>
                    <a:lstStyle/>
                    <a:p>
                      <a:pPr lvl="0" indent="0" marL="0" algn="r">
                        <a:buNone/>
                      </a:pPr>
                      <a:r>
                        <a:rPr/>
                        <a:t>1225.231</a:t>
                      </a:r>
                    </a:p>
                  </a:txBody>
                </a:tc>
                <a:tc>
                  <a:txBody>
                    <a:bodyPr/>
                    <a:lstStyle/>
                    <a:p>
                      <a:pPr lvl="0" indent="0" marL="0" algn="r">
                        <a:buNone/>
                      </a:pPr>
                      <a:r>
                        <a:rPr/>
                        <a:t>20.44661</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and Rideshare Ridership</dc:title>
  <dc:creator>John Cruz</dc:creator>
  <cp:keywords/>
  <dcterms:created xsi:type="dcterms:W3CDTF">2023-05-09T20:31:55Z</dcterms:created>
  <dcterms:modified xsi:type="dcterms:W3CDTF">2023-05-09T20:31:55Z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2023-04-25</vt:lpwstr>
  </property>
  <property fmtid="{D5CDD505-2E9C-101B-9397-08002B2CF9AE}" pid="3" name="output">
    <vt:lpwstr/>
  </property>
  <property fmtid="{D5CDD505-2E9C-101B-9397-08002B2CF9AE}" pid="4" name="urlcolor">
    <vt:lpwstr>blue</vt:lpwstr>
  </property>
</Properties>
</file>