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4699" autoAdjust="0"/>
  </p:normalViewPr>
  <p:slideViewPr>
    <p:cSldViewPr snapToGrid="0" snapToObjects="1">
      <p:cViewPr>
        <p:scale>
          <a:sx n="204" d="100"/>
          <a:sy n="204" d="100"/>
        </p:scale>
        <p:origin x="1328" y="36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5/13/23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y.curbed.com/2018/8/10/17674900/nyc-subway-summer-heat-temperatures" TargetMode="External"/><Relationship Id="rId2" Type="http://schemas.openxmlformats.org/officeDocument/2006/relationships/hyperlink" Target="https://www.weather.gov/ama/heatindex#:~:text=The%20heat%20index%2C%20also%20known,sweat%20to%20cool%20itself%20of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oikolab.com/#2-weather-data-weather" TargetMode="External"/><Relationship Id="rId2" Type="http://schemas.openxmlformats.org/officeDocument/2006/relationships/hyperlink" Target="https://oikolab.com/" TargetMode="External"/><Relationship Id="rId1" Type="http://schemas.openxmlformats.org/officeDocument/2006/relationships/slideLayout" Target="../slideLayouts/slideLayout2.xml"/><Relationship Id="rId5" Type="http://schemas.openxmlformats.org/officeDocument/2006/relationships/hyperlink" Target="https://www.nyc.gov/site/tlc/about/tlc-trip-record-data.page" TargetMode="External"/><Relationship Id="rId4" Type="http://schemas.openxmlformats.org/officeDocument/2006/relationships/hyperlink" Target="https://www.nyc.gov/site/tlc/index.p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duckdb.org/why_duckdb.html#duckdbissimple" TargetMode="External"/><Relationship Id="rId2" Type="http://schemas.openxmlformats.org/officeDocument/2006/relationships/hyperlink" Target="https://www.nyc.gov/assets/tlc/downloads/pdf/data_dictionary_trip_records_hvfhs.pdf"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Weather and Uber &amp; Lyft Ridership</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John Cruz</a:t>
            </a:r>
          </a:p>
        </p:txBody>
      </p:sp>
      <p:sp>
        <p:nvSpPr>
          <p:cNvPr id="4" name="Date Placeholder 3"/>
          <p:cNvSpPr>
            <a:spLocks noGrp="1"/>
          </p:cNvSpPr>
          <p:nvPr>
            <p:ph type="dt" sz="half" idx="10"/>
          </p:nvPr>
        </p:nvSpPr>
        <p:spPr/>
        <p:txBody>
          <a:bodyPr/>
          <a:lstStyle/>
          <a:p>
            <a:pPr marL="0" lvl="0" indent="0">
              <a:buNone/>
            </a:pPr>
            <a:r>
              <a:t>2023-04-25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55000" lnSpcReduction="20000"/>
          </a:bodyPr>
          <a:lstStyle/>
          <a:p>
            <a:pPr marL="0" lvl="0" indent="0">
              <a:spcBef>
                <a:spcPts val="3000"/>
              </a:spcBef>
              <a:buNone/>
            </a:pPr>
            <a:r>
              <a:rPr b="1"/>
              <a:t>Merge Datasets</a:t>
            </a:r>
          </a:p>
          <a:p>
            <a:pPr marL="0" lvl="0" indent="0">
              <a:buNone/>
            </a:pPr>
            <a:r>
              <a:t>The data from both sources will be merged together based on the datetime columns. It is important to note that due to the large size of source files, a parquet file of the cleaned data will be exported as </a:t>
            </a:r>
            <a:r>
              <a:rPr i="1"/>
              <a:t>trip_weather_data.parquet</a:t>
            </a:r>
            <a:r>
              <a:t> and provided in the repo. For the original files, access them from the previously mentioned methods.</a:t>
            </a:r>
          </a:p>
          <a:p>
            <a:pPr lvl="0" indent="0">
              <a:buNone/>
            </a:pPr>
            <a:r>
              <a:rPr>
                <a:latin typeface="Courier"/>
              </a:rPr>
              <a:t>trip_weather_data </a:t>
            </a:r>
            <a:r>
              <a:rPr>
                <a:solidFill>
                  <a:srgbClr val="007020"/>
                </a:solidFill>
                <a:latin typeface="Courier"/>
              </a:rPr>
              <a:t>&lt;-</a:t>
            </a:r>
            <a:r>
              <a:rPr>
                <a:latin typeface="Courier"/>
              </a:rPr>
              <a:t> </a:t>
            </a:r>
            <a:br/>
            <a:r>
              <a:rPr>
                <a:latin typeface="Courier"/>
              </a:rPr>
              <a:t>  tlc_trips </a:t>
            </a:r>
            <a:r>
              <a:rPr>
                <a:solidFill>
                  <a:srgbClr val="4070A0"/>
                </a:solidFill>
                <a:latin typeface="Courier"/>
              </a:rPr>
              <a:t>|&gt;</a:t>
            </a:r>
            <a:r>
              <a:rPr>
                <a:latin typeface="Courier"/>
              </a:rPr>
              <a:t> </a:t>
            </a:r>
            <a:br/>
            <a:r>
              <a:rPr>
                <a:latin typeface="Courier"/>
              </a:rPr>
              <a:t>  </a:t>
            </a:r>
            <a:r>
              <a:rPr>
                <a:solidFill>
                  <a:srgbClr val="06287E"/>
                </a:solidFill>
                <a:latin typeface="Courier"/>
              </a:rPr>
              <a:t>left_join</a:t>
            </a:r>
            <a:r>
              <a:rPr>
                <a:latin typeface="Courier"/>
              </a:rPr>
              <a:t>(weather, </a:t>
            </a:r>
            <a:r>
              <a:rPr>
                <a:solidFill>
                  <a:srgbClr val="7D9029"/>
                </a:solidFill>
                <a:latin typeface="Courier"/>
              </a:rPr>
              <a:t>by =</a:t>
            </a:r>
            <a:r>
              <a:rPr>
                <a:latin typeface="Courier"/>
              </a:rPr>
              <a:t> </a:t>
            </a:r>
            <a:r>
              <a:rPr>
                <a:solidFill>
                  <a:srgbClr val="06287E"/>
                </a:solidFill>
                <a:latin typeface="Courier"/>
              </a:rPr>
              <a:t>join_by</a:t>
            </a:r>
            <a:r>
              <a:rPr>
                <a:latin typeface="Courier"/>
              </a:rPr>
              <a:t>(pickup_datetime </a:t>
            </a:r>
            <a:r>
              <a:rPr>
                <a:solidFill>
                  <a:srgbClr val="4070A0"/>
                </a:solidFill>
                <a:latin typeface="Courier"/>
              </a:rPr>
              <a:t>==</a:t>
            </a:r>
            <a:r>
              <a:rPr>
                <a:latin typeface="Courier"/>
              </a:rPr>
              <a:t> datetime_ny))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pickup_date =</a:t>
            </a:r>
            <a:r>
              <a:rPr>
                <a:latin typeface="Courier"/>
              </a:rPr>
              <a:t> </a:t>
            </a:r>
            <a:r>
              <a:rPr>
                <a:solidFill>
                  <a:srgbClr val="06287E"/>
                </a:solidFill>
                <a:latin typeface="Courier"/>
              </a:rPr>
              <a:t>date</a:t>
            </a:r>
            <a:r>
              <a:rPr>
                <a:latin typeface="Courier"/>
              </a:rPr>
              <a:t>(pickup_datetime)) </a:t>
            </a:r>
            <a:r>
              <a:rPr>
                <a:solidFill>
                  <a:srgbClr val="4070A0"/>
                </a:solidFill>
                <a:latin typeface="Courier"/>
              </a:rPr>
              <a:t>|&gt;</a:t>
            </a:r>
            <a:r>
              <a:rPr>
                <a:latin typeface="Courier"/>
              </a:rPr>
              <a:t> </a:t>
            </a:r>
            <a:br/>
            <a:r>
              <a:rPr>
                <a:latin typeface="Courier"/>
              </a:rPr>
              <a:t>  </a:t>
            </a:r>
            <a:r>
              <a:rPr>
                <a:solidFill>
                  <a:srgbClr val="06287E"/>
                </a:solidFill>
                <a:latin typeface="Courier"/>
              </a:rPr>
              <a:t>select</a:t>
            </a:r>
            <a:r>
              <a:rPr>
                <a:latin typeface="Courier"/>
              </a:rPr>
              <a:t>(</a:t>
            </a:r>
            <a:r>
              <a:rPr>
                <a:solidFill>
                  <a:srgbClr val="4070A0"/>
                </a:solidFill>
                <a:latin typeface="Courier"/>
              </a:rPr>
              <a:t>!</a:t>
            </a:r>
            <a:r>
              <a:rPr>
                <a:latin typeface="Courier"/>
              </a:rPr>
              <a:t>pickup_datetime)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(pickup_date)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total_trips =</a:t>
            </a:r>
            <a:r>
              <a:rPr>
                <a:latin typeface="Courier"/>
              </a:rPr>
              <a:t> </a:t>
            </a:r>
            <a:r>
              <a:rPr>
                <a:solidFill>
                  <a:srgbClr val="06287E"/>
                </a:solidFill>
                <a:latin typeface="Courier"/>
              </a:rPr>
              <a:t>sum</a:t>
            </a:r>
            <a:r>
              <a:rPr>
                <a:latin typeface="Courier"/>
              </a:rPr>
              <a:t>(total_trips),</a:t>
            </a:r>
            <a:br/>
            <a:r>
              <a:rPr>
                <a:latin typeface="Courier"/>
              </a:rPr>
              <a:t>         </a:t>
            </a:r>
            <a:r>
              <a:rPr>
                <a:solidFill>
                  <a:srgbClr val="7D9029"/>
                </a:solidFill>
                <a:latin typeface="Courier"/>
              </a:rPr>
              <a:t>trip_dist =</a:t>
            </a:r>
            <a:r>
              <a:rPr>
                <a:latin typeface="Courier"/>
              </a:rPr>
              <a:t> </a:t>
            </a:r>
            <a:r>
              <a:rPr>
                <a:solidFill>
                  <a:srgbClr val="06287E"/>
                </a:solidFill>
                <a:latin typeface="Courier"/>
              </a:rPr>
              <a:t>sum</a:t>
            </a:r>
            <a:r>
              <a:rPr>
                <a:latin typeface="Courier"/>
              </a:rPr>
              <a:t>(total_trip_dist),</a:t>
            </a:r>
            <a:br/>
            <a:r>
              <a:rPr>
                <a:latin typeface="Courier"/>
              </a:rPr>
              <a:t>         </a:t>
            </a:r>
            <a:r>
              <a:rPr>
                <a:solidFill>
                  <a:srgbClr val="7D9029"/>
                </a:solidFill>
                <a:latin typeface="Courier"/>
              </a:rPr>
              <a:t>trip_time =</a:t>
            </a:r>
            <a:r>
              <a:rPr>
                <a:latin typeface="Courier"/>
              </a:rPr>
              <a:t> </a:t>
            </a:r>
            <a:r>
              <a:rPr>
                <a:solidFill>
                  <a:srgbClr val="06287E"/>
                </a:solidFill>
                <a:latin typeface="Courier"/>
              </a:rPr>
              <a:t>sum</a:t>
            </a:r>
            <a:r>
              <a:rPr>
                <a:latin typeface="Courier"/>
              </a:rPr>
              <a:t>(total_trip_time),</a:t>
            </a:r>
            <a:br/>
            <a:r>
              <a:rPr>
                <a:latin typeface="Courier"/>
              </a:rPr>
              <a:t>         </a:t>
            </a:r>
            <a:r>
              <a:rPr>
                <a:solidFill>
                  <a:srgbClr val="7D9029"/>
                </a:solidFill>
                <a:latin typeface="Courier"/>
              </a:rPr>
              <a:t>base_fare =</a:t>
            </a:r>
            <a:r>
              <a:rPr>
                <a:latin typeface="Courier"/>
              </a:rPr>
              <a:t> </a:t>
            </a:r>
            <a:r>
              <a:rPr>
                <a:solidFill>
                  <a:srgbClr val="06287E"/>
                </a:solidFill>
                <a:latin typeface="Courier"/>
              </a:rPr>
              <a:t>sum</a:t>
            </a:r>
            <a:r>
              <a:rPr>
                <a:latin typeface="Courier"/>
              </a:rPr>
              <a:t>(total_base_fare),</a:t>
            </a:r>
            <a:br/>
            <a:r>
              <a:rPr>
                <a:latin typeface="Courier"/>
              </a:rPr>
              <a:t>         </a:t>
            </a:r>
            <a:r>
              <a:rPr>
                <a:solidFill>
                  <a:srgbClr val="7D9029"/>
                </a:solidFill>
                <a:latin typeface="Courier"/>
              </a:rPr>
              <a:t>temp_deg_f =</a:t>
            </a:r>
            <a:r>
              <a:rPr>
                <a:latin typeface="Courier"/>
              </a:rPr>
              <a:t> </a:t>
            </a:r>
            <a:r>
              <a:rPr>
                <a:solidFill>
                  <a:srgbClr val="06287E"/>
                </a:solidFill>
                <a:latin typeface="Courier"/>
              </a:rPr>
              <a:t>max</a:t>
            </a:r>
            <a:r>
              <a:rPr>
                <a:latin typeface="Courier"/>
              </a:rPr>
              <a:t>(temp_deg_f),</a:t>
            </a:r>
            <a:br/>
            <a:r>
              <a:rPr>
                <a:latin typeface="Courier"/>
              </a:rPr>
              <a:t>         </a:t>
            </a:r>
            <a:r>
              <a:rPr>
                <a:solidFill>
                  <a:srgbClr val="7D9029"/>
                </a:solidFill>
                <a:latin typeface="Courier"/>
              </a:rPr>
              <a:t>heat_idx =</a:t>
            </a:r>
            <a:r>
              <a:rPr>
                <a:latin typeface="Courier"/>
              </a:rPr>
              <a:t> </a:t>
            </a:r>
            <a:r>
              <a:rPr>
                <a:solidFill>
                  <a:srgbClr val="06287E"/>
                </a:solidFill>
                <a:latin typeface="Courier"/>
              </a:rPr>
              <a:t>max</a:t>
            </a:r>
            <a:r>
              <a:rPr>
                <a:latin typeface="Courier"/>
              </a:rPr>
              <a:t>(heat_idx),</a:t>
            </a:r>
            <a:br/>
            <a:r>
              <a:rPr>
                <a:latin typeface="Courier"/>
              </a:rPr>
              <a:t>         </a:t>
            </a:r>
            <a:r>
              <a:rPr>
                <a:solidFill>
                  <a:srgbClr val="7D9029"/>
                </a:solidFill>
                <a:latin typeface="Courier"/>
              </a:rPr>
              <a:t>precip =</a:t>
            </a:r>
            <a:r>
              <a:rPr>
                <a:latin typeface="Courier"/>
              </a:rPr>
              <a:t> </a:t>
            </a:r>
            <a:r>
              <a:rPr>
                <a:solidFill>
                  <a:srgbClr val="06287E"/>
                </a:solidFill>
                <a:latin typeface="Courier"/>
              </a:rPr>
              <a:t>sum</a:t>
            </a:r>
            <a:r>
              <a:rPr>
                <a:latin typeface="Courier"/>
              </a:rPr>
              <a:t>(total_precip),</a:t>
            </a:r>
            <a:br/>
            <a:r>
              <a:rPr>
                <a:latin typeface="Courier"/>
              </a:rPr>
              <a:t>         </a:t>
            </a:r>
            <a:r>
              <a:rPr>
                <a:solidFill>
                  <a:srgbClr val="7D9029"/>
                </a:solidFill>
                <a:latin typeface="Courier"/>
              </a:rPr>
              <a:t>.keep =</a:t>
            </a:r>
            <a:r>
              <a:rPr>
                <a:latin typeface="Courier"/>
              </a:rPr>
              <a:t> </a:t>
            </a:r>
            <a:r>
              <a:rPr>
                <a:solidFill>
                  <a:srgbClr val="4070A0"/>
                </a:solidFill>
                <a:latin typeface="Courier"/>
              </a:rPr>
              <a:t>"none"</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distinct</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type_of_day =</a:t>
            </a:r>
            <a:r>
              <a:rPr>
                <a:latin typeface="Courier"/>
              </a:rPr>
              <a:t> </a:t>
            </a:r>
            <a:r>
              <a:rPr>
                <a:solidFill>
                  <a:srgbClr val="06287E"/>
                </a:solidFill>
                <a:latin typeface="Courier"/>
              </a:rPr>
              <a:t>case_when</a:t>
            </a:r>
            <a:r>
              <a:rPr>
                <a:latin typeface="Courier"/>
              </a:rPr>
              <a:t>(heat_idx </a:t>
            </a:r>
            <a:r>
              <a:rPr>
                <a:solidFill>
                  <a:srgbClr val="4070A0"/>
                </a:solidFill>
                <a:latin typeface="Courier"/>
              </a:rPr>
              <a:t>&gt;=</a:t>
            </a:r>
            <a:r>
              <a:rPr>
                <a:latin typeface="Courier"/>
              </a:rPr>
              <a:t> </a:t>
            </a:r>
            <a:r>
              <a:rPr>
                <a:solidFill>
                  <a:srgbClr val="40A070"/>
                </a:solidFill>
                <a:latin typeface="Courier"/>
              </a:rPr>
              <a:t>90</a:t>
            </a:r>
            <a:r>
              <a:rPr>
                <a:latin typeface="Courier"/>
              </a:rPr>
              <a:t> </a:t>
            </a:r>
            <a:r>
              <a:rPr>
                <a:solidFill>
                  <a:srgbClr val="4070A0"/>
                </a:solidFill>
                <a:latin typeface="Courier"/>
              </a:rPr>
              <a:t>~</a:t>
            </a:r>
            <a:r>
              <a:rPr>
                <a:latin typeface="Courier"/>
              </a:rPr>
              <a:t> </a:t>
            </a:r>
            <a:r>
              <a:rPr>
                <a:solidFill>
                  <a:srgbClr val="4070A0"/>
                </a:solidFill>
                <a:latin typeface="Courier"/>
              </a:rPr>
              <a:t>'hot'</a:t>
            </a:r>
            <a:r>
              <a:rPr>
                <a:latin typeface="Courier"/>
              </a:rPr>
              <a:t>, </a:t>
            </a:r>
            <a:br/>
            <a:r>
              <a:rPr>
                <a:latin typeface="Courier"/>
              </a:rPr>
              <a:t>                                 </a:t>
            </a:r>
            <a:r>
              <a:rPr>
                <a:solidFill>
                  <a:srgbClr val="7D9029"/>
                </a:solidFill>
                <a:latin typeface="Courier"/>
              </a:rPr>
              <a:t>.default =</a:t>
            </a:r>
            <a:r>
              <a:rPr>
                <a:latin typeface="Courier"/>
              </a:rPr>
              <a:t> </a:t>
            </a:r>
            <a:r>
              <a:rPr>
                <a:solidFill>
                  <a:srgbClr val="4070A0"/>
                </a:solidFill>
                <a:latin typeface="Courier"/>
              </a:rPr>
              <a:t>'normal'</a:t>
            </a:r>
            <a:r>
              <a:rPr>
                <a:latin typeface="Courier"/>
              </a:rPr>
              <a:t>),</a:t>
            </a:r>
            <a:br/>
            <a:r>
              <a:rPr>
                <a:latin typeface="Courier"/>
              </a:rPr>
              <a:t>         </a:t>
            </a:r>
            <a:r>
              <a:rPr>
                <a:solidFill>
                  <a:srgbClr val="7D9029"/>
                </a:solidFill>
                <a:latin typeface="Courier"/>
              </a:rPr>
              <a:t>day_of_week =</a:t>
            </a:r>
            <a:r>
              <a:rPr>
                <a:latin typeface="Courier"/>
              </a:rPr>
              <a:t> </a:t>
            </a:r>
            <a:r>
              <a:rPr>
                <a:solidFill>
                  <a:srgbClr val="06287E"/>
                </a:solidFill>
                <a:latin typeface="Courier"/>
              </a:rPr>
              <a:t>factor</a:t>
            </a:r>
            <a:r>
              <a:rPr>
                <a:latin typeface="Courier"/>
              </a:rPr>
              <a:t>(</a:t>
            </a:r>
            <a:r>
              <a:rPr>
                <a:solidFill>
                  <a:srgbClr val="06287E"/>
                </a:solidFill>
                <a:latin typeface="Courier"/>
              </a:rPr>
              <a:t>wday</a:t>
            </a:r>
            <a:r>
              <a:rPr>
                <a:latin typeface="Courier"/>
              </a:rPr>
              <a:t>(pickup_date, </a:t>
            </a:r>
            <a:r>
              <a:rPr>
                <a:solidFill>
                  <a:srgbClr val="7D9029"/>
                </a:solidFill>
                <a:latin typeface="Courier"/>
              </a:rPr>
              <a:t>label =</a:t>
            </a:r>
            <a:r>
              <a:rPr>
                <a:latin typeface="Courier"/>
              </a:rPr>
              <a:t> </a:t>
            </a:r>
            <a:r>
              <a:rPr>
                <a:solidFill>
                  <a:srgbClr val="880000"/>
                </a:solidFill>
                <a:latin typeface="Courier"/>
              </a:rPr>
              <a:t>TRUE</a:t>
            </a:r>
            <a:r>
              <a:rPr>
                <a:latin typeface="Courier"/>
              </a:rPr>
              <a:t>, </a:t>
            </a:r>
            <a:r>
              <a:rPr>
                <a:solidFill>
                  <a:srgbClr val="7D9029"/>
                </a:solidFill>
                <a:latin typeface="Courier"/>
              </a:rPr>
              <a:t>week_start =</a:t>
            </a:r>
            <a:r>
              <a:rPr>
                <a:latin typeface="Courier"/>
              </a:rPr>
              <a:t> </a:t>
            </a:r>
            <a:r>
              <a:rPr>
                <a:solidFill>
                  <a:srgbClr val="40A070"/>
                </a:solidFill>
                <a:latin typeface="Courier"/>
              </a:rPr>
              <a:t>1</a:t>
            </a:r>
            <a:r>
              <a:rPr>
                <a:latin typeface="Courier"/>
              </a:rPr>
              <a:t>), </a:t>
            </a:r>
            <a:r>
              <a:rPr>
                <a:solidFill>
                  <a:srgbClr val="7D9029"/>
                </a:solidFill>
                <a:latin typeface="Courier"/>
              </a:rPr>
              <a:t>ordered =</a:t>
            </a:r>
            <a:r>
              <a:rPr>
                <a:latin typeface="Courier"/>
              </a:rPr>
              <a:t> </a:t>
            </a:r>
            <a:r>
              <a:rPr>
                <a:solidFill>
                  <a:srgbClr val="880000"/>
                </a:solidFill>
                <a:latin typeface="Courier"/>
              </a:rPr>
              <a:t>FALSE</a:t>
            </a:r>
            <a:r>
              <a:rPr>
                <a:latin typeface="Courier"/>
              </a:rPr>
              <a:t>),</a:t>
            </a:r>
            <a:br/>
            <a:r>
              <a:rPr>
                <a:latin typeface="Courier"/>
              </a:rPr>
              <a:t>         </a:t>
            </a:r>
            <a:r>
              <a:rPr>
                <a:solidFill>
                  <a:srgbClr val="7D9029"/>
                </a:solidFill>
                <a:latin typeface="Courier"/>
              </a:rPr>
              <a:t>day_of_week =</a:t>
            </a:r>
            <a:r>
              <a:rPr>
                <a:latin typeface="Courier"/>
              </a:rPr>
              <a:t> </a:t>
            </a:r>
            <a:r>
              <a:rPr>
                <a:solidFill>
                  <a:srgbClr val="06287E"/>
                </a:solidFill>
                <a:latin typeface="Courier"/>
              </a:rPr>
              <a:t>fct_relevel</a:t>
            </a:r>
            <a:r>
              <a:rPr>
                <a:latin typeface="Courier"/>
              </a:rPr>
              <a:t>(day_of_week, </a:t>
            </a:r>
            <a:r>
              <a:rPr>
                <a:solidFill>
                  <a:srgbClr val="4070A0"/>
                </a:solidFill>
                <a:latin typeface="Courier"/>
              </a:rPr>
              <a:t>"Mon"</a:t>
            </a:r>
            <a:r>
              <a:rPr>
                <a:latin typeface="Courier"/>
              </a:rPr>
              <a:t>, </a:t>
            </a:r>
            <a:r>
              <a:rPr>
                <a:solidFill>
                  <a:srgbClr val="4070A0"/>
                </a:solidFill>
                <a:latin typeface="Courier"/>
              </a:rPr>
              <a:t>"Tue"</a:t>
            </a:r>
            <a:r>
              <a:rPr>
                <a:latin typeface="Courier"/>
              </a:rPr>
              <a:t>, </a:t>
            </a:r>
            <a:r>
              <a:rPr>
                <a:solidFill>
                  <a:srgbClr val="4070A0"/>
                </a:solidFill>
                <a:latin typeface="Courier"/>
              </a:rPr>
              <a:t>"Wed"</a:t>
            </a:r>
            <a:r>
              <a:rPr>
                <a:latin typeface="Courier"/>
              </a:rPr>
              <a:t>, </a:t>
            </a:r>
            <a:r>
              <a:rPr>
                <a:solidFill>
                  <a:srgbClr val="4070A0"/>
                </a:solidFill>
                <a:latin typeface="Courier"/>
              </a:rPr>
              <a:t>"Thu"</a:t>
            </a:r>
            <a:r>
              <a:rPr>
                <a:latin typeface="Courier"/>
              </a:rPr>
              <a:t>, </a:t>
            </a:r>
            <a:r>
              <a:rPr>
                <a:solidFill>
                  <a:srgbClr val="4070A0"/>
                </a:solidFill>
                <a:latin typeface="Courier"/>
              </a:rPr>
              <a:t>"Fri"</a:t>
            </a:r>
            <a:r>
              <a:rPr>
                <a:latin typeface="Courier"/>
              </a:rPr>
              <a:t>, </a:t>
            </a:r>
            <a:r>
              <a:rPr>
                <a:solidFill>
                  <a:srgbClr val="4070A0"/>
                </a:solidFill>
                <a:latin typeface="Courier"/>
              </a:rPr>
              <a:t>"Sat"</a:t>
            </a:r>
            <a:r>
              <a:rPr>
                <a:latin typeface="Courier"/>
              </a:rPr>
              <a:t>, </a:t>
            </a:r>
            <a:r>
              <a:rPr>
                <a:solidFill>
                  <a:srgbClr val="4070A0"/>
                </a:solidFill>
                <a:latin typeface="Courier"/>
              </a:rPr>
              <a:t>"Sun"</a:t>
            </a:r>
            <a:r>
              <a:rPr>
                <a:latin typeface="Courier"/>
              </a:rPr>
              <a:t>),</a:t>
            </a:r>
            <a:br/>
            <a:r>
              <a:rPr>
                <a:latin typeface="Courier"/>
              </a:rPr>
              <a:t>         </a:t>
            </a:r>
            <a:r>
              <a:rPr>
                <a:solidFill>
                  <a:srgbClr val="7D9029"/>
                </a:solidFill>
                <a:latin typeface="Courier"/>
              </a:rPr>
              <a:t>month =</a:t>
            </a:r>
            <a:r>
              <a:rPr>
                <a:latin typeface="Courier"/>
              </a:rPr>
              <a:t> </a:t>
            </a:r>
            <a:r>
              <a:rPr>
                <a:solidFill>
                  <a:srgbClr val="06287E"/>
                </a:solidFill>
                <a:latin typeface="Courier"/>
              </a:rPr>
              <a:t>month</a:t>
            </a:r>
            <a:r>
              <a:rPr>
                <a:latin typeface="Courier"/>
              </a:rPr>
              <a:t>(pickup_date, </a:t>
            </a:r>
            <a:r>
              <a:rPr>
                <a:solidFill>
                  <a:srgbClr val="7D9029"/>
                </a:solidFill>
                <a:latin typeface="Courier"/>
              </a:rPr>
              <a:t>label =</a:t>
            </a:r>
            <a:r>
              <a:rPr>
                <a:latin typeface="Courier"/>
              </a:rPr>
              <a:t> </a:t>
            </a:r>
            <a:r>
              <a:rPr>
                <a:solidFill>
                  <a:srgbClr val="880000"/>
                </a:solidFill>
                <a:latin typeface="Courier"/>
              </a:rPr>
              <a:t>TRUE</a:t>
            </a:r>
            <a:r>
              <a:rPr>
                <a:latin typeface="Courier"/>
              </a:rPr>
              <a:t>),</a:t>
            </a:r>
            <a:br/>
            <a:r>
              <a:rPr>
                <a:latin typeface="Courier"/>
              </a:rPr>
              <a:t>         </a:t>
            </a:r>
            <a:r>
              <a:rPr>
                <a:solidFill>
                  <a:srgbClr val="7D9029"/>
                </a:solidFill>
                <a:latin typeface="Courier"/>
              </a:rPr>
              <a:t>year =</a:t>
            </a:r>
            <a:r>
              <a:rPr>
                <a:latin typeface="Courier"/>
              </a:rPr>
              <a:t> </a:t>
            </a:r>
            <a:r>
              <a:rPr>
                <a:solidFill>
                  <a:srgbClr val="06287E"/>
                </a:solidFill>
                <a:latin typeface="Courier"/>
              </a:rPr>
              <a:t>year</a:t>
            </a:r>
            <a:r>
              <a:rPr>
                <a:latin typeface="Courier"/>
              </a:rPr>
              <a:t>(pickup_date)) </a:t>
            </a:r>
            <a:r>
              <a:rPr>
                <a:solidFill>
                  <a:srgbClr val="4070A0"/>
                </a:solidFill>
                <a:latin typeface="Courier"/>
              </a:rPr>
              <a:t>|&gt;</a:t>
            </a:r>
            <a:r>
              <a:rPr>
                <a:latin typeface="Courier"/>
              </a:rPr>
              <a:t> </a:t>
            </a:r>
            <a:br/>
            <a:r>
              <a:rPr>
                <a:latin typeface="Courier"/>
              </a:rPr>
              <a:t>  </a:t>
            </a:r>
            <a:r>
              <a:rPr>
                <a:solidFill>
                  <a:srgbClr val="06287E"/>
                </a:solidFill>
                <a:latin typeface="Courier"/>
              </a:rPr>
              <a:t>drop_na</a:t>
            </a:r>
            <a:r>
              <a:rPr>
                <a:latin typeface="Courier"/>
              </a:rPr>
              <a:t>()</a:t>
            </a:r>
            <a:br/>
            <a:br/>
            <a:r>
              <a:rPr>
                <a:latin typeface="Courier"/>
              </a:rPr>
              <a:t>trip_weather_data</a:t>
            </a:r>
            <a:r>
              <a:rPr>
                <a:solidFill>
                  <a:srgbClr val="4070A0"/>
                </a:solidFill>
                <a:latin typeface="Courier"/>
              </a:rPr>
              <a:t>$</a:t>
            </a:r>
            <a:r>
              <a:rPr>
                <a:latin typeface="Courier"/>
              </a:rPr>
              <a:t>day_of_week </a:t>
            </a:r>
            <a:r>
              <a:rPr>
                <a:solidFill>
                  <a:srgbClr val="007020"/>
                </a:solidFill>
                <a:latin typeface="Courier"/>
              </a:rPr>
              <a:t>=</a:t>
            </a:r>
            <a:r>
              <a:rPr>
                <a:latin typeface="Courier"/>
              </a:rPr>
              <a:t> </a:t>
            </a:r>
            <a:r>
              <a:rPr>
                <a:solidFill>
                  <a:srgbClr val="06287E"/>
                </a:solidFill>
                <a:latin typeface="Courier"/>
              </a:rPr>
              <a:t>relevel</a:t>
            </a:r>
            <a:r>
              <a:rPr>
                <a:latin typeface="Courier"/>
              </a:rPr>
              <a:t>(trip_weather_data</a:t>
            </a:r>
            <a:r>
              <a:rPr>
                <a:solidFill>
                  <a:srgbClr val="4070A0"/>
                </a:solidFill>
                <a:latin typeface="Courier"/>
              </a:rPr>
              <a:t>$</a:t>
            </a:r>
            <a:r>
              <a:rPr>
                <a:latin typeface="Courier"/>
              </a:rPr>
              <a:t>day_of_week, </a:t>
            </a:r>
            <a:r>
              <a:rPr>
                <a:solidFill>
                  <a:srgbClr val="7D9029"/>
                </a:solidFill>
                <a:latin typeface="Courier"/>
              </a:rPr>
              <a:t>ref=</a:t>
            </a:r>
            <a:r>
              <a:rPr>
                <a:solidFill>
                  <a:srgbClr val="4070A0"/>
                </a:solidFill>
                <a:latin typeface="Courier"/>
              </a:rPr>
              <a:t>'Mon'</a:t>
            </a:r>
            <a:r>
              <a:rPr>
                <a:latin typeface="Courier"/>
              </a:rPr>
              <a:t>)</a:t>
            </a:r>
            <a:br/>
            <a:r>
              <a:rPr>
                <a:latin typeface="Courier"/>
              </a:rPr>
              <a:t>trip_weather_data</a:t>
            </a:r>
            <a:r>
              <a:rPr>
                <a:solidFill>
                  <a:srgbClr val="4070A0"/>
                </a:solidFill>
                <a:latin typeface="Courier"/>
              </a:rPr>
              <a:t>$</a:t>
            </a:r>
            <a:r>
              <a:rPr>
                <a:latin typeface="Courier"/>
              </a:rPr>
              <a:t>type_of_day </a:t>
            </a:r>
            <a:r>
              <a:rPr>
                <a:solidFill>
                  <a:srgbClr val="007020"/>
                </a:solidFill>
                <a:latin typeface="Courier"/>
              </a:rPr>
              <a:t>=</a:t>
            </a:r>
            <a:r>
              <a:rPr>
                <a:latin typeface="Courier"/>
              </a:rPr>
              <a:t> </a:t>
            </a:r>
            <a:r>
              <a:rPr>
                <a:solidFill>
                  <a:srgbClr val="06287E"/>
                </a:solidFill>
                <a:latin typeface="Courier"/>
              </a:rPr>
              <a:t>relevel</a:t>
            </a:r>
            <a:r>
              <a:rPr>
                <a:latin typeface="Courier"/>
              </a:rPr>
              <a:t>(</a:t>
            </a:r>
            <a:r>
              <a:rPr>
                <a:solidFill>
                  <a:srgbClr val="06287E"/>
                </a:solidFill>
                <a:latin typeface="Courier"/>
              </a:rPr>
              <a:t>factor</a:t>
            </a:r>
            <a:r>
              <a:rPr>
                <a:latin typeface="Courier"/>
              </a:rPr>
              <a:t>(trip_weather_data</a:t>
            </a:r>
            <a:r>
              <a:rPr>
                <a:solidFill>
                  <a:srgbClr val="4070A0"/>
                </a:solidFill>
                <a:latin typeface="Courier"/>
              </a:rPr>
              <a:t>$</a:t>
            </a:r>
            <a:r>
              <a:rPr>
                <a:latin typeface="Courier"/>
              </a:rPr>
              <a:t>type_of_day, </a:t>
            </a:r>
            <a:r>
              <a:rPr>
                <a:solidFill>
                  <a:srgbClr val="7D9029"/>
                </a:solidFill>
                <a:latin typeface="Courier"/>
              </a:rPr>
              <a:t>ordered =</a:t>
            </a:r>
            <a:r>
              <a:rPr>
                <a:latin typeface="Courier"/>
              </a:rPr>
              <a:t> </a:t>
            </a:r>
            <a:r>
              <a:rPr>
                <a:solidFill>
                  <a:srgbClr val="880000"/>
                </a:solidFill>
                <a:latin typeface="Courier"/>
              </a:rPr>
              <a:t>FALSE</a:t>
            </a:r>
            <a:r>
              <a:rPr>
                <a:latin typeface="Courier"/>
              </a:rPr>
              <a:t>), </a:t>
            </a:r>
            <a:r>
              <a:rPr>
                <a:solidFill>
                  <a:srgbClr val="7D9029"/>
                </a:solidFill>
                <a:latin typeface="Courier"/>
              </a:rPr>
              <a:t>ref=</a:t>
            </a:r>
            <a:r>
              <a:rPr>
                <a:solidFill>
                  <a:srgbClr val="4070A0"/>
                </a:solidFill>
                <a:latin typeface="Courier"/>
              </a:rPr>
              <a:t>'normal'</a:t>
            </a:r>
            <a:r>
              <a:rPr>
                <a:latin typeface="Courier"/>
              </a:rPr>
              <a:t>)</a:t>
            </a:r>
            <a:br/>
            <a:r>
              <a:rPr>
                <a:latin typeface="Courier"/>
              </a:rPr>
              <a:t>trip_weather_data</a:t>
            </a:r>
            <a:r>
              <a:rPr>
                <a:solidFill>
                  <a:srgbClr val="4070A0"/>
                </a:solidFill>
                <a:latin typeface="Courier"/>
              </a:rPr>
              <a:t>$</a:t>
            </a:r>
            <a:r>
              <a:rPr>
                <a:latin typeface="Courier"/>
              </a:rPr>
              <a:t>month </a:t>
            </a:r>
            <a:r>
              <a:rPr>
                <a:solidFill>
                  <a:srgbClr val="007020"/>
                </a:solidFill>
                <a:latin typeface="Courier"/>
              </a:rPr>
              <a:t>=</a:t>
            </a:r>
            <a:r>
              <a:rPr>
                <a:latin typeface="Courier"/>
              </a:rPr>
              <a:t> </a:t>
            </a:r>
            <a:r>
              <a:rPr>
                <a:solidFill>
                  <a:srgbClr val="06287E"/>
                </a:solidFill>
                <a:latin typeface="Courier"/>
              </a:rPr>
              <a:t>relevel</a:t>
            </a:r>
            <a:r>
              <a:rPr>
                <a:latin typeface="Courier"/>
              </a:rPr>
              <a:t>(</a:t>
            </a:r>
            <a:r>
              <a:rPr>
                <a:solidFill>
                  <a:srgbClr val="06287E"/>
                </a:solidFill>
                <a:latin typeface="Courier"/>
              </a:rPr>
              <a:t>factor</a:t>
            </a:r>
            <a:r>
              <a:rPr>
                <a:latin typeface="Courier"/>
              </a:rPr>
              <a:t>(trip_weather_data</a:t>
            </a:r>
            <a:r>
              <a:rPr>
                <a:solidFill>
                  <a:srgbClr val="4070A0"/>
                </a:solidFill>
                <a:latin typeface="Courier"/>
              </a:rPr>
              <a:t>$</a:t>
            </a:r>
            <a:r>
              <a:rPr>
                <a:latin typeface="Courier"/>
              </a:rPr>
              <a:t>month, </a:t>
            </a:r>
            <a:r>
              <a:rPr>
                <a:solidFill>
                  <a:srgbClr val="7D9029"/>
                </a:solidFill>
                <a:latin typeface="Courier"/>
              </a:rPr>
              <a:t>ordered =</a:t>
            </a:r>
            <a:r>
              <a:rPr>
                <a:latin typeface="Courier"/>
              </a:rPr>
              <a:t> </a:t>
            </a:r>
            <a:r>
              <a:rPr>
                <a:solidFill>
                  <a:srgbClr val="880000"/>
                </a:solidFill>
                <a:latin typeface="Courier"/>
              </a:rPr>
              <a:t>FALSE</a:t>
            </a:r>
            <a:r>
              <a:rPr>
                <a:latin typeface="Courier"/>
              </a:rPr>
              <a:t>), </a:t>
            </a:r>
            <a:r>
              <a:rPr>
                <a:solidFill>
                  <a:srgbClr val="7D9029"/>
                </a:solidFill>
                <a:latin typeface="Courier"/>
              </a:rPr>
              <a:t>ref=</a:t>
            </a:r>
            <a:r>
              <a:rPr>
                <a:solidFill>
                  <a:srgbClr val="4070A0"/>
                </a:solidFill>
                <a:latin typeface="Courier"/>
              </a:rPr>
              <a:t>'Jan'</a:t>
            </a:r>
            <a:r>
              <a:rPr>
                <a:latin typeface="Courier"/>
              </a:rPr>
              <a:t>)</a:t>
            </a:r>
            <a:br/>
            <a:r>
              <a:rPr>
                <a:latin typeface="Courier"/>
              </a:rPr>
              <a:t>trip_weather_data</a:t>
            </a:r>
            <a:r>
              <a:rPr>
                <a:solidFill>
                  <a:srgbClr val="4070A0"/>
                </a:solidFill>
                <a:latin typeface="Courier"/>
              </a:rPr>
              <a:t>$</a:t>
            </a:r>
            <a:r>
              <a:rPr>
                <a:latin typeface="Courier"/>
              </a:rPr>
              <a:t>year </a:t>
            </a:r>
            <a:r>
              <a:rPr>
                <a:solidFill>
                  <a:srgbClr val="007020"/>
                </a:solidFill>
                <a:latin typeface="Courier"/>
              </a:rPr>
              <a:t>=</a:t>
            </a:r>
            <a:r>
              <a:rPr>
                <a:latin typeface="Courier"/>
              </a:rPr>
              <a:t> </a:t>
            </a:r>
            <a:r>
              <a:rPr>
                <a:solidFill>
                  <a:srgbClr val="06287E"/>
                </a:solidFill>
                <a:latin typeface="Courier"/>
              </a:rPr>
              <a:t>relevel</a:t>
            </a:r>
            <a:r>
              <a:rPr>
                <a:latin typeface="Courier"/>
              </a:rPr>
              <a:t>(</a:t>
            </a:r>
            <a:r>
              <a:rPr>
                <a:solidFill>
                  <a:srgbClr val="06287E"/>
                </a:solidFill>
                <a:latin typeface="Courier"/>
              </a:rPr>
              <a:t>factor</a:t>
            </a:r>
            <a:r>
              <a:rPr>
                <a:latin typeface="Courier"/>
              </a:rPr>
              <a:t>(trip_weather_data</a:t>
            </a:r>
            <a:r>
              <a:rPr>
                <a:solidFill>
                  <a:srgbClr val="4070A0"/>
                </a:solidFill>
                <a:latin typeface="Courier"/>
              </a:rPr>
              <a:t>$</a:t>
            </a:r>
            <a:r>
              <a:rPr>
                <a:latin typeface="Courier"/>
              </a:rPr>
              <a:t>year, </a:t>
            </a:r>
            <a:r>
              <a:rPr>
                <a:solidFill>
                  <a:srgbClr val="7D9029"/>
                </a:solidFill>
                <a:latin typeface="Courier"/>
              </a:rPr>
              <a:t>ordered =</a:t>
            </a:r>
            <a:r>
              <a:rPr>
                <a:latin typeface="Courier"/>
              </a:rPr>
              <a:t> </a:t>
            </a:r>
            <a:r>
              <a:rPr>
                <a:solidFill>
                  <a:srgbClr val="880000"/>
                </a:solidFill>
                <a:latin typeface="Courier"/>
              </a:rPr>
              <a:t>FALSE</a:t>
            </a:r>
            <a:r>
              <a:rPr>
                <a:latin typeface="Courier"/>
              </a:rPr>
              <a:t>), </a:t>
            </a:r>
            <a:r>
              <a:rPr>
                <a:solidFill>
                  <a:srgbClr val="7D9029"/>
                </a:solidFill>
                <a:latin typeface="Courier"/>
              </a:rPr>
              <a:t>ref=</a:t>
            </a:r>
            <a:r>
              <a:rPr>
                <a:solidFill>
                  <a:srgbClr val="4070A0"/>
                </a:solidFill>
                <a:latin typeface="Courier"/>
              </a:rPr>
              <a:t>'2021'</a:t>
            </a:r>
            <a:r>
              <a:rPr>
                <a:latin typeface="Courier"/>
              </a:rPr>
              <a:t>)</a:t>
            </a:r>
            <a:br/>
            <a:br/>
            <a:r>
              <a:rPr>
                <a:solidFill>
                  <a:srgbClr val="06287E"/>
                </a:solidFill>
                <a:latin typeface="Courier"/>
              </a:rPr>
              <a:t>write_parquet</a:t>
            </a:r>
            <a:r>
              <a:rPr>
                <a:latin typeface="Courier"/>
              </a:rPr>
              <a:t>(trip_weather_data, </a:t>
            </a:r>
            <a:r>
              <a:rPr>
                <a:solidFill>
                  <a:srgbClr val="4070A0"/>
                </a:solidFill>
                <a:latin typeface="Courier"/>
              </a:rPr>
              <a:t>"trip_weather_data.parquet"</a:t>
            </a:r>
            <a:r>
              <a:rPr>
                <a:latin typeface="Courier"/>
              </a:rPr>
              <a:t>)</a:t>
            </a:r>
            <a:br/>
            <a:br/>
            <a:r>
              <a:rPr>
                <a:latin typeface="Courier"/>
              </a:rPr>
              <a:t>knitr</a:t>
            </a:r>
            <a:r>
              <a:rPr>
                <a:solidFill>
                  <a:srgbClr val="4070A0"/>
                </a:solidFill>
                <a:latin typeface="Courier"/>
              </a:rPr>
              <a:t>::</a:t>
            </a:r>
            <a:r>
              <a:rPr>
                <a:solidFill>
                  <a:srgbClr val="06287E"/>
                </a:solidFill>
                <a:latin typeface="Courier"/>
              </a:rPr>
              <a:t>kable</a:t>
            </a:r>
            <a:r>
              <a:rPr>
                <a:latin typeface="Courier"/>
              </a:rPr>
              <a:t>(</a:t>
            </a:r>
            <a:r>
              <a:rPr>
                <a:solidFill>
                  <a:srgbClr val="06287E"/>
                </a:solidFill>
                <a:latin typeface="Courier"/>
              </a:rPr>
              <a:t>head</a:t>
            </a:r>
            <a:r>
              <a:rPr>
                <a:latin typeface="Courier"/>
              </a:rPr>
              <a:t>(trip_weather_data))</a:t>
            </a:r>
          </a:p>
        </p:txBody>
      </p:sp>
      <p:graphicFrame>
        <p:nvGraphicFramePr>
          <p:cNvPr id="6" name="Content Placeholder 5"/>
          <p:cNvGraphicFramePr>
            <a:graphicFrameLocks noGrp="1"/>
          </p:cNvGraphicFramePr>
          <p:nvPr>
            <p:ph idx="1"/>
          </p:nvPr>
        </p:nvGraphicFramePr>
        <p:xfrm>
          <a:off x="3568700" y="203200"/>
          <a:ext cx="5029200" cy="7840980"/>
        </p:xfrm>
        <a:graphic>
          <a:graphicData uri="http://schemas.openxmlformats.org/drawingml/2006/table">
            <a:tbl>
              <a:tblPr firstRow="1" bandRow="1">
                <a:tableStyleId>{5C22544A-7EE6-4342-B048-85BDC9FD1C3A}</a:tableStyleId>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19100">
                  <a:extLst>
                    <a:ext uri="{9D8B030D-6E8A-4147-A177-3AD203B41FA5}">
                      <a16:colId xmlns:a16="http://schemas.microsoft.com/office/drawing/2014/main" val="20005"/>
                    </a:ext>
                  </a:extLst>
                </a:gridCol>
                <a:gridCol w="419100">
                  <a:extLst>
                    <a:ext uri="{9D8B030D-6E8A-4147-A177-3AD203B41FA5}">
                      <a16:colId xmlns:a16="http://schemas.microsoft.com/office/drawing/2014/main" val="20006"/>
                    </a:ext>
                  </a:extLst>
                </a:gridCol>
                <a:gridCol w="419100">
                  <a:extLst>
                    <a:ext uri="{9D8B030D-6E8A-4147-A177-3AD203B41FA5}">
                      <a16:colId xmlns:a16="http://schemas.microsoft.com/office/drawing/2014/main" val="20007"/>
                    </a:ext>
                  </a:extLst>
                </a:gridCol>
                <a:gridCol w="419100">
                  <a:extLst>
                    <a:ext uri="{9D8B030D-6E8A-4147-A177-3AD203B41FA5}">
                      <a16:colId xmlns:a16="http://schemas.microsoft.com/office/drawing/2014/main" val="20008"/>
                    </a:ext>
                  </a:extLst>
                </a:gridCol>
                <a:gridCol w="419100">
                  <a:extLst>
                    <a:ext uri="{9D8B030D-6E8A-4147-A177-3AD203B41FA5}">
                      <a16:colId xmlns:a16="http://schemas.microsoft.com/office/drawing/2014/main" val="20009"/>
                    </a:ext>
                  </a:extLst>
                </a:gridCol>
                <a:gridCol w="419100">
                  <a:extLst>
                    <a:ext uri="{9D8B030D-6E8A-4147-A177-3AD203B41FA5}">
                      <a16:colId xmlns:a16="http://schemas.microsoft.com/office/drawing/2014/main" val="20010"/>
                    </a:ext>
                  </a:extLst>
                </a:gridCol>
                <a:gridCol w="419100">
                  <a:extLst>
                    <a:ext uri="{9D8B030D-6E8A-4147-A177-3AD203B41FA5}">
                      <a16:colId xmlns:a16="http://schemas.microsoft.com/office/drawing/2014/main" val="20011"/>
                    </a:ext>
                  </a:extLst>
                </a:gridCol>
              </a:tblGrid>
              <a:tr h="0">
                <a:tc>
                  <a:txBody>
                    <a:bodyPr/>
                    <a:lstStyle/>
                    <a:p>
                      <a:pPr marL="0" lvl="0" indent="0" algn="r">
                        <a:buNone/>
                      </a:pPr>
                      <a:r>
                        <a:t>total_trips</a:t>
                      </a:r>
                    </a:p>
                  </a:txBody>
                  <a:tcPr/>
                </a:tc>
                <a:tc>
                  <a:txBody>
                    <a:bodyPr/>
                    <a:lstStyle/>
                    <a:p>
                      <a:pPr marL="0" lvl="0" indent="0" algn="r">
                        <a:buNone/>
                      </a:pPr>
                      <a:r>
                        <a:t>temp_deg_f</a:t>
                      </a:r>
                    </a:p>
                  </a:txBody>
                  <a:tcPr/>
                </a:tc>
                <a:tc>
                  <a:txBody>
                    <a:bodyPr/>
                    <a:lstStyle/>
                    <a:p>
                      <a:pPr marL="0" lvl="0" indent="0" algn="r">
                        <a:buNone/>
                      </a:pPr>
                      <a:r>
                        <a:t>heat_idx</a:t>
                      </a:r>
                    </a:p>
                  </a:txBody>
                  <a:tcPr/>
                </a:tc>
                <a:tc>
                  <a:txBody>
                    <a:bodyPr/>
                    <a:lstStyle/>
                    <a:p>
                      <a:pPr marL="0" lvl="0" indent="0" algn="l">
                        <a:buNone/>
                      </a:pPr>
                      <a:r>
                        <a:t>pickup_date</a:t>
                      </a:r>
                    </a:p>
                  </a:txBody>
                  <a:tcPr/>
                </a:tc>
                <a:tc>
                  <a:txBody>
                    <a:bodyPr/>
                    <a:lstStyle/>
                    <a:p>
                      <a:pPr marL="0" lvl="0" indent="0" algn="r">
                        <a:buNone/>
                      </a:pPr>
                      <a:r>
                        <a:t>trip_dist</a:t>
                      </a:r>
                    </a:p>
                  </a:txBody>
                  <a:tcPr/>
                </a:tc>
                <a:tc>
                  <a:txBody>
                    <a:bodyPr/>
                    <a:lstStyle/>
                    <a:p>
                      <a:pPr marL="0" lvl="0" indent="0" algn="r">
                        <a:buNone/>
                      </a:pPr>
                      <a:r>
                        <a:t>trip_time</a:t>
                      </a:r>
                    </a:p>
                  </a:txBody>
                  <a:tcPr/>
                </a:tc>
                <a:tc>
                  <a:txBody>
                    <a:bodyPr/>
                    <a:lstStyle/>
                    <a:p>
                      <a:pPr marL="0" lvl="0" indent="0" algn="r">
                        <a:buNone/>
                      </a:pPr>
                      <a:r>
                        <a:t>base_fare</a:t>
                      </a:r>
                    </a:p>
                  </a:txBody>
                  <a:tcPr/>
                </a:tc>
                <a:tc>
                  <a:txBody>
                    <a:bodyPr/>
                    <a:lstStyle/>
                    <a:p>
                      <a:pPr marL="0" lvl="0" indent="0" algn="r">
                        <a:buNone/>
                      </a:pPr>
                      <a:r>
                        <a:t>precip</a:t>
                      </a:r>
                    </a:p>
                  </a:txBody>
                  <a:tcPr/>
                </a:tc>
                <a:tc>
                  <a:txBody>
                    <a:bodyPr/>
                    <a:lstStyle/>
                    <a:p>
                      <a:pPr marL="0" lvl="0" indent="0" algn="l">
                        <a:buNone/>
                      </a:pPr>
                      <a:r>
                        <a:t>type_of_day</a:t>
                      </a:r>
                    </a:p>
                  </a:txBody>
                  <a:tcPr/>
                </a:tc>
                <a:tc>
                  <a:txBody>
                    <a:bodyPr/>
                    <a:lstStyle/>
                    <a:p>
                      <a:pPr marL="0" lvl="0" indent="0" algn="l">
                        <a:buNone/>
                      </a:pPr>
                      <a:r>
                        <a:t>day_of_week</a:t>
                      </a:r>
                    </a:p>
                  </a:txBody>
                  <a:tcPr/>
                </a:tc>
                <a:tc>
                  <a:txBody>
                    <a:bodyPr/>
                    <a:lstStyle/>
                    <a:p>
                      <a:pPr marL="0" lvl="0" indent="0" algn="l">
                        <a:buNone/>
                      </a:pPr>
                      <a:r>
                        <a:t>month</a:t>
                      </a:r>
                    </a:p>
                  </a:txBody>
                  <a:tcPr/>
                </a:tc>
                <a:tc>
                  <a:txBody>
                    <a:bodyPr/>
                    <a:lstStyle/>
                    <a:p>
                      <a:pPr marL="0" lvl="0" indent="0" algn="l">
                        <a:buNone/>
                      </a:pPr>
                      <a:r>
                        <a:t>year</a:t>
                      </a:r>
                    </a:p>
                  </a:txBody>
                  <a:tcPr/>
                </a:tc>
                <a:extLst>
                  <a:ext uri="{0D108BD9-81ED-4DB2-BD59-A6C34878D82A}">
                    <a16:rowId xmlns:a16="http://schemas.microsoft.com/office/drawing/2014/main" val="10000"/>
                  </a:ext>
                </a:extLst>
              </a:tr>
              <a:tr h="0">
                <a:tc>
                  <a:txBody>
                    <a:bodyPr/>
                    <a:lstStyle/>
                    <a:p>
                      <a:pPr marL="0" lvl="0" indent="0" algn="r">
                        <a:buNone/>
                      </a:pPr>
                      <a:r>
                        <a:t>403177</a:t>
                      </a:r>
                    </a:p>
                  </a:txBody>
                  <a:tcPr/>
                </a:tc>
                <a:tc>
                  <a:txBody>
                    <a:bodyPr/>
                    <a:lstStyle/>
                    <a:p>
                      <a:pPr marL="0" lvl="0" indent="0" algn="r">
                        <a:buNone/>
                      </a:pPr>
                      <a:r>
                        <a:t>38.32</a:t>
                      </a:r>
                    </a:p>
                  </a:txBody>
                  <a:tcPr/>
                </a:tc>
                <a:tc>
                  <a:txBody>
                    <a:bodyPr/>
                    <a:lstStyle/>
                    <a:p>
                      <a:pPr marL="0" lvl="0" indent="0" algn="r">
                        <a:buNone/>
                      </a:pPr>
                      <a:r>
                        <a:t>38</a:t>
                      </a:r>
                    </a:p>
                  </a:txBody>
                  <a:tcPr/>
                </a:tc>
                <a:tc>
                  <a:txBody>
                    <a:bodyPr/>
                    <a:lstStyle/>
                    <a:p>
                      <a:pPr marL="0" lvl="0" indent="0" algn="l">
                        <a:buNone/>
                      </a:pPr>
                      <a:r>
                        <a:t>2021-01-01</a:t>
                      </a:r>
                    </a:p>
                  </a:txBody>
                  <a:tcPr/>
                </a:tc>
                <a:tc>
                  <a:txBody>
                    <a:bodyPr/>
                    <a:lstStyle/>
                    <a:p>
                      <a:pPr marL="0" lvl="0" indent="0" algn="r">
                        <a:buNone/>
                      </a:pPr>
                      <a:r>
                        <a:t>1929395</a:t>
                      </a:r>
                    </a:p>
                  </a:txBody>
                  <a:tcPr/>
                </a:tc>
                <a:tc>
                  <a:txBody>
                    <a:bodyPr/>
                    <a:lstStyle/>
                    <a:p>
                      <a:pPr marL="0" lvl="0" indent="0" algn="r">
                        <a:buNone/>
                      </a:pPr>
                      <a:r>
                        <a:t>354153513</a:t>
                      </a:r>
                    </a:p>
                  </a:txBody>
                  <a:tcPr/>
                </a:tc>
                <a:tc>
                  <a:txBody>
                    <a:bodyPr/>
                    <a:lstStyle/>
                    <a:p>
                      <a:pPr marL="0" lvl="0" indent="0" algn="r">
                        <a:buNone/>
                      </a:pPr>
                      <a:r>
                        <a:t>7512445</a:t>
                      </a:r>
                    </a:p>
                  </a:txBody>
                  <a:tcPr/>
                </a:tc>
                <a:tc>
                  <a:txBody>
                    <a:bodyPr/>
                    <a:lstStyle/>
                    <a:p>
                      <a:pPr marL="0" lvl="0" indent="0" algn="r">
                        <a:buNone/>
                      </a:pPr>
                      <a:r>
                        <a:t>0.3200787</a:t>
                      </a:r>
                    </a:p>
                  </a:txBody>
                  <a:tcPr/>
                </a:tc>
                <a:tc>
                  <a:txBody>
                    <a:bodyPr/>
                    <a:lstStyle/>
                    <a:p>
                      <a:pPr marL="0" lvl="0" indent="0" algn="l">
                        <a:buNone/>
                      </a:pPr>
                      <a:r>
                        <a:t>normal</a:t>
                      </a:r>
                    </a:p>
                  </a:txBody>
                  <a:tcPr/>
                </a:tc>
                <a:tc>
                  <a:txBody>
                    <a:bodyPr/>
                    <a:lstStyle/>
                    <a:p>
                      <a:pPr marL="0" lvl="0" indent="0" algn="l">
                        <a:buNone/>
                      </a:pPr>
                      <a:r>
                        <a:t>Fri</a:t>
                      </a:r>
                    </a:p>
                  </a:txBody>
                  <a:tcPr/>
                </a:tc>
                <a:tc>
                  <a:txBody>
                    <a:bodyPr/>
                    <a:lstStyle/>
                    <a:p>
                      <a:pPr marL="0" lvl="0" indent="0" algn="l">
                        <a:buNone/>
                      </a:pPr>
                      <a:r>
                        <a:t>Jan</a:t>
                      </a:r>
                    </a:p>
                  </a:txBody>
                  <a:tcPr/>
                </a:tc>
                <a:tc>
                  <a:txBody>
                    <a:bodyPr/>
                    <a:lstStyle/>
                    <a:p>
                      <a:pPr marL="0" lvl="0" indent="0" algn="l">
                        <a:buNone/>
                      </a:pPr>
                      <a:r>
                        <a:t>2021</a:t>
                      </a:r>
                    </a:p>
                  </a:txBody>
                  <a:tcPr/>
                </a:tc>
                <a:extLst>
                  <a:ext uri="{0D108BD9-81ED-4DB2-BD59-A6C34878D82A}">
                    <a16:rowId xmlns:a16="http://schemas.microsoft.com/office/drawing/2014/main" val="10001"/>
                  </a:ext>
                </a:extLst>
              </a:tr>
              <a:tr h="0">
                <a:tc>
                  <a:txBody>
                    <a:bodyPr/>
                    <a:lstStyle/>
                    <a:p>
                      <a:pPr marL="0" lvl="0" indent="0" algn="r">
                        <a:buNone/>
                      </a:pPr>
                      <a:r>
                        <a:t>329487</a:t>
                      </a:r>
                    </a:p>
                  </a:txBody>
                  <a:tcPr/>
                </a:tc>
                <a:tc>
                  <a:txBody>
                    <a:bodyPr/>
                    <a:lstStyle/>
                    <a:p>
                      <a:pPr marL="0" lvl="0" indent="0" algn="r">
                        <a:buNone/>
                      </a:pPr>
                      <a:r>
                        <a:t>49.78</a:t>
                      </a:r>
                    </a:p>
                  </a:txBody>
                  <a:tcPr/>
                </a:tc>
                <a:tc>
                  <a:txBody>
                    <a:bodyPr/>
                    <a:lstStyle/>
                    <a:p>
                      <a:pPr marL="0" lvl="0" indent="0" algn="r">
                        <a:buNone/>
                      </a:pPr>
                      <a:r>
                        <a:t>48</a:t>
                      </a:r>
                    </a:p>
                  </a:txBody>
                  <a:tcPr/>
                </a:tc>
                <a:tc>
                  <a:txBody>
                    <a:bodyPr/>
                    <a:lstStyle/>
                    <a:p>
                      <a:pPr marL="0" lvl="0" indent="0" algn="l">
                        <a:buNone/>
                      </a:pPr>
                      <a:r>
                        <a:t>2021-01-02</a:t>
                      </a:r>
                    </a:p>
                  </a:txBody>
                  <a:tcPr/>
                </a:tc>
                <a:tc>
                  <a:txBody>
                    <a:bodyPr/>
                    <a:lstStyle/>
                    <a:p>
                      <a:pPr marL="0" lvl="0" indent="0" algn="r">
                        <a:buNone/>
                      </a:pPr>
                      <a:r>
                        <a:t>1579836</a:t>
                      </a:r>
                    </a:p>
                  </a:txBody>
                  <a:tcPr/>
                </a:tc>
                <a:tc>
                  <a:txBody>
                    <a:bodyPr/>
                    <a:lstStyle/>
                    <a:p>
                      <a:pPr marL="0" lvl="0" indent="0" algn="r">
                        <a:buNone/>
                      </a:pPr>
                      <a:r>
                        <a:t>313366813</a:t>
                      </a:r>
                    </a:p>
                  </a:txBody>
                  <a:tcPr/>
                </a:tc>
                <a:tc>
                  <a:txBody>
                    <a:bodyPr/>
                    <a:lstStyle/>
                    <a:p>
                      <a:pPr marL="0" lvl="0" indent="0" algn="r">
                        <a:buNone/>
                      </a:pPr>
                      <a:r>
                        <a:t>5972419</a:t>
                      </a:r>
                    </a:p>
                  </a:txBody>
                  <a:tcPr/>
                </a:tc>
                <a:tc>
                  <a:txBody>
                    <a:bodyPr/>
                    <a:lstStyle/>
                    <a:p>
                      <a:pPr marL="0" lvl="0" indent="0" algn="r">
                        <a:buNone/>
                      </a:pPr>
                      <a:r>
                        <a:t>0.1027559</a:t>
                      </a:r>
                    </a:p>
                  </a:txBody>
                  <a:tcPr/>
                </a:tc>
                <a:tc>
                  <a:txBody>
                    <a:bodyPr/>
                    <a:lstStyle/>
                    <a:p>
                      <a:pPr marL="0" lvl="0" indent="0" algn="l">
                        <a:buNone/>
                      </a:pPr>
                      <a:r>
                        <a:t>normal</a:t>
                      </a:r>
                    </a:p>
                  </a:txBody>
                  <a:tcPr/>
                </a:tc>
                <a:tc>
                  <a:txBody>
                    <a:bodyPr/>
                    <a:lstStyle/>
                    <a:p>
                      <a:pPr marL="0" lvl="0" indent="0" algn="l">
                        <a:buNone/>
                      </a:pPr>
                      <a:r>
                        <a:t>Sat</a:t>
                      </a:r>
                    </a:p>
                  </a:txBody>
                  <a:tcPr/>
                </a:tc>
                <a:tc>
                  <a:txBody>
                    <a:bodyPr/>
                    <a:lstStyle/>
                    <a:p>
                      <a:pPr marL="0" lvl="0" indent="0" algn="l">
                        <a:buNone/>
                      </a:pPr>
                      <a:r>
                        <a:t>Jan</a:t>
                      </a:r>
                    </a:p>
                  </a:txBody>
                  <a:tcPr/>
                </a:tc>
                <a:tc>
                  <a:txBody>
                    <a:bodyPr/>
                    <a:lstStyle/>
                    <a:p>
                      <a:pPr marL="0" lvl="0" indent="0" algn="l">
                        <a:buNone/>
                      </a:pPr>
                      <a:r>
                        <a:t>2021</a:t>
                      </a:r>
                    </a:p>
                  </a:txBody>
                  <a:tcPr/>
                </a:tc>
                <a:extLst>
                  <a:ext uri="{0D108BD9-81ED-4DB2-BD59-A6C34878D82A}">
                    <a16:rowId xmlns:a16="http://schemas.microsoft.com/office/drawing/2014/main" val="10002"/>
                  </a:ext>
                </a:extLst>
              </a:tr>
              <a:tr h="0">
                <a:tc>
                  <a:txBody>
                    <a:bodyPr/>
                    <a:lstStyle/>
                    <a:p>
                      <a:pPr marL="0" lvl="0" indent="0" algn="r">
                        <a:buNone/>
                      </a:pPr>
                      <a:r>
                        <a:t>297537</a:t>
                      </a:r>
                    </a:p>
                  </a:txBody>
                  <a:tcPr/>
                </a:tc>
                <a:tc>
                  <a:txBody>
                    <a:bodyPr/>
                    <a:lstStyle/>
                    <a:p>
                      <a:pPr marL="0" lvl="0" indent="0" algn="r">
                        <a:buNone/>
                      </a:pPr>
                      <a:r>
                        <a:t>37.67</a:t>
                      </a:r>
                    </a:p>
                  </a:txBody>
                  <a:tcPr/>
                </a:tc>
                <a:tc>
                  <a:txBody>
                    <a:bodyPr/>
                    <a:lstStyle/>
                    <a:p>
                      <a:pPr marL="0" lvl="0" indent="0" algn="r">
                        <a:buNone/>
                      </a:pPr>
                      <a:r>
                        <a:t>38</a:t>
                      </a:r>
                    </a:p>
                  </a:txBody>
                  <a:tcPr/>
                </a:tc>
                <a:tc>
                  <a:txBody>
                    <a:bodyPr/>
                    <a:lstStyle/>
                    <a:p>
                      <a:pPr marL="0" lvl="0" indent="0" algn="l">
                        <a:buNone/>
                      </a:pPr>
                      <a:r>
                        <a:t>2021-01-03</a:t>
                      </a:r>
                    </a:p>
                  </a:txBody>
                  <a:tcPr/>
                </a:tc>
                <a:tc>
                  <a:txBody>
                    <a:bodyPr/>
                    <a:lstStyle/>
                    <a:p>
                      <a:pPr marL="0" lvl="0" indent="0" algn="r">
                        <a:buNone/>
                      </a:pPr>
                      <a:r>
                        <a:t>1454448</a:t>
                      </a:r>
                    </a:p>
                  </a:txBody>
                  <a:tcPr/>
                </a:tc>
                <a:tc>
                  <a:txBody>
                    <a:bodyPr/>
                    <a:lstStyle/>
                    <a:p>
                      <a:pPr marL="0" lvl="0" indent="0" algn="r">
                        <a:buNone/>
                      </a:pPr>
                      <a:r>
                        <a:t>267116540</a:t>
                      </a:r>
                    </a:p>
                  </a:txBody>
                  <a:tcPr/>
                </a:tc>
                <a:tc>
                  <a:txBody>
                    <a:bodyPr/>
                    <a:lstStyle/>
                    <a:p>
                      <a:pPr marL="0" lvl="0" indent="0" algn="r">
                        <a:buNone/>
                      </a:pPr>
                      <a:r>
                        <a:t>5305180</a:t>
                      </a:r>
                    </a:p>
                  </a:txBody>
                  <a:tcPr/>
                </a:tc>
                <a:tc>
                  <a:txBody>
                    <a:bodyPr/>
                    <a:lstStyle/>
                    <a:p>
                      <a:pPr marL="0" lvl="0" indent="0" algn="r">
                        <a:buNone/>
                      </a:pPr>
                      <a:r>
                        <a:t>0.2992126</a:t>
                      </a:r>
                    </a:p>
                  </a:txBody>
                  <a:tcPr/>
                </a:tc>
                <a:tc>
                  <a:txBody>
                    <a:bodyPr/>
                    <a:lstStyle/>
                    <a:p>
                      <a:pPr marL="0" lvl="0" indent="0" algn="l">
                        <a:buNone/>
                      </a:pPr>
                      <a:r>
                        <a:t>normal</a:t>
                      </a:r>
                    </a:p>
                  </a:txBody>
                  <a:tcPr/>
                </a:tc>
                <a:tc>
                  <a:txBody>
                    <a:bodyPr/>
                    <a:lstStyle/>
                    <a:p>
                      <a:pPr marL="0" lvl="0" indent="0" algn="l">
                        <a:buNone/>
                      </a:pPr>
                      <a:r>
                        <a:t>Sun</a:t>
                      </a:r>
                    </a:p>
                  </a:txBody>
                  <a:tcPr/>
                </a:tc>
                <a:tc>
                  <a:txBody>
                    <a:bodyPr/>
                    <a:lstStyle/>
                    <a:p>
                      <a:pPr marL="0" lvl="0" indent="0" algn="l">
                        <a:buNone/>
                      </a:pPr>
                      <a:r>
                        <a:t>Jan</a:t>
                      </a:r>
                    </a:p>
                  </a:txBody>
                  <a:tcPr/>
                </a:tc>
                <a:tc>
                  <a:txBody>
                    <a:bodyPr/>
                    <a:lstStyle/>
                    <a:p>
                      <a:pPr marL="0" lvl="0" indent="0" algn="l">
                        <a:buNone/>
                      </a:pPr>
                      <a:r>
                        <a:t>2021</a:t>
                      </a:r>
                    </a:p>
                  </a:txBody>
                  <a:tcPr/>
                </a:tc>
                <a:extLst>
                  <a:ext uri="{0D108BD9-81ED-4DB2-BD59-A6C34878D82A}">
                    <a16:rowId xmlns:a16="http://schemas.microsoft.com/office/drawing/2014/main" val="10003"/>
                  </a:ext>
                </a:extLst>
              </a:tr>
              <a:tr h="0">
                <a:tc>
                  <a:txBody>
                    <a:bodyPr/>
                    <a:lstStyle/>
                    <a:p>
                      <a:pPr marL="0" lvl="0" indent="0" algn="r">
                        <a:buNone/>
                      </a:pPr>
                      <a:r>
                        <a:t>317646</a:t>
                      </a:r>
                    </a:p>
                  </a:txBody>
                  <a:tcPr/>
                </a:tc>
                <a:tc>
                  <a:txBody>
                    <a:bodyPr/>
                    <a:lstStyle/>
                    <a:p>
                      <a:pPr marL="0" lvl="0" indent="0" algn="r">
                        <a:buNone/>
                      </a:pPr>
                      <a:r>
                        <a:t>41.58</a:t>
                      </a:r>
                    </a:p>
                  </a:txBody>
                  <a:tcPr/>
                </a:tc>
                <a:tc>
                  <a:txBody>
                    <a:bodyPr/>
                    <a:lstStyle/>
                    <a:p>
                      <a:pPr marL="0" lvl="0" indent="0" algn="r">
                        <a:buNone/>
                      </a:pPr>
                      <a:r>
                        <a:t>40</a:t>
                      </a:r>
                    </a:p>
                  </a:txBody>
                  <a:tcPr/>
                </a:tc>
                <a:tc>
                  <a:txBody>
                    <a:bodyPr/>
                    <a:lstStyle/>
                    <a:p>
                      <a:pPr marL="0" lvl="0" indent="0" algn="l">
                        <a:buNone/>
                      </a:pPr>
                      <a:r>
                        <a:t>2021-01-04</a:t>
                      </a:r>
                    </a:p>
                  </a:txBody>
                  <a:tcPr/>
                </a:tc>
                <a:tc>
                  <a:txBody>
                    <a:bodyPr/>
                    <a:lstStyle/>
                    <a:p>
                      <a:pPr marL="0" lvl="0" indent="0" algn="r">
                        <a:buNone/>
                      </a:pPr>
                      <a:r>
                        <a:t>1491053</a:t>
                      </a:r>
                    </a:p>
                  </a:txBody>
                  <a:tcPr/>
                </a:tc>
                <a:tc>
                  <a:txBody>
                    <a:bodyPr/>
                    <a:lstStyle/>
                    <a:p>
                      <a:pPr marL="0" lvl="0" indent="0" algn="r">
                        <a:buNone/>
                      </a:pPr>
                      <a:r>
                        <a:t>304136151</a:t>
                      </a:r>
                    </a:p>
                  </a:txBody>
                  <a:tcPr/>
                </a:tc>
                <a:tc>
                  <a:txBody>
                    <a:bodyPr/>
                    <a:lstStyle/>
                    <a:p>
                      <a:pPr marL="0" lvl="0" indent="0" algn="r">
                        <a:buNone/>
                      </a:pPr>
                      <a:r>
                        <a:t>5587092</a:t>
                      </a:r>
                    </a:p>
                  </a:txBody>
                  <a:tcPr/>
                </a:tc>
                <a:tc>
                  <a:txBody>
                    <a:bodyPr/>
                    <a:lstStyle/>
                    <a:p>
                      <a:pPr marL="0" lvl="0" indent="0" algn="r">
                        <a:buNone/>
                      </a:pPr>
                      <a:r>
                        <a:t>0.0503937</a:t>
                      </a:r>
                    </a:p>
                  </a:txBody>
                  <a:tcPr/>
                </a:tc>
                <a:tc>
                  <a:txBody>
                    <a:bodyPr/>
                    <a:lstStyle/>
                    <a:p>
                      <a:pPr marL="0" lvl="0" indent="0" algn="l">
                        <a:buNone/>
                      </a:pPr>
                      <a:r>
                        <a:t>normal</a:t>
                      </a:r>
                    </a:p>
                  </a:txBody>
                  <a:tcPr/>
                </a:tc>
                <a:tc>
                  <a:txBody>
                    <a:bodyPr/>
                    <a:lstStyle/>
                    <a:p>
                      <a:pPr marL="0" lvl="0" indent="0" algn="l">
                        <a:buNone/>
                      </a:pPr>
                      <a:r>
                        <a:t>Mon</a:t>
                      </a:r>
                    </a:p>
                  </a:txBody>
                  <a:tcPr/>
                </a:tc>
                <a:tc>
                  <a:txBody>
                    <a:bodyPr/>
                    <a:lstStyle/>
                    <a:p>
                      <a:pPr marL="0" lvl="0" indent="0" algn="l">
                        <a:buNone/>
                      </a:pPr>
                      <a:r>
                        <a:t>Jan</a:t>
                      </a:r>
                    </a:p>
                  </a:txBody>
                  <a:tcPr/>
                </a:tc>
                <a:tc>
                  <a:txBody>
                    <a:bodyPr/>
                    <a:lstStyle/>
                    <a:p>
                      <a:pPr marL="0" lvl="0" indent="0" algn="l">
                        <a:buNone/>
                      </a:pPr>
                      <a:r>
                        <a:t>2021</a:t>
                      </a:r>
                    </a:p>
                  </a:txBody>
                  <a:tcPr/>
                </a:tc>
                <a:extLst>
                  <a:ext uri="{0D108BD9-81ED-4DB2-BD59-A6C34878D82A}">
                    <a16:rowId xmlns:a16="http://schemas.microsoft.com/office/drawing/2014/main" val="10004"/>
                  </a:ext>
                </a:extLst>
              </a:tr>
              <a:tr h="0">
                <a:tc>
                  <a:txBody>
                    <a:bodyPr/>
                    <a:lstStyle/>
                    <a:p>
                      <a:pPr marL="0" lvl="0" indent="0" algn="r">
                        <a:buNone/>
                      </a:pPr>
                      <a:r>
                        <a:t>333590</a:t>
                      </a:r>
                    </a:p>
                  </a:txBody>
                  <a:tcPr/>
                </a:tc>
                <a:tc>
                  <a:txBody>
                    <a:bodyPr/>
                    <a:lstStyle/>
                    <a:p>
                      <a:pPr marL="0" lvl="0" indent="0" algn="r">
                        <a:buNone/>
                      </a:pPr>
                      <a:r>
                        <a:t>39.97</a:t>
                      </a:r>
                    </a:p>
                  </a:txBody>
                  <a:tcPr/>
                </a:tc>
                <a:tc>
                  <a:txBody>
                    <a:bodyPr/>
                    <a:lstStyle/>
                    <a:p>
                      <a:pPr marL="0" lvl="0" indent="0" algn="r">
                        <a:buNone/>
                      </a:pPr>
                      <a:r>
                        <a:t>40</a:t>
                      </a:r>
                    </a:p>
                  </a:txBody>
                  <a:tcPr/>
                </a:tc>
                <a:tc>
                  <a:txBody>
                    <a:bodyPr/>
                    <a:lstStyle/>
                    <a:p>
                      <a:pPr marL="0" lvl="0" indent="0" algn="l">
                        <a:buNone/>
                      </a:pPr>
                      <a:r>
                        <a:t>2021-01-05</a:t>
                      </a:r>
                    </a:p>
                  </a:txBody>
                  <a:tcPr/>
                </a:tc>
                <a:tc>
                  <a:txBody>
                    <a:bodyPr/>
                    <a:lstStyle/>
                    <a:p>
                      <a:pPr marL="0" lvl="0" indent="0" algn="r">
                        <a:buNone/>
                      </a:pPr>
                      <a:r>
                        <a:t>1505182</a:t>
                      </a:r>
                    </a:p>
                  </a:txBody>
                  <a:tcPr/>
                </a:tc>
                <a:tc>
                  <a:txBody>
                    <a:bodyPr/>
                    <a:lstStyle/>
                    <a:p>
                      <a:pPr marL="0" lvl="0" indent="0" algn="r">
                        <a:buNone/>
                      </a:pPr>
                      <a:r>
                        <a:t>320034529</a:t>
                      </a:r>
                    </a:p>
                  </a:txBody>
                  <a:tcPr/>
                </a:tc>
                <a:tc>
                  <a:txBody>
                    <a:bodyPr/>
                    <a:lstStyle/>
                    <a:p>
                      <a:pPr marL="0" lvl="0" indent="0" algn="r">
                        <a:buNone/>
                      </a:pPr>
                      <a:r>
                        <a:t>5786943</a:t>
                      </a:r>
                    </a:p>
                  </a:txBody>
                  <a:tcPr/>
                </a:tc>
                <a:tc>
                  <a:txBody>
                    <a:bodyPr/>
                    <a:lstStyle/>
                    <a:p>
                      <a:pPr marL="0" lvl="0" indent="0" algn="r">
                        <a:buNone/>
                      </a:pPr>
                      <a:r>
                        <a:t>0.0031496</a:t>
                      </a:r>
                    </a:p>
                  </a:txBody>
                  <a:tcPr/>
                </a:tc>
                <a:tc>
                  <a:txBody>
                    <a:bodyPr/>
                    <a:lstStyle/>
                    <a:p>
                      <a:pPr marL="0" lvl="0" indent="0" algn="l">
                        <a:buNone/>
                      </a:pPr>
                      <a:r>
                        <a:t>normal</a:t>
                      </a:r>
                    </a:p>
                  </a:txBody>
                  <a:tcPr/>
                </a:tc>
                <a:tc>
                  <a:txBody>
                    <a:bodyPr/>
                    <a:lstStyle/>
                    <a:p>
                      <a:pPr marL="0" lvl="0" indent="0" algn="l">
                        <a:buNone/>
                      </a:pPr>
                      <a:r>
                        <a:t>Tue</a:t>
                      </a:r>
                    </a:p>
                  </a:txBody>
                  <a:tcPr/>
                </a:tc>
                <a:tc>
                  <a:txBody>
                    <a:bodyPr/>
                    <a:lstStyle/>
                    <a:p>
                      <a:pPr marL="0" lvl="0" indent="0" algn="l">
                        <a:buNone/>
                      </a:pPr>
                      <a:r>
                        <a:t>Jan</a:t>
                      </a:r>
                    </a:p>
                  </a:txBody>
                  <a:tcPr/>
                </a:tc>
                <a:tc>
                  <a:txBody>
                    <a:bodyPr/>
                    <a:lstStyle/>
                    <a:p>
                      <a:pPr marL="0" lvl="0" indent="0" algn="l">
                        <a:buNone/>
                      </a:pPr>
                      <a:r>
                        <a:t>2021</a:t>
                      </a:r>
                    </a:p>
                  </a:txBody>
                  <a:tcPr/>
                </a:tc>
                <a:extLst>
                  <a:ext uri="{0D108BD9-81ED-4DB2-BD59-A6C34878D82A}">
                    <a16:rowId xmlns:a16="http://schemas.microsoft.com/office/drawing/2014/main" val="10005"/>
                  </a:ext>
                </a:extLst>
              </a:tr>
              <a:tr h="0">
                <a:tc>
                  <a:txBody>
                    <a:bodyPr/>
                    <a:lstStyle/>
                    <a:p>
                      <a:pPr marL="0" lvl="0" indent="0" algn="r">
                        <a:buNone/>
                      </a:pPr>
                      <a:r>
                        <a:t>352620</a:t>
                      </a:r>
                    </a:p>
                  </a:txBody>
                  <a:tcPr/>
                </a:tc>
                <a:tc>
                  <a:txBody>
                    <a:bodyPr/>
                    <a:lstStyle/>
                    <a:p>
                      <a:pPr marL="0" lvl="0" indent="0" algn="r">
                        <a:buNone/>
                      </a:pPr>
                      <a:r>
                        <a:t>40.14</a:t>
                      </a:r>
                    </a:p>
                  </a:txBody>
                  <a:tcPr/>
                </a:tc>
                <a:tc>
                  <a:txBody>
                    <a:bodyPr/>
                    <a:lstStyle/>
                    <a:p>
                      <a:pPr marL="0" lvl="0" indent="0" algn="r">
                        <a:buNone/>
                      </a:pPr>
                      <a:r>
                        <a:t>40</a:t>
                      </a:r>
                    </a:p>
                  </a:txBody>
                  <a:tcPr/>
                </a:tc>
                <a:tc>
                  <a:txBody>
                    <a:bodyPr/>
                    <a:lstStyle/>
                    <a:p>
                      <a:pPr marL="0" lvl="0" indent="0" algn="l">
                        <a:buNone/>
                      </a:pPr>
                      <a:r>
                        <a:t>2021-01-06</a:t>
                      </a:r>
                    </a:p>
                  </a:txBody>
                  <a:tcPr/>
                </a:tc>
                <a:tc>
                  <a:txBody>
                    <a:bodyPr/>
                    <a:lstStyle/>
                    <a:p>
                      <a:pPr marL="0" lvl="0" indent="0" algn="r">
                        <a:buNone/>
                      </a:pPr>
                      <a:r>
                        <a:t>1557586</a:t>
                      </a:r>
                    </a:p>
                  </a:txBody>
                  <a:tcPr/>
                </a:tc>
                <a:tc>
                  <a:txBody>
                    <a:bodyPr/>
                    <a:lstStyle/>
                    <a:p>
                      <a:pPr marL="0" lvl="0" indent="0" algn="r">
                        <a:buNone/>
                      </a:pPr>
                      <a:r>
                        <a:t>339948313</a:t>
                      </a:r>
                    </a:p>
                  </a:txBody>
                  <a:tcPr/>
                </a:tc>
                <a:tc>
                  <a:txBody>
                    <a:bodyPr/>
                    <a:lstStyle/>
                    <a:p>
                      <a:pPr marL="0" lvl="0" indent="0" algn="r">
                        <a:buNone/>
                      </a:pPr>
                      <a:r>
                        <a:t>6076668</a:t>
                      </a:r>
                    </a:p>
                  </a:txBody>
                  <a:tcPr/>
                </a:tc>
                <a:tc>
                  <a:txBody>
                    <a:bodyPr/>
                    <a:lstStyle/>
                    <a:p>
                      <a:pPr marL="0" lvl="0" indent="0" algn="r">
                        <a:buNone/>
                      </a:pPr>
                      <a:r>
                        <a:t>0.0000000</a:t>
                      </a:r>
                    </a:p>
                  </a:txBody>
                  <a:tcPr/>
                </a:tc>
                <a:tc>
                  <a:txBody>
                    <a:bodyPr/>
                    <a:lstStyle/>
                    <a:p>
                      <a:pPr marL="0" lvl="0" indent="0" algn="l">
                        <a:buNone/>
                      </a:pPr>
                      <a:r>
                        <a:t>normal</a:t>
                      </a:r>
                    </a:p>
                  </a:txBody>
                  <a:tcPr/>
                </a:tc>
                <a:tc>
                  <a:txBody>
                    <a:bodyPr/>
                    <a:lstStyle/>
                    <a:p>
                      <a:pPr marL="0" lvl="0" indent="0" algn="l">
                        <a:buNone/>
                      </a:pPr>
                      <a:r>
                        <a:t>Wed</a:t>
                      </a:r>
                    </a:p>
                  </a:txBody>
                  <a:tcPr/>
                </a:tc>
                <a:tc>
                  <a:txBody>
                    <a:bodyPr/>
                    <a:lstStyle/>
                    <a:p>
                      <a:pPr marL="0" lvl="0" indent="0" algn="l">
                        <a:buNone/>
                      </a:pPr>
                      <a:r>
                        <a:t>Jan</a:t>
                      </a:r>
                    </a:p>
                  </a:txBody>
                  <a:tcPr/>
                </a:tc>
                <a:tc>
                  <a:txBody>
                    <a:bodyPr/>
                    <a:lstStyle/>
                    <a:p>
                      <a:pPr marL="0" lvl="0" indent="0" algn="l">
                        <a:buNone/>
                      </a:pPr>
                      <a:r>
                        <a:t>2021</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Summary Statistics</a:t>
            </a:r>
          </a:p>
        </p:txBody>
      </p:sp>
      <p:sp>
        <p:nvSpPr>
          <p:cNvPr id="4" name="Text Placeholder 3"/>
          <p:cNvSpPr>
            <a:spLocks noGrp="1"/>
          </p:cNvSpPr>
          <p:nvPr>
            <p:ph type="body" sz="half" idx="2"/>
          </p:nvPr>
        </p:nvSpPr>
        <p:spPr/>
        <p:txBody>
          <a:bodyPr/>
          <a:lstStyle/>
          <a:p>
            <a:pPr marL="0" lvl="0" indent="0">
              <a:spcBef>
                <a:spcPts val="3000"/>
              </a:spcBef>
              <a:buNone/>
            </a:pPr>
            <a:r>
              <a:rPr b="1"/>
              <a:t>Total Daily Trips</a:t>
            </a:r>
          </a:p>
          <a:p>
            <a:pPr marL="0" lvl="0" indent="0">
              <a:buNone/>
            </a:pPr>
            <a:r>
              <a:t>Here we can see the total number of daily trips taken via Uber and Lyft in NYC between 2021-2022. There is a seasonality trend occurring between the dates that we will look further into.</a:t>
            </a:r>
          </a:p>
          <a:p>
            <a:pPr lvl="0" indent="0">
              <a:buNone/>
            </a:pPr>
            <a:r>
              <a:rPr>
                <a:latin typeface="Courier"/>
              </a:rPr>
              <a:t>trip_weather_data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pickup_date, </a:t>
            </a:r>
            <a:r>
              <a:rPr>
                <a:solidFill>
                  <a:srgbClr val="7D9029"/>
                </a:solidFill>
                <a:latin typeface="Courier"/>
              </a:rPr>
              <a:t>y =</a:t>
            </a:r>
            <a:r>
              <a:rPr>
                <a:latin typeface="Courier"/>
              </a:rPr>
              <a:t> total_trips)) </a:t>
            </a:r>
            <a:r>
              <a:rPr>
                <a:solidFill>
                  <a:srgbClr val="4070A0"/>
                </a:solidFill>
                <a:latin typeface="Courier"/>
              </a:rPr>
              <a:t>+</a:t>
            </a:r>
            <a:r>
              <a:rPr>
                <a:latin typeface="Courier"/>
              </a:rPr>
              <a:t> </a:t>
            </a:r>
            <a:br/>
            <a:r>
              <a:rPr>
                <a:latin typeface="Courier"/>
              </a:rPr>
              <a:t>  </a:t>
            </a:r>
            <a:r>
              <a:rPr>
                <a:solidFill>
                  <a:srgbClr val="06287E"/>
                </a:solidFill>
                <a:latin typeface="Courier"/>
              </a:rPr>
              <a:t>geom_line</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4070A0"/>
                </a:solidFill>
                <a:latin typeface="Courier"/>
              </a:rPr>
              <a:t>+</a:t>
            </a:r>
            <a:br/>
            <a:r>
              <a:rPr>
                <a:latin typeface="Courier"/>
              </a:rPr>
              <a:t>  </a:t>
            </a:r>
            <a:r>
              <a:rPr>
                <a:solidFill>
                  <a:srgbClr val="06287E"/>
                </a:solidFill>
                <a:latin typeface="Courier"/>
              </a:rPr>
              <a:t>scale_y_continuous</a:t>
            </a:r>
            <a:r>
              <a:rPr>
                <a:latin typeface="Courier"/>
              </a:rPr>
              <a:t>(</a:t>
            </a:r>
            <a:r>
              <a:rPr>
                <a:solidFill>
                  <a:srgbClr val="7D9029"/>
                </a:solidFill>
                <a:latin typeface="Courier"/>
              </a:rPr>
              <a:t>labels =</a:t>
            </a:r>
            <a:r>
              <a:rPr>
                <a:latin typeface="Courier"/>
              </a:rPr>
              <a:t> scales</a:t>
            </a:r>
            <a:r>
              <a:rPr>
                <a:solidFill>
                  <a:srgbClr val="4070A0"/>
                </a:solidFill>
                <a:latin typeface="Courier"/>
              </a:rPr>
              <a:t>::</a:t>
            </a:r>
            <a:r>
              <a:rPr>
                <a:latin typeface="Courier"/>
              </a:rPr>
              <a:t>comma) </a:t>
            </a:r>
            <a:r>
              <a:rPr>
                <a:solidFill>
                  <a:srgbClr val="4070A0"/>
                </a:solidFill>
                <a:latin typeface="Courier"/>
              </a:rPr>
              <a:t>+</a:t>
            </a:r>
            <a:br/>
            <a:r>
              <a:rPr>
                <a:latin typeface="Courier"/>
              </a:rPr>
              <a:t>  </a:t>
            </a:r>
            <a:r>
              <a:rPr>
                <a:solidFill>
                  <a:srgbClr val="06287E"/>
                </a:solidFill>
                <a:latin typeface="Courier"/>
              </a:rPr>
              <a:t>theme_bw</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"Total Daily Trips"</a:t>
            </a:r>
            <a:r>
              <a:rPr>
                <a:latin typeface="Courier"/>
              </a:rPr>
              <a:t>, </a:t>
            </a:r>
            <a:r>
              <a:rPr>
                <a:solidFill>
                  <a:srgbClr val="7D9029"/>
                </a:solidFill>
                <a:latin typeface="Courier"/>
              </a:rPr>
              <a:t>caption =</a:t>
            </a:r>
            <a:r>
              <a:rPr>
                <a:latin typeface="Courier"/>
              </a:rPr>
              <a:t> </a:t>
            </a:r>
            <a:r>
              <a:rPr>
                <a:solidFill>
                  <a:srgbClr val="4070A0"/>
                </a:solidFill>
                <a:latin typeface="Courier"/>
              </a:rPr>
              <a:t>"Figure 1"</a:t>
            </a:r>
            <a:r>
              <a:rPr>
                <a:latin typeface="Courier"/>
              </a:rPr>
              <a:t>, </a:t>
            </a:r>
            <a:r>
              <a:rPr>
                <a:solidFill>
                  <a:srgbClr val="7D9029"/>
                </a:solidFill>
                <a:latin typeface="Courier"/>
              </a:rPr>
              <a:t>x =</a:t>
            </a:r>
            <a:r>
              <a:rPr>
                <a:latin typeface="Courier"/>
              </a:rPr>
              <a:t> </a:t>
            </a:r>
            <a:r>
              <a:rPr>
                <a:solidFill>
                  <a:srgbClr val="4070A0"/>
                </a:solidFill>
                <a:latin typeface="Courier"/>
              </a:rPr>
              <a:t>''</a:t>
            </a:r>
            <a:r>
              <a:rPr>
                <a:latin typeface="Courier"/>
              </a:rPr>
              <a:t>, </a:t>
            </a:r>
            <a:r>
              <a:rPr>
                <a:solidFill>
                  <a:srgbClr val="7D9029"/>
                </a:solidFill>
                <a:latin typeface="Courier"/>
              </a:rPr>
              <a:t>y =</a:t>
            </a:r>
            <a:r>
              <a:rPr>
                <a:latin typeface="Courier"/>
              </a:rPr>
              <a:t> </a:t>
            </a:r>
            <a:r>
              <a:rPr>
                <a:solidFill>
                  <a:srgbClr val="4070A0"/>
                </a:solidFill>
                <a:latin typeface="Courier"/>
              </a:rPr>
              <a:t>''</a:t>
            </a:r>
            <a:r>
              <a:rPr>
                <a:latin typeface="Courier"/>
              </a:rPr>
              <a:t>)</a:t>
            </a:r>
          </a:p>
        </p:txBody>
      </p:sp>
      <p:pic>
        <p:nvPicPr>
          <p:cNvPr id="3" name="Picture 1" descr="ridership_files/figure-pptx/tlc-summary-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a:p>
          <a:p>
            <a:pPr marL="0" lvl="0" indent="0">
              <a:spcBef>
                <a:spcPts val="3000"/>
              </a:spcBef>
              <a:buNone/>
            </a:pPr>
            <a:r>
              <a:rPr b="1"/>
              <a:t>Day of the Week vs. Total Trips</a:t>
            </a:r>
          </a:p>
          <a:p>
            <a:pPr marL="0" lvl="0" indent="0">
              <a:buNone/>
            </a:pPr>
            <a:r>
              <a:t>Plotting each year’s total trips and the day of the week, we do see a seasonal trend where on average Monday’s have the lowest trip counts and it progressively increases until Sunday’s drop.</a:t>
            </a:r>
          </a:p>
          <a:p>
            <a:pPr lvl="0" indent="0">
              <a:buNone/>
            </a:pP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day_of_week, </a:t>
            </a:r>
            <a:r>
              <a:rPr>
                <a:solidFill>
                  <a:srgbClr val="7D9029"/>
                </a:solidFill>
                <a:latin typeface="Courier"/>
              </a:rPr>
              <a:t>y =</a:t>
            </a:r>
            <a:r>
              <a:rPr>
                <a:latin typeface="Courier"/>
              </a:rPr>
              <a:t> total_trips), </a:t>
            </a:r>
            <a:r>
              <a:rPr>
                <a:solidFill>
                  <a:srgbClr val="7D9029"/>
                </a:solidFill>
                <a:latin typeface="Courier"/>
              </a:rPr>
              <a:t>data =</a:t>
            </a:r>
            <a:r>
              <a:rPr>
                <a:latin typeface="Courier"/>
              </a:rPr>
              <a:t> trip_weather_data) </a:t>
            </a:r>
            <a:r>
              <a:rPr>
                <a:solidFill>
                  <a:srgbClr val="4070A0"/>
                </a:solidFill>
                <a:latin typeface="Courier"/>
              </a:rPr>
              <a:t>+</a:t>
            </a:r>
            <a:br/>
            <a:r>
              <a:rPr>
                <a:latin typeface="Courier"/>
              </a:rPr>
              <a:t>  </a:t>
            </a:r>
            <a:r>
              <a:rPr>
                <a:solidFill>
                  <a:srgbClr val="06287E"/>
                </a:solidFill>
                <a:latin typeface="Courier"/>
              </a:rPr>
              <a:t>geom_boxplot</a:t>
            </a:r>
            <a:r>
              <a:rPr>
                <a:latin typeface="Courier"/>
              </a:rPr>
              <a:t>() </a:t>
            </a:r>
            <a:r>
              <a:rPr>
                <a:solidFill>
                  <a:srgbClr val="4070A0"/>
                </a:solidFill>
                <a:latin typeface="Courier"/>
              </a:rPr>
              <a:t>+</a:t>
            </a:r>
            <a:br/>
            <a:r>
              <a:rPr>
                <a:latin typeface="Courier"/>
              </a:rPr>
              <a:t>  </a:t>
            </a:r>
            <a:r>
              <a:rPr>
                <a:solidFill>
                  <a:srgbClr val="06287E"/>
                </a:solidFill>
                <a:latin typeface="Courier"/>
              </a:rPr>
              <a:t>facet_grid</a:t>
            </a:r>
            <a:r>
              <a:rPr>
                <a:latin typeface="Courier"/>
              </a:rPr>
              <a:t>(</a:t>
            </a:r>
            <a:r>
              <a:rPr>
                <a:solidFill>
                  <a:srgbClr val="7D9029"/>
                </a:solidFill>
                <a:latin typeface="Courier"/>
              </a:rPr>
              <a:t>rows =</a:t>
            </a:r>
            <a:r>
              <a:rPr>
                <a:latin typeface="Courier"/>
              </a:rPr>
              <a:t> </a:t>
            </a:r>
            <a:r>
              <a:rPr>
                <a:solidFill>
                  <a:srgbClr val="06287E"/>
                </a:solidFill>
                <a:latin typeface="Courier"/>
              </a:rPr>
              <a:t>vars</a:t>
            </a:r>
            <a:r>
              <a:rPr>
                <a:latin typeface="Courier"/>
              </a:rPr>
              <a:t>(</a:t>
            </a:r>
            <a:r>
              <a:rPr>
                <a:solidFill>
                  <a:srgbClr val="06287E"/>
                </a:solidFill>
                <a:latin typeface="Courier"/>
              </a:rPr>
              <a:t>year</a:t>
            </a:r>
            <a:r>
              <a:rPr>
                <a:latin typeface="Courier"/>
              </a:rPr>
              <a:t>(pickup_date))) </a:t>
            </a:r>
            <a:r>
              <a:rPr>
                <a:solidFill>
                  <a:srgbClr val="4070A0"/>
                </a:solidFill>
                <a:latin typeface="Courier"/>
              </a:rPr>
              <a:t>+</a:t>
            </a:r>
            <a:br/>
            <a:r>
              <a:rPr>
                <a:latin typeface="Courier"/>
              </a:rPr>
              <a:t>  </a:t>
            </a:r>
            <a:r>
              <a:rPr>
                <a:solidFill>
                  <a:srgbClr val="06287E"/>
                </a:solidFill>
                <a:latin typeface="Courier"/>
              </a:rPr>
              <a:t>theme_bw</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a:t>
            </a:r>
            <a:r>
              <a:rPr>
                <a:latin typeface="Courier"/>
              </a:rPr>
              <a:t>, </a:t>
            </a:r>
            <a:r>
              <a:rPr>
                <a:solidFill>
                  <a:srgbClr val="7D9029"/>
                </a:solidFill>
                <a:latin typeface="Courier"/>
              </a:rPr>
              <a:t>y =</a:t>
            </a:r>
            <a:r>
              <a:rPr>
                <a:latin typeface="Courier"/>
              </a:rPr>
              <a:t> </a:t>
            </a:r>
            <a:r>
              <a:rPr>
                <a:solidFill>
                  <a:srgbClr val="4070A0"/>
                </a:solidFill>
                <a:latin typeface="Courier"/>
              </a:rPr>
              <a:t>'Total Trips'</a:t>
            </a:r>
            <a:r>
              <a:rPr>
                <a:latin typeface="Courier"/>
              </a:rPr>
              <a:t>, </a:t>
            </a:r>
            <a:r>
              <a:rPr>
                <a:solidFill>
                  <a:srgbClr val="7D9029"/>
                </a:solidFill>
                <a:latin typeface="Courier"/>
              </a:rPr>
              <a:t>caption =</a:t>
            </a:r>
            <a:r>
              <a:rPr>
                <a:latin typeface="Courier"/>
              </a:rPr>
              <a:t> </a:t>
            </a:r>
            <a:r>
              <a:rPr>
                <a:solidFill>
                  <a:srgbClr val="4070A0"/>
                </a:solidFill>
                <a:latin typeface="Courier"/>
              </a:rPr>
              <a:t>'Figure 2'</a:t>
            </a:r>
            <a:r>
              <a:rPr>
                <a:latin typeface="Courier"/>
              </a:rPr>
              <a:t>) </a:t>
            </a:r>
            <a:r>
              <a:rPr>
                <a:solidFill>
                  <a:srgbClr val="4070A0"/>
                </a:solidFill>
                <a:latin typeface="Courier"/>
              </a:rPr>
              <a:t>+</a:t>
            </a:r>
            <a:br/>
            <a:r>
              <a:rPr>
                <a:latin typeface="Courier"/>
              </a:rPr>
              <a:t>  </a:t>
            </a:r>
            <a:r>
              <a:rPr>
                <a:solidFill>
                  <a:srgbClr val="06287E"/>
                </a:solidFill>
                <a:latin typeface="Courier"/>
              </a:rPr>
              <a:t>scale_y_continuous</a:t>
            </a:r>
            <a:r>
              <a:rPr>
                <a:latin typeface="Courier"/>
              </a:rPr>
              <a:t>(</a:t>
            </a:r>
            <a:r>
              <a:rPr>
                <a:solidFill>
                  <a:srgbClr val="7D9029"/>
                </a:solidFill>
                <a:latin typeface="Courier"/>
              </a:rPr>
              <a:t>labels =</a:t>
            </a:r>
            <a:r>
              <a:rPr>
                <a:latin typeface="Courier"/>
              </a:rPr>
              <a:t> scales</a:t>
            </a:r>
            <a:r>
              <a:rPr>
                <a:solidFill>
                  <a:srgbClr val="4070A0"/>
                </a:solidFill>
                <a:latin typeface="Courier"/>
              </a:rPr>
              <a:t>::</a:t>
            </a:r>
            <a:r>
              <a:rPr>
                <a:latin typeface="Courier"/>
              </a:rPr>
              <a:t>comma)</a:t>
            </a:r>
          </a:p>
        </p:txBody>
      </p:sp>
      <p:pic>
        <p:nvPicPr>
          <p:cNvPr id="2" name="Picture 1" descr="ridership_files/figure-pptx/week-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92500" lnSpcReduction="20000"/>
          </a:bodyPr>
          <a:lstStyle/>
          <a:p>
            <a:pPr marL="0" lvl="0" indent="0">
              <a:buNone/>
            </a:pPr>
            <a:endParaRPr/>
          </a:p>
          <a:p>
            <a:pPr marL="0" lvl="0" indent="0">
              <a:spcBef>
                <a:spcPts val="3000"/>
              </a:spcBef>
              <a:buNone/>
            </a:pPr>
            <a:r>
              <a:rPr b="1"/>
              <a:t>Daily Heat Index</a:t>
            </a:r>
          </a:p>
          <a:p>
            <a:pPr marL="0" lvl="0" indent="0">
              <a:buNone/>
            </a:pPr>
            <a:r>
              <a:t>Continuing looking into seasonal trends, we see both years have the same shape between the daily heat index and how it varies month to month. The high heat index months of interest is usually between late May until early August, which coincides with the summer months of NYC.</a:t>
            </a:r>
          </a:p>
          <a:p>
            <a:pPr lvl="0" indent="0">
              <a:buNone/>
            </a:pPr>
            <a:r>
              <a:rPr>
                <a:latin typeface="Courier"/>
              </a:rPr>
              <a:t>trip_weather_data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month, </a:t>
            </a:r>
            <a:r>
              <a:rPr>
                <a:solidFill>
                  <a:srgbClr val="7D9029"/>
                </a:solidFill>
                <a:latin typeface="Courier"/>
              </a:rPr>
              <a:t>y =</a:t>
            </a:r>
            <a:r>
              <a:rPr>
                <a:latin typeface="Courier"/>
              </a:rPr>
              <a:t> heat_idx, </a:t>
            </a:r>
            <a:r>
              <a:rPr>
                <a:solidFill>
                  <a:srgbClr val="7D9029"/>
                </a:solidFill>
                <a:latin typeface="Courier"/>
              </a:rPr>
              <a:t>color =</a:t>
            </a:r>
            <a:r>
              <a:rPr>
                <a:latin typeface="Courier"/>
              </a:rPr>
              <a:t> type_of_day)) </a:t>
            </a:r>
            <a:r>
              <a:rPr>
                <a:solidFill>
                  <a:srgbClr val="4070A0"/>
                </a:solidFill>
                <a:latin typeface="Courier"/>
              </a:rPr>
              <a:t>+</a:t>
            </a:r>
            <a:br/>
            <a:r>
              <a:rPr>
                <a:latin typeface="Courier"/>
              </a:rPr>
              <a:t>  </a:t>
            </a:r>
            <a:r>
              <a:rPr>
                <a:solidFill>
                  <a:srgbClr val="06287E"/>
                </a:solidFill>
                <a:latin typeface="Courier"/>
              </a:rPr>
              <a:t>geom_jitter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4070A0"/>
                </a:solidFill>
                <a:latin typeface="Courier"/>
              </a:rPr>
              <a:t>+</a:t>
            </a:r>
            <a:br/>
            <a:r>
              <a:rPr>
                <a:latin typeface="Courier"/>
              </a:rPr>
              <a:t>  </a:t>
            </a:r>
            <a:r>
              <a:rPr>
                <a:solidFill>
                  <a:srgbClr val="06287E"/>
                </a:solidFill>
                <a:latin typeface="Courier"/>
              </a:rPr>
              <a:t>facet_grid</a:t>
            </a:r>
            <a:r>
              <a:rPr>
                <a:latin typeface="Courier"/>
              </a:rPr>
              <a:t>(</a:t>
            </a:r>
            <a:r>
              <a:rPr>
                <a:solidFill>
                  <a:srgbClr val="7D9029"/>
                </a:solidFill>
                <a:latin typeface="Courier"/>
              </a:rPr>
              <a:t>rows =</a:t>
            </a:r>
            <a:r>
              <a:rPr>
                <a:latin typeface="Courier"/>
              </a:rPr>
              <a:t> </a:t>
            </a:r>
            <a:r>
              <a:rPr>
                <a:solidFill>
                  <a:srgbClr val="06287E"/>
                </a:solidFill>
                <a:latin typeface="Courier"/>
              </a:rPr>
              <a:t>vars</a:t>
            </a:r>
            <a:r>
              <a:rPr>
                <a:latin typeface="Courier"/>
              </a:rPr>
              <a:t>(</a:t>
            </a:r>
            <a:r>
              <a:rPr>
                <a:solidFill>
                  <a:srgbClr val="06287E"/>
                </a:solidFill>
                <a:latin typeface="Courier"/>
              </a:rPr>
              <a:t>year</a:t>
            </a:r>
            <a:r>
              <a:rPr>
                <a:latin typeface="Courier"/>
              </a:rPr>
              <a:t>(pickup_date))) </a:t>
            </a:r>
            <a:r>
              <a:rPr>
                <a:solidFill>
                  <a:srgbClr val="4070A0"/>
                </a:solidFill>
                <a:latin typeface="Courier"/>
              </a:rPr>
              <a:t>+</a:t>
            </a:r>
            <a:br/>
            <a:r>
              <a:rPr>
                <a:latin typeface="Courier"/>
              </a:rPr>
              <a:t>  </a:t>
            </a:r>
            <a:r>
              <a:rPr>
                <a:solidFill>
                  <a:srgbClr val="06287E"/>
                </a:solidFill>
                <a:latin typeface="Courier"/>
              </a:rPr>
              <a:t>theme_classic</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a:t>
            </a:r>
            <a:r>
              <a:rPr>
                <a:latin typeface="Courier"/>
              </a:rPr>
              <a:t>, </a:t>
            </a:r>
            <a:r>
              <a:rPr>
                <a:solidFill>
                  <a:srgbClr val="7D9029"/>
                </a:solidFill>
                <a:latin typeface="Courier"/>
              </a:rPr>
              <a:t>y =</a:t>
            </a:r>
            <a:r>
              <a:rPr>
                <a:solidFill>
                  <a:srgbClr val="4070A0"/>
                </a:solidFill>
                <a:latin typeface="Courier"/>
              </a:rPr>
              <a:t>''</a:t>
            </a:r>
            <a:r>
              <a:rPr>
                <a:latin typeface="Courier"/>
              </a:rPr>
              <a:t>, </a:t>
            </a:r>
            <a:r>
              <a:rPr>
                <a:solidFill>
                  <a:srgbClr val="7D9029"/>
                </a:solidFill>
                <a:latin typeface="Courier"/>
              </a:rPr>
              <a:t>title =</a:t>
            </a:r>
            <a:r>
              <a:rPr>
                <a:latin typeface="Courier"/>
              </a:rPr>
              <a:t> </a:t>
            </a:r>
            <a:r>
              <a:rPr>
                <a:solidFill>
                  <a:srgbClr val="4070A0"/>
                </a:solidFill>
                <a:latin typeface="Courier"/>
              </a:rPr>
              <a:t>"Daily Heat Index"</a:t>
            </a:r>
            <a:r>
              <a:rPr>
                <a:latin typeface="Courier"/>
              </a:rPr>
              <a:t>, </a:t>
            </a:r>
            <a:r>
              <a:rPr>
                <a:solidFill>
                  <a:srgbClr val="7D9029"/>
                </a:solidFill>
                <a:latin typeface="Courier"/>
              </a:rPr>
              <a:t>caption =</a:t>
            </a:r>
            <a:r>
              <a:rPr>
                <a:latin typeface="Courier"/>
              </a:rPr>
              <a:t> </a:t>
            </a:r>
            <a:r>
              <a:rPr>
                <a:solidFill>
                  <a:srgbClr val="4070A0"/>
                </a:solidFill>
                <a:latin typeface="Courier"/>
              </a:rPr>
              <a:t>"Figure 3"</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legend.position =</a:t>
            </a:r>
            <a:r>
              <a:rPr>
                <a:latin typeface="Courier"/>
              </a:rPr>
              <a:t> </a:t>
            </a:r>
            <a:r>
              <a:rPr>
                <a:solidFill>
                  <a:srgbClr val="4070A0"/>
                </a:solidFill>
                <a:latin typeface="Courier"/>
              </a:rPr>
              <a:t>"top"</a:t>
            </a:r>
            <a:r>
              <a:rPr>
                <a:latin typeface="Courier"/>
              </a:rPr>
              <a:t>,</a:t>
            </a:r>
            <a:br/>
            <a:r>
              <a:rPr>
                <a:latin typeface="Courier"/>
              </a:rPr>
              <a:t>        </a:t>
            </a:r>
            <a:r>
              <a:rPr>
                <a:solidFill>
                  <a:srgbClr val="7D9029"/>
                </a:solidFill>
                <a:latin typeface="Courier"/>
              </a:rPr>
              <a:t>legend.justification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 </a:t>
            </a:r>
            <a:r>
              <a:rPr>
                <a:solidFill>
                  <a:srgbClr val="40A070"/>
                </a:solidFill>
                <a:latin typeface="Courier"/>
              </a:rPr>
              <a:t>1</a:t>
            </a:r>
            <a:r>
              <a:rPr>
                <a:latin typeface="Courier"/>
              </a:rPr>
              <a:t>)) </a:t>
            </a:r>
            <a:r>
              <a:rPr>
                <a:solidFill>
                  <a:srgbClr val="4070A0"/>
                </a:solidFill>
                <a:latin typeface="Courier"/>
              </a:rPr>
              <a:t>+</a:t>
            </a:r>
            <a:br/>
            <a:r>
              <a:rPr>
                <a:latin typeface="Courier"/>
              </a:rPr>
              <a:t>  </a:t>
            </a:r>
            <a:r>
              <a:rPr>
                <a:solidFill>
                  <a:srgbClr val="06287E"/>
                </a:solidFill>
                <a:latin typeface="Courier"/>
              </a:rPr>
              <a:t>scale_color_manual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'#4E79A7'</a:t>
            </a:r>
            <a:r>
              <a:rPr>
                <a:latin typeface="Courier"/>
              </a:rPr>
              <a:t>, </a:t>
            </a:r>
            <a:r>
              <a:rPr>
                <a:solidFill>
                  <a:srgbClr val="4070A0"/>
                </a:solidFill>
                <a:latin typeface="Courier"/>
              </a:rPr>
              <a:t>'#F28E2B'</a:t>
            </a:r>
            <a:r>
              <a:rPr>
                <a:latin typeface="Courier"/>
              </a:rPr>
              <a:t>), </a:t>
            </a:r>
            <a:r>
              <a:rPr>
                <a:solidFill>
                  <a:srgbClr val="7D9029"/>
                </a:solidFill>
                <a:latin typeface="Courier"/>
              </a:rPr>
              <a:t>name =</a:t>
            </a:r>
            <a:r>
              <a:rPr>
                <a:latin typeface="Courier"/>
              </a:rPr>
              <a:t> </a:t>
            </a:r>
            <a:r>
              <a:rPr>
                <a:solidFill>
                  <a:srgbClr val="4070A0"/>
                </a:solidFill>
                <a:latin typeface="Courier"/>
              </a:rPr>
              <a:t>''</a:t>
            </a:r>
            <a:r>
              <a:rPr>
                <a:latin typeface="Courier"/>
              </a:rPr>
              <a:t>)</a:t>
            </a:r>
          </a:p>
        </p:txBody>
      </p:sp>
      <p:pic>
        <p:nvPicPr>
          <p:cNvPr id="2" name="Picture 1" descr="ridership_files/figure-pptx/weather-summary-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92500" lnSpcReduction="20000"/>
          </a:bodyPr>
          <a:lstStyle/>
          <a:p>
            <a:pPr marL="0" lvl="0" indent="0">
              <a:buNone/>
            </a:pPr>
            <a:endParaRPr/>
          </a:p>
          <a:p>
            <a:pPr marL="0" lvl="0" indent="0">
              <a:spcBef>
                <a:spcPts val="3000"/>
              </a:spcBef>
              <a:buNone/>
            </a:pPr>
            <a:r>
              <a:rPr b="1"/>
              <a:t>Heat Index vs. Daily Trips</a:t>
            </a:r>
          </a:p>
          <a:p>
            <a:pPr marL="0" lvl="0" indent="0">
              <a:buNone/>
            </a:pPr>
            <a:r>
              <a:t>Finally, let us look at the relationship of heat index to total number of trips. The scatter plot shows us that there is some bend initially as the heat index rises, but overall no strong trend. However, both years again follow the same seasonal patters.</a:t>
            </a:r>
          </a:p>
          <a:p>
            <a:pPr lvl="0" indent="0">
              <a:buNone/>
            </a:pPr>
            <a:r>
              <a:rPr>
                <a:latin typeface="Courier"/>
              </a:rPr>
              <a:t>trip_weather_data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heat_idx, </a:t>
            </a:r>
            <a:r>
              <a:rPr>
                <a:solidFill>
                  <a:srgbClr val="7D9029"/>
                </a:solidFill>
                <a:latin typeface="Courier"/>
              </a:rPr>
              <a:t>y =</a:t>
            </a:r>
            <a:r>
              <a:rPr>
                <a:latin typeface="Courier"/>
              </a:rPr>
              <a:t> total_trips, </a:t>
            </a:r>
            <a:r>
              <a:rPr>
                <a:solidFill>
                  <a:srgbClr val="7D9029"/>
                </a:solidFill>
                <a:latin typeface="Courier"/>
              </a:rPr>
              <a:t>color =</a:t>
            </a:r>
            <a:r>
              <a:rPr>
                <a:latin typeface="Courier"/>
              </a:rPr>
              <a:t> year))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'Heat Index vs. Total Trips'</a:t>
            </a:r>
            <a:r>
              <a:rPr>
                <a:latin typeface="Courier"/>
              </a:rPr>
              <a:t>, </a:t>
            </a:r>
            <a:r>
              <a:rPr>
                <a:solidFill>
                  <a:srgbClr val="7D9029"/>
                </a:solidFill>
                <a:latin typeface="Courier"/>
              </a:rPr>
              <a:t>caption =</a:t>
            </a:r>
            <a:r>
              <a:rPr>
                <a:latin typeface="Courier"/>
              </a:rPr>
              <a:t> </a:t>
            </a:r>
            <a:r>
              <a:rPr>
                <a:solidFill>
                  <a:srgbClr val="4070A0"/>
                </a:solidFill>
                <a:latin typeface="Courier"/>
              </a:rPr>
              <a:t>"Figure 4"</a:t>
            </a:r>
            <a:r>
              <a:rPr>
                <a:latin typeface="Courier"/>
              </a:rPr>
              <a:t>, </a:t>
            </a:r>
            <a:r>
              <a:rPr>
                <a:solidFill>
                  <a:srgbClr val="7D9029"/>
                </a:solidFill>
                <a:latin typeface="Courier"/>
              </a:rPr>
              <a:t>x =</a:t>
            </a:r>
            <a:r>
              <a:rPr>
                <a:latin typeface="Courier"/>
              </a:rPr>
              <a:t> </a:t>
            </a:r>
            <a:r>
              <a:rPr>
                <a:solidFill>
                  <a:srgbClr val="4070A0"/>
                </a:solidFill>
                <a:latin typeface="Courier"/>
              </a:rPr>
              <a:t>'heat index'</a:t>
            </a:r>
            <a:r>
              <a:rPr>
                <a:latin typeface="Courier"/>
              </a:rPr>
              <a:t>, </a:t>
            </a:r>
            <a:r>
              <a:rPr>
                <a:solidFill>
                  <a:srgbClr val="7D9029"/>
                </a:solidFill>
                <a:latin typeface="Courier"/>
              </a:rPr>
              <a:t>y =</a:t>
            </a:r>
            <a:r>
              <a:rPr>
                <a:latin typeface="Courier"/>
              </a:rPr>
              <a:t> </a:t>
            </a:r>
            <a:r>
              <a:rPr>
                <a:solidFill>
                  <a:srgbClr val="4070A0"/>
                </a:solidFill>
                <a:latin typeface="Courier"/>
              </a:rPr>
              <a:t>'total trips'</a:t>
            </a:r>
            <a:r>
              <a:rPr>
                <a:latin typeface="Courier"/>
              </a:rPr>
              <a:t>) </a:t>
            </a:r>
            <a:r>
              <a:rPr>
                <a:solidFill>
                  <a:srgbClr val="4070A0"/>
                </a:solidFill>
                <a:latin typeface="Courier"/>
              </a:rPr>
              <a:t>+</a:t>
            </a:r>
            <a:br/>
            <a:r>
              <a:rPr>
                <a:latin typeface="Courier"/>
              </a:rPr>
              <a:t>  </a:t>
            </a:r>
            <a:r>
              <a:rPr>
                <a:solidFill>
                  <a:srgbClr val="06287E"/>
                </a:solidFill>
                <a:latin typeface="Courier"/>
              </a:rPr>
              <a:t>theme_classic</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legend.position =</a:t>
            </a:r>
            <a:r>
              <a:rPr>
                <a:latin typeface="Courier"/>
              </a:rPr>
              <a:t> </a:t>
            </a:r>
            <a:r>
              <a:rPr>
                <a:solidFill>
                  <a:srgbClr val="4070A0"/>
                </a:solidFill>
                <a:latin typeface="Courier"/>
              </a:rPr>
              <a:t>"top"</a:t>
            </a:r>
            <a:r>
              <a:rPr>
                <a:latin typeface="Courier"/>
              </a:rPr>
              <a:t>,</a:t>
            </a:r>
            <a:br/>
            <a:r>
              <a:rPr>
                <a:latin typeface="Courier"/>
              </a:rPr>
              <a:t>        </a:t>
            </a:r>
            <a:r>
              <a:rPr>
                <a:solidFill>
                  <a:srgbClr val="7D9029"/>
                </a:solidFill>
                <a:latin typeface="Courier"/>
              </a:rPr>
              <a:t>legend.justification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 </a:t>
            </a:r>
            <a:r>
              <a:rPr>
                <a:solidFill>
                  <a:srgbClr val="40A070"/>
                </a:solidFill>
                <a:latin typeface="Courier"/>
              </a:rPr>
              <a:t>1</a:t>
            </a:r>
            <a:r>
              <a:rPr>
                <a:latin typeface="Courier"/>
              </a:rPr>
              <a:t>)) </a:t>
            </a:r>
            <a:r>
              <a:rPr>
                <a:solidFill>
                  <a:srgbClr val="4070A0"/>
                </a:solidFill>
                <a:latin typeface="Courier"/>
              </a:rPr>
              <a:t>+</a:t>
            </a:r>
            <a:br/>
            <a:r>
              <a:rPr>
                <a:latin typeface="Courier"/>
              </a:rPr>
              <a:t>  </a:t>
            </a:r>
            <a:r>
              <a:rPr>
                <a:solidFill>
                  <a:srgbClr val="06287E"/>
                </a:solidFill>
                <a:latin typeface="Courier"/>
              </a:rPr>
              <a:t>scale_color_manual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'#5F9ED1'</a:t>
            </a:r>
            <a:r>
              <a:rPr>
                <a:latin typeface="Courier"/>
              </a:rPr>
              <a:t>, </a:t>
            </a:r>
            <a:r>
              <a:rPr>
                <a:solidFill>
                  <a:srgbClr val="4070A0"/>
                </a:solidFill>
                <a:latin typeface="Courier"/>
              </a:rPr>
              <a:t>'#C85200'</a:t>
            </a:r>
            <a:r>
              <a:rPr>
                <a:latin typeface="Courier"/>
              </a:rPr>
              <a:t>), </a:t>
            </a:r>
            <a:r>
              <a:rPr>
                <a:solidFill>
                  <a:srgbClr val="7D9029"/>
                </a:solidFill>
                <a:latin typeface="Courier"/>
              </a:rPr>
              <a:t>name =</a:t>
            </a:r>
            <a:r>
              <a:rPr>
                <a:latin typeface="Courier"/>
              </a:rPr>
              <a:t> </a:t>
            </a:r>
            <a:r>
              <a:rPr>
                <a:solidFill>
                  <a:srgbClr val="4070A0"/>
                </a:solidFill>
                <a:latin typeface="Courier"/>
              </a:rPr>
              <a:t>''</a:t>
            </a:r>
            <a:r>
              <a:rPr>
                <a:latin typeface="Courier"/>
              </a:rPr>
              <a:t>) </a:t>
            </a:r>
            <a:r>
              <a:rPr>
                <a:solidFill>
                  <a:srgbClr val="4070A0"/>
                </a:solidFill>
                <a:latin typeface="Courier"/>
              </a:rPr>
              <a:t>+</a:t>
            </a:r>
            <a:br/>
            <a:r>
              <a:rPr>
                <a:latin typeface="Courier"/>
              </a:rPr>
              <a:t>  </a:t>
            </a:r>
            <a:r>
              <a:rPr>
                <a:solidFill>
                  <a:srgbClr val="06287E"/>
                </a:solidFill>
                <a:latin typeface="Courier"/>
              </a:rPr>
              <a:t>scale_y_continuous</a:t>
            </a:r>
            <a:r>
              <a:rPr>
                <a:latin typeface="Courier"/>
              </a:rPr>
              <a:t>(</a:t>
            </a:r>
            <a:r>
              <a:rPr>
                <a:solidFill>
                  <a:srgbClr val="7D9029"/>
                </a:solidFill>
                <a:latin typeface="Courier"/>
              </a:rPr>
              <a:t>labels =</a:t>
            </a:r>
            <a:r>
              <a:rPr>
                <a:latin typeface="Courier"/>
              </a:rPr>
              <a:t> scales</a:t>
            </a:r>
            <a:r>
              <a:rPr>
                <a:solidFill>
                  <a:srgbClr val="4070A0"/>
                </a:solidFill>
                <a:latin typeface="Courier"/>
              </a:rPr>
              <a:t>::</a:t>
            </a:r>
            <a:r>
              <a:rPr>
                <a:latin typeface="Courier"/>
              </a:rPr>
              <a:t>comma)</a:t>
            </a:r>
          </a:p>
        </p:txBody>
      </p:sp>
      <p:pic>
        <p:nvPicPr>
          <p:cNvPr id="2" name="Picture 1" descr="ridership_files/figure-pptx/plot-heat-trips-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a:p>
          <a:p>
            <a:pPr marL="0" lvl="0" indent="0">
              <a:spcBef>
                <a:spcPts val="3000"/>
              </a:spcBef>
              <a:buNone/>
            </a:pPr>
            <a:r>
              <a:rPr b="1"/>
              <a:t>Observed Difference</a:t>
            </a:r>
          </a:p>
          <a:p>
            <a:pPr marL="0" lvl="0" indent="0">
              <a:buNone/>
            </a:pPr>
            <a:r>
              <a:t>Viewing the observed difference, we can see out of two years worth of data, there were 51 days where the heat index was &gt;= 90 degrees. However, on average, the trips taken on hot days compared to normal days were slightly lower by about 6,000 trips.</a:t>
            </a:r>
          </a:p>
          <a:p>
            <a:pPr lvl="0" indent="0">
              <a:buNone/>
            </a:pPr>
            <a:r>
              <a:rPr>
                <a:latin typeface="Courier"/>
              </a:rPr>
              <a:t>comparison </a:t>
            </a:r>
            <a:r>
              <a:rPr>
                <a:solidFill>
                  <a:srgbClr val="007020"/>
                </a:solidFill>
                <a:latin typeface="Courier"/>
              </a:rPr>
              <a:t>&lt;-</a:t>
            </a:r>
            <a:br/>
            <a:r>
              <a:rPr>
                <a:latin typeface="Courier"/>
              </a:rPr>
              <a:t>  trip_weather_data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(type_of_day) </a:t>
            </a:r>
            <a:r>
              <a:rPr>
                <a:solidFill>
                  <a:srgbClr val="4070A0"/>
                </a:solidFill>
                <a:latin typeface="Courier"/>
              </a:rPr>
              <a:t>|&gt;</a:t>
            </a:r>
            <a:r>
              <a:rPr>
                <a:latin typeface="Courier"/>
              </a:rPr>
              <a:t> </a:t>
            </a:r>
            <a:br/>
            <a:r>
              <a:rPr>
                <a:latin typeface="Courier"/>
              </a:rPr>
              <a:t>  </a:t>
            </a:r>
            <a:r>
              <a:rPr>
                <a:solidFill>
                  <a:srgbClr val="06287E"/>
                </a:solidFill>
                <a:latin typeface="Courier"/>
              </a:rPr>
              <a:t>summarise</a:t>
            </a:r>
            <a:r>
              <a:rPr>
                <a:latin typeface="Courier"/>
              </a:rPr>
              <a:t>(</a:t>
            </a:r>
            <a:r>
              <a:rPr>
                <a:solidFill>
                  <a:srgbClr val="7D9029"/>
                </a:solidFill>
                <a:latin typeface="Courier"/>
              </a:rPr>
              <a:t>avg_trips =</a:t>
            </a:r>
            <a:r>
              <a:rPr>
                <a:latin typeface="Courier"/>
              </a:rPr>
              <a:t> </a:t>
            </a:r>
            <a:r>
              <a:rPr>
                <a:solidFill>
                  <a:srgbClr val="06287E"/>
                </a:solidFill>
                <a:latin typeface="Courier"/>
              </a:rPr>
              <a:t>mean</a:t>
            </a:r>
            <a:r>
              <a:rPr>
                <a:latin typeface="Courier"/>
              </a:rPr>
              <a:t>(total_trips),</a:t>
            </a:r>
            <a:br/>
            <a:r>
              <a:rPr>
                <a:latin typeface="Courier"/>
              </a:rPr>
              <a:t>            </a:t>
            </a:r>
            <a:r>
              <a:rPr>
                <a:solidFill>
                  <a:srgbClr val="7D9029"/>
                </a:solidFill>
                <a:latin typeface="Courier"/>
              </a:rPr>
              <a:t>n =</a:t>
            </a:r>
            <a:r>
              <a:rPr>
                <a:latin typeface="Courier"/>
              </a:rPr>
              <a:t> </a:t>
            </a:r>
            <a:r>
              <a:rPr>
                <a:solidFill>
                  <a:srgbClr val="06287E"/>
                </a:solidFill>
                <a:latin typeface="Courier"/>
              </a:rPr>
              <a:t>n</a:t>
            </a:r>
            <a:r>
              <a:rPr>
                <a:latin typeface="Courier"/>
              </a:rPr>
              <a:t>())</a:t>
            </a:r>
            <a:br/>
            <a:br/>
            <a:r>
              <a:rPr>
                <a:latin typeface="Courier"/>
              </a:rPr>
              <a:t>knitr</a:t>
            </a:r>
            <a:r>
              <a:rPr>
                <a:solidFill>
                  <a:srgbClr val="4070A0"/>
                </a:solidFill>
                <a:latin typeface="Courier"/>
              </a:rPr>
              <a:t>::</a:t>
            </a:r>
            <a:r>
              <a:rPr>
                <a:solidFill>
                  <a:srgbClr val="06287E"/>
                </a:solidFill>
                <a:latin typeface="Courier"/>
              </a:rPr>
              <a:t>kable</a:t>
            </a:r>
            <a:r>
              <a:rPr>
                <a:latin typeface="Courier"/>
              </a:rPr>
              <a:t>(comparison, </a:t>
            </a:r>
            <a:r>
              <a:rPr>
                <a:solidFill>
                  <a:srgbClr val="7D9029"/>
                </a:solidFill>
                <a:latin typeface="Courier"/>
              </a:rPr>
              <a:t>caption =</a:t>
            </a:r>
            <a:r>
              <a:rPr>
                <a:latin typeface="Courier"/>
              </a:rPr>
              <a:t> </a:t>
            </a:r>
            <a:r>
              <a:rPr>
                <a:solidFill>
                  <a:srgbClr val="4070A0"/>
                </a:solidFill>
                <a:latin typeface="Courier"/>
              </a:rPr>
              <a:t>"Observed Differences"</a:t>
            </a:r>
            <a:r>
              <a:rPr>
                <a:latin typeface="Courier"/>
              </a:rPr>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38029780"/>
              </p:ext>
            </p:extLst>
          </p:nvPr>
        </p:nvGraphicFramePr>
        <p:xfrm>
          <a:off x="3568700" y="203200"/>
          <a:ext cx="5105400" cy="891540"/>
        </p:xfrm>
        <a:graphic>
          <a:graphicData uri="http://schemas.openxmlformats.org/drawingml/2006/table">
            <a:tbl>
              <a:tblPr firstRow="1" bandRow="1">
                <a:tableStyleId>{5C22544A-7EE6-4342-B048-85BDC9FD1C3A}</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0">
                <a:tc>
                  <a:txBody>
                    <a:bodyPr/>
                    <a:lstStyle/>
                    <a:p>
                      <a:pPr marL="0" lvl="0" indent="0" algn="l">
                        <a:buNone/>
                      </a:pPr>
                      <a:r>
                        <a:t>type_of_day</a:t>
                      </a:r>
                    </a:p>
                  </a:txBody>
                  <a:tcPr/>
                </a:tc>
                <a:tc>
                  <a:txBody>
                    <a:bodyPr/>
                    <a:lstStyle/>
                    <a:p>
                      <a:pPr marL="0" lvl="0" indent="0" algn="r">
                        <a:buNone/>
                      </a:pPr>
                      <a:r>
                        <a:t>avg_trips</a:t>
                      </a:r>
                    </a:p>
                  </a:txBody>
                  <a:tcPr/>
                </a:tc>
                <a:tc>
                  <a:txBody>
                    <a:bodyPr/>
                    <a:lstStyle/>
                    <a:p>
                      <a:pPr marL="0" lvl="0" indent="0" algn="r">
                        <a:buNone/>
                      </a:pPr>
                      <a:r>
                        <a:rPr dirty="0"/>
                        <a:t>n</a:t>
                      </a:r>
                    </a:p>
                  </a:txBody>
                  <a:tcPr/>
                </a:tc>
                <a:extLst>
                  <a:ext uri="{0D108BD9-81ED-4DB2-BD59-A6C34878D82A}">
                    <a16:rowId xmlns:a16="http://schemas.microsoft.com/office/drawing/2014/main" val="10000"/>
                  </a:ext>
                </a:extLst>
              </a:tr>
              <a:tr h="0">
                <a:tc>
                  <a:txBody>
                    <a:bodyPr/>
                    <a:lstStyle/>
                    <a:p>
                      <a:pPr marL="0" lvl="0" indent="0" algn="l">
                        <a:buNone/>
                      </a:pPr>
                      <a:r>
                        <a:t>normal</a:t>
                      </a:r>
                    </a:p>
                  </a:txBody>
                  <a:tcPr/>
                </a:tc>
                <a:tc>
                  <a:txBody>
                    <a:bodyPr/>
                    <a:lstStyle/>
                    <a:p>
                      <a:pPr marL="0" lvl="0" indent="0" algn="r">
                        <a:buNone/>
                      </a:pPr>
                      <a:r>
                        <a:rPr dirty="0"/>
                        <a:t>526</a:t>
                      </a:r>
                      <a:r>
                        <a:rPr lang="en-US" dirty="0"/>
                        <a:t>,</a:t>
                      </a:r>
                      <a:r>
                        <a:rPr dirty="0"/>
                        <a:t>154.8</a:t>
                      </a:r>
                    </a:p>
                  </a:txBody>
                  <a:tcPr/>
                </a:tc>
                <a:tc>
                  <a:txBody>
                    <a:bodyPr/>
                    <a:lstStyle/>
                    <a:p>
                      <a:pPr marL="0" lvl="0" indent="0" algn="r">
                        <a:buNone/>
                      </a:pPr>
                      <a:r>
                        <a:t>678</a:t>
                      </a:r>
                    </a:p>
                  </a:txBody>
                  <a:tcPr/>
                </a:tc>
                <a:extLst>
                  <a:ext uri="{0D108BD9-81ED-4DB2-BD59-A6C34878D82A}">
                    <a16:rowId xmlns:a16="http://schemas.microsoft.com/office/drawing/2014/main" val="10001"/>
                  </a:ext>
                </a:extLst>
              </a:tr>
              <a:tr h="0">
                <a:tc>
                  <a:txBody>
                    <a:bodyPr/>
                    <a:lstStyle/>
                    <a:p>
                      <a:pPr marL="0" lvl="0" indent="0" algn="l">
                        <a:buNone/>
                      </a:pPr>
                      <a:r>
                        <a:t>hot</a:t>
                      </a:r>
                    </a:p>
                  </a:txBody>
                  <a:tcPr/>
                </a:tc>
                <a:tc>
                  <a:txBody>
                    <a:bodyPr/>
                    <a:lstStyle/>
                    <a:p>
                      <a:pPr marL="0" lvl="0" indent="0" algn="r">
                        <a:buNone/>
                      </a:pPr>
                      <a:r>
                        <a:rPr dirty="0"/>
                        <a:t>520</a:t>
                      </a:r>
                      <a:r>
                        <a:rPr lang="en-US" dirty="0"/>
                        <a:t>,</a:t>
                      </a:r>
                      <a:r>
                        <a:rPr dirty="0"/>
                        <a:t>064.5</a:t>
                      </a:r>
                    </a:p>
                  </a:txBody>
                  <a:tcPr/>
                </a:tc>
                <a:tc>
                  <a:txBody>
                    <a:bodyPr/>
                    <a:lstStyle/>
                    <a:p>
                      <a:pPr marL="0" lvl="0" indent="0" algn="r">
                        <a:buNone/>
                      </a:pPr>
                      <a:r>
                        <a:rPr dirty="0"/>
                        <a:t>51</a:t>
                      </a:r>
                    </a:p>
                  </a:txBody>
                  <a:tcPr/>
                </a:tc>
                <a:extLst>
                  <a:ext uri="{0D108BD9-81ED-4DB2-BD59-A6C34878D82A}">
                    <a16:rowId xmlns:a16="http://schemas.microsoft.com/office/drawing/2014/main" val="10002"/>
                  </a:ext>
                </a:extLst>
              </a:tr>
            </a:tbl>
          </a:graphicData>
        </a:graphic>
      </p:graphicFrame>
      <p:sp>
        <p:nvSpPr>
          <p:cNvPr id="2" name="TextBox 3"/>
          <p:cNvSpPr txBox="1"/>
          <p:nvPr/>
        </p:nvSpPr>
        <p:spPr>
          <a:xfrm>
            <a:off x="3568700" y="4076700"/>
            <a:ext cx="5105400" cy="508000"/>
          </a:xfrm>
          <a:prstGeom prst="rect">
            <a:avLst/>
          </a:prstGeom>
          <a:noFill/>
        </p:spPr>
        <p:txBody>
          <a:bodyPr/>
          <a:lstStyle/>
          <a:p>
            <a:pPr marL="0" lvl="0" indent="0" algn="ctr">
              <a:buNone/>
            </a:pPr>
            <a:r>
              <a:t>Observed Differences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Hypothesis Testing</a:t>
            </a:r>
          </a:p>
        </p:txBody>
      </p:sp>
      <p:sp>
        <p:nvSpPr>
          <p:cNvPr id="4" name="Text Placeholder 3"/>
          <p:cNvSpPr>
            <a:spLocks noGrp="1"/>
          </p:cNvSpPr>
          <p:nvPr>
            <p:ph type="body" sz="half" idx="2"/>
          </p:nvPr>
        </p:nvSpPr>
        <p:spPr/>
        <p:txBody>
          <a:bodyPr>
            <a:normAutofit fontScale="92500" lnSpcReduction="20000"/>
          </a:bodyPr>
          <a:lstStyle/>
          <a:p>
            <a:pPr marL="0" lvl="0" indent="0">
              <a:buNone/>
            </a:pPr>
            <a:r>
              <a:t>To test the observed differences between both high heat index days and non-high heat index days, a hypothesis test will be performed. To account for the possible differences in the two year data, a bootstrap was performed to account for such variability.</a:t>
            </a:r>
          </a:p>
          <a:p>
            <a:pPr lvl="0" indent="0">
              <a:buNone/>
            </a:pPr>
            <a:r>
              <a:rPr>
                <a:solidFill>
                  <a:srgbClr val="06287E"/>
                </a:solidFill>
                <a:latin typeface="Courier"/>
              </a:rPr>
              <a:t>set.seed</a:t>
            </a:r>
            <a:r>
              <a:rPr>
                <a:latin typeface="Courier"/>
              </a:rPr>
              <a:t>(</a:t>
            </a:r>
            <a:r>
              <a:rPr>
                <a:solidFill>
                  <a:srgbClr val="40A070"/>
                </a:solidFill>
                <a:latin typeface="Courier"/>
              </a:rPr>
              <a:t>2000</a:t>
            </a:r>
            <a:r>
              <a:rPr>
                <a:latin typeface="Courier"/>
              </a:rPr>
              <a:t>)</a:t>
            </a:r>
          </a:p>
          <a:p>
            <a:pPr lvl="0" indent="0">
              <a:buNone/>
            </a:pPr>
            <a:r>
              <a:rPr>
                <a:latin typeface="Courier"/>
              </a:rPr>
              <a:t>obs_diff </a:t>
            </a:r>
            <a:r>
              <a:rPr>
                <a:solidFill>
                  <a:srgbClr val="007020"/>
                </a:solidFill>
                <a:latin typeface="Courier"/>
              </a:rPr>
              <a:t>&lt;-</a:t>
            </a:r>
            <a:r>
              <a:rPr>
                <a:latin typeface="Courier"/>
              </a:rPr>
              <a:t> trip_weather_data </a:t>
            </a:r>
            <a:r>
              <a:rPr>
                <a:solidFill>
                  <a:srgbClr val="4070A0"/>
                </a:solidFill>
                <a:latin typeface="Courier"/>
              </a:rPr>
              <a:t>%&gt;%</a:t>
            </a:r>
            <a:br/>
            <a:r>
              <a:rPr>
                <a:latin typeface="Courier"/>
              </a:rPr>
              <a:t>  </a:t>
            </a:r>
            <a:r>
              <a:rPr>
                <a:solidFill>
                  <a:srgbClr val="06287E"/>
                </a:solidFill>
                <a:latin typeface="Courier"/>
              </a:rPr>
              <a:t>specify</a:t>
            </a:r>
            <a:r>
              <a:rPr>
                <a:latin typeface="Courier"/>
              </a:rPr>
              <a:t>(total_trips </a:t>
            </a:r>
            <a:r>
              <a:rPr>
                <a:solidFill>
                  <a:srgbClr val="4070A0"/>
                </a:solidFill>
                <a:latin typeface="Courier"/>
              </a:rPr>
              <a:t>~</a:t>
            </a:r>
            <a:r>
              <a:rPr>
                <a:latin typeface="Courier"/>
              </a:rPr>
              <a:t> type_of_day) </a:t>
            </a:r>
            <a:r>
              <a:rPr>
                <a:solidFill>
                  <a:srgbClr val="4070A0"/>
                </a:solidFill>
                <a:latin typeface="Courier"/>
              </a:rPr>
              <a:t>%&gt;%</a:t>
            </a:r>
            <a:br/>
            <a:r>
              <a:rPr>
                <a:latin typeface="Courier"/>
              </a:rPr>
              <a:t>  </a:t>
            </a:r>
            <a:r>
              <a:rPr>
                <a:solidFill>
                  <a:srgbClr val="06287E"/>
                </a:solidFill>
                <a:latin typeface="Courier"/>
              </a:rPr>
              <a:t>calculate</a:t>
            </a:r>
            <a:r>
              <a:rPr>
                <a:latin typeface="Courier"/>
              </a:rPr>
              <a:t>(</a:t>
            </a:r>
            <a:r>
              <a:rPr>
                <a:solidFill>
                  <a:srgbClr val="7D9029"/>
                </a:solidFill>
                <a:latin typeface="Courier"/>
              </a:rPr>
              <a:t>stat =</a:t>
            </a:r>
            <a:r>
              <a:rPr>
                <a:latin typeface="Courier"/>
              </a:rPr>
              <a:t> </a:t>
            </a:r>
            <a:r>
              <a:rPr>
                <a:solidFill>
                  <a:srgbClr val="4070A0"/>
                </a:solidFill>
                <a:latin typeface="Courier"/>
              </a:rPr>
              <a:t>"diff in means"</a:t>
            </a:r>
            <a:r>
              <a:rPr>
                <a:latin typeface="Courier"/>
              </a:rPr>
              <a:t>, </a:t>
            </a:r>
            <a:r>
              <a:rPr>
                <a:solidFill>
                  <a:srgbClr val="7D9029"/>
                </a:solidFill>
                <a:latin typeface="Courier"/>
              </a:rPr>
              <a:t>order =</a:t>
            </a:r>
            <a:r>
              <a:rPr>
                <a:latin typeface="Courier"/>
              </a:rPr>
              <a:t> </a:t>
            </a:r>
            <a:r>
              <a:rPr>
                <a:solidFill>
                  <a:srgbClr val="06287E"/>
                </a:solidFill>
                <a:latin typeface="Courier"/>
              </a:rPr>
              <a:t>c</a:t>
            </a:r>
            <a:r>
              <a:rPr>
                <a:latin typeface="Courier"/>
              </a:rPr>
              <a:t>(</a:t>
            </a:r>
            <a:r>
              <a:rPr>
                <a:solidFill>
                  <a:srgbClr val="4070A0"/>
                </a:solidFill>
                <a:latin typeface="Courier"/>
              </a:rPr>
              <a:t>"hot"</a:t>
            </a:r>
            <a:r>
              <a:rPr>
                <a:latin typeface="Courier"/>
              </a:rPr>
              <a:t>, </a:t>
            </a:r>
            <a:r>
              <a:rPr>
                <a:solidFill>
                  <a:srgbClr val="4070A0"/>
                </a:solidFill>
                <a:latin typeface="Courier"/>
              </a:rPr>
              <a:t>"normal"</a:t>
            </a:r>
            <a:r>
              <a:rPr>
                <a:latin typeface="Courier"/>
              </a:rPr>
              <a:t>))</a:t>
            </a:r>
          </a:p>
          <a:p>
            <a:pPr lvl="0" indent="0">
              <a:buNone/>
            </a:pPr>
            <a:r>
              <a:rPr>
                <a:latin typeface="Courier"/>
              </a:rPr>
              <a:t>null_dist </a:t>
            </a:r>
            <a:r>
              <a:rPr>
                <a:solidFill>
                  <a:srgbClr val="007020"/>
                </a:solidFill>
                <a:latin typeface="Courier"/>
              </a:rPr>
              <a:t>&lt;-</a:t>
            </a:r>
            <a:r>
              <a:rPr>
                <a:latin typeface="Courier"/>
              </a:rPr>
              <a:t> trip_weather_data </a:t>
            </a:r>
            <a:r>
              <a:rPr>
                <a:solidFill>
                  <a:srgbClr val="4070A0"/>
                </a:solidFill>
                <a:latin typeface="Courier"/>
              </a:rPr>
              <a:t>%&gt;%</a:t>
            </a:r>
            <a:br/>
            <a:r>
              <a:rPr>
                <a:latin typeface="Courier"/>
              </a:rPr>
              <a:t>  </a:t>
            </a:r>
            <a:r>
              <a:rPr>
                <a:solidFill>
                  <a:srgbClr val="06287E"/>
                </a:solidFill>
                <a:latin typeface="Courier"/>
              </a:rPr>
              <a:t>specify</a:t>
            </a:r>
            <a:r>
              <a:rPr>
                <a:latin typeface="Courier"/>
              </a:rPr>
              <a:t>(total_trips </a:t>
            </a:r>
            <a:r>
              <a:rPr>
                <a:solidFill>
                  <a:srgbClr val="4070A0"/>
                </a:solidFill>
                <a:latin typeface="Courier"/>
              </a:rPr>
              <a:t>~</a:t>
            </a:r>
            <a:r>
              <a:rPr>
                <a:latin typeface="Courier"/>
              </a:rPr>
              <a:t> type_of_day) </a:t>
            </a:r>
            <a:r>
              <a:rPr>
                <a:solidFill>
                  <a:srgbClr val="4070A0"/>
                </a:solidFill>
                <a:latin typeface="Courier"/>
              </a:rPr>
              <a:t>%&gt;%</a:t>
            </a:r>
            <a:br/>
            <a:r>
              <a:rPr>
                <a:latin typeface="Courier"/>
              </a:rPr>
              <a:t>  </a:t>
            </a:r>
            <a:r>
              <a:rPr>
                <a:solidFill>
                  <a:srgbClr val="06287E"/>
                </a:solidFill>
                <a:latin typeface="Courier"/>
              </a:rPr>
              <a:t>hypothesize</a:t>
            </a:r>
            <a:r>
              <a:rPr>
                <a:latin typeface="Courier"/>
              </a:rPr>
              <a:t>(</a:t>
            </a:r>
            <a:r>
              <a:rPr>
                <a:solidFill>
                  <a:srgbClr val="7D9029"/>
                </a:solidFill>
                <a:latin typeface="Courier"/>
              </a:rPr>
              <a:t>null =</a:t>
            </a:r>
            <a:r>
              <a:rPr>
                <a:latin typeface="Courier"/>
              </a:rPr>
              <a:t> </a:t>
            </a:r>
            <a:r>
              <a:rPr>
                <a:solidFill>
                  <a:srgbClr val="4070A0"/>
                </a:solidFill>
                <a:latin typeface="Courier"/>
              </a:rPr>
              <a:t>"independence"</a:t>
            </a:r>
            <a:r>
              <a:rPr>
                <a:latin typeface="Courier"/>
              </a:rPr>
              <a:t>) </a:t>
            </a:r>
            <a:r>
              <a:rPr>
                <a:solidFill>
                  <a:srgbClr val="4070A0"/>
                </a:solidFill>
                <a:latin typeface="Courier"/>
              </a:rPr>
              <a:t>%&gt;%</a:t>
            </a:r>
            <a:br/>
            <a:r>
              <a:rPr>
                <a:latin typeface="Courier"/>
              </a:rPr>
              <a:t>  </a:t>
            </a:r>
            <a:r>
              <a:rPr>
                <a:solidFill>
                  <a:srgbClr val="06287E"/>
                </a:solidFill>
                <a:latin typeface="Courier"/>
              </a:rPr>
              <a:t>generate</a:t>
            </a:r>
            <a:r>
              <a:rPr>
                <a:latin typeface="Courier"/>
              </a:rPr>
              <a:t>(</a:t>
            </a:r>
            <a:r>
              <a:rPr>
                <a:solidFill>
                  <a:srgbClr val="7D9029"/>
                </a:solidFill>
                <a:latin typeface="Courier"/>
              </a:rPr>
              <a:t>reps =</a:t>
            </a:r>
            <a:r>
              <a:rPr>
                <a:latin typeface="Courier"/>
              </a:rPr>
              <a:t> </a:t>
            </a:r>
            <a:r>
              <a:rPr>
                <a:solidFill>
                  <a:srgbClr val="40A070"/>
                </a:solidFill>
                <a:latin typeface="Courier"/>
              </a:rPr>
              <a:t>1000</a:t>
            </a:r>
            <a:r>
              <a:rPr>
                <a:latin typeface="Courier"/>
              </a:rPr>
              <a:t>, </a:t>
            </a:r>
            <a:r>
              <a:rPr>
                <a:solidFill>
                  <a:srgbClr val="7D9029"/>
                </a:solidFill>
                <a:latin typeface="Courier"/>
              </a:rPr>
              <a:t>type =</a:t>
            </a:r>
            <a:r>
              <a:rPr>
                <a:latin typeface="Courier"/>
              </a:rPr>
              <a:t> </a:t>
            </a:r>
            <a:r>
              <a:rPr>
                <a:solidFill>
                  <a:srgbClr val="4070A0"/>
                </a:solidFill>
                <a:latin typeface="Courier"/>
              </a:rPr>
              <a:t>"permute"</a:t>
            </a:r>
            <a:r>
              <a:rPr>
                <a:latin typeface="Courier"/>
              </a:rPr>
              <a:t>) </a:t>
            </a:r>
            <a:r>
              <a:rPr>
                <a:solidFill>
                  <a:srgbClr val="4070A0"/>
                </a:solidFill>
                <a:latin typeface="Courier"/>
              </a:rPr>
              <a:t>%&gt;%</a:t>
            </a:r>
            <a:br/>
            <a:r>
              <a:rPr>
                <a:latin typeface="Courier"/>
              </a:rPr>
              <a:t>  </a:t>
            </a:r>
            <a:r>
              <a:rPr>
                <a:solidFill>
                  <a:srgbClr val="06287E"/>
                </a:solidFill>
                <a:latin typeface="Courier"/>
              </a:rPr>
              <a:t>calculate</a:t>
            </a:r>
            <a:r>
              <a:rPr>
                <a:latin typeface="Courier"/>
              </a:rPr>
              <a:t>(</a:t>
            </a:r>
            <a:r>
              <a:rPr>
                <a:solidFill>
                  <a:srgbClr val="7D9029"/>
                </a:solidFill>
                <a:latin typeface="Courier"/>
              </a:rPr>
              <a:t>stat =</a:t>
            </a:r>
            <a:r>
              <a:rPr>
                <a:latin typeface="Courier"/>
              </a:rPr>
              <a:t> </a:t>
            </a:r>
            <a:r>
              <a:rPr>
                <a:solidFill>
                  <a:srgbClr val="4070A0"/>
                </a:solidFill>
                <a:latin typeface="Courier"/>
              </a:rPr>
              <a:t>"diff in means"</a:t>
            </a:r>
            <a:r>
              <a:rPr>
                <a:latin typeface="Courier"/>
              </a:rPr>
              <a:t>, </a:t>
            </a:r>
            <a:r>
              <a:rPr>
                <a:solidFill>
                  <a:srgbClr val="7D9029"/>
                </a:solidFill>
                <a:latin typeface="Courier"/>
              </a:rPr>
              <a:t>order =</a:t>
            </a:r>
            <a:r>
              <a:rPr>
                <a:latin typeface="Courier"/>
              </a:rPr>
              <a:t> </a:t>
            </a:r>
            <a:r>
              <a:rPr>
                <a:solidFill>
                  <a:srgbClr val="06287E"/>
                </a:solidFill>
                <a:latin typeface="Courier"/>
              </a:rPr>
              <a:t>c</a:t>
            </a:r>
            <a:r>
              <a:rPr>
                <a:latin typeface="Courier"/>
              </a:rPr>
              <a:t>(</a:t>
            </a:r>
            <a:r>
              <a:rPr>
                <a:solidFill>
                  <a:srgbClr val="4070A0"/>
                </a:solidFill>
                <a:latin typeface="Courier"/>
              </a:rPr>
              <a:t>"hot"</a:t>
            </a:r>
            <a:r>
              <a:rPr>
                <a:latin typeface="Courier"/>
              </a:rPr>
              <a:t>, </a:t>
            </a:r>
            <a:r>
              <a:rPr>
                <a:solidFill>
                  <a:srgbClr val="4070A0"/>
                </a:solidFill>
                <a:latin typeface="Courier"/>
              </a:rPr>
              <a:t>"normal"</a:t>
            </a:r>
            <a:r>
              <a:rPr>
                <a:latin typeface="Courier"/>
              </a:rPr>
              <a:t>))</a:t>
            </a:r>
          </a:p>
          <a:p>
            <a:pPr marL="0" lvl="0" indent="0">
              <a:buNone/>
            </a:pPr>
            <a:r>
              <a:t>We can see through the histogram distribution, that our data is normally distributed.</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null_dist, </a:t>
            </a:r>
            <a:r>
              <a:rPr>
                <a:solidFill>
                  <a:srgbClr val="06287E"/>
                </a:solidFill>
                <a:latin typeface="Courier"/>
              </a:rPr>
              <a:t>aes</a:t>
            </a:r>
            <a:r>
              <a:rPr>
                <a:latin typeface="Courier"/>
              </a:rPr>
              <a:t>(</a:t>
            </a:r>
            <a:r>
              <a:rPr>
                <a:solidFill>
                  <a:srgbClr val="7D9029"/>
                </a:solidFill>
                <a:latin typeface="Courier"/>
              </a:rPr>
              <a:t>x =</a:t>
            </a:r>
            <a:r>
              <a:rPr>
                <a:latin typeface="Courier"/>
              </a:rPr>
              <a:t> stat))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 =</a:t>
            </a:r>
            <a:r>
              <a:rPr>
                <a:latin typeface="Courier"/>
              </a:rPr>
              <a:t> </a:t>
            </a:r>
            <a:r>
              <a:rPr>
                <a:solidFill>
                  <a:srgbClr val="40A070"/>
                </a:solidFill>
                <a:latin typeface="Courier"/>
              </a:rPr>
              <a:t>30</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caption =</a:t>
            </a:r>
            <a:r>
              <a:rPr>
                <a:latin typeface="Courier"/>
              </a:rPr>
              <a:t> </a:t>
            </a:r>
            <a:r>
              <a:rPr>
                <a:solidFill>
                  <a:srgbClr val="4070A0"/>
                </a:solidFill>
                <a:latin typeface="Courier"/>
              </a:rPr>
              <a:t>"Figure 5"</a:t>
            </a:r>
            <a:r>
              <a:rPr>
                <a:latin typeface="Courier"/>
              </a:rPr>
              <a:t>)</a:t>
            </a:r>
          </a:p>
        </p:txBody>
      </p:sp>
      <p:pic>
        <p:nvPicPr>
          <p:cNvPr id="3" name="Picture 1" descr="ridership_files/figure-pptx/plot-hist-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0" lvl="0" indent="0">
              <a:buNone/>
            </a:pPr>
            <a:endParaRPr/>
          </a:p>
          <a:p>
            <a:pPr marL="0" lvl="0" indent="0">
              <a:buNone/>
            </a:pPr>
            <a:r>
              <a:t>After confirming the normality of the distribution a two-tailed t-test will be performed.</a:t>
            </a:r>
          </a:p>
          <a:p>
            <a:pPr lvl="0" indent="0">
              <a:buNone/>
            </a:pPr>
            <a:r>
              <a:rPr>
                <a:solidFill>
                  <a:srgbClr val="06287E"/>
                </a:solidFill>
                <a:latin typeface="Courier"/>
              </a:rPr>
              <a:t>t.test</a:t>
            </a:r>
            <a:r>
              <a:rPr>
                <a:latin typeface="Courier"/>
              </a:rPr>
              <a:t>(total_trips </a:t>
            </a:r>
            <a:r>
              <a:rPr>
                <a:solidFill>
                  <a:srgbClr val="4070A0"/>
                </a:solidFill>
                <a:latin typeface="Courier"/>
              </a:rPr>
              <a:t>~</a:t>
            </a:r>
            <a:r>
              <a:rPr>
                <a:latin typeface="Courier"/>
              </a:rPr>
              <a:t> type_of_day, </a:t>
            </a:r>
            <a:r>
              <a:rPr>
                <a:solidFill>
                  <a:srgbClr val="7D9029"/>
                </a:solidFill>
                <a:latin typeface="Courier"/>
              </a:rPr>
              <a:t>data =</a:t>
            </a:r>
            <a:r>
              <a:rPr>
                <a:latin typeface="Courier"/>
              </a:rPr>
              <a:t> trip_weather_data)</a:t>
            </a:r>
          </a:p>
          <a:p>
            <a:pPr lvl="0" indent="0">
              <a:buNone/>
            </a:pPr>
            <a:r>
              <a:rPr>
                <a:latin typeface="Courier"/>
              </a:rPr>
              <a:t>## 
##  Welch Two Sample t-test
## 
## data:  total_trips by type_of_day
## t = 0.56513, df = 63.91, p-value = 0.574
## alternative hypothesis: true difference in means between group normal and group hot is not equal to 0
## 95 percent confidence interval:
##  -15439.73  27620.44
## sample estimates:
## mean in group normal    mean in group hot 
##             526154.8             520064.5</a:t>
            </a:r>
          </a:p>
          <a:p>
            <a:pPr marL="0" lvl="0" indent="0">
              <a:buNone/>
            </a:pPr>
            <a:r>
              <a:t>Using a 95% confidence t-test, it tells us that we are unable to reject the null hypothesis and claim that a high heat index differs from non-high heat days. We see in the confidence interval (-15439.73, 27620.44), it includes zero, where as the p-value is also 0.6675 which is &gt;0.05 alpha threshold.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Alternative Heat Index Model</a:t>
            </a:r>
          </a:p>
        </p:txBody>
      </p:sp>
      <p:sp>
        <p:nvSpPr>
          <p:cNvPr id="4" name="Text Placeholder 3"/>
          <p:cNvSpPr>
            <a:spLocks noGrp="1"/>
          </p:cNvSpPr>
          <p:nvPr>
            <p:ph type="body" sz="half" idx="2"/>
          </p:nvPr>
        </p:nvSpPr>
        <p:spPr/>
        <p:txBody>
          <a:bodyPr>
            <a:normAutofit fontScale="92500" lnSpcReduction="20000"/>
          </a:bodyPr>
          <a:lstStyle/>
          <a:p>
            <a:pPr marL="0" lvl="0" indent="0">
              <a:buNone/>
            </a:pPr>
            <a:r>
              <a:t>While we failed to reject the null hypothesis, using a t-test, there are other controlling variables to account for that may influence how a heat index may prove to be useful. A multiple linear regression model will be used to account for the seasonal variability in our previous figures. </a:t>
            </a:r>
            <a:r>
              <a:rPr b="1"/>
              <a:t>day_of_week</a:t>
            </a:r>
            <a:r>
              <a:t> will factor out each day of the week, having Monday as the reference variable, </a:t>
            </a:r>
            <a:r>
              <a:rPr b="1"/>
              <a:t>month</a:t>
            </a:r>
            <a:r>
              <a:t> will factor out each month of the year, having January as the reference variable and </a:t>
            </a:r>
            <a:r>
              <a:rPr b="1"/>
              <a:t>year</a:t>
            </a:r>
            <a:r>
              <a:t>, factoring out for the two year data collected, having 2021 as the reference variable. Lastly, total precipitation will be added as well.</a:t>
            </a:r>
          </a:p>
          <a:p>
            <a:pPr marL="0" lvl="0" indent="0">
              <a:spcBef>
                <a:spcPts val="3000"/>
              </a:spcBef>
              <a:buNone/>
            </a:pPr>
            <a:r>
              <a:rPr b="1"/>
              <a:t>Precipitation</a:t>
            </a:r>
          </a:p>
          <a:p>
            <a:pPr marL="0" lvl="0" indent="0">
              <a:buNone/>
            </a:pPr>
            <a:r>
              <a:t>Here we can see no linear trend of precipitation to total daily trips.</a:t>
            </a:r>
          </a:p>
          <a:p>
            <a:pPr lvl="0" indent="0">
              <a:buNone/>
            </a:pP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precip, </a:t>
            </a:r>
            <a:r>
              <a:rPr>
                <a:solidFill>
                  <a:srgbClr val="7D9029"/>
                </a:solidFill>
                <a:latin typeface="Courier"/>
              </a:rPr>
              <a:t>y =</a:t>
            </a:r>
            <a:r>
              <a:rPr>
                <a:latin typeface="Courier"/>
              </a:rPr>
              <a:t> total_trips), </a:t>
            </a:r>
            <a:r>
              <a:rPr>
                <a:solidFill>
                  <a:srgbClr val="7D9029"/>
                </a:solidFill>
                <a:latin typeface="Courier"/>
              </a:rPr>
              <a:t>data =</a:t>
            </a:r>
            <a:r>
              <a:rPr>
                <a:latin typeface="Courier"/>
              </a:rPr>
              <a:t> trip_weather_data)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'precipitation (inches)'</a:t>
            </a:r>
            <a:r>
              <a:rPr>
                <a:latin typeface="Courier"/>
              </a:rPr>
              <a:t>, </a:t>
            </a:r>
            <a:r>
              <a:rPr>
                <a:solidFill>
                  <a:srgbClr val="7D9029"/>
                </a:solidFill>
                <a:latin typeface="Courier"/>
              </a:rPr>
              <a:t>y =</a:t>
            </a:r>
            <a:r>
              <a:rPr>
                <a:latin typeface="Courier"/>
              </a:rPr>
              <a:t> </a:t>
            </a:r>
            <a:r>
              <a:rPr>
                <a:solidFill>
                  <a:srgbClr val="4070A0"/>
                </a:solidFill>
                <a:latin typeface="Courier"/>
              </a:rPr>
              <a:t>'total trips'</a:t>
            </a:r>
            <a:r>
              <a:rPr>
                <a:latin typeface="Courier"/>
              </a:rPr>
              <a:t>, </a:t>
            </a:r>
            <a:r>
              <a:rPr>
                <a:solidFill>
                  <a:srgbClr val="7D9029"/>
                </a:solidFill>
                <a:latin typeface="Courier"/>
              </a:rPr>
              <a:t>caption =</a:t>
            </a:r>
            <a:r>
              <a:rPr>
                <a:latin typeface="Courier"/>
              </a:rPr>
              <a:t> </a:t>
            </a:r>
            <a:r>
              <a:rPr>
                <a:solidFill>
                  <a:srgbClr val="4070A0"/>
                </a:solidFill>
                <a:latin typeface="Courier"/>
              </a:rPr>
              <a:t>'Figure 6'</a:t>
            </a:r>
            <a:r>
              <a:rPr>
                <a:latin typeface="Courier"/>
              </a:rPr>
              <a:t>) </a:t>
            </a:r>
            <a:r>
              <a:rPr>
                <a:solidFill>
                  <a:srgbClr val="4070A0"/>
                </a:solidFill>
                <a:latin typeface="Courier"/>
              </a:rPr>
              <a:t>+</a:t>
            </a:r>
            <a:br/>
            <a:r>
              <a:rPr>
                <a:latin typeface="Courier"/>
              </a:rPr>
              <a:t>  </a:t>
            </a:r>
            <a:r>
              <a:rPr>
                <a:solidFill>
                  <a:srgbClr val="06287E"/>
                </a:solidFill>
                <a:latin typeface="Courier"/>
              </a:rPr>
              <a:t>scale_y_continuous</a:t>
            </a:r>
            <a:r>
              <a:rPr>
                <a:latin typeface="Courier"/>
              </a:rPr>
              <a:t>(</a:t>
            </a:r>
            <a:r>
              <a:rPr>
                <a:solidFill>
                  <a:srgbClr val="7D9029"/>
                </a:solidFill>
                <a:latin typeface="Courier"/>
              </a:rPr>
              <a:t>labels =</a:t>
            </a:r>
            <a:r>
              <a:rPr>
                <a:latin typeface="Courier"/>
              </a:rPr>
              <a:t> scales</a:t>
            </a:r>
            <a:r>
              <a:rPr>
                <a:solidFill>
                  <a:srgbClr val="4070A0"/>
                </a:solidFill>
                <a:latin typeface="Courier"/>
              </a:rPr>
              <a:t>::</a:t>
            </a:r>
            <a:r>
              <a:rPr>
                <a:latin typeface="Courier"/>
              </a:rPr>
              <a:t>comma)</a:t>
            </a:r>
          </a:p>
        </p:txBody>
      </p:sp>
      <p:pic>
        <p:nvPicPr>
          <p:cNvPr id="3" name="Picture 1" descr="ridership_files/figure-pptx/daily-precip-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buNone/>
                </a:pPr>
                <a:endParaRPr dirty="0"/>
              </a:p>
              <a:p>
                <a:pPr marL="0" lvl="0" indent="0">
                  <a:buNone/>
                </a:pPr>
                <a:r>
                  <a:rPr dirty="0"/>
                  <a:t>As for the correlation between heat index and precipitation we get 0.01965 which shows almost zero correlation with each other.</a:t>
                </a:r>
              </a:p>
              <a:p>
                <a:pPr lvl="0" indent="0">
                  <a:buNone/>
                </a:pPr>
                <a:r>
                  <a:rPr dirty="0" err="1">
                    <a:solidFill>
                      <a:srgbClr val="06287E"/>
                    </a:solidFill>
                    <a:latin typeface="Courier"/>
                  </a:rPr>
                  <a:t>cor</a:t>
                </a:r>
                <a:r>
                  <a:rPr dirty="0">
                    <a:latin typeface="Courier"/>
                  </a:rPr>
                  <a:t>(</a:t>
                </a:r>
                <a:r>
                  <a:rPr dirty="0" err="1">
                    <a:latin typeface="Courier"/>
                  </a:rPr>
                  <a:t>trip_weather_data</a:t>
                </a:r>
                <a:r>
                  <a:rPr dirty="0" err="1">
                    <a:solidFill>
                      <a:srgbClr val="4070A0"/>
                    </a:solidFill>
                    <a:latin typeface="Courier"/>
                  </a:rPr>
                  <a:t>$</a:t>
                </a:r>
                <a:r>
                  <a:rPr dirty="0" err="1">
                    <a:latin typeface="Courier"/>
                  </a:rPr>
                  <a:t>heat_idx</a:t>
                </a:r>
                <a:r>
                  <a:rPr dirty="0">
                    <a:latin typeface="Courier"/>
                  </a:rPr>
                  <a:t>, </a:t>
                </a:r>
                <a:r>
                  <a:rPr dirty="0" err="1">
                    <a:latin typeface="Courier"/>
                  </a:rPr>
                  <a:t>trip_weather_data</a:t>
                </a:r>
                <a:r>
                  <a:rPr dirty="0" err="1">
                    <a:solidFill>
                      <a:srgbClr val="4070A0"/>
                    </a:solidFill>
                    <a:latin typeface="Courier"/>
                  </a:rPr>
                  <a:t>$</a:t>
                </a:r>
                <a:r>
                  <a:rPr dirty="0" err="1">
                    <a:latin typeface="Courier"/>
                  </a:rPr>
                  <a:t>precip</a:t>
                </a:r>
                <a:r>
                  <a:rPr dirty="0">
                    <a:latin typeface="Courier"/>
                  </a:rPr>
                  <a:t>)</a:t>
                </a:r>
              </a:p>
              <a:p>
                <a:pPr lvl="0" indent="0">
                  <a:buNone/>
                </a:pPr>
                <a:r>
                  <a:rPr dirty="0">
                    <a:latin typeface="Courier"/>
                  </a:rPr>
                  <a:t>## [1] 0.01965289</a:t>
                </a:r>
              </a:p>
              <a:p>
                <a:pPr marL="0" lvl="0" indent="0">
                  <a:spcBef>
                    <a:spcPts val="3000"/>
                  </a:spcBef>
                  <a:buNone/>
                </a:pPr>
                <a:r>
                  <a:rPr b="1" dirty="0"/>
                  <a:t>Model</a:t>
                </a:r>
              </a:p>
              <a:p>
                <a:pPr marL="0" lvl="0" indent="0">
                  <a:buNone/>
                </a:pPr>
                <a:r>
                  <a:rPr dirty="0"/>
                  <a:t>Now we can build the linear regression as followed:</a:t>
                </a:r>
              </a:p>
              <a:p>
                <a:pPr marL="0" lvl="0" indent="0">
                  <a:buNone/>
                </a:pPr>
                <a14:m>
                  <m:oMathPara xmlns:m="http://schemas.openxmlformats.org/officeDocument/2006/math">
                    <m:oMathParaPr>
                      <m:jc m:val="center"/>
                    </m:oMathParaPr>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𝑦</m:t>
                          </m:r>
                        </m:e>
                      </m:acc>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𝑥</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𝑥</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a:rPr>
                          <a:latin typeface="Cambria Math" panose="02040503050406030204" pitchFamily="18" charset="0"/>
                        </a:rPr>
                        <m:t>+</m:t>
                      </m:r>
                      <m:r>
                        <a:rPr>
                          <a:latin typeface="Cambria Math" panose="02040503050406030204" pitchFamily="18" charset="0"/>
                        </a:rPr>
                        <m:t>𝑥</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r>
                        <a:rPr>
                          <a:latin typeface="Cambria Math" panose="02040503050406030204" pitchFamily="18" charset="0"/>
                        </a:rPr>
                        <m:t>+</m:t>
                      </m:r>
                      <m:r>
                        <a:rPr>
                          <a:latin typeface="Cambria Math" panose="02040503050406030204" pitchFamily="18" charset="0"/>
                        </a:rPr>
                        <m:t>𝑥</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4</m:t>
                          </m:r>
                        </m:sub>
                      </m:sSub>
                      <m:r>
                        <a:rPr>
                          <a:latin typeface="Cambria Math" panose="02040503050406030204" pitchFamily="18" charset="0"/>
                        </a:rPr>
                        <m:t>+</m:t>
                      </m:r>
                      <m:r>
                        <a:rPr>
                          <a:latin typeface="Cambria Math" panose="02040503050406030204" pitchFamily="18" charset="0"/>
                        </a:rPr>
                        <m:t>𝑥</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5</m:t>
                          </m:r>
                        </m:sub>
                      </m:sSub>
                    </m:oMath>
                  </m:oMathPara>
                </a14:m>
                <a:endParaRPr dirty="0"/>
              </a:p>
              <a:p>
                <a:pPr marL="0" lvl="0" indent="0">
                  <a:buNone/>
                </a:pPr>
                <a:r>
                  <a:rPr dirty="0"/>
                  <a:t>where</a:t>
                </a:r>
              </a:p>
              <a:p>
                <a:pPr marL="0" lvl="0" indent="0">
                  <a:buNone/>
                </a:pPr>
                <a:r>
                  <a:rPr dirty="0"/>
                  <a:t>$$
\beta_1 = type\_of\_day, \beta_2 = </a:t>
                </a:r>
                <a:r>
                  <a:rPr dirty="0" err="1"/>
                  <a:t>precip</a:t>
                </a:r>
                <a:r>
                  <a:rPr dirty="0"/>
                  <a:t>, \beta_3 = day\_of\_week, \beta_4 = month, \beta_5 = year\\
$$</a:t>
                </a:r>
              </a:p>
              <a:p>
                <a:pPr marL="0" lvl="0" indent="0">
                  <a:spcBef>
                    <a:spcPts val="3000"/>
                  </a:spcBef>
                  <a:buNone/>
                </a:pPr>
                <a:r>
                  <a:rPr b="1" dirty="0"/>
                  <a:t>Results</a:t>
                </a:r>
              </a:p>
              <a:p>
                <a:pPr lvl="0" indent="0">
                  <a:buNone/>
                </a:pPr>
                <a:r>
                  <a:rPr dirty="0" err="1">
                    <a:latin typeface="Courier"/>
                  </a:rPr>
                  <a:t>lm_mod</a:t>
                </a:r>
                <a:r>
                  <a:rPr dirty="0">
                    <a:latin typeface="Courier"/>
                  </a:rPr>
                  <a:t> </a:t>
                </a:r>
                <a:r>
                  <a:rPr dirty="0">
                    <a:solidFill>
                      <a:srgbClr val="007020"/>
                    </a:solidFill>
                    <a:latin typeface="Courier"/>
                  </a:rPr>
                  <a:t>&lt;-</a:t>
                </a:r>
                <a:r>
                  <a:rPr dirty="0">
                    <a:latin typeface="Courier"/>
                  </a:rPr>
                  <a:t> </a:t>
                </a:r>
                <a:r>
                  <a:rPr dirty="0" err="1">
                    <a:solidFill>
                      <a:srgbClr val="06287E"/>
                    </a:solidFill>
                    <a:latin typeface="Courier"/>
                  </a:rPr>
                  <a:t>lm</a:t>
                </a:r>
                <a:r>
                  <a:rPr dirty="0">
                    <a:latin typeface="Courier"/>
                  </a:rPr>
                  <a:t>(</a:t>
                </a:r>
                <a:r>
                  <a:rPr dirty="0" err="1">
                    <a:latin typeface="Courier"/>
                  </a:rPr>
                  <a:t>total_trips</a:t>
                </a:r>
                <a:r>
                  <a:rPr dirty="0">
                    <a:latin typeface="Courier"/>
                  </a:rPr>
                  <a:t> </a:t>
                </a:r>
                <a:r>
                  <a:rPr dirty="0">
                    <a:solidFill>
                      <a:srgbClr val="4070A0"/>
                    </a:solidFill>
                    <a:latin typeface="Courier"/>
                  </a:rPr>
                  <a:t>~</a:t>
                </a:r>
                <a:r>
                  <a:rPr dirty="0">
                    <a:latin typeface="Courier"/>
                  </a:rPr>
                  <a:t> </a:t>
                </a:r>
                <a:r>
                  <a:rPr dirty="0" err="1">
                    <a:latin typeface="Courier"/>
                  </a:rPr>
                  <a:t>type_of_day</a:t>
                </a:r>
                <a:r>
                  <a:rPr dirty="0">
                    <a:latin typeface="Courier"/>
                  </a:rPr>
                  <a:t> </a:t>
                </a:r>
                <a:r>
                  <a:rPr dirty="0">
                    <a:solidFill>
                      <a:srgbClr val="4070A0"/>
                    </a:solidFill>
                    <a:latin typeface="Courier"/>
                  </a:rPr>
                  <a:t>+</a:t>
                </a:r>
                <a:r>
                  <a:rPr dirty="0">
                    <a:latin typeface="Courier"/>
                  </a:rPr>
                  <a:t> </a:t>
                </a:r>
                <a:r>
                  <a:rPr dirty="0" err="1">
                    <a:latin typeface="Courier"/>
                  </a:rPr>
                  <a:t>precip</a:t>
                </a:r>
                <a:r>
                  <a:rPr dirty="0">
                    <a:latin typeface="Courier"/>
                  </a:rPr>
                  <a:t> </a:t>
                </a:r>
                <a:r>
                  <a:rPr dirty="0">
                    <a:solidFill>
                      <a:srgbClr val="4070A0"/>
                    </a:solidFill>
                    <a:latin typeface="Courier"/>
                  </a:rPr>
                  <a:t>+</a:t>
                </a:r>
                <a:r>
                  <a:rPr dirty="0">
                    <a:latin typeface="Courier"/>
                  </a:rPr>
                  <a:t> </a:t>
                </a:r>
                <a:r>
                  <a:rPr dirty="0" err="1">
                    <a:latin typeface="Courier"/>
                  </a:rPr>
                  <a:t>day_of_week</a:t>
                </a:r>
                <a:r>
                  <a:rPr dirty="0">
                    <a:latin typeface="Courier"/>
                  </a:rPr>
                  <a:t> </a:t>
                </a:r>
                <a:r>
                  <a:rPr dirty="0">
                    <a:solidFill>
                      <a:srgbClr val="4070A0"/>
                    </a:solidFill>
                    <a:latin typeface="Courier"/>
                  </a:rPr>
                  <a:t>+</a:t>
                </a:r>
                <a:r>
                  <a:rPr dirty="0">
                    <a:latin typeface="Courier"/>
                  </a:rPr>
                  <a:t> month </a:t>
                </a:r>
                <a:r>
                  <a:rPr dirty="0">
                    <a:solidFill>
                      <a:srgbClr val="4070A0"/>
                    </a:solidFill>
                    <a:latin typeface="Courier"/>
                  </a:rPr>
                  <a:t>+</a:t>
                </a:r>
                <a:r>
                  <a:rPr dirty="0">
                    <a:latin typeface="Courier"/>
                  </a:rPr>
                  <a:t> year, </a:t>
                </a:r>
                <a:r>
                  <a:rPr dirty="0">
                    <a:solidFill>
                      <a:srgbClr val="7D9029"/>
                    </a:solidFill>
                    <a:latin typeface="Courier"/>
                  </a:rPr>
                  <a:t>data =</a:t>
                </a:r>
                <a:r>
                  <a:rPr dirty="0">
                    <a:latin typeface="Courier"/>
                  </a:rPr>
                  <a:t> </a:t>
                </a:r>
                <a:r>
                  <a:rPr dirty="0" err="1">
                    <a:latin typeface="Courier"/>
                  </a:rPr>
                  <a:t>trip_weather_data</a:t>
                </a:r>
                <a:r>
                  <a:rPr dirty="0">
                    <a:latin typeface="Courier"/>
                  </a:rPr>
                  <a:t>)</a:t>
                </a:r>
                <a:br>
                  <a:rPr dirty="0"/>
                </a:br>
                <a:r>
                  <a:rPr dirty="0">
                    <a:solidFill>
                      <a:srgbClr val="06287E"/>
                    </a:solidFill>
                    <a:latin typeface="Courier"/>
                  </a:rPr>
                  <a:t>summary</a:t>
                </a:r>
                <a:r>
                  <a:rPr dirty="0">
                    <a:latin typeface="Courier"/>
                  </a:rPr>
                  <a:t>(</a:t>
                </a:r>
                <a:r>
                  <a:rPr dirty="0" err="1">
                    <a:latin typeface="Courier"/>
                  </a:rPr>
                  <a:t>lm_mod</a:t>
                </a:r>
                <a:r>
                  <a:rPr dirty="0">
                    <a:latin typeface="Courier"/>
                  </a:rPr>
                  <a:t>)</a:t>
                </a:r>
              </a:p>
              <a:p>
                <a:pPr lvl="0" indent="0">
                  <a:buNone/>
                </a:pPr>
                <a:r>
                  <a:rPr dirty="0">
                    <a:latin typeface="Courier"/>
                  </a:rPr>
                  <a:t>## 
## Call:
## </a:t>
                </a:r>
                <a:r>
                  <a:rPr dirty="0" err="1">
                    <a:latin typeface="Courier"/>
                  </a:rPr>
                  <a:t>lm</a:t>
                </a:r>
                <a:r>
                  <a:rPr dirty="0">
                    <a:latin typeface="Courier"/>
                  </a:rPr>
                  <a:t>(formula = </a:t>
                </a:r>
                <a:r>
                  <a:rPr dirty="0" err="1">
                    <a:latin typeface="Courier"/>
                  </a:rPr>
                  <a:t>total_trips</a:t>
                </a:r>
                <a:r>
                  <a:rPr dirty="0">
                    <a:latin typeface="Courier"/>
                  </a:rPr>
                  <a:t> ~ </a:t>
                </a:r>
                <a:r>
                  <a:rPr dirty="0" err="1">
                    <a:latin typeface="Courier"/>
                  </a:rPr>
                  <a:t>type_of_day</a:t>
                </a:r>
                <a:r>
                  <a:rPr dirty="0">
                    <a:latin typeface="Courier"/>
                  </a:rPr>
                  <a:t> + </a:t>
                </a:r>
                <a:r>
                  <a:rPr dirty="0" err="1">
                    <a:latin typeface="Courier"/>
                  </a:rPr>
                  <a:t>precip</a:t>
                </a:r>
                <a:r>
                  <a:rPr dirty="0">
                    <a:latin typeface="Courier"/>
                  </a:rPr>
                  <a:t> + </a:t>
                </a:r>
                <a:r>
                  <a:rPr dirty="0" err="1">
                    <a:latin typeface="Courier"/>
                  </a:rPr>
                  <a:t>day_of_week</a:t>
                </a:r>
                <a:r>
                  <a:rPr dirty="0">
                    <a:latin typeface="Courier"/>
                  </a:rPr>
                  <a:t> + 
##     month + year, data = </a:t>
                </a:r>
                <a:r>
                  <a:rPr dirty="0" err="1">
                    <a:latin typeface="Courier"/>
                  </a:rPr>
                  <a:t>trip_weather_data</a:t>
                </a:r>
                <a:r>
                  <a:rPr dirty="0">
                    <a:latin typeface="Courier"/>
                  </a:rPr>
                  <a:t>)
## 
## Residuals:
##     Min      1Q  Median      3Q     Max 
## -236799  -16242    1743   18865  130481 
## 
## Coefficients:
##                Estimate Std. Error t value </a:t>
                </a:r>
                <a:r>
                  <a:rPr dirty="0" err="1">
                    <a:latin typeface="Courier"/>
                  </a:rPr>
                  <a:t>Pr</a:t>
                </a:r>
                <a:r>
                  <a:rPr dirty="0">
                    <a:latin typeface="Courier"/>
                  </a:rPr>
                  <a:t>(&gt;|t|)    
## (Intercept)      296687       6352  46.709  &lt; 2e-16 ***
## </a:t>
                </a:r>
                <a:r>
                  <a:rPr dirty="0" err="1">
                    <a:latin typeface="Courier"/>
                  </a:rPr>
                  <a:t>type_of_dayhot</a:t>
                </a:r>
                <a:r>
                  <a:rPr dirty="0">
                    <a:latin typeface="Courier"/>
                  </a:rPr>
                  <a:t>    16807       6584   2.553 0.010900 *  
## </a:t>
                </a:r>
                <a:r>
                  <a:rPr dirty="0" err="1">
                    <a:latin typeface="Courier"/>
                  </a:rPr>
                  <a:t>precip</a:t>
                </a:r>
                <a:r>
                  <a:rPr dirty="0">
                    <a:latin typeface="Courier"/>
                  </a:rPr>
                  <a:t>            -3264       5132  -0.636 0.524971    
## </a:t>
                </a:r>
                <a:r>
                  <a:rPr dirty="0" err="1">
                    <a:latin typeface="Courier"/>
                  </a:rPr>
                  <a:t>day_of_weekTue</a:t>
                </a:r>
                <a:r>
                  <a:rPr dirty="0">
                    <a:latin typeface="Courier"/>
                  </a:rPr>
                  <a:t>    18886       5476   3.449 0.000596 ***
## </a:t>
                </a:r>
                <a:r>
                  <a:rPr dirty="0" err="1">
                    <a:latin typeface="Courier"/>
                  </a:rPr>
                  <a:t>day_of_weekWed</a:t>
                </a:r>
                <a:r>
                  <a:rPr dirty="0">
                    <a:latin typeface="Courier"/>
                  </a:rPr>
                  <a:t>    47471       5476   8.669  &lt; 2e-16 ***
## </a:t>
                </a:r>
                <a:r>
                  <a:rPr dirty="0" err="1">
                    <a:latin typeface="Courier"/>
                  </a:rPr>
                  <a:t>day_of_weekThu</a:t>
                </a:r>
                <a:r>
                  <a:rPr dirty="0">
                    <a:latin typeface="Courier"/>
                  </a:rPr>
                  <a:t>    77662       5477  14.179  &lt; 2e-16 ***
## </a:t>
                </a:r>
                <a:r>
                  <a:rPr dirty="0" err="1">
                    <a:latin typeface="Courier"/>
                  </a:rPr>
                  <a:t>day_of_weekFri</a:t>
                </a:r>
                <a:r>
                  <a:rPr dirty="0">
                    <a:latin typeface="Courier"/>
                  </a:rPr>
                  <a:t>   135131       5464  24.734  &lt; 2e-16 ***
## </a:t>
                </a:r>
                <a:r>
                  <a:rPr dirty="0" err="1">
                    <a:latin typeface="Courier"/>
                  </a:rPr>
                  <a:t>day_of_weekSat</a:t>
                </a:r>
                <a:r>
                  <a:rPr dirty="0">
                    <a:latin typeface="Courier"/>
                  </a:rPr>
                  <a:t>   172810       5477  31.552  &lt; 2e-16 ***
## </a:t>
                </a:r>
                <a:r>
                  <a:rPr dirty="0" err="1">
                    <a:latin typeface="Courier"/>
                  </a:rPr>
                  <a:t>day_of_weekSun</a:t>
                </a:r>
                <a:r>
                  <a:rPr dirty="0">
                    <a:latin typeface="Courier"/>
                  </a:rPr>
                  <a:t>    80637       5481  14.712  &lt; 2e-16 ***
## </a:t>
                </a:r>
                <a:r>
                  <a:rPr dirty="0" err="1">
                    <a:latin typeface="Courier"/>
                  </a:rPr>
                  <a:t>monthFeb</a:t>
                </a:r>
                <a:r>
                  <a:rPr dirty="0">
                    <a:latin typeface="Courier"/>
                  </a:rPr>
                  <a:t>          65816       7278   9.043  &lt; 2e-16 ***
## </a:t>
                </a:r>
                <a:r>
                  <a:rPr dirty="0" err="1">
                    <a:latin typeface="Courier"/>
                  </a:rPr>
                  <a:t>monthMar</a:t>
                </a:r>
                <a:r>
                  <a:rPr dirty="0">
                    <a:latin typeface="Courier"/>
                  </a:rPr>
                  <a:t>         103416       7090  14.585  &lt; 2e-16 ***
## </a:t>
                </a:r>
                <a:r>
                  <a:rPr dirty="0" err="1">
                    <a:latin typeface="Courier"/>
                  </a:rPr>
                  <a:t>monthApr</a:t>
                </a:r>
                <a:r>
                  <a:rPr dirty="0">
                    <a:latin typeface="Courier"/>
                  </a:rPr>
                  <a:t>          99763       7147  13.959  &lt; 2e-16 ***
## </a:t>
                </a:r>
                <a:r>
                  <a:rPr dirty="0" err="1">
                    <a:latin typeface="Courier"/>
                  </a:rPr>
                  <a:t>monthMay</a:t>
                </a:r>
                <a:r>
                  <a:rPr dirty="0">
                    <a:latin typeface="Courier"/>
                  </a:rPr>
                  <a:t>         104052       7090  14.676  &lt; 2e-16 ***
## </a:t>
                </a:r>
                <a:r>
                  <a:rPr dirty="0" err="1">
                    <a:latin typeface="Courier"/>
                  </a:rPr>
                  <a:t>monthJun</a:t>
                </a:r>
                <a:r>
                  <a:rPr dirty="0">
                    <a:latin typeface="Courier"/>
                  </a:rPr>
                  <a:t>         117217       7200  16.280  &lt; 2e-16 ***
## </a:t>
                </a:r>
                <a:r>
                  <a:rPr dirty="0" err="1">
                    <a:latin typeface="Courier"/>
                  </a:rPr>
                  <a:t>monthJul</a:t>
                </a:r>
                <a:r>
                  <a:rPr dirty="0">
                    <a:latin typeface="Courier"/>
                  </a:rPr>
                  <a:t>          85819       7431  11.549  &lt; 2e-16 ***
## </a:t>
                </a:r>
                <a:r>
                  <a:rPr dirty="0" err="1">
                    <a:latin typeface="Courier"/>
                  </a:rPr>
                  <a:t>monthAug</a:t>
                </a:r>
                <a:r>
                  <a:rPr dirty="0">
                    <a:latin typeface="Courier"/>
                  </a:rPr>
                  <a:t>          82951       7401  11.208  &lt; 2e-16 ***
## </a:t>
                </a:r>
                <a:r>
                  <a:rPr dirty="0" err="1">
                    <a:latin typeface="Courier"/>
                  </a:rPr>
                  <a:t>monthSep</a:t>
                </a:r>
                <a:r>
                  <a:rPr dirty="0">
                    <a:latin typeface="Courier"/>
                  </a:rPr>
                  <a:t>         116278       7154  16.253  &lt; 2e-16 ***
## </a:t>
                </a:r>
                <a:r>
                  <a:rPr dirty="0" err="1">
                    <a:latin typeface="Courier"/>
                  </a:rPr>
                  <a:t>monthOct</a:t>
                </a:r>
                <a:r>
                  <a:rPr dirty="0">
                    <a:latin typeface="Courier"/>
                  </a:rPr>
                  <a:t>         147176       7094  20.745  &lt; 2e-16 ***
## </a:t>
                </a:r>
                <a:r>
                  <a:rPr dirty="0" err="1">
                    <a:latin typeface="Courier"/>
                  </a:rPr>
                  <a:t>monthNov</a:t>
                </a:r>
                <a:r>
                  <a:rPr dirty="0">
                    <a:latin typeface="Courier"/>
                  </a:rPr>
                  <a:t>         141280       7149  19.762  &lt; 2e-16 ***
## </a:t>
                </a:r>
                <a:r>
                  <a:rPr dirty="0" err="1">
                    <a:latin typeface="Courier"/>
                  </a:rPr>
                  <a:t>monthDec</a:t>
                </a:r>
                <a:r>
                  <a:rPr dirty="0">
                    <a:latin typeface="Courier"/>
                  </a:rPr>
                  <a:t>         141938       7118  19.939  &lt; 2e-16 ***
## year2022         103358       2925  35.339  &lt; 2e-16 ***
## ---
## </a:t>
                </a:r>
                <a:r>
                  <a:rPr dirty="0" err="1">
                    <a:latin typeface="Courier"/>
                  </a:rPr>
                  <a:t>Signif</a:t>
                </a:r>
                <a:r>
                  <a:rPr dirty="0">
                    <a:latin typeface="Courier"/>
                  </a:rPr>
                  <a:t>. codes:  0 '***' 0.001 '**' 0.01 '*' 0.05 '.' 0.1 ' ' 1
## 
## Residual standard error: 39450 on 708 degrees of freedom
## Multiple R-squared:  0.8292, Adjusted R-squared:  0.8244 
## F-statistic: 171.9 on 20 and 708 DF,  p-value: &lt; 2.2e-16</a:t>
                </a:r>
              </a:p>
              <a:p>
                <a:pPr marL="0" lvl="0" indent="0">
                  <a:buNone/>
                </a:pPr>
                <a:r>
                  <a:rPr dirty="0"/>
                  <a:t>The linear regression model</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a:latin typeface="Cambria Math" panose="02040503050406030204" pitchFamily="18" charset="0"/>
                            </a:rPr>
                          </m:ctrlPr>
                        </m:mPr>
                        <m:mr>
                          <m:e>
                            <m:acc>
                              <m:accPr>
                                <m:chr m:val="̂"/>
                                <m:ctrlPr>
                                  <a:rPr>
                                    <a:latin typeface="Cambria Math" panose="02040503050406030204" pitchFamily="18" charset="0"/>
                                  </a:rPr>
                                </m:ctrlPr>
                              </m:accPr>
                              <m:e>
                                <m:r>
                                  <a:rPr>
                                    <a:latin typeface="Cambria Math" panose="02040503050406030204" pitchFamily="18" charset="0"/>
                                  </a:rPr>
                                  <m:t>𝑦</m:t>
                                </m:r>
                              </m:e>
                            </m:acc>
                            <m:r>
                              <a:rPr>
                                <a:latin typeface="Cambria Math" panose="02040503050406030204" pitchFamily="18" charset="0"/>
                              </a:rPr>
                              <m:t>=296687</m:t>
                            </m:r>
                          </m:e>
                          <m:e>
                            <m:r>
                              <a:rPr>
                                <a:latin typeface="Cambria Math" panose="02040503050406030204" pitchFamily="18" charset="0"/>
                              </a:rPr>
                              <m:t> +16807×</m:t>
                            </m:r>
                            <m:r>
                              <a:rPr>
                                <a:latin typeface="Cambria Math" panose="02040503050406030204" pitchFamily="18" charset="0"/>
                              </a:rPr>
                              <m:t>𝑡𝑦𝑝𝑒</m:t>
                            </m:r>
                            <m:r>
                              <a:rPr>
                                <a:latin typeface="Cambria Math" panose="02040503050406030204" pitchFamily="18" charset="0"/>
                              </a:rPr>
                              <m:t>_</m:t>
                            </m:r>
                            <m:r>
                              <a:rPr>
                                <a:latin typeface="Cambria Math" panose="02040503050406030204" pitchFamily="18" charset="0"/>
                              </a:rPr>
                              <m:t>𝑜𝑓</m:t>
                            </m:r>
                            <m:r>
                              <a:rPr>
                                <a:latin typeface="Cambria Math" panose="02040503050406030204" pitchFamily="18" charset="0"/>
                              </a:rPr>
                              <m:t>_</m:t>
                            </m:r>
                            <m:r>
                              <a:rPr>
                                <a:latin typeface="Cambria Math" panose="02040503050406030204" pitchFamily="18" charset="0"/>
                              </a:rPr>
                              <m:t>𝑑𝑎𝑦h𝑜𝑡</m:t>
                            </m:r>
                          </m:e>
                        </m:mr>
                        <m:mr>
                          <m:e/>
                          <m:e>
                            <m:r>
                              <a:rPr>
                                <a:latin typeface="Cambria Math" panose="02040503050406030204" pitchFamily="18" charset="0"/>
                              </a:rPr>
                              <m:t> −3264×</m:t>
                            </m:r>
                            <m:r>
                              <a:rPr>
                                <a:latin typeface="Cambria Math" panose="02040503050406030204" pitchFamily="18" charset="0"/>
                              </a:rPr>
                              <m:t>𝑑𝑎𝑖𝑙𝑦</m:t>
                            </m:r>
                            <m:r>
                              <a:rPr>
                                <a:latin typeface="Cambria Math" panose="02040503050406030204" pitchFamily="18" charset="0"/>
                              </a:rPr>
                              <m:t>_</m:t>
                            </m:r>
                            <m:r>
                              <a:rPr>
                                <a:latin typeface="Cambria Math" panose="02040503050406030204" pitchFamily="18" charset="0"/>
                              </a:rPr>
                              <m:t>𝑝𝑟𝑒𝑐𝑖𝑝</m:t>
                            </m:r>
                          </m:e>
                        </m:mr>
                        <m:mr>
                          <m:e/>
                          <m:e>
                            <m:r>
                              <a:rPr>
                                <a:latin typeface="Cambria Math" panose="02040503050406030204" pitchFamily="18" charset="0"/>
                              </a:rPr>
                              <m:t> +18886×</m:t>
                            </m:r>
                            <m:r>
                              <a:rPr>
                                <a:latin typeface="Cambria Math" panose="02040503050406030204" pitchFamily="18" charset="0"/>
                              </a:rPr>
                              <m:t>𝑑𝑎𝑦</m:t>
                            </m:r>
                            <m:r>
                              <a:rPr>
                                <a:latin typeface="Cambria Math" panose="02040503050406030204" pitchFamily="18" charset="0"/>
                              </a:rPr>
                              <m:t>_</m:t>
                            </m:r>
                            <m:r>
                              <a:rPr>
                                <a:latin typeface="Cambria Math" panose="02040503050406030204" pitchFamily="18" charset="0"/>
                              </a:rPr>
                              <m:t>𝑜𝑓</m:t>
                            </m:r>
                            <m:r>
                              <a:rPr>
                                <a:latin typeface="Cambria Math" panose="02040503050406030204" pitchFamily="18" charset="0"/>
                              </a:rPr>
                              <m:t>_</m:t>
                            </m:r>
                            <m:r>
                              <a:rPr>
                                <a:latin typeface="Cambria Math" panose="02040503050406030204" pitchFamily="18" charset="0"/>
                              </a:rPr>
                              <m:t>𝑤𝑒𝑒𝑘𝑇𝑢𝑒</m:t>
                            </m:r>
                          </m:e>
                        </m:mr>
                        <m:mr>
                          <m:e/>
                          <m:e>
                            <m:r>
                              <a:rPr>
                                <a:latin typeface="Cambria Math" panose="02040503050406030204" pitchFamily="18" charset="0"/>
                              </a:rPr>
                              <m:t> +47471×</m:t>
                            </m:r>
                            <m:r>
                              <a:rPr>
                                <a:latin typeface="Cambria Math" panose="02040503050406030204" pitchFamily="18" charset="0"/>
                              </a:rPr>
                              <m:t>𝑑𝑎𝑦</m:t>
                            </m:r>
                            <m:r>
                              <a:rPr>
                                <a:latin typeface="Cambria Math" panose="02040503050406030204" pitchFamily="18" charset="0"/>
                              </a:rPr>
                              <m:t>_</m:t>
                            </m:r>
                            <m:r>
                              <a:rPr>
                                <a:latin typeface="Cambria Math" panose="02040503050406030204" pitchFamily="18" charset="0"/>
                              </a:rPr>
                              <m:t>𝑜𝑓</m:t>
                            </m:r>
                            <m:r>
                              <a:rPr>
                                <a:latin typeface="Cambria Math" panose="02040503050406030204" pitchFamily="18" charset="0"/>
                              </a:rPr>
                              <m:t>_</m:t>
                            </m:r>
                            <m:r>
                              <a:rPr>
                                <a:latin typeface="Cambria Math" panose="02040503050406030204" pitchFamily="18" charset="0"/>
                              </a:rPr>
                              <m:t>𝑤𝑒𝑒𝑘𝑊𝑒𝑑</m:t>
                            </m:r>
                          </m:e>
                        </m:mr>
                        <m:mr>
                          <m:e/>
                          <m:e>
                            <m:r>
                              <a:rPr>
                                <a:latin typeface="Cambria Math" panose="02040503050406030204" pitchFamily="18" charset="0"/>
                              </a:rPr>
                              <m:t> +77662×</m:t>
                            </m:r>
                            <m:r>
                              <a:rPr>
                                <a:latin typeface="Cambria Math" panose="02040503050406030204" pitchFamily="18" charset="0"/>
                              </a:rPr>
                              <m:t>𝑑𝑎𝑦</m:t>
                            </m:r>
                            <m:r>
                              <a:rPr>
                                <a:latin typeface="Cambria Math" panose="02040503050406030204" pitchFamily="18" charset="0"/>
                              </a:rPr>
                              <m:t>_</m:t>
                            </m:r>
                            <m:r>
                              <a:rPr>
                                <a:latin typeface="Cambria Math" panose="02040503050406030204" pitchFamily="18" charset="0"/>
                              </a:rPr>
                              <m:t>𝑜𝑓</m:t>
                            </m:r>
                            <m:r>
                              <a:rPr>
                                <a:latin typeface="Cambria Math" panose="02040503050406030204" pitchFamily="18" charset="0"/>
                              </a:rPr>
                              <m:t>_</m:t>
                            </m:r>
                            <m:r>
                              <a:rPr>
                                <a:latin typeface="Cambria Math" panose="02040503050406030204" pitchFamily="18" charset="0"/>
                              </a:rPr>
                              <m:t>𝑤𝑒𝑒𝑘𝑇h𝑢</m:t>
                            </m:r>
                          </m:e>
                        </m:mr>
                        <m:mr>
                          <m:e/>
                          <m:e>
                            <m:r>
                              <a:rPr>
                                <a:latin typeface="Cambria Math" panose="02040503050406030204" pitchFamily="18" charset="0"/>
                              </a:rPr>
                              <m:t> +135131×</m:t>
                            </m:r>
                            <m:r>
                              <a:rPr>
                                <a:latin typeface="Cambria Math" panose="02040503050406030204" pitchFamily="18" charset="0"/>
                              </a:rPr>
                              <m:t>𝑑𝑎𝑦</m:t>
                            </m:r>
                            <m:r>
                              <a:rPr>
                                <a:latin typeface="Cambria Math" panose="02040503050406030204" pitchFamily="18" charset="0"/>
                              </a:rPr>
                              <m:t>_</m:t>
                            </m:r>
                            <m:r>
                              <a:rPr>
                                <a:latin typeface="Cambria Math" panose="02040503050406030204" pitchFamily="18" charset="0"/>
                              </a:rPr>
                              <m:t>𝑜𝑓</m:t>
                            </m:r>
                            <m:r>
                              <a:rPr>
                                <a:latin typeface="Cambria Math" panose="02040503050406030204" pitchFamily="18" charset="0"/>
                              </a:rPr>
                              <m:t>_</m:t>
                            </m:r>
                            <m:r>
                              <a:rPr>
                                <a:latin typeface="Cambria Math" panose="02040503050406030204" pitchFamily="18" charset="0"/>
                              </a:rPr>
                              <m:t>𝑤𝑒𝑒𝑘𝐹𝑟𝑖</m:t>
                            </m:r>
                          </m:e>
                        </m:mr>
                        <m:mr>
                          <m:e/>
                          <m:e>
                            <m:r>
                              <a:rPr>
                                <a:latin typeface="Cambria Math" panose="02040503050406030204" pitchFamily="18" charset="0"/>
                              </a:rPr>
                              <m:t> +172810×</m:t>
                            </m:r>
                            <m:r>
                              <a:rPr>
                                <a:latin typeface="Cambria Math" panose="02040503050406030204" pitchFamily="18" charset="0"/>
                              </a:rPr>
                              <m:t>𝑑𝑎𝑦</m:t>
                            </m:r>
                            <m:r>
                              <a:rPr>
                                <a:latin typeface="Cambria Math" panose="02040503050406030204" pitchFamily="18" charset="0"/>
                              </a:rPr>
                              <m:t>_</m:t>
                            </m:r>
                            <m:r>
                              <a:rPr>
                                <a:latin typeface="Cambria Math" panose="02040503050406030204" pitchFamily="18" charset="0"/>
                              </a:rPr>
                              <m:t>𝑜𝑓</m:t>
                            </m:r>
                            <m:r>
                              <a:rPr>
                                <a:latin typeface="Cambria Math" panose="02040503050406030204" pitchFamily="18" charset="0"/>
                              </a:rPr>
                              <m:t>_</m:t>
                            </m:r>
                            <m:r>
                              <a:rPr>
                                <a:latin typeface="Cambria Math" panose="02040503050406030204" pitchFamily="18" charset="0"/>
                              </a:rPr>
                              <m:t>𝑤𝑒𝑒𝑘𝑆𝑎𝑡</m:t>
                            </m:r>
                          </m:e>
                        </m:mr>
                        <m:mr>
                          <m:e/>
                          <m:e>
                            <m:r>
                              <a:rPr>
                                <a:latin typeface="Cambria Math" panose="02040503050406030204" pitchFamily="18" charset="0"/>
                              </a:rPr>
                              <m:t> +80637×</m:t>
                            </m:r>
                            <m:r>
                              <a:rPr>
                                <a:latin typeface="Cambria Math" panose="02040503050406030204" pitchFamily="18" charset="0"/>
                              </a:rPr>
                              <m:t>𝑑𝑎𝑦</m:t>
                            </m:r>
                            <m:r>
                              <a:rPr>
                                <a:latin typeface="Cambria Math" panose="02040503050406030204" pitchFamily="18" charset="0"/>
                              </a:rPr>
                              <m:t>_</m:t>
                            </m:r>
                            <m:r>
                              <a:rPr>
                                <a:latin typeface="Cambria Math" panose="02040503050406030204" pitchFamily="18" charset="0"/>
                              </a:rPr>
                              <m:t>𝑜𝑓</m:t>
                            </m:r>
                            <m:r>
                              <a:rPr>
                                <a:latin typeface="Cambria Math" panose="02040503050406030204" pitchFamily="18" charset="0"/>
                              </a:rPr>
                              <m:t>_</m:t>
                            </m:r>
                            <m:r>
                              <a:rPr>
                                <a:latin typeface="Cambria Math" panose="02040503050406030204" pitchFamily="18" charset="0"/>
                              </a:rPr>
                              <m:t>𝑤𝑒𝑒𝑘𝑆𝑢𝑛</m:t>
                            </m:r>
                          </m:e>
                        </m:mr>
                        <m:mr>
                          <m:e/>
                          <m:e>
                            <m:r>
                              <a:rPr>
                                <a:latin typeface="Cambria Math" panose="02040503050406030204" pitchFamily="18" charset="0"/>
                              </a:rPr>
                              <m:t> +65816×</m:t>
                            </m:r>
                            <m:r>
                              <a:rPr>
                                <a:latin typeface="Cambria Math" panose="02040503050406030204" pitchFamily="18" charset="0"/>
                              </a:rPr>
                              <m:t>𝑚𝑜𝑛𝑡h𝐹𝑒𝑏</m:t>
                            </m:r>
                          </m:e>
                        </m:mr>
                        <m:mr>
                          <m:e/>
                          <m:e>
                            <m:r>
                              <a:rPr>
                                <a:latin typeface="Cambria Math" panose="02040503050406030204" pitchFamily="18" charset="0"/>
                              </a:rPr>
                              <m:t> +103416×</m:t>
                            </m:r>
                            <m:r>
                              <a:rPr>
                                <a:latin typeface="Cambria Math" panose="02040503050406030204" pitchFamily="18" charset="0"/>
                              </a:rPr>
                              <m:t>𝑚𝑜𝑛𝑡h𝑀𝑎𝑟</m:t>
                            </m:r>
                          </m:e>
                        </m:mr>
                        <m:mr>
                          <m:e/>
                          <m:e>
                            <m:r>
                              <a:rPr>
                                <a:latin typeface="Cambria Math" panose="02040503050406030204" pitchFamily="18" charset="0"/>
                              </a:rPr>
                              <m:t> +99763×</m:t>
                            </m:r>
                            <m:r>
                              <a:rPr>
                                <a:latin typeface="Cambria Math" panose="02040503050406030204" pitchFamily="18" charset="0"/>
                              </a:rPr>
                              <m:t>𝑚𝑜𝑛𝑡h𝐴𝑝𝑟</m:t>
                            </m:r>
                          </m:e>
                        </m:mr>
                        <m:mr>
                          <m:e/>
                          <m:e>
                            <m:r>
                              <a:rPr>
                                <a:latin typeface="Cambria Math" panose="02040503050406030204" pitchFamily="18" charset="0"/>
                              </a:rPr>
                              <m:t> +104052×</m:t>
                            </m:r>
                            <m:r>
                              <a:rPr>
                                <a:latin typeface="Cambria Math" panose="02040503050406030204" pitchFamily="18" charset="0"/>
                              </a:rPr>
                              <m:t>𝑚𝑜𝑛𝑡h𝑀𝑎𝑦</m:t>
                            </m:r>
                          </m:e>
                        </m:mr>
                        <m:mr>
                          <m:e/>
                          <m:e>
                            <m:r>
                              <a:rPr>
                                <a:latin typeface="Cambria Math" panose="02040503050406030204" pitchFamily="18" charset="0"/>
                              </a:rPr>
                              <m:t> +117217×</m:t>
                            </m:r>
                            <m:r>
                              <a:rPr>
                                <a:latin typeface="Cambria Math" panose="02040503050406030204" pitchFamily="18" charset="0"/>
                              </a:rPr>
                              <m:t>𝑚𝑜𝑛𝑡h𝐽𝑢𝑛</m:t>
                            </m:r>
                          </m:e>
                        </m:mr>
                        <m:mr>
                          <m:e/>
                          <m:e>
                            <m:r>
                              <a:rPr>
                                <a:latin typeface="Cambria Math" panose="02040503050406030204" pitchFamily="18" charset="0"/>
                              </a:rPr>
                              <m:t> +85819×</m:t>
                            </m:r>
                            <m:r>
                              <a:rPr>
                                <a:latin typeface="Cambria Math" panose="02040503050406030204" pitchFamily="18" charset="0"/>
                              </a:rPr>
                              <m:t>𝑚𝑜𝑛𝑡h𝐽𝑢𝑙</m:t>
                            </m:r>
                          </m:e>
                        </m:mr>
                        <m:mr>
                          <m:e/>
                          <m:e>
                            <m:r>
                              <a:rPr>
                                <a:latin typeface="Cambria Math" panose="02040503050406030204" pitchFamily="18" charset="0"/>
                              </a:rPr>
                              <m:t> +82951×</m:t>
                            </m:r>
                            <m:r>
                              <a:rPr>
                                <a:latin typeface="Cambria Math" panose="02040503050406030204" pitchFamily="18" charset="0"/>
                              </a:rPr>
                              <m:t>𝑚𝑜𝑛𝑡h𝐴𝑢𝑔</m:t>
                            </m:r>
                          </m:e>
                        </m:mr>
                        <m:mr>
                          <m:e/>
                          <m:e>
                            <m:r>
                              <a:rPr>
                                <a:latin typeface="Cambria Math" panose="02040503050406030204" pitchFamily="18" charset="0"/>
                              </a:rPr>
                              <m:t> +116278×</m:t>
                            </m:r>
                            <m:r>
                              <a:rPr>
                                <a:latin typeface="Cambria Math" panose="02040503050406030204" pitchFamily="18" charset="0"/>
                              </a:rPr>
                              <m:t>𝑚𝑜𝑛𝑡h𝑆𝑒𝑝</m:t>
                            </m:r>
                          </m:e>
                        </m:mr>
                        <m:mr>
                          <m:e/>
                          <m:e>
                            <m:r>
                              <a:rPr>
                                <a:latin typeface="Cambria Math" panose="02040503050406030204" pitchFamily="18" charset="0"/>
                              </a:rPr>
                              <m:t> +147176×</m:t>
                            </m:r>
                            <m:r>
                              <a:rPr>
                                <a:latin typeface="Cambria Math" panose="02040503050406030204" pitchFamily="18" charset="0"/>
                              </a:rPr>
                              <m:t>𝑚𝑜𝑛𝑡h𝑂𝑐𝑡</m:t>
                            </m:r>
                          </m:e>
                        </m:mr>
                        <m:mr>
                          <m:e/>
                          <m:e>
                            <m:r>
                              <a:rPr>
                                <a:latin typeface="Cambria Math" panose="02040503050406030204" pitchFamily="18" charset="0"/>
                              </a:rPr>
                              <m:t> +141280×</m:t>
                            </m:r>
                            <m:r>
                              <a:rPr>
                                <a:latin typeface="Cambria Math" panose="02040503050406030204" pitchFamily="18" charset="0"/>
                              </a:rPr>
                              <m:t>𝑚𝑜𝑛𝑡h𝑁𝑜𝑣</m:t>
                            </m:r>
                          </m:e>
                        </m:mr>
                        <m:mr>
                          <m:e/>
                          <m:e>
                            <m:r>
                              <a:rPr>
                                <a:latin typeface="Cambria Math" panose="02040503050406030204" pitchFamily="18" charset="0"/>
                              </a:rPr>
                              <m:t> +141938×</m:t>
                            </m:r>
                            <m:r>
                              <a:rPr>
                                <a:latin typeface="Cambria Math" panose="02040503050406030204" pitchFamily="18" charset="0"/>
                              </a:rPr>
                              <m:t>𝑚𝑜𝑛𝑡h𝐷𝑒𝑐</m:t>
                            </m:r>
                          </m:e>
                        </m:mr>
                        <m:mr>
                          <m:e/>
                          <m:e>
                            <m:r>
                              <a:rPr>
                                <a:latin typeface="Cambria Math" panose="02040503050406030204" pitchFamily="18" charset="0"/>
                              </a:rPr>
                              <m:t> +103358×</m:t>
                            </m:r>
                            <m:r>
                              <a:rPr>
                                <a:latin typeface="Cambria Math" panose="02040503050406030204" pitchFamily="18" charset="0"/>
                              </a:rPr>
                              <m:t>𝑦𝑒𝑎𝑟</m:t>
                            </m:r>
                            <m:r>
                              <a:rPr>
                                <a:latin typeface="Cambria Math" panose="02040503050406030204" pitchFamily="18" charset="0"/>
                              </a:rPr>
                              <m:t>2022</m:t>
                            </m:r>
                          </m:e>
                        </m:mr>
                      </m:m>
                    </m:oMath>
                  </m:oMathPara>
                </a14:m>
                <a:endParaRPr dirty="0"/>
              </a:p>
              <a:p>
                <a:pPr marL="0" lvl="0" indent="0">
                  <a:buNone/>
                </a:pPr>
                <a:r>
                  <a:rPr dirty="0"/>
                  <a:t>When controlling for the seasonality, the heat index (</a:t>
                </a:r>
                <a:r>
                  <a:rPr i="1" dirty="0" err="1"/>
                  <a:t>type_of_dayhot</a:t>
                </a:r>
                <a:r>
                  <a:rPr dirty="0"/>
                  <a:t>) became statistically significant. Holding all other variables constant, when the heat index is /&gt;=90 we can estimate an increase of 16807 trips than non high heat index days. As for the practical significance of the model, it is quite surprisingly a significant predictor as the adjusted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rPr dirty="0"/>
                  <a:t> of the model is 0.8244.</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35" r="-3086" b="-1271269"/>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a:t>
            </a:r>
          </a:p>
        </p:txBody>
      </p:sp>
      <p:sp>
        <p:nvSpPr>
          <p:cNvPr id="3" name="Content Placeholder 2"/>
          <p:cNvSpPr>
            <a:spLocks noGrp="1"/>
          </p:cNvSpPr>
          <p:nvPr>
            <p:ph idx="1"/>
          </p:nvPr>
        </p:nvSpPr>
        <p:spPr/>
        <p:txBody>
          <a:bodyPr>
            <a:normAutofit fontScale="85000" lnSpcReduction="20000"/>
          </a:bodyPr>
          <a:lstStyle/>
          <a:p>
            <a:pPr marL="0" lvl="0" indent="0">
              <a:buNone/>
            </a:pPr>
            <a:r>
              <a:t>The National Oceanic and Atmospheric Administration (</a:t>
            </a:r>
            <a:r>
              <a:rPr>
                <a:hlinkClick r:id="rId2"/>
              </a:rPr>
              <a:t>‘NOAA’</a:t>
            </a:r>
            <a:r>
              <a:t>) defines the heat index as the apparent temperature of what the temperature feels like to the human body when relative humidity is combined with the air temperature. This has important considerations for the human body’s comfort. When the body gets too hot, it begins to perspire or sweat to cool itself off.</a:t>
            </a:r>
          </a:p>
          <a:p>
            <a:pPr marL="0" lvl="0" indent="0">
              <a:buNone/>
            </a:pPr>
            <a:r>
              <a:t>As for the New York City subway system during the summer, it is notoriously known to have unbearable temperatures where the platform can be 104 degrees, compared to 86 degrees outside (</a:t>
            </a:r>
            <a:r>
              <a:rPr>
                <a:hlinkClick r:id="rId3"/>
              </a:rPr>
              <a:t>‘Curbed NY’</a:t>
            </a:r>
            <a:r>
              <a:t>).</a:t>
            </a:r>
          </a:p>
          <a:p>
            <a:pPr marL="0" lvl="0" indent="0">
              <a:buNone/>
            </a:pPr>
            <a:r>
              <a:t>Given the health risks, and general discomfort during high heat index days, this project will look into alternative modes of transportation, particularly ridesharing companies such as Uber and Lyft.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Checking Assumptions</a:t>
            </a:r>
          </a:p>
        </p:txBody>
      </p:sp>
      <p:sp>
        <p:nvSpPr>
          <p:cNvPr id="4" name="Text Placeholder 3"/>
          <p:cNvSpPr>
            <a:spLocks noGrp="1"/>
          </p:cNvSpPr>
          <p:nvPr>
            <p:ph type="body" sz="half" idx="2"/>
          </p:nvPr>
        </p:nvSpPr>
        <p:spPr/>
        <p:txBody>
          <a:bodyPr/>
          <a:lstStyle/>
          <a:p>
            <a:pPr marL="0" lvl="0" indent="0">
              <a:buNone/>
            </a:pPr>
            <a:r>
              <a:rPr b="1"/>
              <a:t>Normality</a:t>
            </a:r>
            <a:r>
              <a:t> The Q-Q plot shows there is some “S” curvature within the band of residuals, but overall is straight.</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lm_mod, </a:t>
            </a:r>
            <a:r>
              <a:rPr>
                <a:solidFill>
                  <a:srgbClr val="06287E"/>
                </a:solidFill>
                <a:latin typeface="Courier"/>
              </a:rPr>
              <a:t>aes</a:t>
            </a:r>
            <a:r>
              <a:rPr>
                <a:latin typeface="Courier"/>
              </a:rPr>
              <a:t>(</a:t>
            </a:r>
            <a:r>
              <a:rPr>
                <a:solidFill>
                  <a:srgbClr val="7D9029"/>
                </a:solidFill>
                <a:latin typeface="Courier"/>
              </a:rPr>
              <a:t>sample =</a:t>
            </a:r>
            <a:r>
              <a:rPr>
                <a:latin typeface="Courier"/>
              </a:rPr>
              <a:t> .resid)) </a:t>
            </a:r>
            <a:r>
              <a:rPr>
                <a:solidFill>
                  <a:srgbClr val="4070A0"/>
                </a:solidFill>
                <a:latin typeface="Courier"/>
              </a:rPr>
              <a:t>+</a:t>
            </a:r>
            <a:br/>
            <a:r>
              <a:rPr>
                <a:latin typeface="Courier"/>
              </a:rPr>
              <a:t>  </a:t>
            </a:r>
            <a:r>
              <a:rPr>
                <a:solidFill>
                  <a:srgbClr val="06287E"/>
                </a:solidFill>
                <a:latin typeface="Courier"/>
              </a:rPr>
              <a:t>stat_qq</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caption =</a:t>
            </a:r>
            <a:r>
              <a:rPr>
                <a:latin typeface="Courier"/>
              </a:rPr>
              <a:t> </a:t>
            </a:r>
            <a:r>
              <a:rPr>
                <a:solidFill>
                  <a:srgbClr val="4070A0"/>
                </a:solidFill>
                <a:latin typeface="Courier"/>
              </a:rPr>
              <a:t>"Figure 7"</a:t>
            </a:r>
            <a:r>
              <a:rPr>
                <a:latin typeface="Courier"/>
              </a:rPr>
              <a:t>)</a:t>
            </a:r>
          </a:p>
        </p:txBody>
      </p:sp>
      <p:pic>
        <p:nvPicPr>
          <p:cNvPr id="3" name="Picture 1" descr="ridership_files/figure-pptx/qq-plot-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a:p>
          <a:p>
            <a:pPr marL="0" lvl="0" indent="0">
              <a:buNone/>
            </a:pPr>
            <a:r>
              <a:rPr b="1"/>
              <a:t>Constant variability</a:t>
            </a:r>
            <a:r>
              <a:t> The spread around zero does appear to have some heteroskedasticity as it is cone-shaped but overall nothing alarming.</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lm_mod, </a:t>
            </a:r>
            <a:r>
              <a:rPr>
                <a:solidFill>
                  <a:srgbClr val="06287E"/>
                </a:solidFill>
                <a:latin typeface="Courier"/>
              </a:rPr>
              <a:t>aes</a:t>
            </a:r>
            <a:r>
              <a:rPr>
                <a:latin typeface="Courier"/>
              </a:rPr>
              <a:t>(</a:t>
            </a:r>
            <a:r>
              <a:rPr>
                <a:solidFill>
                  <a:srgbClr val="7D9029"/>
                </a:solidFill>
                <a:latin typeface="Courier"/>
              </a:rPr>
              <a:t>x =</a:t>
            </a:r>
            <a:r>
              <a:rPr>
                <a:latin typeface="Courier"/>
              </a:rPr>
              <a:t> .fitted, </a:t>
            </a:r>
            <a:r>
              <a:rPr>
                <a:solidFill>
                  <a:srgbClr val="7D9029"/>
                </a:solidFill>
                <a:latin typeface="Courier"/>
              </a:rPr>
              <a:t>y =</a:t>
            </a:r>
            <a:r>
              <a:rPr>
                <a:latin typeface="Courier"/>
              </a:rPr>
              <a:t> .resid))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a:solidFill>
                  <a:srgbClr val="4070A0"/>
                </a:solidFill>
                <a:latin typeface="Courier"/>
              </a:rPr>
              <a:t>+</a:t>
            </a:r>
            <a:br/>
            <a:r>
              <a:rPr>
                <a:latin typeface="Courier"/>
              </a:rPr>
              <a:t>  </a:t>
            </a:r>
            <a:r>
              <a:rPr>
                <a:solidFill>
                  <a:srgbClr val="06287E"/>
                </a:solidFill>
                <a:latin typeface="Courier"/>
              </a:rPr>
              <a:t>geom_hline</a:t>
            </a:r>
            <a:r>
              <a:rPr>
                <a:latin typeface="Courier"/>
              </a:rPr>
              <a:t>(</a:t>
            </a:r>
            <a:r>
              <a:rPr>
                <a:solidFill>
                  <a:srgbClr val="7D9029"/>
                </a:solidFill>
                <a:latin typeface="Courier"/>
              </a:rPr>
              <a:t>yintercept =</a:t>
            </a:r>
            <a:r>
              <a:rPr>
                <a:latin typeface="Courier"/>
              </a:rPr>
              <a:t> </a:t>
            </a:r>
            <a:r>
              <a:rPr>
                <a:solidFill>
                  <a:srgbClr val="40A070"/>
                </a:solidFill>
                <a:latin typeface="Courier"/>
              </a:rPr>
              <a:t>0</a:t>
            </a:r>
            <a:r>
              <a:rPr>
                <a:latin typeface="Courier"/>
              </a:rPr>
              <a:t>, </a:t>
            </a:r>
            <a:r>
              <a:rPr>
                <a:solidFill>
                  <a:srgbClr val="7D9029"/>
                </a:solidFill>
                <a:latin typeface="Courier"/>
              </a:rPr>
              <a:t>linetype =</a:t>
            </a:r>
            <a:r>
              <a:rPr>
                <a:latin typeface="Courier"/>
              </a:rPr>
              <a:t> </a:t>
            </a:r>
            <a:r>
              <a:rPr>
                <a:solidFill>
                  <a:srgbClr val="4070A0"/>
                </a:solidFill>
                <a:latin typeface="Courier"/>
              </a:rPr>
              <a:t>"dashed"</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"Fitted values"</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"Residuals"</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caption =</a:t>
            </a:r>
            <a:r>
              <a:rPr>
                <a:latin typeface="Courier"/>
              </a:rPr>
              <a:t> </a:t>
            </a:r>
            <a:r>
              <a:rPr>
                <a:solidFill>
                  <a:srgbClr val="4070A0"/>
                </a:solidFill>
                <a:latin typeface="Courier"/>
              </a:rPr>
              <a:t>"Figure 8"</a:t>
            </a:r>
            <a:r>
              <a:rPr>
                <a:latin typeface="Courier"/>
              </a:rPr>
              <a:t>)</a:t>
            </a:r>
          </a:p>
        </p:txBody>
      </p:sp>
      <p:pic>
        <p:nvPicPr>
          <p:cNvPr id="2" name="Picture 1" descr="ridership_files/figure-pptx/residuals-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rPr b="1"/>
              <a:t>Linearity</a:t>
            </a:r>
            <a:r>
              <a:t> It passes the linearity test, even though there is some initial curve in Figure 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normAutofit fontScale="92500" lnSpcReduction="20000"/>
          </a:bodyPr>
          <a:lstStyle/>
          <a:p>
            <a:pPr marL="0" lvl="0" indent="0">
              <a:buNone/>
            </a:pPr>
            <a:r>
              <a:t>When using the heat index as a measure of trips taken, it alone does not seem to be an indicator of higher trips being taken via Uber and Lyft. However, when controlling for the seasonal effects, it does become a statistically significant indicator of trip counts.</a:t>
            </a:r>
          </a:p>
          <a:p>
            <a:pPr marL="0" lvl="0" indent="0">
              <a:buNone/>
            </a:pPr>
            <a:r>
              <a:t>There are some concerns about the high results of the adjusted R^2 and the yearly data used. Since the years were being held constant, this is partially because of the recovery of the industry since the pandemic. Trip counts are not fully where it was prior and more investigating has to be performed to understand riders behaviors commuting around the NYC region. It is also important to be aware that this analysis focuses on the unique environment of NYC but can the same be said for other hot climates such as Miami or Los Angeles?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Research question</a:t>
            </a:r>
          </a:p>
        </p:txBody>
      </p:sp>
      <p:sp>
        <p:nvSpPr>
          <p:cNvPr id="3" name="Content Placeholder 2"/>
          <p:cNvSpPr>
            <a:spLocks noGrp="1"/>
          </p:cNvSpPr>
          <p:nvPr>
            <p:ph idx="1"/>
          </p:nvPr>
        </p:nvSpPr>
        <p:spPr/>
        <p:txBody>
          <a:bodyPr/>
          <a:lstStyle/>
          <a:p>
            <a:pPr marL="0" lvl="0" indent="0">
              <a:buNone/>
            </a:pPr>
            <a:r>
              <a:t>Does high heat index days (&gt;=90 degrees) increase the number of trips taken with Uber or Lyft compared to non-high heat index days?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Source</a:t>
            </a:r>
          </a:p>
        </p:txBody>
      </p:sp>
      <p:sp>
        <p:nvSpPr>
          <p:cNvPr id="3" name="Content Placeholder 2"/>
          <p:cNvSpPr>
            <a:spLocks noGrp="1"/>
          </p:cNvSpPr>
          <p:nvPr>
            <p:ph idx="1"/>
          </p:nvPr>
        </p:nvSpPr>
        <p:spPr/>
        <p:txBody>
          <a:bodyPr/>
          <a:lstStyle/>
          <a:p>
            <a:pPr marL="0" lvl="0" indent="0">
              <a:buNone/>
            </a:pPr>
            <a:r>
              <a:rPr b="1"/>
              <a:t>Weather (</a:t>
            </a:r>
            <a:r>
              <a:rPr b="1">
                <a:hlinkClick r:id="rId2"/>
              </a:rPr>
              <a:t>Oikolab</a:t>
            </a:r>
            <a:r>
              <a:rPr b="1"/>
              <a:t>)</a:t>
            </a:r>
          </a:p>
          <a:p>
            <a:pPr marL="0" lvl="0" indent="0">
              <a:buNone/>
            </a:pPr>
            <a:r>
              <a:t>Data was collected using </a:t>
            </a:r>
            <a:r>
              <a:rPr>
                <a:hlinkClick r:id="rId3"/>
              </a:rPr>
              <a:t>Oikolab API</a:t>
            </a:r>
            <a:r>
              <a:t> historical data API service. It collects its data from the ECWMF and NOAA. Each case represents hourly weather measurements in from 2021-2022.</a:t>
            </a:r>
          </a:p>
          <a:p>
            <a:pPr marL="0" lvl="0" indent="0">
              <a:buNone/>
            </a:pPr>
            <a:r>
              <a:rPr b="1"/>
              <a:t>Uber &amp; Lyft Trips (</a:t>
            </a:r>
            <a:r>
              <a:rPr b="1">
                <a:hlinkClick r:id="rId4"/>
              </a:rPr>
              <a:t>NYC Taxi and Limousine Commission</a:t>
            </a:r>
            <a:r>
              <a:rPr b="1"/>
              <a:t>)</a:t>
            </a:r>
          </a:p>
          <a:p>
            <a:pPr marL="0" lvl="0" indent="0">
              <a:buNone/>
            </a:pPr>
            <a:r>
              <a:t>Data was collected using the available </a:t>
            </a:r>
            <a:r>
              <a:rPr>
                <a:hlinkClick r:id="rId5"/>
              </a:rPr>
              <a:t>‘parquet files’</a:t>
            </a:r>
            <a:r>
              <a:t>. The agency collects the data from Uber and Lyft. Each case represents a trip taken either via Uber or Lyft between 2021-2022.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Type of study</a:t>
            </a:r>
          </a:p>
        </p:txBody>
      </p:sp>
      <p:sp>
        <p:nvSpPr>
          <p:cNvPr id="3" name="Content Placeholder 2"/>
          <p:cNvSpPr>
            <a:spLocks noGrp="1"/>
          </p:cNvSpPr>
          <p:nvPr>
            <p:ph idx="1"/>
          </p:nvPr>
        </p:nvSpPr>
        <p:spPr/>
        <p:txBody>
          <a:bodyPr/>
          <a:lstStyle/>
          <a:p>
            <a:pPr marL="0" lvl="0" indent="0">
              <a:buNone/>
            </a:pPr>
            <a:r>
              <a:t>This is an observational study.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Variables</a:t>
            </a:r>
          </a:p>
        </p:txBody>
      </p:sp>
      <p:sp>
        <p:nvSpPr>
          <p:cNvPr id="3" name="Content Placeholder 2"/>
          <p:cNvSpPr>
            <a:spLocks noGrp="1"/>
          </p:cNvSpPr>
          <p:nvPr>
            <p:ph idx="1"/>
          </p:nvPr>
        </p:nvSpPr>
        <p:spPr/>
        <p:txBody>
          <a:bodyPr>
            <a:normAutofit fontScale="85000" lnSpcReduction="10000"/>
          </a:bodyPr>
          <a:lstStyle/>
          <a:p>
            <a:pPr marL="0" lvl="0" indent="0">
              <a:buNone/>
            </a:pPr>
            <a:r>
              <a:rPr b="1"/>
              <a:t>Dependent</a:t>
            </a:r>
            <a:r>
              <a:t> - total trips: numerical</a:t>
            </a:r>
          </a:p>
          <a:p>
            <a:pPr marL="0" lvl="0" indent="0">
              <a:buNone/>
            </a:pPr>
            <a:r>
              <a:rPr b="1"/>
              <a:t>Independent Variable(s)</a:t>
            </a:r>
            <a:r>
              <a:t> The independent variables are:</a:t>
            </a:r>
          </a:p>
          <a:p>
            <a:pPr lvl="0"/>
            <a:r>
              <a:t>type_of_day: categorical</a:t>
            </a:r>
          </a:p>
          <a:p>
            <a:pPr lvl="0"/>
            <a:r>
              <a:t>precipitation: numerical</a:t>
            </a:r>
          </a:p>
          <a:p>
            <a:pPr lvl="0"/>
            <a:r>
              <a:t>day_of_week: categorical</a:t>
            </a:r>
          </a:p>
          <a:p>
            <a:pPr lvl="0"/>
            <a:r>
              <a:t>month: categorical</a:t>
            </a:r>
          </a:p>
          <a:p>
            <a:pPr lvl="0"/>
            <a:r>
              <a:t>year: categorical</a:t>
            </a:r>
          </a:p>
          <a:p>
            <a:pPr marL="0" lvl="0" indent="0">
              <a:buNone/>
            </a:pPr>
            <a:r>
              <a:rPr i="1"/>
              <a:t>Note:</a:t>
            </a:r>
            <a:r>
              <a:t> Other potential factors that are important but not included: special events (i.e. sporting event), major delays with public transportation (MTA Subway) or alternative transportation such as Citi bikes.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Required Libraries</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br/>
            <a:r>
              <a:rPr>
                <a:solidFill>
                  <a:srgbClr val="06287E"/>
                </a:solidFill>
                <a:latin typeface="Courier"/>
              </a:rPr>
              <a:t>library</a:t>
            </a:r>
            <a:r>
              <a:rPr>
                <a:latin typeface="Courier"/>
              </a:rPr>
              <a:t>(arrow)</a:t>
            </a:r>
            <a:br/>
            <a:r>
              <a:rPr>
                <a:solidFill>
                  <a:srgbClr val="06287E"/>
                </a:solidFill>
                <a:latin typeface="Courier"/>
              </a:rPr>
              <a:t>library</a:t>
            </a:r>
            <a:r>
              <a:rPr>
                <a:latin typeface="Courier"/>
              </a:rPr>
              <a:t>(DBI)</a:t>
            </a:r>
            <a:br/>
            <a:r>
              <a:rPr>
                <a:solidFill>
                  <a:srgbClr val="06287E"/>
                </a:solidFill>
                <a:latin typeface="Courier"/>
              </a:rPr>
              <a:t>library</a:t>
            </a:r>
            <a:r>
              <a:rPr>
                <a:latin typeface="Courier"/>
              </a:rPr>
              <a:t>(lubridate)</a:t>
            </a:r>
            <a:br/>
            <a:r>
              <a:rPr>
                <a:solidFill>
                  <a:srgbClr val="06287E"/>
                </a:solidFill>
                <a:latin typeface="Courier"/>
              </a:rPr>
              <a:t>library</a:t>
            </a:r>
            <a:r>
              <a:rPr>
                <a:latin typeface="Courier"/>
              </a:rPr>
              <a:t>(weathermetrics)</a:t>
            </a:r>
            <a:br/>
            <a:r>
              <a:rPr>
                <a:solidFill>
                  <a:srgbClr val="06287E"/>
                </a:solidFill>
                <a:latin typeface="Courier"/>
              </a:rPr>
              <a:t>library</a:t>
            </a:r>
            <a:r>
              <a:rPr>
                <a:latin typeface="Courier"/>
              </a:rPr>
              <a:t>(infer)</a:t>
            </a:r>
            <a:br/>
            <a:r>
              <a:rPr>
                <a:solidFill>
                  <a:srgbClr val="06287E"/>
                </a:solidFill>
                <a:latin typeface="Courier"/>
              </a:rPr>
              <a:t>library</a:t>
            </a:r>
            <a:r>
              <a:rPr>
                <a:latin typeface="Courier"/>
              </a:rPr>
              <a:t>(psych)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Data Preparation</a:t>
            </a:r>
          </a:p>
        </p:txBody>
      </p:sp>
      <p:sp>
        <p:nvSpPr>
          <p:cNvPr id="4" name="Text Placeholder 3"/>
          <p:cNvSpPr>
            <a:spLocks noGrp="1"/>
          </p:cNvSpPr>
          <p:nvPr>
            <p:ph type="body" sz="half" idx="2"/>
          </p:nvPr>
        </p:nvSpPr>
        <p:spPr/>
        <p:txBody>
          <a:bodyPr>
            <a:normAutofit fontScale="70000" lnSpcReduction="20000"/>
          </a:bodyPr>
          <a:lstStyle/>
          <a:p>
            <a:pPr marL="0" lvl="0" indent="0">
              <a:spcBef>
                <a:spcPts val="3000"/>
              </a:spcBef>
              <a:buNone/>
            </a:pPr>
            <a:r>
              <a:rPr b="1" dirty="0"/>
              <a:t>Load Historical Weather Data</a:t>
            </a:r>
          </a:p>
          <a:p>
            <a:pPr marL="0" lvl="0" indent="0">
              <a:buNone/>
            </a:pPr>
            <a:r>
              <a:rPr b="1" dirty="0"/>
              <a:t>Calculate Heat Index</a:t>
            </a:r>
            <a:r>
              <a:rPr dirty="0"/>
              <a:t> - Relative humidity is calculated using the temperature and dewpoint temperature. - Heat index is calculated using the temperature and relative humidity.</a:t>
            </a:r>
          </a:p>
          <a:p>
            <a:pPr lvl="0" indent="0">
              <a:buNone/>
            </a:pPr>
            <a:r>
              <a:rPr dirty="0">
                <a:latin typeface="Courier"/>
              </a:rPr>
              <a:t>weather </a:t>
            </a:r>
            <a:r>
              <a:rPr dirty="0">
                <a:solidFill>
                  <a:srgbClr val="007020"/>
                </a:solidFill>
                <a:latin typeface="Courier"/>
              </a:rPr>
              <a:t>&lt;-</a:t>
            </a:r>
            <a:r>
              <a:rPr dirty="0">
                <a:latin typeface="Courier"/>
              </a:rPr>
              <a:t> </a:t>
            </a:r>
            <a:r>
              <a:rPr dirty="0" err="1">
                <a:solidFill>
                  <a:srgbClr val="06287E"/>
                </a:solidFill>
                <a:latin typeface="Courier"/>
              </a:rPr>
              <a:t>read_csv</a:t>
            </a:r>
            <a:r>
              <a:rPr dirty="0">
                <a:latin typeface="Courier"/>
              </a:rPr>
              <a:t>(</a:t>
            </a:r>
            <a:r>
              <a:rPr dirty="0">
                <a:solidFill>
                  <a:srgbClr val="4070A0"/>
                </a:solidFill>
                <a:latin typeface="Courier"/>
              </a:rPr>
              <a:t>'data//</a:t>
            </a:r>
            <a:r>
              <a:rPr dirty="0" err="1">
                <a:solidFill>
                  <a:srgbClr val="4070A0"/>
                </a:solidFill>
                <a:latin typeface="Courier"/>
              </a:rPr>
              <a:t>oikolabs.csv</a:t>
            </a:r>
            <a:r>
              <a:rPr dirty="0">
                <a:solidFill>
                  <a:srgbClr val="4070A0"/>
                </a:solidFill>
                <a:latin typeface="Courier"/>
              </a:rPr>
              <a:t>'</a:t>
            </a:r>
            <a:r>
              <a:rPr dirty="0">
                <a:latin typeface="Courier"/>
              </a:rPr>
              <a:t>) </a:t>
            </a:r>
            <a:r>
              <a:rPr dirty="0">
                <a:solidFill>
                  <a:srgbClr val="4070A0"/>
                </a:solidFill>
                <a:latin typeface="Courier"/>
              </a:rPr>
              <a:t>|&gt;</a:t>
            </a:r>
            <a:r>
              <a:rPr dirty="0">
                <a:latin typeface="Courier"/>
              </a:rPr>
              <a:t> </a:t>
            </a:r>
            <a:br>
              <a:rPr dirty="0"/>
            </a:br>
            <a:r>
              <a:rPr dirty="0">
                <a:latin typeface="Courier"/>
              </a:rPr>
              <a:t>  janitor</a:t>
            </a:r>
            <a:r>
              <a:rPr dirty="0">
                <a:solidFill>
                  <a:srgbClr val="4070A0"/>
                </a:solidFill>
                <a:latin typeface="Courier"/>
              </a:rPr>
              <a:t>::</a:t>
            </a:r>
            <a:r>
              <a:rPr dirty="0" err="1">
                <a:solidFill>
                  <a:srgbClr val="06287E"/>
                </a:solidFill>
                <a:latin typeface="Courier"/>
              </a:rPr>
              <a:t>clean_names</a:t>
            </a:r>
            <a:r>
              <a:rPr dirty="0">
                <a:latin typeface="Courier"/>
              </a:rPr>
              <a:t>()</a:t>
            </a:r>
            <a:br>
              <a:rPr dirty="0"/>
            </a:br>
            <a:br>
              <a:rPr dirty="0"/>
            </a:br>
            <a:r>
              <a:rPr dirty="0">
                <a:latin typeface="Courier"/>
              </a:rPr>
              <a:t>weather </a:t>
            </a:r>
            <a:r>
              <a:rPr dirty="0">
                <a:solidFill>
                  <a:srgbClr val="007020"/>
                </a:solidFill>
                <a:latin typeface="Courier"/>
              </a:rPr>
              <a:t>&lt;-</a:t>
            </a:r>
            <a:r>
              <a:rPr dirty="0">
                <a:latin typeface="Courier"/>
              </a:rPr>
              <a:t> </a:t>
            </a:r>
            <a:br>
              <a:rPr dirty="0"/>
            </a:br>
            <a:r>
              <a:rPr dirty="0">
                <a:latin typeface="Courier"/>
              </a:rPr>
              <a:t>  weather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mutate</a:t>
            </a:r>
            <a:r>
              <a:rPr dirty="0">
                <a:latin typeface="Courier"/>
              </a:rPr>
              <a:t>(</a:t>
            </a:r>
            <a:r>
              <a:rPr dirty="0" err="1">
                <a:solidFill>
                  <a:srgbClr val="7D9029"/>
                </a:solidFill>
                <a:latin typeface="Courier"/>
              </a:rPr>
              <a:t>temp_deg_f</a:t>
            </a:r>
            <a:r>
              <a:rPr dirty="0">
                <a:solidFill>
                  <a:srgbClr val="7D9029"/>
                </a:solidFill>
                <a:latin typeface="Courier"/>
              </a:rPr>
              <a:t> =</a:t>
            </a:r>
            <a:r>
              <a:rPr dirty="0">
                <a:latin typeface="Courier"/>
              </a:rPr>
              <a:t> </a:t>
            </a:r>
            <a:r>
              <a:rPr dirty="0" err="1">
                <a:solidFill>
                  <a:srgbClr val="06287E"/>
                </a:solidFill>
                <a:latin typeface="Courier"/>
              </a:rPr>
              <a:t>celsius.to.fahrenheit</a:t>
            </a:r>
            <a:r>
              <a:rPr dirty="0">
                <a:latin typeface="Courier"/>
              </a:rPr>
              <a:t>(</a:t>
            </a:r>
            <a:r>
              <a:rPr dirty="0" err="1">
                <a:latin typeface="Courier"/>
              </a:rPr>
              <a:t>temperature_deg_c</a:t>
            </a:r>
            <a:r>
              <a:rPr dirty="0">
                <a:latin typeface="Courier"/>
              </a:rPr>
              <a:t>),</a:t>
            </a:r>
            <a:br>
              <a:rPr dirty="0"/>
            </a:br>
            <a:r>
              <a:rPr dirty="0">
                <a:latin typeface="Courier"/>
              </a:rPr>
              <a:t>         </a:t>
            </a:r>
            <a:r>
              <a:rPr dirty="0" err="1">
                <a:solidFill>
                  <a:srgbClr val="7D9029"/>
                </a:solidFill>
                <a:latin typeface="Courier"/>
              </a:rPr>
              <a:t>rel_humidity</a:t>
            </a:r>
            <a:r>
              <a:rPr dirty="0">
                <a:solidFill>
                  <a:srgbClr val="7D9029"/>
                </a:solidFill>
                <a:latin typeface="Courier"/>
              </a:rPr>
              <a:t> =</a:t>
            </a:r>
            <a:r>
              <a:rPr dirty="0">
                <a:latin typeface="Courier"/>
              </a:rPr>
              <a:t> </a:t>
            </a:r>
            <a:r>
              <a:rPr dirty="0" err="1">
                <a:solidFill>
                  <a:srgbClr val="06287E"/>
                </a:solidFill>
                <a:latin typeface="Courier"/>
              </a:rPr>
              <a:t>dewpoint.to.humidity</a:t>
            </a:r>
            <a:r>
              <a:rPr dirty="0">
                <a:latin typeface="Courier"/>
              </a:rPr>
              <a:t>(</a:t>
            </a:r>
            <a:r>
              <a:rPr dirty="0">
                <a:solidFill>
                  <a:srgbClr val="7D9029"/>
                </a:solidFill>
                <a:latin typeface="Courier"/>
              </a:rPr>
              <a:t>t =</a:t>
            </a:r>
            <a:r>
              <a:rPr dirty="0">
                <a:latin typeface="Courier"/>
              </a:rPr>
              <a:t> </a:t>
            </a:r>
            <a:r>
              <a:rPr dirty="0" err="1">
                <a:latin typeface="Courier"/>
              </a:rPr>
              <a:t>temperature_deg_c</a:t>
            </a:r>
            <a:r>
              <a:rPr dirty="0">
                <a:latin typeface="Courier"/>
              </a:rPr>
              <a:t>, </a:t>
            </a:r>
            <a:br>
              <a:rPr dirty="0"/>
            </a:br>
            <a:r>
              <a:rPr dirty="0">
                <a:latin typeface="Courier"/>
              </a:rPr>
              <a:t>                                             </a:t>
            </a:r>
            <a:r>
              <a:rPr dirty="0" err="1">
                <a:solidFill>
                  <a:srgbClr val="7D9029"/>
                </a:solidFill>
                <a:latin typeface="Courier"/>
              </a:rPr>
              <a:t>dp</a:t>
            </a:r>
            <a:r>
              <a:rPr dirty="0">
                <a:solidFill>
                  <a:srgbClr val="7D9029"/>
                </a:solidFill>
                <a:latin typeface="Courier"/>
              </a:rPr>
              <a:t> =</a:t>
            </a:r>
            <a:r>
              <a:rPr dirty="0">
                <a:latin typeface="Courier"/>
              </a:rPr>
              <a:t> </a:t>
            </a:r>
            <a:r>
              <a:rPr dirty="0" err="1">
                <a:latin typeface="Courier"/>
              </a:rPr>
              <a:t>dewpoint_temperature_deg_c</a:t>
            </a:r>
            <a:r>
              <a:rPr dirty="0">
                <a:latin typeface="Courier"/>
              </a:rPr>
              <a:t>, </a:t>
            </a:r>
            <a:br>
              <a:rPr dirty="0"/>
            </a:br>
            <a:r>
              <a:rPr dirty="0">
                <a:latin typeface="Courier"/>
              </a:rPr>
              <a:t>                                             </a:t>
            </a:r>
            <a:r>
              <a:rPr dirty="0" err="1">
                <a:solidFill>
                  <a:srgbClr val="7D9029"/>
                </a:solidFill>
                <a:latin typeface="Courier"/>
              </a:rPr>
              <a:t>temperature.metric</a:t>
            </a:r>
            <a:r>
              <a:rPr dirty="0">
                <a:solidFill>
                  <a:srgbClr val="7D9029"/>
                </a:solidFill>
                <a:latin typeface="Courier"/>
              </a:rPr>
              <a:t> =</a:t>
            </a:r>
            <a:r>
              <a:rPr dirty="0">
                <a:latin typeface="Courier"/>
              </a:rPr>
              <a:t> </a:t>
            </a:r>
            <a:r>
              <a:rPr dirty="0">
                <a:solidFill>
                  <a:srgbClr val="4070A0"/>
                </a:solidFill>
                <a:latin typeface="Courier"/>
              </a:rPr>
              <a:t>"</a:t>
            </a:r>
            <a:r>
              <a:rPr dirty="0" err="1">
                <a:solidFill>
                  <a:srgbClr val="4070A0"/>
                </a:solidFill>
                <a:latin typeface="Courier"/>
              </a:rPr>
              <a:t>celsius</a:t>
            </a:r>
            <a:r>
              <a:rPr dirty="0">
                <a:solidFill>
                  <a:srgbClr val="4070A0"/>
                </a:solidFill>
                <a:latin typeface="Courier"/>
              </a:rPr>
              <a:t>"</a:t>
            </a:r>
            <a:r>
              <a:rPr dirty="0">
                <a:latin typeface="Courier"/>
              </a:rPr>
              <a:t>),</a:t>
            </a:r>
            <a:br>
              <a:rPr dirty="0"/>
            </a:br>
            <a:r>
              <a:rPr dirty="0">
                <a:latin typeface="Courier"/>
              </a:rPr>
              <a:t>         </a:t>
            </a:r>
            <a:r>
              <a:rPr dirty="0" err="1">
                <a:solidFill>
                  <a:srgbClr val="7D9029"/>
                </a:solidFill>
                <a:latin typeface="Courier"/>
              </a:rPr>
              <a:t>heat_idx</a:t>
            </a:r>
            <a:r>
              <a:rPr dirty="0">
                <a:solidFill>
                  <a:srgbClr val="7D9029"/>
                </a:solidFill>
                <a:latin typeface="Courier"/>
              </a:rPr>
              <a:t> =</a:t>
            </a:r>
            <a:r>
              <a:rPr dirty="0">
                <a:latin typeface="Courier"/>
              </a:rPr>
              <a:t> </a:t>
            </a:r>
            <a:r>
              <a:rPr dirty="0" err="1">
                <a:solidFill>
                  <a:srgbClr val="06287E"/>
                </a:solidFill>
                <a:latin typeface="Courier"/>
              </a:rPr>
              <a:t>heat.index</a:t>
            </a:r>
            <a:r>
              <a:rPr dirty="0">
                <a:latin typeface="Courier"/>
              </a:rPr>
              <a:t>(</a:t>
            </a:r>
            <a:r>
              <a:rPr dirty="0">
                <a:solidFill>
                  <a:srgbClr val="7D9029"/>
                </a:solidFill>
                <a:latin typeface="Courier"/>
              </a:rPr>
              <a:t>t =</a:t>
            </a:r>
            <a:r>
              <a:rPr dirty="0">
                <a:latin typeface="Courier"/>
              </a:rPr>
              <a:t> </a:t>
            </a:r>
            <a:r>
              <a:rPr dirty="0" err="1">
                <a:latin typeface="Courier"/>
              </a:rPr>
              <a:t>temp_deg_f</a:t>
            </a:r>
            <a:r>
              <a:rPr dirty="0">
                <a:latin typeface="Courier"/>
              </a:rPr>
              <a:t>, </a:t>
            </a:r>
            <a:br>
              <a:rPr dirty="0"/>
            </a:br>
            <a:r>
              <a:rPr dirty="0">
                <a:latin typeface="Courier"/>
              </a:rPr>
              <a:t>                               </a:t>
            </a:r>
            <a:r>
              <a:rPr dirty="0">
                <a:solidFill>
                  <a:srgbClr val="7D9029"/>
                </a:solidFill>
                <a:latin typeface="Courier"/>
              </a:rPr>
              <a:t>rh =</a:t>
            </a:r>
            <a:r>
              <a:rPr dirty="0">
                <a:latin typeface="Courier"/>
              </a:rPr>
              <a:t> </a:t>
            </a:r>
            <a:r>
              <a:rPr dirty="0" err="1">
                <a:latin typeface="Courier"/>
              </a:rPr>
              <a:t>rel_humidity</a:t>
            </a:r>
            <a:r>
              <a:rPr dirty="0">
                <a:latin typeface="Courier"/>
              </a:rPr>
              <a:t>),</a:t>
            </a:r>
            <a:br>
              <a:rPr dirty="0"/>
            </a:br>
            <a:r>
              <a:rPr dirty="0">
                <a:latin typeface="Courier"/>
              </a:rPr>
              <a:t>         </a:t>
            </a:r>
            <a:r>
              <a:rPr dirty="0" err="1">
                <a:solidFill>
                  <a:srgbClr val="7D9029"/>
                </a:solidFill>
                <a:latin typeface="Courier"/>
              </a:rPr>
              <a:t>total_precipitation_mm_of_water_equivalent</a:t>
            </a:r>
            <a:r>
              <a:rPr dirty="0">
                <a:solidFill>
                  <a:srgbClr val="7D9029"/>
                </a:solidFill>
                <a:latin typeface="Courier"/>
              </a:rPr>
              <a:t> =</a:t>
            </a:r>
            <a:r>
              <a:rPr dirty="0">
                <a:latin typeface="Courier"/>
              </a:rPr>
              <a:t> </a:t>
            </a:r>
            <a:r>
              <a:rPr dirty="0" err="1">
                <a:latin typeface="Courier"/>
              </a:rPr>
              <a:t>total_precipitation_mm_of_water_equivalent</a:t>
            </a:r>
            <a:r>
              <a:rPr dirty="0">
                <a:latin typeface="Courier"/>
              </a:rPr>
              <a:t> </a:t>
            </a:r>
            <a:r>
              <a:rPr dirty="0">
                <a:solidFill>
                  <a:srgbClr val="4070A0"/>
                </a:solidFill>
                <a:latin typeface="Courier"/>
              </a:rPr>
              <a:t>/</a:t>
            </a:r>
            <a:r>
              <a:rPr dirty="0">
                <a:latin typeface="Courier"/>
              </a:rPr>
              <a:t> </a:t>
            </a:r>
            <a:r>
              <a:rPr dirty="0">
                <a:solidFill>
                  <a:srgbClr val="40A070"/>
                </a:solidFill>
                <a:latin typeface="Courier"/>
              </a:rPr>
              <a:t>25.4</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rename</a:t>
            </a:r>
            <a:r>
              <a:rPr dirty="0">
                <a:latin typeface="Courier"/>
              </a:rPr>
              <a:t>(</a:t>
            </a:r>
            <a:r>
              <a:rPr dirty="0" err="1">
                <a:solidFill>
                  <a:srgbClr val="7D9029"/>
                </a:solidFill>
                <a:latin typeface="Courier"/>
              </a:rPr>
              <a:t>total_precip</a:t>
            </a:r>
            <a:r>
              <a:rPr dirty="0">
                <a:solidFill>
                  <a:srgbClr val="7D9029"/>
                </a:solidFill>
                <a:latin typeface="Courier"/>
              </a:rPr>
              <a:t> =</a:t>
            </a:r>
            <a:r>
              <a:rPr dirty="0">
                <a:latin typeface="Courier"/>
              </a:rPr>
              <a:t> </a:t>
            </a:r>
            <a:r>
              <a:rPr dirty="0" err="1">
                <a:latin typeface="Courier"/>
              </a:rPr>
              <a:t>total_precipitation_mm_of_water_equivalent</a:t>
            </a:r>
            <a:r>
              <a:rPr dirty="0">
                <a:latin typeface="Courier"/>
              </a:rPr>
              <a:t>)</a:t>
            </a:r>
            <a:br>
              <a:rPr dirty="0"/>
            </a:br>
            <a:br>
              <a:rPr dirty="0"/>
            </a:br>
            <a:r>
              <a:rPr dirty="0">
                <a:latin typeface="Courier"/>
              </a:rPr>
              <a:t>weather </a:t>
            </a:r>
            <a:r>
              <a:rPr dirty="0">
                <a:solidFill>
                  <a:srgbClr val="007020"/>
                </a:solidFill>
                <a:latin typeface="Courier"/>
              </a:rPr>
              <a:t>&lt;-</a:t>
            </a:r>
            <a:br>
              <a:rPr dirty="0"/>
            </a:br>
            <a:r>
              <a:rPr dirty="0">
                <a:latin typeface="Courier"/>
              </a:rPr>
              <a:t>  weather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mutate</a:t>
            </a:r>
            <a:r>
              <a:rPr dirty="0">
                <a:latin typeface="Courier"/>
              </a:rPr>
              <a:t>(</a:t>
            </a:r>
            <a:r>
              <a:rPr dirty="0" err="1">
                <a:solidFill>
                  <a:srgbClr val="7D9029"/>
                </a:solidFill>
                <a:latin typeface="Courier"/>
              </a:rPr>
              <a:t>day_of_week</a:t>
            </a:r>
            <a:r>
              <a:rPr dirty="0">
                <a:solidFill>
                  <a:srgbClr val="7D9029"/>
                </a:solidFill>
                <a:latin typeface="Courier"/>
              </a:rPr>
              <a:t> =</a:t>
            </a:r>
            <a:r>
              <a:rPr dirty="0">
                <a:latin typeface="Courier"/>
              </a:rPr>
              <a:t> </a:t>
            </a:r>
            <a:r>
              <a:rPr dirty="0" err="1">
                <a:solidFill>
                  <a:srgbClr val="06287E"/>
                </a:solidFill>
                <a:latin typeface="Courier"/>
              </a:rPr>
              <a:t>wday</a:t>
            </a:r>
            <a:r>
              <a:rPr dirty="0">
                <a:latin typeface="Courier"/>
              </a:rPr>
              <a:t>(</a:t>
            </a:r>
            <a:r>
              <a:rPr dirty="0" err="1">
                <a:latin typeface="Courier"/>
              </a:rPr>
              <a:t>datetime_utc</a:t>
            </a:r>
            <a:r>
              <a:rPr dirty="0">
                <a:latin typeface="Courier"/>
              </a:rPr>
              <a:t>, </a:t>
            </a:r>
            <a:r>
              <a:rPr dirty="0">
                <a:solidFill>
                  <a:srgbClr val="7D9029"/>
                </a:solidFill>
                <a:latin typeface="Courier"/>
              </a:rPr>
              <a:t>label =</a:t>
            </a:r>
            <a:r>
              <a:rPr dirty="0">
                <a:latin typeface="Courier"/>
              </a:rPr>
              <a:t> </a:t>
            </a:r>
            <a:r>
              <a:rPr dirty="0">
                <a:solidFill>
                  <a:srgbClr val="880000"/>
                </a:solidFill>
                <a:latin typeface="Courier"/>
              </a:rPr>
              <a:t>TRUE</a:t>
            </a:r>
            <a:r>
              <a:rPr dirty="0">
                <a:latin typeface="Courier"/>
              </a:rPr>
              <a:t>, </a:t>
            </a:r>
            <a:r>
              <a:rPr dirty="0" err="1">
                <a:solidFill>
                  <a:srgbClr val="7D9029"/>
                </a:solidFill>
                <a:latin typeface="Courier"/>
              </a:rPr>
              <a:t>week_start</a:t>
            </a:r>
            <a:r>
              <a:rPr dirty="0">
                <a:solidFill>
                  <a:srgbClr val="7D9029"/>
                </a:solidFill>
                <a:latin typeface="Courier"/>
              </a:rPr>
              <a:t> =</a:t>
            </a:r>
            <a:r>
              <a:rPr dirty="0">
                <a:latin typeface="Courier"/>
              </a:rPr>
              <a:t> </a:t>
            </a:r>
            <a:r>
              <a:rPr dirty="0">
                <a:solidFill>
                  <a:srgbClr val="40A070"/>
                </a:solidFill>
                <a:latin typeface="Courier"/>
              </a:rPr>
              <a:t>1</a:t>
            </a:r>
            <a:r>
              <a:rPr dirty="0">
                <a:latin typeface="Courier"/>
              </a:rPr>
              <a:t>, </a:t>
            </a:r>
            <a:r>
              <a:rPr dirty="0" err="1">
                <a:solidFill>
                  <a:srgbClr val="7D9029"/>
                </a:solidFill>
                <a:latin typeface="Courier"/>
              </a:rPr>
              <a:t>abbr</a:t>
            </a:r>
            <a:r>
              <a:rPr dirty="0">
                <a:solidFill>
                  <a:srgbClr val="7D9029"/>
                </a:solidFill>
                <a:latin typeface="Courier"/>
              </a:rPr>
              <a:t> =</a:t>
            </a:r>
            <a:r>
              <a:rPr dirty="0">
                <a:latin typeface="Courier"/>
              </a:rPr>
              <a:t> </a:t>
            </a:r>
            <a:r>
              <a:rPr dirty="0">
                <a:solidFill>
                  <a:srgbClr val="880000"/>
                </a:solidFill>
                <a:latin typeface="Courier"/>
              </a:rPr>
              <a:t>FALSE</a:t>
            </a:r>
            <a:r>
              <a:rPr dirty="0">
                <a:latin typeface="Courier"/>
              </a:rPr>
              <a:t>),</a:t>
            </a:r>
            <a:br>
              <a:rPr dirty="0"/>
            </a:br>
            <a:r>
              <a:rPr dirty="0">
                <a:latin typeface="Courier"/>
              </a:rPr>
              <a:t>         </a:t>
            </a:r>
            <a:r>
              <a:rPr dirty="0" err="1">
                <a:solidFill>
                  <a:srgbClr val="7D9029"/>
                </a:solidFill>
                <a:latin typeface="Courier"/>
              </a:rPr>
              <a:t>day_of_week</a:t>
            </a:r>
            <a:r>
              <a:rPr dirty="0">
                <a:solidFill>
                  <a:srgbClr val="7D9029"/>
                </a:solidFill>
                <a:latin typeface="Courier"/>
              </a:rPr>
              <a:t> =</a:t>
            </a:r>
            <a:r>
              <a:rPr dirty="0">
                <a:latin typeface="Courier"/>
              </a:rPr>
              <a:t> </a:t>
            </a:r>
            <a:r>
              <a:rPr dirty="0" err="1">
                <a:solidFill>
                  <a:srgbClr val="06287E"/>
                </a:solidFill>
                <a:latin typeface="Courier"/>
              </a:rPr>
              <a:t>as.factor</a:t>
            </a:r>
            <a:r>
              <a:rPr dirty="0">
                <a:latin typeface="Courier"/>
              </a:rPr>
              <a:t>(</a:t>
            </a:r>
            <a:r>
              <a:rPr dirty="0" err="1">
                <a:latin typeface="Courier"/>
              </a:rPr>
              <a:t>day_of_week</a:t>
            </a:r>
            <a:r>
              <a:rPr dirty="0">
                <a:latin typeface="Courier"/>
              </a:rPr>
              <a:t>),</a:t>
            </a:r>
            <a:br>
              <a:rPr dirty="0"/>
            </a:br>
            <a:r>
              <a:rPr dirty="0">
                <a:latin typeface="Courier"/>
              </a:rPr>
              <a:t>         </a:t>
            </a:r>
            <a:r>
              <a:rPr dirty="0" err="1">
                <a:solidFill>
                  <a:srgbClr val="7D9029"/>
                </a:solidFill>
                <a:latin typeface="Courier"/>
              </a:rPr>
              <a:t>datetime_ny</a:t>
            </a:r>
            <a:r>
              <a:rPr dirty="0">
                <a:solidFill>
                  <a:srgbClr val="7D9029"/>
                </a:solidFill>
                <a:latin typeface="Courier"/>
              </a:rPr>
              <a:t> =</a:t>
            </a:r>
            <a:r>
              <a:rPr dirty="0">
                <a:latin typeface="Courier"/>
              </a:rPr>
              <a:t> </a:t>
            </a:r>
            <a:r>
              <a:rPr dirty="0" err="1">
                <a:solidFill>
                  <a:srgbClr val="06287E"/>
                </a:solidFill>
                <a:latin typeface="Courier"/>
              </a:rPr>
              <a:t>with_tz</a:t>
            </a:r>
            <a:r>
              <a:rPr dirty="0">
                <a:latin typeface="Courier"/>
              </a:rPr>
              <a:t>(</a:t>
            </a:r>
            <a:r>
              <a:rPr dirty="0" err="1">
                <a:latin typeface="Courier"/>
              </a:rPr>
              <a:t>datetime_utc</a:t>
            </a:r>
            <a:r>
              <a:rPr dirty="0">
                <a:latin typeface="Courier"/>
              </a:rPr>
              <a:t>, </a:t>
            </a:r>
            <a:r>
              <a:rPr dirty="0">
                <a:solidFill>
                  <a:srgbClr val="4070A0"/>
                </a:solidFill>
                <a:latin typeface="Courier"/>
              </a:rPr>
              <a:t>"America/</a:t>
            </a:r>
            <a:r>
              <a:rPr dirty="0" err="1">
                <a:solidFill>
                  <a:srgbClr val="4070A0"/>
                </a:solidFill>
                <a:latin typeface="Courier"/>
              </a:rPr>
              <a:t>New_York</a:t>
            </a:r>
            <a:r>
              <a:rPr dirty="0">
                <a:solidFill>
                  <a:srgbClr val="4070A0"/>
                </a:solidFill>
                <a:latin typeface="Courier"/>
              </a:rPr>
              <a:t>"</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relocate</a:t>
            </a:r>
            <a:r>
              <a:rPr dirty="0">
                <a:latin typeface="Courier"/>
              </a:rPr>
              <a:t>(</a:t>
            </a:r>
            <a:r>
              <a:rPr dirty="0" err="1">
                <a:latin typeface="Courier"/>
              </a:rPr>
              <a:t>datetime_ny</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select</a:t>
            </a:r>
            <a:r>
              <a:rPr dirty="0">
                <a:latin typeface="Courier"/>
              </a:rPr>
              <a:t>(</a:t>
            </a:r>
            <a:r>
              <a:rPr dirty="0" err="1">
                <a:latin typeface="Courier"/>
              </a:rPr>
              <a:t>datetime_ny</a:t>
            </a:r>
            <a:r>
              <a:rPr dirty="0">
                <a:latin typeface="Courier"/>
              </a:rPr>
              <a:t>, </a:t>
            </a:r>
            <a:r>
              <a:rPr dirty="0" err="1">
                <a:latin typeface="Courier"/>
              </a:rPr>
              <a:t>temp_deg_f</a:t>
            </a:r>
            <a:r>
              <a:rPr dirty="0">
                <a:latin typeface="Courier"/>
              </a:rPr>
              <a:t>, </a:t>
            </a:r>
            <a:r>
              <a:rPr dirty="0" err="1">
                <a:latin typeface="Courier"/>
              </a:rPr>
              <a:t>rel_humidity</a:t>
            </a:r>
            <a:r>
              <a:rPr dirty="0">
                <a:latin typeface="Courier"/>
              </a:rPr>
              <a:t>, </a:t>
            </a:r>
            <a:r>
              <a:rPr dirty="0" err="1">
                <a:latin typeface="Courier"/>
              </a:rPr>
              <a:t>heat_idx</a:t>
            </a:r>
            <a:r>
              <a:rPr dirty="0">
                <a:latin typeface="Courier"/>
              </a:rPr>
              <a:t>, </a:t>
            </a:r>
            <a:r>
              <a:rPr dirty="0" err="1">
                <a:latin typeface="Courier"/>
              </a:rPr>
              <a:t>total_precip</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filter</a:t>
            </a:r>
            <a:r>
              <a:rPr dirty="0">
                <a:latin typeface="Courier"/>
              </a:rPr>
              <a:t>(</a:t>
            </a:r>
            <a:r>
              <a:rPr dirty="0">
                <a:solidFill>
                  <a:srgbClr val="06287E"/>
                </a:solidFill>
                <a:latin typeface="Courier"/>
              </a:rPr>
              <a:t>between</a:t>
            </a:r>
            <a:r>
              <a:rPr dirty="0">
                <a:latin typeface="Courier"/>
              </a:rPr>
              <a:t>(</a:t>
            </a:r>
            <a:r>
              <a:rPr dirty="0" err="1">
                <a:latin typeface="Courier"/>
              </a:rPr>
              <a:t>datetime_ny</a:t>
            </a:r>
            <a:r>
              <a:rPr dirty="0">
                <a:latin typeface="Courier"/>
              </a:rPr>
              <a:t>, </a:t>
            </a:r>
            <a:r>
              <a:rPr dirty="0" err="1">
                <a:solidFill>
                  <a:srgbClr val="06287E"/>
                </a:solidFill>
                <a:latin typeface="Courier"/>
              </a:rPr>
              <a:t>as.Date</a:t>
            </a:r>
            <a:r>
              <a:rPr dirty="0">
                <a:latin typeface="Courier"/>
              </a:rPr>
              <a:t>(</a:t>
            </a:r>
            <a:r>
              <a:rPr dirty="0">
                <a:solidFill>
                  <a:srgbClr val="4070A0"/>
                </a:solidFill>
                <a:latin typeface="Courier"/>
              </a:rPr>
              <a:t>"2021-01-01"</a:t>
            </a:r>
            <a:r>
              <a:rPr dirty="0">
                <a:latin typeface="Courier"/>
              </a:rPr>
              <a:t>),</a:t>
            </a:r>
            <a:br>
              <a:rPr dirty="0"/>
            </a:br>
            <a:r>
              <a:rPr dirty="0">
                <a:latin typeface="Courier"/>
              </a:rPr>
              <a:t>         </a:t>
            </a:r>
            <a:r>
              <a:rPr dirty="0" err="1">
                <a:solidFill>
                  <a:srgbClr val="06287E"/>
                </a:solidFill>
                <a:latin typeface="Courier"/>
              </a:rPr>
              <a:t>as.Date</a:t>
            </a:r>
            <a:r>
              <a:rPr dirty="0">
                <a:latin typeface="Courier"/>
              </a:rPr>
              <a:t>(</a:t>
            </a:r>
            <a:r>
              <a:rPr dirty="0">
                <a:solidFill>
                  <a:srgbClr val="4070A0"/>
                </a:solidFill>
                <a:latin typeface="Courier"/>
              </a:rPr>
              <a:t>"</a:t>
            </a:r>
            <a:r>
              <a:rPr>
                <a:solidFill>
                  <a:srgbClr val="4070A0"/>
                </a:solidFill>
                <a:latin typeface="Courier"/>
              </a:rPr>
              <a:t>2022-12-31"</a:t>
            </a:r>
            <a:r>
              <a:rPr>
                <a:latin typeface="Courier"/>
              </a:rPr>
              <a:t>)))</a:t>
            </a:r>
            <a:endParaRPr dirty="0">
              <a:latin typeface="Courier"/>
            </a:endParaRPr>
          </a:p>
        </p:txBody>
      </p:sp>
      <p:graphicFrame>
        <p:nvGraphicFramePr>
          <p:cNvPr id="6" name="Content Placeholder 5"/>
          <p:cNvGraphicFramePr>
            <a:graphicFrameLocks noGrp="1"/>
          </p:cNvGraphicFramePr>
          <p:nvPr>
            <p:ph idx="1"/>
          </p:nvPr>
        </p:nvGraphicFramePr>
        <p:xfrm>
          <a:off x="3568700" y="203200"/>
          <a:ext cx="5080000" cy="35204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0">
                <a:tc>
                  <a:txBody>
                    <a:bodyPr/>
                    <a:lstStyle/>
                    <a:p>
                      <a:pPr marL="0" lvl="0" indent="0" algn="l">
                        <a:buNone/>
                      </a:pPr>
                      <a:r>
                        <a:t>datetime_ny</a:t>
                      </a:r>
                    </a:p>
                  </a:txBody>
                  <a:tcPr/>
                </a:tc>
                <a:tc>
                  <a:txBody>
                    <a:bodyPr/>
                    <a:lstStyle/>
                    <a:p>
                      <a:pPr marL="0" lvl="0" indent="0" algn="r">
                        <a:buNone/>
                      </a:pPr>
                      <a:r>
                        <a:t>temp_deg_f</a:t>
                      </a:r>
                    </a:p>
                  </a:txBody>
                  <a:tcPr/>
                </a:tc>
                <a:tc>
                  <a:txBody>
                    <a:bodyPr/>
                    <a:lstStyle/>
                    <a:p>
                      <a:pPr marL="0" lvl="0" indent="0" algn="r">
                        <a:buNone/>
                      </a:pPr>
                      <a:r>
                        <a:t>rel_humidity</a:t>
                      </a:r>
                    </a:p>
                  </a:txBody>
                  <a:tcPr/>
                </a:tc>
                <a:tc>
                  <a:txBody>
                    <a:bodyPr/>
                    <a:lstStyle/>
                    <a:p>
                      <a:pPr marL="0" lvl="0" indent="0" algn="r">
                        <a:buNone/>
                      </a:pPr>
                      <a:r>
                        <a:t>heat_idx</a:t>
                      </a:r>
                    </a:p>
                  </a:txBody>
                  <a:tcPr/>
                </a:tc>
                <a:tc>
                  <a:txBody>
                    <a:bodyPr/>
                    <a:lstStyle/>
                    <a:p>
                      <a:pPr marL="0" lvl="0" indent="0" algn="r">
                        <a:buNone/>
                      </a:pPr>
                      <a:r>
                        <a:t>total_precip</a:t>
                      </a:r>
                    </a:p>
                  </a:txBody>
                  <a:tcPr/>
                </a:tc>
                <a:extLst>
                  <a:ext uri="{0D108BD9-81ED-4DB2-BD59-A6C34878D82A}">
                    <a16:rowId xmlns:a16="http://schemas.microsoft.com/office/drawing/2014/main" val="10000"/>
                  </a:ext>
                </a:extLst>
              </a:tr>
              <a:tr h="0">
                <a:tc>
                  <a:txBody>
                    <a:bodyPr/>
                    <a:lstStyle/>
                    <a:p>
                      <a:pPr marL="0" lvl="0" indent="0" algn="l">
                        <a:buNone/>
                      </a:pPr>
                      <a:r>
                        <a:t>2021-01-01 00:00:00</a:t>
                      </a:r>
                    </a:p>
                  </a:txBody>
                  <a:tcPr/>
                </a:tc>
                <a:tc>
                  <a:txBody>
                    <a:bodyPr/>
                    <a:lstStyle/>
                    <a:p>
                      <a:pPr marL="0" lvl="0" indent="0" algn="r">
                        <a:buNone/>
                      </a:pPr>
                      <a:r>
                        <a:t>32.63</a:t>
                      </a:r>
                    </a:p>
                  </a:txBody>
                  <a:tcPr/>
                </a:tc>
                <a:tc>
                  <a:txBody>
                    <a:bodyPr/>
                    <a:lstStyle/>
                    <a:p>
                      <a:pPr marL="0" lvl="0" indent="0" algn="r">
                        <a:buNone/>
                      </a:pPr>
                      <a:r>
                        <a:t>73.61101</a:t>
                      </a:r>
                    </a:p>
                  </a:txBody>
                  <a:tcPr/>
                </a:tc>
                <a:tc>
                  <a:txBody>
                    <a:bodyPr/>
                    <a:lstStyle/>
                    <a:p>
                      <a:pPr marL="0" lvl="0" indent="0" algn="r">
                        <a:buNone/>
                      </a:pPr>
                      <a:r>
                        <a:t>33</a:t>
                      </a:r>
                    </a:p>
                  </a:txBody>
                  <a:tcPr/>
                </a:tc>
                <a:tc>
                  <a:txBody>
                    <a:bodyPr/>
                    <a:lstStyle/>
                    <a:p>
                      <a:pPr marL="0" lvl="0" indent="0" algn="r">
                        <a:buNone/>
                      </a:pPr>
                      <a:r>
                        <a:t>0</a:t>
                      </a:r>
                    </a:p>
                  </a:txBody>
                  <a:tcPr/>
                </a:tc>
                <a:extLst>
                  <a:ext uri="{0D108BD9-81ED-4DB2-BD59-A6C34878D82A}">
                    <a16:rowId xmlns:a16="http://schemas.microsoft.com/office/drawing/2014/main" val="10001"/>
                  </a:ext>
                </a:extLst>
              </a:tr>
              <a:tr h="0">
                <a:tc>
                  <a:txBody>
                    <a:bodyPr/>
                    <a:lstStyle/>
                    <a:p>
                      <a:pPr marL="0" lvl="0" indent="0" algn="l">
                        <a:buNone/>
                      </a:pPr>
                      <a:r>
                        <a:t>2021-01-01 01:00:00</a:t>
                      </a:r>
                    </a:p>
                  </a:txBody>
                  <a:tcPr/>
                </a:tc>
                <a:tc>
                  <a:txBody>
                    <a:bodyPr/>
                    <a:lstStyle/>
                    <a:p>
                      <a:pPr marL="0" lvl="0" indent="0" algn="r">
                        <a:buNone/>
                      </a:pPr>
                      <a:r>
                        <a:t>31.35</a:t>
                      </a:r>
                    </a:p>
                  </a:txBody>
                  <a:tcPr/>
                </a:tc>
                <a:tc>
                  <a:txBody>
                    <a:bodyPr/>
                    <a:lstStyle/>
                    <a:p>
                      <a:pPr marL="0" lvl="0" indent="0" algn="r">
                        <a:buNone/>
                      </a:pPr>
                      <a:r>
                        <a:t>75.52820</a:t>
                      </a:r>
                    </a:p>
                  </a:txBody>
                  <a:tcPr/>
                </a:tc>
                <a:tc>
                  <a:txBody>
                    <a:bodyPr/>
                    <a:lstStyle/>
                    <a:p>
                      <a:pPr marL="0" lvl="0" indent="0" algn="r">
                        <a:buNone/>
                      </a:pPr>
                      <a:r>
                        <a:t>31</a:t>
                      </a:r>
                    </a:p>
                  </a:txBody>
                  <a:tcPr/>
                </a:tc>
                <a:tc>
                  <a:txBody>
                    <a:bodyPr/>
                    <a:lstStyle/>
                    <a:p>
                      <a:pPr marL="0" lvl="0" indent="0" algn="r">
                        <a:buNone/>
                      </a:pPr>
                      <a:r>
                        <a:t>0</a:t>
                      </a:r>
                    </a:p>
                  </a:txBody>
                  <a:tcPr/>
                </a:tc>
                <a:extLst>
                  <a:ext uri="{0D108BD9-81ED-4DB2-BD59-A6C34878D82A}">
                    <a16:rowId xmlns:a16="http://schemas.microsoft.com/office/drawing/2014/main" val="10002"/>
                  </a:ext>
                </a:extLst>
              </a:tr>
              <a:tr h="0">
                <a:tc>
                  <a:txBody>
                    <a:bodyPr/>
                    <a:lstStyle/>
                    <a:p>
                      <a:pPr marL="0" lvl="0" indent="0" algn="l">
                        <a:buNone/>
                      </a:pPr>
                      <a:r>
                        <a:t>2021-01-01 02:00:00</a:t>
                      </a:r>
                    </a:p>
                  </a:txBody>
                  <a:tcPr/>
                </a:tc>
                <a:tc>
                  <a:txBody>
                    <a:bodyPr/>
                    <a:lstStyle/>
                    <a:p>
                      <a:pPr marL="0" lvl="0" indent="0" algn="r">
                        <a:buNone/>
                      </a:pPr>
                      <a:r>
                        <a:t>31.05</a:t>
                      </a:r>
                    </a:p>
                  </a:txBody>
                  <a:tcPr/>
                </a:tc>
                <a:tc>
                  <a:txBody>
                    <a:bodyPr/>
                    <a:lstStyle/>
                    <a:p>
                      <a:pPr marL="0" lvl="0" indent="0" algn="r">
                        <a:buNone/>
                      </a:pPr>
                      <a:r>
                        <a:t>76.68467</a:t>
                      </a:r>
                    </a:p>
                  </a:txBody>
                  <a:tcPr/>
                </a:tc>
                <a:tc>
                  <a:txBody>
                    <a:bodyPr/>
                    <a:lstStyle/>
                    <a:p>
                      <a:pPr marL="0" lvl="0" indent="0" algn="r">
                        <a:buNone/>
                      </a:pPr>
                      <a:r>
                        <a:t>31</a:t>
                      </a:r>
                    </a:p>
                  </a:txBody>
                  <a:tcPr/>
                </a:tc>
                <a:tc>
                  <a:txBody>
                    <a:bodyPr/>
                    <a:lstStyle/>
                    <a:p>
                      <a:pPr marL="0" lvl="0" indent="0" algn="r">
                        <a:buNone/>
                      </a:pPr>
                      <a:r>
                        <a:t>0</a:t>
                      </a:r>
                    </a:p>
                  </a:txBody>
                  <a:tcPr/>
                </a:tc>
                <a:extLst>
                  <a:ext uri="{0D108BD9-81ED-4DB2-BD59-A6C34878D82A}">
                    <a16:rowId xmlns:a16="http://schemas.microsoft.com/office/drawing/2014/main" val="10003"/>
                  </a:ext>
                </a:extLst>
              </a:tr>
              <a:tr h="0">
                <a:tc>
                  <a:txBody>
                    <a:bodyPr/>
                    <a:lstStyle/>
                    <a:p>
                      <a:pPr marL="0" lvl="0" indent="0" algn="l">
                        <a:buNone/>
                      </a:pPr>
                      <a:r>
                        <a:t>2021-01-01 03:00:00</a:t>
                      </a:r>
                    </a:p>
                  </a:txBody>
                  <a:tcPr/>
                </a:tc>
                <a:tc>
                  <a:txBody>
                    <a:bodyPr/>
                    <a:lstStyle/>
                    <a:p>
                      <a:pPr marL="0" lvl="0" indent="0" algn="r">
                        <a:buNone/>
                      </a:pPr>
                      <a:r>
                        <a:t>30.51</a:t>
                      </a:r>
                    </a:p>
                  </a:txBody>
                  <a:tcPr/>
                </a:tc>
                <a:tc>
                  <a:txBody>
                    <a:bodyPr/>
                    <a:lstStyle/>
                    <a:p>
                      <a:pPr marL="0" lvl="0" indent="0" algn="r">
                        <a:buNone/>
                      </a:pPr>
                      <a:r>
                        <a:t>78.82627</a:t>
                      </a:r>
                    </a:p>
                  </a:txBody>
                  <a:tcPr/>
                </a:tc>
                <a:tc>
                  <a:txBody>
                    <a:bodyPr/>
                    <a:lstStyle/>
                    <a:p>
                      <a:pPr marL="0" lvl="0" indent="0" algn="r">
                        <a:buNone/>
                      </a:pPr>
                      <a:r>
                        <a:t>31</a:t>
                      </a:r>
                    </a:p>
                  </a:txBody>
                  <a:tcPr/>
                </a:tc>
                <a:tc>
                  <a:txBody>
                    <a:bodyPr/>
                    <a:lstStyle/>
                    <a:p>
                      <a:pPr marL="0" lvl="0" indent="0" algn="r">
                        <a:buNone/>
                      </a:pPr>
                      <a:r>
                        <a:t>0</a:t>
                      </a:r>
                    </a:p>
                  </a:txBody>
                  <a:tcPr/>
                </a:tc>
                <a:extLst>
                  <a:ext uri="{0D108BD9-81ED-4DB2-BD59-A6C34878D82A}">
                    <a16:rowId xmlns:a16="http://schemas.microsoft.com/office/drawing/2014/main" val="10004"/>
                  </a:ext>
                </a:extLst>
              </a:tr>
              <a:tr h="0">
                <a:tc>
                  <a:txBody>
                    <a:bodyPr/>
                    <a:lstStyle/>
                    <a:p>
                      <a:pPr marL="0" lvl="0" indent="0" algn="l">
                        <a:buNone/>
                      </a:pPr>
                      <a:r>
                        <a:t>2021-01-01 04:00:00</a:t>
                      </a:r>
                    </a:p>
                  </a:txBody>
                  <a:tcPr/>
                </a:tc>
                <a:tc>
                  <a:txBody>
                    <a:bodyPr/>
                    <a:lstStyle/>
                    <a:p>
                      <a:pPr marL="0" lvl="0" indent="0" algn="r">
                        <a:buNone/>
                      </a:pPr>
                      <a:r>
                        <a:t>30.58</a:t>
                      </a:r>
                    </a:p>
                  </a:txBody>
                  <a:tcPr/>
                </a:tc>
                <a:tc>
                  <a:txBody>
                    <a:bodyPr/>
                    <a:lstStyle/>
                    <a:p>
                      <a:pPr marL="0" lvl="0" indent="0" algn="r">
                        <a:buNone/>
                      </a:pPr>
                      <a:r>
                        <a:t>79.00774</a:t>
                      </a:r>
                    </a:p>
                  </a:txBody>
                  <a:tcPr/>
                </a:tc>
                <a:tc>
                  <a:txBody>
                    <a:bodyPr/>
                    <a:lstStyle/>
                    <a:p>
                      <a:pPr marL="0" lvl="0" indent="0" algn="r">
                        <a:buNone/>
                      </a:pPr>
                      <a:r>
                        <a:t>31</a:t>
                      </a:r>
                    </a:p>
                  </a:txBody>
                  <a:tcPr/>
                </a:tc>
                <a:tc>
                  <a:txBody>
                    <a:bodyPr/>
                    <a:lstStyle/>
                    <a:p>
                      <a:pPr marL="0" lvl="0" indent="0" algn="r">
                        <a:buNone/>
                      </a:pPr>
                      <a:r>
                        <a:t>0</a:t>
                      </a:r>
                    </a:p>
                  </a:txBody>
                  <a:tcPr/>
                </a:tc>
                <a:extLst>
                  <a:ext uri="{0D108BD9-81ED-4DB2-BD59-A6C34878D82A}">
                    <a16:rowId xmlns:a16="http://schemas.microsoft.com/office/drawing/2014/main" val="10005"/>
                  </a:ext>
                </a:extLst>
              </a:tr>
              <a:tr h="0">
                <a:tc>
                  <a:txBody>
                    <a:bodyPr/>
                    <a:lstStyle/>
                    <a:p>
                      <a:pPr marL="0" lvl="0" indent="0" algn="l">
                        <a:buNone/>
                      </a:pPr>
                      <a:r>
                        <a:t>2021-01-01 05:00:00</a:t>
                      </a:r>
                    </a:p>
                  </a:txBody>
                  <a:tcPr/>
                </a:tc>
                <a:tc>
                  <a:txBody>
                    <a:bodyPr/>
                    <a:lstStyle/>
                    <a:p>
                      <a:pPr marL="0" lvl="0" indent="0" algn="r">
                        <a:buNone/>
                      </a:pPr>
                      <a:r>
                        <a:t>25.43</a:t>
                      </a:r>
                    </a:p>
                  </a:txBody>
                  <a:tcPr/>
                </a:tc>
                <a:tc>
                  <a:txBody>
                    <a:bodyPr/>
                    <a:lstStyle/>
                    <a:p>
                      <a:pPr marL="0" lvl="0" indent="0" algn="r">
                        <a:buNone/>
                      </a:pPr>
                      <a:r>
                        <a:t>87.89063</a:t>
                      </a:r>
                    </a:p>
                  </a:txBody>
                  <a:tcPr/>
                </a:tc>
                <a:tc>
                  <a:txBody>
                    <a:bodyPr/>
                    <a:lstStyle/>
                    <a:p>
                      <a:pPr marL="0" lvl="0" indent="0" algn="r">
                        <a:buNone/>
                      </a:pPr>
                      <a:r>
                        <a:t>25</a:t>
                      </a:r>
                    </a:p>
                  </a:txBody>
                  <a:tcPr/>
                </a:tc>
                <a:tc>
                  <a:txBody>
                    <a:bodyPr/>
                    <a:lstStyle/>
                    <a:p>
                      <a:pPr marL="0" lvl="0" indent="0" algn="r">
                        <a:buNone/>
                      </a:pPr>
                      <a:r>
                        <a:t>0</a:t>
                      </a:r>
                    </a:p>
                  </a:txBody>
                  <a:tcPr/>
                </a:tc>
                <a:extLst>
                  <a:ext uri="{0D108BD9-81ED-4DB2-BD59-A6C34878D82A}">
                    <a16:rowId xmlns:a16="http://schemas.microsoft.com/office/drawing/2014/main" val="10006"/>
                  </a:ext>
                </a:extLst>
              </a:tr>
            </a:tbl>
          </a:graphicData>
        </a:graphic>
      </p:graphicFrame>
      <p:sp>
        <p:nvSpPr>
          <p:cNvPr id="3" name="TextBox 3"/>
          <p:cNvSpPr txBox="1"/>
          <p:nvPr/>
        </p:nvSpPr>
        <p:spPr>
          <a:xfrm>
            <a:off x="3568700" y="4076700"/>
            <a:ext cx="5105400" cy="508000"/>
          </a:xfrm>
          <a:prstGeom prst="rect">
            <a:avLst/>
          </a:prstGeom>
          <a:noFill/>
        </p:spPr>
        <p:txBody>
          <a:bodyPr/>
          <a:lstStyle/>
          <a:p>
            <a:pPr marL="0" lvl="0" indent="0" algn="ctr">
              <a:buNone/>
            </a:pPr>
            <a:r>
              <a:t>Weather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32500" lnSpcReduction="20000"/>
          </a:bodyPr>
          <a:lstStyle/>
          <a:p>
            <a:pPr marL="0" lvl="0" indent="0">
              <a:spcBef>
                <a:spcPts val="3000"/>
              </a:spcBef>
              <a:buNone/>
            </a:pPr>
            <a:r>
              <a:rPr b="1"/>
              <a:t>Load Uber and Lyft Trips</a:t>
            </a:r>
          </a:p>
          <a:p>
            <a:pPr marL="0" lvl="0" indent="0">
              <a:buNone/>
            </a:pPr>
            <a:r>
              <a:t>The NYC Taxi and Limousine Commission provides a data dictionary </a:t>
            </a:r>
            <a:r>
              <a:rPr>
                <a:hlinkClick r:id="rId2"/>
              </a:rPr>
              <a:t>‘here’</a:t>
            </a:r>
            <a:r>
              <a:t>. The rideshare app companies such as Uber is coded as (HV0003) and Lyft (HV0005).</a:t>
            </a:r>
          </a:p>
          <a:p>
            <a:pPr lvl="0"/>
            <a:r>
              <a:t>Trips were filtered because of huge outliers that were present such as:</a:t>
            </a:r>
          </a:p>
          <a:p>
            <a:pPr lvl="1"/>
            <a:r>
              <a:t>Trip time had to be &gt;0 seconds and &lt;= 5 hours.</a:t>
            </a:r>
          </a:p>
          <a:p>
            <a:pPr lvl="1"/>
            <a:r>
              <a:t>Trip miles had to be &gt;= 0.</a:t>
            </a:r>
          </a:p>
          <a:p>
            <a:pPr lvl="1"/>
            <a:r>
              <a:t>Driver pay &gt; $0.01.</a:t>
            </a:r>
          </a:p>
          <a:p>
            <a:pPr lvl="1"/>
            <a:r>
              <a:t>Base passenger fare &gt; $0.01.</a:t>
            </a:r>
          </a:p>
          <a:p>
            <a:pPr lvl="1"/>
            <a:r>
              <a:t>Pickup locations had to be within the NYC region and not unknown/outside of it.</a:t>
            </a:r>
          </a:p>
          <a:p>
            <a:pPr marL="0" lvl="0" indent="0">
              <a:buNone/>
            </a:pPr>
            <a:r>
              <a:t>Given the large amounts of data to be processed, some of the data cleaning and filtering was done through DuckDB. DuckDB contains columnar-vectorized query execution engine where it allows for memory resources not to be severely depleted while trying to aggregate through the data. For more information visit </a:t>
            </a:r>
            <a:r>
              <a:rPr>
                <a:hlinkClick r:id="rId3"/>
              </a:rPr>
              <a:t>‘DuckDB’</a:t>
            </a:r>
          </a:p>
          <a:p>
            <a:pPr lvl="0" indent="0">
              <a:buNone/>
            </a:pPr>
            <a:r>
              <a:rPr>
                <a:latin typeface="Courier"/>
              </a:rPr>
              <a:t>cnxn </a:t>
            </a:r>
            <a:r>
              <a:rPr>
                <a:solidFill>
                  <a:srgbClr val="007020"/>
                </a:solidFill>
                <a:latin typeface="Courier"/>
              </a:rPr>
              <a:t>=</a:t>
            </a:r>
            <a:r>
              <a:rPr>
                <a:latin typeface="Courier"/>
              </a:rPr>
              <a:t> </a:t>
            </a:r>
            <a:r>
              <a:rPr>
                <a:solidFill>
                  <a:srgbClr val="06287E"/>
                </a:solidFill>
                <a:latin typeface="Courier"/>
              </a:rPr>
              <a:t>dbConnect</a:t>
            </a:r>
            <a:r>
              <a:rPr>
                <a:latin typeface="Courier"/>
              </a:rPr>
              <a:t>(duckdb</a:t>
            </a:r>
            <a:r>
              <a:rPr>
                <a:solidFill>
                  <a:srgbClr val="4070A0"/>
                </a:solidFill>
                <a:latin typeface="Courier"/>
              </a:rPr>
              <a:t>::</a:t>
            </a:r>
            <a:r>
              <a:rPr>
                <a:solidFill>
                  <a:srgbClr val="06287E"/>
                </a:solidFill>
                <a:latin typeface="Courier"/>
              </a:rPr>
              <a:t>duckdb</a:t>
            </a:r>
            <a:r>
              <a:rPr>
                <a:latin typeface="Courier"/>
              </a:rPr>
              <a:t>(), </a:t>
            </a:r>
            <a:r>
              <a:rPr>
                <a:solidFill>
                  <a:srgbClr val="7D9029"/>
                </a:solidFill>
                <a:latin typeface="Courier"/>
              </a:rPr>
              <a:t>dbdir=</a:t>
            </a:r>
            <a:r>
              <a:rPr>
                <a:solidFill>
                  <a:srgbClr val="4070A0"/>
                </a:solidFill>
                <a:latin typeface="Courier"/>
              </a:rPr>
              <a:t>":memory:"</a:t>
            </a:r>
            <a:r>
              <a:rPr>
                <a:latin typeface="Courier"/>
              </a:rPr>
              <a:t>)</a:t>
            </a:r>
            <a:br/>
            <a:br/>
            <a:r>
              <a:rPr>
                <a:solidFill>
                  <a:srgbClr val="06287E"/>
                </a:solidFill>
                <a:latin typeface="Courier"/>
              </a:rPr>
              <a:t>dbExecute</a:t>
            </a:r>
            <a:r>
              <a:rPr>
                <a:latin typeface="Courier"/>
              </a:rPr>
              <a:t>(cnxn, </a:t>
            </a:r>
            <a:r>
              <a:rPr>
                <a:solidFill>
                  <a:srgbClr val="4070A0"/>
                </a:solidFill>
                <a:latin typeface="Courier"/>
              </a:rPr>
              <a:t>"CREATE VIEW tlc_trips AS </a:t>
            </a:r>
            <a:br/>
            <a:r>
              <a:rPr>
                <a:solidFill>
                  <a:srgbClr val="4070A0"/>
                </a:solidFill>
                <a:latin typeface="Courier"/>
              </a:rPr>
              <a:t>                      SELECT </a:t>
            </a:r>
            <a:br/>
            <a:r>
              <a:rPr>
                <a:solidFill>
                  <a:srgbClr val="4070A0"/>
                </a:solidFill>
                <a:latin typeface="Courier"/>
              </a:rPr>
              <a:t>                             CASE </a:t>
            </a:r>
            <a:br/>
            <a:r>
              <a:rPr>
                <a:solidFill>
                  <a:srgbClr val="4070A0"/>
                </a:solidFill>
                <a:latin typeface="Courier"/>
              </a:rPr>
              <a:t>                                 WHEN hvfhs_license_num == 'HV0003' THEN 'Uber'</a:t>
            </a:r>
            <a:br/>
            <a:r>
              <a:rPr>
                <a:solidFill>
                  <a:srgbClr val="4070A0"/>
                </a:solidFill>
                <a:latin typeface="Courier"/>
              </a:rPr>
              <a:t>                                 WHEN hvfhs_license_num == 'HV0005' THEN 'Lyft'</a:t>
            </a:r>
            <a:br/>
            <a:r>
              <a:rPr>
                <a:solidFill>
                  <a:srgbClr val="4070A0"/>
                </a:solidFill>
                <a:latin typeface="Courier"/>
              </a:rPr>
              <a:t>                                 ELSE 'Other'</a:t>
            </a:r>
            <a:br/>
            <a:r>
              <a:rPr>
                <a:solidFill>
                  <a:srgbClr val="4070A0"/>
                </a:solidFill>
                <a:latin typeface="Courier"/>
              </a:rPr>
              <a:t>                             END AS app, </a:t>
            </a:r>
            <a:br/>
            <a:r>
              <a:rPr>
                <a:solidFill>
                  <a:srgbClr val="4070A0"/>
                </a:solidFill>
                <a:latin typeface="Courier"/>
              </a:rPr>
              <a:t>                             pickup_datetime, </a:t>
            </a:r>
            <a:br/>
            <a:r>
              <a:rPr>
                <a:solidFill>
                  <a:srgbClr val="4070A0"/>
                </a:solidFill>
                <a:latin typeface="Courier"/>
              </a:rPr>
              <a:t>                             dropoff_datetime, </a:t>
            </a:r>
            <a:br/>
            <a:r>
              <a:rPr>
                <a:solidFill>
                  <a:srgbClr val="4070A0"/>
                </a:solidFill>
                <a:latin typeface="Courier"/>
              </a:rPr>
              <a:t>                             PULocationID, </a:t>
            </a:r>
            <a:br/>
            <a:r>
              <a:rPr>
                <a:solidFill>
                  <a:srgbClr val="4070A0"/>
                </a:solidFill>
                <a:latin typeface="Courier"/>
              </a:rPr>
              <a:t>                             trip_miles, </a:t>
            </a:r>
            <a:br/>
            <a:r>
              <a:rPr>
                <a:solidFill>
                  <a:srgbClr val="4070A0"/>
                </a:solidFill>
                <a:latin typeface="Courier"/>
              </a:rPr>
              <a:t>                             trip_time, </a:t>
            </a:r>
            <a:br/>
            <a:r>
              <a:rPr>
                <a:solidFill>
                  <a:srgbClr val="4070A0"/>
                </a:solidFill>
                <a:latin typeface="Courier"/>
              </a:rPr>
              <a:t>                             base_passenger_fare</a:t>
            </a:r>
            <a:br/>
            <a:r>
              <a:rPr>
                <a:solidFill>
                  <a:srgbClr val="4070A0"/>
                </a:solidFill>
                <a:latin typeface="Courier"/>
              </a:rPr>
              <a:t>                      FROM 'data\\*.parquet'</a:t>
            </a:r>
            <a:br/>
            <a:r>
              <a:rPr>
                <a:solidFill>
                  <a:srgbClr val="4070A0"/>
                </a:solidFill>
                <a:latin typeface="Courier"/>
              </a:rPr>
              <a:t>                      WHERE </a:t>
            </a:r>
            <a:br/>
            <a:r>
              <a:rPr>
                <a:solidFill>
                  <a:srgbClr val="4070A0"/>
                </a:solidFill>
                <a:latin typeface="Courier"/>
              </a:rPr>
              <a:t>                          trip_time &gt;= 0 AND</a:t>
            </a:r>
            <a:br/>
            <a:r>
              <a:rPr>
                <a:solidFill>
                  <a:srgbClr val="4070A0"/>
                </a:solidFill>
                <a:latin typeface="Courier"/>
              </a:rPr>
              <a:t>                          trip_time &lt; 18000 AND</a:t>
            </a:r>
            <a:br/>
            <a:r>
              <a:rPr>
                <a:solidFill>
                  <a:srgbClr val="4070A0"/>
                </a:solidFill>
                <a:latin typeface="Courier"/>
              </a:rPr>
              <a:t>                          trip_miles &gt;= 0 AND</a:t>
            </a:r>
            <a:br/>
            <a:r>
              <a:rPr>
                <a:solidFill>
                  <a:srgbClr val="4070A0"/>
                </a:solidFill>
                <a:latin typeface="Courier"/>
              </a:rPr>
              <a:t>                          driver_pay &gt; 0.01 AND</a:t>
            </a:r>
            <a:br/>
            <a:r>
              <a:rPr>
                <a:solidFill>
                  <a:srgbClr val="4070A0"/>
                </a:solidFill>
                <a:latin typeface="Courier"/>
              </a:rPr>
              <a:t>                          base_passenger_fare &gt; 0.01 AND</a:t>
            </a:r>
            <a:br/>
            <a:r>
              <a:rPr>
                <a:solidFill>
                  <a:srgbClr val="4070A0"/>
                </a:solidFill>
                <a:latin typeface="Courier"/>
              </a:rPr>
              <a:t>                          PULocationID NOT IN (264, 265)"</a:t>
            </a:r>
            <a:br/>
            <a:r>
              <a:rPr>
                <a:latin typeface="Courier"/>
              </a:rPr>
              <a:t>          )</a:t>
            </a:r>
          </a:p>
          <a:p>
            <a:pPr lvl="0" indent="0">
              <a:buNone/>
            </a:pPr>
            <a:r>
              <a:rPr>
                <a:latin typeface="Courier"/>
              </a:rPr>
              <a:t>## [1] 0</a:t>
            </a:r>
          </a:p>
          <a:p>
            <a:pPr lvl="0" indent="0">
              <a:buNone/>
            </a:pPr>
            <a:r>
              <a:rPr>
                <a:latin typeface="Courier"/>
              </a:rPr>
              <a:t>query </a:t>
            </a:r>
            <a:r>
              <a:rPr>
                <a:solidFill>
                  <a:srgbClr val="007020"/>
                </a:solidFill>
                <a:latin typeface="Courier"/>
              </a:rPr>
              <a:t>&lt;-</a:t>
            </a:r>
            <a:r>
              <a:rPr>
                <a:latin typeface="Courier"/>
              </a:rPr>
              <a:t> </a:t>
            </a:r>
            <a:r>
              <a:rPr>
                <a:solidFill>
                  <a:srgbClr val="4070A0"/>
                </a:solidFill>
                <a:latin typeface="Courier"/>
              </a:rPr>
              <a:t>"WITH floor_date AS(</a:t>
            </a:r>
            <a:br/>
            <a:r>
              <a:rPr>
                <a:solidFill>
                  <a:srgbClr val="4070A0"/>
                </a:solidFill>
                <a:latin typeface="Courier"/>
              </a:rPr>
              <a:t>                SELECT </a:t>
            </a:r>
            <a:br/>
            <a:r>
              <a:rPr>
                <a:solidFill>
                  <a:srgbClr val="4070A0"/>
                </a:solidFill>
                <a:latin typeface="Courier"/>
              </a:rPr>
              <a:t>                  app,</a:t>
            </a:r>
            <a:br/>
            <a:r>
              <a:rPr>
                <a:solidFill>
                  <a:srgbClr val="4070A0"/>
                </a:solidFill>
                <a:latin typeface="Courier"/>
              </a:rPr>
              <a:t>                  time_bucket(interval '1 hour', pickup_datetime) AS pickup_datetime,</a:t>
            </a:r>
            <a:br/>
            <a:r>
              <a:rPr>
                <a:solidFill>
                  <a:srgbClr val="4070A0"/>
                </a:solidFill>
                <a:latin typeface="Courier"/>
              </a:rPr>
              <a:t>                  PULocationID, </a:t>
            </a:r>
            <a:br/>
            <a:r>
              <a:rPr>
                <a:solidFill>
                  <a:srgbClr val="4070A0"/>
                </a:solidFill>
                <a:latin typeface="Courier"/>
              </a:rPr>
              <a:t>                  trip_miles, </a:t>
            </a:r>
            <a:br/>
            <a:r>
              <a:rPr>
                <a:solidFill>
                  <a:srgbClr val="4070A0"/>
                </a:solidFill>
                <a:latin typeface="Courier"/>
              </a:rPr>
              <a:t>                  trip_time, </a:t>
            </a:r>
            <a:br/>
            <a:r>
              <a:rPr>
                <a:solidFill>
                  <a:srgbClr val="4070A0"/>
                </a:solidFill>
                <a:latin typeface="Courier"/>
              </a:rPr>
              <a:t>                  base_passenger_fare</a:t>
            </a:r>
            <a:br/>
            <a:r>
              <a:rPr>
                <a:solidFill>
                  <a:srgbClr val="4070A0"/>
                </a:solidFill>
                <a:latin typeface="Courier"/>
              </a:rPr>
              <a:t>                FROM tlc_trips</a:t>
            </a:r>
            <a:br/>
            <a:r>
              <a:rPr>
                <a:solidFill>
                  <a:srgbClr val="4070A0"/>
                </a:solidFill>
                <a:latin typeface="Courier"/>
              </a:rPr>
              <a:t>          )</a:t>
            </a:r>
            <a:br/>
            <a:r>
              <a:rPr>
                <a:solidFill>
                  <a:srgbClr val="4070A0"/>
                </a:solidFill>
                <a:latin typeface="Courier"/>
              </a:rPr>
              <a:t>          </a:t>
            </a:r>
            <a:br/>
            <a:r>
              <a:rPr>
                <a:solidFill>
                  <a:srgbClr val="4070A0"/>
                </a:solidFill>
                <a:latin typeface="Courier"/>
              </a:rPr>
              <a:t>          SELECT </a:t>
            </a:r>
            <a:br/>
            <a:r>
              <a:rPr>
                <a:solidFill>
                  <a:srgbClr val="4070A0"/>
                </a:solidFill>
                <a:latin typeface="Courier"/>
              </a:rPr>
              <a:t>            app,</a:t>
            </a:r>
            <a:br/>
            <a:r>
              <a:rPr>
                <a:solidFill>
                  <a:srgbClr val="4070A0"/>
                </a:solidFill>
                <a:latin typeface="Courier"/>
              </a:rPr>
              <a:t>            pickup_datetime,</a:t>
            </a:r>
            <a:br/>
            <a:r>
              <a:rPr>
                <a:solidFill>
                  <a:srgbClr val="4070A0"/>
                </a:solidFill>
                <a:latin typeface="Courier"/>
              </a:rPr>
              <a:t>            PULocationID,</a:t>
            </a:r>
            <a:br/>
            <a:r>
              <a:rPr>
                <a:solidFill>
                  <a:srgbClr val="4070A0"/>
                </a:solidFill>
                <a:latin typeface="Courier"/>
              </a:rPr>
              <a:t>            COUNT(*) as trips,</a:t>
            </a:r>
            <a:br/>
            <a:r>
              <a:rPr>
                <a:solidFill>
                  <a:srgbClr val="4070A0"/>
                </a:solidFill>
                <a:latin typeface="Courier"/>
              </a:rPr>
              <a:t>            SUM(trip_miles) AS trip_miles,</a:t>
            </a:r>
            <a:br/>
            <a:r>
              <a:rPr>
                <a:solidFill>
                  <a:srgbClr val="4070A0"/>
                </a:solidFill>
                <a:latin typeface="Courier"/>
              </a:rPr>
              <a:t>            SUM(trip_time) AS trip_time, </a:t>
            </a:r>
            <a:br/>
            <a:r>
              <a:rPr>
                <a:solidFill>
                  <a:srgbClr val="4070A0"/>
                </a:solidFill>
                <a:latin typeface="Courier"/>
              </a:rPr>
              <a:t>            SUM(base_passenger_fare) AS base_passenger_fare</a:t>
            </a:r>
            <a:br/>
            <a:r>
              <a:rPr>
                <a:solidFill>
                  <a:srgbClr val="4070A0"/>
                </a:solidFill>
                <a:latin typeface="Courier"/>
              </a:rPr>
              <a:t>          FROM floor_date</a:t>
            </a:r>
            <a:br/>
            <a:r>
              <a:rPr>
                <a:solidFill>
                  <a:srgbClr val="4070A0"/>
                </a:solidFill>
                <a:latin typeface="Courier"/>
              </a:rPr>
              <a:t>          GROUP BY app, pickup_datetime, PULocationID</a:t>
            </a:r>
            <a:br/>
            <a:r>
              <a:rPr>
                <a:solidFill>
                  <a:srgbClr val="4070A0"/>
                </a:solidFill>
                <a:latin typeface="Courier"/>
              </a:rPr>
              <a:t>         "</a:t>
            </a:r>
            <a:br/>
            <a:br/>
            <a:r>
              <a:rPr>
                <a:latin typeface="Courier"/>
              </a:rPr>
              <a:t>db_trips </a:t>
            </a:r>
            <a:r>
              <a:rPr>
                <a:solidFill>
                  <a:srgbClr val="007020"/>
                </a:solidFill>
                <a:latin typeface="Courier"/>
              </a:rPr>
              <a:t>&lt;-</a:t>
            </a:r>
            <a:r>
              <a:rPr>
                <a:latin typeface="Courier"/>
              </a:rPr>
              <a:t> </a:t>
            </a:r>
            <a:r>
              <a:rPr>
                <a:solidFill>
                  <a:srgbClr val="06287E"/>
                </a:solidFill>
                <a:latin typeface="Courier"/>
              </a:rPr>
              <a:t>dbGetQuery</a:t>
            </a:r>
            <a:r>
              <a:rPr>
                <a:latin typeface="Courier"/>
              </a:rPr>
              <a:t>(cnxn, query)</a:t>
            </a:r>
            <a:br/>
            <a:br/>
            <a:r>
              <a:rPr>
                <a:latin typeface="Courier"/>
              </a:rPr>
              <a:t>tlc_trips </a:t>
            </a:r>
            <a:r>
              <a:rPr>
                <a:solidFill>
                  <a:srgbClr val="007020"/>
                </a:solidFill>
                <a:latin typeface="Courier"/>
              </a:rPr>
              <a:t>&lt;-</a:t>
            </a:r>
            <a:r>
              <a:rPr>
                <a:latin typeface="Courier"/>
              </a:rPr>
              <a:t> </a:t>
            </a:r>
            <a:br/>
            <a:r>
              <a:rPr>
                <a:latin typeface="Courier"/>
              </a:rPr>
              <a:t>  db_trips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pickup_datetime =</a:t>
            </a:r>
            <a:r>
              <a:rPr>
                <a:latin typeface="Courier"/>
              </a:rPr>
              <a:t> </a:t>
            </a:r>
            <a:r>
              <a:rPr>
                <a:solidFill>
                  <a:srgbClr val="06287E"/>
                </a:solidFill>
                <a:latin typeface="Courier"/>
              </a:rPr>
              <a:t>force_tz</a:t>
            </a:r>
            <a:r>
              <a:rPr>
                <a:latin typeface="Courier"/>
              </a:rPr>
              <a:t>(pickup_datetime, </a:t>
            </a:r>
            <a:r>
              <a:rPr>
                <a:solidFill>
                  <a:srgbClr val="7D9029"/>
                </a:solidFill>
                <a:latin typeface="Courier"/>
              </a:rPr>
              <a:t>tzone =</a:t>
            </a:r>
            <a:r>
              <a:rPr>
                <a:latin typeface="Courier"/>
              </a:rPr>
              <a:t> </a:t>
            </a:r>
            <a:r>
              <a:rPr>
                <a:solidFill>
                  <a:srgbClr val="4070A0"/>
                </a:solidFill>
                <a:latin typeface="Courier"/>
              </a:rPr>
              <a:t>'America/New_York'</a:t>
            </a:r>
            <a:r>
              <a:rPr>
                <a:latin typeface="Courier"/>
              </a:rPr>
              <a:t>))</a:t>
            </a:r>
            <a:br/>
            <a:br/>
            <a:r>
              <a:rPr>
                <a:latin typeface="Courier"/>
              </a:rPr>
              <a:t>tlc_trips </a:t>
            </a:r>
            <a:r>
              <a:rPr>
                <a:solidFill>
                  <a:srgbClr val="007020"/>
                </a:solidFill>
                <a:latin typeface="Courier"/>
              </a:rPr>
              <a:t>&lt;-</a:t>
            </a:r>
            <a:r>
              <a:rPr>
                <a:latin typeface="Courier"/>
              </a:rPr>
              <a:t> </a:t>
            </a:r>
            <a:br/>
            <a:r>
              <a:rPr>
                <a:latin typeface="Courier"/>
              </a:rPr>
              <a:t>  tlc_trips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(pickup_datetime) </a:t>
            </a:r>
            <a:r>
              <a:rPr>
                <a:solidFill>
                  <a:srgbClr val="4070A0"/>
                </a:solidFill>
                <a:latin typeface="Courier"/>
              </a:rPr>
              <a:t>|&gt;</a:t>
            </a:r>
            <a:r>
              <a:rPr>
                <a:latin typeface="Courier"/>
              </a:rPr>
              <a:t> </a:t>
            </a:r>
            <a:br/>
            <a:r>
              <a:rPr>
                <a:latin typeface="Courier"/>
              </a:rPr>
              <a:t>  </a:t>
            </a:r>
            <a:r>
              <a:rPr>
                <a:solidFill>
                  <a:srgbClr val="06287E"/>
                </a:solidFill>
                <a:latin typeface="Courier"/>
              </a:rPr>
              <a:t>summarise</a:t>
            </a:r>
            <a:r>
              <a:rPr>
                <a:latin typeface="Courier"/>
              </a:rPr>
              <a:t>(</a:t>
            </a:r>
            <a:r>
              <a:rPr>
                <a:solidFill>
                  <a:srgbClr val="7D9029"/>
                </a:solidFill>
                <a:latin typeface="Courier"/>
              </a:rPr>
              <a:t>total_trips =</a:t>
            </a:r>
            <a:r>
              <a:rPr>
                <a:latin typeface="Courier"/>
              </a:rPr>
              <a:t> </a:t>
            </a:r>
            <a:r>
              <a:rPr>
                <a:solidFill>
                  <a:srgbClr val="06287E"/>
                </a:solidFill>
                <a:latin typeface="Courier"/>
              </a:rPr>
              <a:t>sum</a:t>
            </a:r>
            <a:r>
              <a:rPr>
                <a:latin typeface="Courier"/>
              </a:rPr>
              <a:t>(trips),</a:t>
            </a:r>
            <a:br/>
            <a:r>
              <a:rPr>
                <a:latin typeface="Courier"/>
              </a:rPr>
              <a:t>            </a:t>
            </a:r>
            <a:r>
              <a:rPr>
                <a:solidFill>
                  <a:srgbClr val="7D9029"/>
                </a:solidFill>
                <a:latin typeface="Courier"/>
              </a:rPr>
              <a:t>total_trip_dist =</a:t>
            </a:r>
            <a:r>
              <a:rPr>
                <a:latin typeface="Courier"/>
              </a:rPr>
              <a:t> </a:t>
            </a:r>
            <a:r>
              <a:rPr>
                <a:solidFill>
                  <a:srgbClr val="06287E"/>
                </a:solidFill>
                <a:latin typeface="Courier"/>
              </a:rPr>
              <a:t>sum</a:t>
            </a:r>
            <a:r>
              <a:rPr>
                <a:latin typeface="Courier"/>
              </a:rPr>
              <a:t>(trip_miles),</a:t>
            </a:r>
            <a:br/>
            <a:r>
              <a:rPr>
                <a:latin typeface="Courier"/>
              </a:rPr>
              <a:t>            </a:t>
            </a:r>
            <a:r>
              <a:rPr>
                <a:solidFill>
                  <a:srgbClr val="7D9029"/>
                </a:solidFill>
                <a:latin typeface="Courier"/>
              </a:rPr>
              <a:t>total_trip_time =</a:t>
            </a:r>
            <a:r>
              <a:rPr>
                <a:latin typeface="Courier"/>
              </a:rPr>
              <a:t> </a:t>
            </a:r>
            <a:r>
              <a:rPr>
                <a:solidFill>
                  <a:srgbClr val="06287E"/>
                </a:solidFill>
                <a:latin typeface="Courier"/>
              </a:rPr>
              <a:t>sum</a:t>
            </a:r>
            <a:r>
              <a:rPr>
                <a:latin typeface="Courier"/>
              </a:rPr>
              <a:t>(trip_time),</a:t>
            </a:r>
            <a:br/>
            <a:r>
              <a:rPr>
                <a:latin typeface="Courier"/>
              </a:rPr>
              <a:t>            </a:t>
            </a:r>
            <a:r>
              <a:rPr>
                <a:solidFill>
                  <a:srgbClr val="7D9029"/>
                </a:solidFill>
                <a:latin typeface="Courier"/>
              </a:rPr>
              <a:t>total_base_fare =</a:t>
            </a:r>
            <a:r>
              <a:rPr>
                <a:latin typeface="Courier"/>
              </a:rPr>
              <a:t> </a:t>
            </a:r>
            <a:r>
              <a:rPr>
                <a:solidFill>
                  <a:srgbClr val="06287E"/>
                </a:solidFill>
                <a:latin typeface="Courier"/>
              </a:rPr>
              <a:t>sum</a:t>
            </a:r>
            <a:r>
              <a:rPr>
                <a:latin typeface="Courier"/>
              </a:rPr>
              <a:t>(base_passenger_fare))</a:t>
            </a:r>
            <a:br/>
            <a:r>
              <a:rPr>
                <a:latin typeface="Courier"/>
              </a:rPr>
              <a:t>            </a:t>
            </a:r>
            <a:br/>
            <a:r>
              <a:rPr>
                <a:latin typeface="Courier"/>
              </a:rPr>
              <a:t>knitr</a:t>
            </a:r>
            <a:r>
              <a:rPr>
                <a:solidFill>
                  <a:srgbClr val="4070A0"/>
                </a:solidFill>
                <a:latin typeface="Courier"/>
              </a:rPr>
              <a:t>::</a:t>
            </a:r>
            <a:r>
              <a:rPr>
                <a:solidFill>
                  <a:srgbClr val="06287E"/>
                </a:solidFill>
                <a:latin typeface="Courier"/>
              </a:rPr>
              <a:t>kable</a:t>
            </a:r>
            <a:r>
              <a:rPr>
                <a:latin typeface="Courier"/>
              </a:rPr>
              <a:t>(</a:t>
            </a:r>
            <a:r>
              <a:rPr>
                <a:solidFill>
                  <a:srgbClr val="06287E"/>
                </a:solidFill>
                <a:latin typeface="Courier"/>
              </a:rPr>
              <a:t>head</a:t>
            </a:r>
            <a:r>
              <a:rPr>
                <a:latin typeface="Courier"/>
              </a:rPr>
              <a:t>(tlc_trips), </a:t>
            </a:r>
            <a:r>
              <a:rPr>
                <a:solidFill>
                  <a:srgbClr val="7D9029"/>
                </a:solidFill>
                <a:latin typeface="Courier"/>
              </a:rPr>
              <a:t>caption =</a:t>
            </a:r>
            <a:r>
              <a:rPr>
                <a:latin typeface="Courier"/>
              </a:rPr>
              <a:t> </a:t>
            </a:r>
            <a:r>
              <a:rPr>
                <a:solidFill>
                  <a:srgbClr val="4070A0"/>
                </a:solidFill>
                <a:latin typeface="Courier"/>
              </a:rPr>
              <a:t>'Uber &amp; Lyft Trips'</a:t>
            </a:r>
            <a:r>
              <a:rPr>
                <a:latin typeface="Courier"/>
              </a:rPr>
              <a:t>)</a:t>
            </a:r>
          </a:p>
        </p:txBody>
      </p:sp>
      <p:graphicFrame>
        <p:nvGraphicFramePr>
          <p:cNvPr id="6" name="Content Placeholder 5"/>
          <p:cNvGraphicFramePr>
            <a:graphicFrameLocks noGrp="1"/>
          </p:cNvGraphicFramePr>
          <p:nvPr>
            <p:ph idx="1"/>
          </p:nvPr>
        </p:nvGraphicFramePr>
        <p:xfrm>
          <a:off x="3568700" y="203200"/>
          <a:ext cx="5080000" cy="35204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0">
                <a:tc>
                  <a:txBody>
                    <a:bodyPr/>
                    <a:lstStyle/>
                    <a:p>
                      <a:pPr marL="0" lvl="0" indent="0" algn="l">
                        <a:buNone/>
                      </a:pPr>
                      <a:r>
                        <a:t>pickup_datetime</a:t>
                      </a:r>
                    </a:p>
                  </a:txBody>
                  <a:tcPr/>
                </a:tc>
                <a:tc>
                  <a:txBody>
                    <a:bodyPr/>
                    <a:lstStyle/>
                    <a:p>
                      <a:pPr marL="0" lvl="0" indent="0" algn="r">
                        <a:buNone/>
                      </a:pPr>
                      <a:r>
                        <a:t>total_trips</a:t>
                      </a:r>
                    </a:p>
                  </a:txBody>
                  <a:tcPr/>
                </a:tc>
                <a:tc>
                  <a:txBody>
                    <a:bodyPr/>
                    <a:lstStyle/>
                    <a:p>
                      <a:pPr marL="0" lvl="0" indent="0" algn="r">
                        <a:buNone/>
                      </a:pPr>
                      <a:r>
                        <a:t>total_trip_dist</a:t>
                      </a:r>
                    </a:p>
                  </a:txBody>
                  <a:tcPr/>
                </a:tc>
                <a:tc>
                  <a:txBody>
                    <a:bodyPr/>
                    <a:lstStyle/>
                    <a:p>
                      <a:pPr marL="0" lvl="0" indent="0" algn="r">
                        <a:buNone/>
                      </a:pPr>
                      <a:r>
                        <a:t>total_trip_time</a:t>
                      </a:r>
                    </a:p>
                  </a:txBody>
                  <a:tcPr/>
                </a:tc>
                <a:tc>
                  <a:txBody>
                    <a:bodyPr/>
                    <a:lstStyle/>
                    <a:p>
                      <a:pPr marL="0" lvl="0" indent="0" algn="r">
                        <a:buNone/>
                      </a:pPr>
                      <a:r>
                        <a:t>total_base_fare</a:t>
                      </a:r>
                    </a:p>
                  </a:txBody>
                  <a:tcPr/>
                </a:tc>
                <a:extLst>
                  <a:ext uri="{0D108BD9-81ED-4DB2-BD59-A6C34878D82A}">
                    <a16:rowId xmlns:a16="http://schemas.microsoft.com/office/drawing/2014/main" val="10000"/>
                  </a:ext>
                </a:extLst>
              </a:tr>
              <a:tr h="0">
                <a:tc>
                  <a:txBody>
                    <a:bodyPr/>
                    <a:lstStyle/>
                    <a:p>
                      <a:pPr marL="0" lvl="0" indent="0" algn="l">
                        <a:buNone/>
                      </a:pPr>
                      <a:r>
                        <a:t>2021-01-01 00:00:00</a:t>
                      </a:r>
                    </a:p>
                  </a:txBody>
                  <a:tcPr/>
                </a:tc>
                <a:tc>
                  <a:txBody>
                    <a:bodyPr/>
                    <a:lstStyle/>
                    <a:p>
                      <a:pPr marL="0" lvl="0" indent="0" algn="r">
                        <a:buNone/>
                      </a:pPr>
                      <a:r>
                        <a:t>30252</a:t>
                      </a:r>
                    </a:p>
                  </a:txBody>
                  <a:tcPr/>
                </a:tc>
                <a:tc>
                  <a:txBody>
                    <a:bodyPr/>
                    <a:lstStyle/>
                    <a:p>
                      <a:pPr marL="0" lvl="0" indent="0" algn="r">
                        <a:buNone/>
                      </a:pPr>
                      <a:r>
                        <a:t>139167.71</a:t>
                      </a:r>
                    </a:p>
                  </a:txBody>
                  <a:tcPr/>
                </a:tc>
                <a:tc>
                  <a:txBody>
                    <a:bodyPr/>
                    <a:lstStyle/>
                    <a:p>
                      <a:pPr marL="0" lvl="0" indent="0" algn="r">
                        <a:buNone/>
                      </a:pPr>
                      <a:r>
                        <a:t>26305805</a:t>
                      </a:r>
                    </a:p>
                  </a:txBody>
                  <a:tcPr/>
                </a:tc>
                <a:tc>
                  <a:txBody>
                    <a:bodyPr/>
                    <a:lstStyle/>
                    <a:p>
                      <a:pPr marL="0" lvl="0" indent="0" algn="r">
                        <a:buNone/>
                      </a:pPr>
                      <a:r>
                        <a:t>512676.3</a:t>
                      </a:r>
                    </a:p>
                  </a:txBody>
                  <a:tcPr/>
                </a:tc>
                <a:extLst>
                  <a:ext uri="{0D108BD9-81ED-4DB2-BD59-A6C34878D82A}">
                    <a16:rowId xmlns:a16="http://schemas.microsoft.com/office/drawing/2014/main" val="10001"/>
                  </a:ext>
                </a:extLst>
              </a:tr>
              <a:tr h="0">
                <a:tc>
                  <a:txBody>
                    <a:bodyPr/>
                    <a:lstStyle/>
                    <a:p>
                      <a:pPr marL="0" lvl="0" indent="0" algn="l">
                        <a:buNone/>
                      </a:pPr>
                      <a:r>
                        <a:t>2021-01-01 01:00:00</a:t>
                      </a:r>
                    </a:p>
                  </a:txBody>
                  <a:tcPr/>
                </a:tc>
                <a:tc>
                  <a:txBody>
                    <a:bodyPr/>
                    <a:lstStyle/>
                    <a:p>
                      <a:pPr marL="0" lvl="0" indent="0" algn="r">
                        <a:buNone/>
                      </a:pPr>
                      <a:r>
                        <a:t>35654</a:t>
                      </a:r>
                    </a:p>
                  </a:txBody>
                  <a:tcPr/>
                </a:tc>
                <a:tc>
                  <a:txBody>
                    <a:bodyPr/>
                    <a:lstStyle/>
                    <a:p>
                      <a:pPr marL="0" lvl="0" indent="0" algn="r">
                        <a:buNone/>
                      </a:pPr>
                      <a:r>
                        <a:t>169601.16</a:t>
                      </a:r>
                    </a:p>
                  </a:txBody>
                  <a:tcPr/>
                </a:tc>
                <a:tc>
                  <a:txBody>
                    <a:bodyPr/>
                    <a:lstStyle/>
                    <a:p>
                      <a:pPr marL="0" lvl="0" indent="0" algn="r">
                        <a:buNone/>
                      </a:pPr>
                      <a:r>
                        <a:t>31351009</a:t>
                      </a:r>
                    </a:p>
                  </a:txBody>
                  <a:tcPr/>
                </a:tc>
                <a:tc>
                  <a:txBody>
                    <a:bodyPr/>
                    <a:lstStyle/>
                    <a:p>
                      <a:pPr marL="0" lvl="0" indent="0" algn="r">
                        <a:buNone/>
                      </a:pPr>
                      <a:r>
                        <a:t>700459.8</a:t>
                      </a:r>
                    </a:p>
                  </a:txBody>
                  <a:tcPr/>
                </a:tc>
                <a:extLst>
                  <a:ext uri="{0D108BD9-81ED-4DB2-BD59-A6C34878D82A}">
                    <a16:rowId xmlns:a16="http://schemas.microsoft.com/office/drawing/2014/main" val="10002"/>
                  </a:ext>
                </a:extLst>
              </a:tr>
              <a:tr h="0">
                <a:tc>
                  <a:txBody>
                    <a:bodyPr/>
                    <a:lstStyle/>
                    <a:p>
                      <a:pPr marL="0" lvl="0" indent="0" algn="l">
                        <a:buNone/>
                      </a:pPr>
                      <a:r>
                        <a:t>2021-01-01 02:00:00</a:t>
                      </a:r>
                    </a:p>
                  </a:txBody>
                  <a:tcPr/>
                </a:tc>
                <a:tc>
                  <a:txBody>
                    <a:bodyPr/>
                    <a:lstStyle/>
                    <a:p>
                      <a:pPr marL="0" lvl="0" indent="0" algn="r">
                        <a:buNone/>
                      </a:pPr>
                      <a:r>
                        <a:t>33028</a:t>
                      </a:r>
                    </a:p>
                  </a:txBody>
                  <a:tcPr/>
                </a:tc>
                <a:tc>
                  <a:txBody>
                    <a:bodyPr/>
                    <a:lstStyle/>
                    <a:p>
                      <a:pPr marL="0" lvl="0" indent="0" algn="r">
                        <a:buNone/>
                      </a:pPr>
                      <a:r>
                        <a:t>158558.99</a:t>
                      </a:r>
                    </a:p>
                  </a:txBody>
                  <a:tcPr/>
                </a:tc>
                <a:tc>
                  <a:txBody>
                    <a:bodyPr/>
                    <a:lstStyle/>
                    <a:p>
                      <a:pPr marL="0" lvl="0" indent="0" algn="r">
                        <a:buNone/>
                      </a:pPr>
                      <a:r>
                        <a:t>28793246</a:t>
                      </a:r>
                    </a:p>
                  </a:txBody>
                  <a:tcPr/>
                </a:tc>
                <a:tc>
                  <a:txBody>
                    <a:bodyPr/>
                    <a:lstStyle/>
                    <a:p>
                      <a:pPr marL="0" lvl="0" indent="0" algn="r">
                        <a:buNone/>
                      </a:pPr>
                      <a:r>
                        <a:t>639599.2</a:t>
                      </a:r>
                    </a:p>
                  </a:txBody>
                  <a:tcPr/>
                </a:tc>
                <a:extLst>
                  <a:ext uri="{0D108BD9-81ED-4DB2-BD59-A6C34878D82A}">
                    <a16:rowId xmlns:a16="http://schemas.microsoft.com/office/drawing/2014/main" val="10003"/>
                  </a:ext>
                </a:extLst>
              </a:tr>
              <a:tr h="0">
                <a:tc>
                  <a:txBody>
                    <a:bodyPr/>
                    <a:lstStyle/>
                    <a:p>
                      <a:pPr marL="0" lvl="0" indent="0" algn="l">
                        <a:buNone/>
                      </a:pPr>
                      <a:r>
                        <a:t>2021-01-01 03:00:00</a:t>
                      </a:r>
                    </a:p>
                  </a:txBody>
                  <a:tcPr/>
                </a:tc>
                <a:tc>
                  <a:txBody>
                    <a:bodyPr/>
                    <a:lstStyle/>
                    <a:p>
                      <a:pPr marL="0" lvl="0" indent="0" algn="r">
                        <a:buNone/>
                      </a:pPr>
                      <a:r>
                        <a:t>26075</a:t>
                      </a:r>
                    </a:p>
                  </a:txBody>
                  <a:tcPr/>
                </a:tc>
                <a:tc>
                  <a:txBody>
                    <a:bodyPr/>
                    <a:lstStyle/>
                    <a:p>
                      <a:pPr marL="0" lvl="0" indent="0" algn="r">
                        <a:buNone/>
                      </a:pPr>
                      <a:r>
                        <a:t>125819.15</a:t>
                      </a:r>
                    </a:p>
                  </a:txBody>
                  <a:tcPr/>
                </a:tc>
                <a:tc>
                  <a:txBody>
                    <a:bodyPr/>
                    <a:lstStyle/>
                    <a:p>
                      <a:pPr marL="0" lvl="0" indent="0" algn="r">
                        <a:buNone/>
                      </a:pPr>
                      <a:r>
                        <a:t>22655554</a:t>
                      </a:r>
                    </a:p>
                  </a:txBody>
                  <a:tcPr/>
                </a:tc>
                <a:tc>
                  <a:txBody>
                    <a:bodyPr/>
                    <a:lstStyle/>
                    <a:p>
                      <a:pPr marL="0" lvl="0" indent="0" algn="r">
                        <a:buNone/>
                      </a:pPr>
                      <a:r>
                        <a:t>452191.8</a:t>
                      </a:r>
                    </a:p>
                  </a:txBody>
                  <a:tcPr/>
                </a:tc>
                <a:extLst>
                  <a:ext uri="{0D108BD9-81ED-4DB2-BD59-A6C34878D82A}">
                    <a16:rowId xmlns:a16="http://schemas.microsoft.com/office/drawing/2014/main" val="10004"/>
                  </a:ext>
                </a:extLst>
              </a:tr>
              <a:tr h="0">
                <a:tc>
                  <a:txBody>
                    <a:bodyPr/>
                    <a:lstStyle/>
                    <a:p>
                      <a:pPr marL="0" lvl="0" indent="0" algn="l">
                        <a:buNone/>
                      </a:pPr>
                      <a:r>
                        <a:t>2021-01-01 04:00:00</a:t>
                      </a:r>
                    </a:p>
                  </a:txBody>
                  <a:tcPr/>
                </a:tc>
                <a:tc>
                  <a:txBody>
                    <a:bodyPr/>
                    <a:lstStyle/>
                    <a:p>
                      <a:pPr marL="0" lvl="0" indent="0" algn="r">
                        <a:buNone/>
                      </a:pPr>
                      <a:r>
                        <a:t>16787</a:t>
                      </a:r>
                    </a:p>
                  </a:txBody>
                  <a:tcPr/>
                </a:tc>
                <a:tc>
                  <a:txBody>
                    <a:bodyPr/>
                    <a:lstStyle/>
                    <a:p>
                      <a:pPr marL="0" lvl="0" indent="0" algn="r">
                        <a:buNone/>
                      </a:pPr>
                      <a:r>
                        <a:t>83757.50</a:t>
                      </a:r>
                    </a:p>
                  </a:txBody>
                  <a:tcPr/>
                </a:tc>
                <a:tc>
                  <a:txBody>
                    <a:bodyPr/>
                    <a:lstStyle/>
                    <a:p>
                      <a:pPr marL="0" lvl="0" indent="0" algn="r">
                        <a:buNone/>
                      </a:pPr>
                      <a:r>
                        <a:t>14703813</a:t>
                      </a:r>
                    </a:p>
                  </a:txBody>
                  <a:tcPr/>
                </a:tc>
                <a:tc>
                  <a:txBody>
                    <a:bodyPr/>
                    <a:lstStyle/>
                    <a:p>
                      <a:pPr marL="0" lvl="0" indent="0" algn="r">
                        <a:buNone/>
                      </a:pPr>
                      <a:r>
                        <a:t>314495.0</a:t>
                      </a:r>
                    </a:p>
                  </a:txBody>
                  <a:tcPr/>
                </a:tc>
                <a:extLst>
                  <a:ext uri="{0D108BD9-81ED-4DB2-BD59-A6C34878D82A}">
                    <a16:rowId xmlns:a16="http://schemas.microsoft.com/office/drawing/2014/main" val="10005"/>
                  </a:ext>
                </a:extLst>
              </a:tr>
              <a:tr h="0">
                <a:tc>
                  <a:txBody>
                    <a:bodyPr/>
                    <a:lstStyle/>
                    <a:p>
                      <a:pPr marL="0" lvl="0" indent="0" algn="l">
                        <a:buNone/>
                      </a:pPr>
                      <a:r>
                        <a:t>2021-01-01 05:00:00</a:t>
                      </a:r>
                    </a:p>
                  </a:txBody>
                  <a:tcPr/>
                </a:tc>
                <a:tc>
                  <a:txBody>
                    <a:bodyPr/>
                    <a:lstStyle/>
                    <a:p>
                      <a:pPr marL="0" lvl="0" indent="0" algn="r">
                        <a:buNone/>
                      </a:pPr>
                      <a:r>
                        <a:t>12244</a:t>
                      </a:r>
                    </a:p>
                  </a:txBody>
                  <a:tcPr/>
                </a:tc>
                <a:tc>
                  <a:txBody>
                    <a:bodyPr/>
                    <a:lstStyle/>
                    <a:p>
                      <a:pPr marL="0" lvl="0" indent="0" algn="r">
                        <a:buNone/>
                      </a:pPr>
                      <a:r>
                        <a:t>64789.97</a:t>
                      </a:r>
                    </a:p>
                  </a:txBody>
                  <a:tcPr/>
                </a:tc>
                <a:tc>
                  <a:txBody>
                    <a:bodyPr/>
                    <a:lstStyle/>
                    <a:p>
                      <a:pPr marL="0" lvl="0" indent="0" algn="r">
                        <a:buNone/>
                      </a:pPr>
                      <a:r>
                        <a:t>10810829</a:t>
                      </a:r>
                    </a:p>
                  </a:txBody>
                  <a:tcPr/>
                </a:tc>
                <a:tc>
                  <a:txBody>
                    <a:bodyPr/>
                    <a:lstStyle/>
                    <a:p>
                      <a:pPr marL="0" lvl="0" indent="0" algn="r">
                        <a:buNone/>
                      </a:pPr>
                      <a:r>
                        <a:t>270542.1</a:t>
                      </a:r>
                    </a:p>
                  </a:txBody>
                  <a:tcPr/>
                </a:tc>
                <a:extLst>
                  <a:ext uri="{0D108BD9-81ED-4DB2-BD59-A6C34878D82A}">
                    <a16:rowId xmlns:a16="http://schemas.microsoft.com/office/drawing/2014/main" val="10006"/>
                  </a:ext>
                </a:extLst>
              </a:tr>
            </a:tbl>
          </a:graphicData>
        </a:graphic>
      </p:graphicFrame>
      <p:sp>
        <p:nvSpPr>
          <p:cNvPr id="2" name="TextBox 3"/>
          <p:cNvSpPr txBox="1"/>
          <p:nvPr/>
        </p:nvSpPr>
        <p:spPr>
          <a:xfrm>
            <a:off x="3568700" y="4076700"/>
            <a:ext cx="5105400" cy="508000"/>
          </a:xfrm>
          <a:prstGeom prst="rect">
            <a:avLst/>
          </a:prstGeom>
          <a:noFill/>
        </p:spPr>
        <p:txBody>
          <a:bodyPr/>
          <a:lstStyle/>
          <a:p>
            <a:pPr marL="0" lvl="0" indent="0" algn="ctr">
              <a:buNone/>
            </a:pPr>
            <a:r>
              <a:t>Uber &amp; Lyft Trips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2830</TotalTime>
  <Words>4412</Words>
  <Application>Microsoft Macintosh PowerPoint</Application>
  <PresentationFormat>On-screen Show (16:9)</PresentationFormat>
  <Paragraphs>275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 Math</vt:lpstr>
      <vt:lpstr>Courier</vt:lpstr>
      <vt:lpstr>Office Theme</vt:lpstr>
      <vt:lpstr>Weather and Uber &amp; Lyft Ridership</vt:lpstr>
      <vt:lpstr>Introduction</vt:lpstr>
      <vt:lpstr>Research question</vt:lpstr>
      <vt:lpstr>Data Source</vt:lpstr>
      <vt:lpstr>Type of study</vt:lpstr>
      <vt:lpstr>Variables</vt:lpstr>
      <vt:lpstr>Required Libraries</vt:lpstr>
      <vt:lpstr>Data Preparation</vt:lpstr>
      <vt:lpstr>PowerPoint Presentation</vt:lpstr>
      <vt:lpstr>PowerPoint Presentation</vt:lpstr>
      <vt:lpstr>Summary Statistics</vt:lpstr>
      <vt:lpstr>PowerPoint Presentation</vt:lpstr>
      <vt:lpstr>PowerPoint Presentation</vt:lpstr>
      <vt:lpstr>PowerPoint Presentation</vt:lpstr>
      <vt:lpstr>PowerPoint Presentation</vt:lpstr>
      <vt:lpstr>Hypothesis Testing</vt:lpstr>
      <vt:lpstr>PowerPoint Presentation</vt:lpstr>
      <vt:lpstr>Alternative Heat Index Model</vt:lpstr>
      <vt:lpstr>PowerPoint Presentation</vt:lpstr>
      <vt:lpstr>Checking Assumptions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and Uber &amp; Lyft Ridership</dc:title>
  <dc:creator>John Cruz</dc:creator>
  <cp:keywords/>
  <cp:lastModifiedBy>JOHN.CRUZ@baruchmail.cuny.edu</cp:lastModifiedBy>
  <cp:revision>2</cp:revision>
  <dcterms:created xsi:type="dcterms:W3CDTF">2023-05-13T18:06:26Z</dcterms:created>
  <dcterms:modified xsi:type="dcterms:W3CDTF">2023-05-15T17:17:42Z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2023-04-25</vt:lpwstr>
  </property>
  <property fmtid="{D5CDD505-2E9C-101B-9397-08002B2CF9AE}" pid="3" name="output">
    <vt:lpwstr/>
  </property>
  <property fmtid="{D5CDD505-2E9C-101B-9397-08002B2CF9AE}" pid="4" name="urlcolor">
    <vt:lpwstr>blue</vt:lpwstr>
  </property>
</Properties>
</file>