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385" r:id="rId2"/>
    <p:sldId id="389" r:id="rId3"/>
    <p:sldId id="504" r:id="rId4"/>
    <p:sldId id="514" r:id="rId5"/>
    <p:sldId id="512" r:id="rId6"/>
    <p:sldId id="528" r:id="rId7"/>
    <p:sldId id="505" r:id="rId8"/>
    <p:sldId id="527" r:id="rId9"/>
    <p:sldId id="525" r:id="rId10"/>
    <p:sldId id="524" r:id="rId11"/>
    <p:sldId id="519" r:id="rId12"/>
    <p:sldId id="529" r:id="rId13"/>
    <p:sldId id="506" r:id="rId14"/>
    <p:sldId id="526" r:id="rId15"/>
    <p:sldId id="533" r:id="rId16"/>
    <p:sldId id="532" r:id="rId17"/>
    <p:sldId id="515" r:id="rId18"/>
    <p:sldId id="534" r:id="rId19"/>
    <p:sldId id="530" r:id="rId20"/>
    <p:sldId id="507" r:id="rId21"/>
    <p:sldId id="535" r:id="rId22"/>
    <p:sldId id="536" r:id="rId23"/>
    <p:sldId id="521" r:id="rId24"/>
    <p:sldId id="531" r:id="rId25"/>
    <p:sldId id="513" r:id="rId26"/>
    <p:sldId id="51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319602-4986-F74B-9208-18149305F136}">
          <p14:sldIdLst>
            <p14:sldId id="385"/>
            <p14:sldId id="389"/>
            <p14:sldId id="504"/>
            <p14:sldId id="514"/>
            <p14:sldId id="512"/>
          </p14:sldIdLst>
        </p14:section>
        <p14:section name="Project Overview" id="{7B038A9E-3E98-415E-A90A-410DE3B08A6E}">
          <p14:sldIdLst>
            <p14:sldId id="528"/>
            <p14:sldId id="505"/>
            <p14:sldId id="527"/>
            <p14:sldId id="525"/>
            <p14:sldId id="524"/>
            <p14:sldId id="519"/>
          </p14:sldIdLst>
        </p14:section>
        <p14:section name="Scope, Tasks and Deliverables" id="{577B0885-81CA-4342-9C53-8D09D2846A71}">
          <p14:sldIdLst>
            <p14:sldId id="529"/>
            <p14:sldId id="506"/>
            <p14:sldId id="526"/>
            <p14:sldId id="533"/>
            <p14:sldId id="532"/>
            <p14:sldId id="515"/>
            <p14:sldId id="534"/>
          </p14:sldIdLst>
        </p14:section>
        <p14:section name="Exit Criteria" id="{A33A0090-CCC1-4F9E-8933-5C8F144C1F66}">
          <p14:sldIdLst>
            <p14:sldId id="530"/>
            <p14:sldId id="507"/>
            <p14:sldId id="535"/>
            <p14:sldId id="536"/>
            <p14:sldId id="521"/>
          </p14:sldIdLst>
        </p14:section>
        <p14:section name="Summary" id="{0698A7C4-6265-4408-8530-894155DDE73E}">
          <p14:sldIdLst>
            <p14:sldId id="531"/>
            <p14:sldId id="513"/>
            <p14:sldId id="516"/>
          </p14:sldIdLst>
        </p14:section>
        <p14:section name="Appendix" id="{99A09456-3CBE-4FCB-A900-4747BA9BB2CA}">
          <p14:sldIdLst/>
        </p14:section>
        <p14:section name="Case Scenarios" id="{EA987FB0-32EB-496E-9518-1F4A45D3791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2" autoAdjust="0"/>
    <p:restoredTop sz="92721" autoAdjust="0"/>
  </p:normalViewPr>
  <p:slideViewPr>
    <p:cSldViewPr snapToGrid="0">
      <p:cViewPr varScale="1">
        <p:scale>
          <a:sx n="114" d="100"/>
          <a:sy n="114" d="100"/>
        </p:scale>
        <p:origin x="1600" y="168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9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cott" userId="49bc24d8-2915-4d0a-95fc-b522e65d6414" providerId="ADAL" clId="{FE382C56-FCD0-194D-B662-83EF67B1BD4C}"/>
    <pc:docChg chg="custSel delSld modSld modSection">
      <pc:chgData name="Alexander Scott" userId="49bc24d8-2915-4d0a-95fc-b522e65d6414" providerId="ADAL" clId="{FE382C56-FCD0-194D-B662-83EF67B1BD4C}" dt="2024-03-25T12:33:11.075" v="5" actId="2696"/>
      <pc:docMkLst>
        <pc:docMk/>
      </pc:docMkLst>
      <pc:sldChg chg="addSp delSp modSp mod">
        <pc:chgData name="Alexander Scott" userId="49bc24d8-2915-4d0a-95fc-b522e65d6414" providerId="ADAL" clId="{FE382C56-FCD0-194D-B662-83EF67B1BD4C}" dt="2024-03-25T12:32:57.081" v="1" actId="478"/>
        <pc:sldMkLst>
          <pc:docMk/>
          <pc:sldMk cId="99997945" sldId="385"/>
        </pc:sldMkLst>
        <pc:spChg chg="del mod">
          <ac:chgData name="Alexander Scott" userId="49bc24d8-2915-4d0a-95fc-b522e65d6414" providerId="ADAL" clId="{FE382C56-FCD0-194D-B662-83EF67B1BD4C}" dt="2024-03-25T12:32:57.081" v="1" actId="478"/>
          <ac:spMkLst>
            <pc:docMk/>
            <pc:sldMk cId="99997945" sldId="385"/>
            <ac:spMk id="3" creationId="{00000000-0000-0000-0000-000000000000}"/>
          </ac:spMkLst>
        </pc:spChg>
        <pc:spChg chg="add mod">
          <ac:chgData name="Alexander Scott" userId="49bc24d8-2915-4d0a-95fc-b522e65d6414" providerId="ADAL" clId="{FE382C56-FCD0-194D-B662-83EF67B1BD4C}" dt="2024-03-25T12:32:57.081" v="1" actId="478"/>
          <ac:spMkLst>
            <pc:docMk/>
            <pc:sldMk cId="99997945" sldId="385"/>
            <ac:spMk id="5" creationId="{31C044BB-65F6-1736-3E7D-991CF391CE31}"/>
          </ac:spMkLst>
        </pc:spChg>
      </pc:sldChg>
      <pc:sldChg chg="del">
        <pc:chgData name="Alexander Scott" userId="49bc24d8-2915-4d0a-95fc-b522e65d6414" providerId="ADAL" clId="{FE382C56-FCD0-194D-B662-83EF67B1BD4C}" dt="2024-03-25T12:32:58.089" v="2" actId="2696"/>
        <pc:sldMkLst>
          <pc:docMk/>
          <pc:sldMk cId="301888640" sldId="474"/>
        </pc:sldMkLst>
      </pc:sldChg>
      <pc:sldChg chg="del">
        <pc:chgData name="Alexander Scott" userId="49bc24d8-2915-4d0a-95fc-b522e65d6414" providerId="ADAL" clId="{FE382C56-FCD0-194D-B662-83EF67B1BD4C}" dt="2024-03-25T12:33:11.046" v="3" actId="2696"/>
        <pc:sldMkLst>
          <pc:docMk/>
          <pc:sldMk cId="1043658576" sldId="503"/>
        </pc:sldMkLst>
      </pc:sldChg>
      <pc:sldChg chg="del">
        <pc:chgData name="Alexander Scott" userId="49bc24d8-2915-4d0a-95fc-b522e65d6414" providerId="ADAL" clId="{FE382C56-FCD0-194D-B662-83EF67B1BD4C}" dt="2024-03-25T12:33:11.061" v="4" actId="2696"/>
        <pc:sldMkLst>
          <pc:docMk/>
          <pc:sldMk cId="142011085" sldId="520"/>
        </pc:sldMkLst>
      </pc:sldChg>
      <pc:sldChg chg="del">
        <pc:chgData name="Alexander Scott" userId="49bc24d8-2915-4d0a-95fc-b522e65d6414" providerId="ADAL" clId="{FE382C56-FCD0-194D-B662-83EF67B1BD4C}" dt="2024-03-25T12:33:11.075" v="5" actId="2696"/>
        <pc:sldMkLst>
          <pc:docMk/>
          <pc:sldMk cId="510955298" sldId="52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7FE22-3592-40EC-9FBD-20C174765BB4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1C8F0BAC-87A2-47BF-85D2-39B8EF3EE99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/>
            <a:t>1. Just a list of the sponsor’s favorite buzzwords stringed into an idea </a:t>
          </a:r>
        </a:p>
      </dgm:t>
    </dgm:pt>
    <dgm:pt modelId="{E917A054-1E01-43EB-A576-F8ADF637D508}" type="parTrans" cxnId="{4504A60A-1E77-41C5-95BE-7708A7AD81F0}">
      <dgm:prSet/>
      <dgm:spPr/>
      <dgm:t>
        <a:bodyPr/>
        <a:lstStyle/>
        <a:p>
          <a:endParaRPr lang="en-CA"/>
        </a:p>
      </dgm:t>
    </dgm:pt>
    <dgm:pt modelId="{062ED67E-16F2-4BC7-8B63-E4F66FA96E91}" type="sibTrans" cxnId="{4504A60A-1E77-41C5-95BE-7708A7AD81F0}">
      <dgm:prSet/>
      <dgm:spPr/>
      <dgm:t>
        <a:bodyPr/>
        <a:lstStyle/>
        <a:p>
          <a:endParaRPr lang="en-CA"/>
        </a:p>
      </dgm:t>
    </dgm:pt>
    <dgm:pt modelId="{F3968E7F-4C01-49AE-BF3D-C9B2F8C5B585}">
      <dgm:prSet phldrT="[Text]"/>
      <dgm:spPr/>
      <dgm:t>
        <a:bodyPr/>
        <a:lstStyle/>
        <a:p>
          <a:r>
            <a:rPr lang="en-CA" dirty="0"/>
            <a:t>Without clear business objectives or well defined value, it cannot become a justifiable project</a:t>
          </a:r>
        </a:p>
      </dgm:t>
    </dgm:pt>
    <dgm:pt modelId="{8B03A55A-D558-470F-95B7-4A9918D04DF1}" type="parTrans" cxnId="{CE27CC8D-7BF9-423E-8832-9EE452B2B394}">
      <dgm:prSet/>
      <dgm:spPr/>
      <dgm:t>
        <a:bodyPr/>
        <a:lstStyle/>
        <a:p>
          <a:endParaRPr lang="en-CA"/>
        </a:p>
      </dgm:t>
    </dgm:pt>
    <dgm:pt modelId="{AEC62249-1993-4FBC-ADB1-11FF88ECB618}" type="sibTrans" cxnId="{CE27CC8D-7BF9-423E-8832-9EE452B2B394}">
      <dgm:prSet/>
      <dgm:spPr/>
      <dgm:t>
        <a:bodyPr/>
        <a:lstStyle/>
        <a:p>
          <a:endParaRPr lang="en-CA"/>
        </a:p>
      </dgm:t>
    </dgm:pt>
    <dgm:pt modelId="{CED9418D-EFB8-4C73-9156-F6BE0D40541F}" type="pres">
      <dgm:prSet presAssocID="{F8D7FE22-3592-40EC-9FBD-20C174765BB4}" presName="Name0" presStyleCnt="0">
        <dgm:presLayoutVars>
          <dgm:dir/>
          <dgm:animLvl val="lvl"/>
          <dgm:resizeHandles val="exact"/>
        </dgm:presLayoutVars>
      </dgm:prSet>
      <dgm:spPr/>
    </dgm:pt>
    <dgm:pt modelId="{162E886A-32B0-4876-B161-F42B7B0BB631}" type="pres">
      <dgm:prSet presAssocID="{1C8F0BAC-87A2-47BF-85D2-39B8EF3EE99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5AA3F80-2090-4D15-B0A4-F00C0E1DBB45}" type="pres">
      <dgm:prSet presAssocID="{062ED67E-16F2-4BC7-8B63-E4F66FA96E91}" presName="parTxOnlySpace" presStyleCnt="0"/>
      <dgm:spPr/>
    </dgm:pt>
    <dgm:pt modelId="{0D8FEB20-206E-4E83-8E14-57E0D506E1DB}" type="pres">
      <dgm:prSet presAssocID="{F3968E7F-4C01-49AE-BF3D-C9B2F8C5B585}" presName="parTxOnly" presStyleLbl="node1" presStyleIdx="1" presStyleCnt="2" custLinFactNeighborY="1541">
        <dgm:presLayoutVars>
          <dgm:chMax val="0"/>
          <dgm:chPref val="0"/>
          <dgm:bulletEnabled val="1"/>
        </dgm:presLayoutVars>
      </dgm:prSet>
      <dgm:spPr/>
    </dgm:pt>
  </dgm:ptLst>
  <dgm:cxnLst>
    <dgm:cxn modelId="{4504A60A-1E77-41C5-95BE-7708A7AD81F0}" srcId="{F8D7FE22-3592-40EC-9FBD-20C174765BB4}" destId="{1C8F0BAC-87A2-47BF-85D2-39B8EF3EE990}" srcOrd="0" destOrd="0" parTransId="{E917A054-1E01-43EB-A576-F8ADF637D508}" sibTransId="{062ED67E-16F2-4BC7-8B63-E4F66FA96E91}"/>
    <dgm:cxn modelId="{BCCF1D8B-7DDF-435C-8898-2D4CCFEF96CD}" type="presOf" srcId="{1C8F0BAC-87A2-47BF-85D2-39B8EF3EE990}" destId="{162E886A-32B0-4876-B161-F42B7B0BB631}" srcOrd="0" destOrd="0" presId="urn:microsoft.com/office/officeart/2005/8/layout/chevron1"/>
    <dgm:cxn modelId="{CE27CC8D-7BF9-423E-8832-9EE452B2B394}" srcId="{F8D7FE22-3592-40EC-9FBD-20C174765BB4}" destId="{F3968E7F-4C01-49AE-BF3D-C9B2F8C5B585}" srcOrd="1" destOrd="0" parTransId="{8B03A55A-D558-470F-95B7-4A9918D04DF1}" sibTransId="{AEC62249-1993-4FBC-ADB1-11FF88ECB618}"/>
    <dgm:cxn modelId="{CA7B11D6-3947-4FB9-A063-8380D68580ED}" type="presOf" srcId="{F3968E7F-4C01-49AE-BF3D-C9B2F8C5B585}" destId="{0D8FEB20-206E-4E83-8E14-57E0D506E1DB}" srcOrd="0" destOrd="0" presId="urn:microsoft.com/office/officeart/2005/8/layout/chevron1"/>
    <dgm:cxn modelId="{35D3BCE7-C0D3-439A-B046-7BA22A51370C}" type="presOf" srcId="{F8D7FE22-3592-40EC-9FBD-20C174765BB4}" destId="{CED9418D-EFB8-4C73-9156-F6BE0D40541F}" srcOrd="0" destOrd="0" presId="urn:microsoft.com/office/officeart/2005/8/layout/chevron1"/>
    <dgm:cxn modelId="{EB900D26-B18E-4BFC-B489-F7796D6A50E6}" type="presParOf" srcId="{CED9418D-EFB8-4C73-9156-F6BE0D40541F}" destId="{162E886A-32B0-4876-B161-F42B7B0BB631}" srcOrd="0" destOrd="0" presId="urn:microsoft.com/office/officeart/2005/8/layout/chevron1"/>
    <dgm:cxn modelId="{49E0FD16-F407-4257-AB7D-E0F0FE572429}" type="presParOf" srcId="{CED9418D-EFB8-4C73-9156-F6BE0D40541F}" destId="{65AA3F80-2090-4D15-B0A4-F00C0E1DBB45}" srcOrd="1" destOrd="0" presId="urn:microsoft.com/office/officeart/2005/8/layout/chevron1"/>
    <dgm:cxn modelId="{F694FEC7-1F75-46B3-8DEA-823F5987C5E6}" type="presParOf" srcId="{CED9418D-EFB8-4C73-9156-F6BE0D40541F}" destId="{0D8FEB20-206E-4E83-8E14-57E0D506E1D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E886A-32B0-4876-B161-F42B7B0BB631}">
      <dsp:nvSpPr>
        <dsp:cNvPr id="0" name=""/>
        <dsp:cNvSpPr/>
      </dsp:nvSpPr>
      <dsp:spPr>
        <a:xfrm>
          <a:off x="7422" y="0"/>
          <a:ext cx="4437186" cy="967256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1. Just a list of the sponsor’s favorite buzzwords stringed into an idea </a:t>
          </a:r>
        </a:p>
      </dsp:txBody>
      <dsp:txXfrm>
        <a:off x="491050" y="0"/>
        <a:ext cx="3469930" cy="967256"/>
      </dsp:txXfrm>
    </dsp:sp>
    <dsp:sp modelId="{0D8FEB20-206E-4E83-8E14-57E0D506E1DB}">
      <dsp:nvSpPr>
        <dsp:cNvPr id="0" name=""/>
        <dsp:cNvSpPr/>
      </dsp:nvSpPr>
      <dsp:spPr>
        <a:xfrm>
          <a:off x="4000890" y="0"/>
          <a:ext cx="4437186" cy="96725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Without clear business objectives or well defined value, it cannot become a justifiable project</a:t>
          </a:r>
        </a:p>
      </dsp:txBody>
      <dsp:txXfrm>
        <a:off x="4484518" y="0"/>
        <a:ext cx="3469930" cy="967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200"/>
            </a:lvl1pPr>
          </a:lstStyle>
          <a:p>
            <a:fld id="{B936DD3A-0659-4D80-AEF6-279DCB0FCEFA}" type="datetimeFigureOut">
              <a:rPr lang="en-CA" smtClean="0"/>
              <a:pPr/>
              <a:t>2024-03-25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200"/>
            </a:lvl1pPr>
          </a:lstStyle>
          <a:p>
            <a:fld id="{6C02A97A-E4E8-4510-84F3-7F00D296689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219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269875"/>
            <a:ext cx="6384925" cy="4789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60393" y="5691298"/>
            <a:ext cx="6822449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lIns="94694" tIns="47348" rIns="94694" bIns="4734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60393" y="6159569"/>
            <a:ext cx="6822449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lIns="94694" tIns="47348" rIns="94694" bIns="4734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60393" y="6632753"/>
            <a:ext cx="6822449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lIns="94694" tIns="47348" rIns="94694" bIns="4734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60393" y="7133771"/>
            <a:ext cx="6822449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lIns="94694" tIns="47348" rIns="94694" bIns="4734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60393" y="7603679"/>
            <a:ext cx="6822449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lIns="94694" tIns="47348" rIns="94694" bIns="4734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60393" y="8073588"/>
            <a:ext cx="6822449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lIns="94694" tIns="47348" rIns="94694" bIns="4734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60393" y="8576242"/>
            <a:ext cx="6822449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lIns="94694" tIns="47348" rIns="94694" bIns="4734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0393" y="9047788"/>
            <a:ext cx="6822449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lIns="94694" tIns="47348" rIns="94694" bIns="4734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44657" y="9216432"/>
            <a:ext cx="357162" cy="257058"/>
          </a:xfrm>
          <a:prstGeom prst="rect">
            <a:avLst/>
          </a:prstGeom>
          <a:noFill/>
          <a:ln>
            <a:noFill/>
          </a:ln>
        </p:spPr>
        <p:txBody>
          <a:bodyPr wrap="none" lIns="95260" tIns="47630" rIns="95260" bIns="47630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FEB69F24-FDE2-4016-9738-84135DA24C5B}" type="slidenum">
              <a:rPr lang="en-US" sz="1000">
                <a:solidFill>
                  <a:schemeClr val="tx1"/>
                </a:solidFill>
              </a:rPr>
              <a:pPr algn="r">
                <a:defRPr/>
              </a:pPr>
              <a:t>‹#›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9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AD2D1-61E3-437E-A834-9D938818736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312738" y="268288"/>
            <a:ext cx="6397625" cy="479742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2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PMO Notebook: </a:t>
            </a:r>
          </a:p>
          <a:p>
            <a:r>
              <a:rPr lang="en-CA" dirty="0"/>
              <a:t>https://www.pinnacleprojects.com/index.php/the-project-plan-sp-1739577267/109-the-importance-of-a-project-plan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61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93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76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994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16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0831" y="1414948"/>
            <a:ext cx="7546228" cy="1375834"/>
          </a:xfrm>
        </p:spPr>
        <p:txBody>
          <a:bodyPr lIns="0" rIns="0" anchor="b" anchorCtr="0">
            <a:norm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0830" y="2790782"/>
            <a:ext cx="7567594" cy="1200329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Program Name                                                                            Date (e.g. July 1 to July 9, 2011)                                  Speaker/Faculty Name</a:t>
            </a:r>
          </a:p>
        </p:txBody>
      </p:sp>
    </p:spTree>
    <p:extLst>
      <p:ext uri="{BB962C8B-B14F-4D97-AF65-F5344CB8AC3E}">
        <p14:creationId xmlns:p14="http://schemas.microsoft.com/office/powerpoint/2010/main" val="1803786068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9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2659"/>
            <a:ext cx="5111750" cy="52063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523"/>
            <a:ext cx="3008313" cy="38725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435100"/>
            <a:ext cx="3008313" cy="2540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52140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142" y="495068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7142" y="76286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7142" y="5517424"/>
            <a:ext cx="5486400" cy="8548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92288" y="5061215"/>
            <a:ext cx="548640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7233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772003"/>
            <a:ext cx="8445500" cy="5533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slide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0017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274637"/>
            <a:ext cx="8445500" cy="5686891"/>
          </a:xfrm>
        </p:spPr>
        <p:txBody>
          <a:bodyPr lIns="0" rIns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90316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16" y="4406900"/>
            <a:ext cx="83163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416" y="2906713"/>
            <a:ext cx="83163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05573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789880"/>
            <a:ext cx="41481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0" y="1429642"/>
            <a:ext cx="4148138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89880"/>
            <a:ext cx="41497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29642"/>
            <a:ext cx="4149725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1619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64360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941168"/>
            <a:ext cx="4402044" cy="888020"/>
          </a:xfrm>
        </p:spPr>
        <p:txBody>
          <a:bodyPr>
            <a:normAutofit/>
          </a:bodyPr>
          <a:lstStyle>
            <a:lvl1pPr>
              <a:defRPr sz="2000" b="0" i="1"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19120" y="1628800"/>
            <a:ext cx="4402044" cy="30629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1">
                <a:latin typeface="Georgia"/>
              </a:defRPr>
            </a:lvl1pPr>
            <a:lvl2pPr marL="457200" indent="0">
              <a:lnSpc>
                <a:spcPct val="100000"/>
              </a:lnSpc>
              <a:buFontTx/>
              <a:buNone/>
              <a:defRPr/>
            </a:lvl2pPr>
            <a:lvl3pPr marL="914400" indent="0">
              <a:lnSpc>
                <a:spcPct val="100000"/>
              </a:lnSpc>
              <a:buFontTx/>
              <a:buNone/>
              <a:defRPr/>
            </a:lvl3pPr>
            <a:lvl4pPr marL="1371600" indent="0">
              <a:lnSpc>
                <a:spcPct val="100000"/>
              </a:lnSpc>
              <a:buFontTx/>
              <a:buNone/>
              <a:defRPr/>
            </a:lvl4pPr>
            <a:lvl5pPr marL="18288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lipArt Placeholder 12"/>
          <p:cNvSpPr>
            <a:spLocks noGrp="1"/>
          </p:cNvSpPr>
          <p:nvPr>
            <p:ph type="clipArt" sz="quarter" idx="14"/>
          </p:nvPr>
        </p:nvSpPr>
        <p:spPr>
          <a:xfrm>
            <a:off x="2296" y="1628800"/>
            <a:ext cx="4377018" cy="306294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81000" y="5013512"/>
            <a:ext cx="3367088" cy="369888"/>
          </a:xfrm>
        </p:spPr>
        <p:txBody>
          <a:bodyPr>
            <a:normAutofit/>
          </a:bodyPr>
          <a:lstStyle>
            <a:lvl1pPr marL="0" indent="0">
              <a:buNone/>
              <a:defRPr sz="14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424233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7483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38715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249" y="44624"/>
            <a:ext cx="750066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764704"/>
            <a:ext cx="8445500" cy="553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7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2800" b="1" i="0" kern="1200" spc="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indi.africa/competitions/to-vaccinate-or-not-to-vaccinate" TargetMode="External"/><Relationship Id="rId2" Type="http://schemas.openxmlformats.org/officeDocument/2006/relationships/hyperlink" Target="https://smithlearning.ca/d2l/le/content/606789/viewContent/4631936/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-management.com/understanding-responsibility-assignment-matrix-raci-matri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mi.org/learning/library/importance-of-closing-process-group-994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nacleprojects.com/index.php/the-project-plan-sp-1739577267/109-the-importance-of-a-project-pl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effective-software-project/9780764596360/9780764596360_ch04lev1sec4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ing.oreilly.com/library/view/effective-software-project/9780764596360/9780764596360_ch04lev1sec4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31" y="1700808"/>
            <a:ext cx="7546228" cy="13758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/>
              <a:t>MMAI 847 – Capstone </a:t>
            </a:r>
            <a:br>
              <a:rPr lang="en-US" sz="3100" dirty="0"/>
            </a:br>
            <a:br>
              <a:rPr lang="en-US" dirty="0"/>
            </a:br>
            <a:r>
              <a:rPr lang="en-US" dirty="0"/>
              <a:t>Creating a Great </a:t>
            </a:r>
            <a:r>
              <a:rPr lang="en-US" sz="4000" dirty="0"/>
              <a:t>Project Plan</a:t>
            </a:r>
            <a:endParaRPr lang="en-CA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C044BB-65F6-1736-3E7D-991CF391C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945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DE3257-C96B-531F-A3AA-454457CD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information from MMAI 891 Team Project on Zindi</a:t>
            </a:r>
          </a:p>
          <a:p>
            <a:pPr lvl="1"/>
            <a:r>
              <a:rPr lang="en-CA" dirty="0">
                <a:hlinkClick r:id="rId2"/>
              </a:rPr>
              <a:t>https://smithlearning.ca/d2l/le/content/606789/viewContent/4631936/View</a:t>
            </a:r>
            <a:r>
              <a:rPr lang="en-CA" dirty="0"/>
              <a:t> </a:t>
            </a:r>
          </a:p>
          <a:p>
            <a:pPr lvl="1"/>
            <a:r>
              <a:rPr lang="en-CA" dirty="0">
                <a:hlinkClick r:id="rId3"/>
              </a:rPr>
              <a:t>https://zindi.africa/competitions/to-vaccinate-or-not-to-vaccinate</a:t>
            </a:r>
            <a:endParaRPr lang="en-CA" dirty="0"/>
          </a:p>
          <a:p>
            <a:r>
              <a:rPr lang="en-CA" dirty="0"/>
              <a:t>Create a Project Overview Statement (POS)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386B38-32FD-C7A1-8E8B-4BF8B75C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#1 – Create a POS</a:t>
            </a:r>
          </a:p>
        </p:txBody>
      </p:sp>
    </p:spTree>
    <p:extLst>
      <p:ext uri="{BB962C8B-B14F-4D97-AF65-F5344CB8AC3E}">
        <p14:creationId xmlns:p14="http://schemas.microsoft.com/office/powerpoint/2010/main" val="57672672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0B10DB-35FC-3BCE-676F-56615F5B1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327884"/>
              </p:ext>
            </p:extLst>
          </p:nvPr>
        </p:nvGraphicFramePr>
        <p:xfrm>
          <a:off x="349250" y="1960880"/>
          <a:ext cx="84455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327">
                  <a:extLst>
                    <a:ext uri="{9D8B030D-6E8A-4147-A177-3AD203B41FA5}">
                      <a16:colId xmlns:a16="http://schemas.microsoft.com/office/drawing/2014/main" val="4279405899"/>
                    </a:ext>
                  </a:extLst>
                </a:gridCol>
                <a:gridCol w="6254173">
                  <a:extLst>
                    <a:ext uri="{9D8B030D-6E8A-4147-A177-3AD203B41FA5}">
                      <a16:colId xmlns:a16="http://schemas.microsoft.com/office/drawing/2014/main" val="2302643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Person who is completing the task (i.e., development 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9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Person who is making decisions and taking actions on the task (i.e., implementation 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0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Consulted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Person who will be communicated with regards to the decision-making process (i.e., project sponsors, or downstream impacted users)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Person who will be updated on decisions and actions throughout the project (i.e., downstream but unimpacted users)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893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0634739-3CCA-0A41-6C09-7C72FAB0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 key stakeholders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409E7-8F93-FBE2-5B6E-EFC77DC25700}"/>
              </a:ext>
            </a:extLst>
          </p:cNvPr>
          <p:cNvSpPr txBox="1"/>
          <p:nvPr/>
        </p:nvSpPr>
        <p:spPr>
          <a:xfrm>
            <a:off x="259772" y="5866537"/>
            <a:ext cx="8445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[3] Project Management, Understanding Responsibility Assignment Matrix.: </a:t>
            </a:r>
            <a:r>
              <a:rPr lang="en-CA" sz="1200" dirty="0">
                <a:hlinkClick r:id="rId2"/>
              </a:rPr>
              <a:t>https://project-management.com/understanding-responsibility-assignment-matrix-raci-matrix/</a:t>
            </a:r>
            <a:r>
              <a:rPr lang="en-CA" sz="1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F039B-7EA0-1418-26AD-B4BDF5C52A58}"/>
              </a:ext>
            </a:extLst>
          </p:cNvPr>
          <p:cNvSpPr txBox="1"/>
          <p:nvPr/>
        </p:nvSpPr>
        <p:spPr>
          <a:xfrm>
            <a:off x="391100" y="779318"/>
            <a:ext cx="818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/>
              <a:t>Understanding Responsibility Assignment Matrix (RACI Matrix)</a:t>
            </a:r>
          </a:p>
        </p:txBody>
      </p:sp>
    </p:spTree>
    <p:extLst>
      <p:ext uri="{BB962C8B-B14F-4D97-AF65-F5344CB8AC3E}">
        <p14:creationId xmlns:p14="http://schemas.microsoft.com/office/powerpoint/2010/main" val="408215736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2699-3086-6381-70E2-F2F32A79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Scope, Tasks and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11195-C9C3-D04E-F8B4-8007E399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MMAI 847 – Capstone</a:t>
            </a:r>
          </a:p>
          <a:p>
            <a:r>
              <a:rPr lang="en-US" dirty="0"/>
              <a:t>Creating a Great Project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972168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85A99A-4BE0-DCAF-3573-C762CE52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Referencing your </a:t>
            </a:r>
            <a:r>
              <a:rPr lang="en-CA" b="1" dirty="0"/>
              <a:t>list of objectives </a:t>
            </a:r>
            <a:r>
              <a:rPr lang="en-CA" dirty="0"/>
              <a:t>on the POS: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Define </a:t>
            </a:r>
            <a:r>
              <a:rPr lang="en-CA" b="1" dirty="0"/>
              <a:t>in-scope</a:t>
            </a:r>
            <a:r>
              <a:rPr lang="en-CA" dirty="0"/>
              <a:t> and </a:t>
            </a:r>
            <a:r>
              <a:rPr lang="en-CA" b="1" dirty="0"/>
              <a:t>out-of-scope</a:t>
            </a:r>
            <a:r>
              <a:rPr lang="en-CA" dirty="0"/>
              <a:t> tasks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Within in-scope tasks: identify </a:t>
            </a:r>
            <a:r>
              <a:rPr lang="en-CA" b="1" dirty="0"/>
              <a:t>must-haves</a:t>
            </a:r>
            <a:r>
              <a:rPr lang="en-CA" dirty="0"/>
              <a:t> vs. </a:t>
            </a:r>
            <a:r>
              <a:rPr lang="en-CA" b="1" dirty="0"/>
              <a:t>nice-to-haves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Determine the </a:t>
            </a:r>
            <a:r>
              <a:rPr lang="en-CA" b="1" dirty="0"/>
              <a:t>implementation strategy</a:t>
            </a:r>
            <a:r>
              <a:rPr lang="en-CA" dirty="0"/>
              <a:t>: linear, incremental, iterative etc.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Breakdown tasks and identify </a:t>
            </a:r>
            <a:r>
              <a:rPr lang="en-CA" b="1" dirty="0"/>
              <a:t>dependencies</a:t>
            </a:r>
            <a:r>
              <a:rPr lang="en-CA" dirty="0"/>
              <a:t> &amp; </a:t>
            </a:r>
            <a:r>
              <a:rPr lang="en-CA" b="1" dirty="0"/>
              <a:t>critical path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When changes to the objectives arise, this will need to be reviewed and revised, and agreed among all key stakeholders.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E09028-F531-9BCE-0CD1-9A2F94DF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Scope, Tasks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394362201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E03C6-577A-FA78-DCF5-EF7BB72F1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804511"/>
            <a:ext cx="8445500" cy="5468461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B549AEC3-258F-2979-3D06-B3EDBAAE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63674"/>
            <a:ext cx="7500665" cy="648072"/>
          </a:xfrm>
        </p:spPr>
        <p:txBody>
          <a:bodyPr/>
          <a:lstStyle/>
          <a:p>
            <a:r>
              <a:rPr lang="en-US" dirty="0"/>
              <a:t> Exercise #2</a:t>
            </a:r>
          </a:p>
        </p:txBody>
      </p:sp>
    </p:spTree>
    <p:extLst>
      <p:ext uri="{BB962C8B-B14F-4D97-AF65-F5344CB8AC3E}">
        <p14:creationId xmlns:p14="http://schemas.microsoft.com/office/powerpoint/2010/main" val="177609842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419D0F-2EA8-CC52-6290-E0A78C34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Continuing with the vaccine project</a:t>
            </a:r>
          </a:p>
          <a:p>
            <a:r>
              <a:rPr lang="en-CA" dirty="0"/>
              <a:t>Define 5 in-scope tasks</a:t>
            </a:r>
          </a:p>
          <a:p>
            <a:pPr lvl="1"/>
            <a:r>
              <a:rPr lang="en-CA" dirty="0"/>
              <a:t>Identify priority: must-haves vs. nice-to-haves</a:t>
            </a:r>
          </a:p>
          <a:p>
            <a:r>
              <a:rPr lang="en-CA" dirty="0"/>
              <a:t>Define 3 out-of-scope tasks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9831-B53A-78CC-A5C0-BA1EDB11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#2a – Defining Tasks</a:t>
            </a:r>
          </a:p>
        </p:txBody>
      </p:sp>
    </p:spTree>
    <p:extLst>
      <p:ext uri="{BB962C8B-B14F-4D97-AF65-F5344CB8AC3E}">
        <p14:creationId xmlns:p14="http://schemas.microsoft.com/office/powerpoint/2010/main" val="89568733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419D0F-2EA8-CC52-6290-E0A78C34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Define the task dependency based on your list of in-scope tasks</a:t>
            </a:r>
          </a:p>
          <a:p>
            <a:r>
              <a:rPr lang="en-CA" dirty="0"/>
              <a:t>Create a critical path for the must-have 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9831-B53A-78CC-A5C0-BA1EDB11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#2b – Define Task Dependency</a:t>
            </a:r>
          </a:p>
        </p:txBody>
      </p:sp>
    </p:spTree>
    <p:extLst>
      <p:ext uri="{BB962C8B-B14F-4D97-AF65-F5344CB8AC3E}">
        <p14:creationId xmlns:p14="http://schemas.microsoft.com/office/powerpoint/2010/main" val="73562917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174-F55B-C845-52E1-2959A87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– Scenario #1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BC152-E6E2-9DAC-7310-02C6541E7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happened?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4426C-AD3F-7801-4012-31CF021A70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The description of the project provided by the sponsor is very generic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D8312-BD09-AD4E-D20C-FDB041887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What should the team do?</a:t>
            </a:r>
          </a:p>
        </p:txBody>
      </p:sp>
    </p:spTree>
    <p:extLst>
      <p:ext uri="{BB962C8B-B14F-4D97-AF65-F5344CB8AC3E}">
        <p14:creationId xmlns:p14="http://schemas.microsoft.com/office/powerpoint/2010/main" val="23749585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174-F55B-C845-52E1-2959A87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– Scenario #2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BC152-E6E2-9DAC-7310-02C6541E7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happened?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4426C-AD3F-7801-4012-31CF021A70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Project sponsor came up with a new idea during a check-in meeting</a:t>
            </a:r>
          </a:p>
          <a:p>
            <a:r>
              <a:rPr lang="en-CA" dirty="0"/>
              <a:t>4 weeks until final 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D8312-BD09-AD4E-D20C-FDB041887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What should the team do?</a:t>
            </a:r>
          </a:p>
        </p:txBody>
      </p:sp>
    </p:spTree>
    <p:extLst>
      <p:ext uri="{BB962C8B-B14F-4D97-AF65-F5344CB8AC3E}">
        <p14:creationId xmlns:p14="http://schemas.microsoft.com/office/powerpoint/2010/main" val="349408220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2699-3086-6381-70E2-F2F32A79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Exit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11195-C9C3-D04E-F8B4-8007E399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MMAI 847 – Capstone</a:t>
            </a:r>
          </a:p>
          <a:p>
            <a:r>
              <a:rPr lang="en-US" dirty="0"/>
              <a:t>Creating a Great Project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5351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Purpose of a project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sections of a project plan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Scope, Tasks and Deliverables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Exit and 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Today’s 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1D9F9-A8CB-E149-6F8B-9E1B461E6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7"/>
          <a:stretch/>
        </p:blipFill>
        <p:spPr>
          <a:xfrm>
            <a:off x="5031457" y="1675487"/>
            <a:ext cx="3931853" cy="48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667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B872B-0163-B07C-0686-33CFE53C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Referencing your list of in-scope and must-have deliverables as items to be delivered at the end of the project.</a:t>
            </a:r>
          </a:p>
          <a:p>
            <a:r>
              <a:rPr lang="en-CA" dirty="0"/>
              <a:t>What does completion look like for each of these deliverable?</a:t>
            </a:r>
          </a:p>
          <a:p>
            <a:r>
              <a:rPr lang="en-CA" dirty="0"/>
              <a:t>Tie back to project benefits: what will the project sponsor gain from the completion of these deliverables (individually or in aggregate)</a:t>
            </a:r>
          </a:p>
          <a:p>
            <a:r>
              <a:rPr lang="en-CA" dirty="0"/>
              <a:t>Identify the impact if any part of the scope is not completed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46BF9-7D74-2B22-FA4C-1957B2B7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Exit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4FB28-69CA-2CD4-069D-EBB18214A5CA}"/>
              </a:ext>
            </a:extLst>
          </p:cNvPr>
          <p:cNvSpPr txBox="1"/>
          <p:nvPr/>
        </p:nvSpPr>
        <p:spPr>
          <a:xfrm>
            <a:off x="259772" y="5866537"/>
            <a:ext cx="8445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[4] Project Management Institute, Project closing: the small process group with big impact: </a:t>
            </a:r>
            <a:r>
              <a:rPr lang="en-CA" sz="1200" dirty="0">
                <a:hlinkClick r:id="rId2"/>
              </a:rPr>
              <a:t>https://www.pmi.org/learning/library/importance-of-closing-process-group-9949</a:t>
            </a:r>
            <a:r>
              <a:rPr lang="en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56019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98C9C-8CC7-D1B9-AEBF-7745C2D6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77" y="772003"/>
            <a:ext cx="6707246" cy="5533478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B549AEC3-258F-2979-3D06-B3EDBAAE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49" y="44624"/>
            <a:ext cx="7500665" cy="648072"/>
          </a:xfrm>
        </p:spPr>
        <p:txBody>
          <a:bodyPr anchor="ctr">
            <a:normAutofit/>
          </a:bodyPr>
          <a:lstStyle/>
          <a:p>
            <a:r>
              <a:rPr lang="en-US" dirty="0"/>
              <a:t> Exercise #3</a:t>
            </a:r>
          </a:p>
        </p:txBody>
      </p:sp>
    </p:spTree>
    <p:extLst>
      <p:ext uri="{BB962C8B-B14F-4D97-AF65-F5344CB8AC3E}">
        <p14:creationId xmlns:p14="http://schemas.microsoft.com/office/powerpoint/2010/main" val="188039454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419D0F-2EA8-CC52-6290-E0A78C34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Continuing with the vaccine project</a:t>
            </a:r>
          </a:p>
          <a:p>
            <a:r>
              <a:rPr lang="en-CA" dirty="0"/>
              <a:t>Recap what will be delivered at the end of the project</a:t>
            </a:r>
          </a:p>
          <a:p>
            <a:r>
              <a:rPr lang="en-CA" dirty="0"/>
              <a:t>For each of the in-scope tasks, describe what “completion” should look like – tie back to project benefits if possible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9831-B53A-78CC-A5C0-BA1EDB11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#3 – Defining Exit Criteria</a:t>
            </a:r>
          </a:p>
        </p:txBody>
      </p:sp>
    </p:spTree>
    <p:extLst>
      <p:ext uri="{BB962C8B-B14F-4D97-AF65-F5344CB8AC3E}">
        <p14:creationId xmlns:p14="http://schemas.microsoft.com/office/powerpoint/2010/main" val="10624570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174-F55B-C845-52E1-2959A87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BC152-E6E2-9DAC-7310-02C6541E7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happened?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4426C-AD3F-7801-4012-31CF021A70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During the final presentation, the project sponsor asks about a task that was considered a nice-to-have</a:t>
            </a:r>
          </a:p>
          <a:p>
            <a:r>
              <a:rPr lang="en-CA" dirty="0"/>
              <a:t>The team ran out of time and did not get to complete that task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D8312-BD09-AD4E-D20C-FDB041887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What should the team do?</a:t>
            </a:r>
          </a:p>
        </p:txBody>
      </p:sp>
    </p:spTree>
    <p:extLst>
      <p:ext uri="{BB962C8B-B14F-4D97-AF65-F5344CB8AC3E}">
        <p14:creationId xmlns:p14="http://schemas.microsoft.com/office/powerpoint/2010/main" val="44016756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2699-3086-6381-70E2-F2F32A79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11195-C9C3-D04E-F8B4-8007E399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MMAI 847 – Capstone</a:t>
            </a:r>
          </a:p>
          <a:p>
            <a:r>
              <a:rPr lang="en-US" dirty="0"/>
              <a:t>Creating a Great Project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6457470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63393F-EC4A-F24C-70F2-E6517671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/>
              <a:t>Use the project plan as your on-going reference document:</a:t>
            </a:r>
          </a:p>
          <a:p>
            <a:r>
              <a:rPr lang="en-CA" dirty="0"/>
              <a:t>to make sure everything you are doing still aligns with the overall objectives of the project -&gt; if it’s not, don’t do it</a:t>
            </a:r>
          </a:p>
          <a:p>
            <a:r>
              <a:rPr lang="en-CA" dirty="0"/>
              <a:t>when your project sponsor requests for changes (in priority, or scope, or resources) -&gt; to renegotiate priority, scope, or resources as needed</a:t>
            </a:r>
          </a:p>
          <a:p>
            <a:r>
              <a:rPr lang="en-CA" dirty="0"/>
              <a:t>when you run into unforeseen showstoppers/ roadblocks -&gt; to assess impact and report potential timeline deviation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E3A31-1D96-B090-FCAF-AB6B8E7C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740514960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FFD2D-0C8B-1331-F204-253B4FC0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49" y="740229"/>
            <a:ext cx="3885220" cy="587841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393ABB-BC7B-C885-C609-F1F04CDE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of a Project Plan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5B21436-B3E4-5CFE-94C1-F4122BEC46C1}"/>
              </a:ext>
            </a:extLst>
          </p:cNvPr>
          <p:cNvSpPr/>
          <p:nvPr/>
        </p:nvSpPr>
        <p:spPr>
          <a:xfrm>
            <a:off x="4572000" y="1409480"/>
            <a:ext cx="4134279" cy="2158667"/>
          </a:xfrm>
          <a:prstGeom prst="wedgeEllipseCallout">
            <a:avLst>
              <a:gd name="adj1" fmla="val -68553"/>
              <a:gd name="adj2" fmla="val -444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600" dirty="0"/>
              <a:t>A well written project plan bubble wraps you and your project team!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2BC60-707E-57D9-00D3-769B83EB80DC}"/>
              </a:ext>
            </a:extLst>
          </p:cNvPr>
          <p:cNvSpPr txBox="1"/>
          <p:nvPr/>
        </p:nvSpPr>
        <p:spPr>
          <a:xfrm>
            <a:off x="6127474" y="4034494"/>
            <a:ext cx="113803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CA" b="1" dirty="0">
                <a:ln/>
                <a:solidFill>
                  <a:schemeClr val="accent4"/>
                </a:solidFill>
              </a:rPr>
              <a:t>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06ED3-A6FC-4A9B-8C18-057ACDA21197}"/>
              </a:ext>
            </a:extLst>
          </p:cNvPr>
          <p:cNvSpPr txBox="1"/>
          <p:nvPr/>
        </p:nvSpPr>
        <p:spPr>
          <a:xfrm>
            <a:off x="4936463" y="5799879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CA" b="1" dirty="0">
                <a:ln/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85727-C4B5-F761-C7B6-A0F7EBDA63F5}"/>
              </a:ext>
            </a:extLst>
          </p:cNvPr>
          <p:cNvSpPr txBox="1"/>
          <p:nvPr/>
        </p:nvSpPr>
        <p:spPr>
          <a:xfrm>
            <a:off x="7427500" y="5784574"/>
            <a:ext cx="153559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CA" b="1" dirty="0">
                <a:ln/>
                <a:solidFill>
                  <a:schemeClr val="accent4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EE8F4-CC0C-F469-64E3-2C589AE6FB3C}"/>
              </a:ext>
            </a:extLst>
          </p:cNvPr>
          <p:cNvSpPr txBox="1"/>
          <p:nvPr/>
        </p:nvSpPr>
        <p:spPr>
          <a:xfrm>
            <a:off x="5261803" y="763149"/>
            <a:ext cx="30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REMEMBER!!!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A9C9889-8F67-B90C-D156-A2FE1E734D6A}"/>
              </a:ext>
            </a:extLst>
          </p:cNvPr>
          <p:cNvSpPr/>
          <p:nvPr/>
        </p:nvSpPr>
        <p:spPr>
          <a:xfrm>
            <a:off x="5811906" y="4403826"/>
            <a:ext cx="1769165" cy="1431235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Graphic 12" descr="Trophy with solid fill">
            <a:extLst>
              <a:ext uri="{FF2B5EF4-FFF2-40B4-BE49-F238E27FC236}">
                <a16:creationId xmlns:a16="http://schemas.microsoft.com/office/drawing/2014/main" id="{62EAF3F1-8ECA-C42D-E74C-04F524B0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9288" y="4870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4801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74B0D3-8019-3B15-D0DE-6E594891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 provides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a shared vision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for what the project will accomplish – this common understanding can bind the team together in completing actions that satisfy the project’s goals.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It gives clarity on the responsibilities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of team members and other organizations in contributing to the goals of the project.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It organizes the work of the project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and can be used to prevent extraneous work from crowding out legitimate project activities.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It can be a very powerful communication mechanism, supplementing verbal interactions.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 This is an important written reference for the team and can also be used with other stakeholders.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B3FBD8-E49C-FF15-A83F-8CE84CD5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of a Project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35D8A-0054-CE97-373B-14D4D1E1E036}"/>
              </a:ext>
            </a:extLst>
          </p:cNvPr>
          <p:cNvSpPr txBox="1"/>
          <p:nvPr/>
        </p:nvSpPr>
        <p:spPr>
          <a:xfrm>
            <a:off x="120992" y="6305481"/>
            <a:ext cx="8445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[1] PMO Notebook: </a:t>
            </a:r>
            <a:r>
              <a:rPr lang="en-CA" sz="1200" dirty="0">
                <a:hlinkClick r:id="rId3"/>
              </a:rPr>
              <a:t>https://www.pinnacleprojects.com/index.php/the-project-plan-sp-1739577267/109-the-importance-of-a-project-plan</a:t>
            </a:r>
            <a:r>
              <a:rPr lang="en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62056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FFD2D-0C8B-1331-F204-253B4FC0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49" y="740229"/>
            <a:ext cx="3885220" cy="587841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393ABB-BC7B-C885-C609-F1F04CDE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of a Project Plan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5B21436-B3E4-5CFE-94C1-F4122BEC46C1}"/>
              </a:ext>
            </a:extLst>
          </p:cNvPr>
          <p:cNvSpPr/>
          <p:nvPr/>
        </p:nvSpPr>
        <p:spPr>
          <a:xfrm>
            <a:off x="4572000" y="1409480"/>
            <a:ext cx="4134279" cy="2158667"/>
          </a:xfrm>
          <a:prstGeom prst="wedgeEllipseCallout">
            <a:avLst>
              <a:gd name="adj1" fmla="val -68553"/>
              <a:gd name="adj2" fmla="val -444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600" dirty="0"/>
              <a:t>A well written project plan bubble wraps you and your project team!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9BB7DBA-2FAE-A966-8596-113D4E7EF8D1}"/>
              </a:ext>
            </a:extLst>
          </p:cNvPr>
          <p:cNvSpPr/>
          <p:nvPr/>
        </p:nvSpPr>
        <p:spPr>
          <a:xfrm>
            <a:off x="5811906" y="4403826"/>
            <a:ext cx="1769165" cy="1431235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2BC60-707E-57D9-00D3-769B83EB80DC}"/>
              </a:ext>
            </a:extLst>
          </p:cNvPr>
          <p:cNvSpPr txBox="1"/>
          <p:nvPr/>
        </p:nvSpPr>
        <p:spPr>
          <a:xfrm>
            <a:off x="6127474" y="4034494"/>
            <a:ext cx="113803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CA" b="1" dirty="0">
                <a:ln/>
                <a:solidFill>
                  <a:schemeClr val="accent4"/>
                </a:solidFill>
              </a:rPr>
              <a:t>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06ED3-A6FC-4A9B-8C18-057ACDA21197}"/>
              </a:ext>
            </a:extLst>
          </p:cNvPr>
          <p:cNvSpPr txBox="1"/>
          <p:nvPr/>
        </p:nvSpPr>
        <p:spPr>
          <a:xfrm>
            <a:off x="4936463" y="5799879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CA" b="1" dirty="0">
                <a:ln/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85727-C4B5-F761-C7B6-A0F7EBDA63F5}"/>
              </a:ext>
            </a:extLst>
          </p:cNvPr>
          <p:cNvSpPr txBox="1"/>
          <p:nvPr/>
        </p:nvSpPr>
        <p:spPr>
          <a:xfrm>
            <a:off x="7427500" y="5784574"/>
            <a:ext cx="153559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CA" b="1" dirty="0">
                <a:ln/>
                <a:solidFill>
                  <a:schemeClr val="accent4"/>
                </a:solidFill>
              </a:rPr>
              <a:t>RESOURCES</a:t>
            </a:r>
          </a:p>
        </p:txBody>
      </p:sp>
      <p:pic>
        <p:nvPicPr>
          <p:cNvPr id="13" name="Graphic 12" descr="Trophy with solid fill">
            <a:extLst>
              <a:ext uri="{FF2B5EF4-FFF2-40B4-BE49-F238E27FC236}">
                <a16:creationId xmlns:a16="http://schemas.microsoft.com/office/drawing/2014/main" id="{D69F909A-6D4A-47E5-ACDA-71AB3FFB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9288" y="4870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473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D92C4-E698-3B03-5372-206C2F139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81902"/>
              </p:ext>
            </p:extLst>
          </p:nvPr>
        </p:nvGraphicFramePr>
        <p:xfrm>
          <a:off x="349993" y="968819"/>
          <a:ext cx="8445500" cy="96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F7E32F9-FF8E-9BEF-54ED-A1068B97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not a project plan?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1CFA33-EBDD-0407-D56E-299F26469262}"/>
              </a:ext>
            </a:extLst>
          </p:cNvPr>
          <p:cNvGrpSpPr/>
          <p:nvPr/>
        </p:nvGrpSpPr>
        <p:grpSpPr>
          <a:xfrm>
            <a:off x="349249" y="2262292"/>
            <a:ext cx="4437186" cy="967256"/>
            <a:chOff x="7422" y="0"/>
            <a:chExt cx="4437186" cy="967256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EF084058-EB32-6946-600B-19FEAB326A44}"/>
                </a:ext>
              </a:extLst>
            </p:cNvPr>
            <p:cNvSpPr/>
            <p:nvPr/>
          </p:nvSpPr>
          <p:spPr>
            <a:xfrm>
              <a:off x="7422" y="0"/>
              <a:ext cx="4437186" cy="967256"/>
            </a:xfrm>
            <a:prstGeom prst="chevr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AEA7727D-02D2-9177-AC26-840AEDAB7823}"/>
                </a:ext>
              </a:extLst>
            </p:cNvPr>
            <p:cNvSpPr txBox="1"/>
            <p:nvPr/>
          </p:nvSpPr>
          <p:spPr>
            <a:xfrm>
              <a:off x="491050" y="0"/>
              <a:ext cx="3469930" cy="96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dirty="0"/>
                <a:t>2. Just a wish list of potential ideas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F613A1-11F9-5D9D-443D-1B3939DB73A9}"/>
              </a:ext>
            </a:extLst>
          </p:cNvPr>
          <p:cNvGrpSpPr/>
          <p:nvPr/>
        </p:nvGrpSpPr>
        <p:grpSpPr>
          <a:xfrm>
            <a:off x="4326017" y="2262292"/>
            <a:ext cx="4437186" cy="967256"/>
            <a:chOff x="4000890" y="0"/>
            <a:chExt cx="4437186" cy="967256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C91D5D63-D95F-001D-7B51-B2D8C6BD60EC}"/>
                </a:ext>
              </a:extLst>
            </p:cNvPr>
            <p:cNvSpPr/>
            <p:nvPr/>
          </p:nvSpPr>
          <p:spPr>
            <a:xfrm>
              <a:off x="4000890" y="0"/>
              <a:ext cx="4437186" cy="967256"/>
            </a:xfrm>
            <a:prstGeom prst="chevron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Arrow: Chevron 6">
              <a:extLst>
                <a:ext uri="{FF2B5EF4-FFF2-40B4-BE49-F238E27FC236}">
                  <a16:creationId xmlns:a16="http://schemas.microsoft.com/office/drawing/2014/main" id="{6C07EADA-A2D6-C3CB-B968-BCE00E5DD2A5}"/>
                </a:ext>
              </a:extLst>
            </p:cNvPr>
            <p:cNvSpPr txBox="1"/>
            <p:nvPr/>
          </p:nvSpPr>
          <p:spPr>
            <a:xfrm>
              <a:off x="4484518" y="0"/>
              <a:ext cx="3469930" cy="96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000" dirty="0"/>
                <a:t>The scope of the project should be well defined</a:t>
              </a:r>
              <a:endParaRPr lang="en-CA" sz="20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2B0E5-B460-727A-9D0A-6D84EA774152}"/>
              </a:ext>
            </a:extLst>
          </p:cNvPr>
          <p:cNvGrpSpPr/>
          <p:nvPr/>
        </p:nvGrpSpPr>
        <p:grpSpPr>
          <a:xfrm>
            <a:off x="340054" y="3628452"/>
            <a:ext cx="4437186" cy="967256"/>
            <a:chOff x="7422" y="0"/>
            <a:chExt cx="4437186" cy="967256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9E4F78CE-AA57-A96A-226F-318B2A9352D0}"/>
                </a:ext>
              </a:extLst>
            </p:cNvPr>
            <p:cNvSpPr/>
            <p:nvPr/>
          </p:nvSpPr>
          <p:spPr>
            <a:xfrm>
              <a:off x="7422" y="0"/>
              <a:ext cx="4437186" cy="967256"/>
            </a:xfrm>
            <a:prstGeom prst="chevr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Chevron 4">
              <a:extLst>
                <a:ext uri="{FF2B5EF4-FFF2-40B4-BE49-F238E27FC236}">
                  <a16:creationId xmlns:a16="http://schemas.microsoft.com/office/drawing/2014/main" id="{66CF297B-1FEF-E7E8-656C-A3C9E287BE51}"/>
                </a:ext>
              </a:extLst>
            </p:cNvPr>
            <p:cNvSpPr txBox="1"/>
            <p:nvPr/>
          </p:nvSpPr>
          <p:spPr>
            <a:xfrm>
              <a:off x="491050" y="0"/>
              <a:ext cx="3469930" cy="96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dirty="0"/>
                <a:t>3. Just a list of tasks to be completed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104C55-5C26-467E-15C7-E1D05E1636C9}"/>
              </a:ext>
            </a:extLst>
          </p:cNvPr>
          <p:cNvGrpSpPr/>
          <p:nvPr/>
        </p:nvGrpSpPr>
        <p:grpSpPr>
          <a:xfrm>
            <a:off x="4317719" y="3628452"/>
            <a:ext cx="4437186" cy="967256"/>
            <a:chOff x="4000890" y="0"/>
            <a:chExt cx="4437186" cy="967256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2CDA2413-1AFC-C7FA-F907-729D48807856}"/>
                </a:ext>
              </a:extLst>
            </p:cNvPr>
            <p:cNvSpPr/>
            <p:nvPr/>
          </p:nvSpPr>
          <p:spPr>
            <a:xfrm>
              <a:off x="4000890" y="0"/>
              <a:ext cx="4437186" cy="967256"/>
            </a:xfrm>
            <a:prstGeom prst="chevron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Arrow: Chevron 6">
              <a:extLst>
                <a:ext uri="{FF2B5EF4-FFF2-40B4-BE49-F238E27FC236}">
                  <a16:creationId xmlns:a16="http://schemas.microsoft.com/office/drawing/2014/main" id="{A3DC7A6E-DE4C-02EC-74D4-26B64F325CEA}"/>
                </a:ext>
              </a:extLst>
            </p:cNvPr>
            <p:cNvSpPr txBox="1"/>
            <p:nvPr/>
          </p:nvSpPr>
          <p:spPr>
            <a:xfrm>
              <a:off x="4484518" y="0"/>
              <a:ext cx="3469930" cy="96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900" kern="1200" dirty="0"/>
                <a:t>The list of must-haves vs. nice-to-haves should be defined and tied to the overall project objectives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F07DD7-522B-092A-530A-0DE2D6423FF8}"/>
              </a:ext>
            </a:extLst>
          </p:cNvPr>
          <p:cNvGrpSpPr/>
          <p:nvPr/>
        </p:nvGrpSpPr>
        <p:grpSpPr>
          <a:xfrm>
            <a:off x="340054" y="5012082"/>
            <a:ext cx="4437186" cy="967256"/>
            <a:chOff x="7422" y="0"/>
            <a:chExt cx="4437186" cy="967256"/>
          </a:xfrm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668A1BF3-F235-3AE8-30BB-7BEEFA9B9DB9}"/>
                </a:ext>
              </a:extLst>
            </p:cNvPr>
            <p:cNvSpPr/>
            <p:nvPr/>
          </p:nvSpPr>
          <p:spPr>
            <a:xfrm>
              <a:off x="7422" y="0"/>
              <a:ext cx="4437186" cy="967256"/>
            </a:xfrm>
            <a:prstGeom prst="chevr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Arrow: Chevron 4">
              <a:extLst>
                <a:ext uri="{FF2B5EF4-FFF2-40B4-BE49-F238E27FC236}">
                  <a16:creationId xmlns:a16="http://schemas.microsoft.com/office/drawing/2014/main" id="{A7D0EA32-1526-7FFD-1CA6-EB6E6DE80D64}"/>
                </a:ext>
              </a:extLst>
            </p:cNvPr>
            <p:cNvSpPr txBox="1"/>
            <p:nvPr/>
          </p:nvSpPr>
          <p:spPr>
            <a:xfrm>
              <a:off x="491050" y="0"/>
              <a:ext cx="3469930" cy="96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900" kern="1200" dirty="0"/>
                <a:t>4. </a:t>
              </a:r>
              <a:r>
                <a:rPr lang="en-CA" sz="1900" dirty="0"/>
                <a:t>Just a schedule for completing the list of tasks</a:t>
              </a:r>
              <a:endParaRPr lang="en-CA" sz="19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ADEA6B-68FE-AD4A-3B73-F232D40EF958}"/>
              </a:ext>
            </a:extLst>
          </p:cNvPr>
          <p:cNvGrpSpPr/>
          <p:nvPr/>
        </p:nvGrpSpPr>
        <p:grpSpPr>
          <a:xfrm>
            <a:off x="4293612" y="5012082"/>
            <a:ext cx="4437186" cy="967256"/>
            <a:chOff x="4000890" y="0"/>
            <a:chExt cx="4437186" cy="967256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17234F7E-3531-4DC9-8081-E015A6CCAF1A}"/>
                </a:ext>
              </a:extLst>
            </p:cNvPr>
            <p:cNvSpPr/>
            <p:nvPr/>
          </p:nvSpPr>
          <p:spPr>
            <a:xfrm>
              <a:off x="4000890" y="0"/>
              <a:ext cx="4437186" cy="967256"/>
            </a:xfrm>
            <a:prstGeom prst="chevron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Arrow: Chevron 6">
              <a:extLst>
                <a:ext uri="{FF2B5EF4-FFF2-40B4-BE49-F238E27FC236}">
                  <a16:creationId xmlns:a16="http://schemas.microsoft.com/office/drawing/2014/main" id="{113278C3-462A-E627-DFD2-C1D0FA167C14}"/>
                </a:ext>
              </a:extLst>
            </p:cNvPr>
            <p:cNvSpPr txBox="1"/>
            <p:nvPr/>
          </p:nvSpPr>
          <p:spPr>
            <a:xfrm>
              <a:off x="4484518" y="0"/>
              <a:ext cx="3469930" cy="96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900" kern="1200" dirty="0"/>
                <a:t>Dependences between tasks and the corresponding critical path/ parallel paths should be identified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47921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2699-3086-6381-70E2-F2F32A79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11195-C9C3-D04E-F8B4-8007E399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MMAI 847 – Capstone</a:t>
            </a:r>
          </a:p>
          <a:p>
            <a:r>
              <a:rPr lang="en-US" dirty="0"/>
              <a:t>Creating a Great Project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175695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0DAC2B-E9D1-D622-01B1-265ACD8C5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143053"/>
              </p:ext>
            </p:extLst>
          </p:nvPr>
        </p:nvGraphicFramePr>
        <p:xfrm>
          <a:off x="458580" y="1020003"/>
          <a:ext cx="7966214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355">
                  <a:extLst>
                    <a:ext uri="{9D8B030D-6E8A-4147-A177-3AD203B41FA5}">
                      <a16:colId xmlns:a16="http://schemas.microsoft.com/office/drawing/2014/main" val="3364739106"/>
                    </a:ext>
                  </a:extLst>
                </a:gridCol>
                <a:gridCol w="5964859">
                  <a:extLst>
                    <a:ext uri="{9D8B030D-6E8A-4147-A177-3AD203B41FA5}">
                      <a16:colId xmlns:a16="http://schemas.microsoft.com/office/drawing/2014/main" val="2963377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3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Problem/ 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why this project is needed.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are we trying to fix? Or Enhance?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would be the benefits of doing this? Or downside if it is not done?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6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would it change the work that is currently done?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6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What needs to be completed to achieve the goal?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Success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Quantify the outcome of the implementation.</a:t>
                      </a:r>
                    </a:p>
                    <a:p>
                      <a:r>
                        <a:rPr lang="en-CA" dirty="0"/>
                        <a:t>i.e. X will decrease/increase by Y% after implementation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Assumptions, Risks,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Are there external/ internal factors that could potentially impact this project?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5993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B84B318-B2EC-A2C3-FA14-3C3F9566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Project Overview Statement (POS)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7B813-C98B-8193-18F8-2435B70825B2}"/>
              </a:ext>
            </a:extLst>
          </p:cNvPr>
          <p:cNvSpPr txBox="1"/>
          <p:nvPr/>
        </p:nvSpPr>
        <p:spPr>
          <a:xfrm>
            <a:off x="288234" y="6305481"/>
            <a:ext cx="7966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[2] Effective Software Project Management, Robert K. Wysocki Ph.D.: </a:t>
            </a:r>
            <a:r>
              <a:rPr lang="en-CA" sz="1200" dirty="0">
                <a:hlinkClick r:id="rId3"/>
              </a:rPr>
              <a:t>https://learning.oreilly.com/library/view/effective-software-project/9780764596360/9780764596360_ch04lev1sec4.html</a:t>
            </a:r>
            <a:r>
              <a:rPr lang="en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3452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9E384-7214-E4DA-C75B-107BDFA4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771456"/>
            <a:ext cx="3534335" cy="553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75E63C-0406-CC52-3F95-15BC034E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3C0CB-31AC-A73D-76E9-A8D39CEA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12" y="771456"/>
            <a:ext cx="3385245" cy="424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96DB7B-F7DC-A4A6-4723-DF522F4C9722}"/>
              </a:ext>
            </a:extLst>
          </p:cNvPr>
          <p:cNvSpPr txBox="1"/>
          <p:nvPr/>
        </p:nvSpPr>
        <p:spPr>
          <a:xfrm>
            <a:off x="288234" y="6305481"/>
            <a:ext cx="7966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[2] Effective Software Project Management, Robert K. Wysocki Ph.D.: </a:t>
            </a:r>
            <a:r>
              <a:rPr lang="en-CA" sz="1200" dirty="0">
                <a:hlinkClick r:id="rId4"/>
              </a:rPr>
              <a:t>https://learning.oreilly.com/library/view/effective-software-project/9780764596360/9780764596360_ch04lev1sec4.html</a:t>
            </a:r>
            <a:r>
              <a:rPr lang="en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367713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96F84-4E48-663C-18EE-630365A34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" y="899523"/>
            <a:ext cx="8445500" cy="5278437"/>
          </a:xfr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853412A9-9180-07CB-1FB5-34B399BB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49" y="44624"/>
            <a:ext cx="7500665" cy="648072"/>
          </a:xfrm>
        </p:spPr>
        <p:txBody>
          <a:bodyPr/>
          <a:lstStyle/>
          <a:p>
            <a:r>
              <a:rPr lang="en-US" dirty="0"/>
              <a:t>Exercise #1</a:t>
            </a:r>
          </a:p>
        </p:txBody>
      </p:sp>
    </p:spTree>
    <p:extLst>
      <p:ext uri="{BB962C8B-B14F-4D97-AF65-F5344CB8AC3E}">
        <p14:creationId xmlns:p14="http://schemas.microsoft.com/office/powerpoint/2010/main" val="46120061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Smith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8215D"/>
      </a:accent2>
      <a:accent3>
        <a:srgbClr val="00B49D"/>
      </a:accent3>
      <a:accent4>
        <a:srgbClr val="F04E5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mith" id="{CF845C7B-B8D3-874E-8DA8-7BD56E312F0A}" vid="{7BEA8B72-1078-1A4D-AAC2-DD8BDEB8F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Smith</Template>
  <TotalTime>12173</TotalTime>
  <Words>1187</Words>
  <Application>Microsoft Macintosh PowerPoint</Application>
  <PresentationFormat>On-screen Show (4:3)</PresentationFormat>
  <Paragraphs>134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Helvetica Neue</vt:lpstr>
      <vt:lpstr>Smith</vt:lpstr>
      <vt:lpstr> MMAI 847 – Capstone   Creating a Great Project Plan</vt:lpstr>
      <vt:lpstr>Today’s Agenda</vt:lpstr>
      <vt:lpstr>Purpose of a Project Plan</vt:lpstr>
      <vt:lpstr>Purpose of a Project Plan</vt:lpstr>
      <vt:lpstr>What is not a project plan?</vt:lpstr>
      <vt:lpstr>Project Overview</vt:lpstr>
      <vt:lpstr>The Project Overview Statement (POS)</vt:lpstr>
      <vt:lpstr>Example</vt:lpstr>
      <vt:lpstr>Exercise #1</vt:lpstr>
      <vt:lpstr>Exercise #1 – Create a POS</vt:lpstr>
      <vt:lpstr>Identify key stakeholders</vt:lpstr>
      <vt:lpstr>Scope, Tasks and deliverables</vt:lpstr>
      <vt:lpstr>Scope, Tasks and Deliverables</vt:lpstr>
      <vt:lpstr> Exercise #2</vt:lpstr>
      <vt:lpstr>Exercise #2a – Defining Tasks</vt:lpstr>
      <vt:lpstr>Exercise #2b – Define Task Dependency</vt:lpstr>
      <vt:lpstr>Discussion – Scenario #1 </vt:lpstr>
      <vt:lpstr>Discussion – Scenario #2 </vt:lpstr>
      <vt:lpstr>Exit Criteria</vt:lpstr>
      <vt:lpstr>Exit Criteria</vt:lpstr>
      <vt:lpstr> Exercise #3</vt:lpstr>
      <vt:lpstr>Exercise #3 – Defining Exit Criteria</vt:lpstr>
      <vt:lpstr>Scenario #3</vt:lpstr>
      <vt:lpstr>Final Thoughts</vt:lpstr>
      <vt:lpstr>Final Thoughts</vt:lpstr>
      <vt:lpstr>Purpose of a Project Plan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Cahill</dc:creator>
  <cp:lastModifiedBy>Alexander Scott</cp:lastModifiedBy>
  <cp:revision>223</cp:revision>
  <cp:lastPrinted>2017-09-21T12:35:20Z</cp:lastPrinted>
  <dcterms:created xsi:type="dcterms:W3CDTF">2016-02-03T13:10:20Z</dcterms:created>
  <dcterms:modified xsi:type="dcterms:W3CDTF">2024-03-25T12:33:12Z</dcterms:modified>
</cp:coreProperties>
</file>