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10" r:id="rId2"/>
    <p:sldMasterId id="2147483714" r:id="rId3"/>
  </p:sldMasterIdLst>
  <p:notesMasterIdLst>
    <p:notesMasterId r:id="rId15"/>
  </p:notesMasterIdLst>
  <p:sldIdLst>
    <p:sldId id="275" r:id="rId4"/>
    <p:sldId id="286" r:id="rId5"/>
    <p:sldId id="315" r:id="rId6"/>
    <p:sldId id="278" r:id="rId7"/>
    <p:sldId id="307" r:id="rId8"/>
    <p:sldId id="313" r:id="rId9"/>
    <p:sldId id="309" r:id="rId10"/>
    <p:sldId id="310" r:id="rId11"/>
    <p:sldId id="311" r:id="rId12"/>
    <p:sldId id="314" r:id="rId13"/>
    <p:sldId id="30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310"/>
    <a:srgbClr val="F3C210"/>
    <a:srgbClr val="C8DBF9"/>
    <a:srgbClr val="6998ED"/>
    <a:srgbClr val="FBDDD8"/>
    <a:srgbClr val="D5F0F1"/>
    <a:srgbClr val="AAE4D7"/>
    <a:srgbClr val="DC6038"/>
    <a:srgbClr val="E76F43"/>
    <a:srgbClr val="F581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9" autoAdjust="0"/>
    <p:restoredTop sz="86905" autoAdjust="0"/>
  </p:normalViewPr>
  <p:slideViewPr>
    <p:cSldViewPr snapToGrid="0" showGuides="1">
      <p:cViewPr varScale="1">
        <p:scale>
          <a:sx n="68" d="100"/>
          <a:sy n="68" d="100"/>
        </p:scale>
        <p:origin x="99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82B93-D878-4220-82A0-3D8A37C64810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4396F-7CC6-42E5-83BE-72592AAF9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吃貨（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）→饕客（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）→食神</a:t>
            </a:r>
            <a:endParaRPr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610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吃貨（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）→饕客（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）→食神</a:t>
            </a:r>
            <a:endParaRPr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697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592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140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5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21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276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3865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1657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0877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2017/8/31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913000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2017/8/31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855047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2017/8/31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6471896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2017/8/31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677032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2017/8/31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0684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4192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2017/8/31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8308104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2017/8/31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8532307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2017/8/31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1701098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kumimoji="1"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2017/8/31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560078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2017/8/31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516079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2017/8/31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673540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895350" y="2246293"/>
            <a:ext cx="6096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突显内容</a:t>
            </a:r>
            <a:b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精妙的设计不应喧宾夺主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95350" y="3200400"/>
            <a:ext cx="6096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Flyme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 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的设计思路便是突出内容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精妙的设计不应该喧宾夺主。</a:t>
            </a:r>
          </a:p>
          <a:p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我们更愿意将设计作为内容的辅助。在这个思路下，内容与设计</a:t>
            </a:r>
          </a:p>
          <a:p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的协调，便是主要突破的课题。我们从内容中汲取设计灵感，音</a:t>
            </a:r>
          </a:p>
          <a:p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乐专辑、视频色调、应用首屏等细节都将被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Flyme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 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的控件自</a:t>
            </a:r>
          </a:p>
          <a:p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动识别，演变为凸显内容，却又不夺目的背景。</a:t>
            </a: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995363" y="4502865"/>
            <a:ext cx="254794" cy="254794"/>
            <a:chOff x="995363" y="4502865"/>
            <a:chExt cx="254794" cy="254794"/>
          </a:xfrm>
        </p:grpSpPr>
        <p:sp>
          <p:nvSpPr>
            <p:cNvPr id="6" name="椭圆 5"/>
            <p:cNvSpPr/>
            <p:nvPr/>
          </p:nvSpPr>
          <p:spPr>
            <a:xfrm>
              <a:off x="995363" y="4502865"/>
              <a:ext cx="254794" cy="25479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7"/>
            <p:cNvGrpSpPr>
              <a:grpSpLocks/>
            </p:cNvGrpSpPr>
            <p:nvPr/>
          </p:nvGrpSpPr>
          <p:grpSpPr bwMode="auto">
            <a:xfrm rot="5400000">
              <a:off x="1041220" y="4597356"/>
              <a:ext cx="144866" cy="73436"/>
              <a:chOff x="6716" y="33700"/>
              <a:chExt cx="383575" cy="195163"/>
            </a:xfrm>
          </p:grpSpPr>
          <p:cxnSp>
            <p:nvCxnSpPr>
              <p:cNvPr id="8" name="直接连接符 8"/>
              <p:cNvCxnSpPr>
                <a:cxnSpLocks noChangeShapeType="1"/>
              </p:cNvCxnSpPr>
              <p:nvPr/>
            </p:nvCxnSpPr>
            <p:spPr bwMode="auto">
              <a:xfrm>
                <a:off x="6716" y="33700"/>
                <a:ext cx="194444" cy="195163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" name="直接连接符 9"/>
              <p:cNvCxnSpPr>
                <a:cxnSpLocks noChangeShapeType="1"/>
              </p:cNvCxnSpPr>
              <p:nvPr/>
            </p:nvCxnSpPr>
            <p:spPr bwMode="auto">
              <a:xfrm flipV="1">
                <a:off x="188409" y="33700"/>
                <a:ext cx="201882" cy="19303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10" name="组合 9"/>
          <p:cNvGrpSpPr/>
          <p:nvPr userDrawn="1"/>
        </p:nvGrpSpPr>
        <p:grpSpPr>
          <a:xfrm>
            <a:off x="1433513" y="4502865"/>
            <a:ext cx="254794" cy="254794"/>
            <a:chOff x="1433513" y="4502865"/>
            <a:chExt cx="254794" cy="254794"/>
          </a:xfrm>
        </p:grpSpPr>
        <p:sp>
          <p:nvSpPr>
            <p:cNvPr id="11" name="椭圆 10"/>
            <p:cNvSpPr/>
            <p:nvPr/>
          </p:nvSpPr>
          <p:spPr>
            <a:xfrm>
              <a:off x="1433513" y="4502865"/>
              <a:ext cx="254794" cy="25479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7"/>
            <p:cNvGrpSpPr>
              <a:grpSpLocks/>
            </p:cNvGrpSpPr>
            <p:nvPr/>
          </p:nvGrpSpPr>
          <p:grpSpPr bwMode="auto">
            <a:xfrm rot="16200000" flipH="1">
              <a:off x="1498418" y="4597356"/>
              <a:ext cx="144866" cy="73436"/>
              <a:chOff x="6716" y="33700"/>
              <a:chExt cx="383575" cy="195163"/>
            </a:xfrm>
          </p:grpSpPr>
          <p:cxnSp>
            <p:nvCxnSpPr>
              <p:cNvPr id="13" name="直接连接符 8"/>
              <p:cNvCxnSpPr>
                <a:cxnSpLocks noChangeShapeType="1"/>
              </p:cNvCxnSpPr>
              <p:nvPr/>
            </p:nvCxnSpPr>
            <p:spPr bwMode="auto">
              <a:xfrm>
                <a:off x="6716" y="33700"/>
                <a:ext cx="194444" cy="195163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" name="直接连接符 9"/>
              <p:cNvCxnSpPr>
                <a:cxnSpLocks noChangeShapeType="1"/>
              </p:cNvCxnSpPr>
              <p:nvPr/>
            </p:nvCxnSpPr>
            <p:spPr bwMode="auto">
              <a:xfrm flipV="1">
                <a:off x="188409" y="33700"/>
                <a:ext cx="201882" cy="19303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129768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45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17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94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282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21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86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3DB7C-2D6B-4C00-98DC-0DA6EC76AE3B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07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7989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2017/8/31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23068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 rot="18892707">
            <a:off x="3038123" y="1397263"/>
            <a:ext cx="921018" cy="27611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06A48"/>
              </a:gs>
              <a:gs pos="50000">
                <a:srgbClr val="E65F4D"/>
              </a:gs>
              <a:gs pos="100000">
                <a:srgbClr val="DC515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 rot="18892707">
            <a:off x="2380242" y="1786302"/>
            <a:ext cx="269037" cy="9419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06A48"/>
              </a:gs>
              <a:gs pos="50000">
                <a:srgbClr val="E65F4D"/>
              </a:gs>
              <a:gs pos="100000">
                <a:srgbClr val="DC515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 rot="18892707">
            <a:off x="2434368" y="1617165"/>
            <a:ext cx="196587" cy="656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EC52A"/>
              </a:gs>
              <a:gs pos="50000">
                <a:srgbClr val="F6B646"/>
              </a:gs>
              <a:gs pos="100000">
                <a:srgbClr val="F5B54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 rot="18892707">
            <a:off x="8418545" y="941628"/>
            <a:ext cx="2667308" cy="79963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5B647"/>
              </a:gs>
              <a:gs pos="50000">
                <a:srgbClr val="F5B547"/>
              </a:gs>
              <a:gs pos="100000">
                <a:srgbClr val="F5B54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 rot="18892707">
            <a:off x="8972081" y="3626238"/>
            <a:ext cx="527418" cy="15944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8CBA9">
                  <a:alpha val="90000"/>
                </a:srgbClr>
              </a:gs>
              <a:gs pos="50000">
                <a:srgbClr val="30BC9B"/>
              </a:gs>
              <a:gs pos="100000">
                <a:srgbClr val="24A788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 rot="18892707">
            <a:off x="9049920" y="3239082"/>
            <a:ext cx="467340" cy="6735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EC82B"/>
              </a:gs>
              <a:gs pos="50000">
                <a:srgbClr val="F5B547"/>
              </a:gs>
              <a:gs pos="100000">
                <a:srgbClr val="F5B54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 rot="18892707">
            <a:off x="11575782" y="4725011"/>
            <a:ext cx="1182617" cy="59259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5B647"/>
              </a:gs>
              <a:gs pos="50000">
                <a:srgbClr val="F5B547"/>
              </a:gs>
              <a:gs pos="100000">
                <a:srgbClr val="F5B54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 rot="18892707">
            <a:off x="10959035" y="4290578"/>
            <a:ext cx="1871352" cy="69443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06A48">
                  <a:alpha val="90000"/>
                </a:srgbClr>
              </a:gs>
              <a:gs pos="50000">
                <a:srgbClr val="E65F4D">
                  <a:alpha val="90000"/>
                </a:srgbClr>
              </a:gs>
              <a:gs pos="100000">
                <a:srgbClr val="DC5153">
                  <a:alpha val="9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 rot="18892707" flipV="1">
            <a:off x="6793605" y="2080436"/>
            <a:ext cx="378038" cy="45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8CBA9">
                  <a:alpha val="90000"/>
                </a:srgbClr>
              </a:gs>
              <a:gs pos="50000">
                <a:srgbClr val="30BC9B"/>
              </a:gs>
              <a:gs pos="100000">
                <a:srgbClr val="24A788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 rot="18892707">
            <a:off x="4065316" y="3485864"/>
            <a:ext cx="577502" cy="17660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1A0DE"/>
              </a:gs>
              <a:gs pos="50000">
                <a:srgbClr val="2690DF"/>
              </a:gs>
              <a:gs pos="100000">
                <a:srgbClr val="3186E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 rot="18892707">
            <a:off x="4164412" y="3181908"/>
            <a:ext cx="500729" cy="8171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5B647"/>
              </a:gs>
              <a:gs pos="50000">
                <a:srgbClr val="F5B547"/>
              </a:gs>
              <a:gs pos="100000">
                <a:srgbClr val="F5B54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813300" y="2025649"/>
            <a:ext cx="2568503" cy="2568503"/>
          </a:xfrm>
          <a:prstGeom prst="ellipse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 rot="18892707">
            <a:off x="2559442" y="4127433"/>
            <a:ext cx="613748" cy="7493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79C657"/>
              </a:gs>
              <a:gs pos="50000">
                <a:srgbClr val="69B048"/>
              </a:gs>
              <a:gs pos="100000">
                <a:srgbClr val="5A9D3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 rot="18892707">
            <a:off x="262709" y="5760972"/>
            <a:ext cx="1486854" cy="63650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55284"/>
              </a:gs>
              <a:gs pos="50000">
                <a:srgbClr val="ED487F"/>
              </a:gs>
              <a:gs pos="100000">
                <a:srgbClr val="EB457D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 rot="18892707">
            <a:off x="-445469" y="5319922"/>
            <a:ext cx="2270857" cy="77658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9A2DF">
                  <a:alpha val="90000"/>
                </a:srgbClr>
              </a:gs>
              <a:gs pos="50000">
                <a:srgbClr val="2399E0">
                  <a:alpha val="90000"/>
                </a:srgbClr>
              </a:gs>
              <a:gs pos="100000">
                <a:srgbClr val="2D91E0">
                  <a:alpha val="9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 rot="18892707">
            <a:off x="9486202" y="1264817"/>
            <a:ext cx="1387165" cy="50042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7CAA8">
                  <a:alpha val="90000"/>
                </a:srgbClr>
              </a:gs>
              <a:gs pos="50000">
                <a:srgbClr val="2AB394">
                  <a:alpha val="90000"/>
                </a:srgbClr>
              </a:gs>
              <a:gs pos="100000">
                <a:srgbClr val="22A385">
                  <a:alpha val="9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 rot="18892707">
            <a:off x="13016" y="2052251"/>
            <a:ext cx="673474" cy="1905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DC62F">
                  <a:alpha val="90000"/>
                </a:srgbClr>
              </a:gs>
              <a:gs pos="50000">
                <a:srgbClr val="F5B547">
                  <a:alpha val="90000"/>
                </a:srgbClr>
              </a:gs>
              <a:gs pos="100000">
                <a:srgbClr val="F5B547">
                  <a:alpha val="9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 rot="18892707">
            <a:off x="-290276" y="2470850"/>
            <a:ext cx="732519" cy="2706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78C556"/>
              </a:gs>
              <a:gs pos="50000">
                <a:srgbClr val="70BA4E"/>
              </a:gs>
              <a:gs pos="100000">
                <a:srgbClr val="61A74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 rot="18892707">
            <a:off x="-62143" y="2161909"/>
            <a:ext cx="1524991" cy="449416"/>
          </a:xfrm>
          <a:prstGeom prst="roundRect">
            <a:avLst>
              <a:gd name="adj" fmla="val 50000"/>
            </a:avLst>
          </a:prstGeom>
          <a:solidFill>
            <a:srgbClr val="6057B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 rot="18892707">
            <a:off x="-249264" y="2895972"/>
            <a:ext cx="1172688" cy="38576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DC62F">
                  <a:alpha val="90000"/>
                </a:srgbClr>
              </a:gs>
              <a:gs pos="50000">
                <a:srgbClr val="F5B547">
                  <a:alpha val="90000"/>
                </a:srgbClr>
              </a:gs>
              <a:gs pos="100000">
                <a:srgbClr val="F5B547">
                  <a:alpha val="9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26449" y="4695909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 b="1" spc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吃貨地</a:t>
            </a:r>
            <a:r>
              <a:rPr lang="zh-TW" altLang="en-US" sz="36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endParaRPr lang="zh-CN" altLang="en-US" sz="3600" b="1" spc="6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736165" y="5342240"/>
            <a:ext cx="2723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spc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PEY</a:t>
            </a:r>
          </a:p>
          <a:p>
            <a:pPr algn="ctr">
              <a:lnSpc>
                <a:spcPct val="150000"/>
              </a:lnSpc>
            </a:pP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許郁彬、林沛萱、張家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盈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圆角矩形 16"/>
          <p:cNvSpPr/>
          <p:nvPr/>
        </p:nvSpPr>
        <p:spPr>
          <a:xfrm rot="18892707">
            <a:off x="4838720" y="4034976"/>
            <a:ext cx="327600" cy="288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06A48"/>
              </a:gs>
              <a:gs pos="50000">
                <a:srgbClr val="E65F4D"/>
              </a:gs>
              <a:gs pos="100000">
                <a:srgbClr val="DC515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343025" y="-523875"/>
            <a:ext cx="351370" cy="18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492" y="2286926"/>
            <a:ext cx="1224553" cy="203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0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64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6029 0.10487 L 4.16667E-6 -4.44444E-6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-525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13099 0.22801 L -1.875E-6 3.33333E-6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9" y="-11412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6029 0.10487 L 4.16667E-6 -4.44444E-6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-525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671 0.1507 L -4.16667E-6 -1.48148E-6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6" y="-754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fill="hold" grpId="0" nodeType="withEffect">
                                  <p:stCondLst>
                                    <p:cond delay="640"/>
                                  </p:stCondLst>
                                  <p:childTnLst>
                                    <p:animMotion origin="layout" path="M -0.23008 0.4 L -2.29167E-6 7.40741E-7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97" y="-2000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23073 0.40139 L 2.77556E-17 -1.11111E-6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36" y="-20069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animMotion origin="layout" path="M -0.34948 0.60787 L 8.33333E-7 -2.59259E-6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74" y="-30394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25352 0.44097 L 3.95833E-6 4.07407E-6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69" y="-2206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13099 0.22801 L -1.875E-6 3.33333E-6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9" y="-11412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13099 0.22801 L -1.875E-6 3.33333E-6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9" y="-11412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21771 0.37893 L 3.33333E-6 4.07407E-6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85" y="-1895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28151 0.49004 L -8.33333E-7 2.59259E-6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76" y="-24514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58477 1.01713 L 2.08333E-7 -1.85185E-6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232" y="-50856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51329 0.89283 L 4.16667E-6 -3.33333E-6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64" y="-44653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34948 0.60787 L 8.33333E-7 -2.59259E-6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74" y="-30394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34948 0.60787 L 8.33333E-7 -2.59259E-6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74" y="-30394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34948 0.60787 L 8.33333E-7 -2.59259E-6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74" y="-30394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34948 0.60787 L 8.33333E-7 -2.59259E-6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74" y="-30394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28151 0.49004 L -8.33333E-7 2.59259E-6 " pathEditMode="relative" rAng="0" ptsTypes="AA">
                                      <p:cBhvr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76" y="-24514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28151 0.49004 L -8.33333E-7 2.59259E-6 " pathEditMode="relative" rAng="0" ptsTypes="AA">
                                      <p:cBhvr>
                                        <p:cTn id="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76" y="-24514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21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3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18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18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3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655"/>
                            </p:stCondLst>
                            <p:childTnLst>
                              <p:par>
                                <p:cTn id="95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65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325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9" grpId="0" animBg="1"/>
      <p:bldP spid="9" grpId="1" animBg="1"/>
      <p:bldP spid="11" grpId="0" animBg="1"/>
      <p:bldP spid="11" grpId="1" animBg="1"/>
      <p:bldP spid="13" grpId="0" animBg="1"/>
      <p:bldP spid="13" grpId="1" animBg="1"/>
      <p:bldP spid="15" grpId="0" animBg="1"/>
      <p:bldP spid="15" grpId="1" animBg="1"/>
      <p:bldP spid="18" grpId="0" animBg="1"/>
      <p:bldP spid="19" grpId="0" animBg="1"/>
      <p:bldP spid="19" grpId="1" animBg="1"/>
      <p:bldP spid="21" grpId="0" animBg="1"/>
      <p:bldP spid="21" grpId="1" animBg="1"/>
      <p:bldP spid="20" grpId="0" animBg="1"/>
      <p:bldP spid="20" grpId="1" animBg="1"/>
      <p:bldP spid="25" grpId="0" animBg="1"/>
      <p:bldP spid="25" grpId="1" animBg="1"/>
      <p:bldP spid="27" grpId="0" animBg="1"/>
      <p:bldP spid="27" grpId="1" animBg="1"/>
      <p:bldP spid="26" grpId="0" animBg="1"/>
      <p:bldP spid="26" grpId="1" animBg="1"/>
      <p:bldP spid="23" grpId="0" animBg="1"/>
      <p:bldP spid="23" grpId="1" animBg="1"/>
      <p:bldP spid="22" grpId="0" animBg="1"/>
      <p:bldP spid="22" grpId="1" animBg="1"/>
      <p:bldP spid="12" grpId="0"/>
      <p:bldP spid="28" grpId="0"/>
      <p:bldP spid="17" grpId="0" animBg="1"/>
      <p:bldP spid="17" grpId="1" animBg="1"/>
    </p:bldLst>
  </p:timing>
  <p:extLst mod="1">
    <p:ext uri="{E180D4A7-C9FB-4DFB-919C-405C955672EB}">
      <p14:showEvtLst xmlns:p14="http://schemas.microsoft.com/office/powerpoint/2010/main">
        <p14:playEvt time="93" objId="14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14992" y="169809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solidFill>
                  <a:srgbClr val="F0C31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個人頁面</a:t>
            </a:r>
            <a:endParaRPr lang="zh-CN" altLang="en-US" sz="3200" b="1" dirty="0">
              <a:solidFill>
                <a:srgbClr val="F0C31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556" y="1545313"/>
            <a:ext cx="4256187" cy="531268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714992" y="2282872"/>
            <a:ext cx="283923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瀏覽已收藏的口袋名單</a:t>
            </a:r>
            <a:endParaRPr lang="en-US" altLang="zh-TW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Clr>
                <a:srgbClr val="F0C310"/>
              </a:buClr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個人資訊</a:t>
            </a:r>
            <a:endParaRPr lang="en-US" altLang="zh-TW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Clr>
                <a:srgbClr val="F0C310"/>
              </a:buClr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登出</a:t>
            </a:r>
            <a:endParaRPr lang="en-US" altLang="zh-TW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Clr>
                <a:srgbClr val="F0C310"/>
              </a:buClr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新增、編輯口袋名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單</a:t>
            </a:r>
            <a:endParaRPr lang="en-US" altLang="zh-TW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05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 flipH="1">
            <a:off x="3203575" y="3159918"/>
            <a:ext cx="1924050" cy="1924050"/>
          </a:xfrm>
          <a:prstGeom prst="line">
            <a:avLst/>
          </a:prstGeom>
          <a:ln w="12700">
            <a:solidFill>
              <a:srgbClr val="CADC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 rot="18892707">
            <a:off x="4589399" y="3938527"/>
            <a:ext cx="672820" cy="11341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AB38D"/>
              </a:gs>
              <a:gs pos="50000">
                <a:srgbClr val="12BA8F"/>
              </a:gs>
              <a:gs pos="100000">
                <a:srgbClr val="18C09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 rot="18892707">
            <a:off x="4205903" y="5077131"/>
            <a:ext cx="1071553" cy="3590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EC8AC"/>
              </a:gs>
              <a:gs pos="50000">
                <a:srgbClr val="53CCAE"/>
              </a:gs>
              <a:gs pos="100000">
                <a:srgbClr val="5AD3B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 rot="18892707">
            <a:off x="4364583" y="5808346"/>
            <a:ext cx="1071553" cy="3590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76C650"/>
              </a:gs>
              <a:gs pos="50000">
                <a:srgbClr val="76C650"/>
              </a:gs>
              <a:gs pos="100000">
                <a:srgbClr val="76C65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 rot="18892707">
            <a:off x="5299284" y="5588014"/>
            <a:ext cx="1549630" cy="525643"/>
          </a:xfrm>
          <a:prstGeom prst="roundRect">
            <a:avLst>
              <a:gd name="adj" fmla="val 50000"/>
            </a:avLst>
          </a:prstGeom>
          <a:solidFill>
            <a:srgbClr val="EE4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 rot="18892707">
            <a:off x="6908682" y="5163614"/>
            <a:ext cx="1559200" cy="291684"/>
          </a:xfrm>
          <a:prstGeom prst="roundRect">
            <a:avLst>
              <a:gd name="adj" fmla="val 50000"/>
            </a:avLst>
          </a:prstGeom>
          <a:solidFill>
            <a:srgbClr val="6453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 rot="18892707">
            <a:off x="7658039" y="5977937"/>
            <a:ext cx="1528421" cy="522105"/>
          </a:xfrm>
          <a:prstGeom prst="roundRect">
            <a:avLst>
              <a:gd name="adj" fmla="val 50000"/>
            </a:avLst>
          </a:prstGeom>
          <a:solidFill>
            <a:srgbClr val="76C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 rot="18892707">
            <a:off x="9526055" y="4714182"/>
            <a:ext cx="437111" cy="163000"/>
          </a:xfrm>
          <a:prstGeom prst="roundRect">
            <a:avLst>
              <a:gd name="adj" fmla="val 50000"/>
            </a:avLst>
          </a:prstGeom>
          <a:solidFill>
            <a:srgbClr val="F6C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 rot="18892707">
            <a:off x="8811651" y="2989772"/>
            <a:ext cx="464271" cy="163000"/>
          </a:xfrm>
          <a:prstGeom prst="roundRect">
            <a:avLst>
              <a:gd name="adj" fmla="val 50000"/>
            </a:avLst>
          </a:prstGeom>
          <a:solidFill>
            <a:srgbClr val="FB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 rot="18892707">
            <a:off x="6970166" y="3519952"/>
            <a:ext cx="1561972" cy="190659"/>
          </a:xfrm>
          <a:prstGeom prst="roundRect">
            <a:avLst>
              <a:gd name="adj" fmla="val 50000"/>
            </a:avLst>
          </a:prstGeom>
          <a:solidFill>
            <a:srgbClr val="EE78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 rot="18892707">
            <a:off x="5748212" y="4502940"/>
            <a:ext cx="523347" cy="182113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5814F"/>
              </a:gs>
              <a:gs pos="50000">
                <a:srgbClr val="E76F43"/>
              </a:gs>
              <a:gs pos="100000">
                <a:srgbClr val="DC603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 rot="18892707">
            <a:off x="2103702" y="3631583"/>
            <a:ext cx="1549630" cy="525643"/>
          </a:xfrm>
          <a:prstGeom prst="roundRect">
            <a:avLst>
              <a:gd name="adj" fmla="val 50000"/>
            </a:avLst>
          </a:prstGeom>
          <a:solidFill>
            <a:srgbClr val="EE4C83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 rot="18892707">
            <a:off x="3974487" y="3091957"/>
            <a:ext cx="245913" cy="101074"/>
          </a:xfrm>
          <a:prstGeom prst="roundRect">
            <a:avLst>
              <a:gd name="adj" fmla="val 50000"/>
            </a:avLst>
          </a:prstGeom>
          <a:solidFill>
            <a:srgbClr val="EE4C8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 rot="18892707">
            <a:off x="3877879" y="2255309"/>
            <a:ext cx="673733" cy="104456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5814F"/>
              </a:gs>
              <a:gs pos="50000">
                <a:srgbClr val="E76F43"/>
              </a:gs>
              <a:gs pos="100000">
                <a:srgbClr val="DC603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 rot="18892707">
            <a:off x="5421645" y="632393"/>
            <a:ext cx="252471" cy="96361"/>
          </a:xfrm>
          <a:prstGeom prst="roundRect">
            <a:avLst>
              <a:gd name="adj" fmla="val 50000"/>
            </a:avLst>
          </a:prstGeom>
          <a:solidFill>
            <a:srgbClr val="AAE4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5341148" y="3969"/>
            <a:ext cx="754852" cy="752475"/>
          </a:xfrm>
          <a:prstGeom prst="line">
            <a:avLst/>
          </a:prstGeom>
          <a:ln w="12700">
            <a:solidFill>
              <a:srgbClr val="D5F0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7250906" y="1173388"/>
            <a:ext cx="1090811" cy="1087375"/>
          </a:xfrm>
          <a:prstGeom prst="line">
            <a:avLst/>
          </a:prstGeom>
          <a:ln w="12700">
            <a:solidFill>
              <a:srgbClr val="FBD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 rot="18892707">
            <a:off x="7119230" y="6026419"/>
            <a:ext cx="1124910" cy="172235"/>
          </a:xfrm>
          <a:prstGeom prst="roundRect">
            <a:avLst>
              <a:gd name="adj" fmla="val 50000"/>
            </a:avLst>
          </a:prstGeom>
          <a:solidFill>
            <a:srgbClr val="699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 rot="18892707">
            <a:off x="8122845" y="2494778"/>
            <a:ext cx="769519" cy="45719"/>
          </a:xfrm>
          <a:prstGeom prst="roundRect">
            <a:avLst>
              <a:gd name="adj" fmla="val 50000"/>
            </a:avLst>
          </a:prstGeom>
          <a:solidFill>
            <a:srgbClr val="C8DB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2" t="14055" r="78507" b="76501"/>
          <a:stretch/>
        </p:blipFill>
        <p:spPr>
          <a:xfrm>
            <a:off x="3425691" y="947667"/>
            <a:ext cx="514350" cy="647700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26" t="62108" r="8120" b="28448"/>
          <a:stretch/>
        </p:blipFill>
        <p:spPr>
          <a:xfrm>
            <a:off x="8734223" y="4264924"/>
            <a:ext cx="619125" cy="64770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852" y="2613660"/>
            <a:ext cx="3400295" cy="4244340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5289394" y="1498089"/>
            <a:ext cx="16257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zh-CN" altLang="en-US" sz="3200" b="1" spc="3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582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13099 0.22801 L -1.875E-6 3.33333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9" y="-1141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fill="hold" grpId="1" nodeType="withEffect">
                                  <p:stCondLst>
                                    <p:cond delay="350"/>
                                  </p:stCondLst>
                                  <p:childTnLst>
                                    <p:animMotion origin="layout" path="M -0.34948 0.60787 L 8.33333E-7 -2.59259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74" y="-3039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58477 1.01713 L 2.08333E-7 -1.85185E-6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232" y="-5085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28151 0.49004 L -8.33333E-7 2.59259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76" y="-2451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28151 0.49004 L -8.33333E-7 2.59259E-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76" y="-2451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34948 0.60787 L 8.33333E-7 -2.59259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74" y="-3039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6029 0.10487 L 4.16667E-6 -4.44444E-6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-525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6029 0.10487 L 4.16667E-6 -4.44444E-6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-525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path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58477 1.01713 L 2.08333E-7 -1.85185E-6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232" y="-5085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58477 1.01713 L 2.08333E-7 -1.85185E-6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232" y="-50856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pat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13099 0.22801 L -1.875E-6 3.33333E-6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9" y="-11412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pat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34948 0.60787 L 8.33333E-7 -2.59259E-6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74" y="-30394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64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fill="hold" nodeType="withEffect">
                                  <p:stCondLst>
                                    <p:cond delay="640"/>
                                  </p:stCondLst>
                                  <p:childTnLst>
                                    <p:animMotion origin="layout" path="M -0.23008 0.4 L -2.29167E-6 7.40741E-7 " pathEditMode="relative" rAng="0" ptsTypes="AA">
                                      <p:cBhvr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97" y="-2000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path" presetSubtype="0" fill="hold" grpId="1" nodeType="withEffect">
                                  <p:stCondLst>
                                    <p:cond delay="350"/>
                                  </p:stCondLst>
                                  <p:childTnLst>
                                    <p:animMotion origin="layout" path="M -0.34948 0.60787 L 8.33333E-7 -2.59259E-6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74" y="-30394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pat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13099 0.22801 L -1.875E-6 3.33333E-6 " pathEditMode="relative" rAng="0" ptsTypes="AA">
                                      <p:cBhvr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9" y="-11412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pat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6029 0.10487 L 4.16667E-6 -4.44444E-6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-5255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2" presetClass="path" presetSubtype="0" fill="hold" grpId="1" nodeType="withEffect">
                                  <p:stCondLst>
                                    <p:cond delay="350"/>
                                  </p:stCondLst>
                                  <p:childTnLst>
                                    <p:animMotion origin="layout" path="M -0.34948 0.60787 L 8.33333E-7 -2.59259E-6 " pathEditMode="relative" rAng="0" ptsTypes="AA">
                                      <p:cBhvr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74" y="-30394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2" presetClass="path" presetSubtype="0" fill="hold" grpId="1" nodeType="withEffect">
                                  <p:stCondLst>
                                    <p:cond delay="350"/>
                                  </p:stCondLst>
                                  <p:childTnLst>
                                    <p:animMotion origin="layout" path="M -0.34948 0.60787 L 8.33333E-7 -2.59259E-6 " pathEditMode="relative" rAng="0" ptsTypes="AA">
                                      <p:cBhvr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74" y="-30394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9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31" grpId="0" animBg="1"/>
      <p:bldP spid="31" grpId="1" animBg="1"/>
      <p:bldP spid="32" grpId="0" animBg="1"/>
      <p:bldP spid="32" grpId="1" animBg="1"/>
      <p:bldP spid="39" grpId="0"/>
    </p:bldLst>
  </p:timing>
  <p:extLst mod="1">
    <p:ext uri="{E180D4A7-C9FB-4DFB-919C-405C955672EB}">
      <p14:showEvtLst xmlns:p14="http://schemas.microsoft.com/office/powerpoint/2010/main">
        <p14:playEvt time="2517" objId="30"/>
        <p14:stopEvt time="4752" objId="30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8008623" y="2793067"/>
            <a:ext cx="2200275" cy="2200275"/>
          </a:xfrm>
          <a:prstGeom prst="ellipse">
            <a:avLst/>
          </a:prstGeom>
          <a:solidFill>
            <a:srgbClr val="F5B547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910948" y="2928998"/>
            <a:ext cx="2307907" cy="2307907"/>
          </a:xfrm>
          <a:prstGeom prst="ellipse">
            <a:avLst/>
          </a:prstGeom>
          <a:solidFill>
            <a:srgbClr val="F5B54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139629" y="2888042"/>
            <a:ext cx="2307907" cy="2307907"/>
          </a:xfrm>
          <a:prstGeom prst="ellipse">
            <a:avLst/>
          </a:prstGeom>
          <a:solidFill>
            <a:srgbClr val="FE5F3B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039636" y="3064254"/>
            <a:ext cx="2200275" cy="2200275"/>
          </a:xfrm>
          <a:prstGeom prst="ellipse">
            <a:avLst/>
          </a:prstGeom>
          <a:solidFill>
            <a:srgbClr val="FE5F3B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108891" y="2954717"/>
            <a:ext cx="2200275" cy="2200275"/>
          </a:xfrm>
          <a:prstGeom prst="ellipse">
            <a:avLst/>
          </a:prstGeom>
          <a:gradFill flip="none" rotWithShape="1">
            <a:gsLst>
              <a:gs pos="0">
                <a:srgbClr val="FB6D5B"/>
              </a:gs>
              <a:gs pos="38000">
                <a:srgbClr val="FD6950"/>
              </a:gs>
              <a:gs pos="62000">
                <a:srgbClr val="FE603F"/>
              </a:gs>
              <a:gs pos="100000">
                <a:srgbClr val="FE5F3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992491" y="2928998"/>
            <a:ext cx="2199600" cy="2199600"/>
          </a:xfrm>
          <a:prstGeom prst="ellipse">
            <a:avLst/>
          </a:prstGeom>
          <a:gradFill flip="none" rotWithShape="1">
            <a:gsLst>
              <a:gs pos="0">
                <a:srgbClr val="7D6AD4"/>
              </a:gs>
              <a:gs pos="38000">
                <a:srgbClr val="6D5BC5"/>
              </a:gs>
              <a:gs pos="62000">
                <a:srgbClr val="604EB9"/>
              </a:gs>
              <a:gs pos="100000">
                <a:srgbClr val="5C49B4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024883" y="3064254"/>
            <a:ext cx="2200275" cy="2200275"/>
          </a:xfrm>
          <a:prstGeom prst="ellipse">
            <a:avLst/>
          </a:prstGeom>
          <a:solidFill>
            <a:srgbClr val="6D5BC5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941886" y="2847085"/>
            <a:ext cx="2307907" cy="2307907"/>
          </a:xfrm>
          <a:prstGeom prst="ellipse">
            <a:avLst/>
          </a:prstGeom>
          <a:solidFill>
            <a:srgbClr val="6D5BC5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013939" y="2983429"/>
            <a:ext cx="2199600" cy="2199600"/>
          </a:xfrm>
          <a:prstGeom prst="ellipse">
            <a:avLst/>
          </a:prstGeom>
          <a:gradFill flip="none" rotWithShape="1">
            <a:gsLst>
              <a:gs pos="0">
                <a:srgbClr val="F5B647"/>
              </a:gs>
              <a:gs pos="50000">
                <a:srgbClr val="F5B547"/>
              </a:gs>
              <a:gs pos="100000">
                <a:srgbClr val="F5B54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52440" y="3539261"/>
            <a:ext cx="1313180" cy="1046440"/>
            <a:chOff x="2552440" y="3397594"/>
            <a:chExt cx="1313180" cy="1046440"/>
          </a:xfrm>
        </p:grpSpPr>
        <p:sp>
          <p:nvSpPr>
            <p:cNvPr id="15" name="文本框 14"/>
            <p:cNvSpPr txBox="1"/>
            <p:nvPr/>
          </p:nvSpPr>
          <p:spPr>
            <a:xfrm>
              <a:off x="2552440" y="3397594"/>
              <a:ext cx="13131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4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挖</a:t>
              </a:r>
              <a:r>
                <a:rPr lang="zh-TW" altLang="en-US" sz="4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掘</a:t>
              </a:r>
              <a:endParaRPr lang="zh-CN" altLang="en-US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633975" y="4105480"/>
              <a:ext cx="12105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1600" dirty="0" smtClean="0">
                  <a:solidFill>
                    <a:schemeClr val="bg1">
                      <a:alpha val="9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隱藏版美食</a:t>
              </a:r>
              <a:endParaRPr lang="zh-CN" altLang="en-US" sz="1600" dirty="0">
                <a:solidFill>
                  <a:schemeClr val="bg1">
                    <a:alpha val="9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450818" y="3539261"/>
            <a:ext cx="1313180" cy="1040628"/>
            <a:chOff x="5450818" y="3397594"/>
            <a:chExt cx="1313180" cy="1040628"/>
          </a:xfrm>
        </p:grpSpPr>
        <p:sp>
          <p:nvSpPr>
            <p:cNvPr id="18" name="文本框 17"/>
            <p:cNvSpPr txBox="1"/>
            <p:nvPr/>
          </p:nvSpPr>
          <p:spPr>
            <a:xfrm>
              <a:off x="5450818" y="3397594"/>
              <a:ext cx="13131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4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收藏</a:t>
              </a:r>
              <a:endParaRPr lang="zh-CN" altLang="en-US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622318" y="4099668"/>
              <a:ext cx="10054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1600" dirty="0" smtClean="0">
                  <a:solidFill>
                    <a:schemeClr val="bg1">
                      <a:alpha val="9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口袋名單</a:t>
              </a:r>
              <a:endParaRPr lang="zh-CN" altLang="en-US" sz="1600" dirty="0">
                <a:solidFill>
                  <a:schemeClr val="bg1">
                    <a:alpha val="9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452170" y="3539261"/>
            <a:ext cx="1313180" cy="1040628"/>
            <a:chOff x="8498245" y="3397594"/>
            <a:chExt cx="1313180" cy="1040628"/>
          </a:xfrm>
        </p:grpSpPr>
        <p:sp>
          <p:nvSpPr>
            <p:cNvPr id="21" name="文本框 20"/>
            <p:cNvSpPr txBox="1"/>
            <p:nvPr/>
          </p:nvSpPr>
          <p:spPr>
            <a:xfrm>
              <a:off x="8498245" y="3397594"/>
              <a:ext cx="13131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4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等級</a:t>
              </a:r>
              <a:endParaRPr lang="zh-CN" altLang="en-US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553766" y="4099668"/>
              <a:ext cx="12105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1600" dirty="0" smtClean="0">
                  <a:solidFill>
                    <a:schemeClr val="bg1">
                      <a:alpha val="9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吃貨變食神</a:t>
              </a:r>
              <a:endParaRPr lang="zh-CN" altLang="en-US" sz="1600" dirty="0">
                <a:solidFill>
                  <a:schemeClr val="bg1">
                    <a:alpha val="9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5604705" y="852405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048000" y="1718317"/>
            <a:ext cx="6096000" cy="497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建立一個專屬於你的美食地圖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060760" y="5663964"/>
            <a:ext cx="6096000" cy="497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吃貨→饕客→食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神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959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" presetClass="path" presetSubtype="0" repeatCount="indefinite" accel="12444" decel="1244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01273 C 0.00235 -0.01273 0.00521 -0.00787 0.00521 -0.00139 C 0.00521 0.00463 0.00235 0.00996 -0.00117 0.00996 C -0.00469 0.00996 -0.00742 0.00463 -0.00742 -0.00139 C -0.00742 -0.00787 -0.00469 -0.01273 -0.00117 -0.01273 Z " pathEditMode="relative" rAng="0" ptsTypes="AAAAA">
                                      <p:cBhvr>
                                        <p:cTn id="59" dur="4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34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" presetClass="path" presetSubtype="0" repeatCount="indefinite" accel="15429" decel="1542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07407E-6 C 0.00352 4.07407E-6 0.00638 0.00463 0.00638 0.01111 C 0.00638 0.01736 0.00352 0.02268 -2.08333E-6 0.02268 C -0.00351 0.02268 -0.00625 0.01736 -0.00625 0.01111 C -0.00625 0.00463 -0.00351 4.07407E-6 -2.08333E-6 4.07407E-6 Z " pathEditMode="relative" rAng="0" ptsTypes="AAAAA">
                                      <p:cBhvr>
                                        <p:cTn id="61" dur="3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34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" presetClass="path" presetSubtype="0" repeatCount="indefinite" accel="12444" decel="1244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01273 C 0.00234 -0.01273 0.00521 -0.00787 0.00521 -0.00139 C 0.00521 0.00463 0.00234 0.00996 -0.00117 0.00996 C -0.00469 0.00996 -0.00742 0.00463 -0.00742 -0.00139 C -0.00742 -0.00787 -0.00469 -0.01273 -0.00117 -0.01273 Z " pathEditMode="relative" rAng="0" ptsTypes="AAAAA">
                                      <p:cBhvr>
                                        <p:cTn id="63" dur="4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34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" presetClass="path" presetSubtype="0" repeatCount="indefinite" accel="15429" decel="1542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07407E-6 C 0.00352 4.07407E-6 0.00638 0.00463 0.00638 0.01111 C 0.00638 0.01736 0.00352 0.02268 -3.75E-6 0.02268 C -0.00351 0.02268 -0.00625 0.01736 -0.00625 0.01111 C -0.00625 0.00463 -0.00351 4.07407E-6 -3.75E-6 4.07407E-6 Z " pathEditMode="relative" rAng="0" ptsTypes="AAAAA">
                                      <p:cBhvr>
                                        <p:cTn id="65" dur="3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34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" presetClass="path" presetSubtype="0" repeatCount="indefinite" accel="15429" decel="1542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7 C 0.00352 -3.7037E-7 0.00638 0.00463 0.00638 0.01111 C 0.00638 0.01736 0.00352 0.02269 4.16667E-7 0.02269 C -0.00352 0.02269 -0.00625 0.01736 -0.00625 0.01111 C -0.00625 0.00463 -0.00352 -3.7037E-7 4.16667E-7 -3.7037E-7 Z " pathEditMode="relative" rAng="0" ptsTypes="AAAAA">
                                      <p:cBhvr>
                                        <p:cTn id="67" dur="3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34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path" presetSubtype="0" repeatCount="indefinite" accel="12444" decel="1244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8 -0.01273 C 0.00234 -0.01273 0.0052 -0.00787 0.0052 -0.00139 C 0.0052 0.00463 0.00234 0.00996 -0.00118 0.00996 C -0.00469 0.00996 -0.00743 0.00463 -0.00743 -0.00139 C -0.00743 -0.00787 -0.00469 -0.01273 -0.00118 -0.01273 Z " pathEditMode="relative" rAng="0" ptsTypes="AAAAA">
                                      <p:cBhvr>
                                        <p:cTn id="69" dur="4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7" grpId="0" animBg="1"/>
      <p:bldP spid="7" grpId="1" animBg="1"/>
      <p:bldP spid="6" grpId="0" animBg="1"/>
      <p:bldP spid="6" grpId="1" animBg="1"/>
      <p:bldP spid="4" grpId="0" animBg="1"/>
      <p:bldP spid="5" grpId="0" animBg="1"/>
      <p:bldP spid="8" grpId="0" animBg="1"/>
      <p:bldP spid="8" grpId="1" animBg="1"/>
      <p:bldP spid="9" grpId="0" animBg="1"/>
      <p:bldP spid="9" grpId="1" animBg="1"/>
      <p:bldP spid="11" grpId="0" animBg="1"/>
      <p:bldP spid="24" grpId="0"/>
      <p:bldP spid="25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8008623" y="2793067"/>
            <a:ext cx="2200275" cy="2200275"/>
          </a:xfrm>
          <a:prstGeom prst="ellipse">
            <a:avLst/>
          </a:prstGeom>
          <a:solidFill>
            <a:srgbClr val="F5B547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910948" y="2928998"/>
            <a:ext cx="2307907" cy="2307907"/>
          </a:xfrm>
          <a:prstGeom prst="ellipse">
            <a:avLst/>
          </a:prstGeom>
          <a:solidFill>
            <a:srgbClr val="F5B54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139629" y="2888042"/>
            <a:ext cx="2307907" cy="2307907"/>
          </a:xfrm>
          <a:prstGeom prst="ellipse">
            <a:avLst/>
          </a:prstGeom>
          <a:solidFill>
            <a:srgbClr val="FE5F3B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039636" y="3064254"/>
            <a:ext cx="2200275" cy="2200275"/>
          </a:xfrm>
          <a:prstGeom prst="ellipse">
            <a:avLst/>
          </a:prstGeom>
          <a:solidFill>
            <a:srgbClr val="FE5F3B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108891" y="2954717"/>
            <a:ext cx="2200275" cy="2200275"/>
          </a:xfrm>
          <a:prstGeom prst="ellipse">
            <a:avLst/>
          </a:prstGeom>
          <a:gradFill flip="none" rotWithShape="1">
            <a:gsLst>
              <a:gs pos="0">
                <a:srgbClr val="FB6D5B"/>
              </a:gs>
              <a:gs pos="38000">
                <a:srgbClr val="FD6950"/>
              </a:gs>
              <a:gs pos="62000">
                <a:srgbClr val="FE603F"/>
              </a:gs>
              <a:gs pos="100000">
                <a:srgbClr val="FE5F3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992491" y="2928998"/>
            <a:ext cx="2199600" cy="2199600"/>
          </a:xfrm>
          <a:prstGeom prst="ellipse">
            <a:avLst/>
          </a:prstGeom>
          <a:gradFill flip="none" rotWithShape="1">
            <a:gsLst>
              <a:gs pos="0">
                <a:srgbClr val="7D6AD4"/>
              </a:gs>
              <a:gs pos="38000">
                <a:srgbClr val="6D5BC5"/>
              </a:gs>
              <a:gs pos="62000">
                <a:srgbClr val="604EB9"/>
              </a:gs>
              <a:gs pos="100000">
                <a:srgbClr val="5C49B4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024883" y="3064254"/>
            <a:ext cx="2200275" cy="2200275"/>
          </a:xfrm>
          <a:prstGeom prst="ellipse">
            <a:avLst/>
          </a:prstGeom>
          <a:solidFill>
            <a:srgbClr val="6D5BC5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941886" y="2847085"/>
            <a:ext cx="2307907" cy="2307907"/>
          </a:xfrm>
          <a:prstGeom prst="ellipse">
            <a:avLst/>
          </a:prstGeom>
          <a:solidFill>
            <a:srgbClr val="6D5BC5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013939" y="2983429"/>
            <a:ext cx="2199600" cy="2199600"/>
          </a:xfrm>
          <a:prstGeom prst="ellipse">
            <a:avLst/>
          </a:prstGeom>
          <a:gradFill flip="none" rotWithShape="1">
            <a:gsLst>
              <a:gs pos="0">
                <a:srgbClr val="F5B647"/>
              </a:gs>
              <a:gs pos="50000">
                <a:srgbClr val="F5B547"/>
              </a:gs>
              <a:gs pos="100000">
                <a:srgbClr val="F5B54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281947" y="3793244"/>
            <a:ext cx="1854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endParaRPr lang="en-US" altLang="zh-TW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373072" y="3821341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Node.js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974956" y="3789697"/>
            <a:ext cx="226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React-native</a:t>
            </a:r>
            <a:endParaRPr lang="en-US" altLang="zh-TW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04705" y="852405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技術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033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path" presetSubtype="0" repeatCount="indefinite" accel="12444" decel="1244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01273 C 0.00235 -0.01273 0.00521 -0.00787 0.00521 -0.00139 C 0.00521 0.00463 0.00235 0.00996 -0.00117 0.00996 C -0.00469 0.00996 -0.00742 0.00463 -0.00742 -0.00139 C -0.00742 -0.00787 -0.00469 -0.01273 -0.00117 -0.01273 Z " pathEditMode="relative" rAng="0" ptsTypes="AAAAA">
                                      <p:cBhvr>
                                        <p:cTn id="55" dur="4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34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" presetClass="path" presetSubtype="0" repeatCount="indefinite" accel="15429" decel="1542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07407E-6 C 0.00352 4.07407E-6 0.00638 0.00463 0.00638 0.01111 C 0.00638 0.01736 0.00352 0.02268 -2.08333E-6 0.02268 C -0.00351 0.02268 -0.00625 0.01736 -0.00625 0.01111 C -0.00625 0.00463 -0.00351 4.07407E-6 -2.08333E-6 4.07407E-6 Z " pathEditMode="relative" rAng="0" ptsTypes="AAAAA">
                                      <p:cBhvr>
                                        <p:cTn id="57" dur="3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34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" presetClass="path" presetSubtype="0" repeatCount="indefinite" accel="12444" decel="1244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01273 C 0.00234 -0.01273 0.00521 -0.00787 0.00521 -0.00139 C 0.00521 0.00463 0.00234 0.00996 -0.00117 0.00996 C -0.00469 0.00996 -0.00742 0.00463 -0.00742 -0.00139 C -0.00742 -0.00787 -0.00469 -0.01273 -0.00117 -0.01273 Z " pathEditMode="relative" rAng="0" ptsTypes="AAAAA">
                                      <p:cBhvr>
                                        <p:cTn id="59" dur="4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34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" presetClass="path" presetSubtype="0" repeatCount="indefinite" accel="15429" decel="1542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07407E-6 C 0.00352 4.07407E-6 0.00638 0.00463 0.00638 0.01111 C 0.00638 0.01736 0.00352 0.02268 -3.75E-6 0.02268 C -0.00351 0.02268 -0.00625 0.01736 -0.00625 0.01111 C -0.00625 0.00463 -0.00351 4.07407E-6 -3.75E-6 4.07407E-6 Z " pathEditMode="relative" rAng="0" ptsTypes="AAAAA">
                                      <p:cBhvr>
                                        <p:cTn id="61" dur="3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34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" presetClass="path" presetSubtype="0" repeatCount="indefinite" accel="15429" decel="1542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7 C 0.00352 -3.7037E-7 0.00638 0.00463 0.00638 0.01111 C 0.00638 0.01736 0.00352 0.02269 4.16667E-7 0.02269 C -0.00352 0.02269 -0.00625 0.01736 -0.00625 0.01111 C -0.00625 0.00463 -0.00352 -3.7037E-7 4.16667E-7 -3.7037E-7 Z " pathEditMode="relative" rAng="0" ptsTypes="AAAAA">
                                      <p:cBhvr>
                                        <p:cTn id="63" dur="3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34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" presetClass="path" presetSubtype="0" repeatCount="indefinite" accel="12444" decel="1244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8 -0.01273 C 0.00234 -0.01273 0.0052 -0.00787 0.0052 -0.00139 C 0.0052 0.00463 0.00234 0.00996 -0.00118 0.00996 C -0.00469 0.00996 -0.00743 0.00463 -0.00743 -0.00139 C -0.00743 -0.00787 -0.00469 -0.01273 -0.00118 -0.01273 Z " pathEditMode="relative" rAng="0" ptsTypes="AAAAA">
                                      <p:cBhvr>
                                        <p:cTn id="65" dur="4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7" grpId="0" animBg="1"/>
      <p:bldP spid="7" grpId="1" animBg="1"/>
      <p:bldP spid="6" grpId="0" animBg="1"/>
      <p:bldP spid="6" grpId="1" animBg="1"/>
      <p:bldP spid="4" grpId="0" animBg="1"/>
      <p:bldP spid="5" grpId="0" animBg="1"/>
      <p:bldP spid="8" grpId="0" animBg="1"/>
      <p:bldP spid="8" grpId="1" animBg="1"/>
      <p:bldP spid="9" grpId="0" animBg="1"/>
      <p:bldP spid="9" grpId="1" animBg="1"/>
      <p:bldP spid="11" grpId="0" animBg="1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8573115" y="-1745218"/>
            <a:ext cx="5365812" cy="5440742"/>
          </a:xfrm>
          <a:prstGeom prst="ellipse">
            <a:avLst/>
          </a:prstGeom>
          <a:solidFill>
            <a:srgbClr val="CE403C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8792001" y="-1601685"/>
            <a:ext cx="5388196" cy="5388196"/>
          </a:xfrm>
          <a:prstGeom prst="ellipse">
            <a:avLst/>
          </a:prstGeom>
          <a:solidFill>
            <a:srgbClr val="E6614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1992" y="767368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</a:t>
            </a:r>
            <a:r>
              <a:rPr lang="zh-TW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構</a:t>
            </a:r>
            <a:r>
              <a:rPr lang="zh-TW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469" y="767368"/>
            <a:ext cx="3094946" cy="6086461"/>
          </a:xfrm>
          <a:prstGeom prst="rect">
            <a:avLst/>
          </a:prstGeom>
        </p:spPr>
      </p:pic>
      <p:grpSp>
        <p:nvGrpSpPr>
          <p:cNvPr id="38" name="群組 37"/>
          <p:cNvGrpSpPr/>
          <p:nvPr/>
        </p:nvGrpSpPr>
        <p:grpSpPr>
          <a:xfrm>
            <a:off x="742023" y="1626623"/>
            <a:ext cx="7349755" cy="4357607"/>
            <a:chOff x="742023" y="1626623"/>
            <a:chExt cx="7349755" cy="4357607"/>
          </a:xfrm>
        </p:grpSpPr>
        <p:sp>
          <p:nvSpPr>
            <p:cNvPr id="3" name="圓角矩形 2"/>
            <p:cNvSpPr/>
            <p:nvPr/>
          </p:nvSpPr>
          <p:spPr>
            <a:xfrm>
              <a:off x="742023" y="2831398"/>
              <a:ext cx="1075711" cy="2046514"/>
            </a:xfrm>
            <a:prstGeom prst="roundRect">
              <a:avLst/>
            </a:prstGeom>
            <a:solidFill>
              <a:srgbClr val="F3C210"/>
            </a:solidFill>
            <a:ln w="31750">
              <a:solidFill>
                <a:srgbClr val="F0C3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TW" altLang="en-US" sz="2400" b="1" spc="600" dirty="0" smtClean="0">
                  <a:solidFill>
                    <a:schemeClr val="bg1"/>
                  </a:solidFill>
                </a:rPr>
                <a:t>吃貨地</a:t>
              </a:r>
              <a:r>
                <a:rPr lang="zh-TW" altLang="en-US" sz="2400" b="1" spc="600" dirty="0">
                  <a:solidFill>
                    <a:schemeClr val="bg1"/>
                  </a:solidFill>
                </a:rPr>
                <a:t>圖</a:t>
              </a:r>
            </a:p>
          </p:txBody>
        </p:sp>
        <p:sp>
          <p:nvSpPr>
            <p:cNvPr id="16" name="圓角矩形 15"/>
            <p:cNvSpPr/>
            <p:nvPr/>
          </p:nvSpPr>
          <p:spPr>
            <a:xfrm>
              <a:off x="2489423" y="1626623"/>
              <a:ext cx="1148282" cy="566057"/>
            </a:xfrm>
            <a:prstGeom prst="roundRect">
              <a:avLst/>
            </a:prstGeom>
            <a:noFill/>
            <a:ln w="31750">
              <a:solidFill>
                <a:srgbClr val="F0C3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pc="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店家</a:t>
              </a:r>
              <a:endParaRPr lang="zh-TW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2489423" y="2890473"/>
              <a:ext cx="1148282" cy="566057"/>
            </a:xfrm>
            <a:prstGeom prst="roundRect">
              <a:avLst/>
            </a:prstGeom>
            <a:noFill/>
            <a:ln w="31750">
              <a:solidFill>
                <a:srgbClr val="F0C3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地點</a:t>
              </a:r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2536855" y="4154323"/>
              <a:ext cx="1148282" cy="566057"/>
            </a:xfrm>
            <a:prstGeom prst="roundRect">
              <a:avLst/>
            </a:prstGeom>
            <a:noFill/>
            <a:ln w="31750">
              <a:solidFill>
                <a:srgbClr val="F0C3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pc="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吃貨</a:t>
              </a:r>
              <a:endParaRPr lang="zh-TW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" name="圓角矩形 18"/>
            <p:cNvSpPr/>
            <p:nvPr/>
          </p:nvSpPr>
          <p:spPr>
            <a:xfrm>
              <a:off x="2536855" y="5418173"/>
              <a:ext cx="1148282" cy="566057"/>
            </a:xfrm>
            <a:prstGeom prst="roundRect">
              <a:avLst/>
            </a:prstGeom>
            <a:noFill/>
            <a:ln w="31750">
              <a:solidFill>
                <a:srgbClr val="F0C3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pc="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個人</a:t>
              </a:r>
              <a:endParaRPr lang="zh-TW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" name="圓角矩形 19"/>
            <p:cNvSpPr/>
            <p:nvPr/>
          </p:nvSpPr>
          <p:spPr>
            <a:xfrm>
              <a:off x="4387635" y="1626623"/>
              <a:ext cx="1501959" cy="566057"/>
            </a:xfrm>
            <a:prstGeom prst="roundRect">
              <a:avLst/>
            </a:prstGeom>
            <a:noFill/>
            <a:ln w="31750">
              <a:solidFill>
                <a:srgbClr val="F0C3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pc="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店家列表</a:t>
              </a:r>
              <a:endParaRPr lang="zh-TW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" name="圓角矩形 20"/>
            <p:cNvSpPr/>
            <p:nvPr/>
          </p:nvSpPr>
          <p:spPr>
            <a:xfrm>
              <a:off x="6589819" y="1626623"/>
              <a:ext cx="1501959" cy="566057"/>
            </a:xfrm>
            <a:prstGeom prst="roundRect">
              <a:avLst/>
            </a:prstGeom>
            <a:noFill/>
            <a:ln w="31750">
              <a:solidFill>
                <a:srgbClr val="F0C3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pc="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店家資訊</a:t>
              </a:r>
              <a:endParaRPr lang="zh-TW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" name="圓角矩形 21"/>
            <p:cNvSpPr/>
            <p:nvPr/>
          </p:nvSpPr>
          <p:spPr>
            <a:xfrm>
              <a:off x="4387635" y="2890473"/>
              <a:ext cx="1501959" cy="566057"/>
            </a:xfrm>
            <a:prstGeom prst="roundRect">
              <a:avLst/>
            </a:prstGeom>
            <a:noFill/>
            <a:ln w="31750">
              <a:solidFill>
                <a:srgbClr val="F0C3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pc="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店家列表</a:t>
              </a:r>
              <a:endParaRPr lang="zh-TW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圓角矩形 22"/>
            <p:cNvSpPr/>
            <p:nvPr/>
          </p:nvSpPr>
          <p:spPr>
            <a:xfrm>
              <a:off x="6589818" y="2890473"/>
              <a:ext cx="1501959" cy="566057"/>
            </a:xfrm>
            <a:prstGeom prst="roundRect">
              <a:avLst/>
            </a:prstGeom>
            <a:noFill/>
            <a:ln w="31750">
              <a:solidFill>
                <a:srgbClr val="F0C3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pc="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店家列表</a:t>
              </a:r>
              <a:endParaRPr lang="zh-TW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" name="圓角矩形 23"/>
            <p:cNvSpPr/>
            <p:nvPr/>
          </p:nvSpPr>
          <p:spPr>
            <a:xfrm>
              <a:off x="4387635" y="4154323"/>
              <a:ext cx="1501959" cy="566057"/>
            </a:xfrm>
            <a:prstGeom prst="roundRect">
              <a:avLst/>
            </a:prstGeom>
            <a:noFill/>
            <a:ln w="31750">
              <a:solidFill>
                <a:srgbClr val="F0C3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pc="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吃貨列表</a:t>
              </a:r>
              <a:endParaRPr lang="zh-TW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" name="圓角矩形 24"/>
            <p:cNvSpPr/>
            <p:nvPr/>
          </p:nvSpPr>
          <p:spPr>
            <a:xfrm>
              <a:off x="6589817" y="4154323"/>
              <a:ext cx="1501959" cy="566057"/>
            </a:xfrm>
            <a:prstGeom prst="roundRect">
              <a:avLst/>
            </a:prstGeom>
            <a:noFill/>
            <a:ln w="31750">
              <a:solidFill>
                <a:srgbClr val="F0C3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pc="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個人頁</a:t>
              </a:r>
              <a:endParaRPr lang="zh-TW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" name="圓角矩形 25"/>
            <p:cNvSpPr/>
            <p:nvPr/>
          </p:nvSpPr>
          <p:spPr>
            <a:xfrm>
              <a:off x="4387634" y="5418173"/>
              <a:ext cx="1501959" cy="566057"/>
            </a:xfrm>
            <a:prstGeom prst="roundRect">
              <a:avLst/>
            </a:prstGeom>
            <a:noFill/>
            <a:ln w="31750">
              <a:solidFill>
                <a:srgbClr val="F0C3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pc="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口袋名單</a:t>
              </a:r>
              <a:endParaRPr lang="zh-TW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1" name="直線單箭頭接點 30"/>
            <p:cNvCxnSpPr/>
            <p:nvPr/>
          </p:nvCxnSpPr>
          <p:spPr>
            <a:xfrm>
              <a:off x="3779520" y="1909651"/>
              <a:ext cx="468630" cy="0"/>
            </a:xfrm>
            <a:prstGeom prst="straightConnector1">
              <a:avLst/>
            </a:prstGeom>
            <a:ln w="38100">
              <a:solidFill>
                <a:srgbClr val="F3C21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/>
            <p:cNvCxnSpPr/>
            <p:nvPr/>
          </p:nvCxnSpPr>
          <p:spPr>
            <a:xfrm>
              <a:off x="3779520" y="3173501"/>
              <a:ext cx="468630" cy="0"/>
            </a:xfrm>
            <a:prstGeom prst="straightConnector1">
              <a:avLst/>
            </a:prstGeom>
            <a:ln w="38100">
              <a:solidFill>
                <a:srgbClr val="F3C21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/>
            <p:nvPr/>
          </p:nvCxnSpPr>
          <p:spPr>
            <a:xfrm>
              <a:off x="3779520" y="4437351"/>
              <a:ext cx="468630" cy="0"/>
            </a:xfrm>
            <a:prstGeom prst="straightConnector1">
              <a:avLst/>
            </a:prstGeom>
            <a:ln w="38100">
              <a:solidFill>
                <a:srgbClr val="F3C21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/>
            <p:nvPr/>
          </p:nvCxnSpPr>
          <p:spPr>
            <a:xfrm>
              <a:off x="3779520" y="5701201"/>
              <a:ext cx="468630" cy="0"/>
            </a:xfrm>
            <a:prstGeom prst="straightConnector1">
              <a:avLst/>
            </a:prstGeom>
            <a:ln w="38100">
              <a:solidFill>
                <a:srgbClr val="F3C21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/>
            <p:cNvCxnSpPr/>
            <p:nvPr/>
          </p:nvCxnSpPr>
          <p:spPr>
            <a:xfrm>
              <a:off x="6014085" y="1932511"/>
              <a:ext cx="468630" cy="0"/>
            </a:xfrm>
            <a:prstGeom prst="straightConnector1">
              <a:avLst/>
            </a:prstGeom>
            <a:ln w="38100">
              <a:solidFill>
                <a:srgbClr val="F3C21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/>
            <p:cNvCxnSpPr/>
            <p:nvPr/>
          </p:nvCxnSpPr>
          <p:spPr>
            <a:xfrm>
              <a:off x="6014085" y="3173501"/>
              <a:ext cx="468630" cy="0"/>
            </a:xfrm>
            <a:prstGeom prst="straightConnector1">
              <a:avLst/>
            </a:prstGeom>
            <a:ln w="38100">
              <a:solidFill>
                <a:srgbClr val="F3C21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/>
            <p:nvPr/>
          </p:nvCxnSpPr>
          <p:spPr>
            <a:xfrm>
              <a:off x="6014085" y="4437351"/>
              <a:ext cx="468630" cy="0"/>
            </a:xfrm>
            <a:prstGeom prst="straightConnector1">
              <a:avLst/>
            </a:prstGeom>
            <a:ln w="38100">
              <a:solidFill>
                <a:srgbClr val="F3C21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80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12364" decel="1290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3.7037E-7 C 0.01198 3.7037E-7 0.02135 0.0169 0.02135 0.03773 C 0.02135 0.05833 0.01198 0.07546 0.00039 0.07546 C -0.0112 0.07546 -0.02045 0.05833 -0.02045 0.03773 C -0.02045 0.0169 -0.0112 3.7037E-7 0.00039 3.7037E-7 Z " pathEditMode="relative" rAng="0" ptsTypes="AAAAA">
                                      <p:cBhvr>
                                        <p:cTn id="6" dur="5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7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path" presetSubtype="0" accel="12444" decel="1244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7.40741E-7 C 0.01198 7.40741E-7 0.02135 0.0169 0.02135 0.03773 C 0.02135 0.05833 0.01198 0.07546 0.00039 0.07546 C -0.0112 0.07546 -0.02045 0.05833 -0.02045 0.03773 C -0.02045 0.0169 -0.0112 7.40741E-7 0.00039 7.40741E-7 Z " pathEditMode="relative" rAng="0" ptsTypes="AAAAA">
                                      <p:cBhvr>
                                        <p:cTn id="8" dur="4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7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14992" y="1698097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solidFill>
                  <a:srgbClr val="F0C31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店</a:t>
            </a:r>
            <a:r>
              <a:rPr lang="zh-TW" altLang="en-US" sz="3200" b="1" dirty="0">
                <a:solidFill>
                  <a:srgbClr val="F0C31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家</a:t>
            </a:r>
            <a:endParaRPr lang="zh-CN" altLang="en-US" sz="3200" b="1" dirty="0">
              <a:solidFill>
                <a:srgbClr val="F0C31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714992" y="2282872"/>
            <a:ext cx="387317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提供搜尋相關店家的評論</a:t>
            </a:r>
            <a:endParaRPr lang="en-US" altLang="zh-TW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Clr>
                <a:srgbClr val="F0C310"/>
              </a:buClr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Search-bar</a:t>
            </a:r>
          </a:p>
          <a:p>
            <a:pPr marL="342900" indent="-342900">
              <a:lnSpc>
                <a:spcPct val="200000"/>
              </a:lnSpc>
              <a:buClr>
                <a:srgbClr val="F0C310"/>
              </a:buClr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列出相關</a:t>
            </a:r>
            <a:r>
              <a:rPr lang="zh-TW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店家</a:t>
            </a:r>
            <a:endParaRPr lang="en-US" altLang="zh-TW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lnSpc>
                <a:spcPct val="200000"/>
              </a:lnSpc>
              <a:buClr>
                <a:srgbClr val="F0C310"/>
              </a:buClr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Click</a:t>
            </a:r>
            <a:r>
              <a:rPr lang="zh-TW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→ 進入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店家資訊頁面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556" y="1545310"/>
            <a:ext cx="4256190" cy="531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6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14992" y="169809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solidFill>
                  <a:srgbClr val="F0C31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店家資</a:t>
            </a:r>
            <a:r>
              <a:rPr lang="zh-TW" altLang="en-US" sz="3200" b="1" dirty="0">
                <a:solidFill>
                  <a:srgbClr val="F0C31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訊</a:t>
            </a:r>
            <a:endParaRPr lang="zh-CN" altLang="en-US" sz="3200" b="1" dirty="0">
              <a:solidFill>
                <a:srgbClr val="F0C31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556" y="1545310"/>
            <a:ext cx="4256189" cy="5312690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1714992" y="2282872"/>
            <a:ext cx="3393743" cy="2554545"/>
            <a:chOff x="1714992" y="2282872"/>
            <a:chExt cx="3393743" cy="2554545"/>
          </a:xfrm>
        </p:grpSpPr>
        <p:sp>
          <p:nvSpPr>
            <p:cNvPr id="3" name="文字方塊 2"/>
            <p:cNvSpPr txBox="1"/>
            <p:nvPr/>
          </p:nvSpPr>
          <p:spPr>
            <a:xfrm>
              <a:off x="1714992" y="2282872"/>
              <a:ext cx="2236510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TW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提供店家相關資訊</a:t>
              </a:r>
              <a:endParaRPr lang="en-US" altLang="zh-TW" sz="20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marL="342900" indent="-342900">
                <a:lnSpc>
                  <a:spcPct val="200000"/>
                </a:lnSpc>
                <a:buClr>
                  <a:srgbClr val="F0C310"/>
                </a:buClr>
                <a:buFont typeface="Arial" panose="020B0604020202020204" pitchFamily="34" charset="0"/>
                <a:buChar char="•"/>
              </a:pPr>
              <a:r>
                <a:rPr lang="zh-TW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評價</a:t>
              </a:r>
              <a:endParaRPr lang="en-US" altLang="zh-TW" sz="20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marL="342900" indent="-342900">
                <a:lnSpc>
                  <a:spcPct val="200000"/>
                </a:lnSpc>
                <a:buClr>
                  <a:srgbClr val="F0C310"/>
                </a:buClr>
                <a:buFont typeface="Arial" panose="020B0604020202020204" pitchFamily="34" charset="0"/>
                <a:buChar char="•"/>
              </a:pPr>
              <a:r>
                <a:rPr lang="zh-TW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類型</a:t>
              </a:r>
              <a:endParaRPr lang="en-US" altLang="zh-TW" sz="20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marL="342900" indent="-342900">
                <a:lnSpc>
                  <a:spcPct val="200000"/>
                </a:lnSpc>
                <a:buClr>
                  <a:srgbClr val="F0C310"/>
                </a:buClr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電話</a:t>
              </a:r>
              <a:endParaRPr lang="en-US" altLang="zh-TW" sz="20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07228" y="2891611"/>
              <a:ext cx="1801507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200000"/>
                </a:lnSpc>
                <a:buClr>
                  <a:srgbClr val="F0C310"/>
                </a:buClr>
                <a:buFont typeface="Arial" panose="020B0604020202020204" pitchFamily="34" charset="0"/>
                <a:buChar char="•"/>
              </a:pPr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店</a:t>
              </a: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址</a:t>
              </a:r>
              <a:endPara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42900" indent="-342900">
                <a:lnSpc>
                  <a:spcPct val="200000"/>
                </a:lnSpc>
                <a:buClr>
                  <a:srgbClr val="F0C310"/>
                </a:buClr>
                <a:buFont typeface="Arial" panose="020B0604020202020204" pitchFamily="34" charset="0"/>
                <a:buChar char="•"/>
              </a:pPr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時間</a:t>
              </a:r>
              <a:endPara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42900" indent="-342900">
                <a:lnSpc>
                  <a:spcPct val="200000"/>
                </a:lnSpc>
                <a:buClr>
                  <a:srgbClr val="F0C310"/>
                </a:buClr>
                <a:buFont typeface="Arial" panose="020B0604020202020204" pitchFamily="34" charset="0"/>
                <a:buChar char="•"/>
              </a:pPr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價</a:t>
              </a: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位</a:t>
              </a:r>
              <a:endPara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054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14992" y="1698097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solidFill>
                  <a:srgbClr val="F0C31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地點</a:t>
            </a:r>
            <a:endParaRPr lang="zh-CN" altLang="en-US" sz="3200" b="1" dirty="0">
              <a:solidFill>
                <a:srgbClr val="F0C31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556" y="1545311"/>
            <a:ext cx="4256189" cy="531268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714992" y="2282872"/>
            <a:ext cx="387317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提供搜尋景點附近的美食</a:t>
            </a:r>
            <a:endParaRPr lang="en-US" altLang="zh-TW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Clr>
                <a:srgbClr val="F0C310"/>
              </a:buClr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列出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相關</a:t>
            </a:r>
            <a:r>
              <a:rPr lang="zh-TW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店家</a:t>
            </a:r>
            <a:endParaRPr lang="en-US" altLang="zh-TW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lnSpc>
                <a:spcPct val="200000"/>
              </a:lnSpc>
              <a:buClr>
                <a:srgbClr val="F0C310"/>
              </a:buClr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Click</a:t>
            </a:r>
            <a:r>
              <a:rPr lang="zh-TW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→ 進入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店家資訊頁</a:t>
            </a:r>
            <a:r>
              <a:rPr lang="zh-TW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面</a:t>
            </a:r>
            <a:endParaRPr lang="en-US" altLang="zh-TW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Clr>
                <a:srgbClr val="F0C310"/>
              </a:buClr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Search</a:t>
            </a:r>
            <a:endParaRPr lang="en-US" altLang="zh-TW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02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14992" y="1698097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solidFill>
                  <a:srgbClr val="F0C31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吃</a:t>
            </a:r>
            <a:r>
              <a:rPr lang="zh-TW" altLang="en-US" sz="3200" b="1" dirty="0">
                <a:solidFill>
                  <a:srgbClr val="F0C31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貨</a:t>
            </a:r>
            <a:endParaRPr lang="zh-CN" altLang="en-US" sz="3200" b="1" dirty="0">
              <a:solidFill>
                <a:srgbClr val="F0C31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556" y="1545313"/>
            <a:ext cx="4256188" cy="531268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714992" y="2282872"/>
            <a:ext cx="336021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提供搜尋其他使用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者</a:t>
            </a:r>
            <a:endParaRPr lang="en-US" altLang="zh-TW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Clr>
                <a:srgbClr val="F0C310"/>
              </a:buClr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Search-bar</a:t>
            </a:r>
          </a:p>
          <a:p>
            <a:pPr marL="342900" indent="-342900">
              <a:lnSpc>
                <a:spcPct val="200000"/>
              </a:lnSpc>
              <a:buClr>
                <a:srgbClr val="F0C310"/>
              </a:buClr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列出所有</a:t>
            </a:r>
            <a:r>
              <a:rPr lang="zh-TW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使用者</a:t>
            </a:r>
            <a:endParaRPr lang="en-US" altLang="zh-TW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lnSpc>
                <a:spcPct val="200000"/>
              </a:lnSpc>
              <a:buClr>
                <a:srgbClr val="F0C310"/>
              </a:buClr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Click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→ </a:t>
            </a:r>
            <a:r>
              <a:rPr lang="zh-TW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進入個人頁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面</a:t>
            </a:r>
          </a:p>
        </p:txBody>
      </p:sp>
    </p:spTree>
    <p:extLst>
      <p:ext uri="{BB962C8B-B14F-4D97-AF65-F5344CB8AC3E}">
        <p14:creationId xmlns:p14="http://schemas.microsoft.com/office/powerpoint/2010/main" val="424162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14992" y="169809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solidFill>
                  <a:srgbClr val="F0C31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個人頁面</a:t>
            </a:r>
            <a:endParaRPr lang="zh-CN" altLang="en-US" sz="3200" b="1" dirty="0">
              <a:solidFill>
                <a:srgbClr val="F0C31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556" y="1545313"/>
            <a:ext cx="4256188" cy="531268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714992" y="2282872"/>
            <a:ext cx="27494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瀏覽已收藏的口袋名單</a:t>
            </a:r>
            <a:endParaRPr lang="en-US" altLang="zh-TW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Clr>
                <a:srgbClr val="F0C310"/>
              </a:buClr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個人資訊</a:t>
            </a:r>
            <a:endParaRPr lang="en-US" altLang="zh-TW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00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自定义 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282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自訂 1">
      <a:majorFont>
        <a:latin typeface="Calibri Light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b6288cad1d37ca975be72df32d7f5067047c266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4871</TotalTime>
  <Words>207</Words>
  <Application>Microsoft Office PowerPoint</Application>
  <PresentationFormat>寬螢幕</PresentationFormat>
  <Paragraphs>81</Paragraphs>
  <Slides>11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11</vt:i4>
      </vt:variant>
    </vt:vector>
  </HeadingPairs>
  <TitlesOfParts>
    <vt:vector size="23" baseType="lpstr">
      <vt:lpstr>等线</vt:lpstr>
      <vt:lpstr>微软雅黑</vt:lpstr>
      <vt:lpstr>微软雅黑 Light</vt:lpstr>
      <vt:lpstr>微軟正黑體</vt:lpstr>
      <vt:lpstr>新細明體</vt:lpstr>
      <vt:lpstr>Arial</vt:lpstr>
      <vt:lpstr>Calibri</vt:lpstr>
      <vt:lpstr>Calibri Light</vt:lpstr>
      <vt:lpstr>Century Gothic</vt:lpstr>
      <vt:lpstr>Office Theme</vt:lpstr>
      <vt:lpstr>b6288cad1d37ca975be72df32d7f5067047c2666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eileen</cp:lastModifiedBy>
  <cp:revision>502</cp:revision>
  <dcterms:created xsi:type="dcterms:W3CDTF">2015-11-26T12:54:06Z</dcterms:created>
  <dcterms:modified xsi:type="dcterms:W3CDTF">2017-08-31T07:54:11Z</dcterms:modified>
</cp:coreProperties>
</file>