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3714F">
              <a:alpha val="8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508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54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E5E5">
              <a:alpha val="69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76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大標題與副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"/>
          <p:cNvGrpSpPr/>
          <p:nvPr/>
        </p:nvGrpSpPr>
        <p:grpSpPr>
          <a:xfrm>
            <a:off x="1485900" y="4838700"/>
            <a:ext cx="10033000" cy="88901"/>
            <a:chOff x="0" y="0"/>
            <a:chExt cx="10033000" cy="88900"/>
          </a:xfrm>
        </p:grpSpPr>
        <p:pic>
          <p:nvPicPr>
            <p:cNvPr id="12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大標題文字"/>
          <p:cNvSpPr txBox="1"/>
          <p:nvPr>
            <p:ph type="title"/>
          </p:nvPr>
        </p:nvSpPr>
        <p:spPr>
          <a:xfrm>
            <a:off x="1117600" y="2209800"/>
            <a:ext cx="107696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7" name="內文層級一…"/>
          <p:cNvSpPr txBox="1"/>
          <p:nvPr>
            <p:ph type="body" sz="quarter" idx="1"/>
          </p:nvPr>
        </p:nvSpPr>
        <p:spPr>
          <a:xfrm>
            <a:off x="1117600" y="5041900"/>
            <a:ext cx="107696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300"/>
            </a:lvl1pPr>
          </a:lstStyle>
          <a:p>
            <a:pPr/>
            <a:r>
              <a:t>–王大明</a:t>
            </a:r>
          </a:p>
        </p:txBody>
      </p:sp>
      <p:sp>
        <p:nvSpPr>
          <p:cNvPr id="108" name="「在此輸入名言語錄。」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33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燈片編號"/>
          <p:cNvSpPr txBox="1"/>
          <p:nvPr>
            <p:ph type="sldNum" sz="quarter" idx="2"/>
          </p:nvPr>
        </p:nvSpPr>
        <p:spPr>
          <a:xfrm>
            <a:off x="6366789" y="9245599"/>
            <a:ext cx="283922" cy="3810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"/>
          <p:cNvGrpSpPr/>
          <p:nvPr/>
        </p:nvGrpSpPr>
        <p:grpSpPr>
          <a:xfrm>
            <a:off x="1485900" y="2070100"/>
            <a:ext cx="10033000" cy="88901"/>
            <a:chOff x="0" y="0"/>
            <a:chExt cx="10033000" cy="88900"/>
          </a:xfrm>
        </p:grpSpPr>
        <p:pic>
          <p:nvPicPr>
            <p:cNvPr id="25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" name="影像"/>
          <p:cNvSpPr/>
          <p:nvPr>
            <p:ph type="pic" idx="13"/>
          </p:nvPr>
        </p:nvSpPr>
        <p:spPr>
          <a:xfrm>
            <a:off x="1181100" y="3276600"/>
            <a:ext cx="10642600" cy="539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" name="大標題文字"/>
          <p:cNvSpPr txBox="1"/>
          <p:nvPr>
            <p:ph type="title"/>
          </p:nvPr>
        </p:nvSpPr>
        <p:spPr>
          <a:xfrm>
            <a:off x="1117600" y="838200"/>
            <a:ext cx="1076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內文層級一…"/>
          <p:cNvSpPr txBox="1"/>
          <p:nvPr>
            <p:ph type="body" sz="quarter" idx="1"/>
          </p:nvPr>
        </p:nvSpPr>
        <p:spPr>
          <a:xfrm>
            <a:off x="1117600" y="2273300"/>
            <a:ext cx="107696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/>
          <p:nvPr>
            <p:ph type="title"/>
          </p:nvPr>
        </p:nvSpPr>
        <p:spPr>
          <a:xfrm>
            <a:off x="1117600" y="3606800"/>
            <a:ext cx="10769600" cy="2540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直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"/>
          <p:cNvGrpSpPr/>
          <p:nvPr/>
        </p:nvGrpSpPr>
        <p:grpSpPr>
          <a:xfrm>
            <a:off x="1638300" y="4889500"/>
            <a:ext cx="4368801" cy="88901"/>
            <a:chOff x="0" y="0"/>
            <a:chExt cx="4368800" cy="88900"/>
          </a:xfrm>
        </p:grpSpPr>
        <p:pic>
          <p:nvPicPr>
            <p:cNvPr id="47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0" y="0"/>
              <a:ext cx="304800" cy="88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2032001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336800" y="38100"/>
              <a:ext cx="2032001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" name="影像"/>
          <p:cNvSpPr/>
          <p:nvPr>
            <p:ph type="pic" sz="half" idx="13"/>
          </p:nvPr>
        </p:nvSpPr>
        <p:spPr>
          <a:xfrm>
            <a:off x="7002462" y="1746250"/>
            <a:ext cx="4648201" cy="619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大標題文字"/>
          <p:cNvSpPr txBox="1"/>
          <p:nvPr>
            <p:ph type="title"/>
          </p:nvPr>
        </p:nvSpPr>
        <p:spPr>
          <a:xfrm>
            <a:off x="1054100" y="1536700"/>
            <a:ext cx="5397500" cy="3225800"/>
          </a:xfrm>
          <a:prstGeom prst="rect">
            <a:avLst/>
          </a:prstGeom>
        </p:spPr>
        <p:txBody>
          <a:bodyPr anchor="b"/>
          <a:lstStyle>
            <a:lvl1pPr>
              <a:defRPr sz="5600"/>
            </a:lvl1pPr>
          </a:lstStyle>
          <a:p>
            <a:pPr/>
            <a:r>
              <a:t>大標題文字</a:t>
            </a:r>
          </a:p>
        </p:txBody>
      </p:sp>
      <p:sp>
        <p:nvSpPr>
          <p:cNvPr id="53" name="內文層級一…"/>
          <p:cNvSpPr txBox="1"/>
          <p:nvPr>
            <p:ph type="body" sz="quarter" idx="1"/>
          </p:nvPr>
        </p:nvSpPr>
        <p:spPr>
          <a:xfrm>
            <a:off x="1054100" y="5143500"/>
            <a:ext cx="5397500" cy="3022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線條"/>
          <p:cNvSpPr/>
          <p:nvPr/>
        </p:nvSpPr>
        <p:spPr>
          <a:xfrm>
            <a:off x="292100" y="2438400"/>
            <a:ext cx="12420600" cy="129"/>
          </a:xfrm>
          <a:prstGeom prst="line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影像"/>
          <p:cNvSpPr/>
          <p:nvPr>
            <p:ph type="pic" sz="half" idx="13"/>
          </p:nvPr>
        </p:nvSpPr>
        <p:spPr>
          <a:xfrm>
            <a:off x="7023100" y="3149600"/>
            <a:ext cx="4851400" cy="5575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1" name="內文層級一…"/>
          <p:cNvSpPr txBox="1"/>
          <p:nvPr>
            <p:ph type="body" sz="half" idx="1"/>
          </p:nvPr>
        </p:nvSpPr>
        <p:spPr>
          <a:xfrm>
            <a:off x="850900" y="2921000"/>
            <a:ext cx="5410200" cy="60452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300"/>
              </a:spcBef>
              <a:buBlip>
                <a:blip r:embed="rId2"/>
              </a:buBlip>
              <a:defRPr sz="3300"/>
            </a:lvl1pPr>
            <a:lvl2pPr marL="762000" indent="-381000">
              <a:spcBef>
                <a:spcPts val="3300"/>
              </a:spcBef>
              <a:buBlip>
                <a:blip r:embed="rId2"/>
              </a:buBlip>
              <a:defRPr sz="3300"/>
            </a:lvl2pPr>
            <a:lvl3pPr marL="1143000" indent="-381000">
              <a:spcBef>
                <a:spcPts val="3300"/>
              </a:spcBef>
              <a:buBlip>
                <a:blip r:embed="rId2"/>
              </a:buBlip>
              <a:defRPr sz="3300"/>
            </a:lvl3pPr>
            <a:lvl4pPr marL="1524000" indent="-381000">
              <a:spcBef>
                <a:spcPts val="3300"/>
              </a:spcBef>
              <a:buBlip>
                <a:blip r:embed="rId2"/>
              </a:buBlip>
              <a:defRPr sz="3300"/>
            </a:lvl4pPr>
            <a:lvl5pPr marL="1905000" indent="-381000">
              <a:spcBef>
                <a:spcPts val="3300"/>
              </a:spcBef>
              <a:buBlip>
                <a:blip r:embed="rId2"/>
              </a:buBlip>
              <a:defRPr sz="33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內文層級一…"/>
          <p:cNvSpPr txBox="1"/>
          <p:nvPr>
            <p:ph type="body" idx="1"/>
          </p:nvPr>
        </p:nvSpPr>
        <p:spPr>
          <a:xfrm>
            <a:off x="850900" y="838200"/>
            <a:ext cx="11303000" cy="807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一頁三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影像"/>
          <p:cNvSpPr/>
          <p:nvPr>
            <p:ph type="pic" sz="quarter" idx="13"/>
          </p:nvPr>
        </p:nvSpPr>
        <p:spPr>
          <a:xfrm>
            <a:off x="6845300" y="5207000"/>
            <a:ext cx="5041900" cy="356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影像"/>
          <p:cNvSpPr/>
          <p:nvPr>
            <p:ph type="pic" sz="quarter" idx="14"/>
          </p:nvPr>
        </p:nvSpPr>
        <p:spPr>
          <a:xfrm>
            <a:off x="6845300" y="990600"/>
            <a:ext cx="5041900" cy="3556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影像"/>
          <p:cNvSpPr/>
          <p:nvPr>
            <p:ph type="pic" sz="half" idx="15"/>
          </p:nvPr>
        </p:nvSpPr>
        <p:spPr>
          <a:xfrm>
            <a:off x="1155700" y="990600"/>
            <a:ext cx="5041900" cy="7772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幻燈片編號"/>
          <p:cNvSpPr txBox="1"/>
          <p:nvPr>
            <p:ph type="sldNum" sz="quarter" idx="2"/>
          </p:nvPr>
        </p:nvSpPr>
        <p:spPr>
          <a:xfrm>
            <a:off x="6366789" y="9245599"/>
            <a:ext cx="283922" cy="381001"/>
          </a:xfrm>
          <a:prstGeom prst="rect">
            <a:avLst/>
          </a:prstGeom>
          <a:noFill/>
        </p:spPr>
        <p:txBody>
          <a:bodyPr anchor="b"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317248" y="2438400"/>
            <a:ext cx="12383234" cy="128"/>
          </a:xfrm>
          <a:prstGeom prst="line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850900" y="838200"/>
            <a:ext cx="11303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850900" y="2755900"/>
            <a:ext cx="11303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6366789" y="9245600"/>
            <a:ext cx="283922" cy="381000"/>
          </a:xfrm>
          <a:prstGeom prst="rect">
            <a:avLst/>
          </a:prstGeom>
          <a:gradFill>
            <a:gsLst>
              <a:gs pos="0">
                <a:srgbClr val="FDEFE1"/>
              </a:gs>
              <a:gs pos="100000">
                <a:srgbClr val="FAECDB"/>
              </a:gs>
            </a:gsLst>
            <a:lin ang="5400000"/>
          </a:gradFill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503B28"/>
                </a:solidFill>
                <a:latin typeface="Bodoni SvtyTwo OS ITC TT-BookIt"/>
                <a:ea typeface="Bodoni SvtyTwo OS ITC TT-BookIt"/>
                <a:cs typeface="Bodoni SvtyTwo OS ITC TT-BookIt"/>
                <a:sym typeface="Bodoni SvtyTwo OS ITC TT-BookI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1pPr>
      <a:lvl2pPr marL="0" marR="0" indent="228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2pPr>
      <a:lvl3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3pPr>
      <a:lvl4pPr marL="0" marR="0" indent="685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4pPr>
      <a:lvl5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5pPr>
      <a:lvl6pPr marL="0" marR="0" indent="1143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6pPr>
      <a:lvl7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7pPr>
      <a:lvl8pPr marL="0" marR="0" indent="1600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8pPr>
      <a:lvl9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9pPr>
    </p:titleStyle>
    <p:bodyStyle>
      <a:lvl1pPr marL="444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889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333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778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2222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667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3111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556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4000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hellojs.uranoni.com.tw/login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AKE I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FAKE IG</a:t>
            </a:r>
          </a:p>
        </p:txBody>
      </p:sp>
      <p:sp>
        <p:nvSpPr>
          <p:cNvPr id="134" name="隊名：KAPOK 木棉花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spcBef>
                <a:spcPts val="600"/>
              </a:spcBef>
              <a:defRPr sz="2016"/>
            </a:pPr>
            <a:r>
              <a:t>隊名：KAPOK 木棉花</a:t>
            </a:r>
          </a:p>
          <a:p>
            <a:pPr defTabSz="327152">
              <a:spcBef>
                <a:spcPts val="600"/>
              </a:spcBef>
              <a:defRPr sz="2016"/>
            </a:pPr>
            <a:r>
              <a:t>組員 范振哲</a:t>
            </a:r>
          </a:p>
          <a:p>
            <a:pPr defTabSz="327152">
              <a:spcBef>
                <a:spcPts val="600"/>
              </a:spcBef>
              <a:defRPr sz="2016"/>
            </a:pPr>
            <a:r>
              <a:t>組員 張宇喬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螢幕快照 2017-09-06 21.11.35.png" descr="螢幕快照 2017-09-06 21.11.35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56400" y="2863849"/>
            <a:ext cx="5384801" cy="6159501"/>
          </a:xfrm>
          <a:prstGeom prst="rect">
            <a:avLst/>
          </a:prstGeom>
        </p:spPr>
      </p:pic>
      <p:sp>
        <p:nvSpPr>
          <p:cNvPr id="137" name="首先要先註冊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580"/>
            </a:lvl1pPr>
          </a:lstStyle>
          <a:p>
            <a:pPr/>
            <a:r>
              <a:t>首先要先註冊</a:t>
            </a:r>
          </a:p>
        </p:txBody>
      </p:sp>
      <p:sp>
        <p:nvSpPr>
          <p:cNvPr id="138" name="註冊提供帳號密碼以及小名和個人照片自動存入mongoDB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註冊提供帳號密碼以及小名和個人照片自動存入mongoDB</a:t>
            </a:r>
          </a:p>
          <a:p>
            <a:pPr>
              <a:buBlip>
                <a:blip r:embed="rId3"/>
              </a:buBlip>
            </a:pPr>
            <a:r>
              <a:t>會產用JWT TOKEN的方式認證使用者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螢幕快照 2017-09-06 21.11.53.png" descr="螢幕快照 2017-09-06 21.11.53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43700" y="2895600"/>
            <a:ext cx="5384800" cy="6159500"/>
          </a:xfrm>
          <a:prstGeom prst="rect">
            <a:avLst/>
          </a:prstGeom>
        </p:spPr>
      </p:pic>
      <p:sp>
        <p:nvSpPr>
          <p:cNvPr id="141" name="ＰＯ文功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580"/>
            </a:lvl1pPr>
          </a:lstStyle>
          <a:p>
            <a:pPr/>
            <a:r>
              <a:t>ＰＯ文功能</a:t>
            </a:r>
          </a:p>
        </p:txBody>
      </p:sp>
      <p:sp>
        <p:nvSpPr>
          <p:cNvPr id="142" name="採ＩＧ貼文工能一張照片跟文字訊息來送出貼文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採ＩＧ貼文工能一張照片跟文字訊息來送出貼文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螢幕快照 2017-09-06 21.12.22.png" descr="螢幕快照 2017-09-06 21.12.22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43700" y="2895600"/>
            <a:ext cx="5384800" cy="6159500"/>
          </a:xfrm>
          <a:prstGeom prst="rect">
            <a:avLst/>
          </a:prstGeom>
        </p:spPr>
      </p:pic>
      <p:sp>
        <p:nvSpPr>
          <p:cNvPr id="145" name="文章呈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580"/>
            </a:lvl1pPr>
          </a:lstStyle>
          <a:p>
            <a:pPr/>
            <a:r>
              <a:t>文章呈現</a:t>
            </a:r>
          </a:p>
        </p:txBody>
      </p:sp>
      <p:sp>
        <p:nvSpPr>
          <p:cNvPr id="146" name="ＰＯ文的人以及時間標頭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ＰＯ文的人以及時間標頭</a:t>
            </a:r>
          </a:p>
          <a:p>
            <a:pPr>
              <a:buBlip>
                <a:blip r:embed="rId3"/>
              </a:buBlip>
            </a:pPr>
            <a:r>
              <a:t>圖片以及下面留言都會get取出來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螢幕快照 2017-09-06 21.23.27.png" descr="螢幕快照 2017-09-06 21.23.27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65900" y="4953000"/>
            <a:ext cx="5575300" cy="4152900"/>
          </a:xfrm>
          <a:prstGeom prst="rect">
            <a:avLst/>
          </a:prstGeom>
        </p:spPr>
      </p:pic>
      <p:pic>
        <p:nvPicPr>
          <p:cNvPr id="149" name="螢幕快照 2017-09-06 21.23.41.png" descr="螢幕快照 2017-09-06 21.23.41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565900" y="736600"/>
            <a:ext cx="5575300" cy="4140200"/>
          </a:xfrm>
          <a:prstGeom prst="rect">
            <a:avLst/>
          </a:prstGeom>
        </p:spPr>
      </p:pic>
      <p:pic>
        <p:nvPicPr>
          <p:cNvPr id="150" name="螢幕快照 2017-09-06 21.23.33.png" descr="螢幕快照 2017-09-06 21.23.33.png"/>
          <p:cNvPicPr>
            <a:picLocks noChangeAspect="0"/>
          </p:cNvPicPr>
          <p:nvPr>
            <p:ph type="pic" idx="15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76300" y="736600"/>
            <a:ext cx="5575300" cy="835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rver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5880"/>
            </a:lvl1pPr>
          </a:lstStyle>
          <a:p>
            <a:pPr/>
            <a:r>
              <a:t>server位置</a:t>
            </a:r>
          </a:p>
        </p:txBody>
      </p:sp>
      <p:sp>
        <p:nvSpPr>
          <p:cNvPr id="153" name="http://hellojs.uranoni.com.tw/log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http://hellojs.uranoni.com.tw/login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螢幕快照 2017-09-06 21.18.38.png" descr="螢幕快照 2017-09-06 21.18.38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43700" y="2895600"/>
            <a:ext cx="5384800" cy="6159500"/>
          </a:xfrm>
          <a:prstGeom prst="rect">
            <a:avLst/>
          </a:prstGeom>
        </p:spPr>
      </p:pic>
      <p:sp>
        <p:nvSpPr>
          <p:cNvPr id="156" name="server技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5880"/>
            </a:lvl1pPr>
          </a:lstStyle>
          <a:p>
            <a:pPr/>
            <a:r>
              <a:t>server技術</a:t>
            </a:r>
          </a:p>
        </p:txBody>
      </p:sp>
      <p:sp>
        <p:nvSpPr>
          <p:cNvPr id="157" name="server 採用nodejs(pm2來控管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server 採用nodejs(pm2來控管)</a:t>
            </a:r>
          </a:p>
          <a:p>
            <a:pPr>
              <a:buBlip>
                <a:blip r:embed="rId3"/>
              </a:buBlip>
            </a:pPr>
            <a:r>
              <a:t>使用nginx 來轉址3000 port</a:t>
            </a:r>
          </a:p>
          <a:p>
            <a:pPr>
              <a:buBlip>
                <a:blip r:embed="rId3"/>
              </a:buBlip>
            </a:pPr>
            <a:r>
              <a:t>前端採用vue.js前端來做router的動作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ource code"/>
          <p:cNvSpPr txBox="1"/>
          <p:nvPr>
            <p:ph type="body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/>
          <a:lstStyle/>
          <a:p>
            <a:pPr/>
            <a:r>
              <a:t>source code</a:t>
            </a:r>
          </a:p>
        </p:txBody>
      </p:sp>
      <p:sp>
        <p:nvSpPr>
          <p:cNvPr id="160" name="https://github.com/kevinypfan/webpack-auth-vuex-express"/>
          <p:cNvSpPr txBox="1"/>
          <p:nvPr>
            <p:ph type="body" idx="14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/>
          <a:lstStyle/>
          <a:p>
            <a:pPr/>
            <a:r>
              <a:t>https://github.com/kevinypfan/webpack-auth-vuex-express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–kapok 小隊成員敬啟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–kapok 小隊成員敬啟</a:t>
            </a:r>
          </a:p>
        </p:txBody>
      </p:sp>
      <p:sp>
        <p:nvSpPr>
          <p:cNvPr id="163" name="來試試你的fake IG吧～…"/>
          <p:cNvSpPr txBox="1"/>
          <p:nvPr>
            <p:ph type="body" idx="14"/>
          </p:nvPr>
        </p:nvSpPr>
        <p:spPr>
          <a:xfrm>
            <a:off x="1270000" y="3736339"/>
            <a:ext cx="10464800" cy="1747521"/>
          </a:xfrm>
          <a:prstGeom prst="rect">
            <a:avLst/>
          </a:prstGeom>
        </p:spPr>
        <p:txBody>
          <a:bodyPr/>
          <a:lstStyle/>
          <a:p>
            <a:pPr/>
            <a:r>
              <a:t>來試試你的fake IG吧～ </a:t>
            </a:r>
          </a:p>
          <a:p>
            <a:pPr/>
            <a:r>
              <a:t>記得留言 跟ＰＯ正妹照片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57554B"/>
      </a:dk1>
      <a:lt1>
        <a:srgbClr val="0C1557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>
              <a:hueOff val="-150089"/>
              <a:satOff val="3212"/>
              <a:lumOff val="-17555"/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000000"/>
      </a:dk1>
      <a:lt1>
        <a:srgbClr val="FFFFFF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>
              <a:hueOff val="-150089"/>
              <a:satOff val="3212"/>
              <a:lumOff val="-17555"/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