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376" r:id="rId3"/>
    <p:sldId id="315" r:id="rId4"/>
    <p:sldId id="318" r:id="rId5"/>
    <p:sldId id="365" r:id="rId6"/>
    <p:sldId id="320" r:id="rId7"/>
    <p:sldId id="323" r:id="rId8"/>
    <p:sldId id="377" r:id="rId9"/>
    <p:sldId id="367" r:id="rId10"/>
    <p:sldId id="369" r:id="rId11"/>
    <p:sldId id="352" r:id="rId12"/>
    <p:sldId id="336" r:id="rId13"/>
    <p:sldId id="378" r:id="rId14"/>
    <p:sldId id="372" r:id="rId15"/>
    <p:sldId id="339" r:id="rId16"/>
    <p:sldId id="370" r:id="rId17"/>
    <p:sldId id="379" r:id="rId18"/>
    <p:sldId id="374" r:id="rId19"/>
    <p:sldId id="287" r:id="rId20"/>
    <p:sldId id="360" r:id="rId21"/>
    <p:sldId id="364" r:id="rId22"/>
    <p:sldId id="29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15"/>
            <p14:sldId id="318"/>
            <p14:sldId id="365"/>
            <p14:sldId id="320"/>
            <p14:sldId id="323"/>
            <p14:sldId id="377"/>
            <p14:sldId id="367"/>
            <p14:sldId id="369"/>
          </p14:sldIdLst>
        </p14:section>
        <p14:section name="설계단계" id="{079FB007-4044-4E60-AD09-4E9512A5438F}">
          <p14:sldIdLst>
            <p14:sldId id="352"/>
            <p14:sldId id="336"/>
            <p14:sldId id="378"/>
            <p14:sldId id="372"/>
            <p14:sldId id="339"/>
            <p14:sldId id="370"/>
            <p14:sldId id="379"/>
            <p14:sldId id="374"/>
            <p14:sldId id="287"/>
            <p14:sldId id="360"/>
            <p14:sldId id="36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332" autoAdjust="0"/>
  </p:normalViewPr>
  <p:slideViewPr>
    <p:cSldViewPr>
      <p:cViewPr varScale="1">
        <p:scale>
          <a:sx n="77" d="100"/>
          <a:sy n="77" d="100"/>
        </p:scale>
        <p:origin x="1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3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2817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기반 전력 수요 예측 시스템 개발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865916"/>
            <a:ext cx="752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2022. 08. 21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W.A.I. 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윤주영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김윤명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채기웅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최유정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김민주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김진해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4DEB43-4AD9-9C13-E95D-27AA1A857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49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5FC570-9626-06EF-5980-3FED6C36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43D940E-44AF-B67C-6417-DAD67E5C4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36352"/>
            <a:ext cx="7226679" cy="234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&lt;Web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시각화 기능 처리도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6" y="312997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Web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1"/>
            <a:r>
              <a:rPr lang="en-US" altLang="ko-KR" sz="1000" dirty="0"/>
              <a:t>WAI </a:t>
            </a:r>
            <a:r>
              <a:rPr lang="ko-KR" altLang="en-US" sz="1000" dirty="0"/>
              <a:t>전력 사용량</a:t>
            </a:r>
            <a:endParaRPr lang="en-US" altLang="ko-KR" sz="1000" dirty="0"/>
          </a:p>
          <a:p>
            <a:pPr algn="ctr" latinLnBrk="1"/>
            <a:r>
              <a:rPr lang="en-US" altLang="ko-KR" sz="1000" dirty="0"/>
              <a:t>(WAIED)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78343" y="380784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데이터 옵션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68" y="362686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87" y="434679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stCxn id="86" idx="3"/>
            <a:endCxn id="84" idx="3"/>
          </p:cNvCxnSpPr>
          <p:nvPr/>
        </p:nvCxnSpPr>
        <p:spPr>
          <a:xfrm flipV="1">
            <a:off x="2907093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2026031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953131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모델 및 파라미터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옵션 선택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-15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 선택</a:t>
            </a:r>
          </a:p>
        </p:txBody>
      </p:sp>
      <p:sp>
        <p:nvSpPr>
          <p:cNvPr id="94" name="순서도: 판단 93"/>
          <p:cNvSpPr/>
          <p:nvPr/>
        </p:nvSpPr>
        <p:spPr>
          <a:xfrm>
            <a:off x="5332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-15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모델 선택</a:t>
            </a: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-15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파라미터 선택</a:t>
            </a: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kumimoji="0" lang="ko-KR" altLang="en-US" sz="1000" b="0" i="0" u="none" strike="noStrike" kern="0" cap="none" spc="-15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그래프 보기</a:t>
            </a: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spc="-300" dirty="0">
                <a:latin typeface="맑은 고딕" pitchFamily="50" charset="-127"/>
                <a:ea typeface="맑은 고딕" pitchFamily="50" charset="-127"/>
              </a:rPr>
              <a:t>실제  전력 사용량  보기</a:t>
            </a:r>
            <a:endParaRPr kumimoji="0" lang="ko-KR" altLang="en-US" sz="1000" b="0" i="0" u="none" strike="noStrike" kern="0" cap="none" spc="-30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3935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2222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12368" y="3545904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spc="-150" dirty="0">
                <a:latin typeface="맑은 고딕" pitchFamily="50" charset="-127"/>
                <a:ea typeface="맑은 고딕" pitchFamily="50" charset="-127"/>
              </a:rPr>
              <a:t>기계학습 모델 중 선택</a:t>
            </a:r>
            <a:endParaRPr kumimoji="0" lang="ko-KR" altLang="en-US" sz="1000" b="0" i="0" u="none" strike="noStrike" kern="0" cap="none" spc="-15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8" y="423011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최적 파라미터 선택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1"/>
            <a:r>
              <a:rPr lang="en-US" altLang="ko-KR" sz="1000" dirty="0"/>
              <a:t>WAI </a:t>
            </a:r>
            <a:r>
              <a:rPr lang="ko-KR" altLang="en-US" sz="1000" dirty="0"/>
              <a:t>전력 사용량</a:t>
            </a:r>
            <a:endParaRPr lang="en-US" altLang="ko-KR" sz="1000" dirty="0"/>
          </a:p>
          <a:p>
            <a:pPr algn="ctr" latinLnBrk="1"/>
            <a:r>
              <a:rPr lang="en-US" altLang="ko-KR" sz="1000" dirty="0"/>
              <a:t>(WAIED)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227735" y="5620768"/>
            <a:ext cx="3896689" cy="2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을 실행하여 데이터를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추가∙수정∙삭제한다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5890096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228657" y="5877272"/>
            <a:ext cx="677621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모델 및 파라미터를 직접 선택하여 전력 수요를 예측하고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결과를 실제 전력 사용량과 비교하여 추이를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657856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80571"/>
              </p:ext>
            </p:extLst>
          </p:nvPr>
        </p:nvGraphicFramePr>
        <p:xfrm>
          <a:off x="168879" y="1398060"/>
          <a:ext cx="8865668" cy="7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WAI_VS_W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전력 수요 예측 결과 시각화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22  . 07 . 10.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데이터를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추가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수정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삭제할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수 있고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모델 및 파라미터를 직접 선택할 수 있어서 전력 수요 예측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/>
                      </a:r>
                      <a:b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</a:b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결과를 실제 전력 사용량과 비교하여 추이를 볼 수 있는 기능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윤주영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김윤명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CE3DFAE-26D3-17F4-3A40-06837F2A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54" name="Rectangle 41">
            <a:extLst>
              <a:ext uri="{FF2B5EF4-FFF2-40B4-BE49-F238E27FC236}">
                <a16:creationId xmlns:a16="http://schemas.microsoft.com/office/drawing/2014/main" id="{677447ED-AA20-B7CF-64BE-0F6306AC3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721" y="4602386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기간 설정</a:t>
            </a:r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540E81E-9710-6D6B-AAB1-64006B7B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368" y="3046330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추가∙수정∙삭제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D2F63C-A116-12AA-4347-19A27D97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7D7A6F-B636-D123-A02A-540CEEC84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9" y="1923882"/>
            <a:ext cx="3946417" cy="35795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1C410F-2725-4324-D7DE-D92F643C22C0}"/>
              </a:ext>
            </a:extLst>
          </p:cNvPr>
          <p:cNvSpPr txBox="1"/>
          <p:nvPr/>
        </p:nvSpPr>
        <p:spPr>
          <a:xfrm>
            <a:off x="4716016" y="1783564"/>
            <a:ext cx="3960440" cy="376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arenR"/>
            </a:pPr>
            <a:r>
              <a:rPr lang="en-US" altLang="ko-KR" sz="1400" dirty="0"/>
              <a:t>WAI </a:t>
            </a:r>
            <a:r>
              <a:rPr lang="ko-KR" altLang="en-US" sz="1400" dirty="0"/>
              <a:t>전력 수요 예측 모델은 새로운 데이터가 들어오면</a:t>
            </a:r>
            <a:r>
              <a:rPr lang="en-US" altLang="ko-KR" sz="1400" dirty="0"/>
              <a:t> </a:t>
            </a:r>
            <a:r>
              <a:rPr lang="ko-KR" altLang="en-US" sz="1400" dirty="0"/>
              <a:t>전처리와 </a:t>
            </a:r>
            <a:r>
              <a:rPr lang="ko-KR" altLang="en-US" sz="1400" dirty="0" err="1"/>
              <a:t>피쳐</a:t>
            </a:r>
            <a:r>
              <a:rPr lang="ko-KR" altLang="en-US" sz="1400" dirty="0"/>
              <a:t> 선정을 거쳐 </a:t>
            </a:r>
            <a:r>
              <a:rPr lang="en-US" altLang="ko-KR" sz="1400" dirty="0"/>
              <a:t>ML Model</a:t>
            </a:r>
            <a:r>
              <a:rPr lang="ko-KR" altLang="en-US" sz="1400" dirty="0"/>
              <a:t>과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를 선택한다</a:t>
            </a:r>
            <a:r>
              <a:rPr lang="en-US" altLang="ko-KR" sz="1400" dirty="0"/>
              <a:t>.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arenR"/>
            </a:pPr>
            <a:r>
              <a:rPr lang="ko-KR" altLang="en-US" sz="1400" dirty="0"/>
              <a:t>모델과 파라미터가 적합할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결과를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보여준다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arenR"/>
            </a:pPr>
            <a:r>
              <a:rPr lang="ko-KR" altLang="en-US" sz="1400" dirty="0"/>
              <a:t>결과가 만족스럽지 않을 경우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단계부터 다시 진행할 것을 고려한다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4283396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E56967-280A-DA84-77B8-B96EE3615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9467" y="1949280"/>
            <a:ext cx="86256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/>
              <a:t>시계열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회귀분석</a:t>
            </a:r>
            <a:r>
              <a:rPr lang="en-US" altLang="ko-KR" sz="1400" dirty="0"/>
              <a:t>(Regression)</a:t>
            </a:r>
            <a:r>
              <a:rPr lang="ko-KR" altLang="en-US" sz="1400" dirty="0"/>
              <a:t>은 과거에서 현재까지의 시간 흐름에 따라 기록된 데이터를 바탕으로 미래의 변화에 대한 추세를 분석하는 알고리즘이다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알고리즘을 활용하여 수집된 전력 데이터를 기반으로 향후 전력 수요량</a:t>
            </a:r>
            <a:r>
              <a:rPr lang="en-US" altLang="ko-KR" sz="1400" dirty="0"/>
              <a:t> </a:t>
            </a:r>
            <a:r>
              <a:rPr lang="ko-KR" altLang="en-US" sz="1400" dirty="0"/>
              <a:t>일별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주별</a:t>
            </a:r>
            <a:r>
              <a:rPr lang="en-US" altLang="ko-KR" sz="1400" dirty="0"/>
              <a:t>/</a:t>
            </a:r>
            <a:r>
              <a:rPr lang="ko-KR" altLang="en-US" sz="1400" dirty="0"/>
              <a:t>월별 단위로 예측한다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다중레이어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퍼셉트론으로</a:t>
            </a:r>
            <a:r>
              <a:rPr lang="ko-KR" altLang="en-US" sz="1400" dirty="0"/>
              <a:t> 예측 또는 </a:t>
            </a:r>
            <a:r>
              <a:rPr lang="ko-KR" altLang="en-US" sz="1400" dirty="0" err="1"/>
              <a:t>다중레이어</a:t>
            </a:r>
            <a:r>
              <a:rPr lang="ko-KR" altLang="en-US" sz="1400" dirty="0"/>
              <a:t> 방식으로 전력에 대한 변수를 측정한다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323528" y="1473901"/>
            <a:ext cx="4001929" cy="506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 err="1"/>
              <a:t>시계열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회귀분석</a:t>
            </a:r>
            <a:r>
              <a:rPr lang="en-US" altLang="ko-KR" sz="1600" dirty="0"/>
              <a:t>(Regression) </a:t>
            </a:r>
            <a:r>
              <a:rPr lang="ko-KR" altLang="en-US" sz="1600" dirty="0"/>
              <a:t>알고리즘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4339957"/>
            <a:ext cx="2384276" cy="18185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645" y="4339957"/>
            <a:ext cx="1812115" cy="181211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23528" y="4301437"/>
            <a:ext cx="19207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전력 예측 결과 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그래프 시각화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439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96852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88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D2116B-B8C5-695B-6409-90A296BD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E4DEE7-80C7-084F-F9B8-95061B040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49" y="1539291"/>
            <a:ext cx="4853701" cy="440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0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98809"/>
              </p:ext>
            </p:extLst>
          </p:nvPr>
        </p:nvGraphicFramePr>
        <p:xfrm>
          <a:off x="298210" y="1347538"/>
          <a:ext cx="8547580" cy="496178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4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1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데이터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데이터 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데이터 추가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06207"/>
                  </a:ext>
                </a:extLst>
              </a:tr>
              <a:tr h="354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데이터 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데이터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데이터 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데이터 삭제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413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VS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시각화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시각화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그래프 보기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-02-0101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시각화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그래프 보기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일별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-02-0102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시각화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그래프 보기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주별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-02-0103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시각화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그래프 보기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월별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41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VS-02-02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시각화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 선택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72874"/>
                  </a:ext>
                </a:extLst>
              </a:tr>
              <a:tr h="354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VS-02-03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시각화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파라미터 선택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636415"/>
                  </a:ext>
                </a:extLst>
              </a:tr>
              <a:tr h="354413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1477C40-A995-A6C4-9B5D-6E45B7D5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166168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07C310-AF23-46D0-1EF6-300F183F4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862ACEF-22B9-A3C7-8632-2770520D6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4" y="2420888"/>
            <a:ext cx="7607862" cy="24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709B04-BD84-305C-9EB5-D365FDEB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601763"/>
            <a:ext cx="6264696" cy="45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7016AC-EF7F-E6E4-6F69-D79853FE6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8567C0-4BAC-2A5B-2D81-704A125F2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18" y="1560856"/>
            <a:ext cx="8497389" cy="464344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E4E0CE-A393-8B7A-E1A7-D1B5C2F88BFF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60241"/>
              </p:ext>
            </p:extLst>
          </p:nvPr>
        </p:nvGraphicFramePr>
        <p:xfrm>
          <a:off x="438182" y="1522658"/>
          <a:ext cx="8242236" cy="4314336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34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인공지능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 3.7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인공지능 개발 및 데이터베이스 환경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4013334"/>
                  </a:ext>
                </a:extLst>
              </a:tr>
              <a:tr h="146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802196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(1.2.2)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 SDK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(RECO/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Estimote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SDK)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신호를 탐지하고 처리하기 위해 사용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MariaDB 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 환경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서버 시스템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81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XEON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테스트를 위한 클라우드 서버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i5, 8GB, 512GB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개발용 컴퓨터 본체 사양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37224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A4ACB2F-F949-9B69-532B-B7036F68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3492"/>
              </p:ext>
            </p:extLst>
          </p:nvPr>
        </p:nvGraphicFramePr>
        <p:xfrm>
          <a:off x="1187625" y="1412776"/>
          <a:ext cx="6010907" cy="50053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E1D5398-D8BB-21A2-C9EB-0DA29E98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1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회의록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B12A28-2CF0-6F7E-2C83-9F59E292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C941A7-2DCD-ED72-330C-7A46C7DEB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7"/>
          <a:stretch/>
        </p:blipFill>
        <p:spPr>
          <a:xfrm>
            <a:off x="434895" y="1610772"/>
            <a:ext cx="4076116" cy="44089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5770DB-5329-39E1-0D97-20E5880E3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624" y="1700808"/>
            <a:ext cx="4076117" cy="41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057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4572000" y="1484784"/>
            <a:ext cx="449376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6708" y="1495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이슈관리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6509B76-AA9B-FB66-7F2A-EF221505D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546684-5B40-0B18-E5C4-F40A740B7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4" y="2041792"/>
            <a:ext cx="3914015" cy="3835480"/>
          </a:xfrm>
          <a:prstGeom prst="rect">
            <a:avLst/>
          </a:prstGeom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E06522FC-9928-F16A-FF9D-5D5A44B616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650"/>
          <a:stretch/>
        </p:blipFill>
        <p:spPr>
          <a:xfrm>
            <a:off x="4679341" y="2065828"/>
            <a:ext cx="4242403" cy="388345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CBD6A7-0AEF-B61B-5F78-9665CC31B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49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기술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4A6D6D-5A33-7F3D-035F-8B591055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E1A328-18CE-AD01-3438-33737B932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826965"/>
            <a:ext cx="7201524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151962-428B-4F74-4D6D-45E98A45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2F7481-C0F5-9D0B-F44A-6D9A71E84DA7}"/>
              </a:ext>
            </a:extLst>
          </p:cNvPr>
          <p:cNvSpPr txBox="1"/>
          <p:nvPr/>
        </p:nvSpPr>
        <p:spPr>
          <a:xfrm>
            <a:off x="539552" y="4090413"/>
            <a:ext cx="83998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현재 한국은 지속적인 경제 성장에 따라 전력수요가 증가하고 있으며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신재생 에너지 보급 확대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수요자원의 증가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전력 수요 변동 및 기상변화로 인하여 전력 수요 예측의 중요성이 높아지고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있는 실정이다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전력수요예측은 예측기간에 따라서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초단기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장기로 구분할 수 있으며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 전력수요예측은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주일까지의 미래 전력수요예측을 수행한다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 전력수요예측의 결과는 전력시장의 발전가격 결정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예비력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송전 용량 확보를 위한 발전기 운영 계획 등에 활용될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정확한 단기 전력수요 예측은 안정적인 전력 보급과 효율적인 전력시장 운영에 기여할 수 있다는 점에서 그 중요성이 대두되고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F26183-20A3-F08C-DDE7-F178B5EA9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642" y="1312066"/>
            <a:ext cx="7171041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0A1472-B307-02D7-C827-3871B4E2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A93ACC-DE8B-CBE3-4DA8-41DCFAE17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38232"/>
              </p:ext>
            </p:extLst>
          </p:nvPr>
        </p:nvGraphicFramePr>
        <p:xfrm>
          <a:off x="971600" y="1731341"/>
          <a:ext cx="7344816" cy="2129707"/>
        </p:xfrm>
        <a:graphic>
          <a:graphicData uri="http://schemas.openxmlformats.org/drawingml/2006/table">
            <a:tbl>
              <a:tblPr/>
              <a:tblGrid>
                <a:gridCol w="628803">
                  <a:extLst>
                    <a:ext uri="{9D8B030D-6E8A-4147-A177-3AD203B41FA5}">
                      <a16:colId xmlns:a16="http://schemas.microsoft.com/office/drawing/2014/main" val="2146527161"/>
                    </a:ext>
                  </a:extLst>
                </a:gridCol>
                <a:gridCol w="1027381">
                  <a:extLst>
                    <a:ext uri="{9D8B030D-6E8A-4147-A177-3AD203B41FA5}">
                      <a16:colId xmlns:a16="http://schemas.microsoft.com/office/drawing/2014/main" val="221603845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3993155561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12896"/>
                  </a:ext>
                </a:extLst>
              </a:tr>
              <a:tr h="98806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Model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학습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보간 및 이상치 제거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Scaling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등을 통해 데이터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풍속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강수량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일조 등을 고려하여 전력 사용량과 상관도가 높은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피쳐를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선정 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모델과 파라미터를 분석해보며 최적의 모델 및 파라미터 선정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706882"/>
                  </a:ext>
                </a:extLst>
              </a:tr>
              <a:tr h="87101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 데이터 분석의 대표적인 평가 척도인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MAE, RMSE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등을 이용하여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전력 수요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모델의 성능을 측정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71317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E290FE2-E2EC-A79C-7AA9-A8612F504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49722"/>
              </p:ext>
            </p:extLst>
          </p:nvPr>
        </p:nvGraphicFramePr>
        <p:xfrm>
          <a:off x="971600" y="4123177"/>
          <a:ext cx="7344816" cy="1702980"/>
        </p:xfrm>
        <a:graphic>
          <a:graphicData uri="http://schemas.openxmlformats.org/drawingml/2006/table">
            <a:tbl>
              <a:tblPr/>
              <a:tblGrid>
                <a:gridCol w="628803">
                  <a:extLst>
                    <a:ext uri="{9D8B030D-6E8A-4147-A177-3AD203B41FA5}">
                      <a16:colId xmlns:a16="http://schemas.microsoft.com/office/drawing/2014/main" val="2482605999"/>
                    </a:ext>
                  </a:extLst>
                </a:gridCol>
                <a:gridCol w="1027381">
                  <a:extLst>
                    <a:ext uri="{9D8B030D-6E8A-4147-A177-3AD203B41FA5}">
                      <a16:colId xmlns:a16="http://schemas.microsoft.com/office/drawing/2014/main" val="285192433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992360125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60969"/>
                  </a:ext>
                </a:extLst>
              </a:tr>
              <a:tr h="6901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확인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기계 학습 결과를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Graph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등을 통해 시각적으로 확인할 수 있도록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Web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구현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772534"/>
                  </a:ext>
                </a:extLst>
              </a:tr>
              <a:tr h="74218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"/>
                          <a:ea typeface="맑은"/>
                        </a:rPr>
                        <a:t>ML Model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"/>
                          <a:ea typeface="맑은"/>
                        </a:rPr>
                        <a:t>및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"/>
                          <a:ea typeface="맑은"/>
                        </a:rPr>
                        <a:t>파라미터 선택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"/>
                          <a:ea typeface="맑은"/>
                        </a:rPr>
                        <a:t>ML Model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"/>
                          <a:ea typeface="맑은"/>
                        </a:rPr>
                        <a:t>및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"/>
                          <a:ea typeface="맑은"/>
                        </a:rPr>
                        <a:t>파라미터 선택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다양한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 Model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파라미터를 선택하여 분석 및 비교 가능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85151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A1896DF-EA7F-6B47-0A22-6846DB88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11703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382192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C7F178-EDBB-C4D0-A5B3-24BD9974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B72AB1-B5E8-384E-6E41-E4D9E46D3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8" y="1903119"/>
            <a:ext cx="7388943" cy="32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15FF327-AFCC-BE70-6D23-B9851969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72E252-9C88-CFF3-3BCF-BA808851C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8" y="2276872"/>
            <a:ext cx="3648075" cy="2466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EDEFB-ADE9-CF94-588F-27C75F7E3D90}"/>
              </a:ext>
            </a:extLst>
          </p:cNvPr>
          <p:cNvSpPr txBox="1"/>
          <p:nvPr/>
        </p:nvSpPr>
        <p:spPr>
          <a:xfrm>
            <a:off x="4716016" y="1997017"/>
            <a:ext cx="3960440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arenR"/>
            </a:pPr>
            <a:r>
              <a:rPr lang="en-US" altLang="ko-KR" sz="1400" dirty="0"/>
              <a:t>User</a:t>
            </a:r>
            <a:r>
              <a:rPr lang="ko-KR" altLang="en-US" sz="1400" dirty="0"/>
              <a:t>는 </a:t>
            </a:r>
            <a:r>
              <a:rPr lang="en-US" altLang="ko-KR" sz="1400" dirty="0"/>
              <a:t>Web</a:t>
            </a:r>
            <a:r>
              <a:rPr lang="ko-KR" altLang="en-US" sz="1400" dirty="0"/>
              <a:t>을 통해 직접 전력 사용량 데이터를 예측해볼 수도 있고</a:t>
            </a:r>
            <a:r>
              <a:rPr lang="en-US" altLang="ko-KR" sz="1400" dirty="0"/>
              <a:t>, </a:t>
            </a:r>
            <a:r>
              <a:rPr lang="ko-KR" altLang="en-US" sz="1400" dirty="0"/>
              <a:t>담당자</a:t>
            </a:r>
            <a:r>
              <a:rPr lang="en-US" altLang="ko-KR" sz="1400" dirty="0"/>
              <a:t>(PIC)</a:t>
            </a:r>
            <a:r>
              <a:rPr lang="ko-KR" altLang="en-US" sz="1400" dirty="0"/>
              <a:t>에게 분석을 맡길 수도 있다</a:t>
            </a:r>
            <a:r>
              <a:rPr lang="en-US" altLang="ko-KR" sz="1400" dirty="0"/>
              <a:t>.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arenR"/>
            </a:pP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+mj-lt"/>
              <a:buAutoNum type="arabicParenR"/>
            </a:pPr>
            <a:r>
              <a:rPr lang="ko-KR" altLang="en-US" sz="1400" dirty="0"/>
              <a:t>직접 예측할 경우</a:t>
            </a:r>
            <a:r>
              <a:rPr lang="en-US" altLang="ko-KR" sz="1400" dirty="0"/>
              <a:t>, User</a:t>
            </a:r>
            <a:r>
              <a:rPr lang="ko-KR" altLang="en-US" sz="1400" dirty="0"/>
              <a:t>는 </a:t>
            </a:r>
            <a:r>
              <a:rPr lang="en-US" altLang="ko-KR" sz="1400" dirty="0"/>
              <a:t>Web</a:t>
            </a:r>
            <a:r>
              <a:rPr lang="ko-KR" altLang="en-US" sz="1400" dirty="0"/>
              <a:t>에서 </a:t>
            </a:r>
            <a:r>
              <a:rPr lang="en-US" altLang="ko-KR" sz="1400" dirty="0"/>
              <a:t>Model </a:t>
            </a:r>
            <a:r>
              <a:rPr lang="ko-KR" altLang="en-US" sz="1400" dirty="0"/>
              <a:t>및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를 직접 고를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19998A-6F47-2218-A538-FE3761C8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283909"/>
            <a:ext cx="8939163" cy="50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2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19533"/>
              </p:ext>
            </p:extLst>
          </p:nvPr>
        </p:nvGraphicFramePr>
        <p:xfrm>
          <a:off x="539552" y="1340767"/>
          <a:ext cx="7992888" cy="443091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253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WAI-01-01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전력 수요 예측 결과 시각화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데이터를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추가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수정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삭제할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수 있고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모델 및 파라미터를 직접 선택할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-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전력 수요 예측 결과를 실제 전력 사용량과 비교하여 추이를 볼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∎데이터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추가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수정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/>
                      </a:r>
                      <a:b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</a:b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데이터를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추가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수정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삭제하여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예측 결과를 볼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∎예측 결과 그래프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그래프 보기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실제 전력 사용량과 비교하여 전력 수요 예측 결과를 시각적으로 확인할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∎기간 선택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예측 기간을 선택할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전력 수요 예측 결과 시각화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1" name="_x278366352" descr="EMB00002bb84f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5733" r="49615" b="3430"/>
          <a:stretch>
            <a:fillRect/>
          </a:stretch>
        </p:blipFill>
        <p:spPr bwMode="auto">
          <a:xfrm>
            <a:off x="655856" y="1825665"/>
            <a:ext cx="1899920" cy="36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26C3B06-491A-96A1-451C-FDC6658E3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789040"/>
            <a:ext cx="1447854" cy="10801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423F94F6-1989-17DE-07A0-62277CCBE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2557651"/>
            <a:ext cx="1447854" cy="123138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1083</Words>
  <Application>Microsoft Office PowerPoint</Application>
  <PresentationFormat>화면 슬라이드 쇼(4:3)</PresentationFormat>
  <Paragraphs>331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WIN10</cp:lastModifiedBy>
  <cp:revision>270</cp:revision>
  <dcterms:created xsi:type="dcterms:W3CDTF">2014-04-16T00:55:54Z</dcterms:created>
  <dcterms:modified xsi:type="dcterms:W3CDTF">2024-02-06T10:03:05Z</dcterms:modified>
</cp:coreProperties>
</file>