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handoutMasterIdLst>
    <p:handoutMasterId r:id="rId10"/>
  </p:handoutMasterIdLst>
  <p:sldIdLst>
    <p:sldId id="257" r:id="rId2"/>
    <p:sldId id="262" r:id="rId3"/>
    <p:sldId id="263" r:id="rId4"/>
    <p:sldId id="264" r:id="rId5"/>
    <p:sldId id="265" r:id="rId6"/>
    <p:sldId id="267" r:id="rId7"/>
    <p:sldId id="266" r:id="rId8"/>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94660" autoAdjust="0"/>
  </p:normalViewPr>
  <p:slideViewPr>
    <p:cSldViewPr snapToGrid="0">
      <p:cViewPr varScale="1">
        <p:scale>
          <a:sx n="66" d="100"/>
          <a:sy n="66" d="100"/>
        </p:scale>
        <p:origin x="585" y="5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12/3/2024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12/3/2024</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12/3/2024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12/3/2024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12/3/2024</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12/3/2024</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12/3/2024</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12/3/2024</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12/3/2024</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12/3/2024</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12/3/2024</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12/3/2024</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12/3/2024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a:bodyPr>
          <a:lstStyle/>
          <a:p>
            <a:pPr algn="ctr">
              <a:lnSpc>
                <a:spcPct val="107000"/>
              </a:lnSpc>
              <a:spcAft>
                <a:spcPts val="800"/>
              </a:spcAft>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The Digital Revolution in Fundraising: How COVID-19 Accelerated the Shift to Online Giving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a:bodyPr>
          <a:lstStyle/>
          <a:p>
            <a:pPr rtl="0">
              <a:spcAft>
                <a:spcPts val="600"/>
              </a:spcAft>
            </a:pPr>
            <a:r>
              <a:rPr lang="en-GB" sz="1400" dirty="0">
                <a:solidFill>
                  <a:schemeClr val="tx1"/>
                </a:solidFill>
              </a:rPr>
              <a:t>B</a:t>
            </a:r>
            <a:r>
              <a:rPr lang="en-gb" sz="1400" dirty="0">
                <a:solidFill>
                  <a:schemeClr val="tx1"/>
                </a:solidFill>
              </a:rPr>
              <a:t>y Kristopher Albano</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A98E8-C152-D0DF-4DB7-B6A14D4EE192}"/>
              </a:ext>
            </a:extLst>
          </p:cNvPr>
          <p:cNvSpPr>
            <a:spLocks noGrp="1"/>
          </p:cNvSpPr>
          <p:nvPr>
            <p:ph type="title"/>
          </p:nvPr>
        </p:nvSpPr>
        <p:spPr/>
        <p:txBody>
          <a:bodyPr/>
          <a:lstStyle/>
          <a:p>
            <a:r>
              <a:rPr lang="en-GB" dirty="0"/>
              <a:t>Defining the Subject</a:t>
            </a:r>
          </a:p>
        </p:txBody>
      </p:sp>
      <p:sp>
        <p:nvSpPr>
          <p:cNvPr id="3" name="Content Placeholder 2">
            <a:extLst>
              <a:ext uri="{FF2B5EF4-FFF2-40B4-BE49-F238E27FC236}">
                <a16:creationId xmlns:a16="http://schemas.microsoft.com/office/drawing/2014/main" id="{2D89ADE7-AFB7-7015-3D3F-1E53826FA5B4}"/>
              </a:ext>
            </a:extLst>
          </p:cNvPr>
          <p:cNvSpPr>
            <a:spLocks noGrp="1"/>
          </p:cNvSpPr>
          <p:nvPr>
            <p:ph idx="1"/>
          </p:nvPr>
        </p:nvSpPr>
        <p:spPr/>
        <p:txBody>
          <a:bodyPr>
            <a:normAutofit/>
          </a:bodyPr>
          <a:lstStyle/>
          <a:p>
            <a:r>
              <a:rPr lang="en-US" sz="1800" dirty="0"/>
              <a:t>Fundraising in higher education institutions has evolved in recent years where a large part was played by the increasing adoption of online donation platforms. This online shift, accelerated by the COVID-19 pandemic, has reshaped how colleges and universities connect with donors to secure funding to meet financial demands that the institution alone cannot cover. Fundraising efforts play an integral part in supporting everything from student financial aid and facility upgrades to operational expenses making it essential for institutions to adapt to the changing expectations of their donor base.</a:t>
            </a:r>
            <a:endParaRPr lang="en-GB" sz="1800" dirty="0"/>
          </a:p>
        </p:txBody>
      </p:sp>
    </p:spTree>
    <p:extLst>
      <p:ext uri="{BB962C8B-B14F-4D97-AF65-F5344CB8AC3E}">
        <p14:creationId xmlns:p14="http://schemas.microsoft.com/office/powerpoint/2010/main" val="287831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4CE7-4C67-5B93-334D-88AB4B100987}"/>
              </a:ext>
            </a:extLst>
          </p:cNvPr>
          <p:cNvSpPr>
            <a:spLocks noGrp="1"/>
          </p:cNvSpPr>
          <p:nvPr>
            <p:ph type="title"/>
          </p:nvPr>
        </p:nvSpPr>
        <p:spPr/>
        <p:txBody>
          <a:bodyPr/>
          <a:lstStyle/>
          <a:p>
            <a:r>
              <a:rPr lang="en-GB" dirty="0"/>
              <a:t>Business Need</a:t>
            </a:r>
          </a:p>
        </p:txBody>
      </p:sp>
      <p:sp>
        <p:nvSpPr>
          <p:cNvPr id="3" name="Content Placeholder 2">
            <a:extLst>
              <a:ext uri="{FF2B5EF4-FFF2-40B4-BE49-F238E27FC236}">
                <a16:creationId xmlns:a16="http://schemas.microsoft.com/office/drawing/2014/main" id="{6CF3EE6B-AAFA-05D0-5886-6C30E5BBCE51}"/>
              </a:ext>
            </a:extLst>
          </p:cNvPr>
          <p:cNvSpPr>
            <a:spLocks noGrp="1"/>
          </p:cNvSpPr>
          <p:nvPr>
            <p:ph idx="1"/>
          </p:nvPr>
        </p:nvSpPr>
        <p:spPr/>
        <p:txBody>
          <a:bodyPr>
            <a:normAutofit lnSpcReduction="10000"/>
          </a:bodyPr>
          <a:lstStyle/>
          <a:p>
            <a:r>
              <a:rPr lang="en-US" sz="1800" dirty="0"/>
              <a:t>The success of fundraising campaigns in higher education institutions relies a lot on understanding and adapting to donor behaviors. Generational shifts in giving habits in recent years have presented a lot of different challenges in maintaining consistent campaigns that can effectively reach different demographic groups. Fortunately, several technological advancements offer new opportunities to easily identify trends and allow for a more seamless donation process. It is important to understand how higher education institutions can leverage this transition not only to help the students and staff, but also the community surrounding them. This project will aim to analyze these trends to better understand how to improve fundraising efforts to enable the university to better communicate the needs of the institution to donors across different age groups. By doing so, institutions can optimize their fundraising strategies to ensure financial sustainability and fulfill their educational missions in an ever-changing philanthropic landscape.</a:t>
            </a:r>
            <a:endParaRPr lang="en-GB" sz="1800" dirty="0"/>
          </a:p>
        </p:txBody>
      </p:sp>
    </p:spTree>
    <p:extLst>
      <p:ext uri="{BB962C8B-B14F-4D97-AF65-F5344CB8AC3E}">
        <p14:creationId xmlns:p14="http://schemas.microsoft.com/office/powerpoint/2010/main" val="85038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00C90-119B-AD6D-5411-BC23AC2A1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4931E-ECFA-C670-1456-1D2F746EBF1D}"/>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7826CC56-2C90-889B-F97B-8D11B5F1724D}"/>
              </a:ext>
            </a:extLst>
          </p:cNvPr>
          <p:cNvSpPr>
            <a:spLocks noGrp="1"/>
          </p:cNvSpPr>
          <p:nvPr>
            <p:ph idx="1"/>
          </p:nvPr>
        </p:nvSpPr>
        <p:spPr/>
        <p:txBody>
          <a:bodyPr>
            <a:normAutofit/>
          </a:bodyPr>
          <a:lstStyle/>
          <a:p>
            <a:r>
              <a:rPr lang="en-US" sz="1800" dirty="0"/>
              <a:t>This study seeks to address this gap by examining the impact of technological advancements on fundraising practices, focusing on the transition to online donation platforms and its implications for donor engagement and fundraising efficiency in higher education.</a:t>
            </a:r>
            <a:endParaRPr lang="en-GB" sz="1800" dirty="0"/>
          </a:p>
        </p:txBody>
      </p:sp>
    </p:spTree>
    <p:extLst>
      <p:ext uri="{BB962C8B-B14F-4D97-AF65-F5344CB8AC3E}">
        <p14:creationId xmlns:p14="http://schemas.microsoft.com/office/powerpoint/2010/main" val="2555701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D89F1-A54B-711F-0385-4DE8629737F2}"/>
              </a:ext>
            </a:extLst>
          </p:cNvPr>
          <p:cNvSpPr/>
          <p:nvPr/>
        </p:nvSpPr>
        <p:spPr>
          <a:xfrm>
            <a:off x="3127829" y="1828799"/>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a:t>
            </a:r>
            <a:endParaRPr lang="en-GB" dirty="0"/>
          </a:p>
        </p:txBody>
      </p:sp>
      <p:sp>
        <p:nvSpPr>
          <p:cNvPr id="6" name="Rectangle 5">
            <a:extLst>
              <a:ext uri="{FF2B5EF4-FFF2-40B4-BE49-F238E27FC236}">
                <a16:creationId xmlns:a16="http://schemas.microsoft.com/office/drawing/2014/main" id="{8047FB04-A18C-18A1-EC32-408834894C06}"/>
              </a:ext>
            </a:extLst>
          </p:cNvPr>
          <p:cNvSpPr/>
          <p:nvPr/>
        </p:nvSpPr>
        <p:spPr>
          <a:xfrm>
            <a:off x="798286" y="1821542"/>
            <a:ext cx="1531257" cy="6821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Business Proposal</a:t>
            </a:r>
            <a:endParaRPr lang="en-GB" dirty="0"/>
          </a:p>
        </p:txBody>
      </p:sp>
      <p:sp>
        <p:nvSpPr>
          <p:cNvPr id="7" name="Rectangle 6">
            <a:extLst>
              <a:ext uri="{FF2B5EF4-FFF2-40B4-BE49-F238E27FC236}">
                <a16:creationId xmlns:a16="http://schemas.microsoft.com/office/drawing/2014/main" id="{052D2133-B9EE-0557-28F6-1E45142C8F0E}"/>
              </a:ext>
            </a:extLst>
          </p:cNvPr>
          <p:cNvSpPr/>
          <p:nvPr/>
        </p:nvSpPr>
        <p:spPr>
          <a:xfrm>
            <a:off x="5464628" y="1811455"/>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Cleaning</a:t>
            </a:r>
            <a:endParaRPr lang="en-GB" dirty="0"/>
          </a:p>
        </p:txBody>
      </p:sp>
      <p:sp>
        <p:nvSpPr>
          <p:cNvPr id="8" name="Rectangle 7">
            <a:extLst>
              <a:ext uri="{FF2B5EF4-FFF2-40B4-BE49-F238E27FC236}">
                <a16:creationId xmlns:a16="http://schemas.microsoft.com/office/drawing/2014/main" id="{EF47C63A-F29A-E89C-9D4E-46C6E05AFAEF}"/>
              </a:ext>
            </a:extLst>
          </p:cNvPr>
          <p:cNvSpPr/>
          <p:nvPr/>
        </p:nvSpPr>
        <p:spPr>
          <a:xfrm>
            <a:off x="8077201" y="1811855"/>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EDA</a:t>
            </a:r>
            <a:endParaRPr lang="en-GB" dirty="0"/>
          </a:p>
        </p:txBody>
      </p:sp>
      <p:sp>
        <p:nvSpPr>
          <p:cNvPr id="9" name="Rectangle 8">
            <a:extLst>
              <a:ext uri="{FF2B5EF4-FFF2-40B4-BE49-F238E27FC236}">
                <a16:creationId xmlns:a16="http://schemas.microsoft.com/office/drawing/2014/main" id="{205667EC-F7FB-873A-3ACF-4A1E396AE058}"/>
              </a:ext>
            </a:extLst>
          </p:cNvPr>
          <p:cNvSpPr/>
          <p:nvPr/>
        </p:nvSpPr>
        <p:spPr>
          <a:xfrm>
            <a:off x="8077201" y="3277671"/>
            <a:ext cx="1538514" cy="12482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Machine Learning Application</a:t>
            </a:r>
            <a:endParaRPr lang="en-GB" dirty="0"/>
          </a:p>
        </p:txBody>
      </p:sp>
      <p:sp>
        <p:nvSpPr>
          <p:cNvPr id="10" name="Rectangle 9">
            <a:extLst>
              <a:ext uri="{FF2B5EF4-FFF2-40B4-BE49-F238E27FC236}">
                <a16:creationId xmlns:a16="http://schemas.microsoft.com/office/drawing/2014/main" id="{43E0EE95-1677-5C65-4B38-672AE02D4C47}"/>
              </a:ext>
            </a:extLst>
          </p:cNvPr>
          <p:cNvSpPr/>
          <p:nvPr/>
        </p:nvSpPr>
        <p:spPr>
          <a:xfrm>
            <a:off x="5464629" y="3225799"/>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endParaRPr lang="en-GB" dirty="0"/>
          </a:p>
        </p:txBody>
      </p:sp>
      <p:sp>
        <p:nvSpPr>
          <p:cNvPr id="11" name="Rectangle 10">
            <a:extLst>
              <a:ext uri="{FF2B5EF4-FFF2-40B4-BE49-F238E27FC236}">
                <a16:creationId xmlns:a16="http://schemas.microsoft.com/office/drawing/2014/main" id="{666509D0-111F-56EB-6669-2F9B2FCE858B}"/>
              </a:ext>
            </a:extLst>
          </p:cNvPr>
          <p:cNvSpPr/>
          <p:nvPr/>
        </p:nvSpPr>
        <p:spPr>
          <a:xfrm>
            <a:off x="3127829" y="3225799"/>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Visualization</a:t>
            </a:r>
            <a:endParaRPr lang="en-GB" dirty="0"/>
          </a:p>
        </p:txBody>
      </p:sp>
      <p:sp>
        <p:nvSpPr>
          <p:cNvPr id="12" name="Rectangle 11">
            <a:extLst>
              <a:ext uri="{FF2B5EF4-FFF2-40B4-BE49-F238E27FC236}">
                <a16:creationId xmlns:a16="http://schemas.microsoft.com/office/drawing/2014/main" id="{3DF1E136-27D4-FCE0-1FDD-C7F81BF76203}"/>
              </a:ext>
            </a:extLst>
          </p:cNvPr>
          <p:cNvSpPr/>
          <p:nvPr/>
        </p:nvSpPr>
        <p:spPr>
          <a:xfrm>
            <a:off x="791029" y="3234507"/>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endParaRPr lang="en-GB" dirty="0"/>
          </a:p>
        </p:txBody>
      </p:sp>
      <p:sp>
        <p:nvSpPr>
          <p:cNvPr id="13" name="Rectangle 12">
            <a:extLst>
              <a:ext uri="{FF2B5EF4-FFF2-40B4-BE49-F238E27FC236}">
                <a16:creationId xmlns:a16="http://schemas.microsoft.com/office/drawing/2014/main" id="{46835CAD-A80A-741F-0040-DA48E8AEFF0F}"/>
              </a:ext>
            </a:extLst>
          </p:cNvPr>
          <p:cNvSpPr/>
          <p:nvPr/>
        </p:nvSpPr>
        <p:spPr>
          <a:xfrm>
            <a:off x="791029" y="4775199"/>
            <a:ext cx="15385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Dashboard Creation</a:t>
            </a:r>
            <a:endParaRPr lang="en-GB" dirty="0"/>
          </a:p>
        </p:txBody>
      </p:sp>
      <p:sp>
        <p:nvSpPr>
          <p:cNvPr id="14" name="Rectangle 13">
            <a:extLst>
              <a:ext uri="{FF2B5EF4-FFF2-40B4-BE49-F238E27FC236}">
                <a16:creationId xmlns:a16="http://schemas.microsoft.com/office/drawing/2014/main" id="{57F322EE-228E-0918-2197-B4ACDCABA4D0}"/>
              </a:ext>
            </a:extLst>
          </p:cNvPr>
          <p:cNvSpPr/>
          <p:nvPr/>
        </p:nvSpPr>
        <p:spPr>
          <a:xfrm>
            <a:off x="3127829" y="4775199"/>
            <a:ext cx="1843314" cy="6749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Presentation</a:t>
            </a:r>
            <a:endParaRPr lang="en-GB" dirty="0"/>
          </a:p>
        </p:txBody>
      </p:sp>
      <p:sp>
        <p:nvSpPr>
          <p:cNvPr id="15" name="Arrow: Right 14">
            <a:extLst>
              <a:ext uri="{FF2B5EF4-FFF2-40B4-BE49-F238E27FC236}">
                <a16:creationId xmlns:a16="http://schemas.microsoft.com/office/drawing/2014/main" id="{DDE94F9A-95D0-E4A4-0C17-DF08C7261799}"/>
              </a:ext>
            </a:extLst>
          </p:cNvPr>
          <p:cNvSpPr/>
          <p:nvPr/>
        </p:nvSpPr>
        <p:spPr>
          <a:xfrm>
            <a:off x="2478314" y="1931993"/>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Arrow: Right 15">
            <a:extLst>
              <a:ext uri="{FF2B5EF4-FFF2-40B4-BE49-F238E27FC236}">
                <a16:creationId xmlns:a16="http://schemas.microsoft.com/office/drawing/2014/main" id="{ECDB3E7C-949D-511D-428B-D8813C05D7B9}"/>
              </a:ext>
            </a:extLst>
          </p:cNvPr>
          <p:cNvSpPr/>
          <p:nvPr/>
        </p:nvSpPr>
        <p:spPr>
          <a:xfrm>
            <a:off x="4815114" y="1982796"/>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Right 16">
            <a:extLst>
              <a:ext uri="{FF2B5EF4-FFF2-40B4-BE49-F238E27FC236}">
                <a16:creationId xmlns:a16="http://schemas.microsoft.com/office/drawing/2014/main" id="{1F3BA519-7CA0-F420-2D15-A68EE80E8453}"/>
              </a:ext>
            </a:extLst>
          </p:cNvPr>
          <p:cNvSpPr/>
          <p:nvPr/>
        </p:nvSpPr>
        <p:spPr>
          <a:xfrm>
            <a:off x="7256794" y="1931993"/>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Right 17">
            <a:extLst>
              <a:ext uri="{FF2B5EF4-FFF2-40B4-BE49-F238E27FC236}">
                <a16:creationId xmlns:a16="http://schemas.microsoft.com/office/drawing/2014/main" id="{6F933984-910B-7792-A6E6-0B2F9F75F501}"/>
              </a:ext>
            </a:extLst>
          </p:cNvPr>
          <p:cNvSpPr/>
          <p:nvPr/>
        </p:nvSpPr>
        <p:spPr>
          <a:xfrm rot="5400000">
            <a:off x="8596086" y="2675312"/>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Arrow: Right 18">
            <a:extLst>
              <a:ext uri="{FF2B5EF4-FFF2-40B4-BE49-F238E27FC236}">
                <a16:creationId xmlns:a16="http://schemas.microsoft.com/office/drawing/2014/main" id="{C5EC2F5B-E1A0-B968-C030-088BC902B038}"/>
              </a:ext>
            </a:extLst>
          </p:cNvPr>
          <p:cNvSpPr/>
          <p:nvPr/>
        </p:nvSpPr>
        <p:spPr>
          <a:xfrm rot="10800000">
            <a:off x="7256794" y="3320940"/>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Arrow: Right 20">
            <a:extLst>
              <a:ext uri="{FF2B5EF4-FFF2-40B4-BE49-F238E27FC236}">
                <a16:creationId xmlns:a16="http://schemas.microsoft.com/office/drawing/2014/main" id="{CAA43163-0383-06DB-DEFD-EB6D842D02DF}"/>
              </a:ext>
            </a:extLst>
          </p:cNvPr>
          <p:cNvSpPr/>
          <p:nvPr/>
        </p:nvSpPr>
        <p:spPr>
          <a:xfrm rot="10800000">
            <a:off x="4837061" y="3320940"/>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Right 21">
            <a:extLst>
              <a:ext uri="{FF2B5EF4-FFF2-40B4-BE49-F238E27FC236}">
                <a16:creationId xmlns:a16="http://schemas.microsoft.com/office/drawing/2014/main" id="{DD9D3D0F-1370-253E-C735-2F76BE0A73A8}"/>
              </a:ext>
            </a:extLst>
          </p:cNvPr>
          <p:cNvSpPr/>
          <p:nvPr/>
        </p:nvSpPr>
        <p:spPr>
          <a:xfrm rot="10800000">
            <a:off x="2456368" y="3352798"/>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Right 22">
            <a:extLst>
              <a:ext uri="{FF2B5EF4-FFF2-40B4-BE49-F238E27FC236}">
                <a16:creationId xmlns:a16="http://schemas.microsoft.com/office/drawing/2014/main" id="{B478AD19-3EED-93ED-E7D9-D3987B5008C3}"/>
              </a:ext>
            </a:extLst>
          </p:cNvPr>
          <p:cNvSpPr/>
          <p:nvPr/>
        </p:nvSpPr>
        <p:spPr>
          <a:xfrm rot="5400000">
            <a:off x="1309914" y="4099995"/>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DA198382-1A78-3835-7A77-44C6E4921D97}"/>
              </a:ext>
            </a:extLst>
          </p:cNvPr>
          <p:cNvSpPr/>
          <p:nvPr/>
        </p:nvSpPr>
        <p:spPr>
          <a:xfrm>
            <a:off x="2467253" y="4870340"/>
            <a:ext cx="50074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itle 1">
            <a:extLst>
              <a:ext uri="{FF2B5EF4-FFF2-40B4-BE49-F238E27FC236}">
                <a16:creationId xmlns:a16="http://schemas.microsoft.com/office/drawing/2014/main" id="{B6887290-8D73-1982-F785-48F50EC1A112}"/>
              </a:ext>
            </a:extLst>
          </p:cNvPr>
          <p:cNvSpPr>
            <a:spLocks noGrp="1"/>
          </p:cNvSpPr>
          <p:nvPr>
            <p:ph type="title"/>
          </p:nvPr>
        </p:nvSpPr>
        <p:spPr>
          <a:xfrm>
            <a:off x="689429" y="396930"/>
            <a:ext cx="10058400" cy="1371600"/>
          </a:xfrm>
        </p:spPr>
        <p:txBody>
          <a:bodyPr/>
          <a:lstStyle/>
          <a:p>
            <a:r>
              <a:rPr lang="en-GB" dirty="0"/>
              <a:t>High-level Architecture Diagram</a:t>
            </a:r>
          </a:p>
        </p:txBody>
      </p:sp>
    </p:spTree>
    <p:extLst>
      <p:ext uri="{BB962C8B-B14F-4D97-AF65-F5344CB8AC3E}">
        <p14:creationId xmlns:p14="http://schemas.microsoft.com/office/powerpoint/2010/main" val="648133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BD66-D391-8428-23CA-8408F8C6D9C0}"/>
              </a:ext>
            </a:extLst>
          </p:cNvPr>
          <p:cNvSpPr>
            <a:spLocks noGrp="1"/>
          </p:cNvSpPr>
          <p:nvPr>
            <p:ph type="title"/>
          </p:nvPr>
        </p:nvSpPr>
        <p:spPr/>
        <p:txBody>
          <a:bodyPr/>
          <a:lstStyle/>
          <a:p>
            <a:r>
              <a:rPr lang="en-US" dirty="0"/>
              <a:t>Minimum Viable Product</a:t>
            </a:r>
            <a:endParaRPr lang="en-GB" dirty="0"/>
          </a:p>
        </p:txBody>
      </p:sp>
      <p:sp>
        <p:nvSpPr>
          <p:cNvPr id="3" name="Content Placeholder 2">
            <a:extLst>
              <a:ext uri="{FF2B5EF4-FFF2-40B4-BE49-F238E27FC236}">
                <a16:creationId xmlns:a16="http://schemas.microsoft.com/office/drawing/2014/main" id="{9B2374AA-4921-E795-D356-92911E7D66DC}"/>
              </a:ext>
            </a:extLst>
          </p:cNvPr>
          <p:cNvSpPr>
            <a:spLocks noGrp="1"/>
          </p:cNvSpPr>
          <p:nvPr>
            <p:ph idx="1"/>
          </p:nvPr>
        </p:nvSpPr>
        <p:spPr/>
        <p:txBody>
          <a:bodyPr/>
          <a:lstStyle/>
          <a:p>
            <a:pPr marL="0" indent="0">
              <a:buNone/>
            </a:pPr>
            <a:r>
              <a:rPr lang="en-US" sz="1800" dirty="0"/>
              <a:t>1. Donor Behavior Overview</a:t>
            </a:r>
          </a:p>
          <a:p>
            <a:pPr lvl="1"/>
            <a:r>
              <a:rPr lang="en-US" sz="1600" dirty="0"/>
              <a:t>Percentage of online vs offline donors</a:t>
            </a:r>
          </a:p>
          <a:p>
            <a:pPr lvl="1"/>
            <a:r>
              <a:rPr lang="en-US" sz="1600" dirty="0"/>
              <a:t>Average donation amount (online vs offline)</a:t>
            </a:r>
          </a:p>
          <a:p>
            <a:pPr lvl="1"/>
            <a:r>
              <a:rPr lang="en-US" sz="1600" dirty="0"/>
              <a:t>Age distribution of online donors</a:t>
            </a:r>
          </a:p>
          <a:p>
            <a:r>
              <a:rPr lang="en-US" sz="1800" dirty="0"/>
              <a:t>2. Donation Trends</a:t>
            </a:r>
          </a:p>
          <a:p>
            <a:pPr lvl="1"/>
            <a:r>
              <a:rPr lang="en-US" sz="1600" dirty="0"/>
              <a:t>Comparison of online donation growth to overall donation growth</a:t>
            </a:r>
          </a:p>
          <a:p>
            <a:r>
              <a:rPr lang="en-US" sz="1800" dirty="0"/>
              <a:t>3. Recent Campaign Performance</a:t>
            </a:r>
          </a:p>
          <a:p>
            <a:pPr lvl="1"/>
            <a:r>
              <a:rPr lang="en-US" sz="1600" dirty="0"/>
              <a:t>Analysis of the results from the recently closed campaign</a:t>
            </a:r>
          </a:p>
          <a:p>
            <a:pPr lvl="1"/>
            <a:r>
              <a:rPr lang="en-US" sz="1600" dirty="0"/>
              <a:t>Online vs offline gifts comparison</a:t>
            </a:r>
          </a:p>
          <a:p>
            <a:endParaRPr lang="en-GB" dirty="0"/>
          </a:p>
        </p:txBody>
      </p:sp>
    </p:spTree>
    <p:extLst>
      <p:ext uri="{BB962C8B-B14F-4D97-AF65-F5344CB8AC3E}">
        <p14:creationId xmlns:p14="http://schemas.microsoft.com/office/powerpoint/2010/main" val="4084129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EF95A20-BEF9-F6AA-6685-7059BF50BD09}"/>
              </a:ext>
            </a:extLst>
          </p:cNvPr>
          <p:cNvSpPr>
            <a:spLocks noGrp="1"/>
          </p:cNvSpPr>
          <p:nvPr>
            <p:ph type="dt" sz="half" idx="10"/>
          </p:nvPr>
        </p:nvSpPr>
        <p:spPr/>
        <p:txBody>
          <a:bodyPr/>
          <a:lstStyle/>
          <a:p>
            <a:pPr rtl="0"/>
            <a:fld id="{6AF379E8-AC6C-43B9-9222-BDF0AF9336F0}" type="datetime1">
              <a:rPr lang="en-US" smtClean="0"/>
              <a:t>12/3/2024</a:t>
            </a:fld>
            <a:endParaRPr lang="en-US"/>
          </a:p>
        </p:txBody>
      </p:sp>
      <p:pic>
        <p:nvPicPr>
          <p:cNvPr id="6" name="Picture 5">
            <a:extLst>
              <a:ext uri="{FF2B5EF4-FFF2-40B4-BE49-F238E27FC236}">
                <a16:creationId xmlns:a16="http://schemas.microsoft.com/office/drawing/2014/main" id="{ABA79443-D623-8905-3DDD-4CF7DADBA3FE}"/>
              </a:ext>
            </a:extLst>
          </p:cNvPr>
          <p:cNvPicPr>
            <a:picLocks noChangeAspect="1"/>
          </p:cNvPicPr>
          <p:nvPr/>
        </p:nvPicPr>
        <p:blipFill>
          <a:blip r:embed="rId2"/>
          <a:stretch>
            <a:fillRect/>
          </a:stretch>
        </p:blipFill>
        <p:spPr>
          <a:xfrm>
            <a:off x="4935207" y="1081313"/>
            <a:ext cx="6724699" cy="5242625"/>
          </a:xfrm>
          <a:prstGeom prst="rect">
            <a:avLst/>
          </a:prstGeom>
        </p:spPr>
      </p:pic>
      <p:sp>
        <p:nvSpPr>
          <p:cNvPr id="7" name="Title 1">
            <a:extLst>
              <a:ext uri="{FF2B5EF4-FFF2-40B4-BE49-F238E27FC236}">
                <a16:creationId xmlns:a16="http://schemas.microsoft.com/office/drawing/2014/main" id="{4DF49225-BA85-68AD-C8FC-2CA973B343FC}"/>
              </a:ext>
            </a:extLst>
          </p:cNvPr>
          <p:cNvSpPr>
            <a:spLocks noGrp="1"/>
          </p:cNvSpPr>
          <p:nvPr>
            <p:ph type="title"/>
          </p:nvPr>
        </p:nvSpPr>
        <p:spPr>
          <a:xfrm>
            <a:off x="1066800" y="642593"/>
            <a:ext cx="3744686" cy="1723235"/>
          </a:xfrm>
        </p:spPr>
        <p:txBody>
          <a:bodyPr>
            <a:normAutofit fontScale="90000"/>
          </a:bodyPr>
          <a:lstStyle/>
          <a:p>
            <a:r>
              <a:rPr lang="en-GB" dirty="0"/>
              <a:t>Peer-reviewed</a:t>
            </a:r>
            <a:br>
              <a:rPr lang="en-GB" dirty="0"/>
            </a:br>
            <a:r>
              <a:rPr lang="en-GB" dirty="0"/>
              <a:t>Articles from Zotero</a:t>
            </a:r>
          </a:p>
        </p:txBody>
      </p:sp>
    </p:spTree>
    <p:extLst>
      <p:ext uri="{BB962C8B-B14F-4D97-AF65-F5344CB8AC3E}">
        <p14:creationId xmlns:p14="http://schemas.microsoft.com/office/powerpoint/2010/main" val="2968387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{6CB1AEBC-9907-46A4-A8CC-D76F0D19C0CC}tf78438558_win32</Template>
  <TotalTime>1354</TotalTime>
  <Words>398</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Century Gothic</vt:lpstr>
      <vt:lpstr>Garamond</vt:lpstr>
      <vt:lpstr>Times New Roman</vt:lpstr>
      <vt:lpstr>SavonVTI</vt:lpstr>
      <vt:lpstr>The Digital Revolution in Fundraising: How COVID-19 Accelerated the Shift to Online Giving</vt:lpstr>
      <vt:lpstr>Defining the Subject</vt:lpstr>
      <vt:lpstr>Business Need</vt:lpstr>
      <vt:lpstr>Problem Statement</vt:lpstr>
      <vt:lpstr>High-level Architecture Diagram</vt:lpstr>
      <vt:lpstr>Minimum Viable Product</vt:lpstr>
      <vt:lpstr>Peer-reviewed Articles from Zotero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Kristopher Albano</dc:creator>
  <cp:lastModifiedBy>Kristopher Albano</cp:lastModifiedBy>
  <cp:revision>2</cp:revision>
  <dcterms:created xsi:type="dcterms:W3CDTF">2024-12-04T01:15:10Z</dcterms:created>
  <dcterms:modified xsi:type="dcterms:W3CDTF">2024-12-04T23:50:02Z</dcterms:modified>
</cp:coreProperties>
</file>