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4"/>
  </p:sldMasterIdLst>
  <p:notesMasterIdLst>
    <p:notesMasterId r:id="rId21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1" r:id="rId19"/>
    <p:sldId id="27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06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B136EC-EB4E-48C6-A18F-891E2B302359}" v="3" dt="2021-02-26T08:19:00.0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HAMIN HAQUE ARPA" userId="S::18-37437-1@student.aiub.edu::ff473c51-58c5-4871-b419-5772c4508762" providerId="AD" clId="Web-{E3B136EC-EB4E-48C6-A18F-891E2B302359}"/>
    <pc:docChg chg="modSld">
      <pc:chgData name="FAHAMIN HAQUE ARPA" userId="S::18-37437-1@student.aiub.edu::ff473c51-58c5-4871-b419-5772c4508762" providerId="AD" clId="Web-{E3B136EC-EB4E-48C6-A18F-891E2B302359}" dt="2021-02-26T08:19:00.003" v="2"/>
      <pc:docMkLst>
        <pc:docMk/>
      </pc:docMkLst>
      <pc:sldChg chg="modSp">
        <pc:chgData name="FAHAMIN HAQUE ARPA" userId="S::18-37437-1@student.aiub.edu::ff473c51-58c5-4871-b419-5772c4508762" providerId="AD" clId="Web-{E3B136EC-EB4E-48C6-A18F-891E2B302359}" dt="2021-02-26T08:19:00.003" v="2"/>
        <pc:sldMkLst>
          <pc:docMk/>
          <pc:sldMk cId="1110170645" sldId="265"/>
        </pc:sldMkLst>
        <pc:graphicFrameChg chg="mod modGraphic">
          <ac:chgData name="FAHAMIN HAQUE ARPA" userId="S::18-37437-1@student.aiub.edu::ff473c51-58c5-4871-b419-5772c4508762" providerId="AD" clId="Web-{E3B136EC-EB4E-48C6-A18F-891E2B302359}" dt="2021-02-26T08:19:00.003" v="2"/>
          <ac:graphicFrameMkLst>
            <pc:docMk/>
            <pc:sldMk cId="1110170645" sldId="265"/>
            <ac:graphicFrameMk id="4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04D01-871D-477E-ABEF-44B146882D1B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4C64B-27D1-4DA7-A15A-F5AFF3994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47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B0DD-E7E5-462B-90E5-0EE428F8E024}" type="datetime1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92862-75A6-4B72-A0F2-4C7555EC82EB}" type="datetime1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9FB7-90A5-4807-8AE5-914D832C8096}" type="datetime1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F196-6E3F-4FFB-A2BF-4F05261DEA2D}" type="datetime1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41B8-0557-4241-89CD-9ED9CE934791}" type="datetime1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A6388-8514-4408-81D6-75A1B5826596}" type="datetime1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FDB4-2D3C-4ECE-8EA5-5DCC8D8E61B6}" type="datetime1">
              <a:rPr lang="en-US" smtClean="0"/>
              <a:t>2/26/2021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C3E22-E235-4740-9E85-1281C5F4447A}" type="datetime1">
              <a:rPr lang="en-US" smtClean="0"/>
              <a:t>2/26/2021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DE22A-184C-45C6-9D0E-11852EB3061A}" type="datetime1">
              <a:rPr lang="en-US" smtClean="0"/>
              <a:t>2/26/2021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190F5-8A35-4C42-B4D8-9B75476B793C}" type="datetime1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4CBAF-68AA-47A9-B0D2-77E597257652}" type="datetime1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16ECA-5F97-4F8F-8AF8-A1D9ED7B8432}" type="datetime1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2806BA"/>
                </a:solidFill>
                <a:latin typeface="Arial" pitchFamily="34" charset="0"/>
                <a:cs typeface="Arial" pitchFamily="34" charset="0"/>
              </a:rPr>
              <a:t>Random Variable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Chapter # 4</a:t>
            </a:r>
          </a:p>
        </p:txBody>
      </p:sp>
    </p:spTree>
    <p:extLst>
      <p:ext uri="{BB962C8B-B14F-4D97-AF65-F5344CB8AC3E}">
        <p14:creationId xmlns:p14="http://schemas.microsoft.com/office/powerpoint/2010/main" val="1149114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4781261"/>
                  </p:ext>
                </p:extLst>
              </p:nvPr>
            </p:nvGraphicFramePr>
            <p:xfrm>
              <a:off x="1600200" y="2907284"/>
              <a:ext cx="5711825" cy="4252024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25717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4007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3380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1">
                                    <a:effectLst/>
                                    <a:latin typeface="Cambria Math"/>
                                  </a:rPr>
                                  <m:t>    </m:t>
                                </m:r>
                                <m:r>
                                  <a:rPr lang="en-US" sz="1400" b="1" dirty="0">
                                    <a:effectLst/>
                                    <a:latin typeface="Cambria Math"/>
                                  </a:rPr>
                                  <m:t>    </m:t>
                                </m:r>
                                <m:r>
                                  <a:rPr lang="en-US" sz="1400" b="1">
                                    <a:effectLst/>
                                    <a:latin typeface="Cambria Math"/>
                                  </a:rPr>
                                  <m:t>  1=</m:t>
                                </m:r>
                                <m:nary>
                                  <m:naryPr>
                                    <m:limLoc m:val="subSup"/>
                                    <m:ctrlPr>
                                      <a:rPr lang="en-US" sz="14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400" b="1">
                                        <a:effectLst/>
                                        <a:latin typeface="Cambria Math"/>
                                      </a:rPr>
                                      <m:t>−∞</m:t>
                                    </m:r>
                                  </m:sub>
                                  <m:sup>
                                    <m:r>
                                      <a:rPr lang="en-US" sz="1400" b="1">
                                        <a:effectLst/>
                                        <a:latin typeface="Cambria Math"/>
                                      </a:rPr>
                                      <m:t>∞</m:t>
                                    </m:r>
                                  </m:sup>
                                  <m:e>
                                    <m:r>
                                      <a:rPr lang="en-US" sz="1400" b="1">
                                        <a:effectLst/>
                                        <a:latin typeface="Cambria Math"/>
                                      </a:rPr>
                                      <m:t>𝑓</m:t>
                                    </m:r>
                                    <m:r>
                                      <a:rPr lang="en-US" sz="1400">
                                        <a:effectLst/>
                                        <a:latin typeface="Cambria Math"/>
                                      </a:rPr>
                                      <m:t>郗</m:t>
                                    </m:r>
                                    <m:r>
                                      <m:t>𝑥</m:t>
                                    </m:r>
                                    <m:r>
                                      <a:rPr lang="en-US" sz="1400">
                                        <a:effectLst/>
                                        <a:latin typeface="Cambria Math"/>
                                      </a:rPr>
                                      <m:t>𝑑𝑥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  <a:p>
                          <a:pPr marL="457200" marR="0" indent="45720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sz="1400">
                                    <a:effectLst/>
                                    <a:latin typeface="Cambria Math"/>
                                  </a:rPr>
                                  <m:t>𝑘</m:t>
                                </m:r>
                                <m:nary>
                                  <m:naryPr>
                                    <m:limLoc m:val="subSup"/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sz="140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/>
                                      </a:rPr>
                                      <m:t>(</m:t>
                                    </m:r>
                                    <m:sSup>
                                      <m:sSup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>
                                            <a:effectLst/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1400">
                                            <a:effectLst/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400">
                                        <a:effectLst/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sz="1400">
                                        <a:effectLst/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sz="1400">
                                        <a:effectLst/>
                                        <a:latin typeface="Cambria Math"/>
                                      </a:rPr>
                                      <m:t>)</m:t>
                                    </m:r>
                                    <m:r>
                                      <a:rPr lang="en-US" sz="1400">
                                        <a:effectLst/>
                                        <a:latin typeface="Cambria Math"/>
                                      </a:rPr>
                                      <m:t>𝑑𝑥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  <a:p>
                          <a:pPr marL="457200" marR="0" indent="45720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sz="1400">
                                    <a:effectLst/>
                                    <a:latin typeface="Cambria Math"/>
                                  </a:rPr>
                                  <m:t>𝑘</m:t>
                                </m:r>
                                <m:sSubSup>
                                  <m:sSubSup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"/>
                                        <m:endChr m:val="|"/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ctrlP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sSup>
                                                  <m:sSupPr>
                                                    <m:ctrlPr>
                                                      <a:rPr lang="en-US" sz="1400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sz="1400">
                                                        <a:effectLst/>
                                                        <a:latin typeface="Cambria Math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sz="1400">
                                                        <a:effectLst/>
                                                        <a:latin typeface="Cambria Math"/>
                                                      </a:rPr>
                                                      <m:t>3</m:t>
                                                    </m:r>
                                                  </m:sup>
                                                </m:sSup>
                                              </m:num>
                                              <m:den>
                                                <m:r>
                                                  <a:rPr lang="en-US" sz="1400">
                                                    <a:effectLst/>
                                                    <a:latin typeface="Cambria Math"/>
                                                  </a:rPr>
                                                  <m:t>3</m:t>
                                                </m:r>
                                              </m:den>
                                            </m:f>
                                            <m:r>
                                              <a:rPr lang="en-US" sz="1400">
                                                <a:effectLst/>
                                                <a:latin typeface="Cambria Math"/>
                                              </a:rPr>
                                              <m:t>+</m:t>
                                            </m:r>
                                            <m:f>
                                              <m:fPr>
                                                <m:ctrlPr>
                                                  <a:rPr lang="en-US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sSup>
                                                  <m:sSupPr>
                                                    <m:ctrlPr>
                                                      <a:rPr lang="en-US" sz="1400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sz="1400">
                                                        <a:effectLst/>
                                                        <a:latin typeface="Cambria Math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sz="1400">
                                                        <a:effectLst/>
                                                        <a:latin typeface="Cambria Math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</m:num>
                                              <m:den>
                                                <m:r>
                                                  <a:rPr lang="en-US" sz="1400">
                                                    <a:effectLst/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</m:d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sz="140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  <a:p>
                          <a:pPr marL="457200" marR="0" indent="45720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sz="1400">
                                    <a:effectLst/>
                                    <a:latin typeface="Cambria Math"/>
                                  </a:rPr>
                                  <m:t>𝑘</m:t>
                                </m:r>
                                <m:d>
                                  <m:d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>
                                            <a:effectLst/>
                                            <a:latin typeface="Cambria Math"/>
                                          </a:rPr>
                                          <m:t>5</m:t>
                                        </m:r>
                                      </m:num>
                                      <m:den>
                                        <m:r>
                                          <a:rPr lang="en-US" sz="1400">
                                            <a:effectLst/>
                                            <a:latin typeface="Cambria Math"/>
                                          </a:rPr>
                                          <m:t>6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     </a:t>
                          </a:r>
                          <a:r>
                            <a:rPr lang="en-US" sz="160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So, </a:t>
                          </a:r>
                          <a14:m>
                            <m:oMath xmlns:m="http://schemas.openxmlformats.org/officeDocument/2006/math">
                              <m:r>
                                <a:rPr lang="en-US" sz="1600">
                                  <a:effectLst/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600">
                                  <a:effectLst/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>
                                      <a:effectLst/>
                                      <a:latin typeface="Cambria Math"/>
                                    </a:rPr>
                                    <m:t>6</m:t>
                                  </m:r>
                                </m:num>
                                <m:den>
                                  <m:r>
                                    <a:rPr lang="en-US" sz="1600">
                                      <a:effectLst/>
                                      <a:latin typeface="Cambria Math"/>
                                    </a:rPr>
                                    <m:t>5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60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.</a:t>
                          </a:r>
                        </a:p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1" smtClean="0">
                                    <a:effectLst/>
                                    <a:latin typeface="Cambria Math"/>
                                  </a:rPr>
                                  <m:t>  </m:t>
                                </m:r>
                                <m:r>
                                  <a:rPr lang="en-US" sz="1400" b="1" i="0" smtClean="0">
                                    <a:effectLst/>
                                    <a:latin typeface="Cambria Math"/>
                                  </a:rPr>
                                  <m:t>   </m:t>
                                </m:r>
                                <m:r>
                                  <a:rPr lang="en-US" sz="1400" b="1">
                                    <a:effectLst/>
                                    <a:latin typeface="Cambria Math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1">
                                    <a:effectLst/>
                                    <a:latin typeface="Cambria Math"/>
                                  </a:rPr>
                                  <m:t>E</m:t>
                                </m:r>
                                <m:r>
                                  <a:rPr lang="en-US" sz="1400" b="1">
                                    <a:effectLst/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400">
                                    <a:effectLst/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sz="1400">
                                    <a:effectLst/>
                                    <a:latin typeface="Cambria Math"/>
                                  </a:rPr>
                                  <m:t>)=</m:t>
                                </m:r>
                                <m:nary>
                                  <m:naryPr>
                                    <m:limLoc m:val="subSup"/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/>
                                      </a:rPr>
                                      <m:t>−∞</m:t>
                                    </m:r>
                                  </m:sub>
                                  <m:sup>
                                    <m:r>
                                      <a:rPr lang="en-US" sz="1400">
                                        <a:effectLst/>
                                        <a:latin typeface="Cambria Math"/>
                                      </a:rPr>
                                      <m:t>∞</m:t>
                                    </m:r>
                                  </m:sup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/>
                                      </a:rPr>
                                      <m:t>𝑥𝑓</m:t>
                                    </m:r>
                                    <m:d>
                                      <m:d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>
                                            <a:effectLst/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sz="1400">
                                        <a:effectLst/>
                                        <a:latin typeface="Cambria Math"/>
                                      </a:rPr>
                                      <m:t>𝑑𝑥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  <a:p>
                          <a:pPr marL="457200" marR="0" indent="45720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>
                                        <a:effectLst/>
                                        <a:latin typeface="Cambria Math"/>
                                      </a:rPr>
                                      <m:t>6</m:t>
                                    </m:r>
                                  </m:num>
                                  <m:den>
                                    <m:r>
                                      <a:rPr lang="en-US" sz="1400">
                                        <a:effectLst/>
                                        <a:latin typeface="Cambria Math"/>
                                      </a:rPr>
                                      <m:t>5</m:t>
                                    </m:r>
                                  </m:den>
                                </m:f>
                                <m:nary>
                                  <m:naryPr>
                                    <m:limLoc m:val="subSup"/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sz="140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sz="1400">
                                        <a:effectLst/>
                                        <a:latin typeface="Cambria Math"/>
                                      </a:rPr>
                                      <m:t>(</m:t>
                                    </m:r>
                                    <m:sSup>
                                      <m:sSup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>
                                            <a:effectLst/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1400">
                                            <a:effectLst/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400">
                                        <a:effectLst/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sz="1400">
                                        <a:effectLst/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sz="1400">
                                        <a:effectLst/>
                                        <a:latin typeface="Cambria Math"/>
                                      </a:rPr>
                                      <m:t>)</m:t>
                                    </m:r>
                                    <m:r>
                                      <a:rPr lang="en-US" sz="1400">
                                        <a:effectLst/>
                                        <a:latin typeface="Cambria Math"/>
                                      </a:rPr>
                                      <m:t>𝑑𝑥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  <a:p>
                          <a:pPr marL="457200" marR="0" indent="45720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>
                                        <a:effectLst/>
                                        <a:latin typeface="Cambria Math"/>
                                      </a:rPr>
                                      <m:t>6</m:t>
                                    </m:r>
                                  </m:num>
                                  <m:den>
                                    <m:r>
                                      <a:rPr lang="en-US" sz="1400">
                                        <a:effectLst/>
                                        <a:latin typeface="Cambria Math"/>
                                      </a:rPr>
                                      <m:t>5</m:t>
                                    </m:r>
                                  </m:den>
                                </m:f>
                                <m:nary>
                                  <m:naryPr>
                                    <m:limLoc m:val="subSup"/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sz="140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/>
                                      </a:rPr>
                                      <m:t>(</m:t>
                                    </m:r>
                                    <m:sSup>
                                      <m:sSup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>
                                            <a:effectLst/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1400">
                                            <a:effectLst/>
                                            <a:latin typeface="Cambria Math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sz="1400">
                                        <a:effectLst/>
                                        <a:latin typeface="Cambria Math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>
                                            <a:effectLst/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1400">
                                            <a:effectLst/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400">
                                        <a:effectLst/>
                                        <a:latin typeface="Cambria Math"/>
                                      </a:rPr>
                                      <m:t>)</m:t>
                                    </m:r>
                                    <m:r>
                                      <a:rPr lang="en-US" sz="1400">
                                        <a:effectLst/>
                                        <a:latin typeface="Cambria Math"/>
                                      </a:rPr>
                                      <m:t>𝑑𝑥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  <a:p>
                          <a:pPr marL="457200" marR="0" indent="45720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>
                                        <a:effectLst/>
                                        <a:latin typeface="Cambria Math"/>
                                      </a:rPr>
                                      <m:t>6</m:t>
                                    </m:r>
                                  </m:num>
                                  <m:den>
                                    <m:r>
                                      <a:rPr lang="en-US" sz="1400">
                                        <a:effectLst/>
                                        <a:latin typeface="Cambria Math"/>
                                      </a:rPr>
                                      <m:t>5</m:t>
                                    </m:r>
                                  </m:den>
                                </m:f>
                                <m:sSubSup>
                                  <m:sSubSup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"/>
                                        <m:endChr m:val="|"/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ctrlP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sSup>
                                                  <m:sSupPr>
                                                    <m:ctrlPr>
                                                      <a:rPr lang="en-US" sz="1400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sz="1400">
                                                        <a:effectLst/>
                                                        <a:latin typeface="Cambria Math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sz="1400">
                                                        <a:effectLst/>
                                                        <a:latin typeface="Cambria Math"/>
                                                      </a:rPr>
                                                      <m:t>4</m:t>
                                                    </m:r>
                                                  </m:sup>
                                                </m:sSup>
                                              </m:num>
                                              <m:den>
                                                <m:r>
                                                  <a:rPr lang="en-US" sz="1400">
                                                    <a:effectLst/>
                                                    <a:latin typeface="Cambria Math"/>
                                                  </a:rPr>
                                                  <m:t>4</m:t>
                                                </m:r>
                                              </m:den>
                                            </m:f>
                                            <m:r>
                                              <a:rPr lang="en-US" sz="1400">
                                                <a:effectLst/>
                                                <a:latin typeface="Cambria Math"/>
                                              </a:rPr>
                                              <m:t>+</m:t>
                                            </m:r>
                                            <m:f>
                                              <m:fPr>
                                                <m:ctrlPr>
                                                  <a:rPr lang="en-US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sSup>
                                                  <m:sSupPr>
                                                    <m:ctrlPr>
                                                      <a:rPr lang="en-US" sz="1400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sz="1400">
                                                        <a:effectLst/>
                                                        <a:latin typeface="Cambria Math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sz="1400">
                                                        <a:effectLst/>
                                                        <a:latin typeface="Cambria Math"/>
                                                      </a:rPr>
                                                      <m:t>3</m:t>
                                                    </m:r>
                                                  </m:sup>
                                                </m:sSup>
                                              </m:num>
                                              <m:den>
                                                <m:r>
                                                  <a:rPr lang="en-US" sz="1400">
                                                    <a:effectLst/>
                                                    <a:latin typeface="Cambria Math"/>
                                                  </a:rPr>
                                                  <m:t>3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</m:d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sz="140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  <a:p>
                          <a:pPr marL="457200" marR="0" indent="457200" algn="just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600">
                                  <a:effectLst/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>
                                      <a:effectLst/>
                                      <a:latin typeface="Cambria Math"/>
                                    </a:rPr>
                                    <m:t>6</m:t>
                                  </m:r>
                                </m:num>
                                <m:den>
                                  <m:r>
                                    <a:rPr lang="en-US" sz="1600">
                                      <a:effectLst/>
                                      <a:latin typeface="Cambria Math"/>
                                    </a:rPr>
                                    <m:t>5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>
                                          <a:effectLst/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1600">
                                          <a:effectLst/>
                                          <a:latin typeface="Cambria Math"/>
                                        </a:rPr>
                                        <m:t>4</m:t>
                                      </m:r>
                                    </m:den>
                                  </m:f>
                                  <m:r>
                                    <a:rPr lang="en-US" sz="1600">
                                      <a:effectLst/>
                                      <a:latin typeface="Cambria Math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>
                                          <a:effectLst/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1600">
                                          <a:effectLst/>
                                          <a:latin typeface="Cambria Math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1600" smtClean="0">
                                  <a:effectLst/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>
                                      <a:effectLst/>
                                      <a:latin typeface="Cambria Math"/>
                                    </a:rPr>
                                    <m:t>7</m:t>
                                  </m:r>
                                </m:num>
                                <m:den>
                                  <m:r>
                                    <a:rPr lang="en-US" sz="1600">
                                      <a:effectLst/>
                                      <a:latin typeface="Cambria Math"/>
                                    </a:rPr>
                                    <m:t>10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60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.</a:t>
                          </a:r>
                        </a:p>
                        <a:p>
                          <a:pPr marL="457200" marR="0" indent="45720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/>
                                  </a:rPr>
                                  <m:t>          </m:t>
                                </m:r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9096494"/>
                  </p:ext>
                </p:extLst>
              </p:nvPr>
            </p:nvGraphicFramePr>
            <p:xfrm>
              <a:off x="1600200" y="2907284"/>
              <a:ext cx="5711825" cy="4179316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2571750"/>
                    <a:gridCol w="3140075"/>
                  </a:tblGrid>
                  <a:tr h="41793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238" t="-146" r="-122565" b="-14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81942" t="-146" r="-194" b="-145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85800" y="47041"/>
            <a:ext cx="800100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>
              <a:solidFill>
                <a:srgbClr val="2806BA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2806BA"/>
                </a:solidFill>
                <a:latin typeface="Times New Roman" pitchFamily="18" charset="0"/>
                <a:cs typeface="Times New Roman" pitchFamily="18" charset="0"/>
              </a:rPr>
              <a:t>Example 4.3: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The length of time 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 needed by students in a Math course at AIUB, to complete a 1-hour exam is a random variable with probability density function (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pdf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 given by:</a:t>
            </a: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		f(x) = k</a:t>
            </a:r>
            <a:r>
              <a:rPr kumimoji="0" lang="en-US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+x</a:t>
            </a:r>
            <a:r>
              <a:rPr kumimoji="0" lang="en-US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</a:t>
            </a:r>
            <a:r>
              <a:rPr kumimoji="0" lang="en-US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0 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&lt; x &lt; </a:t>
            </a:r>
            <a:r>
              <a:rPr kumimoji="0" lang="en-US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10; 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otherwise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Estimate the value of 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k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 Also, find the average time needed to complete a 1-hour exam. </a:t>
            </a: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Solution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: A given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pdf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must integrate to 1. Hence, </a:t>
            </a:r>
          </a:p>
        </p:txBody>
      </p:sp>
    </p:spTree>
    <p:extLst>
      <p:ext uri="{BB962C8B-B14F-4D97-AF65-F5344CB8AC3E}">
        <p14:creationId xmlns:p14="http://schemas.microsoft.com/office/powerpoint/2010/main" val="1110170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09600" y="372790"/>
                <a:ext cx="7448770" cy="3284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en-US" sz="1700" b="1" dirty="0">
                    <a:solidFill>
                      <a:srgbClr val="2806BA"/>
                    </a:solidFill>
                    <a:latin typeface="Times New Roman" pitchFamily="18" charset="0"/>
                    <a:cs typeface="Times New Roman" pitchFamily="18" charset="0"/>
                  </a:rPr>
                  <a:t>Example 4.4:</a:t>
                </a:r>
                <a:r>
                  <a:rPr lang="en-US" sz="1700" dirty="0">
                    <a:solidFill>
                      <a:srgbClr val="2806BA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700" dirty="0">
                    <a:latin typeface="Times New Roman" pitchFamily="18" charset="0"/>
                    <a:cs typeface="Times New Roman" pitchFamily="18" charset="0"/>
                  </a:rPr>
                  <a:t>The probability density function of a random variable </a:t>
                </a:r>
                <a:r>
                  <a:rPr lang="en-US" sz="1700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sz="1700" dirty="0">
                    <a:latin typeface="Times New Roman" pitchFamily="18" charset="0"/>
                    <a:cs typeface="Times New Roman" pitchFamily="18" charset="0"/>
                  </a:rPr>
                  <a:t> is given by:</a:t>
                </a:r>
                <a:r>
                  <a:rPr lang="en-US" sz="1700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endParaRPr lang="en-US" sz="1700" dirty="0">
                  <a:effectLst/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r>
                  <a:rPr lang="en-US" sz="1700" i="1" dirty="0">
                    <a:latin typeface="Times New Roman" pitchFamily="18" charset="0"/>
                    <a:cs typeface="Times New Roman" pitchFamily="18" charset="0"/>
                  </a:rPr>
                  <a:t>		f</a:t>
                </a:r>
                <a:r>
                  <a:rPr lang="en-US" sz="1700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1700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sz="1700" dirty="0"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en-US" sz="1700" i="1" dirty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700" i="1">
                            <a:latin typeface="Cambria Math"/>
                          </a:rPr>
                          <m:t>𝑥</m:t>
                        </m:r>
                      </m:num>
                      <m:den>
                        <m:r>
                          <a:rPr lang="en-US" sz="1700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700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700" dirty="0">
                    <a:latin typeface="Times New Roman" pitchFamily="18" charset="0"/>
                    <a:cs typeface="Times New Roman" pitchFamily="18" charset="0"/>
                  </a:rPr>
                  <a:t>;</a:t>
                </a:r>
                <a:r>
                  <a:rPr lang="en-US" sz="1700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700" dirty="0">
                    <a:latin typeface="Times New Roman" pitchFamily="18" charset="0"/>
                    <a:cs typeface="Times New Roman" pitchFamily="18" charset="0"/>
                  </a:rPr>
                  <a:t>0</a:t>
                </a:r>
                <a14:m>
                  <m:oMath xmlns:m="http://schemas.openxmlformats.org/officeDocument/2006/math">
                    <m:r>
                      <a:rPr lang="en-US" sz="1700" b="0" i="0" smtClean="0">
                        <a:latin typeface="Cambria Math"/>
                      </a:rPr>
                      <m:t> </m:t>
                    </m:r>
                    <m:r>
                      <a:rPr lang="en-US" sz="1700">
                        <a:latin typeface="Cambria Math"/>
                      </a:rPr>
                      <m:t>&lt;</m:t>
                    </m:r>
                  </m:oMath>
                </a14:m>
                <a:r>
                  <a:rPr lang="en-US" sz="1700" i="1" dirty="0">
                    <a:latin typeface="Times New Roman" pitchFamily="18" charset="0"/>
                    <a:cs typeface="Times New Roman" pitchFamily="18" charset="0"/>
                  </a:rPr>
                  <a:t> x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/>
                      </a:rPr>
                      <m:t> </m:t>
                    </m:r>
                    <m:r>
                      <a:rPr lang="en-US" sz="1700">
                        <a:latin typeface="Cambria Math"/>
                      </a:rPr>
                      <m:t>&lt;</m:t>
                    </m:r>
                  </m:oMath>
                </a14:m>
                <a:r>
                  <a:rPr lang="en-US" sz="1700" dirty="0">
                    <a:latin typeface="Times New Roman" pitchFamily="18" charset="0"/>
                    <a:cs typeface="Times New Roman" pitchFamily="18" charset="0"/>
                  </a:rPr>
                  <a:t> 2.</a:t>
                </a:r>
                <a:r>
                  <a:rPr lang="en-US" sz="1700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endParaRPr lang="en-US" sz="1700" dirty="0">
                  <a:effectLst/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r>
                  <a:rPr lang="en-US" sz="1700" dirty="0">
                    <a:latin typeface="Times New Roman" pitchFamily="18" charset="0"/>
                    <a:cs typeface="Times New Roman" pitchFamily="18" charset="0"/>
                  </a:rPr>
                  <a:t>Find (a) </a:t>
                </a:r>
                <a:r>
                  <a:rPr lang="en-US" sz="1700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sz="1700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1700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1700">
                        <a:latin typeface="Cambria Math"/>
                      </a:rPr>
                      <m:t>&lt;</m:t>
                    </m:r>
                  </m:oMath>
                </a14:m>
                <a:r>
                  <a:rPr lang="en-US" sz="1700" dirty="0">
                    <a:latin typeface="Times New Roman" pitchFamily="18" charset="0"/>
                    <a:cs typeface="Times New Roman" pitchFamily="18" charset="0"/>
                  </a:rPr>
                  <a:t>1), (b) </a:t>
                </a:r>
                <a:r>
                  <a:rPr lang="en-US" sz="1700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sz="1700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1700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/>
                      </a:rPr>
                      <m:t> </m:t>
                    </m:r>
                    <m:r>
                      <a:rPr lang="en-US" sz="1700">
                        <a:latin typeface="Cambria Math"/>
                      </a:rPr>
                      <m:t>&gt;</m:t>
                    </m:r>
                  </m:oMath>
                </a14:m>
                <a:r>
                  <a:rPr lang="en-US" sz="1700" dirty="0">
                    <a:latin typeface="Times New Roman" pitchFamily="18" charset="0"/>
                    <a:cs typeface="Times New Roman" pitchFamily="18" charset="0"/>
                  </a:rPr>
                  <a:t>0.5) and (c) </a:t>
                </a:r>
                <a:r>
                  <a:rPr lang="en-US" sz="1700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sz="1700" dirty="0">
                    <a:latin typeface="Times New Roman" pitchFamily="18" charset="0"/>
                    <a:cs typeface="Times New Roman" pitchFamily="18" charset="0"/>
                  </a:rPr>
                  <a:t>(1</a:t>
                </a:r>
                <a14:m>
                  <m:oMath xmlns:m="http://schemas.openxmlformats.org/officeDocument/2006/math">
                    <m:r>
                      <a:rPr lang="en-US" sz="1700">
                        <a:latin typeface="Cambria Math"/>
                      </a:rPr>
                      <m:t>&lt;</m:t>
                    </m:r>
                    <m:r>
                      <a:rPr lang="en-US" sz="17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1700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/>
                      </a:rPr>
                      <m:t> </m:t>
                    </m:r>
                    <m:r>
                      <a:rPr lang="en-US" sz="1700">
                        <a:latin typeface="Cambria Math"/>
                      </a:rPr>
                      <m:t>&lt;</m:t>
                    </m:r>
                    <m:r>
                      <a:rPr lang="en-US" sz="17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1700" dirty="0">
                    <a:latin typeface="Times New Roman" pitchFamily="18" charset="0"/>
                    <a:cs typeface="Times New Roman" pitchFamily="18" charset="0"/>
                  </a:rPr>
                  <a:t>2).</a:t>
                </a:r>
                <a:endParaRPr lang="en-US" sz="1700" dirty="0">
                  <a:effectLst/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endParaRPr lang="en-US" sz="17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r>
                  <a:rPr lang="en-US" sz="1700" b="1" dirty="0">
                    <a:latin typeface="Times New Roman" pitchFamily="18" charset="0"/>
                    <a:cs typeface="Times New Roman" pitchFamily="18" charset="0"/>
                  </a:rPr>
                  <a:t>Solution: </a:t>
                </a:r>
                <a:r>
                  <a:rPr lang="en-US" sz="17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700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sz="1700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1700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1700">
                        <a:latin typeface="Cambria Math"/>
                      </a:rPr>
                      <m:t>&lt;</m:t>
                    </m:r>
                  </m:oMath>
                </a14:m>
                <a:r>
                  <a:rPr lang="en-US" sz="1700" dirty="0">
                    <a:latin typeface="Times New Roman" pitchFamily="18" charset="0"/>
                    <a:cs typeface="Times New Roman" pitchFamily="18" charset="0"/>
                  </a:rPr>
                  <a:t>1) 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7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1700" i="1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en-US" sz="1700" i="1">
                            <a:latin typeface="Cambria Math"/>
                          </a:rPr>
                          <m:t>𝑓</m:t>
                        </m:r>
                        <m:r>
                          <a:rPr lang="en-US" sz="1700" i="1">
                            <a:latin typeface="Cambria Math"/>
                          </a:rPr>
                          <m:t>(</m:t>
                        </m:r>
                        <m:r>
                          <a:rPr lang="en-US" sz="1700" i="1">
                            <a:latin typeface="Cambria Math"/>
                          </a:rPr>
                          <m:t>𝑥</m:t>
                        </m:r>
                        <m:r>
                          <a:rPr lang="en-US" sz="1700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700" i="1" dirty="0">
                    <a:latin typeface="Times New Roman" pitchFamily="18" charset="0"/>
                    <a:cs typeface="Times New Roman" pitchFamily="18" charset="0"/>
                  </a:rPr>
                  <a:t> dx</a:t>
                </a:r>
                <a:r>
                  <a:rPr lang="en-US" sz="1700" dirty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7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1700" i="1">
                            <a:latin typeface="Cambria Math"/>
                          </a:rPr>
                          <m:t>1</m:t>
                        </m:r>
                      </m:sup>
                      <m:e>
                        <m:f>
                          <m:f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700" i="1">
                                <a:latin typeface="Cambria Math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17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sz="1700" i="1" dirty="0">
                    <a:latin typeface="Times New Roman" pitchFamily="18" charset="0"/>
                    <a:cs typeface="Times New Roman" pitchFamily="18" charset="0"/>
                  </a:rPr>
                  <a:t> dx</a:t>
                </a:r>
                <a:r>
                  <a:rPr lang="en-US" sz="1700" dirty="0">
                    <a:latin typeface="Times New Roman" pitchFamily="18" charset="0"/>
                    <a:cs typeface="Times New Roman" pitchFamily="18" charset="0"/>
                  </a:rPr>
                  <a:t> = [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7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7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700" i="1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17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700">
                            <a:latin typeface="Cambria Math"/>
                          </a:rPr>
                          <m:t>]</m:t>
                        </m:r>
                      </m:e>
                      <m:sub>
                        <m:r>
                          <a:rPr lang="en-US" sz="170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1700">
                            <a:latin typeface="Cambria Math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sz="1700" dirty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70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700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1700" dirty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algn="just"/>
                <a:endParaRPr lang="en-US" sz="1700" dirty="0">
                  <a:effectLst/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r>
                  <a:rPr lang="en-US" sz="1700" dirty="0">
                    <a:latin typeface="Times New Roman" pitchFamily="18" charset="0"/>
                    <a:cs typeface="Times New Roman" pitchFamily="18" charset="0"/>
                  </a:rPr>
                  <a:t>                  </a:t>
                </a:r>
                <a:r>
                  <a:rPr lang="en-US" sz="1700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sz="1700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1700" i="1" dirty="0">
                    <a:latin typeface="Times New Roman" pitchFamily="18" charset="0"/>
                    <a:cs typeface="Times New Roman" pitchFamily="18" charset="0"/>
                  </a:rPr>
                  <a:t>X </a:t>
                </a:r>
                <a14:m>
                  <m:oMath xmlns:m="http://schemas.openxmlformats.org/officeDocument/2006/math">
                    <m:r>
                      <a:rPr lang="en-US" sz="1700">
                        <a:latin typeface="Cambria Math"/>
                      </a:rPr>
                      <m:t>&gt;</m:t>
                    </m:r>
                  </m:oMath>
                </a14:m>
                <a:r>
                  <a:rPr lang="en-US" sz="1700" dirty="0">
                    <a:latin typeface="Times New Roman" pitchFamily="18" charset="0"/>
                    <a:cs typeface="Times New Roman" pitchFamily="18" charset="0"/>
                  </a:rPr>
                  <a:t>0.5) 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700" i="1">
                            <a:latin typeface="Cambria Math"/>
                          </a:rPr>
                          <m:t>0.5</m:t>
                        </m:r>
                      </m:sub>
                      <m:sup>
                        <m:r>
                          <a:rPr lang="en-US" sz="1700" i="1">
                            <a:latin typeface="Cambria Math"/>
                          </a:rPr>
                          <m:t>2</m:t>
                        </m:r>
                      </m:sup>
                      <m:e>
                        <m:r>
                          <a:rPr lang="en-US" sz="1700" i="1">
                            <a:latin typeface="Cambria Math"/>
                          </a:rPr>
                          <m:t>𝑓</m:t>
                        </m:r>
                        <m:r>
                          <a:rPr lang="en-US" sz="1700" i="1">
                            <a:latin typeface="Cambria Math"/>
                          </a:rPr>
                          <m:t>(</m:t>
                        </m:r>
                        <m:r>
                          <a:rPr lang="en-US" sz="1700" i="1">
                            <a:latin typeface="Cambria Math"/>
                          </a:rPr>
                          <m:t>𝑥</m:t>
                        </m:r>
                        <m:r>
                          <a:rPr lang="en-US" sz="1700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700" i="1" dirty="0">
                    <a:latin typeface="Times New Roman" pitchFamily="18" charset="0"/>
                    <a:cs typeface="Times New Roman" pitchFamily="18" charset="0"/>
                  </a:rPr>
                  <a:t> dx</a:t>
                </a:r>
                <a:r>
                  <a:rPr lang="en-US" sz="1700" dirty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700" i="1">
                            <a:latin typeface="Cambria Math"/>
                          </a:rPr>
                          <m:t>0.5</m:t>
                        </m:r>
                      </m:sub>
                      <m:sup>
                        <m:r>
                          <a:rPr lang="en-US" sz="1700" i="1">
                            <a:latin typeface="Cambria Math"/>
                          </a:rPr>
                          <m:t>2</m:t>
                        </m:r>
                      </m:sup>
                      <m:e>
                        <m:f>
                          <m:f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700" i="1">
                                <a:latin typeface="Cambria Math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17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sz="1700" i="1" dirty="0">
                    <a:latin typeface="Times New Roman" pitchFamily="18" charset="0"/>
                    <a:cs typeface="Times New Roman" pitchFamily="18" charset="0"/>
                  </a:rPr>
                  <a:t> dx</a:t>
                </a:r>
                <a:r>
                  <a:rPr lang="en-US" sz="1700" dirty="0">
                    <a:latin typeface="Times New Roman" pitchFamily="18" charset="0"/>
                    <a:cs typeface="Times New Roman" pitchFamily="18" charset="0"/>
                  </a:rPr>
                  <a:t> = [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7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7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700" i="1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17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700">
                            <a:latin typeface="Cambria Math"/>
                          </a:rPr>
                          <m:t>]</m:t>
                        </m:r>
                      </m:e>
                      <m:sub>
                        <m:r>
                          <a:rPr lang="en-US" sz="1700">
                            <a:latin typeface="Cambria Math"/>
                          </a:rPr>
                          <m:t>0.5</m:t>
                        </m:r>
                      </m:sub>
                      <m:sup>
                        <m:r>
                          <a:rPr lang="en-US" sz="170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700" dirty="0">
                    <a:latin typeface="Times New Roman" pitchFamily="18" charset="0"/>
                    <a:cs typeface="Times New Roman" pitchFamily="18" charset="0"/>
                  </a:rPr>
                  <a:t> = 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70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170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700"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sz="1700" i="1">
                        <a:latin typeface="Cambria Math"/>
                      </a:rPr>
                      <m:t>−</m:t>
                    </m:r>
                    <m:r>
                      <a:rPr lang="en-US" sz="1700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700">
                                <a:latin typeface="Cambria Math"/>
                              </a:rPr>
                              <m:t>0.5</m:t>
                            </m:r>
                          </m:e>
                          <m:sup>
                            <m:r>
                              <a:rPr lang="en-US" sz="170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700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1700" dirty="0">
                    <a:latin typeface="Times New Roman" pitchFamily="18" charset="0"/>
                    <a:cs typeface="Times New Roman" pitchFamily="18" charset="0"/>
                  </a:rPr>
                  <a:t>] = 0.9375.</a:t>
                </a:r>
              </a:p>
              <a:p>
                <a:pPr algn="just"/>
                <a:endParaRPr lang="en-US" sz="1700" dirty="0">
                  <a:effectLst/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r>
                  <a:rPr lang="en-US" sz="1700" i="1" dirty="0">
                    <a:latin typeface="Times New Roman" pitchFamily="18" charset="0"/>
                    <a:cs typeface="Times New Roman" pitchFamily="18" charset="0"/>
                  </a:rPr>
                  <a:t>	 P</a:t>
                </a:r>
                <a:r>
                  <a:rPr lang="en-US" sz="1700" dirty="0">
                    <a:latin typeface="Times New Roman" pitchFamily="18" charset="0"/>
                    <a:cs typeface="Times New Roman" pitchFamily="18" charset="0"/>
                  </a:rPr>
                  <a:t>(1</a:t>
                </a:r>
                <a14:m>
                  <m:oMath xmlns:m="http://schemas.openxmlformats.org/officeDocument/2006/math">
                    <m:r>
                      <a:rPr lang="en-US" sz="1700">
                        <a:latin typeface="Cambria Math"/>
                      </a:rPr>
                      <m:t>&lt;</m:t>
                    </m:r>
                  </m:oMath>
                </a14:m>
                <a:r>
                  <a:rPr lang="en-US" sz="1700" i="1" dirty="0">
                    <a:latin typeface="Times New Roman" pitchFamily="18" charset="0"/>
                    <a:cs typeface="Times New Roman" pitchFamily="18" charset="0"/>
                  </a:rPr>
                  <a:t> X </a:t>
                </a:r>
                <a14:m>
                  <m:oMath xmlns:m="http://schemas.openxmlformats.org/officeDocument/2006/math">
                    <m:r>
                      <a:rPr lang="en-US" sz="1700">
                        <a:latin typeface="Cambria Math"/>
                      </a:rPr>
                      <m:t>&lt;</m:t>
                    </m:r>
                    <m:r>
                      <a:rPr lang="en-US" sz="17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1700" dirty="0">
                    <a:latin typeface="Times New Roman" pitchFamily="18" charset="0"/>
                    <a:cs typeface="Times New Roman" pitchFamily="18" charset="0"/>
                  </a:rPr>
                  <a:t>2) 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700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sz="1700" i="1">
                            <a:latin typeface="Cambria Math"/>
                          </a:rPr>
                          <m:t>2</m:t>
                        </m:r>
                      </m:sup>
                      <m:e>
                        <m:r>
                          <a:rPr lang="en-US" sz="1700" i="1">
                            <a:latin typeface="Cambria Math"/>
                          </a:rPr>
                          <m:t>𝑓</m:t>
                        </m:r>
                        <m:r>
                          <a:rPr lang="en-US" sz="1700" i="1">
                            <a:latin typeface="Cambria Math"/>
                          </a:rPr>
                          <m:t>(</m:t>
                        </m:r>
                        <m:r>
                          <a:rPr lang="en-US" sz="1700" i="1">
                            <a:latin typeface="Cambria Math"/>
                          </a:rPr>
                          <m:t>𝑥</m:t>
                        </m:r>
                        <m:r>
                          <a:rPr lang="en-US" sz="1700" i="1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sz="1700" i="1">
                        <a:latin typeface="Cambria Math"/>
                      </a:rPr>
                      <m:t> </m:t>
                    </m:r>
                    <m:r>
                      <a:rPr lang="en-US" sz="1700" i="1">
                        <a:latin typeface="Cambria Math"/>
                      </a:rPr>
                      <m:t>𝑑𝑥</m:t>
                    </m:r>
                    <m:r>
                      <a:rPr lang="en-US" sz="1700">
                        <a:latin typeface="Cambria Math"/>
                      </a:rPr>
                      <m:t> = </m:t>
                    </m:r>
                    <m:nary>
                      <m:naryPr>
                        <m:limLoc m:val="undOvr"/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700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sz="1700" i="1">
                            <a:latin typeface="Cambria Math"/>
                          </a:rPr>
                          <m:t>2</m:t>
                        </m:r>
                      </m:sup>
                      <m:e>
                        <m:f>
                          <m:f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700" i="1">
                                <a:latin typeface="Cambria Math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17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sz="1700" i="1" dirty="0">
                    <a:latin typeface="Times New Roman" pitchFamily="18" charset="0"/>
                    <a:cs typeface="Times New Roman" pitchFamily="18" charset="0"/>
                  </a:rPr>
                  <a:t> dx</a:t>
                </a:r>
                <a:r>
                  <a:rPr lang="en-US" sz="1700" dirty="0">
                    <a:latin typeface="Times New Roman" pitchFamily="18" charset="0"/>
                    <a:cs typeface="Times New Roman" pitchFamily="18" charset="0"/>
                  </a:rPr>
                  <a:t> = [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7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7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700" i="1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17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700">
                            <a:latin typeface="Cambria Math"/>
                          </a:rPr>
                          <m:t>]</m:t>
                        </m:r>
                      </m:e>
                      <m:sub>
                        <m:r>
                          <a:rPr lang="en-US" sz="170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sz="170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700" dirty="0">
                    <a:latin typeface="Times New Roman" pitchFamily="18" charset="0"/>
                    <a:cs typeface="Times New Roman" pitchFamily="18" charset="0"/>
                  </a:rPr>
                  <a:t> = 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70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170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700"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sz="1700" i="1">
                        <a:latin typeface="Cambria Math"/>
                      </a:rPr>
                      <m:t>−</m:t>
                    </m:r>
                    <m:r>
                      <a:rPr lang="en-US" sz="1700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700">
                                <a:latin typeface="Cambria Math"/>
                              </a:rPr>
                              <m:t>1</m:t>
                            </m:r>
                          </m:e>
                          <m:sup>
                            <m:r>
                              <a:rPr lang="en-US" sz="170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700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1700" dirty="0">
                    <a:latin typeface="Times New Roman" pitchFamily="18" charset="0"/>
                    <a:cs typeface="Times New Roman" pitchFamily="18" charset="0"/>
                  </a:rPr>
                  <a:t>]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70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1700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1700" dirty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algn="just"/>
                <a:endParaRPr lang="en-US" sz="17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72790"/>
                <a:ext cx="7448770" cy="3284810"/>
              </a:xfrm>
              <a:prstGeom prst="rect">
                <a:avLst/>
              </a:prstGeom>
              <a:blipFill rotWithShape="1">
                <a:blip r:embed="rId2"/>
                <a:stretch>
                  <a:fillRect l="-491" t="-371" r="-245" b="-16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09600" y="3581400"/>
                <a:ext cx="8305800" cy="2812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b="1" dirty="0">
                    <a:solidFill>
                      <a:srgbClr val="2806BA"/>
                    </a:solidFill>
                    <a:latin typeface="Times New Roman" pitchFamily="18" charset="0"/>
                    <a:cs typeface="Times New Roman" pitchFamily="18" charset="0"/>
                  </a:rPr>
                  <a:t>Example 4.5:</a:t>
                </a:r>
                <a:r>
                  <a:rPr lang="en-US" sz="1700" dirty="0">
                    <a:solidFill>
                      <a:srgbClr val="2806BA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700" dirty="0">
                    <a:latin typeface="Times New Roman" pitchFamily="18" charset="0"/>
                    <a:cs typeface="Times New Roman" pitchFamily="18" charset="0"/>
                  </a:rPr>
                  <a:t>A University uses a certain software to check errors in any program. The number of errors found is denoted by a random variable </a:t>
                </a:r>
                <a:r>
                  <a:rPr lang="en-US" sz="1700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sz="1700" dirty="0">
                    <a:latin typeface="Times New Roman" pitchFamily="18" charset="0"/>
                    <a:cs typeface="Times New Roman" pitchFamily="18" charset="0"/>
                  </a:rPr>
                  <a:t> whose </a:t>
                </a:r>
                <a:r>
                  <a:rPr lang="en-US" sz="1700" dirty="0" err="1">
                    <a:latin typeface="Times New Roman" pitchFamily="18" charset="0"/>
                    <a:cs typeface="Times New Roman" pitchFamily="18" charset="0"/>
                  </a:rPr>
                  <a:t>pdf</a:t>
                </a:r>
                <a:r>
                  <a:rPr lang="en-US" sz="1700" dirty="0">
                    <a:latin typeface="Times New Roman" pitchFamily="18" charset="0"/>
                    <a:cs typeface="Times New Roman" pitchFamily="18" charset="0"/>
                  </a:rPr>
                  <a:t> is given by:</a:t>
                </a:r>
                <a:endParaRPr lang="en-US" sz="1700" dirty="0">
                  <a:effectLst/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1700" i="1" dirty="0">
                    <a:latin typeface="Times New Roman" pitchFamily="18" charset="0"/>
                    <a:cs typeface="Times New Roman" pitchFamily="18" charset="0"/>
                  </a:rPr>
                  <a:t>		f</a:t>
                </a:r>
                <a:r>
                  <a:rPr lang="en-US" sz="1700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1700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sz="1700" dirty="0"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en-US" sz="1700" i="1" dirty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700" i="1">
                                    <a:latin typeface="Cambria Math"/>
                                  </a:rPr>
                                  <m:t>2(</m:t>
                                </m:r>
                                <m:r>
                                  <a:rPr lang="en-US" sz="1700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sz="1700" i="1">
                                    <a:latin typeface="Cambria Math"/>
                                  </a:rPr>
                                  <m:t>+2)</m:t>
                                </m:r>
                              </m:num>
                              <m:den>
                                <m:r>
                                  <a:rPr lang="en-US" sz="1700" i="1">
                                    <a:latin typeface="Cambria Math"/>
                                  </a:rPr>
                                  <m:t>5</m:t>
                                </m:r>
                              </m:den>
                            </m:f>
                            <m:r>
                              <a:rPr lang="en-US" sz="1700" i="1">
                                <a:latin typeface="Cambria Math"/>
                              </a:rPr>
                              <m:t>; 0&lt;</m:t>
                            </m:r>
                            <m:r>
                              <a:rPr lang="en-US" sz="17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sz="1700" i="1">
                                <a:latin typeface="Cambria Math"/>
                              </a:rPr>
                              <m:t>&lt;4</m:t>
                            </m:r>
                          </m:e>
                          <m:e>
                            <m:r>
                              <a:rPr lang="en-US" sz="1700" i="1">
                                <a:latin typeface="Cambria Math"/>
                              </a:rPr>
                              <m:t>0;</m:t>
                            </m:r>
                            <m:r>
                              <a:rPr lang="en-US" sz="1700" i="1">
                                <a:latin typeface="Cambria Math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sz="1700" dirty="0">
                  <a:effectLst/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1700" dirty="0">
                    <a:latin typeface="Times New Roman" pitchFamily="18" charset="0"/>
                    <a:cs typeface="Times New Roman" pitchFamily="18" charset="0"/>
                  </a:rPr>
                  <a:t>Find the average number of errors an University expects to find in a given program.</a:t>
                </a:r>
              </a:p>
              <a:p>
                <a:endParaRPr lang="en-US" sz="1700" dirty="0">
                  <a:effectLst/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1700" b="1" dirty="0">
                    <a:latin typeface="Times New Roman" pitchFamily="18" charset="0"/>
                    <a:cs typeface="Times New Roman" pitchFamily="18" charset="0"/>
                  </a:rPr>
                  <a:t>Solution</a:t>
                </a:r>
                <a:r>
                  <a:rPr lang="en-US" sz="1700" dirty="0">
                    <a:latin typeface="Times New Roman" pitchFamily="18" charset="0"/>
                    <a:cs typeface="Times New Roman" pitchFamily="18" charset="0"/>
                  </a:rPr>
                  <a:t>: The average number of errors a university expects to find in a given program is</a:t>
                </a:r>
                <a:endParaRPr lang="en-US" sz="1700" dirty="0">
                  <a:effectLst/>
                  <a:latin typeface="Times New Roman" pitchFamily="18" charset="0"/>
                  <a:cs typeface="Times New Roman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700" i="1">
                        <a:latin typeface="Cambria Math"/>
                      </a:rPr>
                      <m:t> </m:t>
                    </m:r>
                    <m:r>
                      <a:rPr lang="en-US" sz="17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700">
                        <a:latin typeface="Cambria Math"/>
                      </a:rPr>
                      <m:t>E</m:t>
                    </m:r>
                    <m:d>
                      <m:d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i="1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sz="1700" i="1">
                        <a:latin typeface="Cambria Math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700" i="1">
                            <a:latin typeface="Cambria Math"/>
                          </a:rPr>
                          <m:t>−∞</m:t>
                        </m:r>
                      </m:sub>
                      <m:sup>
                        <m:r>
                          <a:rPr lang="en-US" sz="1700" i="1">
                            <a:latin typeface="Cambria Math"/>
                          </a:rPr>
                          <m:t>∞</m:t>
                        </m:r>
                      </m:sup>
                      <m:e>
                        <m:r>
                          <a:rPr lang="en-US" sz="1700" i="1">
                            <a:latin typeface="Cambria Math"/>
                          </a:rPr>
                          <m:t>𝑥𝑓</m:t>
                        </m:r>
                        <m:d>
                          <m:d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7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sz="1700" i="1">
                            <a:latin typeface="Cambria Math"/>
                          </a:rPr>
                          <m:t>𝑑𝑥</m:t>
                        </m:r>
                      </m:e>
                    </m:nary>
                    <m:r>
                      <a:rPr lang="en-US" sz="17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700" i="1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1700" i="1">
                            <a:latin typeface="Cambria Math"/>
                          </a:rPr>
                          <m:t>5</m:t>
                        </m:r>
                      </m:den>
                    </m:f>
                    <m:nary>
                      <m:naryPr>
                        <m:limLoc m:val="subSup"/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7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1700" i="1">
                            <a:latin typeface="Cambria Math"/>
                          </a:rPr>
                          <m:t>4</m:t>
                        </m:r>
                      </m:sup>
                      <m:e>
                        <m:r>
                          <a:rPr lang="en-US" sz="1700" i="1">
                            <a:latin typeface="Cambria Math"/>
                          </a:rPr>
                          <m:t>𝑥</m:t>
                        </m:r>
                        <m:d>
                          <m:d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7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sz="1700" i="1">
                                <a:latin typeface="Cambria Math"/>
                              </a:rPr>
                              <m:t>+2</m:t>
                            </m:r>
                          </m:e>
                        </m:d>
                        <m:r>
                          <a:rPr lang="en-US" sz="1700" i="1">
                            <a:latin typeface="Cambria Math"/>
                          </a:rPr>
                          <m:t>𝑑𝑥</m:t>
                        </m:r>
                      </m:e>
                    </m:nary>
                    <m:r>
                      <a:rPr lang="en-US" sz="17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700" i="1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1700" i="1">
                            <a:latin typeface="Cambria Math"/>
                          </a:rPr>
                          <m:t>5</m:t>
                        </m:r>
                      </m:den>
                    </m:f>
                    <m:nary>
                      <m:naryPr>
                        <m:limLoc m:val="subSup"/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7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1700" i="1">
                            <a:latin typeface="Cambria Math"/>
                          </a:rPr>
                          <m:t>4</m:t>
                        </m:r>
                      </m:sup>
                      <m:e>
                        <m:d>
                          <m:d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7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7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700" i="1">
                                <a:latin typeface="Cambria Math"/>
                              </a:rPr>
                              <m:t>+2</m:t>
                            </m:r>
                            <m:r>
                              <a:rPr lang="en-US" sz="17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sz="1700" i="1">
                            <a:latin typeface="Cambria Math"/>
                          </a:rPr>
                          <m:t>𝑑𝑥</m:t>
                        </m:r>
                      </m:e>
                    </m:nary>
                    <m:r>
                      <a:rPr lang="en-US" sz="17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700" i="1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1700" i="1">
                            <a:latin typeface="Cambria Math"/>
                          </a:rPr>
                          <m:t>5</m:t>
                        </m:r>
                      </m:den>
                    </m:f>
                    <m:sSubSup>
                      <m:sSubSup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7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1700" i="1">
                                            <a:latin typeface="Cambria Math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1700" i="1">
                                        <a:latin typeface="Cambria Math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US" sz="1700" i="1">
                                    <a:latin typeface="Cambria Math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7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17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US" sz="17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1700" i="1">
                            <a:latin typeface="Cambria Math"/>
                          </a:rPr>
                          <m:t>4</m:t>
                        </m:r>
                      </m:sup>
                    </m:sSubSup>
                    <m:r>
                      <a:rPr lang="en-US" sz="17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700" i="1">
                            <a:latin typeface="Cambria Math"/>
                          </a:rPr>
                          <m:t>224</m:t>
                        </m:r>
                      </m:num>
                      <m:den>
                        <m:r>
                          <a:rPr lang="en-US" sz="1700" i="1">
                            <a:latin typeface="Cambria Math"/>
                          </a:rPr>
                          <m:t>15</m:t>
                        </m:r>
                      </m:den>
                    </m:f>
                  </m:oMath>
                </a14:m>
                <a:r>
                  <a:rPr lang="en-US" sz="1700" dirty="0"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en-US" sz="1700" dirty="0">
                  <a:effectLst/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sz="17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581400"/>
                <a:ext cx="8305800" cy="2812501"/>
              </a:xfrm>
              <a:prstGeom prst="rect">
                <a:avLst/>
              </a:prstGeom>
              <a:blipFill rotWithShape="1">
                <a:blip r:embed="rId3"/>
                <a:stretch>
                  <a:fillRect l="-440" t="-434" b="-2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1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3376174"/>
                  </p:ext>
                </p:extLst>
              </p:nvPr>
            </p:nvGraphicFramePr>
            <p:xfrm>
              <a:off x="533400" y="2725293"/>
              <a:ext cx="8458200" cy="3220467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42291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2291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0">
                    <a:tc gridSpan="2"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/>
                                </a:rPr>
                                <m:t>E</m:t>
                              </m:r>
                              <m:r>
                                <a:rPr lang="en-US" sz="1800">
                                  <a:effectLst/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800">
                                  <a:effectLst/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sz="1800">
                                  <a:effectLst/>
                                  <a:latin typeface="Cambria Math"/>
                                </a:rPr>
                                <m:t>)=</m:t>
                              </m:r>
                              <m:nary>
                                <m:naryPr>
                                  <m:limLoc m:val="subSup"/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800">
                                      <a:effectLst/>
                                      <a:latin typeface="Cambria Math"/>
                                    </a:rPr>
                                    <m:t>−∞</m:t>
                                  </m:r>
                                </m:sub>
                                <m:sup>
                                  <m:r>
                                    <a:rPr lang="en-US" sz="1800">
                                      <a:effectLst/>
                                      <a:latin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r>
                                    <a:rPr lang="en-US" sz="1800">
                                      <a:effectLst/>
                                      <a:latin typeface="Cambria Math"/>
                                    </a:rPr>
                                    <m:t>𝑥𝑓</m:t>
                                  </m:r>
                                  <m:d>
                                    <m:d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>
                                          <a:effectLst/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1800">
                                      <a:effectLst/>
                                      <a:latin typeface="Cambria Math"/>
                                    </a:rPr>
                                    <m:t>𝑑𝑥</m:t>
                                  </m:r>
                                </m:e>
                              </m:nary>
                              <m:r>
                                <a:rPr lang="en-US" sz="1800">
                                  <a:effectLst/>
                                  <a:latin typeface="Cambria Math"/>
                                </a:rPr>
                                <m:t>=</m:t>
                              </m:r>
                              <m:nary>
                                <m:naryPr>
                                  <m:limLoc m:val="subSup"/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800">
                                      <a:effectLst/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1800">
                                      <a:effectLst/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  <m:e>
                                  <m:r>
                                    <a:rPr lang="en-US" sz="1800">
                                      <a:effectLst/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sz="1800">
                                      <a:effectLst/>
                                      <a:latin typeface="Cambria Math"/>
                                    </a:rPr>
                                    <m:t>(2</m:t>
                                  </m:r>
                                  <m:d>
                                    <m:d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>
                                          <a:effectLst/>
                                          <a:latin typeface="Cambria Math"/>
                                        </a:rPr>
                                        <m:t>1−</m:t>
                                      </m:r>
                                      <m:r>
                                        <a:rPr lang="en-US" sz="1800">
                                          <a:effectLst/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1800">
                                      <a:effectLst/>
                                      <a:latin typeface="Cambria Math"/>
                                    </a:rPr>
                                    <m:t>)</m:t>
                                  </m:r>
                                  <m:r>
                                    <a:rPr lang="en-US" sz="1800">
                                      <a:effectLst/>
                                      <a:latin typeface="Cambria Math"/>
                                    </a:rPr>
                                    <m:t>𝑑𝑥</m:t>
                                  </m:r>
                                </m:e>
                              </m:nary>
                              <m:r>
                                <a:rPr lang="en-US" sz="1800">
                                  <a:effectLst/>
                                  <a:latin typeface="Cambria Math"/>
                                </a:rPr>
                                <m:t>=2</m:t>
                              </m:r>
                              <m:nary>
                                <m:naryPr>
                                  <m:limLoc m:val="subSup"/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800">
                                      <a:effectLst/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1800">
                                      <a:effectLst/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  <m:e>
                                  <m:r>
                                    <a:rPr lang="en-US" sz="1800">
                                      <a:effectLst/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1800">
                                      <a:effectLst/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sz="1800">
                                      <a:effectLst/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>
                                          <a:effectLst/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800">
                                          <a:effectLst/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800">
                                      <a:effectLst/>
                                      <a:latin typeface="Cambria Math"/>
                                    </a:rPr>
                                    <m:t>)</m:t>
                                  </m:r>
                                  <m:r>
                                    <a:rPr lang="en-US" sz="1800">
                                      <a:effectLst/>
                                      <a:latin typeface="Cambria Math"/>
                                    </a:rPr>
                                    <m:t>𝑑𝑥</m:t>
                                  </m:r>
                                </m:e>
                              </m:nary>
                              <m:r>
                                <a:rPr lang="en-US" sz="1800">
                                  <a:effectLst/>
                                  <a:latin typeface="Cambria Math"/>
                                </a:rPr>
                                <m:t>=2</m:t>
                              </m:r>
                              <m:sSubSup>
                                <m:sSubSup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p>
                                                <m:sSupPr>
                                                  <m:ctrlPr>
                                                    <a:rPr lang="en-US" sz="18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1800">
                                                      <a:effectLst/>
                                                      <a:latin typeface="Cambria Math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1800">
                                                      <a:effectLst/>
                                                      <a:latin typeface="Cambria Math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</m:num>
                                            <m:den>
                                              <m:r>
                                                <a:rPr lang="en-US" sz="1800">
                                                  <a:effectLst/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  <m:r>
                                            <a:rPr lang="en-US" sz="1800">
                                              <a:effectLst/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p>
                                                <m:sSupPr>
                                                  <m:ctrlPr>
                                                    <a:rPr lang="en-US" sz="18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1800">
                                                      <a:effectLst/>
                                                      <a:latin typeface="Cambria Math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1800">
                                                      <a:effectLst/>
                                                      <a:latin typeface="Cambria Math"/>
                                                    </a:rPr>
                                                    <m:t>3</m:t>
                                                  </m:r>
                                                </m:sup>
                                              </m:sSup>
                                            </m:num>
                                            <m:den>
                                              <m:r>
                                                <a:rPr lang="en-US" sz="1800">
                                                  <a:effectLst/>
                                                  <a:latin typeface="Cambria Math"/>
                                                </a:rPr>
                                                <m:t>3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sz="1800">
                                      <a:effectLst/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1800">
                                      <a:effectLst/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en-US" sz="1800">
                                  <a:effectLst/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>
                                      <a:effectLst/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800">
                                      <a:effectLst/>
                                      <a:latin typeface="Cambria Math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1800">
                                  <a:effectLst/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80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,</a:t>
                          </a: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 gridSpan="2"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/>
                                </a:rPr>
                                <m:t>E</m:t>
                              </m:r>
                              <m:r>
                                <a:rPr lang="en-US" sz="1800">
                                  <a:effectLst/>
                                  <a:latin typeface="Cambria Math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>
                                      <a:effectLst/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1800">
                                      <a:effectLst/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>
                                  <a:effectLst/>
                                  <a:latin typeface="Cambria Math"/>
                                </a:rPr>
                                <m:t>)=</m:t>
                              </m:r>
                              <m:nary>
                                <m:naryPr>
                                  <m:limLoc m:val="subSup"/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800">
                                      <a:effectLst/>
                                      <a:latin typeface="Cambria Math"/>
                                    </a:rPr>
                                    <m:t>−∞</m:t>
                                  </m:r>
                                </m:sub>
                                <m:sup>
                                  <m:r>
                                    <a:rPr lang="en-US" sz="1800">
                                      <a:effectLst/>
                                      <a:latin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>
                                          <a:effectLst/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800">
                                          <a:effectLst/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8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>
                                          <a:effectLst/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1800">
                                      <a:effectLst/>
                                      <a:latin typeface="Cambria Math"/>
                                    </a:rPr>
                                    <m:t>𝑑𝑥</m:t>
                                  </m:r>
                                </m:e>
                              </m:nary>
                              <m:r>
                                <a:rPr lang="en-US" sz="1800">
                                  <a:effectLst/>
                                  <a:latin typeface="Cambria Math"/>
                                </a:rPr>
                                <m:t>=</m:t>
                              </m:r>
                              <m:nary>
                                <m:naryPr>
                                  <m:limLoc m:val="subSup"/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800">
                                      <a:effectLst/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1800">
                                      <a:effectLst/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>
                                          <a:effectLst/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800">
                                          <a:effectLst/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800">
                                      <a:effectLst/>
                                      <a:latin typeface="Cambria Math"/>
                                    </a:rPr>
                                    <m:t>(2</m:t>
                                  </m:r>
                                  <m:d>
                                    <m:d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>
                                          <a:effectLst/>
                                          <a:latin typeface="Cambria Math"/>
                                        </a:rPr>
                                        <m:t>1−</m:t>
                                      </m:r>
                                      <m:r>
                                        <a:rPr lang="en-US" sz="1800">
                                          <a:effectLst/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1800">
                                      <a:effectLst/>
                                      <a:latin typeface="Cambria Math"/>
                                    </a:rPr>
                                    <m:t>)</m:t>
                                  </m:r>
                                  <m:r>
                                    <a:rPr lang="en-US" sz="1800">
                                      <a:effectLst/>
                                      <a:latin typeface="Cambria Math"/>
                                    </a:rPr>
                                    <m:t>𝑑𝑥</m:t>
                                  </m:r>
                                </m:e>
                              </m:nary>
                              <m:r>
                                <a:rPr lang="en-US" sz="1800">
                                  <a:effectLst/>
                                  <a:latin typeface="Cambria Math"/>
                                </a:rPr>
                                <m:t>=2</m:t>
                              </m:r>
                              <m:nary>
                                <m:naryPr>
                                  <m:limLoc m:val="subSup"/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800">
                                      <a:effectLst/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1800">
                                      <a:effectLst/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  <m:e>
                                  <m:r>
                                    <a:rPr lang="en-US" sz="1800">
                                      <a:effectLst/>
                                      <a:latin typeface="Cambria Math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>
                                          <a:effectLst/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800">
                                          <a:effectLst/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800">
                                      <a:effectLst/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>
                                          <a:effectLst/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800">
                                          <a:effectLst/>
                                          <a:latin typeface="Cambria Math"/>
                                        </a:rPr>
                                        <m:t>3</m:t>
                                      </m:r>
                                    </m:sup>
                                  </m:sSup>
                                  <m:r>
                                    <a:rPr lang="en-US" sz="1800">
                                      <a:effectLst/>
                                      <a:latin typeface="Cambria Math"/>
                                    </a:rPr>
                                    <m:t>)</m:t>
                                  </m:r>
                                  <m:r>
                                    <a:rPr lang="en-US" sz="1800">
                                      <a:effectLst/>
                                      <a:latin typeface="Cambria Math"/>
                                    </a:rPr>
                                    <m:t>𝑑𝑥</m:t>
                                  </m:r>
                                </m:e>
                              </m:nary>
                              <m:r>
                                <a:rPr lang="en-US" sz="1800">
                                  <a:effectLst/>
                                  <a:latin typeface="Cambria Math"/>
                                </a:rPr>
                                <m:t>=2</m:t>
                              </m:r>
                              <m:sSubSup>
                                <m:sSubSup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p>
                                                <m:sSupPr>
                                                  <m:ctrlPr>
                                                    <a:rPr lang="en-US" sz="18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1800">
                                                      <a:effectLst/>
                                                      <a:latin typeface="Cambria Math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1800">
                                                      <a:effectLst/>
                                                      <a:latin typeface="Cambria Math"/>
                                                    </a:rPr>
                                                    <m:t>3</m:t>
                                                  </m:r>
                                                </m:sup>
                                              </m:sSup>
                                            </m:num>
                                            <m:den>
                                              <m:r>
                                                <a:rPr lang="en-US" sz="1800">
                                                  <a:effectLst/>
                                                  <a:latin typeface="Cambria Math"/>
                                                </a:rPr>
                                                <m:t>3</m:t>
                                              </m:r>
                                            </m:den>
                                          </m:f>
                                          <m:r>
                                            <a:rPr lang="en-US" sz="1800">
                                              <a:effectLst/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p>
                                                <m:sSupPr>
                                                  <m:ctrlPr>
                                                    <a:rPr lang="en-US" sz="18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1800">
                                                      <a:effectLst/>
                                                      <a:latin typeface="Cambria Math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1800">
                                                      <a:effectLst/>
                                                      <a:latin typeface="Cambria Math"/>
                                                    </a:rPr>
                                                    <m:t>4</m:t>
                                                  </m:r>
                                                </m:sup>
                                              </m:sSup>
                                            </m:num>
                                            <m:den>
                                              <m:r>
                                                <a:rPr lang="en-US" sz="1800">
                                                  <a:effectLst/>
                                                  <a:latin typeface="Cambria Math"/>
                                                </a:rPr>
                                                <m:t>4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sz="1800">
                                      <a:effectLst/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1800">
                                      <a:effectLst/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en-US" sz="1800">
                                  <a:effectLst/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>
                                      <a:effectLst/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800">
                                      <a:effectLst/>
                                      <a:latin typeface="Cambria Math"/>
                                    </a:rPr>
                                    <m:t>6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80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,</a:t>
                          </a:r>
                        </a:p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V(X) = E(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>
                                      <a:effectLst/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1800">
                                      <a:effectLst/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80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) </a:t>
                          </a:r>
                          <a14:m>
                            <m:oMath xmlns:m="http://schemas.openxmlformats.org/officeDocument/2006/math">
                              <m:r>
                                <a:rPr lang="en-US" sz="1800">
                                  <a:effectLst/>
                                  <a:latin typeface="Cambria Math"/>
                                </a:rPr>
                                <m:t>–</m:t>
                              </m:r>
                            </m:oMath>
                          </a14:m>
                          <a:r>
                            <a:rPr lang="en-US" sz="180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 [E(X)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>
                                      <a:effectLst/>
                                      <a:latin typeface="Cambria Math"/>
                                    </a:rPr>
                                    <m:t>]</m:t>
                                  </m:r>
                                </m:e>
                                <m:sup>
                                  <m:r>
                                    <a:rPr lang="en-US" sz="1800">
                                      <a:effectLst/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80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>
                                      <a:effectLst/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800">
                                      <a:effectLst/>
                                      <a:latin typeface="Cambria Math"/>
                                    </a:rPr>
                                    <m:t>6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80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>
                                  <a:effectLst/>
                                  <a:latin typeface="Cambria Math"/>
                                </a:rPr>
                                <m:t>− 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800">
                                              <a:effectLst/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1800">
                                              <a:effectLst/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1800">
                                      <a:effectLst/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>
                                  <a:effectLst/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>
                                      <a:effectLst/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800">
                                      <a:effectLst/>
                                      <a:latin typeface="Cambria Math"/>
                                    </a:rPr>
                                    <m:t>18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80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,</a:t>
                          </a: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2225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E(3X + 1) = 3E(X) + 1 = 1 + 1 = 2.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E(X</a:t>
                          </a:r>
                          <a14:m>
                            <m:oMath xmlns:m="http://schemas.openxmlformats.org/officeDocument/2006/math">
                              <m:r>
                                <a:rPr lang="en-US" sz="1800">
                                  <a:effectLst/>
                                  <a:latin typeface="Cambria Math"/>
                                </a:rPr>
                                <m:t> −</m:t>
                              </m:r>
                            </m:oMath>
                          </a14:m>
                          <a:r>
                            <a:rPr lang="en-US" sz="18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 1) = E(X) </a:t>
                          </a:r>
                          <a14:m>
                            <m:oMath xmlns:m="http://schemas.openxmlformats.org/officeDocument/2006/math">
                              <m:r>
                                <a:rPr lang="en-US" sz="1800">
                                  <a:effectLst/>
                                  <a:latin typeface="Cambria Math"/>
                                </a:rPr>
                                <m:t>−</m:t>
                              </m:r>
                            </m:oMath>
                          </a14:m>
                          <a:r>
                            <a:rPr lang="en-US" sz="18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 1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>
                                      <a:effectLst/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800">
                                      <a:effectLst/>
                                      <a:latin typeface="Cambria Math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1800">
                                  <a:effectLst/>
                                  <a:latin typeface="Cambria Math"/>
                                </a:rPr>
                                <m:t>−</m:t>
                              </m:r>
                            </m:oMath>
                          </a14:m>
                          <a:r>
                            <a:rPr lang="en-US" sz="18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 1 =</a:t>
                          </a:r>
                          <a14:m>
                            <m:oMath xmlns:m="http://schemas.openxmlformats.org/officeDocument/2006/math">
                              <m:r>
                                <a:rPr lang="en-US" sz="1800">
                                  <a:effectLst/>
                                  <a:latin typeface="Cambria Math"/>
                                </a:rPr>
                                <m:t> −</m:t>
                              </m:r>
                            </m:oMath>
                          </a14:m>
                          <a:r>
                            <a:rPr lang="en-US" sz="18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>
                                      <a:effectLst/>
                                      <a:latin typeface="Cambria Math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1800">
                                      <a:effectLst/>
                                      <a:latin typeface="Cambria Math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1800">
                                  <a:effectLst/>
                                  <a:latin typeface="Cambria Math"/>
                                </a:rPr>
                                <m:t>.</m:t>
                              </m:r>
                            </m:oMath>
                          </a14:m>
                          <a:endParaRPr lang="en-US" sz="180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6797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V(X + 1) = V(X)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>
                                      <a:effectLst/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800">
                                      <a:effectLst/>
                                      <a:latin typeface="Cambria Math"/>
                                    </a:rPr>
                                    <m:t>18</m:t>
                                  </m:r>
                                </m:den>
                              </m:f>
                              <m:r>
                                <a:rPr lang="en-US" sz="1800">
                                  <a:effectLst/>
                                  <a:latin typeface="Cambria Math"/>
                                </a:rPr>
                                <m:t>.</m:t>
                              </m:r>
                            </m:oMath>
                          </a14:m>
                          <a:endParaRPr lang="en-US" sz="180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V(3X </a:t>
                          </a:r>
                          <a14:m>
                            <m:oMath xmlns:m="http://schemas.openxmlformats.org/officeDocument/2006/math">
                              <m:r>
                                <a:rPr lang="en-US" sz="1800">
                                  <a:effectLst/>
                                  <a:latin typeface="Cambria Math"/>
                                </a:rPr>
                                <m:t>−</m:t>
                              </m:r>
                            </m:oMath>
                          </a14:m>
                          <a:r>
                            <a:rPr lang="en-US" sz="180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 1) = 3</a:t>
                          </a:r>
                          <a:r>
                            <a:rPr lang="en-US" sz="1800" baseline="3000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</a:t>
                          </a:r>
                          <a:r>
                            <a:rPr lang="en-US" sz="180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 V(X) = 9 </a:t>
                          </a:r>
                          <a14:m>
                            <m:oMath xmlns:m="http://schemas.openxmlformats.org/officeDocument/2006/math">
                              <m:r>
                                <a:rPr lang="en-US" sz="1800">
                                  <a:effectLst/>
                                  <a:latin typeface="Cambria Math"/>
                                </a:rPr>
                                <m:t>×</m:t>
                              </m:r>
                              <m:f>
                                <m:f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>
                                      <a:effectLst/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800">
                                      <a:effectLst/>
                                      <a:latin typeface="Cambria Math"/>
                                    </a:rPr>
                                    <m:t>18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80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>
                                      <a:effectLst/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800">
                                      <a:effectLst/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1800">
                                  <a:effectLst/>
                                  <a:latin typeface="Cambria Math"/>
                                </a:rPr>
                                <m:t>.</m:t>
                              </m:r>
                            </m:oMath>
                          </a14:m>
                          <a:endParaRPr lang="en-US" sz="1800" dirty="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3376174"/>
                  </p:ext>
                </p:extLst>
              </p:nvPr>
            </p:nvGraphicFramePr>
            <p:xfrm>
              <a:off x="533400" y="2725293"/>
              <a:ext cx="8458200" cy="3441447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4229100"/>
                    <a:gridCol w="4229100"/>
                  </a:tblGrid>
                  <a:tr h="788289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72" b="-34186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1485329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72" t="-52869" b="-8073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58401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E(3X + 1) = 3E(X) + 1 = 1 + 1 = 2.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00289" t="-388542" b="-105208"/>
                          </a:stretch>
                        </a:blipFill>
                      </a:tcPr>
                    </a:tc>
                  </a:tr>
                  <a:tr h="5838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44" t="-488542" r="-99856" b="-5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00289" t="-488542" b="-520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1"/>
              <p:cNvSpPr>
                <a:spLocks noChangeArrowheads="1"/>
              </p:cNvSpPr>
              <p:nvPr/>
            </p:nvSpPr>
            <p:spPr bwMode="auto">
              <a:xfrm>
                <a:off x="457200" y="551535"/>
                <a:ext cx="7467600" cy="22678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1" i="0" u="none" strike="noStrike" cap="none" normalizeH="0" baseline="0" dirty="0">
                    <a:ln>
                      <a:noFill/>
                    </a:ln>
                    <a:solidFill>
                      <a:srgbClr val="2806BA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Example 4.6:</a:t>
                </a:r>
                <a:r>
                  <a:rPr kumimoji="0" lang="en-US" b="0" i="0" u="none" strike="noStrike" cap="none" normalizeH="0" baseline="0" dirty="0">
                    <a:ln>
                      <a:noFill/>
                    </a:ln>
                    <a:solidFill>
                      <a:srgbClr val="2806BA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kumimoji="0" 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Find the variance of a random variable </a:t>
                </a: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kumimoji="0" 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 whose probability density function is:</a:t>
                </a:r>
              </a:p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  <a:p>
                <a:pPr lvl="0"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		f</a:t>
                </a:r>
                <a:r>
                  <a:rPr kumimoji="0" 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kumimoji="0" 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/>
                              </a:rPr>
                              <m:t>2(1− 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); 0&lt;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&lt;1</m:t>
                            </m:r>
                          </m:e>
                          <m:e>
                            <m:r>
                              <a:rPr lang="en-US" i="1">
                                <a:latin typeface="Cambria Math"/>
                              </a:rPr>
                              <m:t>0;</m:t>
                            </m:r>
                            <m:r>
                              <a:rPr lang="en-US" i="1">
                                <a:latin typeface="Cambria Math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  <a:p>
                <a:pPr lvl="0"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Also, find E(</a:t>
                </a: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X - </a:t>
                </a:r>
                <a:r>
                  <a:rPr kumimoji="0" 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1), E(3</a:t>
                </a: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X + </a:t>
                </a:r>
                <a:r>
                  <a:rPr kumimoji="0" 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1), V(</a:t>
                </a: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X + </a:t>
                </a:r>
                <a:r>
                  <a:rPr kumimoji="0" 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1) and V(3</a:t>
                </a: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X - </a:t>
                </a:r>
                <a:r>
                  <a:rPr kumimoji="0" 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1).</a:t>
                </a:r>
              </a:p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Solution</a:t>
                </a:r>
                <a:r>
                  <a:rPr kumimoji="0" 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: </a:t>
                </a:r>
              </a:p>
            </p:txBody>
          </p:sp>
        </mc:Choice>
        <mc:Fallback xmlns="">
          <p:sp>
            <p:nvSpPr>
              <p:cNvPr id="5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551535"/>
                <a:ext cx="7467600" cy="2267865"/>
              </a:xfrm>
              <a:prstGeom prst="rect">
                <a:avLst/>
              </a:prstGeom>
              <a:blipFill rotWithShape="1">
                <a:blip r:embed="rId3"/>
                <a:stretch>
                  <a:fillRect l="-653" t="-804" r="-1469" b="-375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7540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5790685"/>
                  </p:ext>
                </p:extLst>
              </p:nvPr>
            </p:nvGraphicFramePr>
            <p:xfrm>
              <a:off x="533401" y="2514600"/>
              <a:ext cx="8153399" cy="3581402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392064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23275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844330">
                    <a:tc gridSpan="2"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E(X)  =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limLoc m:val="undOvr"/>
                                  <m:supHide m:val="on"/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>
                                      <a:effectLst/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r>
                                    <a:rPr lang="en-US" sz="1600">
                                      <a:effectLst/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sz="1600">
                                      <a:effectLst/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1600">
                                      <a:effectLst/>
                                      <a:latin typeface="Cambria Math"/>
                                    </a:rPr>
                                    <m:t>𝑔</m:t>
                                  </m:r>
                                  <m:r>
                                    <a:rPr lang="en-US" sz="1600">
                                      <a:effectLst/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1600">
                                      <a:effectLst/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sz="1600">
                                      <a:effectLst/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sz="160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 dx =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limLoc m:val="undOvr"/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>
                                      <a:effectLst/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1600">
                                      <a:effectLst/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  <m:e>
                                  <m:r>
                                    <a:rPr lang="en-US" sz="1600">
                                      <a:effectLst/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sz="1600">
                                      <a:effectLst/>
                                      <a:latin typeface="Cambria Math"/>
                                    </a:rPr>
                                    <m:t> 2</m:t>
                                  </m:r>
                                  <m:r>
                                    <a:rPr lang="en-US" sz="1600">
                                      <a:effectLst/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sz="160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 dx =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limLoc m:val="undOvr"/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>
                                      <a:effectLst/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1600">
                                      <a:effectLst/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  <m:e>
                                  <m:r>
                                    <a:rPr lang="en-US" sz="1600">
                                      <a:effectLst/>
                                      <a:latin typeface="Cambria Math"/>
                                    </a:rPr>
                                    <m:t> </m:t>
                                  </m:r>
                                  <m:sSup>
                                    <m:sSupPr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>
                                          <a:effectLst/>
                                          <a:latin typeface="Cambria Math"/>
                                        </a:rPr>
                                        <m:t>2</m:t>
                                      </m:r>
                                      <m:r>
                                        <a:rPr lang="en-US" sz="1600">
                                          <a:effectLst/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600">
                                          <a:effectLst/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r>
                            <a:rPr lang="en-US" sz="160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 dx =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sz="1600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p>
                                                <m:sSupPr>
                                                  <m:ctrlPr>
                                                    <a:rPr lang="en-US" sz="16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1600">
                                                      <a:effectLst/>
                                                      <a:latin typeface="Cambria Math"/>
                                                    </a:rPr>
                                                    <m:t>2</m:t>
                                                  </m:r>
                                                  <m:r>
                                                    <a:rPr lang="en-US" sz="1600">
                                                      <a:effectLst/>
                                                      <a:latin typeface="Cambria Math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1600">
                                                      <a:effectLst/>
                                                      <a:latin typeface="Cambria Math"/>
                                                    </a:rPr>
                                                    <m:t>3</m:t>
                                                  </m:r>
                                                </m:sup>
                                              </m:sSup>
                                            </m:num>
                                            <m:den>
                                              <m:r>
                                                <a:rPr lang="en-US" sz="1600">
                                                  <a:effectLst/>
                                                  <a:latin typeface="Cambria Math"/>
                                                </a:rPr>
                                                <m:t>3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sz="1600">
                                      <a:effectLst/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1600">
                                      <a:effectLst/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60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r>
                                <a:rPr lang="en-US" sz="1600">
                                  <a:effectLst/>
                                  <a:latin typeface="Cambria Math"/>
                                </a:rPr>
                                <m:t>,</m:t>
                              </m:r>
                            </m:oMath>
                          </a14:m>
                          <a:endParaRPr lang="en-US" sz="1600" dirty="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43544">
                    <a:tc gridSpan="2"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E(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>
                                      <a:effectLst/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1600">
                                      <a:effectLst/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60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)  =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limLoc m:val="undOvr"/>
                                  <m:supHide m:val="on"/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>
                                      <a:effectLst/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>
                                          <a:effectLst/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600">
                                          <a:effectLst/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600">
                                      <a:effectLst/>
                                      <a:latin typeface="Cambria Math"/>
                                    </a:rPr>
                                    <m:t>𝑔</m:t>
                                  </m:r>
                                  <m:r>
                                    <a:rPr lang="en-US" sz="1600">
                                      <a:effectLst/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1600">
                                      <a:effectLst/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sz="1600">
                                      <a:effectLst/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sz="160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 dx =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limLoc m:val="undOvr"/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>
                                      <a:effectLst/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1600">
                                      <a:effectLst/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>
                                          <a:effectLst/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600">
                                          <a:effectLst/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600">
                                      <a:effectLst/>
                                      <a:latin typeface="Cambria Math"/>
                                    </a:rPr>
                                    <m:t> 2</m:t>
                                  </m:r>
                                  <m:r>
                                    <a:rPr lang="en-US" sz="1600">
                                      <a:effectLst/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sz="160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 dx =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limLoc m:val="undOvr"/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>
                                      <a:effectLst/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1600">
                                      <a:effectLst/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  <m:e>
                                  <m:r>
                                    <a:rPr lang="en-US" sz="1600">
                                      <a:effectLst/>
                                      <a:latin typeface="Cambria Math"/>
                                    </a:rPr>
                                    <m:t> </m:t>
                                  </m:r>
                                  <m:sSup>
                                    <m:sSupPr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>
                                          <a:effectLst/>
                                          <a:latin typeface="Cambria Math"/>
                                        </a:rPr>
                                        <m:t>2</m:t>
                                      </m:r>
                                      <m:r>
                                        <a:rPr lang="en-US" sz="1600">
                                          <a:effectLst/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600">
                                          <a:effectLst/>
                                          <a:latin typeface="Cambria Math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r>
                            <a:rPr lang="en-US" sz="160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 dx = [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sz="1600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p>
                                                <m:sSupPr>
                                                  <m:ctrlPr>
                                                    <a:rPr lang="en-US" sz="16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1600">
                                                      <a:effectLst/>
                                                      <a:latin typeface="Cambria Math"/>
                                                    </a:rPr>
                                                    <m:t>2</m:t>
                                                  </m:r>
                                                  <m:r>
                                                    <a:rPr lang="en-US" sz="1600">
                                                      <a:effectLst/>
                                                      <a:latin typeface="Cambria Math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1600">
                                                      <a:effectLst/>
                                                      <a:latin typeface="Cambria Math"/>
                                                    </a:rPr>
                                                    <m:t>4</m:t>
                                                  </m:r>
                                                </m:sup>
                                              </m:sSup>
                                            </m:num>
                                            <m:den>
                                              <m:r>
                                                <a:rPr lang="en-US" sz="1600">
                                                  <a:effectLst/>
                                                  <a:latin typeface="Cambria Math"/>
                                                </a:rPr>
                                                <m:t>4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sz="1600">
                                      <a:effectLst/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1600">
                                      <a:effectLst/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60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>
                                      <a:effectLst/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>
                                      <a:effectLst/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1600">
                                  <a:effectLst/>
                                  <a:latin typeface="Cambria Math"/>
                                </a:rPr>
                                <m:t>,</m:t>
                              </m:r>
                            </m:oMath>
                          </a14:m>
                          <a:endParaRPr lang="en-US" sz="1600" dirty="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6945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E(Y) =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limLoc m:val="undOvr"/>
                                  <m:supHide m:val="on"/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>
                                      <a:effectLst/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  <m:sup/>
                                <m:e>
                                  <m:r>
                                    <a:rPr lang="en-US" sz="1600">
                                      <a:effectLst/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en-US" sz="1600">
                                      <a:effectLst/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1600">
                                      <a:effectLst/>
                                      <a:latin typeface="Cambria Math"/>
                                    </a:rPr>
                                    <m:t>h</m:t>
                                  </m:r>
                                  <m:r>
                                    <a:rPr lang="en-US" sz="1600">
                                      <a:effectLst/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1600">
                                      <a:effectLst/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en-US" sz="1600">
                                      <a:effectLst/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sz="16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 dy =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limLoc m:val="undOvr"/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>
                                      <a:effectLst/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1600">
                                      <a:effectLst/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  <m:e>
                                  <m:r>
                                    <a:rPr lang="en-US" sz="1600">
                                      <a:effectLst/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sz="16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 dy =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sz="1600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p>
                                                <m:sSupPr>
                                                  <m:ctrlPr>
                                                    <a:rPr lang="en-US" sz="16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1600">
                                                      <a:effectLst/>
                                                      <a:latin typeface="Cambria Math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1600">
                                                      <a:effectLst/>
                                                      <a:latin typeface="Cambria Math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</m:num>
                                            <m:den>
                                              <m:r>
                                                <a:rPr lang="en-US" sz="1600">
                                                  <a:effectLst/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sz="1600">
                                      <a:effectLst/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1600">
                                      <a:effectLst/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6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>
                                      <a:effectLst/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>
                                      <a:effectLst/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6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,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    E(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>
                                      <a:effectLst/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p>
                                  <m:r>
                                    <a:rPr lang="en-US" sz="1600">
                                      <a:effectLst/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60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) =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limLoc m:val="undOvr"/>
                                  <m:supHide m:val="on"/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>
                                      <a:effectLst/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>
                                          <a:effectLst/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1600">
                                          <a:effectLst/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600">
                                      <a:effectLst/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1600">
                                      <a:effectLst/>
                                      <a:latin typeface="Cambria Math"/>
                                    </a:rPr>
                                    <m:t>h</m:t>
                                  </m:r>
                                  <m:r>
                                    <a:rPr lang="en-US" sz="1600">
                                      <a:effectLst/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1600">
                                      <a:effectLst/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en-US" sz="1600">
                                      <a:effectLst/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sz="160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 </a:t>
                          </a:r>
                          <a:r>
                            <a:rPr lang="en-US" sz="1600" dirty="0" err="1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dy</a:t>
                          </a:r>
                          <a:r>
                            <a:rPr lang="en-US" sz="160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limLoc m:val="undOvr"/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>
                                      <a:effectLst/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1600">
                                      <a:effectLst/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>
                                          <a:effectLst/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1600">
                                          <a:effectLst/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r>
                            <a:rPr lang="en-US" sz="160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 </a:t>
                          </a:r>
                          <a:r>
                            <a:rPr lang="en-US" sz="1600" dirty="0" err="1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dy</a:t>
                          </a:r>
                          <a:r>
                            <a:rPr lang="en-US" sz="160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sz="1600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p>
                                                <m:sSupPr>
                                                  <m:ctrlPr>
                                                    <a:rPr lang="en-US" sz="16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1600">
                                                      <a:effectLst/>
                                                      <a:latin typeface="Cambria Math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1600">
                                                      <a:effectLst/>
                                                      <a:latin typeface="Cambria Math"/>
                                                    </a:rPr>
                                                    <m:t>3</m:t>
                                                  </m:r>
                                                </m:sup>
                                              </m:sSup>
                                            </m:num>
                                            <m:den>
                                              <m:r>
                                                <a:rPr lang="en-US" sz="1600">
                                                  <a:effectLst/>
                                                  <a:latin typeface="Cambria Math"/>
                                                </a:rPr>
                                                <m:t>3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sz="1600">
                                      <a:effectLst/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1600">
                                      <a:effectLst/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60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>
                                      <a:effectLst/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>
                                      <a:effectLst/>
                                      <a:latin typeface="Cambria Math"/>
                                    </a:rPr>
                                    <m:t>3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60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,</a:t>
                          </a: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2035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V(X) = E(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>
                                      <a:effectLst/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1600">
                                      <a:effectLst/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6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) – [E(X)]</a:t>
                          </a:r>
                          <a:r>
                            <a:rPr lang="en-US" sz="1600" baseline="300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 </a:t>
                          </a:r>
                          <a:r>
                            <a:rPr lang="en-US" sz="16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>
                                      <a:effectLst/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>
                                      <a:effectLst/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6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600">
                                  <a:effectLst/>
                                  <a:latin typeface="Cambria Math"/>
                                </a:rPr>
                                <m:t>−</m:t>
                              </m:r>
                            </m:oMath>
                          </a14:m>
                          <a:r>
                            <a:rPr lang="en-US" sz="16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>
                                      <a:effectLst/>
                                      <a:latin typeface="Cambria Math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1600">
                                      <a:effectLst/>
                                      <a:latin typeface="Cambria Math"/>
                                    </a:rPr>
                                    <m:t>3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6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)</a:t>
                          </a:r>
                          <a:r>
                            <a:rPr lang="en-US" sz="1600" baseline="300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</a:t>
                          </a:r>
                          <a:r>
                            <a:rPr lang="en-US" sz="16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>
                                      <a:effectLst/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>
                                      <a:effectLst/>
                                      <a:latin typeface="Cambria Math"/>
                                    </a:rPr>
                                    <m:t>18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6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.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      V(Y) = E(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>
                                      <a:effectLst/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p>
                                  <m:r>
                                    <a:rPr lang="en-US" sz="1600">
                                      <a:effectLst/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6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) – [E(Y)]</a:t>
                          </a:r>
                          <a:r>
                            <a:rPr lang="en-US" sz="1600" baseline="300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</a:t>
                          </a:r>
                          <a:r>
                            <a:rPr lang="en-US" sz="16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>
                                      <a:effectLst/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>
                                      <a:effectLst/>
                                      <a:latin typeface="Cambria Math"/>
                                    </a:rPr>
                                    <m:t>3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6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600">
                                  <a:effectLst/>
                                  <a:latin typeface="Cambria Math"/>
                                </a:rPr>
                                <m:t>−</m:t>
                              </m:r>
                            </m:oMath>
                          </a14:m>
                          <a:r>
                            <a:rPr lang="en-US" sz="16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>
                                      <a:effectLst/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>
                                      <a:effectLst/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1600">
                                  <a:effectLst/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600" baseline="300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</a:t>
                          </a:r>
                          <a:r>
                            <a:rPr lang="en-US" sz="16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 =</a:t>
                          </a:r>
                          <a14:m>
                            <m:oMath xmlns:m="http://schemas.openxmlformats.org/officeDocument/2006/math">
                              <m:r>
                                <a:rPr lang="en-US" sz="1600">
                                  <a:effectLst/>
                                  <a:latin typeface="Cambria Math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>
                                      <a:effectLst/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>
                                      <a:effectLst/>
                                      <a:latin typeface="Cambria Math"/>
                                    </a:rPr>
                                    <m:t>12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6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.</a:t>
                          </a: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6203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400050" algn="l"/>
                            </a:tabLst>
                          </a:pPr>
                          <a:r>
                            <a:rPr lang="en-US" sz="16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E(X – 2Y) = E(X) – 2E(Y)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>
                                      <a:effectLst/>
                                      <a:latin typeface="Cambria Math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1600">
                                      <a:effectLst/>
                                      <a:latin typeface="Cambria Math"/>
                                    </a:rPr>
                                    <m:t>3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6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 – (2</a:t>
                          </a:r>
                          <a14:m>
                            <m:oMath xmlns:m="http://schemas.openxmlformats.org/officeDocument/2006/math">
                              <m:r>
                                <a:rPr lang="en-US" sz="1600">
                                  <a:effectLst/>
                                  <a:latin typeface="Cambria Math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sz="16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>
                                      <a:effectLst/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>
                                      <a:effectLst/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6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)  = –</a:t>
                          </a:r>
                          <a14:m>
                            <m:oMath xmlns:m="http://schemas.openxmlformats.org/officeDocument/2006/math">
                              <m:r>
                                <a:rPr lang="en-US" sz="1600">
                                  <a:effectLst/>
                                  <a:latin typeface="Cambria Math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>
                                      <a:effectLst/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>
                                      <a:effectLst/>
                                      <a:latin typeface="Cambria Math"/>
                                    </a:rPr>
                                    <m:t>3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6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.</a:t>
                          </a:r>
                          <a:endParaRPr lang="en-US" sz="1600">
                            <a:effectLst/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tabLst>
                              <a:tab pos="400050" algn="l"/>
                              <a:tab pos="800100" algn="l"/>
                              <a:tab pos="914400" algn="l"/>
                            </a:tabLst>
                          </a:pPr>
                          <a:r>
                            <a:rPr lang="en-US" sz="160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      V(2X-Y) = 4V(X) + V(Y) = (4</a:t>
                          </a:r>
                          <a14:m>
                            <m:oMath xmlns:m="http://schemas.openxmlformats.org/officeDocument/2006/math">
                              <m:r>
                                <a:rPr lang="en-US" sz="1600">
                                  <a:effectLst/>
                                  <a:latin typeface="Cambria Math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sz="160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>
                                      <a:effectLst/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>
                                      <a:effectLst/>
                                      <a:latin typeface="Cambria Math"/>
                                    </a:rPr>
                                    <m:t>18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60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) +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>
                                      <a:effectLst/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>
                                      <a:effectLst/>
                                      <a:latin typeface="Cambria Math"/>
                                    </a:rPr>
                                    <m:t>12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60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>
                                      <a:effectLst/>
                                      <a:latin typeface="Cambria Math"/>
                                    </a:rPr>
                                    <m:t>11</m:t>
                                  </m:r>
                                </m:num>
                                <m:den>
                                  <m:r>
                                    <a:rPr lang="en-US" sz="1600">
                                      <a:effectLst/>
                                      <a:latin typeface="Cambria Math"/>
                                    </a:rPr>
                                    <m:t>36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60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.</a:t>
                          </a: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5790685"/>
                  </p:ext>
                </p:extLst>
              </p:nvPr>
            </p:nvGraphicFramePr>
            <p:xfrm>
              <a:off x="533401" y="2514600"/>
              <a:ext cx="8153399" cy="3581402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3920643"/>
                    <a:gridCol w="4232756"/>
                  </a:tblGrid>
                  <a:tr h="844330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b">
                        <a:blipFill rotWithShape="1">
                          <a:blip r:embed="rId2"/>
                          <a:stretch>
                            <a:fillRect l="-75" t="-725" b="-32826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843544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b">
                        <a:blipFill rotWithShape="1">
                          <a:blip r:embed="rId2"/>
                          <a:stretch>
                            <a:fillRect l="-75" t="-100000" b="-22589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7694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156" t="-220635" r="-107932" b="-1492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92795" t="-220635" b="-149206"/>
                          </a:stretch>
                        </a:blipFill>
                      </a:tcPr>
                    </a:tc>
                  </a:tr>
                  <a:tr h="5620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156" t="-439130" r="-107932" b="-1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92795" t="-439130" b="-104348"/>
                          </a:stretch>
                        </a:blipFill>
                      </a:tcPr>
                    </a:tc>
                  </a:tr>
                  <a:tr h="5620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156" t="-539130" r="-107932" b="-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92795" t="-539130" b="-434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1"/>
              <p:cNvSpPr>
                <a:spLocks noChangeArrowheads="1"/>
              </p:cNvSpPr>
              <p:nvPr/>
            </p:nvSpPr>
            <p:spPr bwMode="auto">
              <a:xfrm>
                <a:off x="304800" y="228600"/>
                <a:ext cx="8458200" cy="25178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400050" algn="l"/>
                    <a:tab pos="800100" algn="l"/>
                    <a:tab pos="914400" algn="l"/>
                  </a:tabLst>
                </a:pPr>
                <a:r>
                  <a:rPr kumimoji="0" lang="en-US" sz="1650" b="1" i="0" u="none" strike="noStrike" cap="none" normalizeH="0" baseline="0" dirty="0">
                    <a:ln>
                      <a:noFill/>
                    </a:ln>
                    <a:solidFill>
                      <a:srgbClr val="2806BA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Example 4.7:</a:t>
                </a:r>
                <a:r>
                  <a:rPr kumimoji="0" lang="en-US" sz="1650" b="0" i="0" u="none" strike="noStrike" cap="none" normalizeH="0" baseline="0" dirty="0">
                    <a:ln>
                      <a:noFill/>
                    </a:ln>
                    <a:solidFill>
                      <a:srgbClr val="2806BA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kumimoji="0" lang="en-US" sz="165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The joint probability density function of two random variables </a:t>
                </a:r>
                <a:r>
                  <a:rPr kumimoji="0" lang="en-US" sz="165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kumimoji="0" lang="en-US" sz="165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 and </a:t>
                </a:r>
                <a:r>
                  <a:rPr kumimoji="0" lang="en-US" sz="165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kumimoji="0" lang="en-US" sz="165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 is given by: 				</a:t>
                </a:r>
                <a:r>
                  <a:rPr kumimoji="0" lang="en-US" sz="165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kumimoji="0" lang="en-US" sz="165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kumimoji="0" lang="en-US" sz="165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x, y</a:t>
                </a:r>
                <a:r>
                  <a:rPr kumimoji="0" lang="en-US" sz="165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kumimoji="0" lang="en-US" sz="165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 = </a:t>
                </a:r>
                <a:r>
                  <a:rPr kumimoji="0" lang="en-US" sz="165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kumimoji="0" lang="en-US" sz="165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x, </a:t>
                </a:r>
                <a:r>
                  <a:rPr kumimoji="0" lang="en-US" sz="165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0 &lt; </a:t>
                </a:r>
                <a:r>
                  <a:rPr kumimoji="0" lang="en-US" sz="165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x </a:t>
                </a:r>
                <a:r>
                  <a:rPr kumimoji="0" lang="en-US" sz="165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&lt; 1</a:t>
                </a:r>
                <a:r>
                  <a:rPr kumimoji="0" lang="en-US" sz="165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kumimoji="0" lang="en-US" sz="165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0 &lt; </a:t>
                </a:r>
                <a:r>
                  <a:rPr kumimoji="0" lang="en-US" sz="165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y </a:t>
                </a:r>
                <a:r>
                  <a:rPr kumimoji="0" lang="en-US" sz="165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&lt; 1. </a:t>
                </a:r>
              </a:p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400050" algn="l"/>
                    <a:tab pos="800100" algn="l"/>
                    <a:tab pos="914400" algn="l"/>
                  </a:tabLst>
                </a:pPr>
                <a:r>
                  <a:rPr kumimoji="0" lang="en-US" sz="165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Find (a) marginal distribution of </a:t>
                </a:r>
                <a:r>
                  <a:rPr kumimoji="0" lang="en-US" sz="165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kumimoji="0" lang="en-US" sz="165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, (b) marginal distribution of </a:t>
                </a:r>
                <a:r>
                  <a:rPr kumimoji="0" lang="en-US" sz="165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kumimoji="0" lang="en-US" sz="165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, (c) E(</a:t>
                </a:r>
                <a:r>
                  <a:rPr kumimoji="0" lang="en-US" sz="165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kumimoji="0" lang="en-US" sz="165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 – 2</a:t>
                </a:r>
                <a:r>
                  <a:rPr kumimoji="0" lang="en-US" sz="165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kumimoji="0" lang="en-US" sz="165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), and                                                        (d) V(2</a:t>
                </a:r>
                <a:r>
                  <a:rPr kumimoji="0" lang="en-US" sz="165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kumimoji="0" lang="en-US" sz="165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 – </a:t>
                </a:r>
                <a:r>
                  <a:rPr kumimoji="0" lang="en-US" sz="165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kumimoji="0" lang="en-US" sz="165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). Are </a:t>
                </a:r>
                <a:r>
                  <a:rPr kumimoji="0" lang="en-US" sz="165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kumimoji="0" lang="en-US" sz="165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 and </a:t>
                </a:r>
                <a:r>
                  <a:rPr kumimoji="0" lang="en-US" sz="165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kumimoji="0" lang="en-US" sz="165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 independent?</a:t>
                </a:r>
              </a:p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400050" algn="l"/>
                    <a:tab pos="800100" algn="l"/>
                    <a:tab pos="914400" algn="l"/>
                  </a:tabLst>
                </a:pPr>
                <a:endParaRPr kumimoji="0" lang="en-US" sz="16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kumimoji="0" lang="en-US" sz="165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Solution: </a:t>
                </a:r>
                <a:r>
                  <a:rPr lang="en-US" sz="1650" dirty="0">
                    <a:latin typeface="Times New Roman" pitchFamily="18" charset="0"/>
                    <a:cs typeface="Times New Roman" pitchFamily="18" charset="0"/>
                  </a:rPr>
                  <a:t>Marginal distribution of </a:t>
                </a:r>
                <a:r>
                  <a:rPr lang="en-US" sz="1650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sz="1650" dirty="0">
                    <a:latin typeface="Times New Roman" pitchFamily="18" charset="0"/>
                    <a:cs typeface="Times New Roman" pitchFamily="18" charset="0"/>
                  </a:rPr>
                  <a:t>: </a:t>
                </a:r>
                <a:r>
                  <a:rPr lang="en-US" sz="1650" i="1" dirty="0">
                    <a:latin typeface="Times New Roman" pitchFamily="18" charset="0"/>
                    <a:cs typeface="Times New Roman" pitchFamily="18" charset="0"/>
                  </a:rPr>
                  <a:t>g</a:t>
                </a:r>
                <a:r>
                  <a:rPr lang="en-US" sz="1650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1650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sz="1650" dirty="0">
                    <a:latin typeface="Times New Roman" pitchFamily="18" charset="0"/>
                    <a:cs typeface="Times New Roman" pitchFamily="18" charset="0"/>
                  </a:rPr>
                  <a:t>) 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pHide m:val="on"/>
                        <m:ctrlPr>
                          <a:rPr lang="en-US" sz="165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650" i="1">
                            <a:latin typeface="Cambria Math"/>
                          </a:rPr>
                          <m:t>𝑦</m:t>
                        </m:r>
                      </m:sub>
                      <m:sup/>
                      <m:e>
                        <m:r>
                          <a:rPr lang="en-US" sz="165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65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5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sz="165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1650" i="1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1650" i="1" dirty="0" err="1">
                    <a:latin typeface="Times New Roman" pitchFamily="18" charset="0"/>
                    <a:cs typeface="Times New Roman" pitchFamily="18" charset="0"/>
                  </a:rPr>
                  <a:t>dy</a:t>
                </a:r>
                <a:r>
                  <a:rPr lang="en-US" sz="1650" dirty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sz="165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65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1650" i="1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en-US" sz="1650" i="1">
                            <a:latin typeface="Cambria Math"/>
                          </a:rPr>
                          <m:t>2</m:t>
                        </m:r>
                        <m:r>
                          <a:rPr lang="en-US" sz="1650" i="1">
                            <a:latin typeface="Cambria Math"/>
                          </a:rPr>
                          <m:t>𝑥</m:t>
                        </m:r>
                      </m:e>
                    </m:nary>
                  </m:oMath>
                </a14:m>
                <a:r>
                  <a:rPr lang="en-US" sz="165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650" i="1" dirty="0" err="1">
                    <a:latin typeface="Times New Roman" pitchFamily="18" charset="0"/>
                    <a:cs typeface="Times New Roman" pitchFamily="18" charset="0"/>
                  </a:rPr>
                  <a:t>dy</a:t>
                </a:r>
                <a:r>
                  <a:rPr lang="en-US" sz="1650" dirty="0">
                    <a:latin typeface="Times New Roman" pitchFamily="18" charset="0"/>
                    <a:cs typeface="Times New Roman" pitchFamily="18" charset="0"/>
                  </a:rPr>
                  <a:t> = 2</a:t>
                </a:r>
                <a:r>
                  <a:rPr lang="en-US" sz="1650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sz="165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5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65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65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50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165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1650" i="1">
                            <a:latin typeface="Cambria Math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sz="1650" dirty="0">
                    <a:latin typeface="Times New Roman" pitchFamily="18" charset="0"/>
                    <a:cs typeface="Times New Roman" pitchFamily="18" charset="0"/>
                  </a:rPr>
                  <a:t> = 2</a:t>
                </a:r>
                <a:r>
                  <a:rPr lang="en-US" sz="1650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sz="1650" dirty="0">
                    <a:latin typeface="Times New Roman" pitchFamily="18" charset="0"/>
                    <a:cs typeface="Times New Roman" pitchFamily="18" charset="0"/>
                  </a:rPr>
                  <a:t>. </a:t>
                </a:r>
                <a:endParaRPr lang="en-US" sz="1650" dirty="0">
                  <a:effectLst/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1650" dirty="0">
                    <a:latin typeface="Times New Roman" pitchFamily="18" charset="0"/>
                    <a:cs typeface="Times New Roman" pitchFamily="18" charset="0"/>
                  </a:rPr>
                  <a:t>                 Marginal distribution of </a:t>
                </a:r>
                <a:r>
                  <a:rPr lang="en-US" sz="1650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sz="1650" dirty="0">
                    <a:latin typeface="Times New Roman" pitchFamily="18" charset="0"/>
                    <a:cs typeface="Times New Roman" pitchFamily="18" charset="0"/>
                  </a:rPr>
                  <a:t>: </a:t>
                </a:r>
                <a:r>
                  <a:rPr lang="en-US" sz="1650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sz="1650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1650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sz="1650" dirty="0">
                    <a:latin typeface="Times New Roman" pitchFamily="18" charset="0"/>
                    <a:cs typeface="Times New Roman" pitchFamily="18" charset="0"/>
                  </a:rPr>
                  <a:t>) 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pHide m:val="on"/>
                        <m:ctrlPr>
                          <a:rPr lang="en-US" sz="165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650" i="1">
                            <a:latin typeface="Cambria Math"/>
                          </a:rPr>
                          <m:t>𝑥</m:t>
                        </m:r>
                      </m:sub>
                      <m:sup/>
                      <m:e>
                        <m:r>
                          <a:rPr lang="en-US" sz="1650" i="1">
                            <a:latin typeface="Cambria Math"/>
                          </a:rPr>
                          <m:t>𝑓</m:t>
                        </m:r>
                        <m:r>
                          <a:rPr lang="en-US" sz="1650" i="1">
                            <a:latin typeface="Cambria Math"/>
                          </a:rPr>
                          <m:t>(</m:t>
                        </m:r>
                        <m:r>
                          <a:rPr lang="en-US" sz="1650" i="1">
                            <a:latin typeface="Cambria Math"/>
                          </a:rPr>
                          <m:t>𝑥</m:t>
                        </m:r>
                        <m:r>
                          <a:rPr lang="en-US" sz="1650" i="1">
                            <a:latin typeface="Cambria Math"/>
                          </a:rPr>
                          <m:t>,</m:t>
                        </m:r>
                        <m:r>
                          <a:rPr lang="en-US" sz="1650" i="1">
                            <a:latin typeface="Cambria Math"/>
                          </a:rPr>
                          <m:t>𝑦</m:t>
                        </m:r>
                        <m:r>
                          <a:rPr lang="en-US" sz="1650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65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650" i="1" dirty="0">
                    <a:latin typeface="Times New Roman" pitchFamily="18" charset="0"/>
                    <a:cs typeface="Times New Roman" pitchFamily="18" charset="0"/>
                  </a:rPr>
                  <a:t>dx</a:t>
                </a:r>
                <a:r>
                  <a:rPr lang="en-US" sz="1650" dirty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sz="165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65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1650" i="1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en-US" sz="1650" i="1">
                            <a:latin typeface="Cambria Math"/>
                          </a:rPr>
                          <m:t>2</m:t>
                        </m:r>
                        <m:r>
                          <a:rPr lang="en-US" sz="1650" i="1">
                            <a:latin typeface="Cambria Math"/>
                          </a:rPr>
                          <m:t>𝑥</m:t>
                        </m:r>
                      </m:e>
                    </m:nary>
                  </m:oMath>
                </a14:m>
                <a:r>
                  <a:rPr lang="en-US" sz="1650" i="1" dirty="0">
                    <a:latin typeface="Times New Roman" pitchFamily="18" charset="0"/>
                    <a:cs typeface="Times New Roman" pitchFamily="18" charset="0"/>
                  </a:rPr>
                  <a:t> dx</a:t>
                </a:r>
                <a:r>
                  <a:rPr lang="en-US" sz="1650" dirty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5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65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65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65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65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50" i="1">
                                            <a:latin typeface="Cambria Math"/>
                                          </a:rPr>
                                          <m:t>2</m:t>
                                        </m:r>
                                        <m:r>
                                          <a:rPr lang="en-US" sz="165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1650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1650" i="1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  <m:sub>
                        <m:r>
                          <a:rPr lang="en-US" sz="165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1650" i="1">
                            <a:latin typeface="Cambria Math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sz="1650" dirty="0">
                    <a:latin typeface="Times New Roman" pitchFamily="18" charset="0"/>
                    <a:cs typeface="Times New Roman" pitchFamily="18" charset="0"/>
                  </a:rPr>
                  <a:t>= 1.</a:t>
                </a:r>
                <a:endParaRPr lang="en-US" sz="1650" dirty="0">
                  <a:effectLst/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1650" dirty="0">
                    <a:latin typeface="Times New Roman" pitchFamily="18" charset="0"/>
                    <a:cs typeface="Times New Roman" pitchFamily="18" charset="0"/>
                  </a:rPr>
                  <a:t>Hence, </a:t>
                </a:r>
                <a:r>
                  <a:rPr lang="en-US" sz="1650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sz="1650" dirty="0">
                    <a:latin typeface="Times New Roman" pitchFamily="18" charset="0"/>
                    <a:cs typeface="Times New Roman" pitchFamily="18" charset="0"/>
                  </a:rPr>
                  <a:t> and </a:t>
                </a:r>
                <a:r>
                  <a:rPr lang="en-US" sz="1650" i="1" dirty="0">
                    <a:latin typeface="Times New Roman" pitchFamily="18" charset="0"/>
                    <a:cs typeface="Times New Roman" pitchFamily="18" charset="0"/>
                  </a:rPr>
                  <a:t>Y </a:t>
                </a:r>
                <a:r>
                  <a:rPr lang="en-US" sz="1650" dirty="0">
                    <a:latin typeface="Times New Roman" pitchFamily="18" charset="0"/>
                    <a:cs typeface="Times New Roman" pitchFamily="18" charset="0"/>
                  </a:rPr>
                  <a:t>are independent random variables since </a:t>
                </a:r>
                <a:r>
                  <a:rPr lang="en-US" sz="1650" i="1" dirty="0">
                    <a:latin typeface="Times New Roman" pitchFamily="18" charset="0"/>
                    <a:cs typeface="Times New Roman" pitchFamily="18" charset="0"/>
                  </a:rPr>
                  <a:t>g</a:t>
                </a:r>
                <a:r>
                  <a:rPr lang="en-US" sz="1650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1650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sz="1650" dirty="0">
                    <a:latin typeface="Times New Roman" pitchFamily="18" charset="0"/>
                    <a:cs typeface="Times New Roman" pitchFamily="18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sz="1650" i="1">
                        <a:latin typeface="Cambria Math"/>
                      </a:rPr>
                      <m:t> ×</m:t>
                    </m:r>
                  </m:oMath>
                </a14:m>
                <a:r>
                  <a:rPr lang="en-US" sz="1650" i="1" dirty="0">
                    <a:latin typeface="Times New Roman" pitchFamily="18" charset="0"/>
                    <a:cs typeface="Times New Roman" pitchFamily="18" charset="0"/>
                  </a:rPr>
                  <a:t> h</a:t>
                </a:r>
                <a:r>
                  <a:rPr lang="en-US" sz="1650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1650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sz="1650" dirty="0"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en-US" sz="1650" i="1" dirty="0">
                    <a:latin typeface="Times New Roman" pitchFamily="18" charset="0"/>
                    <a:cs typeface="Times New Roman" pitchFamily="18" charset="0"/>
                  </a:rPr>
                  <a:t>= 2x = f</a:t>
                </a:r>
                <a:r>
                  <a:rPr lang="en-US" sz="1650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1650" i="1" dirty="0">
                    <a:latin typeface="Times New Roman" pitchFamily="18" charset="0"/>
                    <a:cs typeface="Times New Roman" pitchFamily="18" charset="0"/>
                  </a:rPr>
                  <a:t>x, y</a:t>
                </a:r>
                <a:r>
                  <a:rPr lang="en-US" sz="1650" dirty="0">
                    <a:latin typeface="Times New Roman" pitchFamily="18" charset="0"/>
                    <a:cs typeface="Times New Roman" pitchFamily="18" charset="0"/>
                  </a:rPr>
                  <a:t>).</a:t>
                </a:r>
                <a:endParaRPr lang="en-US" sz="1650" dirty="0"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228600"/>
                <a:ext cx="8458200" cy="2517869"/>
              </a:xfrm>
              <a:prstGeom prst="rect">
                <a:avLst/>
              </a:prstGeom>
              <a:blipFill rotWithShape="1">
                <a:blip r:embed="rId3"/>
                <a:stretch>
                  <a:fillRect l="-360" r="-35086" b="-96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5227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8527178"/>
                  </p:ext>
                </p:extLst>
              </p:nvPr>
            </p:nvGraphicFramePr>
            <p:xfrm>
              <a:off x="1676400" y="609600"/>
              <a:ext cx="5029202" cy="236582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62824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2824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2878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2878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2878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28785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28785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28785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448523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Y        </a:t>
                          </a:r>
                        </a:p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 X</a:t>
                          </a:r>
                          <a:endParaRPr lang="en-US" sz="1100" dirty="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</a:t>
                          </a:r>
                          <a:endParaRPr lang="en-US" sz="110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</a:t>
                          </a:r>
                          <a:endParaRPr lang="en-US" sz="110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</a:t>
                          </a:r>
                          <a:endParaRPr lang="en-US" sz="110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</a:t>
                          </a:r>
                          <a:endParaRPr lang="en-US" sz="110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6</a:t>
                          </a:r>
                          <a:endParaRPr lang="en-US" sz="1100" dirty="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g(X)</a:t>
                          </a:r>
                          <a:endParaRPr lang="en-US" sz="110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126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</a:t>
                          </a:r>
                          <a:endParaRPr lang="en-US" sz="110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100">
                                        <a:effectLst/>
                                        <a:latin typeface="Cambria Math"/>
                                      </a:rPr>
                                      <m:t>18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100">
                                        <a:effectLst/>
                                        <a:latin typeface="Cambria Math"/>
                                      </a:rPr>
                                      <m:t>18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100">
                                        <a:effectLst/>
                                        <a:latin typeface="Cambria Math"/>
                                      </a:rPr>
                                      <m:t>18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100">
                                        <a:effectLst/>
                                        <a:latin typeface="Cambria Math"/>
                                      </a:rPr>
                                      <m:t>18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100">
                                        <a:effectLst/>
                                        <a:latin typeface="Cambria Math"/>
                                      </a:rPr>
                                      <m:t>18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100">
                                        <a:effectLst/>
                                        <a:latin typeface="Cambria Math"/>
                                      </a:rPr>
                                      <m:t>18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100">
                                        <a:effectLst/>
                                        <a:latin typeface="Cambria Math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126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</a:t>
                          </a:r>
                          <a:endParaRPr lang="en-US" sz="110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100">
                                        <a:effectLst/>
                                        <a:latin typeface="Cambria Math"/>
                                      </a:rPr>
                                      <m:t>18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100">
                                        <a:effectLst/>
                                        <a:latin typeface="Cambria Math"/>
                                      </a:rPr>
                                      <m:t>18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100">
                                        <a:effectLst/>
                                        <a:latin typeface="Cambria Math"/>
                                      </a:rPr>
                                      <m:t>18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100">
                                        <a:effectLst/>
                                        <a:latin typeface="Cambria Math"/>
                                      </a:rPr>
                                      <m:t>18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100">
                                        <a:effectLst/>
                                        <a:latin typeface="Cambria Math"/>
                                      </a:rPr>
                                      <m:t>18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100">
                                        <a:effectLst/>
                                        <a:latin typeface="Cambria Math"/>
                                      </a:rPr>
                                      <m:t>18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100">
                                        <a:effectLst/>
                                        <a:latin typeface="Cambria Math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2126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</a:t>
                          </a:r>
                          <a:endParaRPr lang="en-US" sz="110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100">
                                        <a:effectLst/>
                                        <a:latin typeface="Cambria Math"/>
                                      </a:rPr>
                                      <m:t>18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100">
                                        <a:effectLst/>
                                        <a:latin typeface="Cambria Math"/>
                                      </a:rPr>
                                      <m:t>18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100">
                                        <a:effectLst/>
                                        <a:latin typeface="Cambria Math"/>
                                      </a:rPr>
                                      <m:t>18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100">
                                        <a:effectLst/>
                                        <a:latin typeface="Cambria Math"/>
                                      </a:rPr>
                                      <m:t>18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100">
                                        <a:effectLst/>
                                        <a:latin typeface="Cambria Math"/>
                                      </a:rPr>
                                      <m:t>18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100">
                                        <a:effectLst/>
                                        <a:latin typeface="Cambria Math"/>
                                      </a:rPr>
                                      <m:t>18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100">
                                        <a:effectLst/>
                                        <a:latin typeface="Cambria Math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2126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h(Y)</a:t>
                          </a:r>
                          <a:endParaRPr lang="en-US" sz="110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100">
                                        <a:effectLst/>
                                        <a:latin typeface="Cambria Math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100">
                                        <a:effectLst/>
                                        <a:latin typeface="Cambria Math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100">
                                        <a:effectLst/>
                                        <a:latin typeface="Cambria Math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100">
                                        <a:effectLst/>
                                        <a:latin typeface="Cambria Math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100">
                                        <a:effectLst/>
                                        <a:latin typeface="Cambria Math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100">
                                        <a:effectLst/>
                                        <a:latin typeface="Cambria Math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1</a:t>
                          </a:r>
                          <a:endParaRPr lang="en-US" sz="1100" dirty="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8527178"/>
                  </p:ext>
                </p:extLst>
              </p:nvPr>
            </p:nvGraphicFramePr>
            <p:xfrm>
              <a:off x="1676400" y="609600"/>
              <a:ext cx="5029202" cy="236582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628246"/>
                    <a:gridCol w="628246"/>
                    <a:gridCol w="628785"/>
                    <a:gridCol w="628785"/>
                    <a:gridCol w="628785"/>
                    <a:gridCol w="628785"/>
                    <a:gridCol w="628785"/>
                    <a:gridCol w="628785"/>
                  </a:tblGrid>
                  <a:tr h="47606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Y        </a:t>
                          </a:r>
                        </a:p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 X</a:t>
                          </a:r>
                          <a:endParaRPr lang="en-US" sz="1100" dirty="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</a:t>
                          </a:r>
                          <a:endParaRPr lang="en-US" sz="110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</a:t>
                          </a:r>
                          <a:endParaRPr lang="en-US" sz="110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</a:t>
                          </a:r>
                          <a:endParaRPr lang="en-US" sz="110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</a:t>
                          </a:r>
                          <a:endParaRPr lang="en-US" sz="110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6</a:t>
                          </a:r>
                          <a:endParaRPr lang="en-US" sz="1100" dirty="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g(X)</a:t>
                          </a:r>
                          <a:endParaRPr lang="en-US" sz="110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724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</a:t>
                          </a:r>
                          <a:endParaRPr lang="en-US" sz="110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00000" t="-100000" r="-600971" b="-2987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200000" t="-100000" r="-500971" b="-2987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300000" t="-100000" r="-400971" b="-2987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396154" t="-100000" r="-297115" b="-2987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500971" t="-100000" r="-200000" b="-2987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600971" t="-100000" r="-100000" b="-2987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700971" t="-100000" b="-298718"/>
                          </a:stretch>
                        </a:blipFill>
                      </a:tcPr>
                    </a:tc>
                  </a:tr>
                  <a:tr h="4724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</a:t>
                          </a:r>
                          <a:endParaRPr lang="en-US" sz="110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00000" t="-202597" r="-600971" b="-2025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200000" t="-202597" r="-500971" b="-2025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300000" t="-202597" r="-400971" b="-2025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396154" t="-202597" r="-297115" b="-2025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500971" t="-202597" r="-200000" b="-2025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600971" t="-202597" r="-100000" b="-2025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700971" t="-202597" b="-202597"/>
                          </a:stretch>
                        </a:blipFill>
                      </a:tcPr>
                    </a:tc>
                  </a:tr>
                  <a:tr h="4724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</a:t>
                          </a:r>
                          <a:endParaRPr lang="en-US" sz="110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00000" t="-298718" r="-600971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200000" t="-298718" r="-500971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300000" t="-298718" r="-400971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396154" t="-298718" r="-29711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500971" t="-298718" r="-2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600971" t="-298718" r="-1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700971" t="-298718" b="-100000"/>
                          </a:stretch>
                        </a:blipFill>
                      </a:tcPr>
                    </a:tc>
                  </a:tr>
                  <a:tr h="4724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h(Y)</a:t>
                          </a:r>
                          <a:endParaRPr lang="en-US" sz="110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00000" t="-403896" r="-600971" b="-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200000" t="-403896" r="-500971" b="-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300000" t="-403896" r="-400971" b="-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396154" t="-403896" r="-297115" b="-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500971" t="-403896" r="-200000" b="-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600971" t="-403896" r="-100000" b="-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1</a:t>
                          </a:r>
                          <a:endParaRPr lang="en-US" sz="1100" dirty="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4415122"/>
                  </p:ext>
                </p:extLst>
              </p:nvPr>
            </p:nvGraphicFramePr>
            <p:xfrm>
              <a:off x="3276600" y="3810000"/>
              <a:ext cx="2454275" cy="761302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51117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715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9359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X</a:t>
                          </a:r>
                          <a:endParaRPr lang="en-US" sz="1100" dirty="0">
                            <a:effectLst/>
                            <a:latin typeface="Calibri"/>
                            <a:cs typeface="Vrinda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</a:t>
                          </a:r>
                          <a:endParaRPr lang="en-US" sz="1100">
                            <a:effectLst/>
                            <a:latin typeface="Calibri"/>
                            <a:cs typeface="Vrinda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2</a:t>
                          </a:r>
                          <a:endParaRPr lang="en-US" sz="1100">
                            <a:effectLst/>
                            <a:latin typeface="Calibri"/>
                            <a:cs typeface="Vrinda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3</a:t>
                          </a:r>
                          <a:endParaRPr lang="en-US" sz="1100">
                            <a:effectLst/>
                            <a:latin typeface="Calibri"/>
                            <a:cs typeface="Vrinda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Total</a:t>
                          </a:r>
                          <a:endParaRPr lang="en-US" sz="1100" dirty="0">
                            <a:effectLst/>
                            <a:latin typeface="Calibri"/>
                            <a:cs typeface="Vrinda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P(X)</a:t>
                          </a:r>
                          <a:endParaRPr lang="en-US" sz="1100">
                            <a:effectLst/>
                            <a:latin typeface="Calibri"/>
                            <a:cs typeface="Vrind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200">
                                        <a:effectLst/>
                                        <a:latin typeface="Cambria Math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/>
                            <a:cs typeface="Vrind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200">
                                        <a:effectLst/>
                                        <a:latin typeface="Cambria Math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/>
                            <a:cs typeface="Vrind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200">
                                        <a:effectLst/>
                                        <a:latin typeface="Cambria Math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/>
                            <a:cs typeface="Vrind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1</a:t>
                          </a:r>
                          <a:endParaRPr lang="en-US" sz="1100" dirty="0">
                            <a:effectLst/>
                            <a:latin typeface="Calibri"/>
                            <a:cs typeface="Vrinda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4415122"/>
                  </p:ext>
                </p:extLst>
              </p:nvPr>
            </p:nvGraphicFramePr>
            <p:xfrm>
              <a:off x="3276600" y="3810000"/>
              <a:ext cx="2454275" cy="761302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511175"/>
                    <a:gridCol w="457200"/>
                    <a:gridCol w="457200"/>
                    <a:gridCol w="457200"/>
                    <a:gridCol w="571500"/>
                  </a:tblGrid>
                  <a:tr h="24599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X</a:t>
                          </a:r>
                          <a:endParaRPr lang="en-US" sz="1100" dirty="0">
                            <a:effectLst/>
                            <a:latin typeface="Calibri"/>
                            <a:cs typeface="Vrinda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</a:t>
                          </a:r>
                          <a:endParaRPr lang="en-US" sz="1100">
                            <a:effectLst/>
                            <a:latin typeface="Calibri"/>
                            <a:cs typeface="Vrinda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2</a:t>
                          </a:r>
                          <a:endParaRPr lang="en-US" sz="1100">
                            <a:effectLst/>
                            <a:latin typeface="Calibri"/>
                            <a:cs typeface="Vrinda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3</a:t>
                          </a:r>
                          <a:endParaRPr lang="en-US" sz="1100">
                            <a:effectLst/>
                            <a:latin typeface="Calibri"/>
                            <a:cs typeface="Vrinda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Total</a:t>
                          </a:r>
                          <a:endParaRPr lang="en-US" sz="1100" dirty="0">
                            <a:effectLst/>
                            <a:latin typeface="Calibri"/>
                            <a:cs typeface="Vrinda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51530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P(X)</a:t>
                          </a:r>
                          <a:endParaRPr lang="en-US" sz="1100">
                            <a:effectLst/>
                            <a:latin typeface="Calibri"/>
                            <a:cs typeface="Vrind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113333" t="-47059" r="-32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213333" t="-47059" r="-22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317568" t="-47059" r="-1283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1</a:t>
                          </a:r>
                          <a:endParaRPr lang="en-US" sz="1100" dirty="0">
                            <a:effectLst/>
                            <a:latin typeface="Calibri"/>
                            <a:cs typeface="Vrinda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2357348"/>
                  </p:ext>
                </p:extLst>
              </p:nvPr>
            </p:nvGraphicFramePr>
            <p:xfrm>
              <a:off x="3066983" y="5486400"/>
              <a:ext cx="3254375" cy="76035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45339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000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0068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42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0005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429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4290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571500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Y</a:t>
                          </a:r>
                          <a:endParaRPr lang="en-US" sz="1100" dirty="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</a:t>
                          </a:r>
                          <a:endParaRPr lang="en-US" sz="110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2</a:t>
                          </a:r>
                          <a:endParaRPr lang="en-US" sz="110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3</a:t>
                          </a:r>
                          <a:endParaRPr lang="en-US" sz="110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4</a:t>
                          </a:r>
                          <a:endParaRPr lang="en-US" sz="110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Total</a:t>
                          </a:r>
                          <a:endParaRPr lang="en-US" sz="1100" dirty="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98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P(Y)</a:t>
                          </a:r>
                          <a:endParaRPr lang="en-US" sz="110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200">
                                        <a:effectLst/>
                                        <a:latin typeface="Cambria Math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200">
                                        <a:effectLst/>
                                        <a:latin typeface="Cambria Math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200">
                                        <a:effectLst/>
                                        <a:latin typeface="Cambria Math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200">
                                        <a:effectLst/>
                                        <a:latin typeface="Cambria Math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200">
                                        <a:effectLst/>
                                        <a:latin typeface="Cambria Math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200">
                                        <a:effectLst/>
                                        <a:latin typeface="Cambria Math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1</a:t>
                          </a:r>
                          <a:endParaRPr lang="en-US" sz="1100" dirty="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2357348"/>
                  </p:ext>
                </p:extLst>
              </p:nvPr>
            </p:nvGraphicFramePr>
            <p:xfrm>
              <a:off x="3066983" y="5486400"/>
              <a:ext cx="3254375" cy="76035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453390"/>
                    <a:gridCol w="400050"/>
                    <a:gridCol w="400685"/>
                    <a:gridCol w="342900"/>
                    <a:gridCol w="400050"/>
                    <a:gridCol w="342900"/>
                    <a:gridCol w="342900"/>
                    <a:gridCol w="571500"/>
                  </a:tblGrid>
                  <a:tr h="24504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Y</a:t>
                          </a:r>
                          <a:endParaRPr lang="en-US" sz="1100" dirty="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</a:t>
                          </a:r>
                          <a:endParaRPr lang="en-US" sz="110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2</a:t>
                          </a:r>
                          <a:endParaRPr lang="en-US" sz="110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3</a:t>
                          </a:r>
                          <a:endParaRPr lang="en-US" sz="110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4</a:t>
                          </a:r>
                          <a:endParaRPr lang="en-US" sz="110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Total</a:t>
                          </a:r>
                          <a:endParaRPr lang="en-US" sz="1100" dirty="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51530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P(Y)</a:t>
                          </a:r>
                          <a:endParaRPr lang="en-US" sz="110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4"/>
                          <a:stretch>
                            <a:fillRect l="-112121" t="-47059" r="-59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4"/>
                          <a:stretch>
                            <a:fillRect l="-212121" t="-47059" r="-49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4"/>
                          <a:stretch>
                            <a:fillRect l="-367857" t="-47059" r="-4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4"/>
                          <a:stretch>
                            <a:fillRect l="-396970" t="-47059" r="-3121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4"/>
                          <a:stretch>
                            <a:fillRect l="-585714" t="-47059" r="-267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4"/>
                          <a:stretch>
                            <a:fillRect l="-685714" t="-47059" r="-167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1</a:t>
                          </a:r>
                          <a:endParaRPr lang="en-US" sz="1100" dirty="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1"/>
              <p:cNvSpPr>
                <a:spLocks noChangeArrowheads="1"/>
              </p:cNvSpPr>
              <p:nvPr/>
            </p:nvSpPr>
            <p:spPr bwMode="auto">
              <a:xfrm>
                <a:off x="765188" y="145381"/>
                <a:ext cx="6702412" cy="67471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>
                    <a:ln>
                      <a:noFill/>
                    </a:ln>
                    <a:solidFill>
                      <a:srgbClr val="2806BA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Example 4.8:</a:t>
                </a: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 The joint probability function of two random variables </a:t>
                </a:r>
                <a:r>
                  <a:rPr kumimoji="0" lang="en-US" sz="14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 and </a:t>
                </a:r>
                <a:r>
                  <a:rPr kumimoji="0" lang="en-US" sz="14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 is given as: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Find (a) marginal distribution of </a:t>
                </a:r>
                <a:r>
                  <a:rPr kumimoji="0" lang="en-US" sz="14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, (b) marginal distribution of </a:t>
                </a:r>
                <a:r>
                  <a:rPr kumimoji="0" lang="en-US" sz="14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, (c) E(</a:t>
                </a:r>
                <a:r>
                  <a:rPr kumimoji="0" lang="en-US" sz="14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) and (d) E(</a:t>
                </a:r>
                <a:r>
                  <a:rPr kumimoji="0" lang="en-US" sz="14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).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Solution: </a:t>
                </a: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Marginal distribution of </a:t>
                </a:r>
                <a:r>
                  <a:rPr kumimoji="0" lang="en-US" sz="14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:</a:t>
                </a:r>
                <a:endParaRPr lang="en-US" sz="1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sz="14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1400" dirty="0">
                    <a:latin typeface="Times New Roman" pitchFamily="18" charset="0"/>
                    <a:cs typeface="Times New Roman" pitchFamily="18" charset="0"/>
                  </a:rPr>
                  <a:t>E(</a:t>
                </a:r>
                <a:r>
                  <a:rPr lang="en-US" sz="1400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sz="1400" dirty="0"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en-US" sz="1400" i="1" dirty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400" i="1">
                            <a:latin typeface="Cambria Math"/>
                          </a:rPr>
                          <m:t>𝑥</m:t>
                        </m:r>
                        <m:r>
                          <a:rPr lang="en-US" sz="1400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1400" i="1">
                            <a:latin typeface="Cambria Math"/>
                          </a:rPr>
                          <m:t>∞</m:t>
                        </m:r>
                      </m:sup>
                      <m:e>
                        <m:r>
                          <a:rPr lang="en-US" sz="1400" i="1">
                            <a:latin typeface="Cambria Math"/>
                          </a:rPr>
                          <m:t> </m:t>
                        </m:r>
                        <m:r>
                          <a:rPr lang="en-US" sz="1400" i="1">
                            <a:latin typeface="Cambria Math"/>
                          </a:rPr>
                          <m:t>𝑥</m:t>
                        </m:r>
                        <m:r>
                          <a:rPr lang="en-US" sz="1400" i="1">
                            <a:latin typeface="Cambria Math"/>
                          </a:rPr>
                          <m:t> </m:t>
                        </m:r>
                        <m:r>
                          <a:rPr lang="en-US" sz="1400" i="1">
                            <a:latin typeface="Cambria Math"/>
                          </a:rPr>
                          <m:t>𝑝</m:t>
                        </m:r>
                        <m:r>
                          <a:rPr lang="en-US" sz="1400" i="1">
                            <a:latin typeface="Cambria Math"/>
                          </a:rPr>
                          <m:t>(</m:t>
                        </m:r>
                        <m:r>
                          <a:rPr lang="en-US" sz="1400" i="1">
                            <a:latin typeface="Cambria Math"/>
                          </a:rPr>
                          <m:t>𝑥</m:t>
                        </m:r>
                        <m:r>
                          <a:rPr lang="en-US" sz="1400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400" dirty="0">
                    <a:latin typeface="Times New Roman" pitchFamily="18" charset="0"/>
                    <a:cs typeface="Times New Roman" pitchFamily="18" charset="0"/>
                  </a:rPr>
                  <a:t> = (1 </a:t>
                </a:r>
                <a14:m>
                  <m:oMath xmlns:m="http://schemas.openxmlformats.org/officeDocument/2006/math">
                    <m:r>
                      <a:rPr lang="en-US" sz="1400">
                        <a:latin typeface="Cambria Math"/>
                      </a:rPr>
                      <m:t>×</m:t>
                    </m:r>
                  </m:oMath>
                </a14:m>
                <a:r>
                  <a:rPr lang="en-US" sz="1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1400" dirty="0">
                    <a:latin typeface="Times New Roman" pitchFamily="18" charset="0"/>
                    <a:cs typeface="Times New Roman" pitchFamily="18" charset="0"/>
                  </a:rPr>
                  <a:t>) + (2 </a:t>
                </a:r>
                <a14:m>
                  <m:oMath xmlns:m="http://schemas.openxmlformats.org/officeDocument/2006/math">
                    <m:r>
                      <a:rPr lang="en-US" sz="1400">
                        <a:latin typeface="Cambria Math"/>
                      </a:rPr>
                      <m:t>×</m:t>
                    </m:r>
                  </m:oMath>
                </a14:m>
                <a:r>
                  <a:rPr lang="en-US" sz="1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1400" dirty="0">
                    <a:latin typeface="Times New Roman" pitchFamily="18" charset="0"/>
                    <a:cs typeface="Times New Roman" pitchFamily="18" charset="0"/>
                  </a:rPr>
                  <a:t>) + (3 </a:t>
                </a:r>
                <a14:m>
                  <m:oMath xmlns:m="http://schemas.openxmlformats.org/officeDocument/2006/math">
                    <m:r>
                      <a:rPr lang="en-US" sz="1400">
                        <a:latin typeface="Cambria Math"/>
                      </a:rPr>
                      <m:t>×</m:t>
                    </m:r>
                  </m:oMath>
                </a14:m>
                <a:r>
                  <a:rPr lang="en-US" sz="1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1400" dirty="0">
                    <a:latin typeface="Times New Roman" pitchFamily="18" charset="0"/>
                    <a:cs typeface="Times New Roman" pitchFamily="18" charset="0"/>
                  </a:rPr>
                  <a:t>) = 2.</a:t>
                </a:r>
                <a:endParaRPr lang="en-US" sz="1400" dirty="0">
                  <a:effectLst/>
                  <a:latin typeface="Times New Roman" pitchFamily="18" charset="0"/>
                  <a:cs typeface="Times New Roman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Marginal distribution of </a:t>
                </a:r>
                <a:r>
                  <a:rPr kumimoji="0" lang="en-US" sz="14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400" dirty="0">
                  <a:latin typeface="Times New Roman" pitchFamily="18" charset="0"/>
                  <a:cs typeface="Times New Roman" pitchFamily="18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>
                    <a:latin typeface="Times New Roman" pitchFamily="18" charset="0"/>
                    <a:cs typeface="Times New Roman" pitchFamily="18" charset="0"/>
                  </a:rPr>
                  <a:t>E(</a:t>
                </a:r>
                <a:r>
                  <a:rPr lang="en-US" sz="1400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sz="1400" dirty="0">
                    <a:latin typeface="Times New Roman" pitchFamily="18" charset="0"/>
                    <a:cs typeface="Times New Roman" pitchFamily="18" charset="0"/>
                  </a:rPr>
                  <a:t>) </a:t>
                </a:r>
                <a:r>
                  <a:rPr lang="en-US" sz="1400" i="1" dirty="0">
                    <a:latin typeface="Times New Roman" pitchFamily="18" charset="0"/>
                    <a:cs typeface="Times New Roman" pitchFamily="18" charset="0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400" i="1">
                            <a:latin typeface="Cambria Math"/>
                          </a:rPr>
                          <m:t>𝑦</m:t>
                        </m:r>
                        <m:r>
                          <a:rPr lang="en-US" sz="1400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1400" i="1">
                            <a:latin typeface="Cambria Math"/>
                          </a:rPr>
                          <m:t>∞</m:t>
                        </m:r>
                      </m:sup>
                      <m:e>
                        <m:r>
                          <a:rPr lang="en-US" sz="1400" i="1">
                            <a:latin typeface="Cambria Math"/>
                          </a:rPr>
                          <m:t> </m:t>
                        </m:r>
                        <m:r>
                          <a:rPr lang="en-US" sz="1400" i="1">
                            <a:latin typeface="Cambria Math"/>
                          </a:rPr>
                          <m:t>𝑦</m:t>
                        </m:r>
                        <m:r>
                          <a:rPr lang="en-US" sz="1400" i="1">
                            <a:latin typeface="Cambria Math"/>
                          </a:rPr>
                          <m:t> </m:t>
                        </m:r>
                        <m:r>
                          <a:rPr lang="en-US" sz="1400" i="1">
                            <a:latin typeface="Cambria Math"/>
                          </a:rPr>
                          <m:t>𝑝</m:t>
                        </m:r>
                        <m:r>
                          <a:rPr lang="en-US" sz="1400" i="1">
                            <a:latin typeface="Cambria Math"/>
                          </a:rPr>
                          <m:t>(</m:t>
                        </m:r>
                        <m:r>
                          <a:rPr lang="en-US" sz="1400" i="1">
                            <a:latin typeface="Cambria Math"/>
                          </a:rPr>
                          <m:t>𝑦</m:t>
                        </m:r>
                        <m:r>
                          <a:rPr lang="en-US" sz="1400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400" dirty="0">
                    <a:latin typeface="Times New Roman" pitchFamily="18" charset="0"/>
                    <a:cs typeface="Times New Roman" pitchFamily="18" charset="0"/>
                  </a:rPr>
                  <a:t> = (1 </a:t>
                </a:r>
                <a14:m>
                  <m:oMath xmlns:m="http://schemas.openxmlformats.org/officeDocument/2006/math">
                    <m:r>
                      <a:rPr lang="en-US" sz="1400">
                        <a:latin typeface="Cambria Math"/>
                      </a:rPr>
                      <m:t>×</m:t>
                    </m:r>
                  </m:oMath>
                </a14:m>
                <a:r>
                  <a:rPr lang="en-US" sz="1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latin typeface="Cambria Math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sz="1400" dirty="0">
                    <a:latin typeface="Times New Roman" pitchFamily="18" charset="0"/>
                    <a:cs typeface="Times New Roman" pitchFamily="18" charset="0"/>
                  </a:rPr>
                  <a:t>) + (2 </a:t>
                </a:r>
                <a14:m>
                  <m:oMath xmlns:m="http://schemas.openxmlformats.org/officeDocument/2006/math">
                    <m:r>
                      <a:rPr lang="en-US" sz="1400">
                        <a:latin typeface="Cambria Math"/>
                      </a:rPr>
                      <m:t>×</m:t>
                    </m:r>
                  </m:oMath>
                </a14:m>
                <a:r>
                  <a:rPr lang="en-US" sz="1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latin typeface="Cambria Math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sz="1400" dirty="0">
                    <a:latin typeface="Times New Roman" pitchFamily="18" charset="0"/>
                    <a:cs typeface="Times New Roman" pitchFamily="18" charset="0"/>
                  </a:rPr>
                  <a:t>) + (3 </a:t>
                </a:r>
                <a14:m>
                  <m:oMath xmlns:m="http://schemas.openxmlformats.org/officeDocument/2006/math">
                    <m:r>
                      <a:rPr lang="en-US" sz="1400">
                        <a:latin typeface="Cambria Math"/>
                      </a:rPr>
                      <m:t>×</m:t>
                    </m:r>
                  </m:oMath>
                </a14:m>
                <a:r>
                  <a:rPr lang="en-US" sz="1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latin typeface="Cambria Math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sz="1400" dirty="0">
                    <a:latin typeface="Times New Roman" pitchFamily="18" charset="0"/>
                    <a:cs typeface="Times New Roman" pitchFamily="18" charset="0"/>
                  </a:rPr>
                  <a:t>) + (4 </a:t>
                </a:r>
                <a14:m>
                  <m:oMath xmlns:m="http://schemas.openxmlformats.org/officeDocument/2006/math">
                    <m:r>
                      <a:rPr lang="en-US" sz="1400">
                        <a:latin typeface="Cambria Math"/>
                      </a:rPr>
                      <m:t>×</m:t>
                    </m:r>
                  </m:oMath>
                </a14:m>
                <a:r>
                  <a:rPr lang="en-US" sz="1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latin typeface="Cambria Math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sz="1400" dirty="0">
                    <a:latin typeface="Times New Roman" pitchFamily="18" charset="0"/>
                    <a:cs typeface="Times New Roman" pitchFamily="18" charset="0"/>
                  </a:rPr>
                  <a:t>) + (5 </a:t>
                </a:r>
                <a14:m>
                  <m:oMath xmlns:m="http://schemas.openxmlformats.org/officeDocument/2006/math">
                    <m:r>
                      <a:rPr lang="en-US" sz="1400">
                        <a:latin typeface="Cambria Math"/>
                      </a:rPr>
                      <m:t>×</m:t>
                    </m:r>
                  </m:oMath>
                </a14:m>
                <a:r>
                  <a:rPr lang="en-US" sz="1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latin typeface="Cambria Math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sz="1400" dirty="0">
                    <a:latin typeface="Times New Roman" pitchFamily="18" charset="0"/>
                    <a:cs typeface="Times New Roman" pitchFamily="18" charset="0"/>
                  </a:rPr>
                  <a:t>) + (6 </a:t>
                </a:r>
                <a14:m>
                  <m:oMath xmlns:m="http://schemas.openxmlformats.org/officeDocument/2006/math">
                    <m:r>
                      <a:rPr lang="en-US" sz="1400">
                        <a:latin typeface="Cambria Math"/>
                      </a:rPr>
                      <m:t>×</m:t>
                    </m:r>
                  </m:oMath>
                </a14:m>
                <a:r>
                  <a:rPr lang="en-US" sz="1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latin typeface="Cambria Math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sz="1400" dirty="0">
                    <a:latin typeface="Times New Roman" pitchFamily="18" charset="0"/>
                    <a:cs typeface="Times New Roman" pitchFamily="18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/>
                          </a:rPr>
                          <m:t>21</m:t>
                        </m:r>
                      </m:num>
                      <m:den>
                        <m:r>
                          <a:rPr lang="en-US" sz="1400" i="1">
                            <a:latin typeface="Cambria Math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sz="1400" dirty="0"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en-US" sz="1400" dirty="0">
                  <a:effectLst/>
                  <a:latin typeface="Times New Roman" pitchFamily="18" charset="0"/>
                  <a:cs typeface="Times New Roman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5188" y="145381"/>
                <a:ext cx="6702412" cy="6747103"/>
              </a:xfrm>
              <a:prstGeom prst="rect">
                <a:avLst/>
              </a:prstGeom>
              <a:blipFill rotWithShape="1">
                <a:blip r:embed="rId5"/>
                <a:stretch>
                  <a:fillRect l="-273" b="-298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3856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372877" y="152400"/>
            <a:ext cx="1098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Exercise 4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892884"/>
              </p:ext>
            </p:extLst>
          </p:nvPr>
        </p:nvGraphicFramePr>
        <p:xfrm>
          <a:off x="2514600" y="938333"/>
          <a:ext cx="4484370" cy="49199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84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24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24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39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89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X</a:t>
                      </a:r>
                      <a:endParaRPr lang="en-US" sz="1100" dirty="0">
                        <a:effectLst/>
                        <a:latin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Total </a:t>
                      </a:r>
                      <a:endParaRPr lang="en-US" sz="1100">
                        <a:effectLst/>
                        <a:latin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P(X)</a:t>
                      </a:r>
                      <a:endParaRPr lang="en-US" sz="1100">
                        <a:effectLst/>
                        <a:latin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0.20</a:t>
                      </a:r>
                      <a:endParaRPr lang="en-US" sz="1100">
                        <a:effectLst/>
                        <a:latin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0.30</a:t>
                      </a:r>
                      <a:endParaRPr lang="en-US" sz="1100">
                        <a:effectLst/>
                        <a:latin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0.20</a:t>
                      </a:r>
                      <a:endParaRPr lang="en-US" sz="1100">
                        <a:effectLst/>
                        <a:latin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0.30</a:t>
                      </a:r>
                      <a:endParaRPr lang="en-US" sz="1100">
                        <a:effectLst/>
                        <a:latin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2400" y="491835"/>
            <a:ext cx="82296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28600" marR="0" lvl="0" indent="-2286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 random sample of graduates was surveyed at AIUB. A question that was asked is: How many times did you change majors? The results are shown in a probability distribution as:</a:t>
            </a:r>
          </a:p>
          <a:p>
            <a:pPr marL="228600" marR="0" lvl="0" indent="-2286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marL="228600" marR="0" lvl="0" indent="-2286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marL="228600" marR="0" lvl="0" indent="-2286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Find the probability that a randomly selected graduate changed majors (a) more than once, (b) two or less times, and (c) two or more times. Also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estimate (d)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E(2</a:t>
            </a:r>
            <a: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 +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1) and (e) V(4</a:t>
            </a:r>
            <a: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 -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3)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mean, and (e) variance for the random variable </a:t>
            </a:r>
            <a: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7674" y="1876830"/>
                <a:ext cx="7594725" cy="8897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Times New Roman" pitchFamily="18" charset="0"/>
                    <a:cs typeface="Times New Roman" pitchFamily="18" charset="0"/>
                  </a:rPr>
                  <a:t>2. The probability density function of a random variable </a:t>
                </a:r>
                <a:r>
                  <a:rPr lang="en-US" sz="1200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sz="1200" dirty="0">
                    <a:latin typeface="Times New Roman" pitchFamily="18" charset="0"/>
                    <a:cs typeface="Times New Roman" pitchFamily="18" charset="0"/>
                  </a:rPr>
                  <a:t> is given by,</a:t>
                </a:r>
                <a:endParaRPr lang="en-US" sz="1200" dirty="0">
                  <a:effectLst/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1200" i="1" dirty="0">
                    <a:latin typeface="Times New Roman" pitchFamily="18" charset="0"/>
                    <a:cs typeface="Times New Roman" pitchFamily="18" charset="0"/>
                  </a:rPr>
                  <a:t>		f</a:t>
                </a:r>
                <a:r>
                  <a:rPr lang="en-US" sz="1200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1200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sz="1200" dirty="0"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en-US" sz="1200" i="1" dirty="0">
                    <a:latin typeface="Times New Roman" pitchFamily="18" charset="0"/>
                    <a:cs typeface="Times New Roman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latin typeface="Cambria Math"/>
                          </a:rPr>
                          <m:t>𝑥</m:t>
                        </m:r>
                      </m:num>
                      <m:den>
                        <m:r>
                          <a:rPr lang="en-US" sz="1200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200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>
                    <a:latin typeface="Times New Roman" pitchFamily="18" charset="0"/>
                    <a:cs typeface="Times New Roman" pitchFamily="18" charset="0"/>
                  </a:rPr>
                  <a:t>; 0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/>
                      </a:rPr>
                      <m:t> </m:t>
                    </m:r>
                    <m:r>
                      <a:rPr lang="en-US" sz="1200">
                        <a:latin typeface="Cambria Math"/>
                      </a:rPr>
                      <m:t>&lt; </m:t>
                    </m:r>
                  </m:oMath>
                </a14:m>
                <a:r>
                  <a:rPr lang="en-US" sz="1200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/>
                      </a:rPr>
                      <m:t> </m:t>
                    </m:r>
                    <m:r>
                      <a:rPr lang="en-US" sz="1200">
                        <a:latin typeface="Cambria Math"/>
                      </a:rPr>
                      <m:t>&lt; </m:t>
                    </m:r>
                  </m:oMath>
                </a14:m>
                <a:r>
                  <a:rPr lang="en-US" sz="1200" dirty="0">
                    <a:latin typeface="Times New Roman" pitchFamily="18" charset="0"/>
                    <a:cs typeface="Times New Roman" pitchFamily="18" charset="0"/>
                  </a:rPr>
                  <a:t>2.</a:t>
                </a:r>
                <a:endParaRPr lang="en-US" sz="1200" dirty="0">
                  <a:effectLst/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1200" dirty="0">
                    <a:latin typeface="Times New Roman" pitchFamily="18" charset="0"/>
                    <a:cs typeface="Times New Roman" pitchFamily="18" charset="0"/>
                  </a:rPr>
                  <a:t>Find </a:t>
                </a:r>
                <a:r>
                  <a:rPr lang="en-US" sz="1200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sz="1200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1200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/>
                      </a:rPr>
                      <m:t> </m:t>
                    </m:r>
                    <m:r>
                      <a:rPr lang="en-US" sz="1200">
                        <a:latin typeface="Cambria Math"/>
                      </a:rPr>
                      <m:t>&lt; </m:t>
                    </m:r>
                  </m:oMath>
                </a14:m>
                <a:r>
                  <a:rPr lang="en-US" sz="1200" dirty="0">
                    <a:latin typeface="Times New Roman" pitchFamily="18" charset="0"/>
                    <a:cs typeface="Times New Roman" pitchFamily="18" charset="0"/>
                  </a:rPr>
                  <a:t>1), (b) </a:t>
                </a:r>
                <a:r>
                  <a:rPr lang="en-US" sz="1200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sz="1200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1200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/>
                      </a:rPr>
                      <m:t> </m:t>
                    </m:r>
                    <m:r>
                      <a:rPr lang="en-US" sz="1200">
                        <a:latin typeface="Cambria Math"/>
                      </a:rPr>
                      <m:t>&gt; </m:t>
                    </m:r>
                  </m:oMath>
                </a14:m>
                <a:r>
                  <a:rPr lang="en-US" sz="1200" dirty="0">
                    <a:latin typeface="Times New Roman" pitchFamily="18" charset="0"/>
                    <a:cs typeface="Times New Roman" pitchFamily="18" charset="0"/>
                  </a:rPr>
                  <a:t>0.5), (c) </a:t>
                </a:r>
                <a:r>
                  <a:rPr lang="en-US" sz="1200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sz="1200" dirty="0">
                    <a:latin typeface="Times New Roman" pitchFamily="18" charset="0"/>
                    <a:cs typeface="Times New Roman" pitchFamily="18" charset="0"/>
                  </a:rPr>
                  <a:t>(1</a:t>
                </a:r>
                <a14:m>
                  <m:oMath xmlns:m="http://schemas.openxmlformats.org/officeDocument/2006/math">
                    <m:r>
                      <a:rPr lang="en-US" sz="1200">
                        <a:latin typeface="Cambria Math"/>
                      </a:rPr>
                      <m:t>&lt; </m:t>
                    </m:r>
                  </m:oMath>
                </a14:m>
                <a:r>
                  <a:rPr lang="en-US" sz="1200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/>
                      </a:rPr>
                      <m:t> </m:t>
                    </m:r>
                    <m:r>
                      <a:rPr lang="en-US" sz="1200">
                        <a:latin typeface="Cambria Math"/>
                      </a:rPr>
                      <m:t>&lt; </m:t>
                    </m:r>
                  </m:oMath>
                </a14:m>
                <a:r>
                  <a:rPr lang="en-US" sz="1200" dirty="0">
                    <a:latin typeface="Times New Roman" pitchFamily="18" charset="0"/>
                    <a:cs typeface="Times New Roman" pitchFamily="18" charset="0"/>
                  </a:rPr>
                  <a:t>2) (d) E(</a:t>
                </a:r>
                <a:r>
                  <a:rPr lang="en-US" sz="1200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sz="1200" dirty="0">
                    <a:latin typeface="Times New Roman" pitchFamily="18" charset="0"/>
                    <a:cs typeface="Times New Roman" pitchFamily="18" charset="0"/>
                  </a:rPr>
                  <a:t>) and (e) V(</a:t>
                </a:r>
                <a:r>
                  <a:rPr lang="en-US" sz="1200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sz="1200" dirty="0">
                    <a:latin typeface="Times New Roman" pitchFamily="18" charset="0"/>
                    <a:cs typeface="Times New Roman" pitchFamily="18" charset="0"/>
                  </a:rPr>
                  <a:t>) for the random variable </a:t>
                </a:r>
                <a:r>
                  <a:rPr lang="en-US" sz="1200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sz="1200" dirty="0"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en-US" sz="1200" dirty="0">
                  <a:effectLst/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74" y="1876830"/>
                <a:ext cx="7594725" cy="889795"/>
              </a:xfrm>
              <a:prstGeom prst="rect">
                <a:avLst/>
              </a:prstGeom>
              <a:blipFill rotWithShape="1">
                <a:blip r:embed="rId2"/>
                <a:stretch>
                  <a:fillRect b="-4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7674" y="2667665"/>
                <a:ext cx="6375526" cy="913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Times New Roman" pitchFamily="18" charset="0"/>
                    <a:cs typeface="Times New Roman" pitchFamily="18" charset="0"/>
                  </a:rPr>
                  <a:t>3. The probability density function of a random variable </a:t>
                </a:r>
                <a:r>
                  <a:rPr lang="en-US" sz="1200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sz="1200" dirty="0">
                    <a:latin typeface="Times New Roman" pitchFamily="18" charset="0"/>
                    <a:cs typeface="Times New Roman" pitchFamily="18" charset="0"/>
                  </a:rPr>
                  <a:t> is given by,</a:t>
                </a:r>
                <a:endParaRPr lang="en-US" sz="1200" dirty="0">
                  <a:effectLst/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1200" i="1" dirty="0">
                    <a:latin typeface="Times New Roman" pitchFamily="18" charset="0"/>
                    <a:cs typeface="Times New Roman" pitchFamily="18" charset="0"/>
                  </a:rPr>
                  <a:t>		f</a:t>
                </a:r>
                <a:r>
                  <a:rPr lang="en-US" sz="1200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1200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sz="1200" dirty="0"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en-US" sz="1200" i="1" dirty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/>
                      </a:rPr>
                      <m:t>2</m:t>
                    </m:r>
                    <m:r>
                      <a:rPr lang="en-US" sz="1200" i="1">
                        <a:latin typeface="Cambria Math"/>
                      </a:rPr>
                      <m:t>𝑥</m:t>
                    </m:r>
                  </m:oMath>
                </a14:m>
                <a:r>
                  <a:rPr lang="en-US" sz="1200" i="1" dirty="0">
                    <a:latin typeface="Times New Roman" pitchFamily="18" charset="0"/>
                    <a:cs typeface="Times New Roman" pitchFamily="18" charset="0"/>
                  </a:rPr>
                  <a:t> ; </a:t>
                </a:r>
                <a:r>
                  <a:rPr lang="en-US" sz="1200" dirty="0">
                    <a:latin typeface="Times New Roman" pitchFamily="18" charset="0"/>
                    <a:cs typeface="Times New Roman" pitchFamily="18" charset="0"/>
                  </a:rPr>
                  <a:t>0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/>
                      </a:rPr>
                      <m:t> </m:t>
                    </m:r>
                    <m:r>
                      <a:rPr lang="en-US" sz="1200">
                        <a:latin typeface="Cambria Math"/>
                      </a:rPr>
                      <m:t>&lt; </m:t>
                    </m:r>
                  </m:oMath>
                </a14:m>
                <a:r>
                  <a:rPr lang="en-US" sz="1200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/>
                      </a:rPr>
                      <m:t> </m:t>
                    </m:r>
                    <m:r>
                      <a:rPr lang="en-US" sz="1200">
                        <a:latin typeface="Cambria Math"/>
                      </a:rPr>
                      <m:t>&lt; </m:t>
                    </m:r>
                  </m:oMath>
                </a14:m>
                <a:r>
                  <a:rPr lang="en-US" sz="1200" dirty="0">
                    <a:latin typeface="Times New Roman" pitchFamily="18" charset="0"/>
                    <a:cs typeface="Times New Roman" pitchFamily="18" charset="0"/>
                  </a:rPr>
                  <a:t>1.</a:t>
                </a:r>
                <a:endParaRPr lang="en-US" sz="1200" dirty="0">
                  <a:effectLst/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1200" dirty="0">
                    <a:latin typeface="Times New Roman" pitchFamily="18" charset="0"/>
                    <a:cs typeface="Times New Roman" pitchFamily="18" charset="0"/>
                  </a:rPr>
                  <a:t>Estimate (a) </a:t>
                </a:r>
                <a:r>
                  <a:rPr lang="en-US" sz="1200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sz="1200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1200" i="1" dirty="0">
                    <a:latin typeface="Times New Roman" pitchFamily="18" charset="0"/>
                    <a:cs typeface="Times New Roman" pitchFamily="18" charset="0"/>
                  </a:rPr>
                  <a:t>X </a:t>
                </a:r>
                <a:r>
                  <a:rPr lang="en-US" sz="1200" dirty="0">
                    <a:latin typeface="Times New Roman" pitchFamily="18" charset="0"/>
                    <a:cs typeface="Times New Roman" pitchFamily="18" charset="0"/>
                  </a:rPr>
                  <a:t> 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20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200" dirty="0">
                    <a:latin typeface="Times New Roman" pitchFamily="18" charset="0"/>
                    <a:cs typeface="Times New Roman" pitchFamily="18" charset="0"/>
                  </a:rPr>
                  <a:t>), (b) </a:t>
                </a:r>
                <a:r>
                  <a:rPr lang="en-US" sz="1200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sz="1200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200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1200" dirty="0">
                    <a:latin typeface="Times New Roman" pitchFamily="18" charset="0"/>
                    <a:cs typeface="Times New Roman" pitchFamily="18" charset="0"/>
                  </a:rPr>
                  <a:t> &lt; </a:t>
                </a:r>
                <a:r>
                  <a:rPr lang="en-US" sz="1200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sz="1200" dirty="0">
                    <a:latin typeface="Times New Roman" pitchFamily="18" charset="0"/>
                    <a:cs typeface="Times New Roman" pitchFamily="18" charset="0"/>
                  </a:rPr>
                  <a:t> &lt;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20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200" dirty="0">
                    <a:latin typeface="Times New Roman" pitchFamily="18" charset="0"/>
                    <a:cs typeface="Times New Roman" pitchFamily="18" charset="0"/>
                  </a:rPr>
                  <a:t>), (c) mean and (d) variance for the random variable </a:t>
                </a:r>
                <a:r>
                  <a:rPr lang="en-US" sz="1200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sz="1200" dirty="0"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en-US" sz="1200" dirty="0">
                  <a:effectLst/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74" y="2667665"/>
                <a:ext cx="6375526" cy="913070"/>
              </a:xfrm>
              <a:prstGeom prst="rect">
                <a:avLst/>
              </a:prstGeom>
              <a:blipFill rotWithShape="1">
                <a:blip r:embed="rId3"/>
                <a:stretch>
                  <a:fillRect b="-4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95895" y="3429000"/>
            <a:ext cx="65859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4. The joint probability density function of two random variables </a:t>
            </a:r>
            <a:r>
              <a:rPr lang="en-US" sz="12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12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is given by:                             </a:t>
            </a:r>
          </a:p>
          <a:p>
            <a:r>
              <a:rPr lang="en-US" sz="1200" i="1" dirty="0">
                <a:latin typeface="Times New Roman" pitchFamily="18" charset="0"/>
                <a:cs typeface="Times New Roman" pitchFamily="18" charset="0"/>
              </a:rPr>
              <a:t>		f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200" i="1" dirty="0">
                <a:latin typeface="Times New Roman" pitchFamily="18" charset="0"/>
                <a:cs typeface="Times New Roman" pitchFamily="18" charset="0"/>
              </a:rPr>
              <a:t>x, y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1200" i="1" dirty="0">
                <a:latin typeface="Times New Roman" pitchFamily="18" charset="0"/>
                <a:cs typeface="Times New Roman" pitchFamily="18" charset="0"/>
              </a:rPr>
              <a:t> = 4x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(1</a:t>
            </a:r>
            <a:r>
              <a:rPr lang="en-US" sz="1200" i="1" dirty="0">
                <a:latin typeface="Times New Roman" pitchFamily="18" charset="0"/>
                <a:cs typeface="Times New Roman" pitchFamily="18" charset="0"/>
              </a:rPr>
              <a:t> – y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),</a:t>
            </a:r>
            <a:r>
              <a:rPr lang="en-US" sz="1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0 &lt; </a:t>
            </a:r>
            <a:r>
              <a:rPr lang="en-US" sz="1200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&lt; 1, 0 &lt; </a:t>
            </a:r>
            <a:r>
              <a:rPr lang="en-US" sz="1200" i="1" dirty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&lt; 1.</a:t>
            </a:r>
          </a:p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Show that, </a:t>
            </a:r>
            <a:r>
              <a:rPr lang="en-US" sz="12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12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are independent random variables.</a:t>
            </a: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77674" y="4114800"/>
                <a:ext cx="7417415" cy="913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Times New Roman" pitchFamily="18" charset="0"/>
                    <a:cs typeface="Times New Roman" pitchFamily="18" charset="0"/>
                  </a:rPr>
                  <a:t>5. The joint probability density function of two random variables </a:t>
                </a:r>
                <a:r>
                  <a:rPr lang="en-US" sz="1200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sz="1200" dirty="0">
                    <a:latin typeface="Times New Roman" pitchFamily="18" charset="0"/>
                    <a:cs typeface="Times New Roman" pitchFamily="18" charset="0"/>
                  </a:rPr>
                  <a:t> and </a:t>
                </a:r>
                <a:r>
                  <a:rPr lang="en-US" sz="1200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sz="1200" dirty="0">
                    <a:latin typeface="Times New Roman" pitchFamily="18" charset="0"/>
                    <a:cs typeface="Times New Roman" pitchFamily="18" charset="0"/>
                  </a:rPr>
                  <a:t> is given by,</a:t>
                </a:r>
                <a:endParaRPr lang="en-US" sz="1200" dirty="0">
                  <a:effectLst/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1200" dirty="0">
                    <a:latin typeface="Times New Roman" pitchFamily="18" charset="0"/>
                    <a:cs typeface="Times New Roman" pitchFamily="18" charset="0"/>
                  </a:rPr>
                  <a:t> 		</a:t>
                </a:r>
                <a:r>
                  <a:rPr lang="en-US" sz="1200" i="1" dirty="0"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US" sz="1200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1200" i="1" dirty="0">
                    <a:latin typeface="Times New Roman" pitchFamily="18" charset="0"/>
                    <a:cs typeface="Times New Roman" pitchFamily="18" charset="0"/>
                  </a:rPr>
                  <a:t>x, y</a:t>
                </a:r>
                <a:r>
                  <a:rPr lang="en-US" sz="1200" dirty="0">
                    <a:latin typeface="Times New Roman" pitchFamily="18" charset="0"/>
                    <a:cs typeface="Times New Roman" pitchFamily="18" charset="0"/>
                  </a:rPr>
                  <a:t>) </a:t>
                </a:r>
                <a:r>
                  <a:rPr lang="en-US" sz="1200" i="1" dirty="0">
                    <a:latin typeface="Times New Roman" pitchFamily="18" charset="0"/>
                    <a:cs typeface="Times New Roman" pitchFamily="18" charset="0"/>
                  </a:rPr>
                  <a:t>= 4xy</a:t>
                </a:r>
                <a:r>
                  <a:rPr lang="en-US" sz="1200" dirty="0"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lang="en-US" sz="1200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>
                    <a:latin typeface="Times New Roman" pitchFamily="18" charset="0"/>
                    <a:cs typeface="Times New Roman" pitchFamily="18" charset="0"/>
                  </a:rPr>
                  <a:t>0 &lt; </a:t>
                </a:r>
                <a:r>
                  <a:rPr lang="en-US" sz="1200" i="1" dirty="0">
                    <a:latin typeface="Times New Roman" pitchFamily="18" charset="0"/>
                    <a:cs typeface="Times New Roman" pitchFamily="18" charset="0"/>
                  </a:rPr>
                  <a:t>x </a:t>
                </a:r>
                <a:r>
                  <a:rPr lang="en-US" sz="1200" dirty="0">
                    <a:latin typeface="Times New Roman" pitchFamily="18" charset="0"/>
                    <a:cs typeface="Times New Roman" pitchFamily="18" charset="0"/>
                  </a:rPr>
                  <a:t>&lt;1</a:t>
                </a:r>
                <a:r>
                  <a:rPr lang="en-US" sz="1200" i="1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1200" dirty="0">
                    <a:latin typeface="Times New Roman" pitchFamily="18" charset="0"/>
                    <a:cs typeface="Times New Roman" pitchFamily="18" charset="0"/>
                  </a:rPr>
                  <a:t>0 &lt; </a:t>
                </a:r>
                <a:r>
                  <a:rPr lang="en-US" sz="1200" i="1" dirty="0">
                    <a:latin typeface="Times New Roman" pitchFamily="18" charset="0"/>
                    <a:cs typeface="Times New Roman" pitchFamily="18" charset="0"/>
                  </a:rPr>
                  <a:t>y </a:t>
                </a:r>
                <a:r>
                  <a:rPr lang="en-US" sz="1200" dirty="0">
                    <a:latin typeface="Times New Roman" pitchFamily="18" charset="0"/>
                    <a:cs typeface="Times New Roman" pitchFamily="18" charset="0"/>
                  </a:rPr>
                  <a:t>&lt; 1. </a:t>
                </a:r>
                <a:endParaRPr lang="en-US" sz="1200" dirty="0">
                  <a:effectLst/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1200" dirty="0">
                    <a:latin typeface="Times New Roman" pitchFamily="18" charset="0"/>
                    <a:cs typeface="Times New Roman" pitchFamily="18" charset="0"/>
                  </a:rPr>
                  <a:t>Show that, </a:t>
                </a:r>
                <a:r>
                  <a:rPr lang="en-US" sz="1200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sz="1200" dirty="0">
                    <a:latin typeface="Times New Roman" pitchFamily="18" charset="0"/>
                    <a:cs typeface="Times New Roman" pitchFamily="18" charset="0"/>
                  </a:rPr>
                  <a:t> and </a:t>
                </a:r>
                <a:r>
                  <a:rPr lang="en-US" sz="1200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sz="1200" dirty="0">
                    <a:latin typeface="Times New Roman" pitchFamily="18" charset="0"/>
                    <a:cs typeface="Times New Roman" pitchFamily="18" charset="0"/>
                  </a:rPr>
                  <a:t> are independent. Also calculate, (a)</a:t>
                </a:r>
                <a:r>
                  <a:rPr lang="en-US" sz="1200" i="1" dirty="0">
                    <a:latin typeface="Times New Roman" pitchFamily="18" charset="0"/>
                    <a:cs typeface="Times New Roman" pitchFamily="18" charset="0"/>
                  </a:rPr>
                  <a:t> P</a:t>
                </a:r>
                <a:r>
                  <a:rPr lang="en-US" sz="1200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1200" i="1" dirty="0">
                    <a:latin typeface="Times New Roman" pitchFamily="18" charset="0"/>
                    <a:cs typeface="Times New Roman" pitchFamily="18" charset="0"/>
                  </a:rPr>
                  <a:t>X </a:t>
                </a:r>
                <a:r>
                  <a:rPr lang="en-US" sz="1200" dirty="0">
                    <a:latin typeface="Times New Roman" pitchFamily="18" charset="0"/>
                    <a:cs typeface="Times New Roman" pitchFamily="18" charset="0"/>
                  </a:rPr>
                  <a:t> 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20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200" dirty="0">
                    <a:latin typeface="Times New Roman" pitchFamily="18" charset="0"/>
                    <a:cs typeface="Times New Roman" pitchFamily="18" charset="0"/>
                  </a:rPr>
                  <a:t>), (b) </a:t>
                </a:r>
                <a:r>
                  <a:rPr lang="en-US" sz="1200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sz="1200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200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1200" dirty="0">
                    <a:latin typeface="Times New Roman" pitchFamily="18" charset="0"/>
                    <a:cs typeface="Times New Roman" pitchFamily="18" charset="0"/>
                  </a:rPr>
                  <a:t> &lt; </a:t>
                </a:r>
                <a:r>
                  <a:rPr lang="en-US" sz="1200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sz="1200" dirty="0">
                    <a:latin typeface="Times New Roman" pitchFamily="18" charset="0"/>
                    <a:cs typeface="Times New Roman" pitchFamily="18" charset="0"/>
                  </a:rPr>
                  <a:t> &lt;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20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200" dirty="0">
                    <a:latin typeface="Times New Roman" pitchFamily="18" charset="0"/>
                    <a:cs typeface="Times New Roman" pitchFamily="18" charset="0"/>
                  </a:rPr>
                  <a:t>), (c) E(2</a:t>
                </a:r>
                <a:r>
                  <a:rPr lang="en-US" sz="1200" i="1" dirty="0">
                    <a:latin typeface="Times New Roman" pitchFamily="18" charset="0"/>
                    <a:cs typeface="Times New Roman" pitchFamily="18" charset="0"/>
                  </a:rPr>
                  <a:t>X + Y</a:t>
                </a:r>
                <a:r>
                  <a:rPr lang="en-US" sz="1200" dirty="0">
                    <a:latin typeface="Times New Roman" pitchFamily="18" charset="0"/>
                    <a:cs typeface="Times New Roman" pitchFamily="18" charset="0"/>
                  </a:rPr>
                  <a:t>) and (d) V(2</a:t>
                </a:r>
                <a:r>
                  <a:rPr lang="en-US" sz="1200" i="1" dirty="0">
                    <a:latin typeface="Times New Roman" pitchFamily="18" charset="0"/>
                    <a:cs typeface="Times New Roman" pitchFamily="18" charset="0"/>
                  </a:rPr>
                  <a:t>X – </a:t>
                </a:r>
                <a:r>
                  <a:rPr lang="en-US" sz="1200" dirty="0"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en-US" sz="1200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sz="1200" dirty="0">
                    <a:latin typeface="Times New Roman" pitchFamily="18" charset="0"/>
                    <a:cs typeface="Times New Roman" pitchFamily="18" charset="0"/>
                  </a:rPr>
                  <a:t>).</a:t>
                </a:r>
                <a:endParaRPr lang="en-US" sz="1200" dirty="0">
                  <a:effectLst/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74" y="4114800"/>
                <a:ext cx="7417415" cy="913070"/>
              </a:xfrm>
              <a:prstGeom prst="rect">
                <a:avLst/>
              </a:prstGeom>
              <a:blipFill rotWithShape="1">
                <a:blip r:embed="rId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188731"/>
              </p:ext>
            </p:extLst>
          </p:nvPr>
        </p:nvGraphicFramePr>
        <p:xfrm>
          <a:off x="6248400" y="4953000"/>
          <a:ext cx="2667000" cy="150431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66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70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70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125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        </a:t>
                      </a:r>
                      <a:endParaRPr lang="en-US" sz="110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X</a:t>
                      </a:r>
                      <a:endParaRPr lang="en-US" sz="1100">
                        <a:effectLst/>
                        <a:latin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61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0.10</a:t>
                      </a:r>
                      <a:endParaRPr lang="en-US" sz="1100">
                        <a:effectLst/>
                        <a:latin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0.20</a:t>
                      </a:r>
                      <a:endParaRPr lang="en-US" sz="1100">
                        <a:effectLst/>
                        <a:latin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</a:t>
                      </a:r>
                      <a:endParaRPr lang="en-US" sz="1100">
                        <a:effectLst/>
                        <a:latin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61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0.10</a:t>
                      </a:r>
                      <a:endParaRPr lang="en-US" sz="1100">
                        <a:effectLst/>
                        <a:latin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0.20</a:t>
                      </a:r>
                      <a:endParaRPr lang="en-US" sz="1100">
                        <a:effectLst/>
                        <a:latin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0.10</a:t>
                      </a:r>
                      <a:endParaRPr lang="en-US" sz="1100">
                        <a:effectLst/>
                        <a:latin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61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</a:t>
                      </a:r>
                      <a:endParaRPr lang="en-US" sz="1100">
                        <a:effectLst/>
                        <a:latin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0.10</a:t>
                      </a:r>
                      <a:endParaRPr lang="en-US" sz="1100">
                        <a:effectLst/>
                        <a:latin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0.10</a:t>
                      </a:r>
                      <a:endParaRPr lang="en-US" sz="1100">
                        <a:effectLst/>
                        <a:latin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61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0.10</a:t>
                      </a:r>
                      <a:endParaRPr lang="en-US" sz="1100">
                        <a:effectLst/>
                        <a:latin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</a:t>
                      </a:r>
                      <a:endParaRPr lang="en-US" sz="1100">
                        <a:effectLst/>
                        <a:latin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0.00</a:t>
                      </a:r>
                      <a:endParaRPr lang="en-US" sz="1100" dirty="0">
                        <a:effectLst/>
                        <a:latin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228600" y="4797037"/>
            <a:ext cx="61123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6. The joint probability function of two random variables </a:t>
            </a:r>
            <a: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and </a:t>
            </a:r>
            <a: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Y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is given as: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Find (a) marginal distribution of </a:t>
            </a:r>
            <a: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 (b) marginal distribution of </a:t>
            </a:r>
            <a: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Y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 (c) E(5</a:t>
            </a:r>
            <a: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X–Y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 and (d) V(</a:t>
            </a:r>
            <a: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Y–2X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964434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616580"/>
              </p:ext>
            </p:extLst>
          </p:nvPr>
        </p:nvGraphicFramePr>
        <p:xfrm>
          <a:off x="1871980" y="1752600"/>
          <a:ext cx="3233420" cy="490094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8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98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X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     0                1                2                  3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8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P(X)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   0.4              0.2            0.1               0.3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1"/>
              <p:cNvSpPr>
                <a:spLocks noChangeArrowheads="1"/>
              </p:cNvSpPr>
              <p:nvPr/>
            </p:nvSpPr>
            <p:spPr bwMode="auto">
              <a:xfrm>
                <a:off x="381000" y="381000"/>
                <a:ext cx="8915400" cy="56630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sng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Sample MCQs</a:t>
                </a:r>
                <a:endParaRPr kumimoji="0" 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1. The joint probability density function of </a:t>
                </a: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X</a:t>
                </a: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 and </a:t>
                </a: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Y</a:t>
                </a: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 is as follows: </a:t>
                </a: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f</a:t>
                </a: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(</a:t>
                </a: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x</a:t>
                </a: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, </a:t>
                </a: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y</a:t>
                </a: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) = 2</a:t>
                </a: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y</a:t>
                </a: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, 0 &lt; </a:t>
                </a: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x</a:t>
                </a: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 &lt; 1, 0 &lt; </a:t>
                </a: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y</a:t>
                </a: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 &lt; 1. Calculate V(2X-</a:t>
                </a: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Y</a:t>
                </a: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).</a:t>
                </a:r>
                <a:endParaRPr kumimoji="0" 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rgbClr val="2806BA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a) 0.39</a:t>
                </a: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			b) 0.31			c) 0.43		d) 0.16</a:t>
                </a:r>
                <a:endParaRPr kumimoji="0" 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2. Given, the probability function of </a:t>
                </a: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X</a:t>
                </a: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 as follows: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Calculate </a:t>
                </a: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P</a:t>
                </a: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(1</a:t>
                </a: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&lt;</a:t>
                </a: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X</a:t>
                </a: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≤</a:t>
                </a: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3).</a:t>
                </a:r>
                <a:endParaRPr kumimoji="0" 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a) 0.30			b) 0.50			</a:t>
                </a: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rgbClr val="2806BA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c) 0.40</a:t>
                </a: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		d) 0.90</a:t>
                </a:r>
                <a:endParaRPr kumimoji="0" 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3. Find the value of c if a random variable </a:t>
                </a: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X</a:t>
                </a: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 has the probability density function given by</a:t>
                </a:r>
                <a:endParaRPr kumimoji="0" 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 		f</a:t>
                </a: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(</a:t>
                </a: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x</a:t>
                </a: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) = </a:t>
                </a: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c </a:t>
                </a: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(2𝑥</a:t>
                </a: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 </a:t>
                </a: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- x2</a:t>
                </a: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); 0 &lt; </a:t>
                </a: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x </a:t>
                </a: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&lt; 2.</a:t>
                </a:r>
                <a:endParaRPr kumimoji="0" 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a) </a:t>
                </a:r>
                <a:r>
                  <a:rPr kumimoji="0" lang="en-US" sz="1600" b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1</a:t>
                </a:r>
                <a:r>
                  <a:rPr kumimoji="0" lang="en-US" sz="1600" b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4</a:t>
                </a: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			b) </a:t>
                </a:r>
                <a:r>
                  <a:rPr kumimoji="0" lang="en-US" sz="1600" b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4</a:t>
                </a:r>
                <a:r>
                  <a:rPr kumimoji="0" lang="en-US" sz="1600" b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3</a:t>
                </a: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			c) </a:t>
                </a:r>
                <a:r>
                  <a:rPr kumimoji="0" lang="en-US" sz="1600" b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610</a:t>
                </a: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		</a:t>
                </a: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rgbClr val="2806BA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d) </a:t>
                </a:r>
                <a:r>
                  <a:rPr kumimoji="0" lang="en-US" sz="1600" b="0" u="none" strike="noStrike" cap="none" normalizeH="0" baseline="0" dirty="0">
                    <a:ln>
                      <a:noFill/>
                    </a:ln>
                    <a:solidFill>
                      <a:srgbClr val="2806BA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34</a:t>
                </a:r>
                <a:endParaRPr kumimoji="0" lang="en-US" sz="1000" b="0" u="none" strike="noStrike" cap="none" normalizeH="0" baseline="0" dirty="0">
                  <a:ln>
                    <a:noFill/>
                  </a:ln>
                  <a:solidFill>
                    <a:srgbClr val="2806BA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4. </a:t>
                </a: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The probability function of a continuous random variable </a:t>
                </a: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X</a:t>
                </a: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 is given by, </a:t>
                </a: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f</a:t>
                </a: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(</a:t>
                </a: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x</a:t>
                </a: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) = </a:t>
                </a: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x8</a:t>
                </a: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, 0 &lt; </a:t>
                </a: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x</a:t>
                </a: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 &lt; 6.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Calculate E(</a:t>
                </a: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X+</a:t>
                </a: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2).</a:t>
                </a:r>
                <a:endParaRPr kumimoji="0" 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a) 3			</a:t>
                </a: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rgbClr val="2806BA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b) 11</a:t>
                </a: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			c) 14		d) 9</a:t>
                </a:r>
                <a:endParaRPr kumimoji="0" 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5. The joint probability density function of two random variables </a:t>
                </a: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 and </a:t>
                </a: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 is given by:                             </a:t>
                </a:r>
                <a:endParaRPr kumimoji="0" 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		</a:t>
                </a:r>
                <a:r>
                  <a:rPr lang="en-US" sz="1600" i="1" dirty="0"/>
                  <a:t>f</a:t>
                </a:r>
                <a:r>
                  <a:rPr lang="en-US" sz="1600" dirty="0"/>
                  <a:t>(</a:t>
                </a:r>
                <a:r>
                  <a:rPr lang="en-US" sz="1600" i="1" dirty="0"/>
                  <a:t>x, y</a:t>
                </a:r>
                <a:r>
                  <a:rPr lang="en-US" sz="1600" dirty="0"/>
                  <a:t>)</a:t>
                </a:r>
                <a:r>
                  <a:rPr lang="en-US" sz="1600" i="1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1600" i="1">
                            <a:latin typeface="Cambria Math"/>
                          </a:rPr>
                          <m:t>𝑥</m:t>
                        </m:r>
                        <m:r>
                          <a:rPr lang="en-US" sz="1600" i="1">
                            <a:latin typeface="Cambria Math"/>
                          </a:rPr>
                          <m:t>+</m:t>
                        </m:r>
                        <m:r>
                          <a:rPr lang="en-US" sz="1600" i="1">
                            <a:latin typeface="Cambria Math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en-US" sz="1600" dirty="0"/>
                  <a:t>,</a:t>
                </a:r>
                <a:r>
                  <a:rPr lang="en-US" sz="1600" i="1" dirty="0"/>
                  <a:t> </a:t>
                </a:r>
                <a:r>
                  <a:rPr lang="en-US" sz="1600" dirty="0"/>
                  <a:t>0 &lt; </a:t>
                </a:r>
                <a:r>
                  <a:rPr lang="en-US" sz="1600" i="1" dirty="0"/>
                  <a:t>x </a:t>
                </a:r>
                <a:r>
                  <a:rPr lang="en-US" sz="1600" dirty="0"/>
                  <a:t>&lt; 1, 1 &lt; </a:t>
                </a:r>
                <a:r>
                  <a:rPr lang="en-US" sz="1600" i="1" dirty="0"/>
                  <a:t>y </a:t>
                </a:r>
                <a:r>
                  <a:rPr lang="en-US" sz="1600" dirty="0"/>
                  <a:t>&lt; 2.</a:t>
                </a: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kumimoji="0" 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Are </a:t>
                </a: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 and </a:t>
                </a: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 independent random variables?</a:t>
                </a:r>
                <a:endParaRPr kumimoji="0" 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a) Yes			</a:t>
                </a: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rgbClr val="2806BA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b) No</a:t>
                </a: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			c) both a and b	d) None</a:t>
                </a:r>
                <a:endParaRPr kumimoji="0" 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6.Find variance of </a:t>
                </a: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X</a:t>
                </a: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. Let </a:t>
                </a: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X</a:t>
                </a: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 be a continuous random variable with probability density function,</a:t>
                </a:r>
                <a:endParaRPr kumimoji="0" 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		f</a:t>
                </a: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(</a:t>
                </a: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x</a:t>
                </a: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) = 2</a:t>
                </a: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x-2</a:t>
                </a: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, 1 &lt; </a:t>
                </a: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x </a:t>
                </a: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&lt; 2.</a:t>
                </a:r>
                <a:endParaRPr kumimoji="0" 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a) 0.3641			b) 0.7820			</a:t>
                </a: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rgbClr val="2806BA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c) 0.0782</a:t>
                </a: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		d) 0.0923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381000"/>
                <a:ext cx="8915400" cy="5663089"/>
              </a:xfrm>
              <a:prstGeom prst="rect">
                <a:avLst/>
              </a:prstGeom>
              <a:blipFill rotWithShape="1">
                <a:blip r:embed="rId2"/>
                <a:stretch>
                  <a:fillRect l="-410" b="-97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4777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1000" y="547092"/>
                <a:ext cx="8382000" cy="64633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b="1" u="sng" dirty="0">
                    <a:solidFill>
                      <a:srgbClr val="2806BA"/>
                    </a:solidFill>
                    <a:latin typeface="Arial" pitchFamily="34" charset="0"/>
                    <a:cs typeface="Arial" pitchFamily="34" charset="0"/>
                  </a:rPr>
                  <a:t>Random variable</a:t>
                </a:r>
                <a:endParaRPr lang="en-US" u="sng" dirty="0">
                  <a:solidFill>
                    <a:srgbClr val="2806BA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just"/>
                <a:r>
                  <a:rPr lang="en-US" dirty="0">
                    <a:latin typeface="Arial" pitchFamily="34" charset="0"/>
                    <a:cs typeface="Arial" pitchFamily="34" charset="0"/>
                  </a:rPr>
                  <a:t>A random variable is a variable whose possible values are numerical outcomes of a random experiment. Usually written as </a:t>
                </a:r>
                <a:r>
                  <a:rPr lang="en-US" i="1" dirty="0">
                    <a:latin typeface="Arial" pitchFamily="34" charset="0"/>
                    <a:cs typeface="Arial" pitchFamily="34" charset="0"/>
                  </a:rPr>
                  <a:t>X</a:t>
                </a:r>
                <a:r>
                  <a:rPr lang="en-US" dirty="0">
                    <a:latin typeface="Arial" pitchFamily="34" charset="0"/>
                    <a:cs typeface="Arial" pitchFamily="34" charset="0"/>
                  </a:rPr>
                  <a:t>. </a:t>
                </a:r>
              </a:p>
              <a:p>
                <a:pPr algn="just"/>
                <a:endParaRPr lang="en-US" dirty="0">
                  <a:latin typeface="Arial" pitchFamily="34" charset="0"/>
                  <a:cs typeface="Arial" pitchFamily="34" charset="0"/>
                </a:endParaRPr>
              </a:p>
              <a:p>
                <a:pPr algn="just"/>
                <a:r>
                  <a:rPr lang="en-US" dirty="0">
                    <a:latin typeface="Arial" pitchFamily="34" charset="0"/>
                    <a:cs typeface="Arial" pitchFamily="34" charset="0"/>
                  </a:rPr>
                  <a:t>There are two types of random variables,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n-US" b="1" dirty="0">
                    <a:latin typeface="Arial" pitchFamily="34" charset="0"/>
                    <a:cs typeface="Arial" pitchFamily="34" charset="0"/>
                  </a:rPr>
                  <a:t>Discrete random variable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n-US" b="1" dirty="0">
                    <a:latin typeface="Arial" pitchFamily="34" charset="0"/>
                    <a:cs typeface="Arial" pitchFamily="34" charset="0"/>
                  </a:rPr>
                  <a:t>Continuous random variable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endParaRPr lang="en-US" b="1" dirty="0">
                  <a:latin typeface="Arial" pitchFamily="34" charset="0"/>
                  <a:cs typeface="Arial" pitchFamily="34" charset="0"/>
                </a:endParaRPr>
              </a:p>
              <a:p>
                <a:pPr marL="285750" indent="-285750" algn="just">
                  <a:buFont typeface="Arial" pitchFamily="34" charset="0"/>
                  <a:buChar char="•"/>
                </a:pPr>
                <a:r>
                  <a:rPr lang="en-US" b="1" dirty="0">
                    <a:solidFill>
                      <a:srgbClr val="2806BA"/>
                    </a:solidFill>
                    <a:latin typeface="Arial" pitchFamily="34" charset="0"/>
                    <a:cs typeface="Arial" pitchFamily="34" charset="0"/>
                  </a:rPr>
                  <a:t>Discrete random variable</a:t>
                </a:r>
              </a:p>
              <a:p>
                <a:pPr algn="just"/>
                <a:r>
                  <a:rPr lang="en-US" dirty="0">
                    <a:latin typeface="Arial" pitchFamily="34" charset="0"/>
                    <a:cs typeface="Arial" pitchFamily="34" charset="0"/>
                  </a:rPr>
                  <a:t>A discrete random variable is one which may take on only a countable number of distinct values such as 0, 1, 2, .... Discrete random variables are usually counts.</a:t>
                </a:r>
              </a:p>
              <a:p>
                <a:pPr algn="just"/>
                <a:endParaRPr lang="en-US" dirty="0">
                  <a:latin typeface="Arial" pitchFamily="34" charset="0"/>
                  <a:cs typeface="Arial" pitchFamily="34" charset="0"/>
                </a:endParaRPr>
              </a:p>
              <a:p>
                <a:pPr algn="just"/>
                <a:r>
                  <a:rPr lang="en-US" dirty="0">
                    <a:latin typeface="Arial" pitchFamily="34" charset="0"/>
                    <a:cs typeface="Arial" pitchFamily="34" charset="0"/>
                  </a:rPr>
                  <a:t>The probability distribution of a discrete random variable is a list of probabilities associated with each of its possible values. It is also sometimes called the probability function or the probability mass function. </a:t>
                </a:r>
              </a:p>
              <a:p>
                <a:pPr algn="just"/>
                <a:endParaRPr lang="en-US" dirty="0">
                  <a:effectLst/>
                  <a:latin typeface="Arial" pitchFamily="34" charset="0"/>
                  <a:cs typeface="Arial" pitchFamily="34" charset="0"/>
                </a:endParaRPr>
              </a:p>
              <a:p>
                <a:pPr algn="just"/>
                <a:r>
                  <a:rPr lang="en-US" dirty="0">
                    <a:latin typeface="Arial" pitchFamily="34" charset="0"/>
                    <a:cs typeface="Arial" pitchFamily="34" charset="0"/>
                  </a:rPr>
                  <a:t>Suppose a random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Arial" pitchFamily="34" charset="0"/>
                      </a:rPr>
                      <m:t>𝑋</m:t>
                    </m:r>
                  </m:oMath>
                </a14:m>
                <a:r>
                  <a:rPr lang="en-US" dirty="0">
                    <a:latin typeface="Arial" pitchFamily="34" charset="0"/>
                    <a:cs typeface="Arial" pitchFamily="34" charset="0"/>
                  </a:rPr>
                  <a:t> may take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Arial" pitchFamily="34" charset="0"/>
                      </a:rPr>
                      <m:t>𝑘</m:t>
                    </m:r>
                  </m:oMath>
                </a14:m>
                <a:r>
                  <a:rPr lang="en-US" dirty="0">
                    <a:latin typeface="Arial" pitchFamily="34" charset="0"/>
                    <a:cs typeface="Arial" pitchFamily="34" charset="0"/>
                  </a:rPr>
                  <a:t> different values, with the probability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Arial" pitchFamily="34" charset="0"/>
                      </a:rPr>
                      <m:t>𝑋</m:t>
                    </m:r>
                    <m:r>
                      <a:rPr lang="en-US" b="0" i="1" dirty="0" smtClean="0">
                        <a:latin typeface="Cambria Math"/>
                        <a:cs typeface="Arial" pitchFamily="34" charset="0"/>
                      </a:rPr>
                      <m:t>=</m:t>
                    </m:r>
                    <m:r>
                      <a:rPr lang="en-US" i="1" dirty="0" smtClean="0">
                        <a:latin typeface="Cambria Math"/>
                        <a:cs typeface="Arial" pitchFamily="34" charset="0"/>
                      </a:rPr>
                      <m:t>𝑥</m:t>
                    </m:r>
                    <m:r>
                      <a:rPr lang="en-US" i="1" dirty="0" smtClean="0">
                        <a:latin typeface="Cambria Math"/>
                        <a:cs typeface="Arial" pitchFamily="34" charset="0"/>
                      </a:rPr>
                      <m:t> </m:t>
                    </m:r>
                  </m:oMath>
                </a14:m>
                <a:r>
                  <a:rPr lang="en-US" dirty="0">
                    <a:latin typeface="Arial" pitchFamily="34" charset="0"/>
                    <a:cs typeface="Arial" pitchFamily="34" charset="0"/>
                  </a:rPr>
                  <a:t>defined to be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Arial" pitchFamily="34" charset="0"/>
                      </a:rPr>
                      <m:t>𝑃</m:t>
                    </m:r>
                    <m:r>
                      <a:rPr lang="en-US" i="1" dirty="0" smtClean="0">
                        <a:latin typeface="Cambria Math"/>
                        <a:cs typeface="Arial" pitchFamily="34" charset="0"/>
                      </a:rPr>
                      <m:t>(</m:t>
                    </m:r>
                    <m:r>
                      <a:rPr lang="en-US" i="1" dirty="0" smtClean="0">
                        <a:latin typeface="Cambria Math"/>
                        <a:cs typeface="Arial" pitchFamily="34" charset="0"/>
                      </a:rPr>
                      <m:t>𝑋</m:t>
                    </m:r>
                    <m:r>
                      <a:rPr lang="en-US" i="1" dirty="0" smtClean="0">
                        <a:latin typeface="Cambria Math"/>
                        <a:cs typeface="Arial" pitchFamily="34" charset="0"/>
                      </a:rPr>
                      <m:t>=</m:t>
                    </m:r>
                    <m:r>
                      <a:rPr lang="en-US" i="1" dirty="0" smtClean="0">
                        <a:latin typeface="Cambria Math"/>
                        <a:cs typeface="Arial" pitchFamily="34" charset="0"/>
                      </a:rPr>
                      <m:t>𝑥</m:t>
                    </m:r>
                    <m:r>
                      <a:rPr lang="en-US" i="1" dirty="0" smtClean="0">
                        <a:latin typeface="Cambria Math"/>
                        <a:cs typeface="Arial" pitchFamily="34" charset="0"/>
                      </a:rPr>
                      <m:t>)=</m:t>
                    </m:r>
                    <m:r>
                      <a:rPr lang="en-US" i="1" dirty="0" smtClean="0">
                        <a:latin typeface="Cambria Math"/>
                        <a:cs typeface="Arial" pitchFamily="34" charset="0"/>
                      </a:rPr>
                      <m:t>𝑝</m:t>
                    </m:r>
                    <m:r>
                      <a:rPr lang="en-US" i="1" dirty="0" smtClean="0">
                        <a:latin typeface="Cambria Math"/>
                        <a:cs typeface="Arial" pitchFamily="34" charset="0"/>
                      </a:rPr>
                      <m:t>(</m:t>
                    </m:r>
                    <m:r>
                      <a:rPr lang="en-US" i="1" dirty="0" smtClean="0">
                        <a:latin typeface="Cambria Math"/>
                        <a:cs typeface="Arial" pitchFamily="34" charset="0"/>
                      </a:rPr>
                      <m:t>𝑥</m:t>
                    </m:r>
                    <m:r>
                      <a:rPr lang="en-US" i="1" dirty="0" smtClean="0">
                        <a:latin typeface="Cambria Math"/>
                        <a:cs typeface="Arial" pitchFamily="34" charset="0"/>
                      </a:rPr>
                      <m:t>). </m:t>
                    </m:r>
                  </m:oMath>
                </a14:m>
                <a:r>
                  <a:rPr lang="en-US" dirty="0">
                    <a:latin typeface="Arial" pitchFamily="34" charset="0"/>
                    <a:cs typeface="Arial" pitchFamily="34" charset="0"/>
                  </a:rPr>
                  <a:t>The probabilities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Arial" pitchFamily="34" charset="0"/>
                      </a:rPr>
                      <m:t>𝑝</m:t>
                    </m:r>
                    <m:r>
                      <a:rPr lang="en-US" i="1" dirty="0" smtClean="0">
                        <a:latin typeface="Cambria Math"/>
                        <a:cs typeface="Arial" pitchFamily="34" charset="0"/>
                      </a:rPr>
                      <m:t>(</m:t>
                    </m:r>
                    <m:r>
                      <a:rPr lang="en-US" i="1" dirty="0" smtClean="0">
                        <a:latin typeface="Cambria Math"/>
                        <a:cs typeface="Arial" pitchFamily="34" charset="0"/>
                      </a:rPr>
                      <m:t>𝑥</m:t>
                    </m:r>
                    <m:r>
                      <a:rPr lang="en-US" i="1" dirty="0" smtClean="0">
                        <a:latin typeface="Cambria Math"/>
                        <a:cs typeface="Arial" pitchFamily="34" charset="0"/>
                      </a:rPr>
                      <m:t>)</m:t>
                    </m:r>
                  </m:oMath>
                </a14:m>
                <a:r>
                  <a:rPr lang="en-US" dirty="0">
                    <a:latin typeface="Arial" pitchFamily="34" charset="0"/>
                    <a:cs typeface="Arial" pitchFamily="34" charset="0"/>
                  </a:rPr>
                  <a:t> must satisfy the following: </a:t>
                </a:r>
                <a:endParaRPr lang="en-US" dirty="0">
                  <a:effectLst/>
                  <a:latin typeface="Arial" pitchFamily="34" charset="0"/>
                  <a:cs typeface="Arial" pitchFamily="34" charset="0"/>
                </a:endParaRPr>
              </a:p>
              <a:p>
                <a:pPr lvl="3" algn="just"/>
                <a:r>
                  <a:rPr lang="en-US" dirty="0">
                    <a:latin typeface="Arial" pitchFamily="34" charset="0"/>
                    <a:cs typeface="Arial" pitchFamily="34" charset="0"/>
                  </a:rPr>
                  <a:t>1. 0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≤</m:t>
                    </m:r>
                  </m:oMath>
                </a14:m>
                <a:r>
                  <a:rPr lang="en-US" i="1" dirty="0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Arial" pitchFamily="34" charset="0"/>
                      </a:rPr>
                      <m:t>𝑝</m:t>
                    </m:r>
                    <m:r>
                      <a:rPr lang="en-US" i="1" dirty="0" smtClean="0">
                        <a:latin typeface="Cambria Math"/>
                        <a:cs typeface="Arial" pitchFamily="34" charset="0"/>
                      </a:rPr>
                      <m:t>(</m:t>
                    </m:r>
                    <m:r>
                      <a:rPr lang="en-US" i="1" dirty="0" smtClean="0">
                        <a:latin typeface="Cambria Math"/>
                        <a:cs typeface="Arial" pitchFamily="34" charset="0"/>
                      </a:rPr>
                      <m:t>𝑥</m:t>
                    </m:r>
                    <m:r>
                      <a:rPr lang="en-US" i="1" dirty="0" smtClean="0">
                        <a:latin typeface="Cambria Math"/>
                        <a:cs typeface="Arial" pitchFamily="34" charset="0"/>
                      </a:rPr>
                      <m:t>)</m:t>
                    </m:r>
                  </m:oMath>
                </a14:m>
                <a:r>
                  <a:rPr lang="en-US" i="1" dirty="0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≤</m:t>
                    </m:r>
                  </m:oMath>
                </a14:m>
                <a:r>
                  <a:rPr lang="en-US" dirty="0">
                    <a:latin typeface="Arial" pitchFamily="34" charset="0"/>
                    <a:cs typeface="Arial" pitchFamily="34" charset="0"/>
                  </a:rPr>
                  <a:t> 1</a:t>
                </a:r>
                <a:endParaRPr lang="en-US" dirty="0">
                  <a:effectLst/>
                  <a:latin typeface="Arial" pitchFamily="34" charset="0"/>
                  <a:cs typeface="Arial" pitchFamily="34" charset="0"/>
                </a:endParaRPr>
              </a:p>
              <a:p>
                <a:pPr lvl="3" algn="just"/>
                <a:r>
                  <a:rPr lang="en-US" dirty="0">
                    <a:latin typeface="Arial" pitchFamily="34" charset="0"/>
                    <a:cs typeface="Arial" pitchFamily="34" charset="0"/>
                  </a:rPr>
                  <a:t>2.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>
                            <a:latin typeface="Cambria Math"/>
                          </a:rPr>
                          <m:t>∞</m:t>
                        </m:r>
                      </m:sup>
                      <m:e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r>
                          <a:rPr lang="en-US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>
                    <a:latin typeface="Arial" pitchFamily="34" charset="0"/>
                    <a:cs typeface="Arial" pitchFamily="34" charset="0"/>
                  </a:rPr>
                  <a:t> = 1.</a:t>
                </a:r>
                <a:endParaRPr lang="en-US" dirty="0">
                  <a:effectLst/>
                  <a:latin typeface="Arial" pitchFamily="34" charset="0"/>
                  <a:cs typeface="Arial" pitchFamily="34" charset="0"/>
                </a:endParaRPr>
              </a:p>
              <a:p>
                <a:pPr algn="just"/>
                <a:endParaRPr lang="en-US" dirty="0">
                  <a:latin typeface="Arial" pitchFamily="34" charset="0"/>
                  <a:cs typeface="Arial" pitchFamily="34" charset="0"/>
                </a:endParaRPr>
              </a:p>
              <a:p>
                <a:pPr algn="just"/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547092"/>
                <a:ext cx="8382000" cy="6463308"/>
              </a:xfrm>
              <a:prstGeom prst="rect">
                <a:avLst/>
              </a:prstGeom>
              <a:blipFill rotWithShape="1">
                <a:blip r:embed="rId2"/>
                <a:stretch>
                  <a:fillRect l="-655" t="-472" r="-1309" b="-1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7151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38200" y="990600"/>
                <a:ext cx="7543800" cy="4598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itchFamily="34" charset="0"/>
                  <a:buChar char="•"/>
                </a:pPr>
                <a:r>
                  <a:rPr lang="en-US" b="1" dirty="0">
                    <a:solidFill>
                      <a:srgbClr val="2806BA"/>
                    </a:solidFill>
                    <a:latin typeface="Arial" pitchFamily="34" charset="0"/>
                    <a:cs typeface="Arial" pitchFamily="34" charset="0"/>
                  </a:rPr>
                  <a:t>Continuous random variable</a:t>
                </a:r>
              </a:p>
              <a:p>
                <a:pPr marL="285750" indent="-285750" algn="just">
                  <a:buFont typeface="Arial" pitchFamily="34" charset="0"/>
                  <a:buChar char="•"/>
                </a:pPr>
                <a:endParaRPr lang="en-US" dirty="0">
                  <a:solidFill>
                    <a:srgbClr val="2806BA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algn="just"/>
                <a:r>
                  <a:rPr lang="en-US" dirty="0">
                    <a:latin typeface="Arial" pitchFamily="34" charset="0"/>
                    <a:cs typeface="Arial" pitchFamily="34" charset="0"/>
                  </a:rPr>
                  <a:t>A continuous random variable is one which takes an infinite number of possible values. Continuous random variables are usually measurements. A continuous random variable is not defined at specific values. Instead, it is defined over an interval of values.</a:t>
                </a:r>
              </a:p>
              <a:p>
                <a:pPr algn="just"/>
                <a:endParaRPr lang="en-US" dirty="0">
                  <a:effectLst/>
                  <a:latin typeface="Arial" pitchFamily="34" charset="0"/>
                  <a:cs typeface="Arial" pitchFamily="34" charset="0"/>
                </a:endParaRPr>
              </a:p>
              <a:p>
                <a:pPr algn="just"/>
                <a:r>
                  <a:rPr lang="en-US" dirty="0">
                    <a:latin typeface="Arial" pitchFamily="34" charset="0"/>
                    <a:cs typeface="Arial" pitchFamily="34" charset="0"/>
                  </a:rPr>
                  <a:t>Suppose a random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>
                    <a:latin typeface="Arial" pitchFamily="34" charset="0"/>
                    <a:cs typeface="Arial" pitchFamily="34" charset="0"/>
                  </a:rPr>
                  <a:t> may take all values over an interval of real numbers. Then the probability that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>
                    <a:latin typeface="Arial" pitchFamily="34" charset="0"/>
                    <a:cs typeface="Arial" pitchFamily="34" charset="0"/>
                  </a:rPr>
                  <a:t> is in the set of outcomes;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Arial" pitchFamily="34" charset="0"/>
                      </a:rPr>
                      <m:t>𝑃</m:t>
                    </m:r>
                    <m:r>
                      <a:rPr lang="en-US" i="1" dirty="0" smtClean="0">
                        <a:latin typeface="Cambria Math"/>
                        <a:cs typeface="Arial" pitchFamily="34" charset="0"/>
                      </a:rPr>
                      <m:t>(</m:t>
                    </m:r>
                    <m:r>
                      <a:rPr lang="en-US" i="1" dirty="0" smtClean="0">
                        <a:latin typeface="Cambria Math"/>
                        <a:cs typeface="Arial" pitchFamily="34" charset="0"/>
                      </a:rPr>
                      <m:t>𝐴</m:t>
                    </m:r>
                    <m:r>
                      <a:rPr lang="en-US" i="1" dirty="0" smtClean="0">
                        <a:latin typeface="Cambria Math"/>
                        <a:cs typeface="Arial" pitchFamily="34" charset="0"/>
                      </a:rPr>
                      <m:t>)</m:t>
                    </m:r>
                  </m:oMath>
                </a14:m>
                <a:r>
                  <a:rPr lang="en-US" dirty="0">
                    <a:latin typeface="Arial" pitchFamily="34" charset="0"/>
                    <a:cs typeface="Arial" pitchFamily="34" charset="0"/>
                  </a:rPr>
                  <a:t>, is defined to be the area above </a:t>
                </a:r>
                <a:r>
                  <a:rPr lang="en-US" i="1" dirty="0">
                    <a:latin typeface="Arial" pitchFamily="34" charset="0"/>
                    <a:cs typeface="Arial" pitchFamily="34" charset="0"/>
                  </a:rPr>
                  <a:t>A</a:t>
                </a:r>
                <a:r>
                  <a:rPr lang="en-US" dirty="0">
                    <a:latin typeface="Arial" pitchFamily="34" charset="0"/>
                    <a:cs typeface="Arial" pitchFamily="34" charset="0"/>
                  </a:rPr>
                  <a:t> and under a curve. The curve, which represents a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𝑓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latin typeface="Arial" pitchFamily="34" charset="0"/>
                    <a:cs typeface="Arial" pitchFamily="34" charset="0"/>
                  </a:rPr>
                  <a:t>, must satisfy the following: </a:t>
                </a:r>
              </a:p>
              <a:p>
                <a:pPr algn="just"/>
                <a:endParaRPr lang="en-US" dirty="0">
                  <a:effectLst/>
                  <a:latin typeface="Arial" pitchFamily="34" charset="0"/>
                  <a:cs typeface="Arial" pitchFamily="34" charset="0"/>
                </a:endParaRPr>
              </a:p>
              <a:p>
                <a:pPr lvl="2" algn="just"/>
                <a:r>
                  <a:rPr lang="en-US" dirty="0">
                    <a:latin typeface="Arial" pitchFamily="34" charset="0"/>
                    <a:cs typeface="Arial" pitchFamily="34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.  </m:t>
                    </m:r>
                    <m:r>
                      <a:rPr lang="en-US" i="1" dirty="0" smtClean="0">
                        <a:latin typeface="Cambria Math"/>
                      </a:rPr>
                      <m:t>𝑓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</a:rPr>
                      <m:t>) </m:t>
                    </m:r>
                    <m:r>
                      <a:rPr lang="en-US">
                        <a:latin typeface="Cambria Math"/>
                      </a:rPr>
                      <m:t>≥0</m:t>
                    </m:r>
                  </m:oMath>
                </a14:m>
                <a:endParaRPr lang="en-US" dirty="0">
                  <a:effectLst/>
                  <a:latin typeface="Arial" pitchFamily="34" charset="0"/>
                  <a:cs typeface="Arial" pitchFamily="34" charset="0"/>
                </a:endParaRPr>
              </a:p>
              <a:p>
                <a:pPr lvl="2" algn="just"/>
                <a:r>
                  <a:rPr lang="en-US" dirty="0">
                    <a:latin typeface="Arial" pitchFamily="34" charset="0"/>
                    <a:cs typeface="Arial" pitchFamily="34" charset="0"/>
                  </a:rPr>
                  <a:t>2.</a:t>
                </a:r>
                <a:r>
                  <a:rPr lang="en-US" b="1" dirty="0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−∞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p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i="1" dirty="0" smtClean="0">
                        <a:latin typeface="Cambria Math"/>
                      </a:rPr>
                      <m:t>𝑑𝑥</m:t>
                    </m:r>
                  </m:oMath>
                </a14:m>
                <a:r>
                  <a:rPr lang="en-US" i="1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>
                    <a:latin typeface="Arial" pitchFamily="34" charset="0"/>
                    <a:cs typeface="Arial" pitchFamily="34" charset="0"/>
                  </a:rPr>
                  <a:t>= 1.</a:t>
                </a:r>
              </a:p>
              <a:p>
                <a:pPr lvl="2" algn="just"/>
                <a:endParaRPr lang="en-US" dirty="0">
                  <a:effectLst/>
                  <a:latin typeface="Arial" pitchFamily="34" charset="0"/>
                  <a:cs typeface="Arial" pitchFamily="34" charset="0"/>
                </a:endParaRPr>
              </a:p>
              <a:p>
                <a:pPr algn="just"/>
                <a:r>
                  <a:rPr lang="en-US" dirty="0">
                    <a:latin typeface="Arial" pitchFamily="34" charset="0"/>
                    <a:cs typeface="Arial" pitchFamily="34" charset="0"/>
                  </a:rPr>
                  <a:t>Thus,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𝑓</m:t>
                    </m:r>
                    <m:r>
                      <a:rPr lang="en-US" i="1" dirty="0" smtClean="0">
                        <a:latin typeface="Cambria Math"/>
                      </a:rPr>
                      <m:t> (</m:t>
                    </m:r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latin typeface="Arial" pitchFamily="34" charset="0"/>
                    <a:cs typeface="Arial" pitchFamily="34" charset="0"/>
                  </a:rPr>
                  <a:t> is also sometimes called the probability density function. </a:t>
                </a:r>
                <a:endParaRPr lang="en-US" dirty="0"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990600"/>
                <a:ext cx="7543800" cy="4598310"/>
              </a:xfrm>
              <a:prstGeom prst="rect">
                <a:avLst/>
              </a:prstGeom>
              <a:blipFill rotWithShape="1">
                <a:blip r:embed="rId2"/>
                <a:stretch>
                  <a:fillRect l="-728" t="-663" r="-1455" b="-4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3602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4488293"/>
                  </p:ext>
                </p:extLst>
              </p:nvPr>
            </p:nvGraphicFramePr>
            <p:xfrm>
              <a:off x="1828801" y="4925199"/>
              <a:ext cx="4419599" cy="762000"/>
            </p:xfrm>
            <a:graphic>
              <a:graphicData uri="http://schemas.openxmlformats.org/drawingml/2006/table">
                <a:tbl>
                  <a:tblPr firstRow="1" firstCol="1" bandRow="1">
                    <a:tableStyleId>{3B4B98B0-60AC-42C2-AFA5-B58CD77FA1E5}</a:tableStyleId>
                  </a:tblPr>
                  <a:tblGrid>
                    <a:gridCol w="5673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6302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8921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12348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effectLst/>
                              <a:latin typeface="Arial" pitchFamily="34" charset="0"/>
                              <a:cs typeface="Arial" pitchFamily="34" charset="0"/>
                            </a:rPr>
                            <a:t>X</a:t>
                          </a:r>
                          <a:endParaRPr lang="en-US" sz="1200" b="0" dirty="0">
                            <a:effectLst/>
                            <a:latin typeface="Arial" pitchFamily="34" charset="0"/>
                            <a:cs typeface="Arial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effectLst/>
                              <a:latin typeface="Arial" pitchFamily="34" charset="0"/>
                              <a:cs typeface="Arial" pitchFamily="34" charset="0"/>
                            </a:rPr>
                            <a:t>0                  1                    2</a:t>
                          </a:r>
                          <a:endParaRPr lang="en-US" sz="1200" b="0" dirty="0">
                            <a:effectLst/>
                            <a:latin typeface="Arial" pitchFamily="34" charset="0"/>
                            <a:cs typeface="Arial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effectLst/>
                              <a:latin typeface="Arial" pitchFamily="34" charset="0"/>
                              <a:cs typeface="Arial" pitchFamily="34" charset="0"/>
                            </a:rPr>
                            <a:t>Total</a:t>
                          </a:r>
                          <a:endParaRPr lang="en-US" sz="1200" b="0" dirty="0">
                            <a:effectLst/>
                            <a:latin typeface="Arial" pitchFamily="34" charset="0"/>
                            <a:cs typeface="Arial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4965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effectLst/>
                                    <a:latin typeface="Cambria Math"/>
                                    <a:cs typeface="Arial" pitchFamily="34" charset="0"/>
                                  </a:rPr>
                                  <m:t>𝑝</m:t>
                                </m:r>
                                <m:r>
                                  <a:rPr lang="en-US" sz="1400" i="1" dirty="0" smtClean="0">
                                    <a:effectLst/>
                                    <a:latin typeface="Cambria Math"/>
                                    <a:cs typeface="Arial" pitchFamily="34" charset="0"/>
                                  </a:rPr>
                                  <m:t>(</m:t>
                                </m:r>
                                <m:r>
                                  <a:rPr lang="en-US" sz="1400" i="1" dirty="0" smtClean="0">
                                    <a:effectLst/>
                                    <a:latin typeface="Cambria Math"/>
                                    <a:cs typeface="Arial" pitchFamily="34" charset="0"/>
                                  </a:rPr>
                                  <m:t>𝑥</m:t>
                                </m:r>
                                <m:r>
                                  <a:rPr lang="en-US" sz="1400" i="1" dirty="0" smtClean="0">
                                    <a:effectLst/>
                                    <a:latin typeface="Cambria Math"/>
                                    <a:cs typeface="Arial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>
                            <a:effectLst/>
                            <a:latin typeface="Arial" pitchFamily="34" charset="0"/>
                            <a:cs typeface="Arial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>
                                      <a:effectLst/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400">
                                      <a:effectLst/>
                                      <a:latin typeface="Cambria Math"/>
                                    </a:rPr>
                                    <m:t>4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400" dirty="0">
                              <a:effectLst/>
                              <a:latin typeface="Arial" pitchFamily="34" charset="0"/>
                              <a:cs typeface="Arial" pitchFamily="34" charset="0"/>
                            </a:rPr>
                            <a:t>                 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>
                                      <a:effectLst/>
                                      <a:latin typeface="Cambria Math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1400">
                                      <a:effectLst/>
                                      <a:latin typeface="Cambria Math"/>
                                    </a:rPr>
                                    <m:t>4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400" dirty="0">
                              <a:effectLst/>
                              <a:latin typeface="Arial" pitchFamily="34" charset="0"/>
                              <a:cs typeface="Arial" pitchFamily="34" charset="0"/>
                            </a:rPr>
                            <a:t>                    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>
                                      <a:effectLst/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400">
                                      <a:effectLst/>
                                      <a:latin typeface="Cambria Math"/>
                                    </a:rPr>
                                    <m:t>4</m:t>
                                  </m:r>
                                </m:den>
                              </m:f>
                            </m:oMath>
                          </a14:m>
                          <a:endParaRPr lang="en-US" sz="1200" dirty="0">
                            <a:effectLst/>
                            <a:latin typeface="Arial" pitchFamily="34" charset="0"/>
                            <a:cs typeface="Arial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Arial" pitchFamily="34" charset="0"/>
                              <a:cs typeface="Arial" pitchFamily="34" charset="0"/>
                            </a:rPr>
                            <a:t>1</a:t>
                          </a:r>
                          <a:endParaRPr lang="en-US" sz="1200" dirty="0">
                            <a:effectLst/>
                            <a:latin typeface="Arial" pitchFamily="34" charset="0"/>
                            <a:cs typeface="Arial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4488293"/>
                  </p:ext>
                </p:extLst>
              </p:nvPr>
            </p:nvGraphicFramePr>
            <p:xfrm>
              <a:off x="1828801" y="4925199"/>
              <a:ext cx="4419599" cy="762000"/>
            </p:xfrm>
            <a:graphic>
              <a:graphicData uri="http://schemas.openxmlformats.org/drawingml/2006/table">
                <a:tbl>
                  <a:tblPr firstRow="1" firstCol="1" bandRow="1">
                    <a:tableStyleId>{3B4B98B0-60AC-42C2-AFA5-B58CD77FA1E5}</a:tableStyleId>
                  </a:tblPr>
                  <a:tblGrid>
                    <a:gridCol w="567357"/>
                    <a:gridCol w="3063028"/>
                    <a:gridCol w="789214"/>
                  </a:tblGrid>
                  <a:tr h="312348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effectLst/>
                              <a:latin typeface="Arial" pitchFamily="34" charset="0"/>
                              <a:cs typeface="Arial" pitchFamily="34" charset="0"/>
                            </a:rPr>
                            <a:t>X</a:t>
                          </a:r>
                          <a:endParaRPr lang="en-US" sz="1200" b="0" dirty="0">
                            <a:effectLst/>
                            <a:latin typeface="Arial" pitchFamily="34" charset="0"/>
                            <a:cs typeface="Arial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effectLst/>
                              <a:latin typeface="Arial" pitchFamily="34" charset="0"/>
                              <a:cs typeface="Arial" pitchFamily="34" charset="0"/>
                            </a:rPr>
                            <a:t>0                  1                    2</a:t>
                          </a:r>
                          <a:endParaRPr lang="en-US" sz="1200" b="0" dirty="0">
                            <a:effectLst/>
                            <a:latin typeface="Arial" pitchFamily="34" charset="0"/>
                            <a:cs typeface="Arial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effectLst/>
                              <a:latin typeface="Arial" pitchFamily="34" charset="0"/>
                              <a:cs typeface="Arial" pitchFamily="34" charset="0"/>
                            </a:rPr>
                            <a:t>Total</a:t>
                          </a:r>
                          <a:endParaRPr lang="en-US" sz="1200" b="0" dirty="0">
                            <a:effectLst/>
                            <a:latin typeface="Arial" pitchFamily="34" charset="0"/>
                            <a:cs typeface="Arial" pitchFamily="34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496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t="-70270" r="-6795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18489" t="-70270" r="-256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Arial" pitchFamily="34" charset="0"/>
                              <a:cs typeface="Arial" pitchFamily="34" charset="0"/>
                            </a:rPr>
                            <a:t>1</a:t>
                          </a:r>
                          <a:endParaRPr lang="en-US" sz="1200" dirty="0">
                            <a:effectLst/>
                            <a:latin typeface="Arial" pitchFamily="34" charset="0"/>
                            <a:cs typeface="Arial" pitchFamily="34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5800" y="228600"/>
            <a:ext cx="78486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2806BA"/>
                </a:solidFill>
                <a:effectLst/>
                <a:latin typeface="Times New Roman" pitchFamily="18" charset="0"/>
                <a:cs typeface="Times New Roman" pitchFamily="18" charset="0"/>
              </a:rPr>
              <a:t>Random variable with an example</a:t>
            </a:r>
          </a:p>
          <a:p>
            <a:pPr marL="171450" marR="0" lvl="0" indent="-1714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rgbClr val="2806BA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Consider an experiment where 2 fair coins are tossed. The sample space, 		S = {HH, HT, TH, TT}.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Let, 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be the no. of tails. Then,</a:t>
            </a:r>
            <a:r>
              <a:rPr kumimoji="0" lang="en-US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a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 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takes different values 0, 1 or 2 with associated probabilities.</a:t>
            </a:r>
            <a:r>
              <a:rPr kumimoji="0" lang="en-US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So,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is called a random variable.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5" name="Picture 5" descr="Description: A visual diagram for the mapping of outcomes to values of X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057400"/>
            <a:ext cx="5344052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89709" y="4176587"/>
            <a:ext cx="6934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The probability distribution of the random variable 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can be easily summarized in a table as: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5715000"/>
            <a:ext cx="3781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is also a probability function.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208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38200" y="685800"/>
                <a:ext cx="7772400" cy="5184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itchFamily="34" charset="0"/>
                  <a:buChar char="•"/>
                </a:pPr>
                <a:r>
                  <a:rPr lang="en-US" b="1" dirty="0">
                    <a:solidFill>
                      <a:srgbClr val="2806BA"/>
                    </a:solidFill>
                    <a:latin typeface="Times New Roman" pitchFamily="18" charset="0"/>
                    <a:cs typeface="Times New Roman" pitchFamily="18" charset="0"/>
                  </a:rPr>
                  <a:t>Joint probability function</a:t>
                </a:r>
              </a:p>
              <a:p>
                <a:pPr algn="just"/>
                <a:endParaRPr lang="en-US" dirty="0">
                  <a:solidFill>
                    <a:srgbClr val="2806BA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The joint probability function for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, … is a probability distribution that gives the probability that each of 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, … falls in any particular range or discrete set of values specified for that variable.</a:t>
                </a:r>
              </a:p>
              <a:p>
                <a:pPr algn="just"/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algn="just"/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In the case of only two random variables, this is called a bivariate distribution, but the concept generalizes to any number of random variables, giving a multivariate distribution.</a:t>
                </a:r>
                <a:endParaRPr lang="en-US" dirty="0">
                  <a:effectLst/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When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and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are discrete, the probabilities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 y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) must satisfy the following:</a:t>
                </a:r>
                <a:endParaRPr lang="en-US" dirty="0">
                  <a:effectLst/>
                  <a:latin typeface="Times New Roman" pitchFamily="18" charset="0"/>
                  <a:cs typeface="Times New Roman" pitchFamily="18" charset="0"/>
                </a:endParaRPr>
              </a:p>
              <a:p>
                <a:pPr lvl="3" algn="just"/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1.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≥</m:t>
                    </m:r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0</a:t>
                </a:r>
                <a:endParaRPr lang="en-US" dirty="0">
                  <a:effectLst/>
                  <a:latin typeface="Times New Roman" pitchFamily="18" charset="0"/>
                  <a:cs typeface="Times New Roman" pitchFamily="18" charset="0"/>
                </a:endParaRPr>
              </a:p>
              <a:p>
                <a:pPr lvl="3" algn="just"/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2.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>
                            <a:latin typeface="Cambria Math"/>
                          </a:rPr>
                          <m:t>∞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  <m:r>
                              <a:rPr lang="en-US">
                                <a:latin typeface="Cambria Math"/>
                              </a:rPr>
                              <m:t>=0</m:t>
                            </m:r>
                          </m:sub>
                          <m:sup>
                            <m:r>
                              <a:rPr lang="en-US">
                                <a:latin typeface="Cambria Math"/>
                              </a:rPr>
                              <m:t>∞</m:t>
                            </m:r>
                          </m:sup>
                          <m:e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  <m:r>
                              <a:rPr lang="en-US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  <m:r>
                              <a:rPr lang="en-US">
                                <a:latin typeface="Cambria Math"/>
                              </a:rPr>
                              <m:t>)</m:t>
                            </m:r>
                          </m:e>
                        </m:nary>
                        <m:r>
                          <a:rPr lang="en-US">
                            <a:latin typeface="Cambria Math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= 1</a:t>
                </a:r>
                <a:endParaRPr lang="en-US" dirty="0">
                  <a:effectLst/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When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and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are continuous, the probabilities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 y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) must satisfy the following:</a:t>
                </a:r>
                <a:endParaRPr lang="en-US" dirty="0">
                  <a:effectLst/>
                  <a:latin typeface="Times New Roman" pitchFamily="18" charset="0"/>
                  <a:cs typeface="Times New Roman" pitchFamily="18" charset="0"/>
                </a:endParaRPr>
              </a:p>
              <a:p>
                <a:pPr lvl="3" algn="just"/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1.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 ≥0</m:t>
                    </m:r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endParaRPr lang="en-US" dirty="0">
                  <a:effectLst/>
                  <a:latin typeface="Times New Roman" pitchFamily="18" charset="0"/>
                  <a:cs typeface="Times New Roman" pitchFamily="18" charset="0"/>
                </a:endParaRPr>
              </a:p>
              <a:p>
                <a:pPr lvl="3" algn="just"/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2.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>
                            <a:latin typeface="Cambria Math"/>
                          </a:rPr>
                          <m:t>∞</m:t>
                        </m:r>
                      </m:sub>
                      <m:sup>
                        <m:r>
                          <a:rPr lang="en-US">
                            <a:latin typeface="Cambria Math"/>
                          </a:rPr>
                          <m:t>∞</m:t>
                        </m:r>
                      </m:sup>
                      <m:e>
                        <m:nary>
                          <m:naryPr>
                            <m:limLoc m:val="subSu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r>
                              <a:rPr lang="en-US">
                                <a:latin typeface="Cambria Math"/>
                              </a:rPr>
                              <m:t>∞</m:t>
                            </m:r>
                          </m:sub>
                          <m:sup>
                            <m:r>
                              <a:rPr lang="en-US">
                                <a:latin typeface="Cambria Math"/>
                              </a:rPr>
                              <m:t>∞</m:t>
                            </m:r>
                          </m:sup>
                          <m:e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  <m:r>
                              <a:rPr lang="en-US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>
                                <a:latin typeface="Cambria Math"/>
                              </a:rPr>
                              <m:t>, </m:t>
                            </m:r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  <m:r>
                              <a:rPr lang="en-US">
                                <a:latin typeface="Cambria Math"/>
                              </a:rPr>
                              <m:t>) </m:t>
                            </m:r>
                          </m:e>
                        </m:nary>
                      </m:e>
                    </m:nary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d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d</m:t>
                    </m:r>
                    <m:r>
                      <a:rPr lang="en-US" i="1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= 1.</a:t>
                </a:r>
                <a:endParaRPr lang="en-US" dirty="0">
                  <a:effectLst/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685800"/>
                <a:ext cx="7772400" cy="5184368"/>
              </a:xfrm>
              <a:prstGeom prst="rect">
                <a:avLst/>
              </a:prstGeom>
              <a:blipFill rotWithShape="1">
                <a:blip r:embed="rId2"/>
                <a:stretch>
                  <a:fillRect l="-706" t="-588" r="-1333" b="-9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1840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62000" y="838200"/>
                <a:ext cx="7848600" cy="4727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b="1" u="sng" dirty="0">
                    <a:solidFill>
                      <a:srgbClr val="2806BA"/>
                    </a:solidFill>
                    <a:latin typeface="Times New Roman" pitchFamily="18" charset="0"/>
                    <a:cs typeface="Times New Roman" pitchFamily="18" charset="0"/>
                  </a:rPr>
                  <a:t>Mean and Variance of Random variable</a:t>
                </a:r>
                <a:endParaRPr lang="en-US" u="sng" dirty="0">
                  <a:solidFill>
                    <a:srgbClr val="2806BA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 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285750" indent="-285750" algn="just">
                  <a:buFont typeface="Arial" pitchFamily="34" charset="0"/>
                  <a:buChar char="•"/>
                </a:pPr>
                <a:r>
                  <a:rPr lang="en-US" b="1" dirty="0">
                    <a:solidFill>
                      <a:srgbClr val="2806BA"/>
                    </a:solidFill>
                    <a:latin typeface="Times New Roman" pitchFamily="18" charset="0"/>
                    <a:cs typeface="Times New Roman" pitchFamily="18" charset="0"/>
                  </a:rPr>
                  <a:t>Mean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The average value of a random variable is called the expected value of the random variable. If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is a random variable, then its mean (expectation) is given by-</a:t>
                </a:r>
              </a:p>
              <a:p>
                <a:pPr algn="just"/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      </a:t>
                </a:r>
              </a:p>
              <a:p>
                <a:pPr algn="just"/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	  E(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>
                            <a:latin typeface="Cambria Math"/>
                          </a:rPr>
                          <m:t>∞</m:t>
                        </m:r>
                      </m:sup>
                      <m:e>
                        <m:r>
                          <a:rPr lang="en-US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r>
                          <a:rPr lang="en-US">
                            <a:latin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  <m:r>
                          <a:rPr lang="en-US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, if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is discrete</a:t>
                </a:r>
              </a:p>
              <a:p>
                <a:pPr algn="just"/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                          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>
                            <a:latin typeface="Cambria Math"/>
                          </a:rPr>
                          <m:t>∞</m:t>
                        </m:r>
                      </m:sub>
                      <m:sup>
                        <m:r>
                          <a:rPr lang="en-US">
                            <a:latin typeface="Cambria Math"/>
                          </a:rPr>
                          <m:t>∞</m:t>
                        </m:r>
                      </m:sup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𝑓</m:t>
                        </m:r>
                        <m:r>
                          <a:rPr lang="en-US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d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, if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is continuous.</a:t>
                </a:r>
              </a:p>
              <a:p>
                <a:pPr algn="just"/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 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285750" indent="-285750" algn="just">
                  <a:buFont typeface="Arial" pitchFamily="34" charset="0"/>
                  <a:buChar char="•"/>
                </a:pPr>
                <a:r>
                  <a:rPr lang="en-US" b="1" dirty="0">
                    <a:solidFill>
                      <a:srgbClr val="2806BA"/>
                    </a:solidFill>
                    <a:latin typeface="Times New Roman" pitchFamily="18" charset="0"/>
                    <a:cs typeface="Times New Roman" pitchFamily="18" charset="0"/>
                  </a:rPr>
                  <a:t>Variance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If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is a random variable, then its variance is given by-</a:t>
                </a:r>
              </a:p>
              <a:p>
                <a:pPr lvl="2" algn="just"/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2" algn="just"/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V(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) = σ</a:t>
                </a:r>
                <a:r>
                  <a:rPr lang="en-US" baseline="30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=  E(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–</m:t>
                    </m:r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[E(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/>
                          </a:rPr>
                          <m:t>]</m:t>
                        </m:r>
                      </m:e>
                      <m:sup>
                        <m:r>
                          <a:rPr lang="en-US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lvl="2" algn="just"/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Where, E(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</m:e>
                      <m:sup>
                        <m:r>
                          <a:rPr lang="en-US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>
                            <a:latin typeface="Cambria Math"/>
                          </a:rPr>
                          <m:t>∞</m:t>
                        </m:r>
                      </m:sup>
                      <m:e>
                        <m:r>
                          <a:rPr lang="en-US">
                            <a:latin typeface="Cambria Math"/>
                          </a:rPr>
                          <m:t>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r>
                          <a:rPr lang="en-US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, if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is discrete</a:t>
                </a:r>
              </a:p>
              <a:p>
                <a:pPr lvl="2" algn="just"/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                      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>
                            <a:latin typeface="Cambria Math"/>
                          </a:rPr>
                          <m:t>∞</m:t>
                        </m:r>
                      </m:sub>
                      <m:sup>
                        <m:r>
                          <a:rPr lang="en-US">
                            <a:latin typeface="Cambria Math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𝑓</m:t>
                        </m:r>
                        <m:r>
                          <a:rPr lang="en-US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d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, if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is continuous.</a:t>
                </a:r>
              </a:p>
              <a:p>
                <a:pPr algn="just"/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838200"/>
                <a:ext cx="7848600" cy="4727320"/>
              </a:xfrm>
              <a:prstGeom prst="rect">
                <a:avLst/>
              </a:prstGeom>
              <a:blipFill rotWithShape="1">
                <a:blip r:embed="rId2"/>
                <a:stretch>
                  <a:fillRect l="-621" t="-645" r="-1242" b="-10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0866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33839"/>
              </p:ext>
            </p:extLst>
          </p:nvPr>
        </p:nvGraphicFramePr>
        <p:xfrm>
          <a:off x="1371600" y="5562600"/>
          <a:ext cx="6781800" cy="60960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678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Note: Covariance of X and Y: </a:t>
                      </a: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cov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(XY) = E(XY) – E(X)E(Y)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1"/>
              <p:cNvSpPr>
                <a:spLocks noChangeArrowheads="1"/>
              </p:cNvSpPr>
              <p:nvPr/>
            </p:nvSpPr>
            <p:spPr bwMode="auto">
              <a:xfrm>
                <a:off x="728075" y="465872"/>
                <a:ext cx="7350217" cy="48681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285750" marR="0" lvl="0" indent="-28575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</a:pPr>
                <a:r>
                  <a:rPr kumimoji="0" lang="en-US" b="1" i="0" u="none" strike="noStrike" cap="none" normalizeH="0" baseline="0" dirty="0">
                    <a:ln>
                      <a:noFill/>
                    </a:ln>
                    <a:solidFill>
                      <a:srgbClr val="2806BA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Some properties regarding random variable</a:t>
                </a:r>
              </a:p>
              <a:p>
                <a:pPr marR="0" lvl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endParaRPr kumimoji="0" lang="en-US" b="0" i="0" u="none" strike="noStrike" cap="none" normalizeH="0" baseline="0" dirty="0">
                  <a:ln>
                    <a:noFill/>
                  </a:ln>
                  <a:solidFill>
                    <a:srgbClr val="2806BA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 If A is any constant and </a:t>
                </a: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X</a:t>
                </a:r>
                <a:r>
                  <a:rPr kumimoji="0" 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 is a random variable, then </a:t>
                </a:r>
              </a:p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lang="en-US" dirty="0"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	</a:t>
                </a:r>
                <a:r>
                  <a:rPr kumimoji="0" 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E(A) = A, V(A) = 0.</a:t>
                </a:r>
              </a:p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 If A and B are any two constants and </a:t>
                </a: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X</a:t>
                </a:r>
                <a:r>
                  <a:rPr kumimoji="0" 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 is a random variable, then</a:t>
                </a:r>
                <a:endPara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  <a:p>
                <a:pPr lvl="2"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E(A</a:t>
                </a: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X </a:t>
                </a:r>
                <a:r>
                  <a:rPr kumimoji="0" 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±</a:t>
                </a: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 </a:t>
                </a:r>
                <a:r>
                  <a:rPr kumimoji="0" 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B) = AE(</a:t>
                </a: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X</a:t>
                </a:r>
                <a:r>
                  <a:rPr kumimoji="0" 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) ± B, </a:t>
                </a:r>
                <a:endPara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  <a:p>
                <a:pPr lvl="2"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V(A</a:t>
                </a: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X </a:t>
                </a:r>
                <a:r>
                  <a:rPr kumimoji="0" 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±</a:t>
                </a: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 </a:t>
                </a:r>
                <a:r>
                  <a:rPr kumimoji="0" 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B) = A2V(</a:t>
                </a: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X</a:t>
                </a:r>
                <a:r>
                  <a:rPr kumimoji="0" 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).</a:t>
                </a:r>
              </a:p>
              <a:p>
                <a:pPr lvl="2"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 If A and B are any two constants and </a:t>
                </a: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X</a:t>
                </a:r>
                <a:r>
                  <a:rPr kumimoji="0" 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 and </a:t>
                </a: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Y</a:t>
                </a:r>
                <a:r>
                  <a:rPr kumimoji="0" 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 are two random variables, then</a:t>
                </a:r>
                <a:endPara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  <a:p>
                <a:pPr lvl="2"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E(A</a:t>
                </a: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X </a:t>
                </a:r>
                <a:r>
                  <a:rPr kumimoji="0" 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±</a:t>
                </a: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 </a:t>
                </a:r>
                <a:r>
                  <a:rPr kumimoji="0" 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B</a:t>
                </a: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Y</a:t>
                </a:r>
                <a:r>
                  <a:rPr kumimoji="0" 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) = AE(</a:t>
                </a: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X</a:t>
                </a:r>
                <a:r>
                  <a:rPr kumimoji="0" 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) ± BE(</a:t>
                </a: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Y</a:t>
                </a:r>
                <a:r>
                  <a:rPr kumimoji="0" 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)</a:t>
                </a:r>
                <a:endPara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  <a:p>
                <a:pPr lvl="2"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V(A</a:t>
                </a:r>
                <a:r>
                  <a:rPr kumimoji="0" lang="en-US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X </a:t>
                </a:r>
                <a:r>
                  <a:rPr kumimoji="0" lang="en-US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± B</a:t>
                </a:r>
                <a:r>
                  <a:rPr kumimoji="0" lang="en-US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Y</a:t>
                </a:r>
                <a:r>
                  <a:rPr kumimoji="0" 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kumimoji="0" lang="en-US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𝐴</m:t>
                        </m:r>
                      </m:e>
                      <m:sup>
                        <m:r>
                          <a:rPr kumimoji="0" lang="en-US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0" 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V(</a:t>
                </a: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X</a:t>
                </a:r>
                <a:r>
                  <a:rPr kumimoji="0" 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)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kumimoji="0" lang="en-US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𝐵</m:t>
                        </m:r>
                      </m:e>
                      <m:sup>
                        <m:r>
                          <a:rPr kumimoji="0" lang="en-US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0" 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V(</a:t>
                </a: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Y</a:t>
                </a:r>
                <a:r>
                  <a:rPr kumimoji="0" 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) ± 2AB </a:t>
                </a:r>
                <a:r>
                  <a:rPr kumimoji="0" 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cov</a:t>
                </a:r>
                <a:r>
                  <a:rPr kumimoji="0" 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(</a:t>
                </a: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XY</a:t>
                </a:r>
                <a:r>
                  <a:rPr kumimoji="0" 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)    </a:t>
                </a:r>
              </a:p>
              <a:p>
                <a:pPr lvl="2"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	</a:t>
                </a:r>
                <a:r>
                  <a:rPr kumimoji="0" 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[if </a:t>
                </a: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X</a:t>
                </a:r>
                <a:r>
                  <a:rPr kumimoji="0" 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 and </a:t>
                </a: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Y</a:t>
                </a:r>
                <a:r>
                  <a:rPr kumimoji="0" 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 are not independent] </a:t>
                </a:r>
                <a:endPara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  <a:p>
                <a:pPr lvl="2"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V(A</a:t>
                </a: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X </a:t>
                </a:r>
                <a:r>
                  <a:rPr kumimoji="0" 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±</a:t>
                </a: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 </a:t>
                </a:r>
                <a:r>
                  <a:rPr kumimoji="0" 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B</a:t>
                </a: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Y</a:t>
                </a:r>
                <a:r>
                  <a:rPr kumimoji="0" 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  <a:cs typeface="Times New Roman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 dirty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kumimoji="0" 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V(</a:t>
                </a: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X</a:t>
                </a:r>
                <a:r>
                  <a:rPr kumimoji="0" 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)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  <a:cs typeface="Times New Roman" pitchFamily="18" charset="0"/>
                          </a:rPr>
                          <m:t>𝐵</m:t>
                        </m:r>
                      </m:e>
                      <m:sup>
                        <m:r>
                          <a:rPr lang="en-US" i="1" dirty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kumimoji="0" 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V(</a:t>
                </a: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Y</a:t>
                </a:r>
                <a:r>
                  <a:rPr kumimoji="0" 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)     </a:t>
                </a:r>
              </a:p>
              <a:p>
                <a:pPr lvl="2"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	</a:t>
                </a:r>
                <a:r>
                  <a:rPr kumimoji="0" 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[if </a:t>
                </a: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X</a:t>
                </a:r>
                <a:r>
                  <a:rPr kumimoji="0" 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 and </a:t>
                </a: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Y</a:t>
                </a:r>
                <a:r>
                  <a:rPr kumimoji="0" 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 are independent, then </a:t>
                </a:r>
                <a:r>
                  <a:rPr kumimoji="0" 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cov</a:t>
                </a:r>
                <a:r>
                  <a:rPr kumimoji="0" 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(</a:t>
                </a: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XY</a:t>
                </a:r>
                <a:r>
                  <a:rPr kumimoji="0" 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) = 0]</a:t>
                </a:r>
              </a:p>
              <a:p>
                <a:pPr lvl="2"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 If </a:t>
                </a: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X</a:t>
                </a:r>
                <a:r>
                  <a:rPr kumimoji="0" 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 and </a:t>
                </a: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Y</a:t>
                </a:r>
                <a:r>
                  <a:rPr kumimoji="0" 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 are two independent random variables, then E(</a:t>
                </a: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XY</a:t>
                </a:r>
                <a:r>
                  <a:rPr kumimoji="0" 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) = E(</a:t>
                </a: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X</a:t>
                </a:r>
                <a:r>
                  <a:rPr kumimoji="0" 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) E(</a:t>
                </a: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Y</a:t>
                </a:r>
                <a:r>
                  <a:rPr kumimoji="0" 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).</a:t>
                </a:r>
                <a:endPara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8075" y="465872"/>
                <a:ext cx="7350217" cy="4868128"/>
              </a:xfrm>
              <a:prstGeom prst="rect">
                <a:avLst/>
              </a:prstGeom>
              <a:blipFill rotWithShape="1">
                <a:blip r:embed="rId2"/>
                <a:stretch>
                  <a:fillRect l="-663" r="-1493" b="-87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6646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808769"/>
              </p:ext>
            </p:extLst>
          </p:nvPr>
        </p:nvGraphicFramePr>
        <p:xfrm>
          <a:off x="1301750" y="2285998"/>
          <a:ext cx="6394450" cy="966758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845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7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73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73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74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82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8337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Total </a:t>
                      </a:r>
                      <a:endParaRPr lang="en-US" sz="1100">
                        <a:effectLst/>
                        <a:latin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37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P(X)</a:t>
                      </a:r>
                      <a:endParaRPr lang="en-US" sz="1100">
                        <a:effectLst/>
                        <a:latin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0.28</a:t>
                      </a:r>
                      <a:endParaRPr lang="en-US" sz="1100">
                        <a:effectLst/>
                        <a:latin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0.37</a:t>
                      </a:r>
                      <a:endParaRPr lang="en-US" sz="1100">
                        <a:effectLst/>
                        <a:latin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0.23</a:t>
                      </a:r>
                      <a:endParaRPr lang="en-US" sz="1100">
                        <a:effectLst/>
                        <a:latin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0.09</a:t>
                      </a:r>
                      <a:endParaRPr lang="en-US" sz="1100">
                        <a:effectLst/>
                        <a:latin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0.02</a:t>
                      </a:r>
                      <a:endParaRPr lang="en-US" sz="1100">
                        <a:effectLst/>
                        <a:latin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0.01</a:t>
                      </a:r>
                      <a:endParaRPr lang="en-US" sz="1100">
                        <a:effectLst/>
                        <a:latin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58982" y="838200"/>
            <a:ext cx="7315200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2806BA"/>
                </a:solidFill>
                <a:effectLst/>
                <a:latin typeface="Times New Roman" pitchFamily="18" charset="0"/>
                <a:cs typeface="Times New Roman" pitchFamily="18" charset="0"/>
              </a:rPr>
              <a:t>E</a:t>
            </a:r>
            <a:r>
              <a:rPr kumimoji="0" lang="en-US" b="1" i="0" u="none" strike="noStrike" cap="none" normalizeH="0" baseline="0" dirty="0" bmk="">
                <a:ln>
                  <a:noFill/>
                </a:ln>
                <a:solidFill>
                  <a:srgbClr val="2806BA"/>
                </a:solidFill>
                <a:effectLst/>
                <a:latin typeface="Times New Roman" pitchFamily="18" charset="0"/>
                <a:cs typeface="Times New Roman" pitchFamily="18" charset="0"/>
              </a:rPr>
              <a:t>xample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2806BA"/>
                </a:solidFill>
                <a:effectLst/>
                <a:latin typeface="Times New Roman" pitchFamily="18" charset="0"/>
                <a:cs typeface="Times New Roman" pitchFamily="18" charset="0"/>
              </a:rPr>
              <a:t> 4.1: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806BA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 random sample of graduates was surveyed at AIUB. A question that was asked is: How many times did you change majors? The results are shown in a probability distribution as: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Find the probability that a randomly selected graduate changed majors        (a) more than once, (b) less or two times, and (c) four or more times.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Solution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(a) 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&gt; 1) = 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= 2) + 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= 3) + 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= 4) + 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= 5)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    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 0.23 + 0.09 + 0.02 + 0.01 = 0.35.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(b) 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≤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2) = 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= 0) + 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= 1) + 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= 2) = 0.28 + 0.37 + 0.23 = 0.88.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(c) 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≥ 4) = 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= 4) + 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= 5) = 0.02 + 0.01 = 0.03.</a:t>
            </a:r>
          </a:p>
        </p:txBody>
      </p:sp>
    </p:spTree>
    <p:extLst>
      <p:ext uri="{BB962C8B-B14F-4D97-AF65-F5344CB8AC3E}">
        <p14:creationId xmlns:p14="http://schemas.microsoft.com/office/powerpoint/2010/main" val="1956731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9955049"/>
                  </p:ext>
                </p:extLst>
              </p:nvPr>
            </p:nvGraphicFramePr>
            <p:xfrm>
              <a:off x="1981200" y="2057400"/>
              <a:ext cx="5543550" cy="756730"/>
            </p:xfrm>
            <a:graphic>
              <a:graphicData uri="http://schemas.openxmlformats.org/drawingml/2006/table">
                <a:tbl>
                  <a:tblPr firstRow="1" firstCol="1" bandRow="1">
                    <a:tableStyleId>{3B4B98B0-60AC-42C2-AFA5-B58CD77FA1E5}</a:tableStyleId>
                  </a:tblPr>
                  <a:tblGrid>
                    <a:gridCol w="9715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715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715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1757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540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5725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X</a:t>
                          </a:r>
                          <a:endParaRPr lang="en-US" sz="1100" dirty="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en-US" sz="1100" dirty="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en-US" sz="110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</a:t>
                          </a:r>
                          <a:endParaRPr lang="en-US" sz="110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</a:t>
                          </a:r>
                          <a:endParaRPr lang="en-US" sz="110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Total </a:t>
                          </a:r>
                          <a:endParaRPr lang="en-US" sz="110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P(X)</a:t>
                          </a:r>
                          <a:endParaRPr lang="en-US" sz="1100" dirty="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200">
                                        <a:effectLst/>
                                        <a:latin typeface="Cambria Math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>
                                        <a:effectLst/>
                                        <a:latin typeface="Cambria Math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sz="1200">
                                        <a:effectLst/>
                                        <a:latin typeface="Cambria Math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>
                                        <a:effectLst/>
                                        <a:latin typeface="Cambria Math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sz="1200">
                                        <a:effectLst/>
                                        <a:latin typeface="Cambria Math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200">
                                        <a:effectLst/>
                                        <a:latin typeface="Cambria Math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en-US" sz="1100" dirty="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9955049"/>
                  </p:ext>
                </p:extLst>
              </p:nvPr>
            </p:nvGraphicFramePr>
            <p:xfrm>
              <a:off x="1981200" y="2057400"/>
              <a:ext cx="5543550" cy="756730"/>
            </p:xfrm>
            <a:graphic>
              <a:graphicData uri="http://schemas.openxmlformats.org/drawingml/2006/table">
                <a:tbl>
                  <a:tblPr firstRow="1" firstCol="1" bandRow="1">
                    <a:tableStyleId>{3B4B98B0-60AC-42C2-AFA5-B58CD77FA1E5}</a:tableStyleId>
                  </a:tblPr>
                  <a:tblGrid>
                    <a:gridCol w="971550"/>
                    <a:gridCol w="971550"/>
                    <a:gridCol w="971550"/>
                    <a:gridCol w="917575"/>
                    <a:gridCol w="854075"/>
                    <a:gridCol w="857250"/>
                  </a:tblGrid>
                  <a:tr h="24142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X</a:t>
                          </a:r>
                          <a:endParaRPr lang="en-US" sz="1100" dirty="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en-US" sz="1100" dirty="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en-US" sz="110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</a:t>
                          </a:r>
                          <a:endParaRPr lang="en-US" sz="110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</a:t>
                          </a:r>
                          <a:endParaRPr lang="en-US" sz="110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Total </a:t>
                          </a:r>
                          <a:endParaRPr lang="en-US" sz="110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51530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P(X)</a:t>
                          </a:r>
                          <a:endParaRPr lang="en-US" sz="1100" dirty="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99375" t="-48810" r="-369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200629" t="-48810" r="-271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318667" t="-48810" r="-18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448571" t="-48810" r="-10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en-US" sz="1100" dirty="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855765"/>
                  </p:ext>
                </p:extLst>
              </p:nvPr>
            </p:nvGraphicFramePr>
            <p:xfrm>
              <a:off x="1676400" y="4953000"/>
              <a:ext cx="4495800" cy="1448816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4495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25717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E(X + 1) = E(X) + 1 = 1.5 + 1 = 2.5.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667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E(2X</a:t>
                          </a:r>
                          <a14:m>
                            <m:oMath xmlns:m="http://schemas.openxmlformats.org/officeDocument/2006/math">
                              <m:r>
                                <a:rPr lang="en-US" sz="1800">
                                  <a:effectLst/>
                                  <a:latin typeface="Cambria Math"/>
                                </a:rPr>
                                <m:t>−</m:t>
                              </m:r>
                            </m:oMath>
                          </a14:m>
                          <a:r>
                            <a:rPr lang="en-US" sz="180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 1) = 2E(X) </a:t>
                          </a:r>
                          <a14:m>
                            <m:oMath xmlns:m="http://schemas.openxmlformats.org/officeDocument/2006/math">
                              <m:r>
                                <a:rPr lang="en-US" sz="1800">
                                  <a:effectLst/>
                                  <a:latin typeface="Cambria Math"/>
                                </a:rPr>
                                <m:t>−</m:t>
                              </m:r>
                            </m:oMath>
                          </a14:m>
                          <a:r>
                            <a:rPr lang="en-US" sz="180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 1 = 3 </a:t>
                          </a:r>
                          <a14:m>
                            <m:oMath xmlns:m="http://schemas.openxmlformats.org/officeDocument/2006/math">
                              <m:r>
                                <a:rPr lang="en-US" sz="1800">
                                  <a:effectLst/>
                                  <a:latin typeface="Cambria Math"/>
                                </a:rPr>
                                <m:t>−</m:t>
                              </m:r>
                            </m:oMath>
                          </a14:m>
                          <a:r>
                            <a:rPr lang="en-US" sz="180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 1 = 2.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6670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         V(X </a:t>
                          </a:r>
                          <a14:m>
                            <m:oMath xmlns:m="http://schemas.openxmlformats.org/officeDocument/2006/math">
                              <m:r>
                                <a:rPr lang="en-US" sz="1800">
                                  <a:effectLst/>
                                  <a:latin typeface="Cambria Math"/>
                                </a:rPr>
                                <m:t>−</m:t>
                              </m:r>
                            </m:oMath>
                          </a14:m>
                          <a:r>
                            <a:rPr lang="en-US" sz="180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 1) = V(X) = 0.75.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5717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V(2X + 1) = 2</a:t>
                          </a:r>
                          <a:r>
                            <a:rPr lang="en-US" sz="1800" baseline="3000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</a:t>
                          </a:r>
                          <a:r>
                            <a:rPr lang="en-US" sz="180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 V(X) = 4 </a:t>
                          </a:r>
                          <a14:m>
                            <m:oMath xmlns:m="http://schemas.openxmlformats.org/officeDocument/2006/math">
                              <m:r>
                                <a:rPr lang="en-US" sz="1800">
                                  <a:effectLst/>
                                  <a:latin typeface="Cambria Math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sz="180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 0.75 = 3.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855765"/>
                  </p:ext>
                </p:extLst>
              </p:nvPr>
            </p:nvGraphicFramePr>
            <p:xfrm>
              <a:off x="1676400" y="4953000"/>
              <a:ext cx="4495800" cy="1596644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4495800"/>
                  </a:tblGrid>
                  <a:tr h="41148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E(X + 1) = E(X) + 1 = 1.5 + 1 = 2.5.</a:t>
                          </a:r>
                        </a:p>
                      </a:txBody>
                      <a:tcPr marL="68580" marR="68580" marT="0" marB="0"/>
                    </a:tc>
                  </a:tr>
                  <a:tr h="4114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t="-100000" b="-208824"/>
                          </a:stretch>
                        </a:blipFill>
                      </a:tcPr>
                    </a:tc>
                  </a:tr>
                  <a:tr h="36220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t="-230508" b="-140678"/>
                          </a:stretch>
                        </a:blipFill>
                      </a:tcPr>
                    </a:tc>
                  </a:tr>
                  <a:tr h="4114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t="-291045" b="-2388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1"/>
              <p:cNvSpPr>
                <a:spLocks noChangeArrowheads="1"/>
              </p:cNvSpPr>
              <p:nvPr/>
            </p:nvSpPr>
            <p:spPr bwMode="auto">
              <a:xfrm>
                <a:off x="685800" y="513479"/>
                <a:ext cx="8001000" cy="45784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700" b="1" i="0" u="none" strike="noStrike" cap="none" normalizeH="0" baseline="0" dirty="0">
                    <a:ln>
                      <a:noFill/>
                    </a:ln>
                    <a:solidFill>
                      <a:srgbClr val="2806BA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Example 4.2:</a:t>
                </a:r>
                <a:r>
                  <a:rPr kumimoji="0" lang="en-US" sz="1700" b="0" i="0" u="none" strike="noStrike" cap="none" normalizeH="0" baseline="0" dirty="0">
                    <a:ln>
                      <a:noFill/>
                    </a:ln>
                    <a:solidFill>
                      <a:srgbClr val="2806BA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kumimoji="0" lang="en-US" sz="17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A fair coin is tossed three times. Let the random variable </a:t>
                </a:r>
                <a:r>
                  <a:rPr kumimoji="0" lang="en-US" sz="17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kumimoji="0" lang="en-US" sz="17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 be the number of heads. Find the mean, variance and standard deviation of </a:t>
                </a:r>
                <a:r>
                  <a:rPr kumimoji="0" lang="en-US" sz="17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kumimoji="0" lang="en-US" sz="17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.</a:t>
                </a:r>
                <a:r>
                  <a:rPr kumimoji="0" lang="en-US" sz="17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kumimoji="0" lang="en-US" sz="17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Also, find E(</a:t>
                </a:r>
                <a:r>
                  <a:rPr kumimoji="0" lang="en-US" sz="17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X + </a:t>
                </a:r>
                <a:r>
                  <a:rPr kumimoji="0" lang="en-US" sz="17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1),                                  E(2</a:t>
                </a:r>
                <a:r>
                  <a:rPr kumimoji="0" lang="en-US" sz="17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X - </a:t>
                </a:r>
                <a:r>
                  <a:rPr kumimoji="0" lang="en-US" sz="17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1), V(</a:t>
                </a:r>
                <a:r>
                  <a:rPr kumimoji="0" lang="en-US" sz="17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X - </a:t>
                </a:r>
                <a:r>
                  <a:rPr kumimoji="0" lang="en-US" sz="17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1)</a:t>
                </a:r>
                <a:r>
                  <a:rPr kumimoji="0" lang="en-US" sz="17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 and </a:t>
                </a:r>
                <a:r>
                  <a:rPr kumimoji="0" lang="en-US" sz="17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V(2</a:t>
                </a:r>
                <a:r>
                  <a:rPr kumimoji="0" lang="en-US" sz="17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X + </a:t>
                </a:r>
                <a:r>
                  <a:rPr kumimoji="0" lang="en-US" sz="17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1).</a:t>
                </a:r>
              </a:p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7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7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Solution</a:t>
                </a:r>
                <a:r>
                  <a:rPr kumimoji="0" lang="en-US" sz="17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: Sample space, S = {HHH, HHT, HTH, HTT, THH, THT, TTH, TTT}. Then,</a:t>
                </a:r>
              </a:p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7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7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7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7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  <a:p>
                <a:pPr lvl="0"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17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Mean: E(</a:t>
                </a:r>
                <a:r>
                  <a:rPr kumimoji="0" lang="en-US" sz="17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kumimoji="0" lang="en-US" sz="17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kumimoji="0" lang="en-US" sz="17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700" i="1">
                            <a:latin typeface="Cambria Math"/>
                          </a:rPr>
                          <m:t>𝑥</m:t>
                        </m:r>
                        <m:r>
                          <a:rPr lang="en-US" sz="1700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1700" i="1">
                            <a:latin typeface="Cambria Math"/>
                          </a:rPr>
                          <m:t>∞</m:t>
                        </m:r>
                      </m:sup>
                      <m:e>
                        <m:r>
                          <a:rPr lang="en-US" sz="1700" i="1">
                            <a:latin typeface="Cambria Math"/>
                          </a:rPr>
                          <m:t> </m:t>
                        </m:r>
                        <m:r>
                          <a:rPr lang="en-US" sz="1700" i="1">
                            <a:latin typeface="Cambria Math"/>
                          </a:rPr>
                          <m:t>𝑥</m:t>
                        </m:r>
                        <m:r>
                          <a:rPr lang="en-US" sz="1700" i="1">
                            <a:latin typeface="Cambria Math"/>
                          </a:rPr>
                          <m:t> </m:t>
                        </m:r>
                        <m:r>
                          <a:rPr lang="en-US" sz="1700" i="1">
                            <a:latin typeface="Cambria Math"/>
                          </a:rPr>
                          <m:t>𝑝</m:t>
                        </m:r>
                        <m:r>
                          <a:rPr lang="en-US" sz="1700" i="1">
                            <a:latin typeface="Cambria Math"/>
                          </a:rPr>
                          <m:t>(</m:t>
                        </m:r>
                        <m:r>
                          <a:rPr lang="en-US" sz="1700" i="1">
                            <a:latin typeface="Cambria Math"/>
                          </a:rPr>
                          <m:t>𝑥</m:t>
                        </m:r>
                        <m:r>
                          <a:rPr lang="en-US" sz="1700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kumimoji="0" lang="en-US" sz="17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 = (0 </a:t>
                </a:r>
                <a14:m>
                  <m:oMath xmlns:m="http://schemas.openxmlformats.org/officeDocument/2006/math">
                    <m:r>
                      <a:rPr kumimoji="0" lang="en-US" sz="17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  <a:ea typeface="Times New Roman" pitchFamily="18" charset="0"/>
                        <a:cs typeface="Times New Roman" pitchFamily="18" charset="0"/>
                      </a:rPr>
                      <m:t>×</m:t>
                    </m:r>
                  </m:oMath>
                </a14:m>
                <a:r>
                  <a:rPr kumimoji="0" lang="en-US" sz="1700" b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1/8</a:t>
                </a:r>
                <a:r>
                  <a:rPr kumimoji="0" lang="en-US" sz="17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) + (1 </a:t>
                </a:r>
                <a14:m>
                  <m:oMath xmlns:m="http://schemas.openxmlformats.org/officeDocument/2006/math">
                    <m:r>
                      <a:rPr lang="en-US" sz="1700" i="1" dirty="0">
                        <a:latin typeface="Cambria Math"/>
                        <a:ea typeface="Times New Roman" pitchFamily="18" charset="0"/>
                        <a:cs typeface="Times New Roman" pitchFamily="18" charset="0"/>
                      </a:rPr>
                      <m:t>×</m:t>
                    </m:r>
                  </m:oMath>
                </a14:m>
                <a:r>
                  <a:rPr kumimoji="0" lang="en-US" sz="17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 </a:t>
                </a:r>
                <a:r>
                  <a:rPr kumimoji="0" lang="en-US" sz="1700" b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3/8</a:t>
                </a:r>
                <a:r>
                  <a:rPr kumimoji="0" lang="en-US" sz="17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) + (2 </a:t>
                </a:r>
                <a14:m>
                  <m:oMath xmlns:m="http://schemas.openxmlformats.org/officeDocument/2006/math">
                    <m:r>
                      <a:rPr lang="en-US" sz="1700" i="1" dirty="0">
                        <a:latin typeface="Cambria Math"/>
                        <a:ea typeface="Times New Roman" pitchFamily="18" charset="0"/>
                        <a:cs typeface="Times New Roman" pitchFamily="18" charset="0"/>
                      </a:rPr>
                      <m:t>×</m:t>
                    </m:r>
                  </m:oMath>
                </a14:m>
                <a:r>
                  <a:rPr kumimoji="0" lang="en-US" sz="17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 </a:t>
                </a:r>
                <a:r>
                  <a:rPr kumimoji="0" lang="en-US" sz="1700" b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3/8</a:t>
                </a:r>
                <a:r>
                  <a:rPr kumimoji="0" lang="en-US" sz="17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) + (3 </a:t>
                </a:r>
                <a14:m>
                  <m:oMath xmlns:m="http://schemas.openxmlformats.org/officeDocument/2006/math">
                    <m:r>
                      <a:rPr lang="en-US" sz="1700" i="1" dirty="0">
                        <a:latin typeface="Cambria Math"/>
                        <a:ea typeface="Times New Roman" pitchFamily="18" charset="0"/>
                        <a:cs typeface="Times New Roman" pitchFamily="18" charset="0"/>
                      </a:rPr>
                      <m:t>×</m:t>
                    </m:r>
                  </m:oMath>
                </a14:m>
                <a:r>
                  <a:rPr kumimoji="0" lang="en-US" sz="17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 </a:t>
                </a:r>
                <a:r>
                  <a:rPr kumimoji="0" lang="en-US" sz="1700" b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1/8</a:t>
                </a:r>
                <a:r>
                  <a:rPr kumimoji="0" lang="en-US" sz="17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700" i="1">
                            <a:latin typeface="Cambria Math"/>
                          </a:rPr>
                          <m:t>12</m:t>
                        </m:r>
                      </m:num>
                      <m:den>
                        <m:r>
                          <a:rPr lang="en-US" sz="1700" i="1">
                            <a:latin typeface="Cambria Math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sz="17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700" i="1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1700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700" dirty="0"/>
                  <a:t> = 1.5.</a:t>
                </a:r>
                <a:r>
                  <a:rPr kumimoji="0" lang="en-US" sz="17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  </a:t>
                </a:r>
              </a:p>
              <a:p>
                <a:pPr lvl="0"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17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        </a:t>
                </a:r>
              </a:p>
              <a:p>
                <a:pPr lvl="0"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17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 E(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17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kumimoji="0" lang="en-US" sz="17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𝑋</m:t>
                        </m:r>
                      </m:e>
                      <m:sup>
                        <m:r>
                          <a:rPr kumimoji="0" lang="en-US" sz="17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0" lang="en-US" sz="17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) =</a:t>
                </a:r>
                <a:r>
                  <a:rPr kumimoji="0" lang="en-US" sz="17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700" i="1">
                            <a:latin typeface="Cambria Math"/>
                          </a:rPr>
                          <m:t>𝑥</m:t>
                        </m:r>
                        <m:r>
                          <a:rPr lang="en-US" sz="1700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1700" i="1">
                            <a:latin typeface="Cambria Math"/>
                          </a:rPr>
                          <m:t>∞</m:t>
                        </m:r>
                      </m:sup>
                      <m:e>
                        <m:r>
                          <a:rPr lang="en-US" sz="1700" i="1">
                            <a:latin typeface="Cambria Math"/>
                          </a:rPr>
                          <m:t> </m:t>
                        </m:r>
                        <m:sSup>
                          <m:sSup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7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7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700" i="1">
                            <a:latin typeface="Cambria Math"/>
                          </a:rPr>
                          <m:t> </m:t>
                        </m:r>
                        <m:r>
                          <a:rPr lang="en-US" sz="1700" i="1">
                            <a:latin typeface="Cambria Math"/>
                          </a:rPr>
                          <m:t>𝑝</m:t>
                        </m:r>
                        <m:r>
                          <a:rPr lang="en-US" sz="1700" i="1">
                            <a:latin typeface="Cambria Math"/>
                          </a:rPr>
                          <m:t>(</m:t>
                        </m:r>
                        <m:r>
                          <a:rPr lang="en-US" sz="1700" i="1">
                            <a:latin typeface="Cambria Math"/>
                          </a:rPr>
                          <m:t>𝑥</m:t>
                        </m:r>
                        <m:r>
                          <a:rPr lang="en-US" sz="1700" i="1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sz="1700" i="1">
                        <a:latin typeface="Cambria Math"/>
                      </a:rPr>
                      <m:t> </m:t>
                    </m:r>
                  </m:oMath>
                </a14:m>
                <a:r>
                  <a:rPr kumimoji="0" lang="en-US" sz="17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= (0</a:t>
                </a:r>
                <a:r>
                  <a:rPr kumimoji="0" lang="en-US" sz="17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2</a:t>
                </a:r>
                <a:r>
                  <a:rPr kumimoji="0" lang="en-US" sz="17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700" i="1" dirty="0">
                        <a:latin typeface="Cambria Math"/>
                        <a:ea typeface="Times New Roman" pitchFamily="18" charset="0"/>
                        <a:cs typeface="Times New Roman" pitchFamily="18" charset="0"/>
                      </a:rPr>
                      <m:t>×</m:t>
                    </m:r>
                  </m:oMath>
                </a14:m>
                <a:r>
                  <a:rPr kumimoji="0" lang="en-US" sz="17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 </a:t>
                </a:r>
                <a:r>
                  <a:rPr kumimoji="0" lang="en-US" sz="1700" b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1/8</a:t>
                </a:r>
                <a:r>
                  <a:rPr kumimoji="0" lang="en-US" sz="17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) + (1</a:t>
                </a:r>
                <a:r>
                  <a:rPr kumimoji="0" lang="en-US" sz="17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2</a:t>
                </a:r>
                <a:r>
                  <a:rPr kumimoji="0" lang="en-US" sz="17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700" i="1" dirty="0">
                        <a:latin typeface="Cambria Math"/>
                        <a:ea typeface="Times New Roman" pitchFamily="18" charset="0"/>
                        <a:cs typeface="Times New Roman" pitchFamily="18" charset="0"/>
                      </a:rPr>
                      <m:t>×</m:t>
                    </m:r>
                  </m:oMath>
                </a14:m>
                <a:r>
                  <a:rPr kumimoji="0" lang="en-US" sz="17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 </a:t>
                </a:r>
                <a:r>
                  <a:rPr kumimoji="0" lang="en-US" sz="1700" b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3/8</a:t>
                </a:r>
                <a:r>
                  <a:rPr kumimoji="0" lang="en-US" sz="17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) + (2</a:t>
                </a:r>
                <a:r>
                  <a:rPr kumimoji="0" lang="en-US" sz="17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2</a:t>
                </a:r>
                <a:r>
                  <a:rPr kumimoji="0" lang="en-US" sz="17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700" i="1" dirty="0">
                        <a:latin typeface="Cambria Math"/>
                        <a:ea typeface="Times New Roman" pitchFamily="18" charset="0"/>
                        <a:cs typeface="Times New Roman" pitchFamily="18" charset="0"/>
                      </a:rPr>
                      <m:t>×</m:t>
                    </m:r>
                  </m:oMath>
                </a14:m>
                <a:r>
                  <a:rPr kumimoji="0" lang="en-US" sz="17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 </a:t>
                </a:r>
                <a:r>
                  <a:rPr kumimoji="0" lang="en-US" sz="1700" b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3/8</a:t>
                </a:r>
                <a:r>
                  <a:rPr kumimoji="0" lang="en-US" sz="17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) + (3</a:t>
                </a:r>
                <a:r>
                  <a:rPr kumimoji="0" lang="en-US" sz="17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2</a:t>
                </a:r>
                <a:r>
                  <a:rPr kumimoji="0" lang="en-US" sz="17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700" i="1" dirty="0">
                        <a:latin typeface="Cambria Math"/>
                        <a:ea typeface="Times New Roman" pitchFamily="18" charset="0"/>
                        <a:cs typeface="Times New Roman" pitchFamily="18" charset="0"/>
                      </a:rPr>
                      <m:t>×</m:t>
                    </m:r>
                  </m:oMath>
                </a14:m>
                <a:r>
                  <a:rPr kumimoji="0" lang="en-US" sz="17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 </a:t>
                </a:r>
                <a:r>
                  <a:rPr kumimoji="0" lang="en-US" sz="1700" b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1/8</a:t>
                </a:r>
                <a:r>
                  <a:rPr kumimoji="0" lang="en-US" sz="1700" b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)</a:t>
                </a:r>
                <a:r>
                  <a:rPr kumimoji="0" lang="en-US" sz="17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 = 3,</a:t>
                </a:r>
                <a:endParaRPr kumimoji="0" lang="en-US" sz="17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7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endParaRPr>
              </a:p>
              <a:p>
                <a:pPr lvl="0"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17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Variance: </a:t>
                </a:r>
                <a:r>
                  <a:rPr kumimoji="0" lang="en-US" sz="17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V(</a:t>
                </a:r>
                <a:r>
                  <a:rPr kumimoji="0" lang="en-US" sz="17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kumimoji="0" lang="en-US" sz="17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kumimoji="0" lang="en-US" sz="17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 = </a:t>
                </a:r>
                <a:r>
                  <a:rPr kumimoji="0" lang="en-US" sz="17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E(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17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kumimoji="0" lang="en-US" sz="17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𝑋</m:t>
                        </m:r>
                      </m:e>
                      <m:sup>
                        <m:r>
                          <a:rPr kumimoji="0" lang="en-US" sz="17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0" lang="en-US" sz="17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) –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17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1700" i="1" dirty="0">
                            <a:latin typeface="Cambria Math"/>
                            <a:cs typeface="Times New Roman" pitchFamily="18" charset="0"/>
                          </a:rPr>
                          <m:t>[</m:t>
                        </m:r>
                        <m:r>
                          <a:rPr lang="en-US" sz="1700" i="1" dirty="0">
                            <a:latin typeface="Cambria Math"/>
                            <a:cs typeface="Times New Roman" pitchFamily="18" charset="0"/>
                          </a:rPr>
                          <m:t>𝐸</m:t>
                        </m:r>
                        <m:r>
                          <a:rPr lang="en-US" sz="1700" i="1" dirty="0"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en-US" sz="1700" i="1" dirty="0">
                            <a:latin typeface="Cambria Math"/>
                            <a:cs typeface="Times New Roman" pitchFamily="18" charset="0"/>
                          </a:rPr>
                          <m:t>𝑋</m:t>
                        </m:r>
                        <m:r>
                          <a:rPr lang="en-US" sz="1700" i="1" dirty="0">
                            <a:latin typeface="Cambria Math"/>
                            <a:cs typeface="Times New Roman" pitchFamily="18" charset="0"/>
                          </a:rPr>
                          <m:t>)]</m:t>
                        </m:r>
                      </m:e>
                      <m:sup>
                        <m:r>
                          <a:rPr kumimoji="0" lang="en-US" sz="17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p>
                    </m:sSup>
                    <m:r>
                      <a:rPr kumimoji="0" lang="en-US" sz="17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  <a:ea typeface="Times New Roman" pitchFamily="18" charset="0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kumimoji="0" lang="en-US" sz="17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= 3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i="1">
                            <a:latin typeface="Cambria Math"/>
                          </a:rPr>
                          <m:t>− (</m:t>
                        </m:r>
                        <m:f>
                          <m:f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700" i="1"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sz="17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17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17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7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700" i="1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1700" i="1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kumimoji="0" lang="en-US" sz="17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 = 0.75, </a:t>
                </a:r>
              </a:p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7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endParaRPr>
              </a:p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7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Standard deviation, </a:t>
                </a:r>
                <a:r>
                  <a:rPr kumimoji="0" lang="en-US" sz="17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σ</a:t>
                </a:r>
                <a:r>
                  <a:rPr kumimoji="0" lang="en-US" sz="17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kumimoji="0" lang="en-US" sz="17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= √V</a:t>
                </a:r>
                <a:r>
                  <a:rPr kumimoji="0" lang="en-US" sz="17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kumimoji="0" lang="en-US" sz="17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kumimoji="0" lang="en-US" sz="17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kumimoji="0" lang="en-US" sz="17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kumimoji="0" lang="en-US" sz="17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 </a:t>
                </a:r>
                <a:r>
                  <a:rPr kumimoji="0" lang="en-US" sz="17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= √</a:t>
                </a:r>
                <a:r>
                  <a:rPr kumimoji="0" lang="en-US" sz="1700" b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0.75 </a:t>
                </a:r>
                <a:r>
                  <a:rPr kumimoji="0" lang="en-US" sz="1700" b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.</a:t>
                </a:r>
                <a:endParaRPr kumimoji="0" lang="en-US" sz="1700" b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6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513479"/>
                <a:ext cx="8001000" cy="4578497"/>
              </a:xfrm>
              <a:prstGeom prst="rect">
                <a:avLst/>
              </a:prstGeom>
              <a:blipFill>
                <a:blip r:embed="rId4"/>
                <a:stretch>
                  <a:fillRect l="-534" r="-457" b="-5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3209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92403DA6E5EF4ABBA51A62BC88F8FF" ma:contentTypeVersion="2" ma:contentTypeDescription="Create a new document." ma:contentTypeScope="" ma:versionID="083712e89e66b4b49aa22d0e88d0ec8b">
  <xsd:schema xmlns:xsd="http://www.w3.org/2001/XMLSchema" xmlns:xs="http://www.w3.org/2001/XMLSchema" xmlns:p="http://schemas.microsoft.com/office/2006/metadata/properties" xmlns:ns2="0e313d05-41d7-4c14-bfea-73edb09cef36" targetNamespace="http://schemas.microsoft.com/office/2006/metadata/properties" ma:root="true" ma:fieldsID="1373aca0803612c5c4be61cf8cbafe12" ns2:_="">
    <xsd:import namespace="0e313d05-41d7-4c14-bfea-73edb09cef3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313d05-41d7-4c14-bfea-73edb09cef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2A9809-A95F-4059-89B3-AB1C8AAA7B5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11047FD-A48D-4210-8571-EDD7E6036E4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7EC9A9-7242-4FD4-A6C9-6BC9848841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313d05-41d7-4c14-bfea-73edb09cef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3377</Words>
  <Application>Microsoft Office PowerPoint</Application>
  <PresentationFormat>On-screen Show (4:3)</PresentationFormat>
  <Paragraphs>398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Random Variable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Variable</dc:title>
  <dc:creator>Teacher</dc:creator>
  <cp:lastModifiedBy>Md. Mortuza Ahmmed</cp:lastModifiedBy>
  <cp:revision>57</cp:revision>
  <dcterms:created xsi:type="dcterms:W3CDTF">2006-08-16T00:00:00Z</dcterms:created>
  <dcterms:modified xsi:type="dcterms:W3CDTF">2021-02-26T08:19:12Z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0x010100C892403DA6E5EF4ABBA51A62BC88F8FF</vt:lpwstr>
  </property>
</Properties>
</file>