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68" r:id="rId3"/>
    <p:sldId id="257" r:id="rId4"/>
    <p:sldId id="258" r:id="rId5"/>
    <p:sldId id="260" r:id="rId6"/>
    <p:sldId id="261" r:id="rId7"/>
    <p:sldId id="262" r:id="rId8"/>
    <p:sldId id="263" r:id="rId9"/>
    <p:sldId id="264" r:id="rId10"/>
    <p:sldId id="275" r:id="rId11"/>
    <p:sldId id="266" r:id="rId12"/>
    <p:sldId id="269" r:id="rId13"/>
    <p:sldId id="270" r:id="rId14"/>
    <p:sldId id="276" r:id="rId15"/>
    <p:sldId id="267" r:id="rId16"/>
    <p:sldId id="271" r:id="rId17"/>
    <p:sldId id="272" r:id="rId18"/>
    <p:sldId id="273"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28EA5-C8EF-47C7-A18A-469F952B9AE7}"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5F548-F653-4132-86A9-5222C24C4818}" type="slidenum">
              <a:rPr lang="zh-CN" altLang="en-US" smtClean="0"/>
              <a:t>‹#›</a:t>
            </a:fld>
            <a:endParaRPr lang="zh-CN" altLang="en-US"/>
          </a:p>
        </p:txBody>
      </p:sp>
    </p:spTree>
    <p:extLst>
      <p:ext uri="{BB962C8B-B14F-4D97-AF65-F5344CB8AC3E}">
        <p14:creationId xmlns:p14="http://schemas.microsoft.com/office/powerpoint/2010/main" val="250631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F5F548-F653-4132-86A9-5222C24C4818}" type="slidenum">
              <a:rPr lang="zh-CN" altLang="en-US" smtClean="0"/>
              <a:t>1</a:t>
            </a:fld>
            <a:endParaRPr lang="zh-CN" altLang="en-US"/>
          </a:p>
        </p:txBody>
      </p:sp>
    </p:spTree>
    <p:extLst>
      <p:ext uri="{BB962C8B-B14F-4D97-AF65-F5344CB8AC3E}">
        <p14:creationId xmlns:p14="http://schemas.microsoft.com/office/powerpoint/2010/main" val="400602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CEC6A-883F-42E4-8FF2-AEA389FC114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4884C1E7-D68A-45A3-8531-94BA35E3761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40CCE6-6334-4405-87B8-F5C6ED9C06B1}"/>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2FA66822-A24E-4ACA-9B11-55D3905334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CC3BB7-FB39-4D6F-BF47-19C69C87294E}"/>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4443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58CF1-BC0F-47EE-8AD6-F634CF1A8A1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EE7586-746B-4FFB-9599-D817BC72D78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E68C20-4BAA-4B25-8F08-A17FDBD3A604}"/>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EFA3DA0D-1662-4BC0-A69D-5364649DEA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8805E9-A49A-494E-875F-CE65F52F29CB}"/>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5134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12EB0C-CB72-43DC-B354-E90C9A0C3995}"/>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363C21-D50D-42F0-8F6F-C707797220EC}"/>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43CF70-12AC-406A-BC1E-5613C0E508A5}"/>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DD757895-336E-4CFD-AE39-5CEBEA896F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8EEFED-9826-47C1-8B8B-C2AB3D2269ED}"/>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5354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F8033-8052-449A-B20E-E2D147E5A5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584689-C6C9-4D65-B4EB-2E20F62C16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20A9AC-B869-4E87-A0A2-1710BF991D44}"/>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89160CBD-E1B7-4C62-8244-55BD2022F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8EC0CA-D9BF-4AE4-A2A8-DA98BB74CD24}"/>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766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0A9ED-B1BD-4DF3-9C4C-431771D0B01A}"/>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6DC65F34-B599-42C0-A883-5375A845670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37762B-D30E-4217-BA6A-6743481DE8E9}"/>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BFA8F713-9C05-4F54-B6A2-F25059B1A9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05CA2-5C3F-4572-A253-499F68FD3D5D}"/>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0039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69017-F563-4069-A939-2B2F3BCC50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3CFCE4-0D12-4C4D-96C7-ECDB2E32ADFF}"/>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B534C22-5135-47DC-BBC5-D47E51D41336}"/>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11153F1-2F19-4A46-900E-ABFA1DB38469}"/>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6" name="页脚占位符 5">
            <a:extLst>
              <a:ext uri="{FF2B5EF4-FFF2-40B4-BE49-F238E27FC236}">
                <a16:creationId xmlns:a16="http://schemas.microsoft.com/office/drawing/2014/main" id="{FF3DC051-E6D4-43DC-AC39-C73155D40C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AA1D7E-C7C3-4807-824D-874345F12CBD}"/>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293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05D45-8F1D-44C4-ACDF-D54DD00C146F}"/>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0A4D63-8229-4123-8D42-A1D4800082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E3872781-0F34-427F-AC73-B29AED38B1A7}"/>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DD54F5E-6E16-4B7D-B872-AAE3C4431E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37B50F24-79BF-4A6D-8007-D170EFA462F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543B466-3266-4B55-9315-9E8B2925C9AB}"/>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8" name="页脚占位符 7">
            <a:extLst>
              <a:ext uri="{FF2B5EF4-FFF2-40B4-BE49-F238E27FC236}">
                <a16:creationId xmlns:a16="http://schemas.microsoft.com/office/drawing/2014/main" id="{CD26E429-9933-4B39-B448-82D10949CA3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4055F9-3E12-44FA-9110-1369EB67B63E}"/>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4479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AACCC-6D2E-465D-AC58-60DB77FA6B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DEBE9D-E4E0-4A48-A904-8F5230CAE33E}"/>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4" name="页脚占位符 3">
            <a:extLst>
              <a:ext uri="{FF2B5EF4-FFF2-40B4-BE49-F238E27FC236}">
                <a16:creationId xmlns:a16="http://schemas.microsoft.com/office/drawing/2014/main" id="{55101244-9AAF-4334-AF91-D4C98DC49A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10D9DE-F542-466D-8E31-630BD10F45AA}"/>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9507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0E85AE-580B-4205-9C7E-684361AD8B61}"/>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3" name="页脚占位符 2">
            <a:extLst>
              <a:ext uri="{FF2B5EF4-FFF2-40B4-BE49-F238E27FC236}">
                <a16:creationId xmlns:a16="http://schemas.microsoft.com/office/drawing/2014/main" id="{2C395F27-B5B4-421A-97B3-50BF5D53D3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6C0CC6-CF8B-4620-BC97-F554FCE2B5D5}"/>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3955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18081-9BA5-4179-A6CD-A5587548CC98}"/>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AFB8874E-C41D-4A44-AE21-0A0C01A055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7F03752-B99D-457F-9FEB-E53802B7A4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85A32C13-9809-4F2E-837C-6BA57C589A45}"/>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6" name="页脚占位符 5">
            <a:extLst>
              <a:ext uri="{FF2B5EF4-FFF2-40B4-BE49-F238E27FC236}">
                <a16:creationId xmlns:a16="http://schemas.microsoft.com/office/drawing/2014/main" id="{32CF0F65-08E1-48B3-AE12-132D293DB2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6CAA7D-B0B2-47C0-A507-DFAE842C220F}"/>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8269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B27F9-AC74-434F-ACC2-ED905ACE6FCE}"/>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B868335-33ED-4E77-9BD1-13A147F8535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93F0B55-A532-4A75-9F82-DAD1C2EA020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9158E81-CBAD-4F9B-A831-CB6921C74D5A}"/>
              </a:ext>
            </a:extLst>
          </p:cNvPr>
          <p:cNvSpPr>
            <a:spLocks noGrp="1"/>
          </p:cNvSpPr>
          <p:nvPr>
            <p:ph type="dt" sz="half" idx="10"/>
          </p:nvPr>
        </p:nvSpPr>
        <p:spPr/>
        <p:txBody>
          <a:bodyPr/>
          <a:lstStyle/>
          <a:p>
            <a:fld id="{530820CF-B880-4189-942D-D702A7CBA730}" type="datetimeFigureOut">
              <a:rPr lang="zh-CN" altLang="en-US" smtClean="0"/>
              <a:t>2018/12/12</a:t>
            </a:fld>
            <a:endParaRPr lang="zh-CN" altLang="en-US"/>
          </a:p>
        </p:txBody>
      </p:sp>
      <p:sp>
        <p:nvSpPr>
          <p:cNvPr id="6" name="页脚占位符 5">
            <a:extLst>
              <a:ext uri="{FF2B5EF4-FFF2-40B4-BE49-F238E27FC236}">
                <a16:creationId xmlns:a16="http://schemas.microsoft.com/office/drawing/2014/main" id="{F135FCAE-FAC6-462D-BB45-C0FA5A0056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B0CE2E-49AB-4F1A-B234-5029431F56D6}"/>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9452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6AB576-F584-42E3-89E4-CACEE0A233A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14B2D0-036F-49D1-8757-C037972D798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078145-ACAC-4F11-B4C7-C7989574A70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4293129D-3501-4440-9C22-139E692CE8B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A59737B-8D33-4355-BFCE-DADE4D11EC5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235671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www.baidu.com/link?url=GhxD9MR-S22ZcND0cIexZFGbUE6vPJv8gnPHYIdMjq96Att5pee2gtPbumKvijndVcca47VeFiMTHVvhm07m_gflKgF4hFrAszo_PhSF7nC"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3BC98BA9-EB49-402B-B3D4-85BB26636E6F}"/>
              </a:ext>
            </a:extLst>
          </p:cNvPr>
          <p:cNvSpPr>
            <a:spLocks noGrp="1"/>
          </p:cNvSpPr>
          <p:nvPr>
            <p:ph type="ctrTitle"/>
          </p:nvPr>
        </p:nvSpPr>
        <p:spPr>
          <a:xfrm>
            <a:off x="2282552" y="1932521"/>
            <a:ext cx="4578895" cy="682079"/>
          </a:xfrm>
        </p:spPr>
        <p:txBody>
          <a:bodyPr>
            <a:normAutofit/>
          </a:bodyPr>
          <a:lstStyle/>
          <a:p>
            <a:r>
              <a:rPr lang="zh-CN" altLang="en-US" sz="2000" dirty="0">
                <a:solidFill>
                  <a:srgbClr val="FFFFFF"/>
                </a:solidFill>
                <a:latin typeface="微软雅黑" panose="020B0503020204020204" pitchFamily="34" charset="-122"/>
                <a:ea typeface="微软雅黑" panose="020B0503020204020204" pitchFamily="34" charset="-122"/>
              </a:rPr>
              <a:t>非线性规划</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2759DBFA-82B1-4E6C-B842-CC610F69F8EA}"/>
              </a:ext>
            </a:extLst>
          </p:cNvPr>
          <p:cNvSpPr>
            <a:spLocks noGrp="1"/>
          </p:cNvSpPr>
          <p:nvPr>
            <p:ph type="subTitle" idx="1"/>
          </p:nvPr>
        </p:nvSpPr>
        <p:spPr>
          <a:xfrm>
            <a:off x="2771800" y="5229200"/>
            <a:ext cx="4578895" cy="682079"/>
          </a:xfrm>
        </p:spPr>
        <p:txBody>
          <a:bodyPr>
            <a:normAutofit/>
          </a:bodyPr>
          <a:lstStyle/>
          <a:p>
            <a:r>
              <a:rPr lang="zh-CN" altLang="en-US" sz="1600" dirty="0">
                <a:solidFill>
                  <a:schemeClr val="bg1"/>
                </a:solidFill>
                <a:latin typeface="微软雅黑" panose="020B0503020204020204" pitchFamily="34" charset="-122"/>
                <a:ea typeface="微软雅黑" panose="020B0503020204020204" pitchFamily="34" charset="-122"/>
              </a:rPr>
              <a:t>方利翔、吴鑫杰、屠嘉骏、胡明贵</a:t>
            </a:r>
          </a:p>
          <a:p>
            <a:endParaRPr lang="zh-CN" altLang="en-US" dirty="0">
              <a:solidFill>
                <a:schemeClr val="bg1"/>
              </a:solidFill>
            </a:endParaRPr>
          </a:p>
        </p:txBody>
      </p:sp>
      <p:sp>
        <p:nvSpPr>
          <p:cNvPr id="5" name="文本框 4">
            <a:extLst>
              <a:ext uri="{FF2B5EF4-FFF2-40B4-BE49-F238E27FC236}">
                <a16:creationId xmlns:a16="http://schemas.microsoft.com/office/drawing/2014/main" id="{03FD8CB5-2A66-4261-9242-9AD023143C7B}"/>
              </a:ext>
            </a:extLst>
          </p:cNvPr>
          <p:cNvSpPr txBox="1"/>
          <p:nvPr/>
        </p:nvSpPr>
        <p:spPr>
          <a:xfrm>
            <a:off x="4447975" y="2670270"/>
            <a:ext cx="2818273"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t>
            </a:r>
            <a:r>
              <a:rPr lang="en-US" altLang="zh-CN" dirty="0" err="1">
                <a:solidFill>
                  <a:schemeClr val="bg1"/>
                </a:solidFill>
                <a:latin typeface="微软雅黑" panose="020B0503020204020204" pitchFamily="34" charset="-122"/>
                <a:ea typeface="微软雅黑" panose="020B0503020204020204" pitchFamily="34" charset="-122"/>
              </a:rPr>
              <a:t>Matlab</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优化工具箱</a:t>
            </a:r>
          </a:p>
        </p:txBody>
      </p:sp>
      <p:sp>
        <p:nvSpPr>
          <p:cNvPr id="4" name="矩形 3">
            <a:extLst>
              <a:ext uri="{FF2B5EF4-FFF2-40B4-BE49-F238E27FC236}">
                <a16:creationId xmlns:a16="http://schemas.microsoft.com/office/drawing/2014/main" id="{60ECB982-9568-4EAD-A4B5-4585C3C3F2AF}"/>
              </a:ext>
            </a:extLst>
          </p:cNvPr>
          <p:cNvSpPr/>
          <p:nvPr/>
        </p:nvSpPr>
        <p:spPr>
          <a:xfrm>
            <a:off x="2024774" y="1377478"/>
            <a:ext cx="4488280" cy="584775"/>
          </a:xfrm>
          <a:prstGeom prst="rect">
            <a:avLst/>
          </a:prstGeom>
        </p:spPr>
        <p:txBody>
          <a:bodyPr wrap="none">
            <a:spAutoFit/>
          </a:bodyPr>
          <a:lstStyle/>
          <a:p>
            <a:r>
              <a:rPr lang="en-US" altLang="zh-CN" sz="3200" b="1" dirty="0">
                <a:solidFill>
                  <a:schemeClr val="bg1"/>
                </a:solidFill>
                <a:latin typeface="Times New Roman" panose="02020603050405020304" pitchFamily="18" charset="0"/>
                <a:cs typeface="Times New Roman" panose="02020603050405020304" pitchFamily="18" charset="0"/>
              </a:rPr>
              <a:t>Nonlinear Programming</a:t>
            </a:r>
            <a:endParaRPr lang="zh-CN" alt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45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屏幕截图&#10;&#10;自动生成的说明">
            <a:extLst>
              <a:ext uri="{FF2B5EF4-FFF2-40B4-BE49-F238E27FC236}">
                <a16:creationId xmlns:a16="http://schemas.microsoft.com/office/drawing/2014/main" id="{BDD64D65-D513-4070-876A-6B223688B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2" y="47031"/>
            <a:ext cx="9114001" cy="6669360"/>
          </a:xfrm>
          <a:prstGeom prst="rect">
            <a:avLst/>
          </a:prstGeom>
        </p:spPr>
      </p:pic>
      <p:sp>
        <p:nvSpPr>
          <p:cNvPr id="2" name="矩形 1">
            <a:extLst>
              <a:ext uri="{FF2B5EF4-FFF2-40B4-BE49-F238E27FC236}">
                <a16:creationId xmlns:a16="http://schemas.microsoft.com/office/drawing/2014/main" id="{AF534224-B10D-4B56-B26A-C75F7E7709EE}"/>
              </a:ext>
            </a:extLst>
          </p:cNvPr>
          <p:cNvSpPr/>
          <p:nvPr/>
        </p:nvSpPr>
        <p:spPr>
          <a:xfrm>
            <a:off x="5088869" y="764704"/>
            <a:ext cx="4032447" cy="400110"/>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optimization problem</a:t>
            </a:r>
            <a:endParaRPr lang="zh-CN" altLang="en-US" sz="20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E86146EB-AA68-4E14-98DE-61F058593C00}"/>
              </a:ext>
            </a:extLst>
          </p:cNvPr>
          <p:cNvSpPr/>
          <p:nvPr/>
        </p:nvSpPr>
        <p:spPr>
          <a:xfrm>
            <a:off x="1259632" y="2420888"/>
            <a:ext cx="2402004"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linear programming</a:t>
            </a:r>
            <a:endParaRPr lang="zh-CN" altLang="en-US" sz="2000"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F1750098-4A01-41E7-AF66-40A44F41FBDE}"/>
              </a:ext>
            </a:extLst>
          </p:cNvPr>
          <p:cNvSpPr/>
          <p:nvPr/>
        </p:nvSpPr>
        <p:spPr>
          <a:xfrm>
            <a:off x="4283968" y="1744852"/>
            <a:ext cx="2606483"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Nonlinear Programming</a:t>
            </a:r>
          </a:p>
        </p:txBody>
      </p:sp>
      <p:sp>
        <p:nvSpPr>
          <p:cNvPr id="6" name="矩形 5">
            <a:extLst>
              <a:ext uri="{FF2B5EF4-FFF2-40B4-BE49-F238E27FC236}">
                <a16:creationId xmlns:a16="http://schemas.microsoft.com/office/drawing/2014/main" id="{D0C58374-65EC-4FFE-B89A-A7E045CCF921}"/>
              </a:ext>
            </a:extLst>
          </p:cNvPr>
          <p:cNvSpPr/>
          <p:nvPr/>
        </p:nvSpPr>
        <p:spPr>
          <a:xfrm>
            <a:off x="6188977" y="2920375"/>
            <a:ext cx="1402948"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Constrained</a:t>
            </a:r>
            <a:endParaRPr lang="zh-CN" altLang="en-US"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5E999B98-31D3-44F6-822A-2DE4E490DA0F}"/>
              </a:ext>
            </a:extLst>
          </p:cNvPr>
          <p:cNvSpPr/>
          <p:nvPr/>
        </p:nvSpPr>
        <p:spPr>
          <a:xfrm>
            <a:off x="399142" y="3621504"/>
            <a:ext cx="1633781"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Unconstrained</a:t>
            </a:r>
            <a:endParaRPr lang="zh-CN" altLang="en-US"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C11BFF2-13D8-449E-AF01-E005EB8DAB6D}"/>
              </a:ext>
            </a:extLst>
          </p:cNvPr>
          <p:cNvSpPr/>
          <p:nvPr/>
        </p:nvSpPr>
        <p:spPr>
          <a:xfrm>
            <a:off x="-7315" y="6363971"/>
            <a:ext cx="1806905"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gradient descent</a:t>
            </a:r>
            <a:endParaRPr lang="zh-CN" altLang="en-US"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2407C23-E5EF-4401-BF7C-BC99C30BC4DE}"/>
              </a:ext>
            </a:extLst>
          </p:cNvPr>
          <p:cNvSpPr/>
          <p:nvPr/>
        </p:nvSpPr>
        <p:spPr>
          <a:xfrm>
            <a:off x="1259631" y="5373216"/>
            <a:ext cx="1896673"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Newton's method</a:t>
            </a:r>
            <a:endParaRPr lang="zh-CN" altLang="en-US"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2C9CE7F7-C1B3-497C-AB14-E91787A54C3F}"/>
              </a:ext>
            </a:extLst>
          </p:cNvPr>
          <p:cNvSpPr/>
          <p:nvPr/>
        </p:nvSpPr>
        <p:spPr>
          <a:xfrm>
            <a:off x="2483447" y="3557047"/>
            <a:ext cx="2089033" cy="646331"/>
          </a:xfrm>
          <a:prstGeom prst="rect">
            <a:avLst/>
          </a:prstGeom>
        </p:spPr>
        <p:txBody>
          <a:bodyPr wrap="none">
            <a:spAutoFit/>
          </a:bodyPr>
          <a:lstStyle/>
          <a:p>
            <a:r>
              <a:rPr lang="en-US" altLang="zh-CN" b="1" dirty="0" err="1">
                <a:latin typeface="Times New Roman" panose="02020603050405020304" pitchFamily="18" charset="0"/>
                <a:cs typeface="Times New Roman" panose="02020603050405020304" pitchFamily="18" charset="0"/>
              </a:rPr>
              <a:t>lagrange</a:t>
            </a:r>
            <a:r>
              <a:rPr lang="en-US" altLang="zh-CN" b="1" dirty="0">
                <a:latin typeface="Times New Roman" panose="02020603050405020304" pitchFamily="18" charset="0"/>
                <a:cs typeface="Times New Roman" panose="02020603050405020304" pitchFamily="18" charset="0"/>
              </a:rPr>
              <a:t> multiplier</a:t>
            </a:r>
          </a:p>
          <a:p>
            <a:r>
              <a:rPr lang="en-US" altLang="zh-CN" b="1" dirty="0">
                <a:latin typeface="Times New Roman" panose="02020603050405020304" pitchFamily="18" charset="0"/>
                <a:cs typeface="Times New Roman" panose="02020603050405020304" pitchFamily="18" charset="0"/>
              </a:rPr>
              <a:t> techniques</a:t>
            </a:r>
            <a:endParaRPr lang="zh-CN" altLang="en-US"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3D3B6F4A-BEB6-4483-987B-BCE67E160871}"/>
              </a:ext>
            </a:extLst>
          </p:cNvPr>
          <p:cNvSpPr/>
          <p:nvPr/>
        </p:nvSpPr>
        <p:spPr>
          <a:xfrm>
            <a:off x="3928936" y="5045268"/>
            <a:ext cx="2319866"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Equivalent constraint</a:t>
            </a:r>
            <a:endParaRPr lang="zh-CN" altLang="en-US" b="1"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B363F48-07D3-45C1-B19D-D982CC8D2318}"/>
              </a:ext>
            </a:extLst>
          </p:cNvPr>
          <p:cNvSpPr/>
          <p:nvPr/>
        </p:nvSpPr>
        <p:spPr>
          <a:xfrm>
            <a:off x="6402917" y="4101125"/>
            <a:ext cx="2659702"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Unequal value constraint</a:t>
            </a:r>
            <a:endParaRPr lang="zh-CN" altLang="en-US" b="1"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F510FFE7-D7ED-45D9-8172-7CACC26DE291}"/>
              </a:ext>
            </a:extLst>
          </p:cNvPr>
          <p:cNvSpPr/>
          <p:nvPr/>
        </p:nvSpPr>
        <p:spPr>
          <a:xfrm>
            <a:off x="6679039" y="5392556"/>
            <a:ext cx="2375971" cy="369332"/>
          </a:xfrm>
          <a:prstGeom prst="rect">
            <a:avLst/>
          </a:prstGeom>
        </p:spPr>
        <p:txBody>
          <a:bodyPr wrap="none">
            <a:spAutoFit/>
          </a:bodyPr>
          <a:lstStyle/>
          <a:p>
            <a:r>
              <a:rPr lang="en-US" altLang="zh-CN" b="1" dirty="0" err="1">
                <a:latin typeface="Times New Roman" panose="02020603050405020304" pitchFamily="18" charset="0"/>
                <a:cs typeface="Times New Roman" panose="02020603050405020304" pitchFamily="18" charset="0"/>
              </a:rPr>
              <a:t>Karush</a:t>
            </a:r>
            <a:r>
              <a:rPr lang="en-US" altLang="zh-CN" b="1" dirty="0">
                <a:latin typeface="Times New Roman" panose="02020603050405020304" pitchFamily="18" charset="0"/>
                <a:cs typeface="Times New Roman" panose="02020603050405020304" pitchFamily="18" charset="0"/>
              </a:rPr>
              <a:t>-Kuhn-Tucker</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12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0E4818-C617-4F85-B490-092A9312BF93}"/>
              </a:ext>
            </a:extLst>
          </p:cNvPr>
          <p:cNvSpPr/>
          <p:nvPr/>
        </p:nvSpPr>
        <p:spPr>
          <a:xfrm>
            <a:off x="827584" y="980728"/>
            <a:ext cx="5688632" cy="83978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等值约束条件</a:t>
            </a:r>
          </a:p>
          <a:p>
            <a:pPr>
              <a:lnSpc>
                <a:spcPct val="200000"/>
              </a:lnSpc>
            </a:pPr>
            <a:r>
              <a:rPr lang="zh-CN" altLang="en-US" b="1" dirty="0">
                <a:latin typeface="微软雅黑" panose="020B0503020204020204" pitchFamily="34" charset="-122"/>
                <a:ea typeface="微软雅黑" panose="020B0503020204020204" pitchFamily="34" charset="-122"/>
              </a:rPr>
              <a:t>     设目标函数为</a:t>
            </a:r>
            <a:r>
              <a:rPr lang="en-US" altLang="zh-CN" b="1" dirty="0">
                <a:latin typeface="微软雅黑" panose="020B0503020204020204" pitchFamily="34" charset="-122"/>
                <a:ea typeface="微软雅黑" panose="020B0503020204020204" pitchFamily="34" charset="-122"/>
              </a:rPr>
              <a:t>f(x)</a:t>
            </a:r>
            <a:r>
              <a:rPr lang="zh-CN" altLang="en-US" b="1" dirty="0">
                <a:latin typeface="微软雅黑" panose="020B0503020204020204" pitchFamily="34" charset="-122"/>
                <a:ea typeface="微软雅黑" panose="020B0503020204020204" pitchFamily="34" charset="-122"/>
              </a:rPr>
              <a:t>，约束条件为</a:t>
            </a:r>
            <a:r>
              <a:rPr lang="en-US" altLang="zh-CN" b="1" dirty="0" err="1">
                <a:latin typeface="微软雅黑" panose="020B0503020204020204" pitchFamily="34" charset="-122"/>
                <a:ea typeface="微软雅黑" panose="020B0503020204020204" pitchFamily="34" charset="-122"/>
              </a:rPr>
              <a:t>hk</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，如下：</a:t>
            </a:r>
          </a:p>
        </p:txBody>
      </p:sp>
      <p:pic>
        <p:nvPicPr>
          <p:cNvPr id="3" name="图片 2">
            <a:extLst>
              <a:ext uri="{FF2B5EF4-FFF2-40B4-BE49-F238E27FC236}">
                <a16:creationId xmlns:a16="http://schemas.microsoft.com/office/drawing/2014/main" id="{B4452123-8A5C-4178-AE7B-8BBA9F7057E2}"/>
              </a:ext>
            </a:extLst>
          </p:cNvPr>
          <p:cNvPicPr>
            <a:picLocks noChangeAspect="1"/>
          </p:cNvPicPr>
          <p:nvPr/>
        </p:nvPicPr>
        <p:blipFill>
          <a:blip r:embed="rId2"/>
          <a:stretch>
            <a:fillRect/>
          </a:stretch>
        </p:blipFill>
        <p:spPr>
          <a:xfrm>
            <a:off x="827584" y="2666717"/>
            <a:ext cx="6919183" cy="1524566"/>
          </a:xfrm>
          <a:prstGeom prst="rect">
            <a:avLst/>
          </a:prstGeom>
        </p:spPr>
      </p:pic>
      <p:sp>
        <p:nvSpPr>
          <p:cNvPr id="4" name="矩形 3">
            <a:extLst>
              <a:ext uri="{FF2B5EF4-FFF2-40B4-BE49-F238E27FC236}">
                <a16:creationId xmlns:a16="http://schemas.microsoft.com/office/drawing/2014/main" id="{ED94CDC0-8347-4A9D-A516-EBEF6C6894C0}"/>
              </a:ext>
            </a:extLst>
          </p:cNvPr>
          <p:cNvSpPr/>
          <p:nvPr/>
        </p:nvSpPr>
        <p:spPr>
          <a:xfrm>
            <a:off x="251520" y="397631"/>
            <a:ext cx="3031599"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Equivalent constraint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11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2F4A53-C141-468E-AF75-36D7A09D5D69}"/>
              </a:ext>
            </a:extLst>
          </p:cNvPr>
          <p:cNvSpPr/>
          <p:nvPr/>
        </p:nvSpPr>
        <p:spPr>
          <a:xfrm>
            <a:off x="604510" y="722313"/>
            <a:ext cx="8352928" cy="1422954"/>
          </a:xfrm>
          <a:prstGeom prst="rect">
            <a:avLst/>
          </a:prstGeom>
        </p:spPr>
        <p:txBody>
          <a:bodyPr wrap="square">
            <a:spAutoFit/>
          </a:bodyPr>
          <a:lstStyle/>
          <a:p>
            <a:pPr>
              <a:lnSpc>
                <a:spcPct val="150000"/>
              </a:lnSpc>
            </a:pPr>
            <a:r>
              <a:rPr lang="zh-CN" altLang="en-US" sz="2000" b="1" i="0" dirty="0">
                <a:solidFill>
                  <a:srgbClr val="333333"/>
                </a:solidFill>
                <a:effectLst/>
                <a:latin typeface="微软雅黑" panose="020B0503020204020204" pitchFamily="34" charset="-122"/>
                <a:ea typeface="微软雅黑" panose="020B0503020204020204" pitchFamily="34" charset="-122"/>
              </a:rPr>
              <a:t>不等式约束条件</a:t>
            </a:r>
          </a:p>
          <a:p>
            <a:pPr>
              <a:lnSpc>
                <a:spcPct val="150000"/>
              </a:lnSpc>
            </a:pPr>
            <a:r>
              <a:rPr lang="zh-CN" altLang="en-US" sz="2000" b="1" i="0" dirty="0">
                <a:solidFill>
                  <a:srgbClr val="333333"/>
                </a:solidFill>
                <a:effectLst/>
                <a:latin typeface="微软雅黑" panose="020B0503020204020204" pitchFamily="34" charset="-122"/>
                <a:ea typeface="微软雅黑" panose="020B0503020204020204" pitchFamily="34" charset="-122"/>
              </a:rPr>
              <a:t>设目标函数</a:t>
            </a:r>
            <a:r>
              <a:rPr lang="en-US" altLang="zh-CN" sz="2000" b="1" i="0" dirty="0">
                <a:solidFill>
                  <a:srgbClr val="333333"/>
                </a:solidFill>
                <a:effectLst/>
                <a:latin typeface="微软雅黑" panose="020B0503020204020204" pitchFamily="34" charset="-122"/>
                <a:ea typeface="微软雅黑" panose="020B0503020204020204" pitchFamily="34" charset="-122"/>
              </a:rPr>
              <a:t>f(x)</a:t>
            </a:r>
            <a:r>
              <a:rPr lang="zh-CN" altLang="en-US" sz="2000" b="1" i="0" dirty="0">
                <a:solidFill>
                  <a:srgbClr val="333333"/>
                </a:solidFill>
                <a:effectLst/>
                <a:latin typeface="微软雅黑" panose="020B0503020204020204" pitchFamily="34" charset="-122"/>
                <a:ea typeface="微软雅黑" panose="020B0503020204020204" pitchFamily="34" charset="-122"/>
              </a:rPr>
              <a:t>，不等式约束为</a:t>
            </a:r>
            <a:r>
              <a:rPr lang="en-US" altLang="zh-CN" sz="2000" b="1" i="0" dirty="0">
                <a:solidFill>
                  <a:srgbClr val="333333"/>
                </a:solidFill>
                <a:effectLst/>
                <a:latin typeface="微软雅黑" panose="020B0503020204020204" pitchFamily="34" charset="-122"/>
                <a:ea typeface="微软雅黑" panose="020B0503020204020204" pitchFamily="34" charset="-122"/>
              </a:rPr>
              <a:t>g(x)</a:t>
            </a:r>
            <a:r>
              <a:rPr lang="zh-CN" altLang="en-US" sz="2000" b="1" i="0" dirty="0">
                <a:solidFill>
                  <a:srgbClr val="333333"/>
                </a:solidFill>
                <a:effectLst/>
                <a:latin typeface="微软雅黑" panose="020B0503020204020204" pitchFamily="34" charset="-122"/>
                <a:ea typeface="微软雅黑" panose="020B0503020204020204" pitchFamily="34" charset="-122"/>
              </a:rPr>
              <a:t>，有的教程还会添加上等式约束条件</a:t>
            </a:r>
            <a:r>
              <a:rPr lang="en-US" altLang="zh-CN" sz="2000" b="1" i="0" dirty="0">
                <a:solidFill>
                  <a:srgbClr val="333333"/>
                </a:solidFill>
                <a:effectLst/>
                <a:latin typeface="微软雅黑" panose="020B0503020204020204" pitchFamily="34" charset="-122"/>
                <a:ea typeface="微软雅黑" panose="020B0503020204020204" pitchFamily="34" charset="-122"/>
              </a:rPr>
              <a:t>h(x)</a:t>
            </a:r>
            <a:r>
              <a:rPr lang="zh-CN" altLang="en-US" sz="2000" b="1" i="0" dirty="0">
                <a:solidFill>
                  <a:srgbClr val="333333"/>
                </a:solidFill>
                <a:effectLst/>
                <a:latin typeface="微软雅黑" panose="020B0503020204020204" pitchFamily="34" charset="-122"/>
                <a:ea typeface="微软雅黑" panose="020B0503020204020204" pitchFamily="34" charset="-122"/>
              </a:rPr>
              <a:t>。此时的约束优化问题描述如下：</a:t>
            </a:r>
          </a:p>
        </p:txBody>
      </p:sp>
      <p:pic>
        <p:nvPicPr>
          <p:cNvPr id="5" name="图片 4">
            <a:extLst>
              <a:ext uri="{FF2B5EF4-FFF2-40B4-BE49-F238E27FC236}">
                <a16:creationId xmlns:a16="http://schemas.microsoft.com/office/drawing/2014/main" id="{F2859A04-BD2B-4637-BE20-620A7C6E8017}"/>
              </a:ext>
            </a:extLst>
          </p:cNvPr>
          <p:cNvPicPr>
            <a:picLocks noChangeAspect="1"/>
          </p:cNvPicPr>
          <p:nvPr/>
        </p:nvPicPr>
        <p:blipFill>
          <a:blip r:embed="rId2"/>
          <a:stretch>
            <a:fillRect/>
          </a:stretch>
        </p:blipFill>
        <p:spPr>
          <a:xfrm>
            <a:off x="604510" y="3018885"/>
            <a:ext cx="4613722" cy="1693849"/>
          </a:xfrm>
          <a:prstGeom prst="rect">
            <a:avLst/>
          </a:prstGeom>
        </p:spPr>
      </p:pic>
      <p:sp>
        <p:nvSpPr>
          <p:cNvPr id="6" name="矩形 5">
            <a:extLst>
              <a:ext uri="{FF2B5EF4-FFF2-40B4-BE49-F238E27FC236}">
                <a16:creationId xmlns:a16="http://schemas.microsoft.com/office/drawing/2014/main" id="{A876036D-A13F-4EE5-A493-28AB211EEEB7}"/>
              </a:ext>
            </a:extLst>
          </p:cNvPr>
          <p:cNvSpPr/>
          <p:nvPr/>
        </p:nvSpPr>
        <p:spPr>
          <a:xfrm>
            <a:off x="179512" y="260648"/>
            <a:ext cx="3485249"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Unequal value constraint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77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物体&#10;&#10;自动生成的说明">
            <a:extLst>
              <a:ext uri="{FF2B5EF4-FFF2-40B4-BE49-F238E27FC236}">
                <a16:creationId xmlns:a16="http://schemas.microsoft.com/office/drawing/2014/main" id="{F1E54705-E19E-4C48-9BEA-4DB016E18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77" y="1715686"/>
            <a:ext cx="6554731" cy="1179851"/>
          </a:xfrm>
          <a:prstGeom prst="rect">
            <a:avLst/>
          </a:prstGeom>
        </p:spPr>
      </p:pic>
      <p:sp>
        <p:nvSpPr>
          <p:cNvPr id="10" name="矩形 9">
            <a:extLst>
              <a:ext uri="{FF2B5EF4-FFF2-40B4-BE49-F238E27FC236}">
                <a16:creationId xmlns:a16="http://schemas.microsoft.com/office/drawing/2014/main" id="{FEF38470-0871-4004-8242-E516049AB6D7}"/>
              </a:ext>
            </a:extLst>
          </p:cNvPr>
          <p:cNvSpPr/>
          <p:nvPr/>
        </p:nvSpPr>
        <p:spPr>
          <a:xfrm>
            <a:off x="0" y="130358"/>
            <a:ext cx="6408712" cy="52322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Lagrange multiplier techniques</a:t>
            </a:r>
            <a:endParaRPr lang="zh-CN" altLang="en-US" sz="28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7449E150-8841-4F9F-AE6B-04D0A212D5E1}"/>
              </a:ext>
            </a:extLst>
          </p:cNvPr>
          <p:cNvSpPr/>
          <p:nvPr/>
        </p:nvSpPr>
        <p:spPr>
          <a:xfrm>
            <a:off x="467366" y="4725144"/>
            <a:ext cx="7554123" cy="646331"/>
          </a:xfrm>
          <a:prstGeom prst="rect">
            <a:avLst/>
          </a:prstGeom>
        </p:spPr>
        <p:txBody>
          <a:bodyPr wrap="square">
            <a:spAutoFit/>
          </a:bodyPr>
          <a:lstStyle/>
          <a:p>
            <a:r>
              <a:rPr lang="zh-CN" altLang="en-US" dirty="0">
                <a:solidFill>
                  <a:srgbClr val="4B4B4B"/>
                </a:solidFill>
                <a:latin typeface="Verdana" panose="020B0604030504040204" pitchFamily="34" charset="0"/>
              </a:rPr>
              <a:t>构造拉格朗日方程的目的是将约束条件放到目标函数中，</a:t>
            </a:r>
            <a:r>
              <a:rPr lang="zh-CN" altLang="en-US" b="1" dirty="0">
                <a:solidFill>
                  <a:srgbClr val="4B4B4B"/>
                </a:solidFill>
                <a:latin typeface="Verdana" panose="020B0604030504040204" pitchFamily="34" charset="0"/>
              </a:rPr>
              <a:t>从而将有约束优化问题转换为无约束优化问题</a:t>
            </a:r>
            <a:r>
              <a:rPr lang="zh-CN" altLang="en-US" dirty="0">
                <a:solidFill>
                  <a:srgbClr val="4B4B4B"/>
                </a:solidFill>
                <a:latin typeface="Verdana" panose="020B0604030504040204" pitchFamily="34" charset="0"/>
              </a:rPr>
              <a:t>。</a:t>
            </a:r>
            <a:endParaRPr lang="zh-CN" altLang="en-US" dirty="0"/>
          </a:p>
        </p:txBody>
      </p:sp>
      <p:sp>
        <p:nvSpPr>
          <p:cNvPr id="7" name="矩形 6">
            <a:extLst>
              <a:ext uri="{FF2B5EF4-FFF2-40B4-BE49-F238E27FC236}">
                <a16:creationId xmlns:a16="http://schemas.microsoft.com/office/drawing/2014/main" id="{6EAB81D3-03D9-42EF-B800-030F4C40A14A}"/>
              </a:ext>
            </a:extLst>
          </p:cNvPr>
          <p:cNvSpPr/>
          <p:nvPr/>
        </p:nvSpPr>
        <p:spPr>
          <a:xfrm>
            <a:off x="467544" y="3236393"/>
            <a:ext cx="7344816" cy="1015663"/>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The purpose of constructing Lagrange equation is to put constraints into objective function, so that the constrained optimization problem can be transformed into </a:t>
            </a:r>
            <a:r>
              <a:rPr lang="zh-CN" altLang="en-US" sz="2000" u="sng" dirty="0">
                <a:latin typeface="Times New Roman" panose="02020603050405020304" pitchFamily="18" charset="0"/>
                <a:cs typeface="Times New Roman" panose="02020603050405020304" pitchFamily="18" charset="0"/>
              </a:rPr>
              <a:t>unconstrained optimization </a:t>
            </a:r>
            <a:r>
              <a:rPr lang="zh-CN" altLang="en-US" sz="2000" dirty="0">
                <a:latin typeface="Times New Roman" panose="02020603050405020304" pitchFamily="18" charset="0"/>
                <a:cs typeface="Times New Roman" panose="02020603050405020304" pitchFamily="18" charset="0"/>
              </a:rPr>
              <a:t>problem.</a:t>
            </a:r>
          </a:p>
        </p:txBody>
      </p:sp>
      <p:sp>
        <p:nvSpPr>
          <p:cNvPr id="11" name="矩形 10">
            <a:extLst>
              <a:ext uri="{FF2B5EF4-FFF2-40B4-BE49-F238E27FC236}">
                <a16:creationId xmlns:a16="http://schemas.microsoft.com/office/drawing/2014/main" id="{D98B5DFA-1C2A-4A86-B5F3-32BA31FEF416}"/>
              </a:ext>
            </a:extLst>
          </p:cNvPr>
          <p:cNvSpPr/>
          <p:nvPr/>
        </p:nvSpPr>
        <p:spPr>
          <a:xfrm>
            <a:off x="338453" y="990708"/>
            <a:ext cx="8387931" cy="707886"/>
          </a:xfrm>
          <a:prstGeom prst="rect">
            <a:avLst/>
          </a:prstGeom>
        </p:spPr>
        <p:txBody>
          <a:bodyPr wrap="square">
            <a:spAutoFit/>
          </a:bodyPr>
          <a:lstStyle/>
          <a:p>
            <a:r>
              <a:rPr lang="zh-CN" altLang="en-US" sz="2000" dirty="0"/>
              <a:t>We define </a:t>
            </a:r>
            <a:r>
              <a:rPr lang="en-US" altLang="zh-CN" sz="2000" dirty="0">
                <a:latin typeface="Times New Roman" panose="02020603050405020304" pitchFamily="18" charset="0"/>
                <a:cs typeface="Times New Roman" panose="02020603050405020304" pitchFamily="18" charset="0"/>
              </a:rPr>
              <a:t>Lagrange multiplier techniques</a:t>
            </a:r>
            <a:r>
              <a:rPr lang="zh-CN" altLang="en-US" sz="2000" dirty="0">
                <a:latin typeface="Times New Roman" panose="02020603050405020304" pitchFamily="18" charset="0"/>
                <a:cs typeface="Times New Roman" panose="02020603050405020304" pitchFamily="18" charset="0"/>
              </a:rPr>
              <a:t> </a:t>
            </a:r>
            <a:r>
              <a:rPr lang="zh-CN" altLang="en-US" sz="2000" dirty="0"/>
              <a:t>under inequality constraints, then L expression is:</a:t>
            </a:r>
          </a:p>
        </p:txBody>
      </p:sp>
    </p:spTree>
    <p:extLst>
      <p:ext uri="{BB962C8B-B14F-4D97-AF65-F5344CB8AC3E}">
        <p14:creationId xmlns:p14="http://schemas.microsoft.com/office/powerpoint/2010/main" val="267409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E2BE0E56-5A26-4D0C-99F0-D89F7DEDAA2F}"/>
                  </a:ext>
                </a:extLst>
              </p:cNvPr>
              <p:cNvSpPr/>
              <p:nvPr/>
            </p:nvSpPr>
            <p:spPr>
              <a:xfrm>
                <a:off x="220624" y="2180978"/>
                <a:ext cx="8566444" cy="923330"/>
              </a:xfrm>
              <a:prstGeom prst="rect">
                <a:avLst/>
              </a:prstGeom>
            </p:spPr>
            <p:txBody>
              <a:bodyPr wrap="square">
                <a:spAutoFit/>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   其中</a:t>
                </a:r>
                <a:r>
                  <a:rPr lang="en-US" altLang="zh-CN" b="0" i="0" dirty="0">
                    <a:solidFill>
                      <a:srgbClr val="333333"/>
                    </a:solidFill>
                    <a:effectLst/>
                    <a:latin typeface="Microsoft YaHei" panose="020B0503020204020204" pitchFamily="34" charset="-122"/>
                    <a:ea typeface="Microsoft YaHei" panose="020B0503020204020204" pitchFamily="34" charset="-122"/>
                  </a:rPr>
                  <a:t>f(x)</a:t>
                </a:r>
                <a:r>
                  <a:rPr lang="zh-CN" altLang="en-US" b="0" i="0" dirty="0">
                    <a:solidFill>
                      <a:srgbClr val="333333"/>
                    </a:solidFill>
                    <a:effectLst/>
                    <a:latin typeface="Microsoft YaHei" panose="020B0503020204020204" pitchFamily="34" charset="-122"/>
                    <a:ea typeface="Microsoft YaHei" panose="020B0503020204020204" pitchFamily="34" charset="-122"/>
                  </a:rPr>
                  <a:t>是原目标函数，</a:t>
                </a:r>
                <a:r>
                  <a:rPr lang="en-US" altLang="zh-CN" b="0" i="0" dirty="0" err="1">
                    <a:solidFill>
                      <a:srgbClr val="333333"/>
                    </a:solidFill>
                    <a:effectLst/>
                    <a:latin typeface="Microsoft YaHei" panose="020B0503020204020204" pitchFamily="34" charset="-122"/>
                    <a:ea typeface="Microsoft YaHei" panose="020B0503020204020204" pitchFamily="34" charset="-122"/>
                  </a:rPr>
                  <a:t>hj</a:t>
                </a:r>
                <a:r>
                  <a:rPr lang="en-US" altLang="zh-CN" b="0" i="0" dirty="0">
                    <a:solidFill>
                      <a:srgbClr val="333333"/>
                    </a:solidFill>
                    <a:effectLst/>
                    <a:latin typeface="Microsoft YaHei" panose="020B0503020204020204" pitchFamily="34" charset="-122"/>
                    <a:ea typeface="Microsoft YaHei" panose="020B0503020204020204" pitchFamily="34" charset="-122"/>
                  </a:rPr>
                  <a:t>(x)</a:t>
                </a:r>
                <a:r>
                  <a:rPr lang="zh-CN" altLang="en-US" b="0" i="0" dirty="0">
                    <a:solidFill>
                      <a:srgbClr val="333333"/>
                    </a:solidFill>
                    <a:effectLst/>
                    <a:latin typeface="Microsoft YaHei" panose="020B0503020204020204" pitchFamily="34" charset="-122"/>
                    <a:ea typeface="Microsoft YaHei" panose="020B0503020204020204" pitchFamily="34" charset="-122"/>
                  </a:rPr>
                  <a:t>是第</a:t>
                </a:r>
                <a:r>
                  <a:rPr lang="en-US" altLang="zh-CN" b="0" i="0" dirty="0">
                    <a:solidFill>
                      <a:srgbClr val="333333"/>
                    </a:solidFill>
                    <a:effectLst/>
                    <a:latin typeface="Microsoft YaHei" panose="020B0503020204020204" pitchFamily="34" charset="-122"/>
                    <a:ea typeface="Microsoft YaHei" panose="020B0503020204020204" pitchFamily="34" charset="-122"/>
                  </a:rPr>
                  <a:t>j</a:t>
                </a:r>
                <a:r>
                  <a:rPr lang="zh-CN" altLang="en-US" b="0" i="0" dirty="0">
                    <a:solidFill>
                      <a:srgbClr val="333333"/>
                    </a:solidFill>
                    <a:effectLst/>
                    <a:latin typeface="Microsoft YaHei" panose="020B0503020204020204" pitchFamily="34" charset="-122"/>
                    <a:ea typeface="Microsoft YaHei" panose="020B0503020204020204" pitchFamily="34" charset="-122"/>
                  </a:rPr>
                  <a:t>个等式约束条件，</a:t>
                </a:r>
                <a:r>
                  <a:rPr lang="en-US" altLang="zh-CN" b="0" i="0" dirty="0" err="1">
                    <a:solidFill>
                      <a:srgbClr val="333333"/>
                    </a:solidFill>
                    <a:effectLst/>
                    <a:latin typeface="Microsoft YaHei" panose="020B0503020204020204" pitchFamily="34" charset="-122"/>
                    <a:ea typeface="Microsoft YaHei" panose="020B0503020204020204" pitchFamily="34" charset="-122"/>
                  </a:rPr>
                  <a:t>λj</a:t>
                </a:r>
                <a:r>
                  <a:rPr lang="zh-CN" altLang="en-US" b="0" i="0" dirty="0">
                    <a:solidFill>
                      <a:srgbClr val="333333"/>
                    </a:solidFill>
                    <a:effectLst/>
                    <a:latin typeface="Microsoft YaHei" panose="020B0503020204020204" pitchFamily="34" charset="-122"/>
                    <a:ea typeface="Microsoft YaHei" panose="020B0503020204020204" pitchFamily="34" charset="-122"/>
                  </a:rPr>
                  <a:t>是对应的约束系数，</a:t>
                </a:r>
                <a14:m>
                  <m:oMath xmlns:m="http://schemas.openxmlformats.org/officeDocument/2006/math">
                    <m:sSub>
                      <m:sSubPr>
                        <m:ctrlPr>
                          <a:rPr lang="en-US" altLang="zh-CN" b="0" i="1" dirty="0" smtClean="0">
                            <a:solidFill>
                              <a:srgbClr val="333333"/>
                            </a:solidFill>
                            <a:effectLst/>
                            <a:latin typeface="Cambria Math" panose="02040503050406030204" pitchFamily="18" charset="0"/>
                            <a:ea typeface="Microsoft YaHei" panose="020B0503020204020204" pitchFamily="34" charset="-122"/>
                          </a:rPr>
                        </m:ctrlPr>
                      </m:sSubPr>
                      <m:e>
                        <m:r>
                          <a:rPr lang="en-US" altLang="zh-CN" b="0" i="1" dirty="0" smtClean="0">
                            <a:solidFill>
                              <a:srgbClr val="333333"/>
                            </a:solidFill>
                            <a:effectLst/>
                            <a:latin typeface="Cambria Math" panose="02040503050406030204" pitchFamily="18" charset="0"/>
                            <a:ea typeface="Microsoft YaHei" panose="020B0503020204020204" pitchFamily="34" charset="-122"/>
                          </a:rPr>
                          <m:t>𝑔</m:t>
                        </m:r>
                      </m:e>
                      <m:sub>
                        <m:r>
                          <a:rPr lang="en-US" altLang="zh-CN" b="0" i="1" dirty="0" smtClean="0">
                            <a:solidFill>
                              <a:srgbClr val="333333"/>
                            </a:solidFill>
                            <a:effectLst/>
                            <a:latin typeface="Cambria Math" panose="02040503050406030204" pitchFamily="18" charset="0"/>
                            <a:ea typeface="Microsoft YaHei" panose="020B0503020204020204" pitchFamily="34" charset="-122"/>
                          </a:rPr>
                          <m:t>𝑘</m:t>
                        </m:r>
                      </m:sub>
                    </m:sSub>
                  </m:oMath>
                </a14:m>
                <a:r>
                  <a:rPr lang="zh-CN" altLang="en-US" b="0" i="0" dirty="0">
                    <a:solidFill>
                      <a:srgbClr val="333333"/>
                    </a:solidFill>
                    <a:effectLst/>
                    <a:latin typeface="Microsoft YaHei" panose="020B0503020204020204" pitchFamily="34" charset="-122"/>
                    <a:ea typeface="Microsoft YaHei" panose="020B0503020204020204" pitchFamily="34" charset="-122"/>
                  </a:rPr>
                  <a:t>是不等式约束，</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Microsoft YaHei" panose="020B0503020204020204" pitchFamily="34" charset="-122"/>
                          </a:rPr>
                        </m:ctrlPr>
                      </m:sSubPr>
                      <m:e>
                        <m:r>
                          <a:rPr lang="en-US" altLang="zh-CN" b="0" i="1" smtClean="0">
                            <a:solidFill>
                              <a:srgbClr val="333333"/>
                            </a:solidFill>
                            <a:effectLst/>
                            <a:latin typeface="Cambria Math" panose="02040503050406030204" pitchFamily="18" charset="0"/>
                            <a:ea typeface="Microsoft YaHei" panose="020B0503020204020204" pitchFamily="34" charset="-122"/>
                          </a:rPr>
                          <m:t>𝑈</m:t>
                        </m:r>
                      </m:e>
                      <m:sub>
                        <m:r>
                          <a:rPr lang="en-US" altLang="zh-CN" b="0" i="1" smtClean="0">
                            <a:solidFill>
                              <a:srgbClr val="333333"/>
                            </a:solidFill>
                            <a:effectLst/>
                            <a:latin typeface="Cambria Math" panose="02040503050406030204" pitchFamily="18" charset="0"/>
                            <a:ea typeface="Microsoft YaHei" panose="020B0503020204020204" pitchFamily="34" charset="-122"/>
                          </a:rPr>
                          <m:t>𝑘</m:t>
                        </m:r>
                      </m:sub>
                    </m:sSub>
                  </m:oMath>
                </a14:m>
                <a:r>
                  <a:rPr lang="zh-CN" altLang="en-US" b="0" i="0" dirty="0">
                    <a:solidFill>
                      <a:srgbClr val="333333"/>
                    </a:solidFill>
                    <a:effectLst/>
                    <a:latin typeface="Microsoft YaHei" panose="020B0503020204020204" pitchFamily="34" charset="-122"/>
                    <a:ea typeface="Microsoft YaHei" panose="020B0503020204020204" pitchFamily="34" charset="-122"/>
                  </a:rPr>
                  <a:t>是对应的约束系数。</a:t>
                </a:r>
                <a:endParaRPr lang="zh-CN" altLang="en-US" b="0" i="0" dirty="0">
                  <a:solidFill>
                    <a:srgbClr val="333333"/>
                  </a:solidFill>
                  <a:effectLst/>
                  <a:latin typeface="Arial" panose="020B0604020202020204" pitchFamily="34" charset="0"/>
                </a:endParaRPr>
              </a:p>
              <a:p>
                <a:r>
                  <a:rPr lang="zh-CN" altLang="en-US" b="0" i="0" dirty="0">
                    <a:solidFill>
                      <a:srgbClr val="333333"/>
                    </a:solidFill>
                    <a:effectLst/>
                    <a:latin typeface="Microsoft YaHei" panose="020B0503020204020204" pitchFamily="34" charset="-122"/>
                    <a:ea typeface="Microsoft YaHei" panose="020B0503020204020204" pitchFamily="34" charset="-122"/>
                  </a:rPr>
                  <a:t>   此时若要求解上述优化问题，必须满足下述条件（也是我们的求解条件）：</a:t>
                </a:r>
                <a:endParaRPr lang="zh-CN" altLang="en-US" b="0" i="0" dirty="0">
                  <a:solidFill>
                    <a:srgbClr val="333333"/>
                  </a:solidFill>
                  <a:effectLst/>
                  <a:latin typeface="Arial" panose="020B0604020202020204" pitchFamily="34" charset="0"/>
                </a:endParaRPr>
              </a:p>
            </p:txBody>
          </p:sp>
        </mc:Choice>
        <mc:Fallback>
          <p:sp>
            <p:nvSpPr>
              <p:cNvPr id="4" name="矩形 3">
                <a:extLst>
                  <a:ext uri="{FF2B5EF4-FFF2-40B4-BE49-F238E27FC236}">
                    <a16:creationId xmlns:a16="http://schemas.microsoft.com/office/drawing/2014/main" id="{E2BE0E56-5A26-4D0C-99F0-D89F7DEDAA2F}"/>
                  </a:ext>
                </a:extLst>
              </p:cNvPr>
              <p:cNvSpPr>
                <a:spLocks noRot="1" noChangeAspect="1" noMove="1" noResize="1" noEditPoints="1" noAdjustHandles="1" noChangeArrowheads="1" noChangeShapeType="1" noTextEdit="1"/>
              </p:cNvSpPr>
              <p:nvPr/>
            </p:nvSpPr>
            <p:spPr>
              <a:xfrm>
                <a:off x="220624" y="2180978"/>
                <a:ext cx="8566444" cy="923330"/>
              </a:xfrm>
              <a:prstGeom prst="rect">
                <a:avLst/>
              </a:prstGeom>
              <a:blipFill>
                <a:blip r:embed="rId2"/>
                <a:stretch>
                  <a:fillRect l="-569" t="-3974" r="-641" b="-993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D3EA305-3FC6-4DC3-8650-DA474074B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192478"/>
            <a:ext cx="3228571" cy="2314286"/>
          </a:xfrm>
          <a:prstGeom prst="rect">
            <a:avLst/>
          </a:prstGeom>
        </p:spPr>
      </p:pic>
      <p:sp>
        <p:nvSpPr>
          <p:cNvPr id="6" name="矩形 5">
            <a:extLst>
              <a:ext uri="{FF2B5EF4-FFF2-40B4-BE49-F238E27FC236}">
                <a16:creationId xmlns:a16="http://schemas.microsoft.com/office/drawing/2014/main" id="{BB0009BD-1209-41FC-8F93-1CDF2C98D1E3}"/>
              </a:ext>
            </a:extLst>
          </p:cNvPr>
          <p:cNvSpPr/>
          <p:nvPr/>
        </p:nvSpPr>
        <p:spPr>
          <a:xfrm>
            <a:off x="220624" y="5681999"/>
            <a:ext cx="8923375" cy="923330"/>
          </a:xfrm>
          <a:prstGeom prst="rect">
            <a:avLst/>
          </a:prstGeom>
        </p:spPr>
        <p:txBody>
          <a:bodyPr wrap="square">
            <a:spAutoFit/>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这些求解条件就是</a:t>
            </a:r>
            <a:r>
              <a:rPr lang="en-US" altLang="zh-CN" b="0" i="0" dirty="0" err="1">
                <a:solidFill>
                  <a:srgbClr val="FF0000"/>
                </a:solidFill>
                <a:effectLst/>
                <a:latin typeface="Microsoft YaHei" panose="020B0503020204020204" pitchFamily="34" charset="-122"/>
                <a:ea typeface="Microsoft YaHei" panose="020B0503020204020204" pitchFamily="34" charset="-122"/>
              </a:rPr>
              <a:t>KKT</a:t>
            </a:r>
            <a:r>
              <a:rPr lang="zh-CN" altLang="en-US" b="0" i="0" dirty="0">
                <a:solidFill>
                  <a:srgbClr val="FF0000"/>
                </a:solidFill>
                <a:effectLst/>
                <a:latin typeface="Microsoft YaHei" panose="020B0503020204020204" pitchFamily="34" charset="-122"/>
                <a:ea typeface="Microsoft YaHei" panose="020B0503020204020204" pitchFamily="34" charset="-122"/>
              </a:rPr>
              <a:t>条件</a:t>
            </a:r>
            <a:r>
              <a:rPr lang="en-US" altLang="zh-CN" dirty="0">
                <a:hlinkClick r:id="rId4">
                  <a:extLst>
                    <a:ext uri="{A12FA001-AC4F-418D-AE19-62706E023703}">
                      <ahyp:hlinkClr xmlns:ahyp="http://schemas.microsoft.com/office/drawing/2018/hyperlinkcolor" val="tx"/>
                    </a:ext>
                  </a:extLst>
                </a:hlinkClick>
              </a:rPr>
              <a:t>(</a:t>
            </a:r>
            <a:r>
              <a:rPr lang="en-US" altLang="zh-CN" dirty="0" err="1">
                <a:hlinkClick r:id="rId4">
                  <a:extLst>
                    <a:ext uri="{A12FA001-AC4F-418D-AE19-62706E023703}">
                      <ahyp:hlinkClr xmlns:ahyp="http://schemas.microsoft.com/office/drawing/2018/hyperlinkcolor" val="tx"/>
                    </a:ext>
                  </a:extLst>
                </a:hlinkClick>
              </a:rPr>
              <a:t>Karush</a:t>
            </a:r>
            <a:r>
              <a:rPr lang="en-US" altLang="zh-CN" dirty="0">
                <a:hlinkClick r:id="rId4">
                  <a:extLst>
                    <a:ext uri="{A12FA001-AC4F-418D-AE19-62706E023703}">
                      <ahyp:hlinkClr xmlns:ahyp="http://schemas.microsoft.com/office/drawing/2018/hyperlinkcolor" val="tx"/>
                    </a:ext>
                  </a:extLst>
                </a:hlinkClick>
              </a:rPr>
              <a:t>-Kuhn-</a:t>
            </a:r>
            <a:r>
              <a:rPr lang="en-US" altLang="zh-CN" dirty="0" err="1">
                <a:hlinkClick r:id="rId4">
                  <a:extLst>
                    <a:ext uri="{A12FA001-AC4F-418D-AE19-62706E023703}">
                      <ahyp:hlinkClr xmlns:ahyp="http://schemas.microsoft.com/office/drawing/2018/hyperlinkcolor" val="tx"/>
                    </a:ext>
                  </a:extLst>
                </a:hlinkClick>
              </a:rPr>
              <a:t>Tucher</a:t>
            </a:r>
            <a:r>
              <a:rPr lang="en-US" altLang="zh-CN" dirty="0">
                <a:hlinkClick r:id="rId4">
                  <a:extLst>
                    <a:ext uri="{A12FA001-AC4F-418D-AE19-62706E023703}">
                      <ahyp:hlinkClr xmlns:ahyp="http://schemas.microsoft.com/office/drawing/2018/hyperlinkcolor" val="tx"/>
                    </a:ext>
                  </a:extLst>
                </a:hlinkClick>
              </a:rPr>
              <a:t>)</a:t>
            </a:r>
            <a:r>
              <a:rPr lang="zh-CN" altLang="en-US" b="0" i="0" dirty="0">
                <a:solidFill>
                  <a:srgbClr val="333333"/>
                </a:solidFill>
                <a:effectLst/>
                <a:latin typeface="Microsoft YaHei" panose="020B0503020204020204" pitchFamily="34" charset="-122"/>
                <a:ea typeface="Microsoft YaHei" panose="020B0503020204020204" pitchFamily="34" charset="-122"/>
              </a:rPr>
              <a:t>。</a:t>
            </a:r>
            <a:r>
              <a:rPr lang="en-US" altLang="zh-CN" b="0" i="0" dirty="0">
                <a:solidFill>
                  <a:srgbClr val="333333"/>
                </a:solidFill>
                <a:effectLst/>
                <a:latin typeface="Microsoft YaHei" panose="020B0503020204020204" pitchFamily="34" charset="-122"/>
                <a:ea typeface="Microsoft YaHei" panose="020B0503020204020204" pitchFamily="34" charset="-122"/>
              </a:rPr>
              <a:t>(1)</a:t>
            </a:r>
            <a:r>
              <a:rPr lang="zh-CN" altLang="en-US" b="0" i="0" dirty="0">
                <a:solidFill>
                  <a:srgbClr val="333333"/>
                </a:solidFill>
                <a:effectLst/>
                <a:latin typeface="Microsoft YaHei" panose="020B0503020204020204" pitchFamily="34" charset="-122"/>
                <a:ea typeface="Microsoft YaHei" panose="020B0503020204020204" pitchFamily="34" charset="-122"/>
              </a:rPr>
              <a:t>是对拉格朗日函数取极值时候带来的一个必要条件，</a:t>
            </a:r>
            <a:r>
              <a:rPr lang="en-US" altLang="zh-CN" b="0" i="0" dirty="0">
                <a:solidFill>
                  <a:srgbClr val="333333"/>
                </a:solidFill>
                <a:effectLst/>
                <a:latin typeface="Microsoft YaHei" panose="020B0503020204020204" pitchFamily="34" charset="-122"/>
                <a:ea typeface="Microsoft YaHei" panose="020B0503020204020204" pitchFamily="34" charset="-122"/>
              </a:rPr>
              <a:t>(2)</a:t>
            </a:r>
            <a:r>
              <a:rPr lang="zh-CN" altLang="en-US" b="0" i="0" dirty="0">
                <a:solidFill>
                  <a:srgbClr val="333333"/>
                </a:solidFill>
                <a:effectLst/>
                <a:latin typeface="Microsoft YaHei" panose="020B0503020204020204" pitchFamily="34" charset="-122"/>
                <a:ea typeface="Microsoft YaHei" panose="020B0503020204020204" pitchFamily="34" charset="-122"/>
              </a:rPr>
              <a:t>是拉格朗日系数约束（同等式情况），</a:t>
            </a:r>
            <a:r>
              <a:rPr lang="en-US" altLang="zh-CN" b="0" i="0" dirty="0">
                <a:solidFill>
                  <a:srgbClr val="333333"/>
                </a:solidFill>
                <a:effectLst/>
                <a:latin typeface="Microsoft YaHei" panose="020B0503020204020204" pitchFamily="34" charset="-122"/>
                <a:ea typeface="Microsoft YaHei" panose="020B0503020204020204" pitchFamily="34" charset="-122"/>
              </a:rPr>
              <a:t>(3)</a:t>
            </a:r>
            <a:r>
              <a:rPr lang="zh-CN" altLang="en-US" b="0" i="0" dirty="0">
                <a:solidFill>
                  <a:srgbClr val="333333"/>
                </a:solidFill>
                <a:effectLst/>
                <a:latin typeface="Microsoft YaHei" panose="020B0503020204020204" pitchFamily="34" charset="-122"/>
                <a:ea typeface="Microsoft YaHei" panose="020B0503020204020204" pitchFamily="34" charset="-122"/>
              </a:rPr>
              <a:t>是不等式约束情况，</a:t>
            </a:r>
            <a:r>
              <a:rPr lang="en-US" altLang="zh-CN" b="0" i="0" dirty="0">
                <a:solidFill>
                  <a:srgbClr val="333333"/>
                </a:solidFill>
                <a:effectLst/>
                <a:latin typeface="Microsoft YaHei" panose="020B0503020204020204" pitchFamily="34" charset="-122"/>
                <a:ea typeface="Microsoft YaHei" panose="020B0503020204020204" pitchFamily="34" charset="-122"/>
              </a:rPr>
              <a:t>(4)</a:t>
            </a:r>
            <a:r>
              <a:rPr lang="zh-CN" altLang="en-US" b="0" i="0" dirty="0">
                <a:solidFill>
                  <a:srgbClr val="333333"/>
                </a:solidFill>
                <a:effectLst/>
                <a:latin typeface="Microsoft YaHei" panose="020B0503020204020204" pitchFamily="34" charset="-122"/>
                <a:ea typeface="Microsoft YaHei" panose="020B0503020204020204" pitchFamily="34" charset="-122"/>
              </a:rPr>
              <a:t>是</a:t>
            </a:r>
            <a:r>
              <a:rPr lang="zh-CN" altLang="en-US" b="0" i="0" dirty="0">
                <a:solidFill>
                  <a:srgbClr val="FF0000"/>
                </a:solidFill>
                <a:effectLst/>
                <a:latin typeface="Microsoft YaHei" panose="020B0503020204020204" pitchFamily="34" charset="-122"/>
                <a:ea typeface="Microsoft YaHei" panose="020B0503020204020204" pitchFamily="34" charset="-122"/>
              </a:rPr>
              <a:t>互补松弛</a:t>
            </a:r>
            <a:r>
              <a:rPr lang="zh-CN" altLang="en-US" b="0" i="0" dirty="0">
                <a:solidFill>
                  <a:srgbClr val="333333"/>
                </a:solidFill>
                <a:effectLst/>
                <a:latin typeface="Microsoft YaHei" panose="020B0503020204020204" pitchFamily="34" charset="-122"/>
                <a:ea typeface="Microsoft YaHei" panose="020B0503020204020204" pitchFamily="34" charset="-122"/>
              </a:rPr>
              <a:t>条件，</a:t>
            </a:r>
            <a:r>
              <a:rPr lang="en-US" altLang="zh-CN" b="0" i="0" dirty="0">
                <a:solidFill>
                  <a:srgbClr val="333333"/>
                </a:solidFill>
                <a:effectLst/>
                <a:latin typeface="Microsoft YaHei" panose="020B0503020204020204" pitchFamily="34" charset="-122"/>
                <a:ea typeface="Microsoft YaHei" panose="020B0503020204020204" pitchFamily="34" charset="-122"/>
              </a:rPr>
              <a:t>(5)</a:t>
            </a:r>
            <a:r>
              <a:rPr lang="zh-CN" altLang="en-US" b="0" i="0" dirty="0">
                <a:solidFill>
                  <a:srgbClr val="333333"/>
                </a:solidFill>
                <a:effectLst/>
                <a:latin typeface="Microsoft YaHei" panose="020B0503020204020204" pitchFamily="34" charset="-122"/>
                <a:ea typeface="Microsoft YaHei" panose="020B0503020204020204" pitchFamily="34" charset="-122"/>
              </a:rPr>
              <a:t>、</a:t>
            </a:r>
            <a:r>
              <a:rPr lang="en-US" altLang="zh-CN" b="0" i="0" dirty="0">
                <a:solidFill>
                  <a:srgbClr val="333333"/>
                </a:solidFill>
                <a:effectLst/>
                <a:latin typeface="Microsoft YaHei" panose="020B0503020204020204" pitchFamily="34" charset="-122"/>
                <a:ea typeface="Microsoft YaHei" panose="020B0503020204020204" pitchFamily="34" charset="-122"/>
              </a:rPr>
              <a:t>(6)</a:t>
            </a:r>
            <a:r>
              <a:rPr lang="zh-CN" altLang="en-US" b="0" i="0" dirty="0">
                <a:solidFill>
                  <a:srgbClr val="333333"/>
                </a:solidFill>
                <a:effectLst/>
                <a:latin typeface="Microsoft YaHei" panose="020B0503020204020204" pitchFamily="34" charset="-122"/>
                <a:ea typeface="Microsoft YaHei" panose="020B0503020204020204" pitchFamily="34" charset="-122"/>
              </a:rPr>
              <a:t>是原约束条件。</a:t>
            </a:r>
            <a:endParaRPr lang="zh-CN" altLang="en-US" dirty="0"/>
          </a:p>
        </p:txBody>
      </p:sp>
      <p:sp>
        <p:nvSpPr>
          <p:cNvPr id="7" name="矩形 6">
            <a:extLst>
              <a:ext uri="{FF2B5EF4-FFF2-40B4-BE49-F238E27FC236}">
                <a16:creationId xmlns:a16="http://schemas.microsoft.com/office/drawing/2014/main" id="{262E28E2-26D2-4DBC-96C1-53ADC411CDB6}"/>
              </a:ext>
            </a:extLst>
          </p:cNvPr>
          <p:cNvSpPr/>
          <p:nvPr/>
        </p:nvSpPr>
        <p:spPr>
          <a:xfrm>
            <a:off x="141630" y="189589"/>
            <a:ext cx="2581669" cy="400110"/>
          </a:xfrm>
          <a:prstGeom prst="rect">
            <a:avLst/>
          </a:prstGeom>
        </p:spPr>
        <p:txBody>
          <a:bodyPr wrap="none">
            <a:spAutoFit/>
          </a:bodyPr>
          <a:lstStyle/>
          <a:p>
            <a:r>
              <a:rPr lang="en-US" altLang="zh-CN" sz="2000" b="1"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Karush</a:t>
            </a:r>
            <a:r>
              <a:rPr lang="en-US" altLang="zh-CN" sz="2000"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-Kuhn-</a:t>
            </a:r>
            <a:r>
              <a:rPr lang="en-US" altLang="zh-CN" sz="2000" b="1"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Tucher</a:t>
            </a:r>
            <a:endParaRPr lang="zh-CN" altLang="en-US"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1E3C0C21-AC80-4955-B621-DA40F6790DDB}"/>
              </a:ext>
            </a:extLst>
          </p:cNvPr>
          <p:cNvSpPr/>
          <p:nvPr/>
        </p:nvSpPr>
        <p:spPr>
          <a:xfrm>
            <a:off x="141630" y="703650"/>
            <a:ext cx="8933071" cy="1477328"/>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       Where f (x) is the original objective function, HJ (x) is the first equality constraint condition, lambda J is the corresponding constraint coefficient, GK is the inequality constraint, UK is the corresponding constraint coefficient.In order to solve the above-mentioned optimization problems, the following conditions must be satisfied (which is also our solution condition):</a:t>
            </a:r>
          </a:p>
        </p:txBody>
      </p:sp>
    </p:spTree>
    <p:extLst>
      <p:ext uri="{BB962C8B-B14F-4D97-AF65-F5344CB8AC3E}">
        <p14:creationId xmlns:p14="http://schemas.microsoft.com/office/powerpoint/2010/main" val="304559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A3DA90-2EB8-462D-911E-AA991549D24D}"/>
              </a:ext>
            </a:extLst>
          </p:cNvPr>
          <p:cNvSpPr/>
          <p:nvPr/>
        </p:nvSpPr>
        <p:spPr>
          <a:xfrm>
            <a:off x="181833" y="232568"/>
            <a:ext cx="2339102" cy="461665"/>
          </a:xfrm>
          <a:prstGeom prst="rect">
            <a:avLst/>
          </a:prstGeom>
        </p:spPr>
        <p:txBody>
          <a:bodyPr wrap="none">
            <a:spAutoFit/>
          </a:bodyPr>
          <a:lstStyle/>
          <a:p>
            <a:r>
              <a:rPr lang="zh-CN" altLang="en-US" sz="2400" b="1" i="0" dirty="0">
                <a:solidFill>
                  <a:srgbClr val="333333"/>
                </a:solidFill>
                <a:effectLst/>
                <a:latin typeface="Microsoft YaHei" panose="020B0503020204020204" pitchFamily="34" charset="-122"/>
                <a:ea typeface="Microsoft YaHei" panose="020B0503020204020204" pitchFamily="34" charset="-122"/>
              </a:rPr>
              <a:t>拉格朗日乘子法</a:t>
            </a:r>
            <a:endParaRPr lang="zh-CN" altLang="en-US" sz="2400" b="1" dirty="0"/>
          </a:p>
        </p:txBody>
      </p:sp>
      <p:pic>
        <p:nvPicPr>
          <p:cNvPr id="5" name="图片 4" descr="图片包含 物体&#10;&#10;自动生成的说明">
            <a:extLst>
              <a:ext uri="{FF2B5EF4-FFF2-40B4-BE49-F238E27FC236}">
                <a16:creationId xmlns:a16="http://schemas.microsoft.com/office/drawing/2014/main" id="{C10D61AA-F087-4E77-9FD1-B1714B9E746E}"/>
              </a:ext>
            </a:extLst>
          </p:cNvPr>
          <p:cNvPicPr>
            <a:picLocks noChangeAspect="1"/>
          </p:cNvPicPr>
          <p:nvPr/>
        </p:nvPicPr>
        <p:blipFill rotWithShape="1">
          <a:blip r:embed="rId2">
            <a:extLst>
              <a:ext uri="{28A0092B-C50C-407E-A947-70E740481C1C}">
                <a14:useLocalDpi xmlns:a14="http://schemas.microsoft.com/office/drawing/2010/main" val="0"/>
              </a:ext>
            </a:extLst>
          </a:blip>
          <a:srcRect t="8529" r="3505"/>
          <a:stretch/>
        </p:blipFill>
        <p:spPr>
          <a:xfrm>
            <a:off x="555512" y="1167614"/>
            <a:ext cx="3644670" cy="879664"/>
          </a:xfrm>
          <a:prstGeom prst="rect">
            <a:avLst/>
          </a:prstGeom>
        </p:spPr>
      </p:pic>
      <p:sp>
        <p:nvSpPr>
          <p:cNvPr id="6" name="矩形 5">
            <a:extLst>
              <a:ext uri="{FF2B5EF4-FFF2-40B4-BE49-F238E27FC236}">
                <a16:creationId xmlns:a16="http://schemas.microsoft.com/office/drawing/2014/main" id="{3EF13891-FB93-486E-925F-C8C1E6E56B44}"/>
              </a:ext>
            </a:extLst>
          </p:cNvPr>
          <p:cNvSpPr/>
          <p:nvPr/>
        </p:nvSpPr>
        <p:spPr>
          <a:xfrm>
            <a:off x="353593" y="2044157"/>
            <a:ext cx="2954655" cy="369332"/>
          </a:xfrm>
          <a:prstGeom prst="rect">
            <a:avLst/>
          </a:prstGeom>
        </p:spPr>
        <p:txBody>
          <a:bodyPr wrap="none">
            <a:spAutoFit/>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然后，解变量的偏导方程：</a:t>
            </a:r>
            <a:endParaRPr lang="zh-CN" altLang="en-US" dirty="0"/>
          </a:p>
        </p:txBody>
      </p:sp>
      <p:pic>
        <p:nvPicPr>
          <p:cNvPr id="7" name="图片 6">
            <a:extLst>
              <a:ext uri="{FF2B5EF4-FFF2-40B4-BE49-F238E27FC236}">
                <a16:creationId xmlns:a16="http://schemas.microsoft.com/office/drawing/2014/main" id="{369D4A17-CC40-4944-B174-38513A89662E}"/>
              </a:ext>
            </a:extLst>
          </p:cNvPr>
          <p:cNvPicPr>
            <a:picLocks noChangeAspect="1"/>
          </p:cNvPicPr>
          <p:nvPr/>
        </p:nvPicPr>
        <p:blipFill>
          <a:blip r:embed="rId3"/>
          <a:stretch>
            <a:fillRect/>
          </a:stretch>
        </p:blipFill>
        <p:spPr>
          <a:xfrm>
            <a:off x="555512" y="2355861"/>
            <a:ext cx="2360304" cy="1038534"/>
          </a:xfrm>
          <a:prstGeom prst="rect">
            <a:avLst/>
          </a:prstGeom>
        </p:spPr>
      </p:pic>
      <p:sp>
        <p:nvSpPr>
          <p:cNvPr id="8" name="矩形 7">
            <a:extLst>
              <a:ext uri="{FF2B5EF4-FFF2-40B4-BE49-F238E27FC236}">
                <a16:creationId xmlns:a16="http://schemas.microsoft.com/office/drawing/2014/main" id="{98C52454-C242-4DF8-8940-0B1EE8AC682D}"/>
              </a:ext>
            </a:extLst>
          </p:cNvPr>
          <p:cNvSpPr/>
          <p:nvPr/>
        </p:nvSpPr>
        <p:spPr>
          <a:xfrm>
            <a:off x="353593" y="5085184"/>
            <a:ext cx="8407146" cy="879664"/>
          </a:xfrm>
          <a:prstGeom prst="rect">
            <a:avLst/>
          </a:prstGeom>
        </p:spPr>
        <p:txBody>
          <a:bodyPr wrap="square">
            <a:spAutoFit/>
          </a:bodyPr>
          <a:lstStyle/>
          <a:p>
            <a:pPr>
              <a:lnSpc>
                <a:spcPct val="15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如果有</a:t>
            </a:r>
            <a:r>
              <a:rPr lang="en-US" altLang="zh-CN" b="0" i="0" dirty="0" err="1">
                <a:solidFill>
                  <a:srgbClr val="333333"/>
                </a:solidFill>
                <a:effectLst/>
                <a:latin typeface="Microsoft YaHei" panose="020B0503020204020204" pitchFamily="34" charset="-122"/>
                <a:ea typeface="Microsoft YaHei" panose="020B0503020204020204" pitchFamily="34" charset="-122"/>
              </a:rPr>
              <a:t>i</a:t>
            </a:r>
            <a:r>
              <a:rPr lang="zh-CN" altLang="en-US" b="0" i="0" dirty="0">
                <a:solidFill>
                  <a:srgbClr val="333333"/>
                </a:solidFill>
                <a:effectLst/>
                <a:latin typeface="Microsoft YaHei" panose="020B0503020204020204" pitchFamily="34" charset="-122"/>
                <a:ea typeface="Microsoft YaHei" panose="020B0503020204020204" pitchFamily="34" charset="-122"/>
              </a:rPr>
              <a:t>个约束条件，就应该有</a:t>
            </a:r>
            <a:r>
              <a:rPr lang="en-US" altLang="zh-CN" b="0" i="0" dirty="0" err="1">
                <a:solidFill>
                  <a:srgbClr val="333333"/>
                </a:solidFill>
                <a:effectLst/>
                <a:latin typeface="Microsoft YaHei" panose="020B0503020204020204" pitchFamily="34" charset="-122"/>
                <a:ea typeface="Microsoft YaHei" panose="020B0503020204020204" pitchFamily="34" charset="-122"/>
              </a:rPr>
              <a:t>i+1</a:t>
            </a:r>
            <a:r>
              <a:rPr lang="zh-CN" altLang="en-US" b="0" i="0" dirty="0">
                <a:solidFill>
                  <a:srgbClr val="333333"/>
                </a:solidFill>
                <a:effectLst/>
                <a:latin typeface="Microsoft YaHei" panose="020B0503020204020204" pitchFamily="34" charset="-122"/>
                <a:ea typeface="Microsoft YaHei" panose="020B0503020204020204" pitchFamily="34" charset="-122"/>
              </a:rPr>
              <a:t>个方程。求出的方程组的解就可能是最优化值（高等数学中提到的极值），将结果带回原方程验证就可得到解。</a:t>
            </a:r>
            <a:endParaRPr lang="zh-CN" altLang="en-US" dirty="0"/>
          </a:p>
        </p:txBody>
      </p:sp>
      <p:sp>
        <p:nvSpPr>
          <p:cNvPr id="4" name="文本框 3">
            <a:extLst>
              <a:ext uri="{FF2B5EF4-FFF2-40B4-BE49-F238E27FC236}">
                <a16:creationId xmlns:a16="http://schemas.microsoft.com/office/drawing/2014/main" id="{30C7DD16-638C-45A0-AB2B-5BF11917FE15}"/>
              </a:ext>
            </a:extLst>
          </p:cNvPr>
          <p:cNvSpPr txBox="1"/>
          <p:nvPr/>
        </p:nvSpPr>
        <p:spPr>
          <a:xfrm>
            <a:off x="2014561" y="613702"/>
            <a:ext cx="136815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具体方法</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CD94F01-6DAC-4D36-84D4-F7041574E1FA}"/>
              </a:ext>
            </a:extLst>
          </p:cNvPr>
          <p:cNvSpPr/>
          <p:nvPr/>
        </p:nvSpPr>
        <p:spPr>
          <a:xfrm>
            <a:off x="383261" y="3463606"/>
            <a:ext cx="8377478" cy="1323439"/>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If there are I constraints, there should be I + 1 equation. The solution of the equation system may be the optimal value (the extreme value mentioned in higher mathematics). The solution can be obtained by bringing the result back to the original equation for verification.</a:t>
            </a:r>
          </a:p>
        </p:txBody>
      </p:sp>
    </p:spTree>
    <p:extLst>
      <p:ext uri="{BB962C8B-B14F-4D97-AF65-F5344CB8AC3E}">
        <p14:creationId xmlns:p14="http://schemas.microsoft.com/office/powerpoint/2010/main" val="20434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DCF9CA-56A6-4F32-8A22-A3A250FD4FA9}"/>
              </a:ext>
            </a:extLst>
          </p:cNvPr>
          <p:cNvSpPr/>
          <p:nvPr/>
        </p:nvSpPr>
        <p:spPr>
          <a:xfrm>
            <a:off x="533306" y="2624589"/>
            <a:ext cx="7992888" cy="1323439"/>
          </a:xfrm>
          <a:prstGeom prst="rect">
            <a:avLst/>
          </a:prstGeom>
        </p:spPr>
        <p:txBody>
          <a:bodyPr wrap="square">
            <a:spAutoFit/>
          </a:bodyPr>
          <a:lstStyle/>
          <a:p>
            <a:r>
              <a:rPr lang="zh-CN" altLang="en-US" sz="1600" dirty="0"/>
              <a:t>假设这样一个场景：一个人需要从山上下来。这个时候，他就可以利用梯度下降算法来帮助自己下山。具体来说就是，以他当前的所处的位置为基准，寻找这个位置</a:t>
            </a:r>
            <a:r>
              <a:rPr lang="zh-CN" altLang="en-US" sz="1600" dirty="0">
                <a:solidFill>
                  <a:srgbClr val="FF0000"/>
                </a:solidFill>
              </a:rPr>
              <a:t>最陡峭</a:t>
            </a:r>
            <a:r>
              <a:rPr lang="zh-CN" altLang="en-US" sz="1600" dirty="0"/>
              <a:t>的地方，然后朝着山的高度下降的地方走，同理，如果我们的目标是上山，也就是爬到山顶，那么此时应该是朝着最陡峭的方向往上走。然后每走一段距离，都反复采用同一个方法，最后就能成功的抵达山谷。</a:t>
            </a:r>
          </a:p>
        </p:txBody>
      </p:sp>
      <p:sp>
        <p:nvSpPr>
          <p:cNvPr id="3" name="矩形 2">
            <a:extLst>
              <a:ext uri="{FF2B5EF4-FFF2-40B4-BE49-F238E27FC236}">
                <a16:creationId xmlns:a16="http://schemas.microsoft.com/office/drawing/2014/main" id="{87102379-F7C3-44D5-A89D-4F5A7FE9EE90}"/>
              </a:ext>
            </a:extLst>
          </p:cNvPr>
          <p:cNvSpPr/>
          <p:nvPr/>
        </p:nvSpPr>
        <p:spPr>
          <a:xfrm>
            <a:off x="755576" y="378104"/>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梯度下降</a:t>
            </a:r>
          </a:p>
        </p:txBody>
      </p:sp>
      <p:pic>
        <p:nvPicPr>
          <p:cNvPr id="4" name="图片 3">
            <a:extLst>
              <a:ext uri="{FF2B5EF4-FFF2-40B4-BE49-F238E27FC236}">
                <a16:creationId xmlns:a16="http://schemas.microsoft.com/office/drawing/2014/main" id="{A1BC52B8-5F9A-41D3-9FAF-4AFB7EF743A4}"/>
              </a:ext>
            </a:extLst>
          </p:cNvPr>
          <p:cNvPicPr>
            <a:picLocks noChangeAspect="1"/>
          </p:cNvPicPr>
          <p:nvPr/>
        </p:nvPicPr>
        <p:blipFill>
          <a:blip r:embed="rId2"/>
          <a:stretch>
            <a:fillRect/>
          </a:stretch>
        </p:blipFill>
        <p:spPr>
          <a:xfrm>
            <a:off x="5039519" y="4725144"/>
            <a:ext cx="3807571" cy="2132856"/>
          </a:xfrm>
          <a:prstGeom prst="rect">
            <a:avLst/>
          </a:prstGeom>
        </p:spPr>
      </p:pic>
      <p:pic>
        <p:nvPicPr>
          <p:cNvPr id="5" name="图片 4">
            <a:extLst>
              <a:ext uri="{FF2B5EF4-FFF2-40B4-BE49-F238E27FC236}">
                <a16:creationId xmlns:a16="http://schemas.microsoft.com/office/drawing/2014/main" id="{2FDA84C7-C369-489C-99BB-111CAA25DB3A}"/>
              </a:ext>
            </a:extLst>
          </p:cNvPr>
          <p:cNvPicPr>
            <a:picLocks noChangeAspect="1"/>
          </p:cNvPicPr>
          <p:nvPr/>
        </p:nvPicPr>
        <p:blipFill>
          <a:blip r:embed="rId3"/>
          <a:stretch>
            <a:fillRect/>
          </a:stretch>
        </p:blipFill>
        <p:spPr>
          <a:xfrm>
            <a:off x="608543" y="4081476"/>
            <a:ext cx="2368326" cy="2598392"/>
          </a:xfrm>
          <a:prstGeom prst="rect">
            <a:avLst/>
          </a:prstGeom>
        </p:spPr>
      </p:pic>
      <p:sp>
        <p:nvSpPr>
          <p:cNvPr id="6" name="矩形 5">
            <a:extLst>
              <a:ext uri="{FF2B5EF4-FFF2-40B4-BE49-F238E27FC236}">
                <a16:creationId xmlns:a16="http://schemas.microsoft.com/office/drawing/2014/main" id="{014086D7-983E-4AC4-82C7-740F2BC784AA}"/>
              </a:ext>
            </a:extLst>
          </p:cNvPr>
          <p:cNvSpPr/>
          <p:nvPr/>
        </p:nvSpPr>
        <p:spPr>
          <a:xfrm>
            <a:off x="0" y="-23678"/>
            <a:ext cx="2347117"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gradient descent</a:t>
            </a:r>
            <a:endParaRPr lang="zh-CN" altLang="en-US" sz="2400"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7CC5229-096B-4516-8C62-FCB6291ABFDC}"/>
              </a:ext>
            </a:extLst>
          </p:cNvPr>
          <p:cNvSpPr/>
          <p:nvPr/>
        </p:nvSpPr>
        <p:spPr>
          <a:xfrm>
            <a:off x="533306" y="779493"/>
            <a:ext cx="7830616" cy="1754326"/>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Let's imagine a scenario where a person needs to come down from a mountain. At this point, he can use the gradient descent algorithm to help himself down the hill. Specifically speaking, based on his current position, that is, to climb to the top of the mountain, then we should go up in the steepest direction at this time. Then every time you walk a certain distance, you repeat the same method, and finally you can reach the valley successfully.</a:t>
            </a:r>
          </a:p>
        </p:txBody>
      </p:sp>
    </p:spTree>
    <p:extLst>
      <p:ext uri="{BB962C8B-B14F-4D97-AF65-F5344CB8AC3E}">
        <p14:creationId xmlns:p14="http://schemas.microsoft.com/office/powerpoint/2010/main" val="272372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A9694D-1189-4803-99D6-9EE1E7848FFE}"/>
              </a:ext>
            </a:extLst>
          </p:cNvPr>
          <p:cNvSpPr/>
          <p:nvPr/>
        </p:nvSpPr>
        <p:spPr>
          <a:xfrm>
            <a:off x="107504" y="188640"/>
            <a:ext cx="8928992" cy="92333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牛顿法（</a:t>
            </a:r>
            <a:r>
              <a:rPr lang="en-US" altLang="zh-CN" b="1" dirty="0">
                <a:latin typeface="微软雅黑" panose="020B0503020204020204" pitchFamily="34" charset="-122"/>
                <a:ea typeface="微软雅黑" panose="020B0503020204020204" pitchFamily="34" charset="-122"/>
              </a:rPr>
              <a:t>Newton's method</a:t>
            </a:r>
            <a:r>
              <a:rPr lang="zh-CN" altLang="en-US" b="1" dirty="0">
                <a:latin typeface="微软雅黑" panose="020B0503020204020204" pitchFamily="34" charset="-122"/>
                <a:ea typeface="微软雅黑" panose="020B0503020204020204" pitchFamily="34" charset="-122"/>
              </a:rPr>
              <a:t>）</a:t>
            </a:r>
          </a:p>
          <a:p>
            <a:endParaRPr lang="zh-CN" altLang="en-US" dirty="0"/>
          </a:p>
          <a:p>
            <a:r>
              <a:rPr lang="zh-CN" altLang="en-US" dirty="0"/>
              <a:t>　　</a:t>
            </a:r>
          </a:p>
        </p:txBody>
      </p:sp>
      <p:pic>
        <p:nvPicPr>
          <p:cNvPr id="7" name="图片 6">
            <a:extLst>
              <a:ext uri="{FF2B5EF4-FFF2-40B4-BE49-F238E27FC236}">
                <a16:creationId xmlns:a16="http://schemas.microsoft.com/office/drawing/2014/main" id="{6B8DE2C7-F4A1-4D5B-9984-38B737860975}"/>
              </a:ext>
            </a:extLst>
          </p:cNvPr>
          <p:cNvPicPr>
            <a:picLocks noChangeAspect="1"/>
          </p:cNvPicPr>
          <p:nvPr/>
        </p:nvPicPr>
        <p:blipFill>
          <a:blip r:embed="rId2"/>
          <a:stretch>
            <a:fillRect/>
          </a:stretch>
        </p:blipFill>
        <p:spPr>
          <a:xfrm>
            <a:off x="0" y="2677424"/>
            <a:ext cx="9244286" cy="3921224"/>
          </a:xfrm>
          <a:prstGeom prst="rect">
            <a:avLst/>
          </a:prstGeom>
        </p:spPr>
      </p:pic>
      <p:sp>
        <p:nvSpPr>
          <p:cNvPr id="3" name="星形: 五角 2">
            <a:extLst>
              <a:ext uri="{FF2B5EF4-FFF2-40B4-BE49-F238E27FC236}">
                <a16:creationId xmlns:a16="http://schemas.microsoft.com/office/drawing/2014/main" id="{C8F8031C-F76D-47F8-8B1F-9B1420EE774D}"/>
              </a:ext>
            </a:extLst>
          </p:cNvPr>
          <p:cNvSpPr/>
          <p:nvPr/>
        </p:nvSpPr>
        <p:spPr>
          <a:xfrm>
            <a:off x="2069975" y="5157192"/>
            <a:ext cx="432048" cy="34975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2279F50-801E-4BF4-BF58-CB4882A5B92B}"/>
              </a:ext>
            </a:extLst>
          </p:cNvPr>
          <p:cNvSpPr/>
          <p:nvPr/>
        </p:nvSpPr>
        <p:spPr>
          <a:xfrm>
            <a:off x="142465" y="755292"/>
            <a:ext cx="8928992" cy="923330"/>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Newton's method is an approximate method for solving equations in real and complex fields. Methods The first several terms of Taylor series of function f (x) are used to find the root of equation f (x) = 0. The most important feature of Newton's method is its fast convergence rate.</a:t>
            </a:r>
          </a:p>
        </p:txBody>
      </p:sp>
      <p:sp>
        <p:nvSpPr>
          <p:cNvPr id="6" name="矩形 5">
            <a:extLst>
              <a:ext uri="{FF2B5EF4-FFF2-40B4-BE49-F238E27FC236}">
                <a16:creationId xmlns:a16="http://schemas.microsoft.com/office/drawing/2014/main" id="{6CD5C131-1956-4505-9C0B-FCC3842B4D91}"/>
              </a:ext>
            </a:extLst>
          </p:cNvPr>
          <p:cNvSpPr/>
          <p:nvPr/>
        </p:nvSpPr>
        <p:spPr>
          <a:xfrm>
            <a:off x="743859" y="1882104"/>
            <a:ext cx="8352928" cy="523220"/>
          </a:xfrm>
          <a:prstGeom prst="rect">
            <a:avLst/>
          </a:prstGeom>
        </p:spPr>
        <p:txBody>
          <a:bodyPr wrap="square">
            <a:spAutoFit/>
          </a:bodyPr>
          <a:lstStyle/>
          <a:p>
            <a:r>
              <a:rPr lang="zh-CN" altLang="en-US" sz="1400" dirty="0"/>
              <a:t>牛顿法是一种在实数域和复数域上近似求解方程的方法。方法使用函数</a:t>
            </a:r>
            <a:r>
              <a:rPr lang="en-US" altLang="zh-CN" sz="1400" dirty="0"/>
              <a:t>f (x)</a:t>
            </a:r>
            <a:r>
              <a:rPr lang="zh-CN" altLang="en-US" sz="1400" dirty="0"/>
              <a:t>的泰勒级数的前面几项来寻找方程</a:t>
            </a:r>
            <a:r>
              <a:rPr lang="en-US" altLang="zh-CN" sz="1400" dirty="0"/>
              <a:t>f (x) = 0</a:t>
            </a:r>
            <a:r>
              <a:rPr lang="zh-CN" altLang="en-US" sz="1400" dirty="0"/>
              <a:t>的根。牛顿法最大的特点就在于它的收敛速度很快。</a:t>
            </a:r>
          </a:p>
        </p:txBody>
      </p:sp>
    </p:spTree>
    <p:extLst>
      <p:ext uri="{BB962C8B-B14F-4D97-AF65-F5344CB8AC3E}">
        <p14:creationId xmlns:p14="http://schemas.microsoft.com/office/powerpoint/2010/main" val="2247819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FDC5DB2-F26E-43B3-860E-711A7352F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32" y="116632"/>
            <a:ext cx="8863735" cy="6321832"/>
          </a:xfrm>
          <a:prstGeom prst="rect">
            <a:avLst/>
          </a:prstGeom>
        </p:spPr>
      </p:pic>
    </p:spTree>
    <p:extLst>
      <p:ext uri="{BB962C8B-B14F-4D97-AF65-F5344CB8AC3E}">
        <p14:creationId xmlns:p14="http://schemas.microsoft.com/office/powerpoint/2010/main" val="416218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E4CD5FC-26D5-4312-B99E-B4B169E66BA3}"/>
              </a:ext>
            </a:extLst>
          </p:cNvPr>
          <p:cNvSpPr txBox="1"/>
          <p:nvPr/>
        </p:nvSpPr>
        <p:spPr>
          <a:xfrm>
            <a:off x="2699792" y="2757607"/>
            <a:ext cx="8712968" cy="830997"/>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Thank you</a:t>
            </a:r>
            <a:r>
              <a:rPr lang="zh-CN" altLang="en-US" sz="48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1697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屏幕截图&#10;&#10;自动生成的说明">
            <a:extLst>
              <a:ext uri="{FF2B5EF4-FFF2-40B4-BE49-F238E27FC236}">
                <a16:creationId xmlns:a16="http://schemas.microsoft.com/office/drawing/2014/main" id="{BDD64D65-D513-4070-876A-6B223688B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2" y="47031"/>
            <a:ext cx="9114001" cy="6669360"/>
          </a:xfrm>
          <a:prstGeom prst="rect">
            <a:avLst/>
          </a:prstGeom>
        </p:spPr>
      </p:pic>
      <p:sp>
        <p:nvSpPr>
          <p:cNvPr id="2" name="矩形 1">
            <a:extLst>
              <a:ext uri="{FF2B5EF4-FFF2-40B4-BE49-F238E27FC236}">
                <a16:creationId xmlns:a16="http://schemas.microsoft.com/office/drawing/2014/main" id="{AF534224-B10D-4B56-B26A-C75F7E7709EE}"/>
              </a:ext>
            </a:extLst>
          </p:cNvPr>
          <p:cNvSpPr/>
          <p:nvPr/>
        </p:nvSpPr>
        <p:spPr>
          <a:xfrm>
            <a:off x="5088869" y="764704"/>
            <a:ext cx="4032447" cy="400110"/>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optimization problem</a:t>
            </a:r>
            <a:endParaRPr lang="zh-CN" altLang="en-US" sz="20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E86146EB-AA68-4E14-98DE-61F058593C00}"/>
              </a:ext>
            </a:extLst>
          </p:cNvPr>
          <p:cNvSpPr/>
          <p:nvPr/>
        </p:nvSpPr>
        <p:spPr>
          <a:xfrm>
            <a:off x="1259632" y="2420888"/>
            <a:ext cx="2402004"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linear programming</a:t>
            </a:r>
            <a:endParaRPr lang="zh-CN" altLang="en-US" sz="2000"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F1750098-4A01-41E7-AF66-40A44F41FBDE}"/>
              </a:ext>
            </a:extLst>
          </p:cNvPr>
          <p:cNvSpPr/>
          <p:nvPr/>
        </p:nvSpPr>
        <p:spPr>
          <a:xfrm>
            <a:off x="4283968" y="1744852"/>
            <a:ext cx="2606483"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Nonlinear Programming</a:t>
            </a:r>
          </a:p>
        </p:txBody>
      </p:sp>
      <p:sp>
        <p:nvSpPr>
          <p:cNvPr id="6" name="矩形 5">
            <a:extLst>
              <a:ext uri="{FF2B5EF4-FFF2-40B4-BE49-F238E27FC236}">
                <a16:creationId xmlns:a16="http://schemas.microsoft.com/office/drawing/2014/main" id="{D0C58374-65EC-4FFE-B89A-A7E045CCF921}"/>
              </a:ext>
            </a:extLst>
          </p:cNvPr>
          <p:cNvSpPr/>
          <p:nvPr/>
        </p:nvSpPr>
        <p:spPr>
          <a:xfrm>
            <a:off x="6188977" y="2920375"/>
            <a:ext cx="1402948"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Constrained</a:t>
            </a:r>
            <a:endParaRPr lang="zh-CN" altLang="en-US"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5E999B98-31D3-44F6-822A-2DE4E490DA0F}"/>
              </a:ext>
            </a:extLst>
          </p:cNvPr>
          <p:cNvSpPr/>
          <p:nvPr/>
        </p:nvSpPr>
        <p:spPr>
          <a:xfrm>
            <a:off x="399142" y="3621504"/>
            <a:ext cx="1633781"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Unconstrained</a:t>
            </a:r>
            <a:endParaRPr lang="zh-CN" altLang="en-US"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C11BFF2-13D8-449E-AF01-E005EB8DAB6D}"/>
              </a:ext>
            </a:extLst>
          </p:cNvPr>
          <p:cNvSpPr/>
          <p:nvPr/>
        </p:nvSpPr>
        <p:spPr>
          <a:xfrm>
            <a:off x="-7315" y="6363971"/>
            <a:ext cx="1806905"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gradient descent</a:t>
            </a:r>
            <a:endParaRPr lang="zh-CN" altLang="en-US"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2407C23-E5EF-4401-BF7C-BC99C30BC4DE}"/>
              </a:ext>
            </a:extLst>
          </p:cNvPr>
          <p:cNvSpPr/>
          <p:nvPr/>
        </p:nvSpPr>
        <p:spPr>
          <a:xfrm>
            <a:off x="1259631" y="5373216"/>
            <a:ext cx="1896673"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Newton's method</a:t>
            </a:r>
            <a:endParaRPr lang="zh-CN" altLang="en-US"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2C9CE7F7-C1B3-497C-AB14-E91787A54C3F}"/>
              </a:ext>
            </a:extLst>
          </p:cNvPr>
          <p:cNvSpPr/>
          <p:nvPr/>
        </p:nvSpPr>
        <p:spPr>
          <a:xfrm>
            <a:off x="2483447" y="3557047"/>
            <a:ext cx="2089033" cy="646331"/>
          </a:xfrm>
          <a:prstGeom prst="rect">
            <a:avLst/>
          </a:prstGeom>
        </p:spPr>
        <p:txBody>
          <a:bodyPr wrap="none">
            <a:spAutoFit/>
          </a:bodyPr>
          <a:lstStyle/>
          <a:p>
            <a:r>
              <a:rPr lang="en-US" altLang="zh-CN" b="1" dirty="0" err="1">
                <a:latin typeface="Times New Roman" panose="02020603050405020304" pitchFamily="18" charset="0"/>
                <a:cs typeface="Times New Roman" panose="02020603050405020304" pitchFamily="18" charset="0"/>
              </a:rPr>
              <a:t>lagrange</a:t>
            </a:r>
            <a:r>
              <a:rPr lang="en-US" altLang="zh-CN" b="1" dirty="0">
                <a:latin typeface="Times New Roman" panose="02020603050405020304" pitchFamily="18" charset="0"/>
                <a:cs typeface="Times New Roman" panose="02020603050405020304" pitchFamily="18" charset="0"/>
              </a:rPr>
              <a:t> multiplier</a:t>
            </a:r>
          </a:p>
          <a:p>
            <a:r>
              <a:rPr lang="en-US" altLang="zh-CN" b="1" dirty="0">
                <a:latin typeface="Times New Roman" panose="02020603050405020304" pitchFamily="18" charset="0"/>
                <a:cs typeface="Times New Roman" panose="02020603050405020304" pitchFamily="18" charset="0"/>
              </a:rPr>
              <a:t> techniques</a:t>
            </a:r>
            <a:endParaRPr lang="zh-CN" altLang="en-US"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3D3B6F4A-BEB6-4483-987B-BCE67E160871}"/>
              </a:ext>
            </a:extLst>
          </p:cNvPr>
          <p:cNvSpPr/>
          <p:nvPr/>
        </p:nvSpPr>
        <p:spPr>
          <a:xfrm>
            <a:off x="3928936" y="5045268"/>
            <a:ext cx="2319866"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Equivalent constraint</a:t>
            </a:r>
            <a:endParaRPr lang="zh-CN" altLang="en-US" b="1"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B363F48-07D3-45C1-B19D-D982CC8D2318}"/>
              </a:ext>
            </a:extLst>
          </p:cNvPr>
          <p:cNvSpPr/>
          <p:nvPr/>
        </p:nvSpPr>
        <p:spPr>
          <a:xfrm>
            <a:off x="6402917" y="4101125"/>
            <a:ext cx="2659702"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Unequal value constraint</a:t>
            </a:r>
            <a:endParaRPr lang="zh-CN" altLang="en-US" b="1"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F510FFE7-D7ED-45D9-8172-7CACC26DE291}"/>
              </a:ext>
            </a:extLst>
          </p:cNvPr>
          <p:cNvSpPr/>
          <p:nvPr/>
        </p:nvSpPr>
        <p:spPr>
          <a:xfrm>
            <a:off x="6679039" y="5392556"/>
            <a:ext cx="2375971" cy="369332"/>
          </a:xfrm>
          <a:prstGeom prst="rect">
            <a:avLst/>
          </a:prstGeom>
        </p:spPr>
        <p:txBody>
          <a:bodyPr wrap="none">
            <a:spAutoFit/>
          </a:bodyPr>
          <a:lstStyle/>
          <a:p>
            <a:r>
              <a:rPr lang="en-US" altLang="zh-CN" b="1" dirty="0" err="1">
                <a:latin typeface="Times New Roman" panose="02020603050405020304" pitchFamily="18" charset="0"/>
                <a:cs typeface="Times New Roman" panose="02020603050405020304" pitchFamily="18" charset="0"/>
              </a:rPr>
              <a:t>Karush</a:t>
            </a:r>
            <a:r>
              <a:rPr lang="en-US" altLang="zh-CN" b="1" dirty="0">
                <a:latin typeface="Times New Roman" panose="02020603050405020304" pitchFamily="18" charset="0"/>
                <a:cs typeface="Times New Roman" panose="02020603050405020304" pitchFamily="18" charset="0"/>
              </a:rPr>
              <a:t>-Kuhn-Tucker</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05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51FD883-DDF8-4596-89FD-08E195CA2155}"/>
              </a:ext>
            </a:extLst>
          </p:cNvPr>
          <p:cNvSpPr/>
          <p:nvPr/>
        </p:nvSpPr>
        <p:spPr>
          <a:xfrm>
            <a:off x="320131" y="757487"/>
            <a:ext cx="8503737" cy="1200329"/>
          </a:xfrm>
          <a:prstGeom prst="rect">
            <a:avLst/>
          </a:prstGeom>
        </p:spPr>
        <p:txBody>
          <a:bodyPr wrap="square">
            <a:spAutoFit/>
          </a:bodyPr>
          <a:lstStyle/>
          <a:p>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Nonlinear programming is a method to solve the optimization problem of one or more non-linear functions in objective function or constraints.</a:t>
            </a:r>
          </a:p>
        </p:txBody>
      </p:sp>
      <p:sp>
        <p:nvSpPr>
          <p:cNvPr id="5" name="矩形 4">
            <a:extLst>
              <a:ext uri="{FF2B5EF4-FFF2-40B4-BE49-F238E27FC236}">
                <a16:creationId xmlns:a16="http://schemas.microsoft.com/office/drawing/2014/main" id="{AF7F6946-17A3-4370-8530-309B021A19D0}"/>
              </a:ext>
            </a:extLst>
          </p:cNvPr>
          <p:cNvSpPr/>
          <p:nvPr/>
        </p:nvSpPr>
        <p:spPr>
          <a:xfrm>
            <a:off x="914924" y="4930533"/>
            <a:ext cx="7366226" cy="700576"/>
          </a:xfrm>
          <a:prstGeom prst="rect">
            <a:avLst/>
          </a:prstGeom>
        </p:spPr>
        <p:txBody>
          <a:bodyPr wrap="square">
            <a:spAutoFit/>
          </a:bodyPr>
          <a:lstStyle/>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就是说，非线性优化问题是针对一个非线性函数求最值的问题。求解方法就是对函数</a:t>
            </a:r>
            <a:r>
              <a:rPr lang="zh-CN" altLang="en-US" sz="1400" u="sng" dirty="0">
                <a:solidFill>
                  <a:srgbClr val="333333"/>
                </a:solidFill>
                <a:latin typeface="微软雅黑" panose="020B0503020204020204" pitchFamily="34" charset="-122"/>
                <a:ea typeface="微软雅黑" panose="020B0503020204020204" pitchFamily="34" charset="-122"/>
              </a:rPr>
              <a:t>求导</a:t>
            </a:r>
            <a:r>
              <a:rPr lang="zh-CN" altLang="en-US" sz="1400" dirty="0">
                <a:solidFill>
                  <a:srgbClr val="333333"/>
                </a:solidFill>
                <a:latin typeface="微软雅黑" panose="020B0503020204020204" pitchFamily="34" charset="-122"/>
                <a:ea typeface="微软雅黑" panose="020B0503020204020204" pitchFamily="34" charset="-122"/>
              </a:rPr>
              <a:t>，再令导数为零，我们就找到了极值点。</a:t>
            </a:r>
          </a:p>
        </p:txBody>
      </p:sp>
      <p:sp>
        <p:nvSpPr>
          <p:cNvPr id="6" name="文本框 5">
            <a:extLst>
              <a:ext uri="{FF2B5EF4-FFF2-40B4-BE49-F238E27FC236}">
                <a16:creationId xmlns:a16="http://schemas.microsoft.com/office/drawing/2014/main" id="{186642CA-9B5C-4C2F-A52F-ECEC99990E47}"/>
              </a:ext>
            </a:extLst>
          </p:cNvPr>
          <p:cNvSpPr txBox="1"/>
          <p:nvPr/>
        </p:nvSpPr>
        <p:spPr>
          <a:xfrm>
            <a:off x="31335" y="123100"/>
            <a:ext cx="7200800"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Definition of Nonlinear Programming</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1FB999E-734D-4757-927E-586F0ED1DC6C}"/>
                  </a:ext>
                </a:extLst>
              </p:cNvPr>
              <p:cNvSpPr/>
              <p:nvPr/>
            </p:nvSpPr>
            <p:spPr>
              <a:xfrm>
                <a:off x="4139952" y="2414071"/>
                <a:ext cx="4141198" cy="369332"/>
              </a:xfrm>
              <a:prstGeom prst="rect">
                <a:avLst/>
              </a:prstGeom>
            </p:spPr>
            <p:txBody>
              <a:bodyPr wrap="none">
                <a:spAutoFit/>
              </a:bodyPr>
              <a:lstStyle/>
              <a:p>
                <a:r>
                  <a:rPr lang="zh-CN" altLang="en-US" sz="1600" u="sng" dirty="0">
                    <a:solidFill>
                      <a:srgbClr val="333333"/>
                    </a:solidFill>
                    <a:latin typeface="微软雅黑" panose="020B0503020204020204" pitchFamily="34" charset="-122"/>
                    <a:ea typeface="微软雅黑" panose="020B0503020204020204" pitchFamily="34" charset="-122"/>
                  </a:rPr>
                  <a:t>比如非线性函数</a:t>
                </a:r>
                <a:r>
                  <a:rPr lang="zh-CN" altLang="en-US" sz="1600" dirty="0">
                    <a:solidFill>
                      <a:srgbClr val="333333"/>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1600" b="0" i="0" smtClean="0">
                        <a:solidFill>
                          <a:srgbClr val="333333"/>
                        </a:solidFill>
                        <a:latin typeface="Cambria Math" panose="02040503050406030204" pitchFamily="18" charset="0"/>
                        <a:ea typeface="微软雅黑" panose="020B0503020204020204" pitchFamily="34" charset="-122"/>
                      </a:rPr>
                      <m:t>y</m:t>
                    </m:r>
                    <m:r>
                      <a:rPr lang="en-US" altLang="zh-CN" sz="1600" b="0" i="0" smtClean="0">
                        <a:solidFill>
                          <a:srgbClr val="333333"/>
                        </a:solidFill>
                        <a:latin typeface="Cambria Math" panose="02040503050406030204" pitchFamily="18" charset="0"/>
                        <a:ea typeface="Cambria Math" panose="02040503050406030204" pitchFamily="18" charset="0"/>
                      </a:rPr>
                      <m:t>=</m:t>
                    </m:r>
                    <m:sSup>
                      <m:sSupPr>
                        <m:ctrlPr>
                          <a:rPr lang="en-US" altLang="zh-CN" sz="1600" b="0" i="1" smtClean="0">
                            <a:solidFill>
                              <a:srgbClr val="333333"/>
                            </a:solidFill>
                            <a:latin typeface="Cambria Math" panose="02040503050406030204" pitchFamily="18" charset="0"/>
                            <a:ea typeface="Cambria Math" panose="02040503050406030204" pitchFamily="18" charset="0"/>
                          </a:rPr>
                        </m:ctrlPr>
                      </m:sSupPr>
                      <m:e>
                        <m:r>
                          <m:rPr>
                            <m:sty m:val="p"/>
                          </m:rPr>
                          <a:rPr lang="en-US" altLang="zh-CN" sz="1600" b="0" i="0" smtClean="0">
                            <a:solidFill>
                              <a:srgbClr val="333333"/>
                            </a:solidFill>
                            <a:latin typeface="Cambria Math" panose="02040503050406030204" pitchFamily="18" charset="0"/>
                            <a:ea typeface="Cambria Math" panose="02040503050406030204" pitchFamily="18" charset="0"/>
                          </a:rPr>
                          <m:t>x</m:t>
                        </m:r>
                      </m:e>
                      <m:sup>
                        <m:r>
                          <a:rPr lang="en-US" altLang="zh-CN" sz="1600" b="0" i="0" smtClean="0">
                            <a:solidFill>
                              <a:srgbClr val="333333"/>
                            </a:solidFill>
                            <a:latin typeface="Cambria Math" panose="02040503050406030204" pitchFamily="18" charset="0"/>
                            <a:ea typeface="Cambria Math" panose="02040503050406030204" pitchFamily="18" charset="0"/>
                          </a:rPr>
                          <m:t>2</m:t>
                        </m:r>
                      </m:sup>
                    </m:sSup>
                    <m:r>
                      <a:rPr lang="en-US" altLang="zh-CN" sz="1600" b="0" i="0" smtClean="0">
                        <a:solidFill>
                          <a:srgbClr val="333333"/>
                        </a:solidFill>
                        <a:latin typeface="Cambria Math" panose="02040503050406030204" pitchFamily="18" charset="0"/>
                        <a:ea typeface="Cambria Math" panose="02040503050406030204" pitchFamily="18" charset="0"/>
                      </a:rPr>
                      <m:t>+2</m:t>
                    </m:r>
                    <m:r>
                      <m:rPr>
                        <m:sty m:val="p"/>
                      </m:rPr>
                      <a:rPr lang="en-US" altLang="zh-CN" sz="1600" b="0" i="0" smtClean="0">
                        <a:solidFill>
                          <a:srgbClr val="333333"/>
                        </a:solidFill>
                        <a:latin typeface="Cambria Math" panose="02040503050406030204" pitchFamily="18" charset="0"/>
                        <a:ea typeface="Cambria Math" panose="02040503050406030204" pitchFamily="18" charset="0"/>
                      </a:rPr>
                      <m:t>x</m:t>
                    </m:r>
                    <m:r>
                      <a:rPr lang="en-US" altLang="zh-CN" sz="1600" b="0" i="0" smtClean="0">
                        <a:solidFill>
                          <a:srgbClr val="333333"/>
                        </a:solidFill>
                        <a:latin typeface="Cambria Math" panose="02040503050406030204" pitchFamily="18" charset="0"/>
                        <a:ea typeface="Cambria Math" panose="02040503050406030204" pitchFamily="18" charset="0"/>
                      </a:rPr>
                      <m:t>+1</m:t>
                    </m:r>
                    <m:r>
                      <m:rPr>
                        <m:nor/>
                      </m:rPr>
                      <a:rPr lang="zh-CN" altLang="en-US"/>
                      <m:t>的最小值</m:t>
                    </m:r>
                  </m:oMath>
                </a14:m>
                <a:endParaRPr lang="zh-CN" altLang="en-US" sz="1600" dirty="0"/>
              </a:p>
            </p:txBody>
          </p:sp>
        </mc:Choice>
        <mc:Fallback xmlns="">
          <p:sp>
            <p:nvSpPr>
              <p:cNvPr id="7" name="矩形 6">
                <a:extLst>
                  <a:ext uri="{FF2B5EF4-FFF2-40B4-BE49-F238E27FC236}">
                    <a16:creationId xmlns:a16="http://schemas.microsoft.com/office/drawing/2014/main" id="{81FB999E-734D-4757-927E-586F0ED1DC6C}"/>
                  </a:ext>
                </a:extLst>
              </p:cNvPr>
              <p:cNvSpPr>
                <a:spLocks noRot="1" noChangeAspect="1" noMove="1" noResize="1" noEditPoints="1" noAdjustHandles="1" noChangeArrowheads="1" noChangeShapeType="1" noTextEdit="1"/>
              </p:cNvSpPr>
              <p:nvPr/>
            </p:nvSpPr>
            <p:spPr>
              <a:xfrm>
                <a:off x="4139952" y="2414071"/>
                <a:ext cx="4141198" cy="369332"/>
              </a:xfrm>
              <a:prstGeom prst="rect">
                <a:avLst/>
              </a:prstGeom>
              <a:blipFill>
                <a:blip r:embed="rId2"/>
                <a:stretch>
                  <a:fillRect l="-736" b="-16393"/>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9909B7FC-A5EB-4A85-8B0D-41CBA4D313C1}"/>
              </a:ext>
            </a:extLst>
          </p:cNvPr>
          <p:cNvSpPr/>
          <p:nvPr/>
        </p:nvSpPr>
        <p:spPr>
          <a:xfrm>
            <a:off x="916349" y="2032055"/>
            <a:ext cx="8212308" cy="307777"/>
          </a:xfrm>
          <a:prstGeom prst="rect">
            <a:avLst/>
          </a:prstGeom>
        </p:spPr>
        <p:txBody>
          <a:bodyPr wrap="square">
            <a:spAutoFit/>
          </a:bodyPr>
          <a:lstStyle/>
          <a:p>
            <a:r>
              <a:rPr lang="zh-CN" altLang="en-US" sz="1400" dirty="0">
                <a:solidFill>
                  <a:srgbClr val="333333"/>
                </a:solidFill>
                <a:latin typeface="微软雅黑" panose="020B0503020204020204" pitchFamily="34" charset="-122"/>
                <a:ea typeface="微软雅黑" panose="020B0503020204020204" pitchFamily="34" charset="-122"/>
              </a:rPr>
              <a:t>非线性规划是一种求解目标函数或约束条件中有一个或几个</a:t>
            </a:r>
            <a:r>
              <a:rPr lang="zh-CN" altLang="en-US" sz="1400" u="sng" dirty="0">
                <a:solidFill>
                  <a:srgbClr val="333333"/>
                </a:solidFill>
                <a:latin typeface="微软雅黑" panose="020B0503020204020204" pitchFamily="34" charset="-122"/>
                <a:ea typeface="微软雅黑" panose="020B0503020204020204" pitchFamily="34" charset="-122"/>
              </a:rPr>
              <a:t>非线性函数</a:t>
            </a:r>
            <a:r>
              <a:rPr lang="zh-CN" altLang="en-US" sz="1400" dirty="0">
                <a:solidFill>
                  <a:srgbClr val="333333"/>
                </a:solidFill>
                <a:latin typeface="微软雅黑" panose="020B0503020204020204" pitchFamily="34" charset="-122"/>
                <a:ea typeface="微软雅黑" panose="020B0503020204020204" pitchFamily="34" charset="-122"/>
              </a:rPr>
              <a:t>的</a:t>
            </a:r>
            <a:r>
              <a:rPr lang="zh-CN" altLang="en-US" sz="1400" u="sng" dirty="0">
                <a:solidFill>
                  <a:srgbClr val="333333"/>
                </a:solidFill>
                <a:latin typeface="微软雅黑" panose="020B0503020204020204" pitchFamily="34" charset="-122"/>
                <a:ea typeface="微软雅黑" panose="020B0503020204020204" pitchFamily="34" charset="-122"/>
              </a:rPr>
              <a:t>最优化</a:t>
            </a:r>
            <a:r>
              <a:rPr lang="zh-CN" altLang="en-US" sz="1400" dirty="0">
                <a:solidFill>
                  <a:srgbClr val="333333"/>
                </a:solidFill>
                <a:latin typeface="微软雅黑" panose="020B0503020204020204" pitchFamily="34" charset="-122"/>
                <a:ea typeface="微软雅黑" panose="020B0503020204020204" pitchFamily="34" charset="-122"/>
              </a:rPr>
              <a:t>问题的方法。</a:t>
            </a:r>
            <a:endParaRPr lang="zh-CN" altLang="en-US" sz="14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B31E16C-5749-47B2-ADB5-508ACB04BA2A}"/>
              </a:ext>
            </a:extLst>
          </p:cNvPr>
          <p:cNvSpPr/>
          <p:nvPr/>
        </p:nvSpPr>
        <p:spPr>
          <a:xfrm>
            <a:off x="239503" y="3422426"/>
            <a:ext cx="8664992" cy="1569660"/>
          </a:xfrm>
          <a:prstGeom prst="rect">
            <a:avLst/>
          </a:prstGeom>
        </p:spPr>
        <p:txBody>
          <a:bodyPr wrap="square">
            <a:spAutoFit/>
          </a:bodyPr>
          <a:lstStyle/>
          <a:p>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That is to say, the problem of non-linear optimization is to find the optimal value of a non-linear function. The solution is to </a:t>
            </a:r>
            <a:r>
              <a:rPr lang="en-US" altLang="zh-CN" sz="2400" u="sng"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derive</a:t>
            </a:r>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the function, and then make the derivative zero, we find the extreme point.</a:t>
            </a:r>
            <a:endParaRPr lang="zh-CN" altLang="en-US"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1666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E007A59-D7A7-4296-893C-A4922B01CEE6}"/>
              </a:ext>
            </a:extLst>
          </p:cNvPr>
          <p:cNvPicPr>
            <a:picLocks noChangeAspect="1"/>
          </p:cNvPicPr>
          <p:nvPr/>
        </p:nvPicPr>
        <p:blipFill>
          <a:blip r:embed="rId2"/>
          <a:stretch>
            <a:fillRect/>
          </a:stretch>
        </p:blipFill>
        <p:spPr>
          <a:xfrm>
            <a:off x="-33892" y="2996952"/>
            <a:ext cx="9144000" cy="3391091"/>
          </a:xfrm>
          <a:prstGeom prst="rect">
            <a:avLst/>
          </a:prstGeom>
        </p:spPr>
      </p:pic>
      <p:sp>
        <p:nvSpPr>
          <p:cNvPr id="2" name="矩形 1">
            <a:extLst>
              <a:ext uri="{FF2B5EF4-FFF2-40B4-BE49-F238E27FC236}">
                <a16:creationId xmlns:a16="http://schemas.microsoft.com/office/drawing/2014/main" id="{3E1AECD9-3B6E-4544-9444-0BE2203443FD}"/>
              </a:ext>
            </a:extLst>
          </p:cNvPr>
          <p:cNvSpPr/>
          <p:nvPr/>
        </p:nvSpPr>
        <p:spPr>
          <a:xfrm>
            <a:off x="150137" y="99519"/>
            <a:ext cx="8352928" cy="954107"/>
          </a:xfrm>
          <a:prstGeom prst="rect">
            <a:avLst/>
          </a:prstGeom>
        </p:spPr>
        <p:txBody>
          <a:bodyPr wrap="square">
            <a:spAutoFit/>
          </a:bodyPr>
          <a:lstStyle/>
          <a:p>
            <a:r>
              <a:rPr lang="en-US" altLang="zh-CN" sz="3200" b="1" dirty="0">
                <a:latin typeface="Times New Roman" panose="02020603050405020304" pitchFamily="18" charset="0"/>
                <a:cs typeface="Times New Roman" panose="02020603050405020304" pitchFamily="18" charset="0"/>
              </a:rPr>
              <a:t>But </a:t>
            </a:r>
            <a:r>
              <a:rPr lang="en-US" altLang="zh-CN" sz="2400" b="1" dirty="0">
                <a:latin typeface="Times New Roman" panose="02020603050405020304" pitchFamily="18" charset="0"/>
                <a:cs typeface="Times New Roman" panose="02020603050405020304" pitchFamily="18" charset="0"/>
              </a:rPr>
              <a:t>for many cases, it is impossible to find the extremum point through zero derivative analysis.</a:t>
            </a:r>
            <a:endParaRPr lang="zh-CN" altLang="en-US" sz="2400" b="1"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7F42820E-505E-4233-946B-108BF4342C77}"/>
              </a:ext>
            </a:extLst>
          </p:cNvPr>
          <p:cNvSpPr/>
          <p:nvPr/>
        </p:nvSpPr>
        <p:spPr>
          <a:xfrm>
            <a:off x="179512" y="1258769"/>
            <a:ext cx="7488832" cy="499624"/>
          </a:xfrm>
          <a:prstGeom prst="rect">
            <a:avLst/>
          </a:prstGeom>
        </p:spPr>
        <p:txBody>
          <a:bodyPr wrap="square">
            <a:spAutoFit/>
          </a:bodyPr>
          <a:lstStyle/>
          <a:p>
            <a:pPr>
              <a:lnSpc>
                <a:spcPct val="150000"/>
              </a:lnSpc>
            </a:pPr>
            <a:r>
              <a:rPr lang="zh-CN" altLang="en-US" sz="2000" b="1" dirty="0">
                <a:solidFill>
                  <a:srgbClr val="4F4F4F"/>
                </a:solidFill>
                <a:latin typeface="微软雅黑" panose="020B0503020204020204" pitchFamily="34" charset="-122"/>
                <a:ea typeface="微软雅黑" panose="020B0503020204020204" pitchFamily="34" charset="-122"/>
              </a:rPr>
              <a:t>但是</a:t>
            </a:r>
            <a:r>
              <a:rPr lang="zh-CN" altLang="en-US" sz="1400" dirty="0">
                <a:solidFill>
                  <a:srgbClr val="4F4F4F"/>
                </a:solidFill>
                <a:latin typeface="微软雅黑" panose="020B0503020204020204" pitchFamily="34" charset="-122"/>
                <a:ea typeface="微软雅黑" panose="020B0503020204020204" pitchFamily="34" charset="-122"/>
              </a:rPr>
              <a:t>对于很多情况，通过导数为零求解析的求出极值点，是做不到的。​​ </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737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图片包含 物体&#10;&#10;自动生成的说明">
            <a:extLst>
              <a:ext uri="{FF2B5EF4-FFF2-40B4-BE49-F238E27FC236}">
                <a16:creationId xmlns:a16="http://schemas.microsoft.com/office/drawing/2014/main" id="{77DAEA67-D09D-4BAE-BB64-9947057D9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249" y="1152191"/>
            <a:ext cx="5905500" cy="2219325"/>
          </a:xfrm>
          <a:prstGeom prst="rect">
            <a:avLst/>
          </a:prstGeom>
        </p:spPr>
      </p:pic>
      <p:sp>
        <p:nvSpPr>
          <p:cNvPr id="8" name="矩形 7">
            <a:extLst>
              <a:ext uri="{FF2B5EF4-FFF2-40B4-BE49-F238E27FC236}">
                <a16:creationId xmlns:a16="http://schemas.microsoft.com/office/drawing/2014/main" id="{115A1FA9-70B9-458E-99DF-2BB166CAD82C}"/>
              </a:ext>
            </a:extLst>
          </p:cNvPr>
          <p:cNvSpPr/>
          <p:nvPr/>
        </p:nvSpPr>
        <p:spPr>
          <a:xfrm>
            <a:off x="1001660" y="509203"/>
            <a:ext cx="1800493" cy="369332"/>
          </a:xfrm>
          <a:prstGeom prst="rect">
            <a:avLst/>
          </a:prstGeom>
        </p:spPr>
        <p:txBody>
          <a:bodyPr wrap="none">
            <a:spAutoFit/>
          </a:bodyPr>
          <a:lstStyle/>
          <a:p>
            <a:r>
              <a:rPr lang="zh-CN" altLang="en-US" b="1" i="0" dirty="0">
                <a:solidFill>
                  <a:srgbClr val="4F4F4F"/>
                </a:solidFill>
                <a:effectLst/>
                <a:latin typeface="微软雅黑" panose="020B0503020204020204" pitchFamily="34" charset="-122"/>
                <a:ea typeface="微软雅黑" panose="020B0503020204020204" pitchFamily="34" charset="-122"/>
              </a:rPr>
              <a:t>利用工具箱求解</a:t>
            </a:r>
            <a:endParaRPr lang="zh-CN" altLang="en-US"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409A8E53-0063-4965-A18D-277C3266B5B7}"/>
              </a:ext>
            </a:extLst>
          </p:cNvPr>
          <p:cNvPicPr>
            <a:picLocks noChangeAspect="1"/>
          </p:cNvPicPr>
          <p:nvPr/>
        </p:nvPicPr>
        <p:blipFill>
          <a:blip r:embed="rId3"/>
          <a:stretch>
            <a:fillRect/>
          </a:stretch>
        </p:blipFill>
        <p:spPr>
          <a:xfrm>
            <a:off x="827584" y="3645172"/>
            <a:ext cx="6808862" cy="2776601"/>
          </a:xfrm>
          <a:prstGeom prst="rect">
            <a:avLst/>
          </a:prstGeom>
        </p:spPr>
      </p:pic>
      <p:sp>
        <p:nvSpPr>
          <p:cNvPr id="2" name="矩形 1">
            <a:extLst>
              <a:ext uri="{FF2B5EF4-FFF2-40B4-BE49-F238E27FC236}">
                <a16:creationId xmlns:a16="http://schemas.microsoft.com/office/drawing/2014/main" id="{974C0A40-1942-4667-9FCF-B5F08B53BE90}"/>
              </a:ext>
            </a:extLst>
          </p:cNvPr>
          <p:cNvSpPr/>
          <p:nvPr/>
        </p:nvSpPr>
        <p:spPr>
          <a:xfrm>
            <a:off x="179512" y="129214"/>
            <a:ext cx="2802177"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Solution by Toolbox</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33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F6A7112-9E47-4713-8BF4-54F0E10B3526}"/>
              </a:ext>
            </a:extLst>
          </p:cNvPr>
          <p:cNvPicPr>
            <a:picLocks noChangeAspect="1"/>
          </p:cNvPicPr>
          <p:nvPr/>
        </p:nvPicPr>
        <p:blipFill>
          <a:blip r:embed="rId2"/>
          <a:stretch>
            <a:fillRect/>
          </a:stretch>
        </p:blipFill>
        <p:spPr>
          <a:xfrm>
            <a:off x="611560" y="2478125"/>
            <a:ext cx="7658565" cy="4421439"/>
          </a:xfrm>
          <a:prstGeom prst="rect">
            <a:avLst/>
          </a:prstGeom>
        </p:spPr>
      </p:pic>
      <p:sp>
        <p:nvSpPr>
          <p:cNvPr id="7" name="文本框 6">
            <a:extLst>
              <a:ext uri="{FF2B5EF4-FFF2-40B4-BE49-F238E27FC236}">
                <a16:creationId xmlns:a16="http://schemas.microsoft.com/office/drawing/2014/main" id="{FEC28AC8-9CE9-42CF-A84E-C68FADE7C0C1}"/>
              </a:ext>
            </a:extLst>
          </p:cNvPr>
          <p:cNvSpPr txBox="1"/>
          <p:nvPr/>
        </p:nvSpPr>
        <p:spPr>
          <a:xfrm>
            <a:off x="23416" y="85301"/>
            <a:ext cx="188428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First step</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6EE383E-9790-416A-9D82-7E963D73685F}"/>
              </a:ext>
            </a:extLst>
          </p:cNvPr>
          <p:cNvSpPr/>
          <p:nvPr/>
        </p:nvSpPr>
        <p:spPr>
          <a:xfrm>
            <a:off x="474440" y="546966"/>
            <a:ext cx="8640960"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Firstly, the M-function file of the objective function is compiled. Since the maximum value is obtained, it is first reduced to the minimum value problem, and then the negative sign is added before the original objective function. The M-function file is as follows, which is saved as </a:t>
            </a:r>
            <a:r>
              <a:rPr lang="en-US" altLang="zh-CN" sz="2000" dirty="0" err="1">
                <a:latin typeface="Times New Roman" panose="02020603050405020304" pitchFamily="18" charset="0"/>
                <a:cs typeface="Times New Roman" panose="02020603050405020304" pitchFamily="18" charset="0"/>
              </a:rPr>
              <a:t>fun.m</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7058A140-5098-4DB8-95AB-FF66F66E9D2B}"/>
              </a:ext>
            </a:extLst>
          </p:cNvPr>
          <p:cNvSpPr/>
          <p:nvPr/>
        </p:nvSpPr>
        <p:spPr>
          <a:xfrm>
            <a:off x="474440" y="1890139"/>
            <a:ext cx="8640960" cy="523220"/>
          </a:xfrm>
          <a:prstGeom prst="rect">
            <a:avLst/>
          </a:prstGeom>
        </p:spPr>
        <p:txBody>
          <a:bodyPr wrap="square">
            <a:spAutoFit/>
          </a:bodyPr>
          <a:lstStyle/>
          <a:p>
            <a:r>
              <a:rPr lang="zh-CN" altLang="en-US" sz="1400" i="0" dirty="0">
                <a:solidFill>
                  <a:srgbClr val="4F4F4F"/>
                </a:solidFill>
                <a:effectLst/>
                <a:latin typeface="微软雅黑" panose="020B0503020204020204" pitchFamily="34" charset="-122"/>
                <a:ea typeface="微软雅黑" panose="020B0503020204020204" pitchFamily="34" charset="-122"/>
              </a:rPr>
              <a:t>首先，编写目标函数的</a:t>
            </a:r>
            <a:r>
              <a:rPr lang="en-US" altLang="zh-CN" sz="1400" i="0" u="sng" dirty="0">
                <a:solidFill>
                  <a:srgbClr val="4F4F4F"/>
                </a:solidFill>
                <a:effectLst/>
                <a:latin typeface="微软雅黑" panose="020B0503020204020204" pitchFamily="34" charset="-122"/>
                <a:ea typeface="微软雅黑" panose="020B0503020204020204" pitchFamily="34" charset="-122"/>
              </a:rPr>
              <a:t>M</a:t>
            </a:r>
            <a:r>
              <a:rPr lang="zh-CN" altLang="en-US" sz="1400" i="0" u="sng" dirty="0">
                <a:solidFill>
                  <a:srgbClr val="4F4F4F"/>
                </a:solidFill>
                <a:effectLst/>
                <a:latin typeface="微软雅黑" panose="020B0503020204020204" pitchFamily="34" charset="-122"/>
                <a:ea typeface="微软雅黑" panose="020B0503020204020204" pitchFamily="34" charset="-122"/>
              </a:rPr>
              <a:t>函数文件</a:t>
            </a:r>
            <a:r>
              <a:rPr lang="zh-CN" altLang="en-US" sz="1400" i="0" dirty="0">
                <a:solidFill>
                  <a:srgbClr val="4F4F4F"/>
                </a:solidFill>
                <a:effectLst/>
                <a:latin typeface="微软雅黑" panose="020B0503020204020204" pitchFamily="34" charset="-122"/>
                <a:ea typeface="微软雅黑" panose="020B0503020204020204" pitchFamily="34" charset="-122"/>
              </a:rPr>
              <a:t>，由于求得是最大值，所以先化为求最小值问题，再原目标函数前面添加负号即可，</a:t>
            </a:r>
            <a:r>
              <a:rPr lang="en-US" altLang="zh-CN" sz="1400" i="0" dirty="0">
                <a:solidFill>
                  <a:srgbClr val="4F4F4F"/>
                </a:solidFill>
                <a:effectLst/>
                <a:latin typeface="微软雅黑" panose="020B0503020204020204" pitchFamily="34" charset="-122"/>
                <a:ea typeface="微软雅黑" panose="020B0503020204020204" pitchFamily="34" charset="-122"/>
              </a:rPr>
              <a:t>M</a:t>
            </a:r>
            <a:r>
              <a:rPr lang="zh-CN" altLang="en-US" sz="1400" i="0" dirty="0">
                <a:solidFill>
                  <a:srgbClr val="4F4F4F"/>
                </a:solidFill>
                <a:effectLst/>
                <a:latin typeface="微软雅黑" panose="020B0503020204020204" pitchFamily="34" charset="-122"/>
                <a:ea typeface="微软雅黑" panose="020B0503020204020204" pitchFamily="34" charset="-122"/>
              </a:rPr>
              <a:t>函数文件如下，保存为</a:t>
            </a:r>
            <a:r>
              <a:rPr lang="en-US" altLang="zh-CN" sz="1400" i="0" dirty="0" err="1">
                <a:solidFill>
                  <a:srgbClr val="4F4F4F"/>
                </a:solidFill>
                <a:effectLst/>
                <a:latin typeface="微软雅黑" panose="020B0503020204020204" pitchFamily="34" charset="-122"/>
                <a:ea typeface="微软雅黑" panose="020B0503020204020204" pitchFamily="34" charset="-122"/>
              </a:rPr>
              <a:t>fun.m</a:t>
            </a:r>
            <a:r>
              <a:rPr lang="en-US" altLang="zh-CN" sz="1400" i="0" dirty="0">
                <a:solidFill>
                  <a:srgbClr val="4F4F4F"/>
                </a:solidFill>
                <a:effectLst/>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088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F39E8C-1932-44B4-846F-14E74254DECF}"/>
              </a:ext>
            </a:extLst>
          </p:cNvPr>
          <p:cNvSpPr/>
          <p:nvPr/>
        </p:nvSpPr>
        <p:spPr>
          <a:xfrm>
            <a:off x="177589" y="3856827"/>
            <a:ext cx="3760052" cy="1289905"/>
          </a:xfrm>
          <a:prstGeom prst="rect">
            <a:avLst/>
          </a:prstGeom>
        </p:spPr>
        <p:txBody>
          <a:bodyPr wrap="square">
            <a:spAutoFit/>
          </a:bodyPr>
          <a:lstStyle/>
          <a:p>
            <a:pPr>
              <a:lnSpc>
                <a:spcPct val="150000"/>
              </a:lnSpc>
            </a:pPr>
            <a:r>
              <a:rPr lang="zh-CN" altLang="en-US" b="0" i="0" dirty="0">
                <a:solidFill>
                  <a:srgbClr val="4F4F4F"/>
                </a:solidFill>
                <a:effectLst/>
                <a:latin typeface="微软雅黑" panose="020B0503020204020204" pitchFamily="34" charset="-122"/>
                <a:ea typeface="微软雅黑" panose="020B0503020204020204" pitchFamily="34" charset="-122"/>
              </a:rPr>
              <a:t>编写线性和非线性约束不等式已经非线性约束等式的</a:t>
            </a:r>
            <a:r>
              <a:rPr lang="en-US" altLang="zh-CN" b="0" i="0" dirty="0">
                <a:solidFill>
                  <a:srgbClr val="4F4F4F"/>
                </a:solidFill>
                <a:effectLst/>
                <a:latin typeface="微软雅黑" panose="020B0503020204020204" pitchFamily="34" charset="-122"/>
                <a:ea typeface="微软雅黑" panose="020B0503020204020204" pitchFamily="34" charset="-122"/>
              </a:rPr>
              <a:t>M</a:t>
            </a:r>
            <a:r>
              <a:rPr lang="zh-CN" altLang="en-US" b="0" i="0" dirty="0">
                <a:solidFill>
                  <a:srgbClr val="4F4F4F"/>
                </a:solidFill>
                <a:effectLst/>
                <a:latin typeface="微软雅黑" panose="020B0503020204020204" pitchFamily="34" charset="-122"/>
                <a:ea typeface="微软雅黑" panose="020B0503020204020204" pitchFamily="34" charset="-122"/>
              </a:rPr>
              <a:t>函数文件，保存为</a:t>
            </a:r>
            <a:r>
              <a:rPr lang="en-US" altLang="zh-CN" b="0" i="0" dirty="0" err="1">
                <a:solidFill>
                  <a:srgbClr val="4F4F4F"/>
                </a:solidFill>
                <a:effectLst/>
                <a:latin typeface="微软雅黑" panose="020B0503020204020204" pitchFamily="34" charset="-122"/>
                <a:ea typeface="微软雅黑" panose="020B0503020204020204" pitchFamily="34" charset="-122"/>
              </a:rPr>
              <a:t>nonlinearcondition.m</a:t>
            </a:r>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BFD23AB-9017-46B8-8282-EA9EB3826613}"/>
              </a:ext>
            </a:extLst>
          </p:cNvPr>
          <p:cNvPicPr>
            <a:picLocks noChangeAspect="1"/>
          </p:cNvPicPr>
          <p:nvPr/>
        </p:nvPicPr>
        <p:blipFill rotWithShape="1">
          <a:blip r:embed="rId2"/>
          <a:srcRect r="1221" b="6989"/>
          <a:stretch/>
        </p:blipFill>
        <p:spPr>
          <a:xfrm>
            <a:off x="3989998" y="699623"/>
            <a:ext cx="5139791" cy="4931206"/>
          </a:xfrm>
          <a:prstGeom prst="rect">
            <a:avLst/>
          </a:prstGeom>
        </p:spPr>
      </p:pic>
      <p:sp>
        <p:nvSpPr>
          <p:cNvPr id="6" name="文本框 5">
            <a:extLst>
              <a:ext uri="{FF2B5EF4-FFF2-40B4-BE49-F238E27FC236}">
                <a16:creationId xmlns:a16="http://schemas.microsoft.com/office/drawing/2014/main" id="{A2B998BB-C9DA-47DF-AF11-1F1B03C9B77D}"/>
              </a:ext>
            </a:extLst>
          </p:cNvPr>
          <p:cNvSpPr txBox="1"/>
          <p:nvPr/>
        </p:nvSpPr>
        <p:spPr>
          <a:xfrm>
            <a:off x="23416" y="85301"/>
            <a:ext cx="3180432"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Second step</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1B3CC7A-A7C6-410E-8EE0-70F58D1B322F}"/>
              </a:ext>
            </a:extLst>
          </p:cNvPr>
          <p:cNvSpPr/>
          <p:nvPr/>
        </p:nvSpPr>
        <p:spPr>
          <a:xfrm>
            <a:off x="177589" y="695075"/>
            <a:ext cx="3812409" cy="2677656"/>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Write M-function files of linear and non-linear constrained inequalities that have been non-linear constrained equations and save them as ‘</a:t>
            </a:r>
            <a:r>
              <a:rPr lang="en-US" altLang="zh-CN" sz="2400" dirty="0" err="1">
                <a:latin typeface="Times New Roman" panose="02020603050405020304" pitchFamily="18" charset="0"/>
                <a:cs typeface="Times New Roman" panose="02020603050405020304" pitchFamily="18" charset="0"/>
              </a:rPr>
              <a:t>nonlineararcondition.m</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66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495DC1-55E9-4DC4-BC70-33F8F028DB11}"/>
              </a:ext>
            </a:extLst>
          </p:cNvPr>
          <p:cNvPicPr>
            <a:picLocks noChangeAspect="1"/>
          </p:cNvPicPr>
          <p:nvPr/>
        </p:nvPicPr>
        <p:blipFill>
          <a:blip r:embed="rId2"/>
          <a:stretch>
            <a:fillRect/>
          </a:stretch>
        </p:blipFill>
        <p:spPr>
          <a:xfrm>
            <a:off x="1547663" y="14064"/>
            <a:ext cx="7569973" cy="6727304"/>
          </a:xfrm>
          <a:prstGeom prst="rect">
            <a:avLst/>
          </a:prstGeom>
        </p:spPr>
      </p:pic>
      <p:sp>
        <p:nvSpPr>
          <p:cNvPr id="4" name="文本框 3">
            <a:extLst>
              <a:ext uri="{FF2B5EF4-FFF2-40B4-BE49-F238E27FC236}">
                <a16:creationId xmlns:a16="http://schemas.microsoft.com/office/drawing/2014/main" id="{5E164F9D-5796-4226-AD80-751F6047A54B}"/>
              </a:ext>
            </a:extLst>
          </p:cNvPr>
          <p:cNvSpPr txBox="1"/>
          <p:nvPr/>
        </p:nvSpPr>
        <p:spPr>
          <a:xfrm>
            <a:off x="-108520" y="0"/>
            <a:ext cx="2281760"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Third step</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109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0B3F60D-06C7-448F-8BEB-C296FD32982B}"/>
              </a:ext>
            </a:extLst>
          </p:cNvPr>
          <p:cNvPicPr>
            <a:picLocks noChangeAspect="1"/>
          </p:cNvPicPr>
          <p:nvPr/>
        </p:nvPicPr>
        <p:blipFill>
          <a:blip r:embed="rId2"/>
          <a:stretch>
            <a:fillRect/>
          </a:stretch>
        </p:blipFill>
        <p:spPr>
          <a:xfrm>
            <a:off x="193200" y="1431913"/>
            <a:ext cx="8950800" cy="3994174"/>
          </a:xfrm>
          <a:prstGeom prst="rect">
            <a:avLst/>
          </a:prstGeom>
        </p:spPr>
      </p:pic>
      <p:sp>
        <p:nvSpPr>
          <p:cNvPr id="8" name="文本框 7">
            <a:extLst>
              <a:ext uri="{FF2B5EF4-FFF2-40B4-BE49-F238E27FC236}">
                <a16:creationId xmlns:a16="http://schemas.microsoft.com/office/drawing/2014/main" id="{8BBA7926-A27B-4310-8AB4-686097751027}"/>
              </a:ext>
            </a:extLst>
          </p:cNvPr>
          <p:cNvSpPr txBox="1"/>
          <p:nvPr/>
        </p:nvSpPr>
        <p:spPr>
          <a:xfrm>
            <a:off x="165692" y="260648"/>
            <a:ext cx="12241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结果：</a:t>
            </a:r>
          </a:p>
        </p:txBody>
      </p:sp>
    </p:spTree>
    <p:extLst>
      <p:ext uri="{BB962C8B-B14F-4D97-AF65-F5344CB8AC3E}">
        <p14:creationId xmlns:p14="http://schemas.microsoft.com/office/powerpoint/2010/main" val="5791812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1094</Words>
  <Application>Microsoft Office PowerPoint</Application>
  <PresentationFormat>全屏显示(4:3)</PresentationFormat>
  <Paragraphs>77</Paragraphs>
  <Slides>19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等线 Light</vt:lpstr>
      <vt:lpstr>Microsoft YaHei</vt:lpstr>
      <vt:lpstr>Microsoft YaHei</vt:lpstr>
      <vt:lpstr>Arial</vt:lpstr>
      <vt:lpstr>Cambria Math</vt:lpstr>
      <vt:lpstr>Times New Roman</vt:lpstr>
      <vt:lpstr>Verdana</vt:lpstr>
      <vt:lpstr>Office 主题​​</vt:lpstr>
      <vt:lpstr>非线性规划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非线性规划</dc:title>
  <dc:creator>office365</dc:creator>
  <cp:lastModifiedBy>office365</cp:lastModifiedBy>
  <cp:revision>11</cp:revision>
  <dcterms:created xsi:type="dcterms:W3CDTF">2018-12-08T08:36:47Z</dcterms:created>
  <dcterms:modified xsi:type="dcterms:W3CDTF">2018-12-12T10:41:47Z</dcterms:modified>
</cp:coreProperties>
</file>