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39" r:id="rId2"/>
    <p:sldMasterId id="2147483751" r:id="rId3"/>
    <p:sldMasterId id="2147483763" r:id="rId4"/>
  </p:sldMasterIdLst>
  <p:notesMasterIdLst>
    <p:notesMasterId r:id="rId17"/>
  </p:notesMasterIdLst>
  <p:sldIdLst>
    <p:sldId id="256" r:id="rId5"/>
    <p:sldId id="294" r:id="rId6"/>
    <p:sldId id="295" r:id="rId7"/>
    <p:sldId id="257" r:id="rId8"/>
    <p:sldId id="309" r:id="rId9"/>
    <p:sldId id="258" r:id="rId10"/>
    <p:sldId id="311" r:id="rId11"/>
    <p:sldId id="310" r:id="rId12"/>
    <p:sldId id="312" r:id="rId13"/>
    <p:sldId id="313" r:id="rId14"/>
    <p:sldId id="314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2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28659-B366-4686-82DE-DF0C60F474E0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6FFE-0B39-45A4-802C-A449C9F3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F01E2FD-B7B1-4C7C-B006-9F9943D7C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996B96B-EAE3-45B1-8533-1C231667C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4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6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873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5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8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0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6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45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66DB-A610-458A-B50F-06F9F3C6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4A6B18-F12A-4BB1-A024-04DD40CA3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EC2A7-70E7-4D91-9F51-0B8DA089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4985-D1CB-4D6F-A01D-4C772ABD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F68C3-9E71-464C-B2FE-D7033424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70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AA6F-3F3E-4108-980B-FA9EA900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657B9-CE92-4A5B-BBBD-2636DA23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44758-44C9-40FA-909E-95A2CB2C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99F82-8A25-41BE-8AB0-94477442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E6B57-9A9A-4EA4-B142-F0C53255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3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17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D8021-526E-4DE8-9787-4A8E2EC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64B19-503F-407B-99A6-671AF4F0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9CBCD-171A-4AB1-AC0B-4371C36B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03A28-5357-4F9C-91D2-501323F9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8DBFD-7C1D-41A1-9377-CCE085E6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79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2CA7-AFA9-48BA-A63B-F691E520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E9B8-C75A-4ED0-BAC9-01AE1FCA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AACC1-BDE7-4202-AB1B-0B322BA9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47988-136C-453F-88CB-B6A17D14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184C1-BFA9-426E-9182-F680318F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42636-4463-4AED-8F07-642DDB4F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7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EC044-1539-4593-B135-21485E88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FEDFC-9E8D-4272-BCE2-00B190B73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83DD9-70F1-4528-86C9-D00FCBEB9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8F89D6-A23D-40F5-8258-3A3129AA8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64747A-7823-420E-8510-0DD984B5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283F31-CA4A-429B-BD0A-20683B48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B38720-52F1-487B-A8D8-89B49843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04DCB5-0EDD-4B8A-8F6E-DB425074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55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4CD1B-1808-4DD0-AF58-5AF0004F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E7CB23-F21F-462E-94A5-EEB58A2F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C52879-DAC2-4531-939F-E597578E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E3A125-BF7C-47A4-BDED-955890F9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99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0E033-4858-43CD-8E1F-D6670FFF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C28B84-6950-47AD-846B-BC171D70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6CA4E-89BB-4285-9580-FB9430E7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13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4C06E-614F-404B-BB70-F82C723D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949A0-376F-4FB7-B48F-ABE0DC8B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89EF0-C643-42EC-83BB-18166868C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14BDD-D4E8-4D0E-927F-AA4DF239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3BBAB-650A-4758-A77E-E487BE11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22154-4BAE-4634-9395-EFDE3296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48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F54F-EB0E-4A81-AD4E-859C5095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119D2-1FBD-4444-B8D2-FDF0B0B9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4158A-90E9-4DCD-A7BC-4CD5073CE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A2137-66D5-423C-A634-F4C2E579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0C75C-61A6-4863-A56B-E88EB756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B40D9-E64F-4A6E-B831-548AA6D9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46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D7047-C145-454F-BF8F-E06C60F3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A3E28-A044-4325-B22C-9E01CEE65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1B652-D7FC-4336-8010-BB1E3B02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E0E99-D10C-41E9-9B50-36DCDBB2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64C81-B8C8-4FB1-A973-F8A27499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6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047FF6-C81E-4DD4-902A-2442CEC5B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8521C-7D44-4A42-AC51-D4647C189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12FDE-EE9B-4A0A-B703-ED74A2A2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E06DB-C4CF-41BF-ACD7-97C67D09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09C05-03E1-465F-B811-6410C619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33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8A1C42-E8E5-4510-8BDD-C3DF3FBD88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3EBF14-A22C-41A0-9C9C-D755F96B7A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0C8439-1BED-4B72-90BA-E9446445C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F6971-4506-4132-B65C-56731697D5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98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48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40BB6-7720-4677-8DAC-5537FD5D3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0C872F-3239-4563-BD71-E6CA5E973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6C3F96-FD73-48B3-AD49-D6610291D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CE6E2-AE32-44F4-A09F-517D6F2E57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306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74C337-AEA8-418B-A6B6-CCAF4D3DB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AC5CA-87B6-4E76-90E8-FE9671985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46DB8-7C2C-4903-8320-5656439AD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018E9-3F29-4BE9-A33A-291B77B40B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296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CC149-45DE-40CC-8129-4420A0535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F9306-793B-48E4-B283-B0F397F41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2AA2B-1B39-476C-9569-E178B4A3F8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B616D-3F46-4FB3-840A-55FBE0AC26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857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AD5EFD-C285-475E-863C-61DDBCC5D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EA43A4-F230-476A-88F0-BD54B5395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1333A6-3613-4EDB-9C02-2A838A017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9649F-2177-40A1-96A2-B5DB0647C5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667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C495D7-2891-465C-8516-AA8C64232F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E9F162-D706-4886-9B4E-C243D5ACA0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100604-D66C-4BF9-901B-F2040C7633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9E501-2CB3-4932-8FA1-394CA4269E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415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71292BB-95D0-48F7-9AA0-AD46C3EAA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4D0243-2A3C-4E4B-B737-4AD1BDB642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988DF3-1B65-401E-A8A8-359B6EFE85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74C98-0B92-4D03-BCB1-3BBBE76F1E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900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C6AED-AFB8-468D-BAAF-8DED3434C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253A9-BB00-458E-9E1B-0AAD51ECF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AB99D-1B44-4166-BF6A-BC371E869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B3411-4360-4524-8E7D-5B0F59A1FD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219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2FD45-BFEF-445E-93D4-D108AF5BE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5168B-1987-4D39-A06B-1CE67396EE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7B916-302D-42CD-8B14-6EC1178A9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95A9B-1520-4302-9A55-4DFB6AD4C4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752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7A5061-D0E2-4E8C-B6DF-AC33107FD3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FB9FDC-5DA9-42FD-8527-D46620A323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623C8F-1719-4B2D-9A26-CCF39F66F6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72501-DD00-45DB-943A-27E52681EE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546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B02EA1-A7AC-4DD2-A67E-B8B9F69297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250702-2D6D-421E-BB61-AC55D17498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3751D7-CCB6-4A4D-AFD7-92174549D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734B5-3947-4D22-A677-8FB9FC1D5B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1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18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332D7E-C8BA-4ED5-8548-0E9FE9F933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5FD12A-B367-4FFC-B1D2-45F0FC2EA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4CEB23-678B-4977-A70C-74D305111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CF6B4-C22B-4036-B087-D29E51B33E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2904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EF02CB-7897-4DB5-8082-86845F02B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1641C4-4900-4785-93AB-54629C589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54EB75-F18A-454D-9D0D-B5059346C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920C5-213F-450C-B415-70F325DC66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847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CC5BF6-96DC-4F40-9C87-9DFFE7985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42B299-B1E5-4D0B-A575-ED5BAB2788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5671D2-171A-4759-914B-BA4A8E753A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9399C-BBCD-49DD-A3B2-8241E13B6B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5642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D2661-A10E-43A5-B9B4-710107FFE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39163-2EDE-4A57-88FB-C6B781D3D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BC4F6E-E658-45B8-B0C5-27082080D3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2DFAC-7943-46A6-BC0C-177CC0B16E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9806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AF9005-F6A5-414B-B658-85BF24C6D2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18EDC5-F19F-437A-AAC9-09C2C539D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C6074EE-E72B-4312-B3B7-154BCA4F3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846F4-0210-49FD-8F23-8791C81838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748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E895ED-CC65-4FDA-B40E-41F5B293FA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ED096E-72D5-4C72-8CFC-17CC5FE7F9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3AA334-5DC5-4227-9AB0-8578A7DC89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89767-DF72-424F-B993-637D3CB5A9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4756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77A175-DECD-4BB3-BEE7-610568E7A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202064E-80A5-4099-A2CA-F28319A7B1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CD9376-01BE-4234-8AF6-12016E86F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BE35E-58FB-4ED9-BFAA-23980EBE34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8512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2B0BA-DBAB-4443-9E30-D75F13FBE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84B52-DED6-4C09-AD88-CBC31AADC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F51048-A8C9-4BA0-B14A-6CE811136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3C346-638E-4923-B004-42ED3D494A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0269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EC0B3-6F4C-48CB-8620-E02D2D8EF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3B9FC-D523-4A28-8B7B-AE29B7E070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6A4DBB-469A-4004-B564-624443BB6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9A37D-BC3A-4B09-86FA-FCB15576BC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1362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A70D9F-8618-4083-98AF-845FAC848A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F693CF-FE53-4D20-B60C-B02D657C0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797F84-C6A0-4B7C-87BA-1054C55E2A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E5450-4ED8-4D2E-BF72-40B23A18D4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1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49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610F29-7294-47D2-AD21-F97EC387FF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1E2BE-5732-494E-B092-E7E6BFF55C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576405-811D-44E8-9EC0-00D1F69FF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938BD-C3CB-4F43-A76D-7AA39CBF6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9938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852B49-71F8-4E3C-BBD4-C72AC8FDF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BC6C04-612A-4466-8FF1-A33409ACD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670AE5-4763-4F44-B280-CD89DBAD0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AD85E-D590-4426-95DE-0DB630EB0E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24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8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62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C9C914-7CFC-4614-965A-DAE60323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7E7E6-D0BA-495A-B3D4-87AF168B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3DBE5-DE99-4336-BC3A-7068D923E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4EC4-B14D-44E4-8426-FB50D14B8343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D8FBB-86FB-47E7-8ADE-E1EB86691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C0CC9-C4AC-4CF3-9833-4B589396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1FC8-75AC-4F84-925D-D60263B0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495853E-BAF8-4D2F-83CA-409F63530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8B1584B-D93E-4325-8ED1-E837F7675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70B8EA0-95F0-4573-9E0B-CA15D564E8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ACE6F5D-CADB-47A5-92DF-6AD679F1C5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FE3ECD5-60EC-448A-A325-D16AFE3A7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/>
            </a:lvl1pPr>
          </a:lstStyle>
          <a:p>
            <a:fld id="{06C49681-369E-4EC9-A826-CE1076F00B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7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4F2EE33-765B-4B7C-840D-78248CA87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B297137-46C5-49B6-91D5-EFF05B89E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5EA45B-69B8-4467-AF8D-9A7AE3DC74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25BC05-475A-49F0-A1AC-F815F0BF72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9466656-D333-4CCD-9D38-4C160BAF83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/>
            </a:lvl1pPr>
          </a:lstStyle>
          <a:p>
            <a:fld id="{FF5025E1-89FF-4912-A8A7-E93B1C8C00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6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5.bin"/><Relationship Id="rId5" Type="http://schemas.openxmlformats.org/officeDocument/2006/relationships/audio" Target="../media/audio3.wav"/><Relationship Id="rId10" Type="http://schemas.openxmlformats.org/officeDocument/2006/relationships/image" Target="../media/image6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944EFE-E603-4F69-9D66-379FF414289F}"/>
              </a:ext>
            </a:extLst>
          </p:cNvPr>
          <p:cNvSpPr/>
          <p:nvPr/>
        </p:nvSpPr>
        <p:spPr>
          <a:xfrm>
            <a:off x="1319397" y="828011"/>
            <a:ext cx="6021387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非线性方程求根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24350658-F34C-4047-B5DD-7595BDEBE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7828" y="4142570"/>
            <a:ext cx="3807121" cy="227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指导老师：杨磊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汇报人：屠嘉骏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2019.1.2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14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089B4B-D53C-427F-AABD-77AE11D4FC2E}"/>
              </a:ext>
            </a:extLst>
          </p:cNvPr>
          <p:cNvSpPr/>
          <p:nvPr/>
        </p:nvSpPr>
        <p:spPr>
          <a:xfrm>
            <a:off x="279388" y="2565066"/>
            <a:ext cx="8065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a=get(handles.</a:t>
            </a:r>
            <a:r>
              <a:rPr lang="en-US" altLang="zh-CN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edit5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A020F0"/>
                </a:solidFill>
                <a:latin typeface="Courier New" panose="02070309020205020404" pitchFamily="49" charset="0"/>
              </a:rPr>
              <a:t>‘String‘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获取文本</a:t>
            </a:r>
            <a:endParaRPr lang="en-US" altLang="zh-CN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D897CE-9832-4EF8-9796-14D0EA6B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6" y="454070"/>
            <a:ext cx="3090353" cy="17274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CFE8F6-4DBE-4F13-B597-366753075E0A}"/>
              </a:ext>
            </a:extLst>
          </p:cNvPr>
          <p:cNvSpPr/>
          <p:nvPr/>
        </p:nvSpPr>
        <p:spPr>
          <a:xfrm>
            <a:off x="279388" y="3468988"/>
            <a:ext cx="8494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set(handles.edit2,</a:t>
            </a:r>
            <a:r>
              <a:rPr lang="da-DK" altLang="zh-CN" sz="2800" b="1" dirty="0">
                <a:solidFill>
                  <a:srgbClr val="A020F0"/>
                </a:solidFill>
                <a:latin typeface="Courier New" panose="02070309020205020404" pitchFamily="49" charset="0"/>
              </a:rPr>
              <a:t>‘string’</a:t>
            </a:r>
            <a:r>
              <a:rPr lang="da-DK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,str);</a:t>
            </a:r>
            <a:r>
              <a:rPr lang="zh-CN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输出文本</a:t>
            </a:r>
            <a:endParaRPr lang="da-DK" altLang="zh-CN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4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8E17F-08E4-465E-838E-08944C03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76" y="129994"/>
            <a:ext cx="78867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AC837B-0CC3-4065-95DC-54FD3ABCE7D0}"/>
              </a:ext>
            </a:extLst>
          </p:cNvPr>
          <p:cNvSpPr/>
          <p:nvPr/>
        </p:nvSpPr>
        <p:spPr>
          <a:xfrm>
            <a:off x="1055225" y="1936369"/>
            <a:ext cx="7692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text(-1,-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0.48,</a:t>
            </a:r>
            <a:r>
              <a:rPr lang="en-US" altLang="zh-CN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'y</a:t>
            </a:r>
            <a:r>
              <a:rPr lang="en-US" altLang="zh-CN" b="1" dirty="0">
                <a:solidFill>
                  <a:srgbClr val="A020F0"/>
                </a:solidFill>
                <a:latin typeface="Courier New" panose="02070309020205020404" pitchFamily="49" charset="0"/>
              </a:rPr>
              <a:t>=log(x)+x-2'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FontSize</a:t>
            </a:r>
            <a:r>
              <a:rPr lang="en-US" altLang="zh-CN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,18);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8C963C-EF37-4A61-8B1C-20776CF75DEE}"/>
              </a:ext>
            </a:extLst>
          </p:cNvPr>
          <p:cNvSpPr/>
          <p:nvPr/>
        </p:nvSpPr>
        <p:spPr>
          <a:xfrm>
            <a:off x="311218" y="1272324"/>
            <a:ext cx="4346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Text——</a:t>
            </a:r>
            <a:r>
              <a:rPr lang="zh-CN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函数图像上标记点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DD96FF-6B9C-4D5B-9080-90FBB8D4E237}"/>
              </a:ext>
            </a:extLst>
          </p:cNvPr>
          <p:cNvSpPr/>
          <p:nvPr/>
        </p:nvSpPr>
        <p:spPr>
          <a:xfrm>
            <a:off x="318485" y="3383986"/>
            <a:ext cx="4948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Strcat</a:t>
            </a:r>
            <a:r>
              <a:rPr lang="zh-CN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（）字符拼接函数</a:t>
            </a:r>
            <a:endParaRPr lang="en-US" altLang="zh-CN" sz="3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01D4CD-3C3B-42E6-9CE6-7FEA36E7B07D}"/>
              </a:ext>
            </a:extLst>
          </p:cNvPr>
          <p:cNvSpPr/>
          <p:nvPr/>
        </p:nvSpPr>
        <p:spPr>
          <a:xfrm>
            <a:off x="318485" y="4060749"/>
            <a:ext cx="6016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Num2str</a:t>
            </a:r>
            <a:r>
              <a:rPr lang="zh-CN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（）数字转字符串函数</a:t>
            </a:r>
            <a:endParaRPr lang="en-US" altLang="zh-CN" sz="3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C90CB6-CE3F-4E8C-B1D5-02DAF27A9D30}"/>
              </a:ext>
            </a:extLst>
          </p:cNvPr>
          <p:cNvSpPr/>
          <p:nvPr/>
        </p:nvSpPr>
        <p:spPr>
          <a:xfrm>
            <a:off x="1959800" y="4737512"/>
            <a:ext cx="5394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strcat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‘</a:t>
            </a:r>
            <a:r>
              <a:rPr lang="zh-CN" altLang="en-US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第</a:t>
            </a:r>
            <a:r>
              <a:rPr lang="en-US" altLang="zh-CN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num2str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(k-1),</a:t>
            </a:r>
            <a:r>
              <a:rPr lang="en-US" altLang="zh-CN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‘</a:t>
            </a:r>
            <a:r>
              <a:rPr lang="zh-CN" altLang="en-US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次迭代</a:t>
            </a:r>
            <a:r>
              <a:rPr lang="en-US" altLang="zh-CN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75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053590-2118-4497-BC85-992766E98B0E}"/>
              </a:ext>
            </a:extLst>
          </p:cNvPr>
          <p:cNvSpPr/>
          <p:nvPr/>
        </p:nvSpPr>
        <p:spPr>
          <a:xfrm>
            <a:off x="2989676" y="2967335"/>
            <a:ext cx="3164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</a:t>
            </a:r>
            <a:r>
              <a:rPr lang="en-US" altLang="zh-CN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zh-CN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2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BA3438-5E40-424E-96F9-D6AB9314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非线性方程求根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/* Solutions of Nonlinear Equations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*/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F2FBE031-EB8A-4F55-A591-4073CA8E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405186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二分法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/* Bisection Method */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80234CB-DA3B-4E6E-BADE-0CA721584AE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981200"/>
            <a:ext cx="4038600" cy="838200"/>
            <a:chOff x="672" y="912"/>
            <a:chExt cx="2544" cy="528"/>
          </a:xfrm>
        </p:grpSpPr>
        <p:pic>
          <p:nvPicPr>
            <p:cNvPr id="12295" name="Picture 5" descr="DARTS">
              <a:extLst>
                <a:ext uri="{FF2B5EF4-FFF2-40B4-BE49-F238E27FC236}">
                  <a16:creationId xmlns:a16="http://schemas.microsoft.com/office/drawing/2014/main" id="{39453487-02AE-4916-B8C9-2E8B79AB7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912"/>
              <a:ext cx="52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Text Box 6">
              <a:extLst>
                <a:ext uri="{FF2B5EF4-FFF2-40B4-BE49-F238E27FC236}">
                  <a16:creationId xmlns:a16="http://schemas.microsoft.com/office/drawing/2014/main" id="{B887455D-A629-4471-A01C-F0EBE3ADB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008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求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32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 = 0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的根</a:t>
              </a:r>
            </a:p>
          </p:txBody>
        </p:sp>
      </p:grpSp>
      <p:sp>
        <p:nvSpPr>
          <p:cNvPr id="41992" name="Text Box 8">
            <a:extLst>
              <a:ext uri="{FF2B5EF4-FFF2-40B4-BE49-F238E27FC236}">
                <a16:creationId xmlns:a16="http://schemas.microsoft.com/office/drawing/2014/main" id="{361DE656-4496-4C35-9B18-A432EC8AD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292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63600" marR="0" lvl="0" indent="-863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原理：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C[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]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，且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) ·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) &lt; 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，则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在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上必有一根。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1792CD20-71CE-4030-890F-A7162991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0"/>
            <a:ext cx="259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§2  Bisection Method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5059" name="Line 3">
            <a:extLst>
              <a:ext uri="{FF2B5EF4-FFF2-40B4-BE49-F238E27FC236}">
                <a16:creationId xmlns:a16="http://schemas.microsoft.com/office/drawing/2014/main" id="{E5139C0D-D332-43E5-941F-C62FE4F2F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905000"/>
            <a:ext cx="510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Freeform 4">
            <a:extLst>
              <a:ext uri="{FF2B5EF4-FFF2-40B4-BE49-F238E27FC236}">
                <a16:creationId xmlns:a16="http://schemas.microsoft.com/office/drawing/2014/main" id="{C6E0EEF9-EA19-404B-9271-D94153D8F98E}"/>
              </a:ext>
            </a:extLst>
          </p:cNvPr>
          <p:cNvSpPr>
            <a:spLocks/>
          </p:cNvSpPr>
          <p:nvPr/>
        </p:nvSpPr>
        <p:spPr bwMode="auto">
          <a:xfrm>
            <a:off x="2514600" y="533400"/>
            <a:ext cx="3048000" cy="2057400"/>
          </a:xfrm>
          <a:custGeom>
            <a:avLst/>
            <a:gdLst>
              <a:gd name="T0" fmla="*/ 0 w 1920"/>
              <a:gd name="T1" fmla="*/ 2147483647 h 1296"/>
              <a:gd name="T2" fmla="*/ 1693545363 w 1920"/>
              <a:gd name="T3" fmla="*/ 2147483647 h 1296"/>
              <a:gd name="T4" fmla="*/ 2147483647 w 1920"/>
              <a:gd name="T5" fmla="*/ 2147483647 h 1296"/>
              <a:gd name="T6" fmla="*/ 2147483647 w 1920"/>
              <a:gd name="T7" fmla="*/ 1935480065 h 1296"/>
              <a:gd name="T8" fmla="*/ 2147483647 w 1920"/>
              <a:gd name="T9" fmla="*/ 967740032 h 1296"/>
              <a:gd name="T10" fmla="*/ 2147483647 w 1920"/>
              <a:gd name="T11" fmla="*/ 0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0"/>
              <a:gd name="T19" fmla="*/ 0 h 1296"/>
              <a:gd name="T20" fmla="*/ 1920 w 1920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0" h="1296">
                <a:moveTo>
                  <a:pt x="0" y="1296"/>
                </a:moveTo>
                <a:cubicBezTo>
                  <a:pt x="232" y="1252"/>
                  <a:pt x="464" y="1208"/>
                  <a:pt x="672" y="1152"/>
                </a:cubicBezTo>
                <a:cubicBezTo>
                  <a:pt x="880" y="1096"/>
                  <a:pt x="1104" y="1024"/>
                  <a:pt x="1248" y="960"/>
                </a:cubicBezTo>
                <a:cubicBezTo>
                  <a:pt x="1392" y="896"/>
                  <a:pt x="1448" y="864"/>
                  <a:pt x="1536" y="768"/>
                </a:cubicBezTo>
                <a:cubicBezTo>
                  <a:pt x="1624" y="672"/>
                  <a:pt x="1712" y="512"/>
                  <a:pt x="1776" y="384"/>
                </a:cubicBezTo>
                <a:cubicBezTo>
                  <a:pt x="1840" y="256"/>
                  <a:pt x="1880" y="128"/>
                  <a:pt x="192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AE9BF8B7-08FE-4258-91D1-054103748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05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FB65F426-2DF7-485D-B9FC-F8B0F3E01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62138"/>
            <a:ext cx="111125" cy="11112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E84211C7-D567-44C4-93DA-52BE2205BEB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600200"/>
            <a:ext cx="304800" cy="990600"/>
            <a:chOff x="1440" y="1920"/>
            <a:chExt cx="192" cy="624"/>
          </a:xfrm>
        </p:grpSpPr>
        <p:sp>
          <p:nvSpPr>
            <p:cNvPr id="1059" name="Line 7">
              <a:extLst>
                <a:ext uri="{FF2B5EF4-FFF2-40B4-BE49-F238E27FC236}">
                  <a16:creationId xmlns:a16="http://schemas.microsoft.com/office/drawing/2014/main" id="{DF891DD3-AD07-4972-8E0B-6E5548737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11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Text Box 11">
              <a:extLst>
                <a:ext uri="{FF2B5EF4-FFF2-40B4-BE49-F238E27FC236}">
                  <a16:creationId xmlns:a16="http://schemas.microsoft.com/office/drawing/2014/main" id="{2EC04EF5-C3B4-427F-812C-E8CF3DF21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506546E1-5731-4307-9649-08817CD9BAA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33400"/>
            <a:ext cx="304800" cy="1738313"/>
            <a:chOff x="3360" y="1248"/>
            <a:chExt cx="192" cy="1095"/>
          </a:xfrm>
        </p:grpSpPr>
        <p:sp>
          <p:nvSpPr>
            <p:cNvPr id="1057" name="Line 6">
              <a:extLst>
                <a:ext uri="{FF2B5EF4-FFF2-40B4-BE49-F238E27FC236}">
                  <a16:creationId xmlns:a16="http://schemas.microsoft.com/office/drawing/2014/main" id="{FE1886C7-E846-40A0-99A0-40765C755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Text Box 12">
              <a:extLst>
                <a:ext uri="{FF2B5EF4-FFF2-40B4-BE49-F238E27FC236}">
                  <a16:creationId xmlns:a16="http://schemas.microsoft.com/office/drawing/2014/main" id="{D3AC8EB0-810F-4510-827C-BD982B615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1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</p:grpSp>
      <p:sp>
        <p:nvSpPr>
          <p:cNvPr id="45069" name="Text Box 13">
            <a:extLst>
              <a:ext uri="{FF2B5EF4-FFF2-40B4-BE49-F238E27FC236}">
                <a16:creationId xmlns:a16="http://schemas.microsoft.com/office/drawing/2014/main" id="{92FB6F3F-122E-4CED-9DCE-27967DDA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524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5" name="Line 9">
            <a:extLst>
              <a:ext uri="{FF2B5EF4-FFF2-40B4-BE49-F238E27FC236}">
                <a16:creationId xmlns:a16="http://schemas.microsoft.com/office/drawing/2014/main" id="{F1978625-6647-4145-A35B-ACDC5668B7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828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1382E952-A175-4128-A003-03C54C2F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CC47768A-1CD3-4AC0-9DE9-030663CB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9C4F4159-C97A-46E0-A3F8-EAFD201B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45076" name="Oval 20">
            <a:extLst>
              <a:ext uri="{FF2B5EF4-FFF2-40B4-BE49-F238E27FC236}">
                <a16:creationId xmlns:a16="http://schemas.microsoft.com/office/drawing/2014/main" id="{6BF70E45-C89B-4A20-AD5C-5451C19C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3200400" cy="838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When to stop?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F038991B-DBDB-4A64-A613-149278F8DE1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819400"/>
            <a:ext cx="4130675" cy="533400"/>
            <a:chOff x="624" y="1776"/>
            <a:chExt cx="2602" cy="336"/>
          </a:xfrm>
        </p:grpSpPr>
        <p:graphicFrame>
          <p:nvGraphicFramePr>
            <p:cNvPr id="1026" name="Object 21">
              <a:extLst>
                <a:ext uri="{FF2B5EF4-FFF2-40B4-BE49-F238E27FC236}">
                  <a16:creationId xmlns:a16="http://schemas.microsoft.com/office/drawing/2014/main" id="{61E131D2-6408-4D3E-83B9-C2CBCD774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776"/>
            <a:ext cx="104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3" imgW="901440" imgH="253800" progId="Equation.3">
                    <p:embed/>
                  </p:oleObj>
                </mc:Choice>
                <mc:Fallback>
                  <p:oleObj name="Equation" r:id="rId3" imgW="901440" imgH="253800" progId="Equation.3">
                    <p:embed/>
                    <p:pic>
                      <p:nvPicPr>
                        <p:cNvPr id="1026" name="Object 21">
                          <a:extLst>
                            <a:ext uri="{FF2B5EF4-FFF2-40B4-BE49-F238E27FC236}">
                              <a16:creationId xmlns:a16="http://schemas.microsoft.com/office/drawing/2014/main" id="{61E131D2-6408-4D3E-83B9-C2CBCD7742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776"/>
                          <a:ext cx="104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22">
              <a:extLst>
                <a:ext uri="{FF2B5EF4-FFF2-40B4-BE49-F238E27FC236}">
                  <a16:creationId xmlns:a16="http://schemas.microsoft.com/office/drawing/2014/main" id="{78CE502B-3F90-4D55-8E56-A74CFEEA2D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776"/>
            <a:ext cx="82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5" imgW="672840" imgH="253800" progId="Equation.3">
                    <p:embed/>
                  </p:oleObj>
                </mc:Choice>
                <mc:Fallback>
                  <p:oleObj name="Equation" r:id="rId5" imgW="672840" imgH="253800" progId="Equation.3">
                    <p:embed/>
                    <p:pic>
                      <p:nvPicPr>
                        <p:cNvPr id="1027" name="Object 22">
                          <a:extLst>
                            <a:ext uri="{FF2B5EF4-FFF2-40B4-BE49-F238E27FC236}">
                              <a16:creationId xmlns:a16="http://schemas.microsoft.com/office/drawing/2014/main" id="{78CE502B-3F90-4D55-8E56-A74CFEEA2D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76"/>
                          <a:ext cx="82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" name="Text Box 23">
              <a:extLst>
                <a:ext uri="{FF2B5EF4-FFF2-40B4-BE49-F238E27FC236}">
                  <a16:creationId xmlns:a16="http://schemas.microsoft.com/office/drawing/2014/main" id="{8B9163F9-2463-4D3D-B07E-DAD93EC81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8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或</a:t>
              </a:r>
            </a:p>
          </p:txBody>
        </p:sp>
      </p:grpSp>
      <p:sp>
        <p:nvSpPr>
          <p:cNvPr id="45081" name="AutoShape 25">
            <a:extLst>
              <a:ext uri="{FF2B5EF4-FFF2-40B4-BE49-F238E27FC236}">
                <a16:creationId xmlns:a16="http://schemas.microsoft.com/office/drawing/2014/main" id="{254B62EC-0675-4CBB-B8E9-F9426839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124200" cy="609600"/>
          </a:xfrm>
          <a:prstGeom prst="wedgeEllipseCallout">
            <a:avLst>
              <a:gd name="adj1" fmla="val -44259"/>
              <a:gd name="adj2" fmla="val -13463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不能保证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的精度</a:t>
            </a: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8955E655-E874-48AD-8F46-79F103F3D01B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4495800"/>
            <a:ext cx="3352800" cy="1371600"/>
            <a:chOff x="1728" y="2832"/>
            <a:chExt cx="2112" cy="864"/>
          </a:xfrm>
        </p:grpSpPr>
        <p:sp>
          <p:nvSpPr>
            <p:cNvPr id="1054" name="Freeform 27">
              <a:extLst>
                <a:ext uri="{FF2B5EF4-FFF2-40B4-BE49-F238E27FC236}">
                  <a16:creationId xmlns:a16="http://schemas.microsoft.com/office/drawing/2014/main" id="{DA6A060D-6B97-46FB-803B-FDA7DC903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3264"/>
              <a:ext cx="1152" cy="432"/>
            </a:xfrm>
            <a:custGeom>
              <a:avLst/>
              <a:gdLst>
                <a:gd name="T0" fmla="*/ 0 w 1152"/>
                <a:gd name="T1" fmla="*/ 432 h 432"/>
                <a:gd name="T2" fmla="*/ 48 w 1152"/>
                <a:gd name="T3" fmla="*/ 144 h 432"/>
                <a:gd name="T4" fmla="*/ 240 w 1152"/>
                <a:gd name="T5" fmla="*/ 48 h 432"/>
                <a:gd name="T6" fmla="*/ 1152 w 115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432"/>
                <a:gd name="T14" fmla="*/ 1152 w 115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432">
                  <a:moveTo>
                    <a:pt x="0" y="432"/>
                  </a:moveTo>
                  <a:cubicBezTo>
                    <a:pt x="4" y="320"/>
                    <a:pt x="8" y="208"/>
                    <a:pt x="48" y="144"/>
                  </a:cubicBezTo>
                  <a:cubicBezTo>
                    <a:pt x="88" y="80"/>
                    <a:pt x="56" y="72"/>
                    <a:pt x="240" y="48"/>
                  </a:cubicBezTo>
                  <a:cubicBezTo>
                    <a:pt x="424" y="24"/>
                    <a:pt x="788" y="12"/>
                    <a:pt x="11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Freeform 28">
              <a:extLst>
                <a:ext uri="{FF2B5EF4-FFF2-40B4-BE49-F238E27FC236}">
                  <a16:creationId xmlns:a16="http://schemas.microsoft.com/office/drawing/2014/main" id="{8872C13F-4D1A-463D-94F6-7BD30F091EB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688" y="2832"/>
              <a:ext cx="1152" cy="432"/>
            </a:xfrm>
            <a:custGeom>
              <a:avLst/>
              <a:gdLst>
                <a:gd name="T0" fmla="*/ 0 w 1152"/>
                <a:gd name="T1" fmla="*/ 432 h 432"/>
                <a:gd name="T2" fmla="*/ 48 w 1152"/>
                <a:gd name="T3" fmla="*/ 144 h 432"/>
                <a:gd name="T4" fmla="*/ 240 w 1152"/>
                <a:gd name="T5" fmla="*/ 48 h 432"/>
                <a:gd name="T6" fmla="*/ 1152 w 115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2"/>
                <a:gd name="T13" fmla="*/ 0 h 432"/>
                <a:gd name="T14" fmla="*/ 1152 w 115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2" h="432">
                  <a:moveTo>
                    <a:pt x="0" y="432"/>
                  </a:moveTo>
                  <a:cubicBezTo>
                    <a:pt x="4" y="320"/>
                    <a:pt x="8" y="208"/>
                    <a:pt x="48" y="144"/>
                  </a:cubicBezTo>
                  <a:cubicBezTo>
                    <a:pt x="88" y="80"/>
                    <a:pt x="56" y="72"/>
                    <a:pt x="240" y="48"/>
                  </a:cubicBezTo>
                  <a:cubicBezTo>
                    <a:pt x="424" y="24"/>
                    <a:pt x="788" y="12"/>
                    <a:pt x="11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4579E15C-7B9B-4C55-92D5-B68E30A50E2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114800"/>
            <a:ext cx="5334000" cy="1828800"/>
            <a:chOff x="1152" y="2592"/>
            <a:chExt cx="3360" cy="1152"/>
          </a:xfrm>
        </p:grpSpPr>
        <p:sp>
          <p:nvSpPr>
            <p:cNvPr id="1052" name="Line 26">
              <a:extLst>
                <a:ext uri="{FF2B5EF4-FFF2-40B4-BE49-F238E27FC236}">
                  <a16:creationId xmlns:a16="http://schemas.microsoft.com/office/drawing/2014/main" id="{CBD4155F-3597-4E69-9126-CAC804E7D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264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Line 30">
              <a:extLst>
                <a:ext uri="{FF2B5EF4-FFF2-40B4-BE49-F238E27FC236}">
                  <a16:creationId xmlns:a16="http://schemas.microsoft.com/office/drawing/2014/main" id="{15EC7EFE-92CA-4B36-ABBA-D2EF8A55F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088" name="Text Box 32">
            <a:extLst>
              <a:ext uri="{FF2B5EF4-FFF2-40B4-BE49-F238E27FC236}">
                <a16:creationId xmlns:a16="http://schemas.microsoft.com/office/drawing/2014/main" id="{725B7753-50E1-456E-8009-1F60C0B10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24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x*</a:t>
            </a:r>
          </a:p>
        </p:txBody>
      </p:sp>
      <p:sp>
        <p:nvSpPr>
          <p:cNvPr id="45089" name="Line 33">
            <a:extLst>
              <a:ext uri="{FF2B5EF4-FFF2-40B4-BE49-F238E27FC236}">
                <a16:creationId xmlns:a16="http://schemas.microsoft.com/office/drawing/2014/main" id="{CA5A8219-4881-4D04-9F9C-FD8E377EB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9530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9FC66849-A19F-4C55-8404-0A5DC1623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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207D34AA-6D10-4558-9EDA-9E1CA6275B58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953000"/>
            <a:ext cx="1981200" cy="549275"/>
            <a:chOff x="2640" y="3120"/>
            <a:chExt cx="1248" cy="346"/>
          </a:xfrm>
        </p:grpSpPr>
        <p:sp>
          <p:nvSpPr>
            <p:cNvPr id="1049" name="Line 35">
              <a:extLst>
                <a:ext uri="{FF2B5EF4-FFF2-40B4-BE49-F238E27FC236}">
                  <a16:creationId xmlns:a16="http://schemas.microsoft.com/office/drawing/2014/main" id="{18841E09-81FD-49E3-9625-A3F0862B8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Text Box 36">
              <a:extLst>
                <a:ext uri="{FF2B5EF4-FFF2-40B4-BE49-F238E27FC236}">
                  <a16:creationId xmlns:a16="http://schemas.microsoft.com/office/drawing/2014/main" id="{B2B71379-998B-46C8-B25A-38D8542AE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1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1051" name="Text Box 37">
              <a:extLst>
                <a:ext uri="{FF2B5EF4-FFF2-40B4-BE49-F238E27FC236}">
                  <a16:creationId xmlns:a16="http://schemas.microsoft.com/office/drawing/2014/main" id="{E13A508F-DE18-411E-866C-2CC545BBA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21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x*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EC60D7-A324-49F7-B2F8-9D5618E16E57}"/>
              </a:ext>
            </a:extLst>
          </p:cNvPr>
          <p:cNvSpPr/>
          <p:nvPr/>
        </p:nvSpPr>
        <p:spPr>
          <a:xfrm>
            <a:off x="555118" y="374147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fc*fa&lt;0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C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xb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=xc;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8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=xc;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355E21-6586-4F6C-A518-C2BE879E6AF1}"/>
              </a:ext>
            </a:extLst>
          </p:cNvPr>
          <p:cNvSpPr/>
          <p:nvPr/>
        </p:nvSpPr>
        <p:spPr>
          <a:xfrm>
            <a:off x="555118" y="1798537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xc=(</a:t>
            </a:r>
            <a:r>
              <a:rPr lang="en-US" altLang="zh-CN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xa+xb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)/2;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E55EC-616D-43FF-84A1-81ACF8B18C7B}"/>
              </a:ext>
            </a:extLst>
          </p:cNvPr>
          <p:cNvSpPr txBox="1"/>
          <p:nvPr/>
        </p:nvSpPr>
        <p:spPr>
          <a:xfrm>
            <a:off x="450616" y="378823"/>
            <a:ext cx="278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二分法实现语句</a:t>
            </a:r>
          </a:p>
        </p:txBody>
      </p:sp>
    </p:spTree>
    <p:extLst>
      <p:ext uri="{BB962C8B-B14F-4D97-AF65-F5344CB8AC3E}">
        <p14:creationId xmlns:p14="http://schemas.microsoft.com/office/powerpoint/2010/main" val="8133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BE1FA574-4B01-431A-A99B-9F45646E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牛顿法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/* Newton - Raphson Method */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CA384B7F-6F33-4728-908F-D39522C1D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67818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63600" marR="0" lvl="0" indent="-863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原理：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将非线性方程线性化 </a:t>
            </a:r>
          </a:p>
          <a:p>
            <a:pPr marL="863600" marR="0" lvl="0" indent="-863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—— Taylor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展开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/* Taylor’s expansion */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D38FB9C1-614D-46C6-8070-0BB438263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63600" marR="0" lvl="0" indent="-863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取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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x*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将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做一阶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Taylor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展开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C80DF464-E819-4C2E-8654-EB2D88B85729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2438400"/>
            <a:ext cx="8210550" cy="762000"/>
            <a:chOff x="396" y="1536"/>
            <a:chExt cx="5172" cy="480"/>
          </a:xfrm>
        </p:grpSpPr>
        <p:graphicFrame>
          <p:nvGraphicFramePr>
            <p:cNvPr id="1030" name="Object 5">
              <a:extLst>
                <a:ext uri="{FF2B5EF4-FFF2-40B4-BE49-F238E27FC236}">
                  <a16:creationId xmlns:a16="http://schemas.microsoft.com/office/drawing/2014/main" id="{09D75CCF-5918-4347-BE8A-E94907837E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" y="1536"/>
            <a:ext cx="348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tion" r:id="rId7" imgW="3035160" imgH="393480" progId="Equation.3">
                    <p:embed/>
                  </p:oleObj>
                </mc:Choice>
                <mc:Fallback>
                  <p:oleObj name="Equation" r:id="rId7" imgW="3035160" imgH="393480" progId="Equation.3">
                    <p:embed/>
                    <p:pic>
                      <p:nvPicPr>
                        <p:cNvPr id="1030" name="Object 5">
                          <a:extLst>
                            <a:ext uri="{FF2B5EF4-FFF2-40B4-BE49-F238E27FC236}">
                              <a16:creationId xmlns:a16="http://schemas.microsoft.com/office/drawing/2014/main" id="{09D75CCF-5918-4347-BE8A-E94907837E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536"/>
                          <a:ext cx="348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" name="Text Box 6">
              <a:extLst>
                <a:ext uri="{FF2B5EF4-FFF2-40B4-BE49-F238E27FC236}">
                  <a16:creationId xmlns:a16="http://schemas.microsoft.com/office/drawing/2014/main" id="{86872A90-393A-4B94-A5C1-4C7FDEBC1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32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63600" indent="-863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863600" marR="0" lvl="0" indent="-86360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，</a:t>
              </a:r>
              <a:r>
                <a:rPr kumimoji="1" lang="zh-CN" alt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Symbol" panose="05050102010706020507" pitchFamily="18" charset="2"/>
                </a:rPr>
                <a:t>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在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和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之间。</a:t>
              </a:r>
            </a:p>
          </p:txBody>
        </p:sp>
      </p:grpSp>
      <p:sp>
        <p:nvSpPr>
          <p:cNvPr id="61448" name="Text Box 8">
            <a:extLst>
              <a:ext uri="{FF2B5EF4-FFF2-40B4-BE49-F238E27FC236}">
                <a16:creationId xmlns:a16="http://schemas.microsoft.com/office/drawing/2014/main" id="{275DC6B1-6498-4E17-8A7C-ED98ABB8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63600" marR="0" lvl="0" indent="-863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将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x*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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看成高阶小量，则有：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C55EE264-CF77-4BCE-BA2D-9D8375EC1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627750"/>
              </p:ext>
            </p:extLst>
          </p:nvPr>
        </p:nvGraphicFramePr>
        <p:xfrm>
          <a:off x="514350" y="3810000"/>
          <a:ext cx="4781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9" imgW="2565360" imgH="228600" progId="Equation.3">
                  <p:embed/>
                </p:oleObj>
              </mc:Choice>
              <mc:Fallback>
                <p:oleObj name="公式" r:id="rId9" imgW="2565360" imgH="228600" progId="Equation.3">
                  <p:embed/>
                  <p:pic>
                    <p:nvPicPr>
                      <p:cNvPr id="61449" name="Object 9">
                        <a:extLst>
                          <a:ext uri="{FF2B5EF4-FFF2-40B4-BE49-F238E27FC236}">
                            <a16:creationId xmlns:a16="http://schemas.microsoft.com/office/drawing/2014/main" id="{C55EE264-CF77-4BCE-BA2D-9D8375EC1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810000"/>
                        <a:ext cx="47815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>
            <a:extLst>
              <a:ext uri="{FF2B5EF4-FFF2-40B4-BE49-F238E27FC236}">
                <a16:creationId xmlns:a16="http://schemas.microsoft.com/office/drawing/2014/main" id="{1D1C6F50-68DA-4411-ACF7-C47FFA095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657600"/>
          <a:ext cx="25368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11" imgW="1358640" imgH="431640" progId="Equation.3">
                  <p:embed/>
                </p:oleObj>
              </mc:Choice>
              <mc:Fallback>
                <p:oleObj name="公式" r:id="rId11" imgW="1358640" imgH="431640" progId="Equation.3">
                  <p:embed/>
                  <p:pic>
                    <p:nvPicPr>
                      <p:cNvPr id="61450" name="Object 10">
                        <a:extLst>
                          <a:ext uri="{FF2B5EF4-FFF2-40B4-BE49-F238E27FC236}">
                            <a16:creationId xmlns:a16="http://schemas.microsoft.com/office/drawing/2014/main" id="{1D1C6F50-68DA-4411-ACF7-C47FFA095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57600"/>
                        <a:ext cx="25368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>
            <a:extLst>
              <a:ext uri="{FF2B5EF4-FFF2-40B4-BE49-F238E27FC236}">
                <a16:creationId xmlns:a16="http://schemas.microsoft.com/office/drawing/2014/main" id="{AE9253E5-6943-4F4D-9560-986075A36DF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191000"/>
            <a:ext cx="3276600" cy="2133600"/>
            <a:chOff x="528" y="2640"/>
            <a:chExt cx="2064" cy="1344"/>
          </a:xfrm>
        </p:grpSpPr>
        <p:sp>
          <p:nvSpPr>
            <p:cNvPr id="1051" name="Line 12">
              <a:extLst>
                <a:ext uri="{FF2B5EF4-FFF2-40B4-BE49-F238E27FC236}">
                  <a16:creationId xmlns:a16="http://schemas.microsoft.com/office/drawing/2014/main" id="{DA76DBE5-8943-4C05-A878-8789D2F4E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696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Line 13">
              <a:extLst>
                <a:ext uri="{FF2B5EF4-FFF2-40B4-BE49-F238E27FC236}">
                  <a16:creationId xmlns:a16="http://schemas.microsoft.com/office/drawing/2014/main" id="{B23068E6-0CE4-4785-92EE-148DFB9DB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736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Text Box 14">
              <a:extLst>
                <a:ext uri="{FF2B5EF4-FFF2-40B4-BE49-F238E27FC236}">
                  <a16:creationId xmlns:a16="http://schemas.microsoft.com/office/drawing/2014/main" id="{846F7E9A-0D7E-4DD5-B01C-1ED8AC7E9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1054" name="Rectangle 15">
              <a:extLst>
                <a:ext uri="{FF2B5EF4-FFF2-40B4-BE49-F238E27FC236}">
                  <a16:creationId xmlns:a16="http://schemas.microsoft.com/office/drawing/2014/main" id="{3A34BA58-4458-48FA-9279-35D71349B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094334D0-9EA9-44E4-A2F1-5657C7C097D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343400"/>
            <a:ext cx="1600200" cy="1828800"/>
            <a:chOff x="720" y="2736"/>
            <a:chExt cx="1008" cy="1152"/>
          </a:xfrm>
        </p:grpSpPr>
        <p:sp>
          <p:nvSpPr>
            <p:cNvPr id="1049" name="Freeform 17">
              <a:extLst>
                <a:ext uri="{FF2B5EF4-FFF2-40B4-BE49-F238E27FC236}">
                  <a16:creationId xmlns:a16="http://schemas.microsoft.com/office/drawing/2014/main" id="{015A5087-DAAE-4C74-B262-2557759D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736"/>
              <a:ext cx="1008" cy="1152"/>
            </a:xfrm>
            <a:custGeom>
              <a:avLst/>
              <a:gdLst>
                <a:gd name="T0" fmla="*/ 0 w 1008"/>
                <a:gd name="T1" fmla="*/ 1152 h 1152"/>
                <a:gd name="T2" fmla="*/ 240 w 1008"/>
                <a:gd name="T3" fmla="*/ 1104 h 1152"/>
                <a:gd name="T4" fmla="*/ 576 w 1008"/>
                <a:gd name="T5" fmla="*/ 864 h 1152"/>
                <a:gd name="T6" fmla="*/ 816 w 1008"/>
                <a:gd name="T7" fmla="*/ 480 h 1152"/>
                <a:gd name="T8" fmla="*/ 1008 w 10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152"/>
                <a:gd name="T17" fmla="*/ 1008 w 10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Text Box 18">
              <a:extLst>
                <a:ext uri="{FF2B5EF4-FFF2-40B4-BE49-F238E27FC236}">
                  <a16:creationId xmlns:a16="http://schemas.microsoft.com/office/drawing/2014/main" id="{9A74818E-94A9-4A60-9D42-27B986040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x*</a:t>
              </a: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B0E0789D-7219-4B33-9A3B-D4A7A3350C0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343400"/>
            <a:ext cx="533400" cy="1844675"/>
            <a:chOff x="1584" y="2736"/>
            <a:chExt cx="336" cy="1162"/>
          </a:xfrm>
        </p:grpSpPr>
        <p:sp>
          <p:nvSpPr>
            <p:cNvPr id="1047" name="Line 20">
              <a:extLst>
                <a:ext uri="{FF2B5EF4-FFF2-40B4-BE49-F238E27FC236}">
                  <a16:creationId xmlns:a16="http://schemas.microsoft.com/office/drawing/2014/main" id="{21A3D461-B7F6-466E-8439-09B8D91F8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Text Box 21">
              <a:extLst>
                <a:ext uri="{FF2B5EF4-FFF2-40B4-BE49-F238E27FC236}">
                  <a16:creationId xmlns:a16="http://schemas.microsoft.com/office/drawing/2014/main" id="{3757B37D-6DEB-4B0C-AD2A-CBA7CCC07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64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463" name="Line 23">
            <a:extLst>
              <a:ext uri="{FF2B5EF4-FFF2-40B4-BE49-F238E27FC236}">
                <a16:creationId xmlns:a16="http://schemas.microsoft.com/office/drawing/2014/main" id="{B5EAD48C-E1C0-4083-B00D-E5E075AE7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343400"/>
            <a:ext cx="3810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4" name="Oval 24">
            <a:extLst>
              <a:ext uri="{FF2B5EF4-FFF2-40B4-BE49-F238E27FC236}">
                <a16:creationId xmlns:a16="http://schemas.microsoft.com/office/drawing/2014/main" id="{AC8E7882-83A3-4ECD-B9DF-C0C350D9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05200"/>
            <a:ext cx="1371600" cy="10668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5" name="Line 25">
            <a:extLst>
              <a:ext uri="{FF2B5EF4-FFF2-40B4-BE49-F238E27FC236}">
                <a16:creationId xmlns:a16="http://schemas.microsoft.com/office/drawing/2014/main" id="{238B6E25-5076-4490-B8DB-1E3076C6D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343400"/>
            <a:ext cx="4419600" cy="15240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6" name="Line 26">
            <a:extLst>
              <a:ext uri="{FF2B5EF4-FFF2-40B4-BE49-F238E27FC236}">
                <a16:creationId xmlns:a16="http://schemas.microsoft.com/office/drawing/2014/main" id="{66AB0D6F-AE6D-4C72-BC82-B70024E6D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257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7" name="Line 27">
            <a:extLst>
              <a:ext uri="{FF2B5EF4-FFF2-40B4-BE49-F238E27FC236}">
                <a16:creationId xmlns:a16="http://schemas.microsoft.com/office/drawing/2014/main" id="{4E4D98B0-15B5-494B-AAD5-FBB561B5B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7713" y="5257800"/>
            <a:ext cx="346075" cy="6096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468" name="Object 28">
            <a:extLst>
              <a:ext uri="{FF2B5EF4-FFF2-40B4-BE49-F238E27FC236}">
                <a16:creationId xmlns:a16="http://schemas.microsoft.com/office/drawing/2014/main" id="{0F16A0B2-3463-4448-A0D4-6975FC38B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566784"/>
              </p:ext>
            </p:extLst>
          </p:nvPr>
        </p:nvGraphicFramePr>
        <p:xfrm>
          <a:off x="5651071" y="5029200"/>
          <a:ext cx="22875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3" imgW="1206360" imgH="431640" progId="Equation.3">
                  <p:embed/>
                </p:oleObj>
              </mc:Choice>
              <mc:Fallback>
                <p:oleObj name="Equation" r:id="rId13" imgW="1206360" imgH="431640" progId="Equation.3">
                  <p:embed/>
                  <p:pic>
                    <p:nvPicPr>
                      <p:cNvPr id="61468" name="Object 28">
                        <a:extLst>
                          <a:ext uri="{FF2B5EF4-FFF2-40B4-BE49-F238E27FC236}">
                            <a16:creationId xmlns:a16="http://schemas.microsoft.com/office/drawing/2014/main" id="{0F16A0B2-3463-4448-A0D4-6975FC38B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071" y="5029200"/>
                        <a:ext cx="22875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utoUpdateAnimBg="0"/>
      <p:bldP spid="61444" grpId="0" autoUpdateAnimBg="0"/>
      <p:bldP spid="61448" grpId="0" autoUpdateAnimBg="0"/>
      <p:bldP spid="614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Top Corners Rounded 10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58048" y="1604792"/>
            <a:ext cx="5923488" cy="3648417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74EFDD-7C9D-46FD-AF7F-17E74BA26A49}"/>
              </a:ext>
            </a:extLst>
          </p:cNvPr>
          <p:cNvSpPr txBox="1"/>
          <p:nvPr/>
        </p:nvSpPr>
        <p:spPr>
          <a:xfrm>
            <a:off x="5872691" y="1122363"/>
            <a:ext cx="2978415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7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  <a:r>
              <a:rPr lang="zh-CN" altLang="en-US" sz="47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（图形用户界面）</a:t>
            </a:r>
          </a:p>
        </p:txBody>
      </p:sp>
      <p:sp>
        <p:nvSpPr>
          <p:cNvPr id="22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1230" y="967291"/>
            <a:ext cx="2657864" cy="1993398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149" y="1300271"/>
            <a:ext cx="1494489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65928" y="3438135"/>
            <a:ext cx="1710933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55917" y="3770368"/>
            <a:ext cx="2657864" cy="1993398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8062" y="1645100"/>
            <a:ext cx="5609397" cy="3567794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9329" y="4543311"/>
            <a:ext cx="1198092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A0AC4D3F-673D-49FD-BD08-1F98CAC4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467256"/>
            <a:ext cx="2396263" cy="56052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DCB4D3-DF4D-4EDF-85E0-51637E8B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86" y="1122363"/>
            <a:ext cx="3105991" cy="50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4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AC9875-B2F1-463A-9250-0737F00A3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66" r="93026" b="-328"/>
          <a:stretch/>
        </p:blipFill>
        <p:spPr>
          <a:xfrm>
            <a:off x="4798178" y="3429000"/>
            <a:ext cx="3711621" cy="15083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015E76-9EE7-4D72-8538-F0F09DE38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2" t="4859" r="47101"/>
          <a:stretch/>
        </p:blipFill>
        <p:spPr>
          <a:xfrm>
            <a:off x="4948401" y="5271247"/>
            <a:ext cx="3711621" cy="1250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92D0A1-96B8-46C9-BD3A-A458ADDAC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114"/>
            <a:ext cx="2419350" cy="126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A6B724-850C-4970-805C-B3D27096B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388" y="1164315"/>
            <a:ext cx="2120153" cy="31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6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ACE03B-8468-49F7-A035-724484FE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1" y="167808"/>
            <a:ext cx="2419350" cy="1266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81A011-7A2E-43E6-8028-0340212B4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1" y="1542210"/>
            <a:ext cx="7460272" cy="30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5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91AB8F-CB77-4D6B-9F2E-22A2F867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0" y="301533"/>
            <a:ext cx="2604192" cy="21281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C76961-036B-4735-A761-DF1E231716FD}"/>
              </a:ext>
            </a:extLst>
          </p:cNvPr>
          <p:cNvSpPr/>
          <p:nvPr/>
        </p:nvSpPr>
        <p:spPr>
          <a:xfrm>
            <a:off x="505972" y="2659559"/>
            <a:ext cx="5703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axes(</a:t>
            </a:r>
            <a:r>
              <a:rPr lang="en-US" altLang="zh-CN" sz="3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handles.axes2</a:t>
            </a:r>
            <a:r>
              <a:rPr lang="en-US" altLang="zh-CN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  <a:r>
              <a:rPr lang="zh-CN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选定某个窗口为函数播放窗口</a:t>
            </a:r>
            <a:endParaRPr lang="en-US" altLang="zh-CN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619CF5-8CCB-4854-BC21-1542A16F2466}"/>
              </a:ext>
            </a:extLst>
          </p:cNvPr>
          <p:cNvSpPr/>
          <p:nvPr/>
        </p:nvSpPr>
        <p:spPr>
          <a:xfrm>
            <a:off x="459650" y="4463034"/>
            <a:ext cx="4804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</a:t>
            </a:r>
            <a:r>
              <a:rPr lang="en-US" altLang="zh-CN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3600" b="1" dirty="0">
                <a:solidFill>
                  <a:srgbClr val="A020F0"/>
                </a:solidFill>
                <a:latin typeface="Courier New" panose="02070309020205020404" pitchFamily="49" charset="0"/>
              </a:rPr>
              <a:t>reset</a:t>
            </a:r>
            <a:r>
              <a:rPr lang="en-US" altLang="zh-CN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清除图像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735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309</Words>
  <Application>Microsoft Office PowerPoint</Application>
  <PresentationFormat>全屏显示(4:3)</PresentationFormat>
  <Paragraphs>52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等线</vt:lpstr>
      <vt:lpstr>等线 Light</vt:lpstr>
      <vt:lpstr>黑体</vt:lpstr>
      <vt:lpstr>微软雅黑</vt:lpstr>
      <vt:lpstr>Arial</vt:lpstr>
      <vt:lpstr>Calibri</vt:lpstr>
      <vt:lpstr>Century Gothic</vt:lpstr>
      <vt:lpstr>Courier New</vt:lpstr>
      <vt:lpstr>Times New Roman</vt:lpstr>
      <vt:lpstr>Wingdings 3</vt:lpstr>
      <vt:lpstr>1_离子</vt:lpstr>
      <vt:lpstr>Office 主题​​</vt:lpstr>
      <vt:lpstr>默认设计模板</vt:lpstr>
      <vt:lpstr>1_默认设计模板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常见的MATLAB语句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office365</cp:lastModifiedBy>
  <cp:revision>11</cp:revision>
  <dcterms:created xsi:type="dcterms:W3CDTF">2018-12-30T14:05:58Z</dcterms:created>
  <dcterms:modified xsi:type="dcterms:W3CDTF">2019-01-02T11:36:45Z</dcterms:modified>
</cp:coreProperties>
</file>