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71" r:id="rId12"/>
    <p:sldId id="274" r:id="rId13"/>
    <p:sldId id="272" r:id="rId14"/>
    <p:sldId id="279" r:id="rId15"/>
    <p:sldId id="280" r:id="rId16"/>
    <p:sldId id="281" r:id="rId17"/>
    <p:sldId id="270" r:id="rId18"/>
    <p:sldId id="26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0CB9-6DC1-9042-9C01-0D22E4E8EA71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938A-47B6-7A41-8CAE-168D2D6E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938A-47B6-7A41-8CAE-168D2D6E6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8899-7390-2F46-B138-A3FABD7B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BAF95-10DE-E147-ACC5-8BBE4EE6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E092-CB5F-114D-A17C-0A38B785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DC-67A4-2748-BB9A-63E614B7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D25F-AA9D-6E44-BF57-4A8BCB42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A7AF-77EB-104C-83D5-4F6C1D6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F9FFF-B148-4F44-B74C-A74F1316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D3C5-D863-4E4C-95ED-F3C53674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C67B-61BE-1F4E-88F8-F20B84A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D4C2-99DC-C043-AEEA-9347722D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40BCC-4B2C-B74A-AB03-2B146FA26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FCEA2-1AAF-4C41-B64F-FA2F50F1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5E53-0C97-9A4E-A1AC-FC922E4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F77-02C5-C744-B74F-5A2D497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7E17-0A83-8644-9471-F97F5F5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03A9-FB95-EC48-A53A-FCAB38E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3969-40DE-DF48-94DA-B6A663DB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CF96-C41E-3642-B5F5-D2B770E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9994-FA46-534E-BCFA-08DF4D17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7484-D1C8-C340-A576-B61CD403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EF23-2838-8D48-9521-B30B352F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48F1-1CA3-664D-B8E5-43F1686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B71C-494E-844C-A7E7-63928A5F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2E71-E42C-5240-A025-E35A3F2C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8CE-49BB-CA4C-8CD8-E0096CE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00AD-1875-BA47-A84E-A711FB65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CF9A-C3DD-984A-B2D7-3C65F4A7A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5667-D37F-8742-B62F-85124C22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C3661-75F2-F040-8EF0-4F7580A0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D512-74D6-AD4C-B3C4-9BA3D314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C8C2-F652-E044-AEEC-043841D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B33-5B80-694A-8A0E-46475A1B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CFF0-DB53-E04F-9239-99330FBA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61CE1-A21D-AB49-B073-4251675E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36C2D-581D-5B4B-9D23-DC13660C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571A5-0D23-E442-B590-2B142CA7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A9D66-F0BA-B049-BF8D-7D8DD61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02142-82E3-5A4B-982C-F461B79D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B3620-176E-EE4E-8C1D-6AC40891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5EAD-7061-984C-A821-443E509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19E06-BC9C-C64B-9C8F-213D99B7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707D-691D-474C-9652-5232713B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CD7C9-A8F2-CD47-BE59-484E7DDF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0CD32-3B4A-5040-AEE6-A34FB3DB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D504-8E5A-4D48-B6C6-15B8A98E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92DB-43BD-0B4F-9FDE-A868E69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732-9E00-1E40-A246-C537A640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3B3F-634B-F145-B1F1-67090146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CED4F-8AF4-9149-86F9-0CDC623DF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1E43-EE42-0C4A-8AC1-2ACE7C8B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4C87-DB49-4B40-B40B-11684C18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DA93-4FD7-A942-BE2C-7DCF5DA4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B7BA-EE4E-B64F-B6A8-16E33743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595A9-BD0C-BB4E-AC73-13171401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4861-4FCE-7D4A-AB29-2BFAEC95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3FC6-9AA3-CB43-9784-B948191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6379-8B0C-674C-916E-FBD2F846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0D07-9236-3E45-82E6-C3E8FFDB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F2708-1A0A-3B44-B3DF-4F5AB79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0C59-1C06-B544-BE8F-8738916B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762D-9A8F-7346-AB75-A328FDDA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2959-56D4-114C-AE64-FB895AC814C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C369-B69E-9D4F-99E7-68CC5803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8AAF-7343-824A-8A1B-93B858C4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nap.stanford.edu/data/web-BeerAdvocate.html" TargetMode="External"/><Relationship Id="rId3" Type="http://schemas.openxmlformats.org/officeDocument/2006/relationships/hyperlink" Target="http://odds.cs.stonybrook.edu/yelpnyc-dataset/" TargetMode="External"/><Relationship Id="rId7" Type="http://schemas.openxmlformats.org/officeDocument/2006/relationships/hyperlink" Target="http://odds.cs.stonybrook.edu/swmreview-dataset/" TargetMode="External"/><Relationship Id="rId12" Type="http://schemas.openxmlformats.org/officeDocument/2006/relationships/hyperlink" Target="http://snap.stanford.edu/data/web-Movies.html" TargetMode="External"/><Relationship Id="rId2" Type="http://schemas.openxmlformats.org/officeDocument/2006/relationships/hyperlink" Target="http://odds.cs.stonybrook.edu/yelpchi-datas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nap.stanford.edu/data/web-Amazon.html" TargetMode="External"/><Relationship Id="rId11" Type="http://schemas.openxmlformats.org/officeDocument/2006/relationships/hyperlink" Target="http://snap.stanford.edu/data/web-FineFoods.html" TargetMode="External"/><Relationship Id="rId5" Type="http://schemas.openxmlformats.org/officeDocument/2006/relationships/hyperlink" Target="https://www.yelp.com/dataset_challenge" TargetMode="External"/><Relationship Id="rId10" Type="http://schemas.openxmlformats.org/officeDocument/2006/relationships/hyperlink" Target="http://snap.stanford.edu/data/web-CellarTracker.html" TargetMode="External"/><Relationship Id="rId4" Type="http://schemas.openxmlformats.org/officeDocument/2006/relationships/hyperlink" Target="http://odds.cs.stonybrook.edu/yelpzip-dataset/" TargetMode="External"/><Relationship Id="rId9" Type="http://schemas.openxmlformats.org/officeDocument/2006/relationships/hyperlink" Target="http://snap.stanford.edu/data/web-RateBe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C610-5C67-E049-A657-3628FE82F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DE96-BBE4-054A-9D6B-F9A3E730E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1D6-6951-1841-924A-3C561264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http://</a:t>
            </a:r>
            <a:r>
              <a:rPr lang="en-US" dirty="0" err="1"/>
              <a:t>odds.cs.stonybrook.edu</a:t>
            </a:r>
            <a:r>
              <a:rPr lang="en-US" dirty="0"/>
              <a:t>/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9147F2-CF81-BF43-9F15-EC09C501A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27542"/>
              </p:ext>
            </p:extLst>
          </p:nvPr>
        </p:nvGraphicFramePr>
        <p:xfrm>
          <a:off x="838200" y="1810983"/>
          <a:ext cx="10515600" cy="4915743"/>
        </p:xfrm>
        <a:graphic>
          <a:graphicData uri="http://schemas.openxmlformats.org/drawingml/2006/table">
            <a:tbl>
              <a:tblPr/>
              <a:tblGrid>
                <a:gridCol w="2699084">
                  <a:extLst>
                    <a:ext uri="{9D8B030D-6E8A-4147-A177-3AD203B41FA5}">
                      <a16:colId xmlns:a16="http://schemas.microsoft.com/office/drawing/2014/main" val="3886395923"/>
                    </a:ext>
                  </a:extLst>
                </a:gridCol>
                <a:gridCol w="3777916">
                  <a:extLst>
                    <a:ext uri="{9D8B030D-6E8A-4147-A177-3AD203B41FA5}">
                      <a16:colId xmlns:a16="http://schemas.microsoft.com/office/drawing/2014/main" val="71244167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703306937"/>
                    </a:ext>
                  </a:extLst>
                </a:gridCol>
              </a:tblGrid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2"/>
                        </a:rPr>
                        <a:t>YelpCHI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67,395 hotel and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Chicago Hotels and Restaurants.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7487"/>
                  </a:ext>
                </a:extLst>
              </a:tr>
              <a:tr h="376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3"/>
                        </a:rPr>
                        <a:t>YelpNYC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359,052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NYC restaurants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29046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4"/>
                        </a:rPr>
                        <a:t>YelpZip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608,598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Zip code wise reviews from Yelp.com for NY, NJ, VT, CT, and PA.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4823"/>
                  </a:ext>
                </a:extLst>
              </a:tr>
              <a:tr h="138294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3201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5"/>
                        </a:rPr>
                        <a:t>YelpAcademic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2.7M yelp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of various businesses from Yelp.com for academic challenge.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26333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6"/>
                        </a:rPr>
                        <a:t>AmazonReview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34,686,770 product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Amazon.com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14739"/>
                  </a:ext>
                </a:extLst>
              </a:tr>
              <a:tr h="905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7"/>
                        </a:rPr>
                        <a:t>SWMReview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132, 373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SWM Review dataset contains reviews under the entertainment category from a popular online software marketplace.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06670"/>
                  </a:ext>
                </a:extLst>
              </a:tr>
              <a:tr h="138310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95378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8"/>
                        </a:rPr>
                        <a:t>BeerAdvocate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1,586,259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BeerAdvocate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4586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9"/>
                        </a:rPr>
                        <a:t>RateBeer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2,924,127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RateBeer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06534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0"/>
                        </a:rPr>
                        <a:t>CellarTracker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2,025,995 wine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Wine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CellarTracker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62869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1"/>
                        </a:rPr>
                        <a:t>FineFoods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568,454 food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Food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53600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2"/>
                        </a:rPr>
                        <a:t>Movies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7,911,684 movie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13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9F6C10-C05C-6448-B612-39019C72A4D2}"/>
              </a:ext>
            </a:extLst>
          </p:cNvPr>
          <p:cNvSpPr txBox="1"/>
          <p:nvPr/>
        </p:nvSpPr>
        <p:spPr>
          <a:xfrm rot="16200000">
            <a:off x="-475401" y="3948106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ground 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447B-AA9E-3647-8E41-45DAC67D5ADA}"/>
              </a:ext>
            </a:extLst>
          </p:cNvPr>
          <p:cNvSpPr txBox="1"/>
          <p:nvPr/>
        </p:nvSpPr>
        <p:spPr>
          <a:xfrm rot="16200000">
            <a:off x="-233107" y="2341968"/>
            <a:ext cx="122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E5087-FE22-B84D-9895-6EE5A9292C2C}"/>
              </a:ext>
            </a:extLst>
          </p:cNvPr>
          <p:cNvSpPr txBox="1"/>
          <p:nvPr/>
        </p:nvSpPr>
        <p:spPr>
          <a:xfrm rot="16200000">
            <a:off x="-477387" y="5678927"/>
            <a:ext cx="171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available anymore</a:t>
            </a:r>
          </a:p>
        </p:txBody>
      </p:sp>
    </p:spTree>
    <p:extLst>
      <p:ext uri="{BB962C8B-B14F-4D97-AF65-F5344CB8AC3E}">
        <p14:creationId xmlns:p14="http://schemas.microsoft.com/office/powerpoint/2010/main" val="224018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FE61-0B8D-8046-87C1-5938DFE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 sockfarm and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2CC7-B718-6C45-B595-3249DF63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overall performance (existing accounts + new created accounts):</a:t>
            </a:r>
          </a:p>
          <a:p>
            <a:pPr lvl="1"/>
            <a:r>
              <a:rPr lang="en-US" dirty="0"/>
              <a:t>Performance under no attack</a:t>
            </a:r>
          </a:p>
          <a:p>
            <a:pPr lvl="1"/>
            <a:r>
              <a:rPr lang="en-US" dirty="0"/>
              <a:t>Performance under naïve attacks</a:t>
            </a:r>
          </a:p>
          <a:p>
            <a:pPr lvl="1"/>
            <a:r>
              <a:rPr lang="en-US" dirty="0"/>
              <a:t>Performance under sockfarm</a:t>
            </a:r>
          </a:p>
          <a:p>
            <a:pPr lvl="1"/>
            <a:r>
              <a:rPr lang="en-US" dirty="0"/>
              <a:t>Performance under sockfarm and defense</a:t>
            </a:r>
          </a:p>
          <a:p>
            <a:pPr lvl="1"/>
            <a:r>
              <a:rPr lang="en-US" dirty="0"/>
              <a:t>Performance is evaluated on a time base</a:t>
            </a:r>
          </a:p>
          <a:p>
            <a:pPr lvl="2"/>
            <a:r>
              <a:rPr lang="en-US" dirty="0"/>
              <a:t>Precision, Recall, F1 score at K (or @ q, same as RTV)</a:t>
            </a:r>
          </a:p>
        </p:txBody>
      </p:sp>
    </p:spTree>
    <p:extLst>
      <p:ext uri="{BB962C8B-B14F-4D97-AF65-F5344CB8AC3E}">
        <p14:creationId xmlns:p14="http://schemas.microsoft.com/office/powerpoint/2010/main" val="2291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6732-27D1-7C48-87BC-900807B4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to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EE1F-81CD-3641-A8CE-06D5B3A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Partition the data on time basis (10 folds) evenly and use rolling window (6 folds for each window)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Alpha: 2010-11-08 -&gt; 2016-01-22</a:t>
            </a:r>
          </a:p>
          <a:p>
            <a:pPr lvl="1"/>
            <a:r>
              <a:rPr lang="en-US" dirty="0" err="1"/>
              <a:t>Epinions</a:t>
            </a:r>
            <a:r>
              <a:rPr lang="en-US" dirty="0"/>
              <a:t>: 2001 -&gt; 2002-05-30</a:t>
            </a:r>
          </a:p>
          <a:p>
            <a:pPr lvl="1"/>
            <a:r>
              <a:rPr lang="en-US" dirty="0"/>
              <a:t>Amazon: 1999-10-17 -&gt; 2012-10-25</a:t>
            </a:r>
          </a:p>
          <a:p>
            <a:r>
              <a:rPr lang="en-US" dirty="0"/>
              <a:t>For each data split, we apply attacks</a:t>
            </a:r>
          </a:p>
          <a:p>
            <a:pPr lvl="1"/>
            <a:r>
              <a:rPr lang="en-US" dirty="0"/>
              <a:t>No attack</a:t>
            </a:r>
          </a:p>
          <a:p>
            <a:pPr lvl="1"/>
            <a:r>
              <a:rPr lang="en-US" dirty="0"/>
              <a:t>Naïve attack</a:t>
            </a:r>
          </a:p>
          <a:p>
            <a:pPr lvl="1"/>
            <a:r>
              <a:rPr lang="en-US" dirty="0"/>
              <a:t>Sockfarm attack</a:t>
            </a:r>
          </a:p>
          <a:p>
            <a:r>
              <a:rPr lang="en-US" dirty="0"/>
              <a:t>Evaluate the metrics after attacks</a:t>
            </a:r>
          </a:p>
          <a:p>
            <a:pPr lvl="1"/>
            <a:r>
              <a:rPr lang="en-US" dirty="0"/>
              <a:t>Precision, recall, f1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44C9-A178-F647-94DA-6D0A9994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67892"/>
              </p:ext>
            </p:extLst>
          </p:nvPr>
        </p:nvGraphicFramePr>
        <p:xfrm>
          <a:off x="1683084" y="2316480"/>
          <a:ext cx="77737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3749">
                  <a:extLst>
                    <a:ext uri="{9D8B030D-6E8A-4147-A177-3AD203B41FA5}">
                      <a16:colId xmlns:a16="http://schemas.microsoft.com/office/drawing/2014/main" val="656572537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80570451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70085839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81703605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485016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9219901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8784296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9747126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213777182"/>
                    </a:ext>
                  </a:extLst>
                </a:gridCol>
              </a:tblGrid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0679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427973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5576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759181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4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9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538-23D5-E34C-9247-06229668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1705-CB11-1543-9192-515A227E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Requests:</a:t>
            </a:r>
          </a:p>
          <a:p>
            <a:pPr lvl="1"/>
            <a:r>
              <a:rPr lang="en-US" altLang="zh-CN" dirty="0"/>
              <a:t>Targeting</a:t>
            </a:r>
            <a:r>
              <a:rPr lang="en-US" dirty="0"/>
              <a:t> certain products to </a:t>
            </a:r>
            <a:r>
              <a:rPr lang="en-US" b="1" dirty="0"/>
              <a:t>boost</a:t>
            </a:r>
            <a:r>
              <a:rPr lang="en-US" dirty="0"/>
              <a:t> the review score and to </a:t>
            </a:r>
            <a:r>
              <a:rPr lang="en-US" b="1" dirty="0"/>
              <a:t>promote</a:t>
            </a:r>
            <a:r>
              <a:rPr lang="en-US" dirty="0"/>
              <a:t> the revenue</a:t>
            </a:r>
            <a:r>
              <a:rPr lang="zh-CN" altLang="en-US" dirty="0"/>
              <a:t> </a:t>
            </a:r>
            <a:r>
              <a:rPr lang="en-US" altLang="zh-CN" dirty="0"/>
              <a:t>(giving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score)</a:t>
            </a:r>
            <a:endParaRPr lang="en-US" dirty="0"/>
          </a:p>
          <a:p>
            <a:r>
              <a:rPr lang="en-US" dirty="0"/>
              <a:t>Baseline attacks</a:t>
            </a:r>
          </a:p>
          <a:p>
            <a:pPr lvl="1"/>
            <a:r>
              <a:rPr lang="en-US" dirty="0"/>
              <a:t>It receives a set of requests</a:t>
            </a:r>
          </a:p>
          <a:p>
            <a:pPr lvl="1"/>
            <a:r>
              <a:rPr lang="en-US" dirty="0"/>
              <a:t>It has an amount of budget</a:t>
            </a:r>
          </a:p>
          <a:p>
            <a:pPr lvl="1"/>
            <a:r>
              <a:rPr lang="en-US" dirty="0"/>
              <a:t>It </a:t>
            </a:r>
            <a:r>
              <a:rPr lang="en-US" altLang="zh-CN" dirty="0"/>
              <a:t>creates</a:t>
            </a:r>
            <a:r>
              <a:rPr lang="en-US" dirty="0"/>
              <a:t> a set of sockpuppets parametrized by costs</a:t>
            </a:r>
          </a:p>
          <a:p>
            <a:pPr lvl="1"/>
            <a:r>
              <a:rPr lang="en-US" dirty="0"/>
              <a:t>It </a:t>
            </a:r>
            <a:r>
              <a:rPr lang="en-US" strike="sngStrike" dirty="0"/>
              <a:t>randomly</a:t>
            </a:r>
            <a:r>
              <a:rPr lang="en-US" dirty="0"/>
              <a:t> picks sockpuppets to review products by </a:t>
            </a:r>
            <a:r>
              <a:rPr lang="en-US" b="1" dirty="0"/>
              <a:t>ILP</a:t>
            </a:r>
          </a:p>
          <a:p>
            <a:pPr lvl="1"/>
            <a:r>
              <a:rPr lang="en-US" dirty="0"/>
              <a:t>It does not </a:t>
            </a:r>
            <a:r>
              <a:rPr lang="en-US" altLang="zh-CN" dirty="0"/>
              <a:t>minimize</a:t>
            </a:r>
            <a:r>
              <a:rPr lang="en-US" dirty="0"/>
              <a:t> the detectability for sockpuppets</a:t>
            </a:r>
          </a:p>
        </p:txBody>
      </p:sp>
    </p:spTree>
    <p:extLst>
      <p:ext uri="{BB962C8B-B14F-4D97-AF65-F5344CB8AC3E}">
        <p14:creationId xmlns:p14="http://schemas.microsoft.com/office/powerpoint/2010/main" val="16787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348-CD0E-014C-A0D0-A42D9041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Sockfarm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8927-4E9A-8143-85B2-C3C8A00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  <a:p>
            <a:pPr lvl="1"/>
            <a:r>
              <a:rPr lang="en-US" dirty="0"/>
              <a:t>It has a set of requests for certain product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b="1" dirty="0"/>
              <a:t>wisely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sockpuppets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b="1" dirty="0"/>
              <a:t>wisely</a:t>
            </a:r>
            <a:r>
              <a:rPr lang="en-US" dirty="0"/>
              <a:t> picks sockpuppets to review products</a:t>
            </a:r>
          </a:p>
          <a:p>
            <a:pPr lvl="2"/>
            <a:r>
              <a:rPr lang="en-US" dirty="0"/>
              <a:t>The output is pairs of (sockpuppet, product)</a:t>
            </a:r>
          </a:p>
          <a:p>
            <a:pPr lvl="1"/>
            <a:r>
              <a:rPr lang="en-US" altLang="zh-CN" dirty="0"/>
              <a:t>It minimizes</a:t>
            </a:r>
            <a:r>
              <a:rPr lang="en-US" dirty="0"/>
              <a:t> the detectability for sockpuppets</a:t>
            </a:r>
          </a:p>
          <a:p>
            <a:pPr lvl="1"/>
            <a:r>
              <a:rPr lang="en-US" dirty="0"/>
              <a:t>It maximizes reward given the cost: </a:t>
            </a:r>
            <a:r>
              <a:rPr lang="en-US" i="1" dirty="0"/>
              <a:t>reward – cost</a:t>
            </a:r>
          </a:p>
        </p:txBody>
      </p:sp>
    </p:spTree>
    <p:extLst>
      <p:ext uri="{BB962C8B-B14F-4D97-AF65-F5344CB8AC3E}">
        <p14:creationId xmlns:p14="http://schemas.microsoft.com/office/powerpoint/2010/main" val="190200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D552-757C-AC4B-A736-881D7AFE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Fraudar</a:t>
            </a:r>
            <a:r>
              <a:rPr lang="en-US" dirty="0"/>
              <a:t> - ALPHA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E0FA847-4AFA-2D4D-B750-222C7299E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854238"/>
              </p:ext>
            </p:extLst>
          </p:nvPr>
        </p:nvGraphicFramePr>
        <p:xfrm>
          <a:off x="838200" y="1690688"/>
          <a:ext cx="10515600" cy="5057272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5446826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5024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886445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69668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4454536"/>
                    </a:ext>
                  </a:extLst>
                </a:gridCol>
              </a:tblGrid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97873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65916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608713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615507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0.363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935374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0.405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0.363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56068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10196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recall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18884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34233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0.726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0.669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0.616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0.572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846394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0.662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0.526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29215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0.597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0.437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0.411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312887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0.535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0.241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198913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572943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6401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905343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0.481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0.467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0.455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763194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0.473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0.419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461624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0.457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0.396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0.403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789879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0.436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0.384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0.290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5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53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98CB-97BC-1243-836C-214421D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ALPHA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3C2FC0-B9D2-9D41-8C31-EF2942DD5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353573"/>
              </p:ext>
            </p:extLst>
          </p:nvPr>
        </p:nvGraphicFramePr>
        <p:xfrm>
          <a:off x="838200" y="1690688"/>
          <a:ext cx="10515600" cy="5057272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0328873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95457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34465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897564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4563424"/>
                    </a:ext>
                  </a:extLst>
                </a:gridCol>
              </a:tblGrid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precision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086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183545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0.881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0.889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0.906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0.910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169445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0.884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0.910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0.922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0.927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73235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0.904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0.921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860010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0.911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0.931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0.950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8299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36041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recall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34619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14707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0.238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0.225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0.207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840938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0.205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0.187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826500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0.216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0.199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0.183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0.178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88522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0.180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210242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21327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f1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89242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budget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400.000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673344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0.374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0.337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967614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0.350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0.335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0.311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98419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0.347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0.326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0.304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0.299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420147"/>
                  </a:ext>
                </a:extLst>
              </a:tr>
              <a:tr h="267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baseline-0.8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0.339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0.329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0.305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0.302</a:t>
                      </a:r>
                    </a:p>
                  </a:txBody>
                  <a:tcPr marL="13033" marR="13033" marT="8689" marB="868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8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68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0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8BCB-B002-0A47-920E-D4EFD121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Recommending Inferior Results: A General and Feature-Free Model for Spam Detection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549D-1241-644A-84BE-83B35E2D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0141-60BC-784F-8D7B-9A2BEAB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Convolutional Networks with Markov Random Field Reasoning for Social Spammer Detection (AAAI’20)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B0E6-9C20-DA46-B979-BC0A457F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Yongji</a:t>
            </a:r>
            <a:r>
              <a:rPr lang="en-US" dirty="0"/>
              <a:t> Wu, </a:t>
            </a:r>
            <a:r>
              <a:rPr lang="en-US" dirty="0" err="1"/>
              <a:t>Defu</a:t>
            </a:r>
            <a:r>
              <a:rPr lang="en-US" dirty="0"/>
              <a:t> Lian, </a:t>
            </a:r>
            <a:r>
              <a:rPr lang="en-US" dirty="0" err="1"/>
              <a:t>Yiheng</a:t>
            </a:r>
            <a:r>
              <a:rPr lang="en-US" dirty="0"/>
              <a:t> Xu, Le Wu, </a:t>
            </a:r>
            <a:r>
              <a:rPr lang="en-US" dirty="0" err="1"/>
              <a:t>Enhong</a:t>
            </a:r>
            <a:r>
              <a:rPr lang="en-US" dirty="0"/>
              <a:t> Chen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2250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7015-E0B3-C841-BA02-B3C3F46F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interactive environment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BDB534-6284-9A49-AC28-E7D2EA17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41" y="1825625"/>
            <a:ext cx="79469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6E98-C5C4-DB46-BC66-ADE5F976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Sockpuppet identification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B9B9-F14F-BC4A-A204-B23C1C6C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2018)</a:t>
            </a:r>
          </a:p>
          <a:p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r>
              <a:rPr lang="en-US" dirty="0" err="1"/>
              <a:t>FraudEagle</a:t>
            </a:r>
            <a:r>
              <a:rPr lang="en-US" dirty="0"/>
              <a:t>: Leman </a:t>
            </a:r>
            <a:r>
              <a:rPr lang="en-US" dirty="0" err="1"/>
              <a:t>Akoglu</a:t>
            </a:r>
            <a:r>
              <a:rPr lang="en-US" dirty="0"/>
              <a:t> et al. Opinion Fraud Detection in Online Reviews by Network Effects. (AAAI 2013)</a:t>
            </a:r>
          </a:p>
          <a:p>
            <a:r>
              <a:rPr lang="en-US" dirty="0"/>
              <a:t>FRAUDAR: Bryan </a:t>
            </a:r>
            <a:r>
              <a:rPr lang="en-US" dirty="0" err="1"/>
              <a:t>Hooi</a:t>
            </a:r>
            <a:r>
              <a:rPr lang="en-US" dirty="0"/>
              <a:t> et al. </a:t>
            </a:r>
            <a:r>
              <a:rPr lang="en-US" dirty="0" err="1"/>
              <a:t>Fraudar</a:t>
            </a:r>
            <a:r>
              <a:rPr lang="en-US" dirty="0"/>
              <a:t>: Bounding Graph Fraud in the Face of Camouflage. (KDD 2016)</a:t>
            </a:r>
          </a:p>
        </p:txBody>
      </p:sp>
    </p:spTree>
    <p:extLst>
      <p:ext uri="{BB962C8B-B14F-4D97-AF65-F5344CB8AC3E}">
        <p14:creationId xmlns:p14="http://schemas.microsoft.com/office/powerpoint/2010/main" val="136107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7EEC-5010-F64E-8B03-8258341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82C8-CF83-7742-8197-0F5AFA06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FdGars</a:t>
            </a:r>
            <a:r>
              <a:rPr lang="en-US" b="1" dirty="0"/>
              <a:t>: Fraudster Detection via Graph Convolutional Networks in Online App Review System (WWW’19)</a:t>
            </a:r>
          </a:p>
          <a:p>
            <a:r>
              <a:rPr lang="en-US" b="1" dirty="0"/>
              <a:t>Enhancing Graph Neural Network-based Fraud Detectors against Camouflaged Fraudsters (CIKM’20)</a:t>
            </a:r>
          </a:p>
          <a:p>
            <a:r>
              <a:rPr lang="en-US" dirty="0"/>
              <a:t>Fraudulent User Detection on Rating Networks Based on Expanded Balance Theory and GCNs (ASONAM’19)</a:t>
            </a:r>
          </a:p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  <a:p>
            <a:r>
              <a:rPr lang="en-US" dirty="0"/>
              <a:t>Recommending Inferior Results: A General and Feature-Free Model for Spam Detection (CIKM’20)</a:t>
            </a:r>
          </a:p>
          <a:p>
            <a:r>
              <a:rPr lang="en-US" dirty="0"/>
              <a:t>Graph Convolutional Networks with Markov Random Field Reasoning for Social Spammer Detection (AAAI’20)</a:t>
            </a:r>
          </a:p>
          <a:p>
            <a:r>
              <a:rPr lang="en-US" b="1" dirty="0"/>
              <a:t>Robust Spammer Detection by Nash Reinforcement Learning (KDD’20)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EF1-F2AF-EA4D-BABC-64C10813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FdGars</a:t>
            </a:r>
            <a:r>
              <a:rPr lang="en-US" dirty="0"/>
              <a:t>: Fraudster Detection via Graph Convolutional Networks in Online App Review System (WWW’19)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27E2-723E-2546-BEAB-1E7AB816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Jianyu</a:t>
            </a:r>
            <a:r>
              <a:rPr lang="en-US" dirty="0"/>
              <a:t> Wang, Rui Wen, </a:t>
            </a:r>
            <a:r>
              <a:rPr lang="en-US" dirty="0" err="1"/>
              <a:t>Chunming</a:t>
            </a:r>
            <a:r>
              <a:rPr lang="en-US" dirty="0"/>
              <a:t> Wu, Yu Huang, Jian </a:t>
            </a:r>
            <a:r>
              <a:rPr lang="en-US" dirty="0" err="1"/>
              <a:t>Xiong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Tencent App Store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Behavior features</a:t>
            </a:r>
          </a:p>
          <a:p>
            <a:pPr lvl="2"/>
            <a:r>
              <a:rPr lang="en-US" dirty="0"/>
              <a:t>Review time distribution</a:t>
            </a:r>
          </a:p>
          <a:p>
            <a:pPr lvl="2"/>
            <a:r>
              <a:rPr lang="en-US" dirty="0"/>
              <a:t>Score distribution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910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FAC-2E80-EE4A-876F-2C840CB1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Graph Neural Network-based Fraud Detectors against Camouflaged Fraudsters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3D22-FB99-BC4F-BF66-4CE3170E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 </a:t>
            </a:r>
            <a:r>
              <a:rPr lang="en-US" dirty="0" err="1"/>
              <a:t>Zhiwei</a:t>
            </a:r>
            <a:r>
              <a:rPr lang="en-US" dirty="0"/>
              <a:t> Liu , Li Sun, Yutong Deng, Hao Peng , Philip S. Yu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 and Amazon (11,944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Relation features</a:t>
            </a:r>
          </a:p>
          <a:p>
            <a:pPr lvl="2"/>
            <a:r>
              <a:rPr lang="en-US" dirty="0"/>
              <a:t>Review same product with similar ratings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740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4E8E-858A-644F-8767-E304B34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Fraudulent User Detection on Rating Networks Based on Expanded Balance Theory and GCNs (ASONAM’19)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06C3-C319-204B-830C-7CA7B71E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Wataru</a:t>
            </a:r>
            <a:r>
              <a:rPr lang="en-US" dirty="0"/>
              <a:t> Kudo, Mao </a:t>
            </a:r>
            <a:r>
              <a:rPr lang="en-US" dirty="0" err="1"/>
              <a:t>Nishiguchi</a:t>
            </a:r>
            <a:r>
              <a:rPr lang="en-US" dirty="0"/>
              <a:t>, Fujio </a:t>
            </a:r>
            <a:r>
              <a:rPr lang="en-US" dirty="0" err="1"/>
              <a:t>Toriumi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OTC, ALPHA, Amazon, </a:t>
            </a:r>
            <a:r>
              <a:rPr lang="en-US" dirty="0" err="1"/>
              <a:t>Epinions</a:t>
            </a:r>
            <a:r>
              <a:rPr lang="en-US" dirty="0"/>
              <a:t> (exactly same)</a:t>
            </a:r>
          </a:p>
          <a:p>
            <a:r>
              <a:rPr lang="en-US" dirty="0"/>
              <a:t>GNN based</a:t>
            </a:r>
          </a:p>
          <a:p>
            <a:pPr lvl="1"/>
            <a:r>
              <a:rPr lang="en-US" dirty="0"/>
              <a:t>2-hop signed GCN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6569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8A38-54B2-3A4E-8881-463B0598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7468-5350-0D40-9E3E-37173EE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Edoardo</a:t>
            </a:r>
            <a:r>
              <a:rPr lang="en-US" dirty="0"/>
              <a:t> Serra, Anu Shrestha, Francesca </a:t>
            </a:r>
            <a:r>
              <a:rPr lang="en-US" dirty="0" err="1"/>
              <a:t>Spezzano</a:t>
            </a:r>
            <a:r>
              <a:rPr lang="en-US" dirty="0"/>
              <a:t>, Anna </a:t>
            </a:r>
            <a:r>
              <a:rPr lang="en-US" dirty="0" err="1"/>
              <a:t>Squicciarini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Amazon (5.5k reviewers, 65.6k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Graph is bipartite</a:t>
            </a:r>
          </a:p>
          <a:p>
            <a:pPr lvl="1"/>
            <a:r>
              <a:rPr lang="en-US" dirty="0"/>
              <a:t>Temporal information of user behavior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1539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14B-1C2D-BF4C-9047-CFC69F1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Spammer Detection by Nash Reinforcement Learning (KDD’20)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7A58-FAE5-4E48-8E41-6673DC47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 </a:t>
            </a:r>
            <a:r>
              <a:rPr lang="en-US" dirty="0" err="1"/>
              <a:t>Guixiang</a:t>
            </a:r>
            <a:r>
              <a:rPr lang="en-US" dirty="0"/>
              <a:t> Ma, Philip S. Yu, 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</a:t>
            </a:r>
          </a:p>
          <a:p>
            <a:r>
              <a:rPr lang="en-US" dirty="0"/>
              <a:t>Unsupervised, game theory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119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1115</Words>
  <Application>Microsoft Macintosh PowerPoint</Application>
  <PresentationFormat>Widescreen</PresentationFormat>
  <Paragraphs>314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Sockfarm</vt:lpstr>
      <vt:lpstr>Implement the interactive environment</vt:lpstr>
      <vt:lpstr>Sockpuppet identification algorithms</vt:lpstr>
      <vt:lpstr>More recent works</vt:lpstr>
      <vt:lpstr>FdGars: Fraudster Detection via Graph Convolutional Networks in Online App Review System (WWW’19)</vt:lpstr>
      <vt:lpstr>Enhancing Graph Neural Network-based Fraud Detectors against Camouflaged Fraudsters (CIKM’20)</vt:lpstr>
      <vt:lpstr>Fraudulent User Detection on Rating Networks Based on Expanded Balance Theory and GCNs (ASONAM’19)</vt:lpstr>
      <vt:lpstr>DeepTrust: An Automatic Framework to Detect Trustworthy Users in Opinion-based Systems (CODASPY’20)</vt:lpstr>
      <vt:lpstr>Robust Spammer Detection by Nash Reinforcement Learning (KDD’20)</vt:lpstr>
      <vt:lpstr>Data at http://odds.cs.stonybrook.edu/</vt:lpstr>
      <vt:lpstr>To evaluate sockfarm and defense</vt:lpstr>
      <vt:lpstr>Process to evaluate</vt:lpstr>
      <vt:lpstr>Baseline attacks</vt:lpstr>
      <vt:lpstr>Sockfarm attacks</vt:lpstr>
      <vt:lpstr>Fraudar - ALPHA</vt:lpstr>
      <vt:lpstr>RSD - ALPHA</vt:lpstr>
      <vt:lpstr>PowerPoint Presentation</vt:lpstr>
      <vt:lpstr>Recommending Inferior Results: A General and Feature-Free Model for Spam Detection (CIKM’20)</vt:lpstr>
      <vt:lpstr>Graph Convolutional Networks with Markov Random Field Reasoning for Social Spammer Detection (AAAI’20)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Sockfarm</dc:title>
  <dc:creator>Rui Liu</dc:creator>
  <cp:lastModifiedBy>Rui Liu</cp:lastModifiedBy>
  <cp:revision>64</cp:revision>
  <dcterms:created xsi:type="dcterms:W3CDTF">2020-12-04T14:37:03Z</dcterms:created>
  <dcterms:modified xsi:type="dcterms:W3CDTF">2021-01-15T04:57:01Z</dcterms:modified>
</cp:coreProperties>
</file>