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9" r:id="rId10"/>
    <p:sldId id="266" r:id="rId11"/>
    <p:sldId id="271" r:id="rId12"/>
    <p:sldId id="274" r:id="rId13"/>
    <p:sldId id="272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85" r:id="rId22"/>
    <p:sldId id="287" r:id="rId23"/>
    <p:sldId id="288" r:id="rId24"/>
    <p:sldId id="270" r:id="rId25"/>
    <p:sldId id="265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0CB9-6DC1-9042-9C01-0D22E4E8EA71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D938A-47B6-7A41-8CAE-168D2D6E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0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938A-47B6-7A41-8CAE-168D2D6E6E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8899-7390-2F46-B138-A3FABD7B5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BAF95-10DE-E147-ACC5-8BBE4EE64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8E092-CB5F-114D-A17C-0A38B785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0A56-FD27-B740-99D3-EC0ED5993CF7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3ADC-67A4-2748-BB9A-63E614B7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D25F-AA9D-6E44-BF57-4A8BCB42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A7AF-77EB-104C-83D5-4F6C1D6A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F9FFF-B148-4F44-B74C-A74F1316C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ED3C5-D863-4E4C-95ED-F3C53674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72E6-C01A-7B43-9947-BCCD3A7655AA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C67B-61BE-1F4E-88F8-F20B84A9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D4C2-99DC-C043-AEEA-9347722D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5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40BCC-4B2C-B74A-AB03-2B146FA26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FCEA2-1AAF-4C41-B64F-FA2F50F18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5E53-0C97-9A4E-A1AC-FC922E45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EEC3-D648-2A44-964C-263B894F5739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3F77-02C5-C744-B74F-5A2D497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7E17-0A83-8644-9471-F97F5F57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0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03A9-FB95-EC48-A53A-FCAB38ED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3969-40DE-DF48-94DA-B6A663DB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CF96-C41E-3642-B5F5-D2B770E8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B0DF-E52B-3846-BEE6-10BEEBB82899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9994-FA46-534E-BCFA-08DF4D17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7484-D1C8-C340-A576-B61CD403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EF23-2838-8D48-9521-B30B352F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B48F1-1CA3-664D-B8E5-43F16865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B71C-494E-844C-A7E7-63928A5F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7F03-BCD0-5C4E-9E83-91512CF9D5F2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72E71-E42C-5240-A025-E35A3F2C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F8CE-49BB-CA4C-8CD8-E0096CE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4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00AD-1875-BA47-A84E-A711FB65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CF9A-C3DD-984A-B2D7-3C65F4A7A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5667-D37F-8742-B62F-85124C22B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C3661-75F2-F040-8EF0-4F7580A0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16A88-0AC9-8A4F-BE15-3DAFBA855856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9D512-74D6-AD4C-B3C4-9BA3D314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DC8C2-F652-E044-AEEC-043841D7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5B33-5B80-694A-8A0E-46475A1B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BCFF0-DB53-E04F-9239-99330FBA0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61CE1-A21D-AB49-B073-4251675EC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36C2D-581D-5B4B-9D23-DC13660C2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571A5-0D23-E442-B590-2B142CA73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A9D66-F0BA-B049-BF8D-7D8DD617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AC3E-F844-4441-8518-4C6108053E99}" type="datetime1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02142-82E3-5A4B-982C-F461B79D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B3620-176E-EE4E-8C1D-6AC40891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6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5EAD-7061-984C-A821-443E5091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19E06-BC9C-C64B-9C8F-213D99B7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9D2-7091-3F46-9741-3FF742761526}" type="datetime1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3707D-691D-474C-9652-5232713B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CD7C9-A8F2-CD47-BE59-484E7DDF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8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0CD32-3B4A-5040-AEE6-A34FB3DB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9091-7262-B24C-B3B2-9131B938A32B}" type="datetime1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7D504-8E5A-4D48-B6C6-15B8A98E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492DB-43BD-0B4F-9FDE-A868E699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3732-9E00-1E40-A246-C537A640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3B3F-634B-F145-B1F1-67090146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CED4F-8AF4-9149-86F9-0CDC623DF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01E43-EE42-0C4A-8AC1-2ACE7C8B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1646-033B-AC40-BCFD-6FDBA36E594A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4C87-DB49-4B40-B40B-11684C18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3DA93-4FD7-A942-BE2C-7DCF5DA4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6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B7BA-EE4E-B64F-B6A8-16E33743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595A9-BD0C-BB4E-AC73-13171401E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64861-4FCE-7D4A-AB29-2BFAEC95E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23FC6-9AA3-CB43-9784-B948191D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F2CA-7F59-FD49-B460-CAC8A001FECE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C6379-8B0C-674C-916E-FBD2F846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A0D07-9236-3E45-82E6-C3E8FFDB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0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F2708-1A0A-3B44-B3DF-4F5AB79D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00C59-1C06-B544-BE8F-8738916B3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762D-9A8F-7346-AB75-A328FDDA9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C1AD-6DED-9544-BB8F-B14F90C355AB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8C369-B69E-9D4F-99E7-68CC5803F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F8AAF-7343-824A-8A1B-93B858C43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4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snap.stanford.edu/data/web-BeerAdvocate.html" TargetMode="External"/><Relationship Id="rId3" Type="http://schemas.openxmlformats.org/officeDocument/2006/relationships/hyperlink" Target="http://odds.cs.stonybrook.edu/yelpnyc-dataset/" TargetMode="External"/><Relationship Id="rId7" Type="http://schemas.openxmlformats.org/officeDocument/2006/relationships/hyperlink" Target="http://odds.cs.stonybrook.edu/swmreview-dataset/" TargetMode="External"/><Relationship Id="rId12" Type="http://schemas.openxmlformats.org/officeDocument/2006/relationships/hyperlink" Target="http://snap.stanford.edu/data/web-Movies.html" TargetMode="External"/><Relationship Id="rId2" Type="http://schemas.openxmlformats.org/officeDocument/2006/relationships/hyperlink" Target="http://odds.cs.stonybrook.edu/yelpchi-datas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nap.stanford.edu/data/web-Amazon.html" TargetMode="External"/><Relationship Id="rId11" Type="http://schemas.openxmlformats.org/officeDocument/2006/relationships/hyperlink" Target="http://snap.stanford.edu/data/web-FineFoods.html" TargetMode="External"/><Relationship Id="rId5" Type="http://schemas.openxmlformats.org/officeDocument/2006/relationships/hyperlink" Target="https://www.yelp.com/dataset_challenge" TargetMode="External"/><Relationship Id="rId10" Type="http://schemas.openxmlformats.org/officeDocument/2006/relationships/hyperlink" Target="http://snap.stanford.edu/data/web-CellarTracker.html" TargetMode="External"/><Relationship Id="rId4" Type="http://schemas.openxmlformats.org/officeDocument/2006/relationships/hyperlink" Target="http://odds.cs.stonybrook.edu/yelpzip-dataset/" TargetMode="External"/><Relationship Id="rId9" Type="http://schemas.openxmlformats.org/officeDocument/2006/relationships/hyperlink" Target="http://snap.stanford.edu/data/web-RateBeer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C610-5C67-E049-A657-3628FE82F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Sockfarm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BDE96-BBE4-054A-9D6B-F9A3E730E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4006A-2DFD-3347-ADC9-8E4F9039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91D6-6951-1841-924A-3C561264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 http://</a:t>
            </a:r>
            <a:r>
              <a:rPr lang="en-US" dirty="0" err="1"/>
              <a:t>odds.cs.stonybrook.edu</a:t>
            </a:r>
            <a:r>
              <a:rPr lang="en-US" dirty="0"/>
              <a:t>/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79147F2-CF81-BF43-9F15-EC09C501A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327542"/>
              </p:ext>
            </p:extLst>
          </p:nvPr>
        </p:nvGraphicFramePr>
        <p:xfrm>
          <a:off x="838200" y="1810983"/>
          <a:ext cx="10515600" cy="4915743"/>
        </p:xfrm>
        <a:graphic>
          <a:graphicData uri="http://schemas.openxmlformats.org/drawingml/2006/table">
            <a:tbl>
              <a:tblPr/>
              <a:tblGrid>
                <a:gridCol w="2699084">
                  <a:extLst>
                    <a:ext uri="{9D8B030D-6E8A-4147-A177-3AD203B41FA5}">
                      <a16:colId xmlns:a16="http://schemas.microsoft.com/office/drawing/2014/main" val="3886395923"/>
                    </a:ext>
                  </a:extLst>
                </a:gridCol>
                <a:gridCol w="3777916">
                  <a:extLst>
                    <a:ext uri="{9D8B030D-6E8A-4147-A177-3AD203B41FA5}">
                      <a16:colId xmlns:a16="http://schemas.microsoft.com/office/drawing/2014/main" val="71244167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3703306937"/>
                    </a:ext>
                  </a:extLst>
                </a:gridCol>
              </a:tblGrid>
              <a:tr h="4821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2"/>
                        </a:rPr>
                        <a:t>YelpCHI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67,395 hotel and restaurant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from Yelp.com for Chicago Hotels and Restaurants.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77487"/>
                  </a:ext>
                </a:extLst>
              </a:tr>
              <a:tr h="376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3"/>
                        </a:rPr>
                        <a:t>YelpNYC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359,052 restaurant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from Yelp.com for NYC restaurants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129046"/>
                  </a:ext>
                </a:extLst>
              </a:tr>
              <a:tr h="4821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4"/>
                        </a:rPr>
                        <a:t>YelpZip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608,598 restaurant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Zip code wise reviews from Yelp.com for NY, NJ, VT, CT, and PA.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4823"/>
                  </a:ext>
                </a:extLst>
              </a:tr>
              <a:tr h="138294"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73201"/>
                  </a:ext>
                </a:extLst>
              </a:tr>
              <a:tr h="4821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5"/>
                        </a:rPr>
                        <a:t>YelpAcademic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2.7M yelp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of various businesses from Yelp.com for academic challenge.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026333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6"/>
                        </a:rPr>
                        <a:t>AmazonReview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34,686,770 product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from Amazon.com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14739"/>
                  </a:ext>
                </a:extLst>
              </a:tr>
              <a:tr h="9055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7"/>
                        </a:rPr>
                        <a:t>SWMReview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 132, 373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SWM Review dataset contains reviews under the entertainment category from a popular online software marketplace.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06670"/>
                  </a:ext>
                </a:extLst>
              </a:tr>
              <a:tr h="138310"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695378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8"/>
                        </a:rPr>
                        <a:t>BeerAdvocate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1,586,259 beer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Beer reviews from BeerAdvocate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94586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9"/>
                        </a:rPr>
                        <a:t>RateBeer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2,924,127 beer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Beer reviews from </a:t>
                      </a:r>
                      <a:r>
                        <a:rPr lang="en-US" sz="1400" u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RateBeer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306534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10"/>
                        </a:rPr>
                        <a:t>CellarTracker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2,025,995 wine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Wine reviews from </a:t>
                      </a:r>
                      <a:r>
                        <a:rPr lang="en-US" sz="1400" u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CellarTracker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962869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11"/>
                        </a:rPr>
                        <a:t>FineFoods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568,454 food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Food reviews from Amazon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53600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12"/>
                        </a:rPr>
                        <a:t>Movies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7,911,684 movie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Movie reviews from Amazon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413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9F6C10-C05C-6448-B612-39019C72A4D2}"/>
              </a:ext>
            </a:extLst>
          </p:cNvPr>
          <p:cNvSpPr txBox="1"/>
          <p:nvPr/>
        </p:nvSpPr>
        <p:spPr>
          <a:xfrm rot="16200000">
            <a:off x="-475401" y="3948106"/>
            <a:ext cx="17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ground truth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E447B-AA9E-3647-8E41-45DAC67D5ADA}"/>
              </a:ext>
            </a:extLst>
          </p:cNvPr>
          <p:cNvSpPr txBox="1"/>
          <p:nvPr/>
        </p:nvSpPr>
        <p:spPr>
          <a:xfrm rot="16200000">
            <a:off x="-233107" y="2341968"/>
            <a:ext cx="122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E5087-FE22-B84D-9895-6EE5A9292C2C}"/>
              </a:ext>
            </a:extLst>
          </p:cNvPr>
          <p:cNvSpPr txBox="1"/>
          <p:nvPr/>
        </p:nvSpPr>
        <p:spPr>
          <a:xfrm rot="16200000">
            <a:off x="-477387" y="5678927"/>
            <a:ext cx="171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available anymore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A6B47-B651-384D-987F-BCA1F606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8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FE61-0B8D-8046-87C1-5938DFE8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evaluate sockfarm and 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2CC7-B718-6C45-B595-3249DF63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overall performance (existing accounts + new created accounts):</a:t>
            </a:r>
          </a:p>
          <a:p>
            <a:pPr lvl="1"/>
            <a:r>
              <a:rPr lang="en-US" dirty="0"/>
              <a:t>Performance under no attack</a:t>
            </a:r>
          </a:p>
          <a:p>
            <a:pPr lvl="1"/>
            <a:r>
              <a:rPr lang="en-US" dirty="0"/>
              <a:t>Performance under naïve attacks</a:t>
            </a:r>
          </a:p>
          <a:p>
            <a:pPr lvl="1"/>
            <a:r>
              <a:rPr lang="en-US" dirty="0"/>
              <a:t>Performance under sockfarm</a:t>
            </a:r>
          </a:p>
          <a:p>
            <a:pPr lvl="1"/>
            <a:r>
              <a:rPr lang="en-US" dirty="0"/>
              <a:t>Performance under sockfarm and defense</a:t>
            </a:r>
          </a:p>
          <a:p>
            <a:pPr lvl="1"/>
            <a:r>
              <a:rPr lang="en-US" dirty="0"/>
              <a:t>Performance is evaluated on a time base</a:t>
            </a:r>
          </a:p>
          <a:p>
            <a:pPr lvl="2"/>
            <a:r>
              <a:rPr lang="en-US" dirty="0"/>
              <a:t>Precision, Recall, F1 score at K (or @ q, same as RTV)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6FAD-A37A-7349-BA65-072B341D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6732-27D1-7C48-87BC-900807B4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to evaluate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EE1F-81CD-3641-A8CE-06D5B3A0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Partition the data on time basis (10 folds) evenly and use rolling window (6 folds for each window)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Alpha: 2010-11-08 -&gt; 2016-01-22</a:t>
            </a:r>
          </a:p>
          <a:p>
            <a:pPr lvl="1"/>
            <a:r>
              <a:rPr lang="en-US" dirty="0" err="1"/>
              <a:t>Epinions</a:t>
            </a:r>
            <a:r>
              <a:rPr lang="en-US" dirty="0"/>
              <a:t>: 2001 -&gt; 2002-05-30</a:t>
            </a:r>
          </a:p>
          <a:p>
            <a:pPr lvl="1"/>
            <a:r>
              <a:rPr lang="en-US" dirty="0"/>
              <a:t>Amazon: 1999-10-17 -&gt; 2012-10-25</a:t>
            </a:r>
          </a:p>
          <a:p>
            <a:r>
              <a:rPr lang="en-US" dirty="0"/>
              <a:t>For each data split, we apply attacks</a:t>
            </a:r>
          </a:p>
          <a:p>
            <a:pPr lvl="1"/>
            <a:r>
              <a:rPr lang="en-US" dirty="0"/>
              <a:t>No attack</a:t>
            </a:r>
          </a:p>
          <a:p>
            <a:pPr lvl="1"/>
            <a:r>
              <a:rPr lang="en-US" dirty="0"/>
              <a:t>Naïve attack</a:t>
            </a:r>
          </a:p>
          <a:p>
            <a:pPr lvl="1"/>
            <a:r>
              <a:rPr lang="en-US" dirty="0"/>
              <a:t>Sockfarm attack</a:t>
            </a:r>
          </a:p>
          <a:p>
            <a:r>
              <a:rPr lang="en-US" dirty="0"/>
              <a:t>Evaluate the metrics after attacks</a:t>
            </a:r>
          </a:p>
          <a:p>
            <a:pPr lvl="1"/>
            <a:r>
              <a:rPr lang="en-US" dirty="0"/>
              <a:t>Precision, recall, f1 score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44C9-A178-F647-94DA-6D0A99943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67892"/>
              </p:ext>
            </p:extLst>
          </p:nvPr>
        </p:nvGraphicFramePr>
        <p:xfrm>
          <a:off x="1683084" y="2316480"/>
          <a:ext cx="7773741" cy="1143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3749">
                  <a:extLst>
                    <a:ext uri="{9D8B030D-6E8A-4147-A177-3AD203B41FA5}">
                      <a16:colId xmlns:a16="http://schemas.microsoft.com/office/drawing/2014/main" val="656572537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580570451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1700858396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81703605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148501674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69219901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487842966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59747126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4213777182"/>
                    </a:ext>
                  </a:extLst>
                </a:gridCol>
              </a:tblGrid>
              <a:tr h="19603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406790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427973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55760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759181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4275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C51E7-A111-5A49-8D06-715C5387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9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3538-23D5-E34C-9247-06229668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1705-CB11-1543-9192-515A227E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Requests:</a:t>
            </a:r>
          </a:p>
          <a:p>
            <a:pPr lvl="1"/>
            <a:r>
              <a:rPr lang="en-US" altLang="zh-CN" dirty="0"/>
              <a:t>Targeting</a:t>
            </a:r>
            <a:r>
              <a:rPr lang="en-US" dirty="0"/>
              <a:t> certain products to </a:t>
            </a:r>
            <a:r>
              <a:rPr lang="en-US" b="1" dirty="0"/>
              <a:t>boost</a:t>
            </a:r>
            <a:r>
              <a:rPr lang="en-US" dirty="0"/>
              <a:t> the review score and to </a:t>
            </a:r>
            <a:r>
              <a:rPr lang="en-US" b="1" dirty="0"/>
              <a:t>promote</a:t>
            </a:r>
            <a:r>
              <a:rPr lang="en-US" dirty="0"/>
              <a:t> the revenue</a:t>
            </a:r>
            <a:r>
              <a:rPr lang="zh-CN" altLang="en-US" dirty="0"/>
              <a:t> </a:t>
            </a:r>
            <a:r>
              <a:rPr lang="en-US" altLang="zh-CN" dirty="0"/>
              <a:t>(giving</a:t>
            </a:r>
            <a:r>
              <a:rPr lang="zh-CN" altLang="en-US" dirty="0"/>
              <a:t> </a:t>
            </a:r>
            <a:r>
              <a:rPr lang="en-US" altLang="zh-CN" dirty="0"/>
              <a:t>maximum</a:t>
            </a:r>
            <a:r>
              <a:rPr lang="zh-CN" altLang="en-US" dirty="0"/>
              <a:t> </a:t>
            </a:r>
            <a:r>
              <a:rPr lang="en-US" altLang="zh-CN" dirty="0"/>
              <a:t>score)</a:t>
            </a:r>
            <a:endParaRPr lang="en-US" dirty="0"/>
          </a:p>
          <a:p>
            <a:r>
              <a:rPr lang="en-US" dirty="0"/>
              <a:t>Baseline attacks</a:t>
            </a:r>
          </a:p>
          <a:p>
            <a:pPr lvl="1"/>
            <a:r>
              <a:rPr lang="en-US" dirty="0"/>
              <a:t>It receives a set of requests</a:t>
            </a:r>
          </a:p>
          <a:p>
            <a:pPr lvl="1"/>
            <a:r>
              <a:rPr lang="en-US" dirty="0"/>
              <a:t>It has an amount of budget</a:t>
            </a:r>
          </a:p>
          <a:p>
            <a:pPr lvl="1"/>
            <a:r>
              <a:rPr lang="en-US" dirty="0"/>
              <a:t>It </a:t>
            </a:r>
            <a:r>
              <a:rPr lang="en-US" altLang="zh-CN" dirty="0"/>
              <a:t>creates</a:t>
            </a:r>
            <a:r>
              <a:rPr lang="en-US" dirty="0"/>
              <a:t> a set of sockpuppets parametrized by costs</a:t>
            </a:r>
          </a:p>
          <a:p>
            <a:pPr lvl="1"/>
            <a:r>
              <a:rPr lang="en-US" dirty="0"/>
              <a:t>It </a:t>
            </a:r>
            <a:r>
              <a:rPr lang="en-US" strike="sngStrike" dirty="0"/>
              <a:t>randomly</a:t>
            </a:r>
            <a:r>
              <a:rPr lang="en-US" dirty="0"/>
              <a:t> picks sockpuppets to review products by </a:t>
            </a:r>
            <a:r>
              <a:rPr lang="en-US" b="1" dirty="0"/>
              <a:t>ILP</a:t>
            </a:r>
          </a:p>
          <a:p>
            <a:pPr lvl="1"/>
            <a:r>
              <a:rPr lang="en-US" dirty="0"/>
              <a:t>It does not </a:t>
            </a:r>
            <a:r>
              <a:rPr lang="en-US" altLang="zh-CN" dirty="0"/>
              <a:t>minimize</a:t>
            </a:r>
            <a:r>
              <a:rPr lang="en-US" dirty="0"/>
              <a:t> the detectability for sockpuppets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148DC-CBBE-C140-A7E2-D802D4AF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0348-CD0E-014C-A0D0-A42D9041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Sockfarm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8927-4E9A-8143-85B2-C3C8A00B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Sockfarm</a:t>
            </a:r>
          </a:p>
          <a:p>
            <a:pPr lvl="1"/>
            <a:r>
              <a:rPr lang="en-US" dirty="0"/>
              <a:t>It has a set of requests for certain product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b="1" dirty="0"/>
              <a:t>wisely</a:t>
            </a:r>
            <a:r>
              <a:rPr lang="zh-CN" altLang="en-US" dirty="0"/>
              <a:t> </a:t>
            </a:r>
            <a:r>
              <a:rPr lang="en-US" altLang="zh-CN" dirty="0"/>
              <a:t>creates</a:t>
            </a:r>
            <a:r>
              <a:rPr lang="zh-CN" altLang="en-US" dirty="0"/>
              <a:t> </a:t>
            </a:r>
            <a:r>
              <a:rPr lang="en-US" altLang="zh-CN" dirty="0"/>
              <a:t>sockpuppets</a:t>
            </a:r>
            <a:endParaRPr lang="en-US" dirty="0"/>
          </a:p>
          <a:p>
            <a:pPr lvl="1"/>
            <a:r>
              <a:rPr lang="en-US" dirty="0"/>
              <a:t>It </a:t>
            </a:r>
            <a:r>
              <a:rPr lang="en-US" b="1" dirty="0"/>
              <a:t>wisely</a:t>
            </a:r>
            <a:r>
              <a:rPr lang="en-US" dirty="0"/>
              <a:t> picks sockpuppets to review products</a:t>
            </a:r>
          </a:p>
          <a:p>
            <a:pPr lvl="2"/>
            <a:r>
              <a:rPr lang="en-US" dirty="0"/>
              <a:t>The output is pairs of (sockpuppet, product)</a:t>
            </a:r>
          </a:p>
          <a:p>
            <a:pPr lvl="1"/>
            <a:r>
              <a:rPr lang="en-US" altLang="zh-CN" dirty="0"/>
              <a:t>It minimizes</a:t>
            </a:r>
            <a:r>
              <a:rPr lang="en-US" dirty="0"/>
              <a:t> the detectability for sockpuppets</a:t>
            </a:r>
          </a:p>
          <a:p>
            <a:pPr lvl="1"/>
            <a:r>
              <a:rPr lang="en-US" dirty="0"/>
              <a:t>It maximizes reward given the cost: </a:t>
            </a:r>
            <a:r>
              <a:rPr lang="en-US" i="1" dirty="0"/>
              <a:t>reward –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D556A-1C88-984C-A2EB-BEC3B628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02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D552-757C-AC4B-A736-881D7AFE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Fraudar</a:t>
            </a:r>
            <a:r>
              <a:rPr lang="en-US" dirty="0"/>
              <a:t> - ALPHA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931ECB-C62E-8446-BF51-F61A095829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558325"/>
              </p:ext>
            </p:extLst>
          </p:nvPr>
        </p:nvGraphicFramePr>
        <p:xfrm>
          <a:off x="838200" y="1392488"/>
          <a:ext cx="10515600" cy="524469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4562570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56619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7079292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632814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91162308"/>
                    </a:ext>
                  </a:extLst>
                </a:gridCol>
              </a:tblGrid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precision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943674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652510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45012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0.359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553072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085774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0.396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78682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0.405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054038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3924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recall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203783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413890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0.877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0.917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0.917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0.917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889963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0.726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0.669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0.616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0.572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391536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0.662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0.526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0.389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714422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0.597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0.437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0.411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0.306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71192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0.535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0.391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0.241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29090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680389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f1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76631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31963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0.519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0.533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0.533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0.533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33174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0.467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0.455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32047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0.430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0.419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518516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0.457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0.396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0.403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0.336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49017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0.436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0.380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0.384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0.290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77388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5FE1C-5D19-CF43-ADB6-146C7CEC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3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98CB-97BC-1243-836C-214421DE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- ALPHA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CAC3418-2A7A-1E4D-BF86-1AA7549E9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116115"/>
              </p:ext>
            </p:extLst>
          </p:nvPr>
        </p:nvGraphicFramePr>
        <p:xfrm>
          <a:off x="838200" y="1396595"/>
          <a:ext cx="10515600" cy="524469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1800609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175981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117987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968686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75454521"/>
                    </a:ext>
                  </a:extLst>
                </a:gridCol>
              </a:tblGrid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precision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82048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670562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0.869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0.867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0.867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0.867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667437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0.881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0.889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0.906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0.910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129330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0.884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0.910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0.922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0.927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643300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0.904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0.921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0.931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0.940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264276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0.911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0.931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0.941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0.950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074564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873304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recall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87555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298300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0.230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0.227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0.227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0.227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15101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0.238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0.225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0.216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0.207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760544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0.219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0.205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0.202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0.187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377070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0.216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0.199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0.183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0.178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63857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0.209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0.182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0.180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970293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771762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f1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50379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933149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0.358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0.358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0.358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934237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0.358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0.348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0.337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706115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0.350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0.335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0.331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0.311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77365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0.347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0.326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0.304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0.299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71059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0.339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0.329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0.305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0.302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859226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C565BD-8A1F-F147-842F-A8284A87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8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55BC-4D4A-3844-9B62-E013E4F0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REV2-ALPHA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EFF600-7DD4-4F47-B05F-D48D59C7C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965892"/>
              </p:ext>
            </p:extLst>
          </p:nvPr>
        </p:nvGraphicFramePr>
        <p:xfrm>
          <a:off x="838200" y="1396596"/>
          <a:ext cx="10515600" cy="524469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5617588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236196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880538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03614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63806493"/>
                    </a:ext>
                  </a:extLst>
                </a:gridCol>
              </a:tblGrid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precision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33418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592331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0.349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93750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0.349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488829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0.337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0.349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771889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0.345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0.341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439556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0.334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0.341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0.355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21722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237793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recall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46803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75864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0.196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0.209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0.209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0.209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08756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0.169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0.159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0.141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0.128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170780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0.141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0.120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0.107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0.092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795827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0.130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0.097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0.086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0.072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01885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0.111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0.083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0.068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0.059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246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26248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f1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194267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144383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0.251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0.266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0.266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0.266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696815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0.228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0.221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0.204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0.189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15172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0.199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0.178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0.165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0.147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226899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0.189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0.151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0.139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0.120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57364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0.167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0.133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0.115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0.102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88085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AC972-43D8-FA47-B8F0-9A3F78D5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6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E5FA-BF01-5D45-9DC8-A039D4A5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FRAUDAR - OTC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60ADE0-1CBE-EE46-8951-DD70BEAAC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202989"/>
              </p:ext>
            </p:extLst>
          </p:nvPr>
        </p:nvGraphicFramePr>
        <p:xfrm>
          <a:off x="838200" y="1432690"/>
          <a:ext cx="10515600" cy="524469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3205082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247773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371262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172571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72755807"/>
                    </a:ext>
                  </a:extLst>
                </a:gridCol>
              </a:tblGrid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precision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52667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035150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717340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499909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103423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0.468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97904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0.467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159091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741773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recall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130806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60683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0.831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0.826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0.826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0.826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356511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0.767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0.664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0.619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0.575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24155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0.681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0.562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0.435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663834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0.617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0.456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0.414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0.352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463721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0.589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0.435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0.336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0.279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051440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900375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f1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5200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125690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0.609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0.606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0.606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0.606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979524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0.595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0.554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0.540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0.523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016602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0.564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0.516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0.455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215523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0.542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0.462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0.445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0.405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051640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0.531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0.456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0.393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0.349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76939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9E16C-AC31-FF40-962D-7681DDC0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40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E8DB-F700-804B-8658-902BCDD7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- OTC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E94859-6218-F744-BF50-F214369E8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96428"/>
              </p:ext>
            </p:extLst>
          </p:nvPr>
        </p:nvGraphicFramePr>
        <p:xfrm>
          <a:off x="838200" y="1444721"/>
          <a:ext cx="10515600" cy="524469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8265219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398728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430470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699083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80119456"/>
                    </a:ext>
                  </a:extLst>
                </a:gridCol>
              </a:tblGrid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precision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93597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06674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0.943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0.942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0.942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0.942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943099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0.934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0.925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0.943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0.945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928006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0.936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0.934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0.945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0.939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94740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0.938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0.942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0.940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0.950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875012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0.933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0.938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0.940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0.942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894072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55775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recall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21779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326562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74427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0.455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0.408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0.352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282413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0.429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0.306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0.281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58245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0.383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0.324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0.270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0.239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299227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0.357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0.289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0.250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0.209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472612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744662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f1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67939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81430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0.643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0.641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0.641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0.641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04116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0.612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0.566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0.532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0.512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303564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0.588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0.523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0.462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0.432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273882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0.543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0.420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0.382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225971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0.516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0.442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0.395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0.342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87417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F4CB9-8906-8445-8D49-A2153107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3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7015-E0B3-C841-BA02-B3C3F46F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interactive environment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BDB534-6284-9A49-AC28-E7D2EA179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541" y="1825625"/>
            <a:ext cx="7946917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0E7E79-7458-084D-BE93-4AED0D8C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9326-2E05-834B-A427-B2881036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REV2 - OTC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F2F1EC-6E3A-9F44-B61A-3AD00B4DC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708790"/>
              </p:ext>
            </p:extLst>
          </p:nvPr>
        </p:nvGraphicFramePr>
        <p:xfrm>
          <a:off x="838200" y="1468784"/>
          <a:ext cx="10515600" cy="524469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6481314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6706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7069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348434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7694331"/>
                    </a:ext>
                  </a:extLst>
                </a:gridCol>
              </a:tblGrid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precision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5286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717382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0.636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0.645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0.645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0.645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69831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0.635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0.642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0.645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0.645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441826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0.637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0.641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0.645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0.645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635581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0.638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0.645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0.645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107122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0.635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0.640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0.645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896224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163405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recall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43644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766735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0.358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299017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0.320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0.278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0.257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393891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0.292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0.252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0.222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0.196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966113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0.215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0.185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0.159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94744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0.188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0.155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0.133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005670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42087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f1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91477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00136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0.458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524347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0.425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0.409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0.389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20718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0.331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0.301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2939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0.322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0.288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0.255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13251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0.290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0.249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0.221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39959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471EF-C162-1A41-B897-60420BBB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60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4321-43F5-2B4E-8FD9-E326235D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FRAUDAR - AMAZON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F55845-2F6A-C246-92FD-F4807DF95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03766"/>
              </p:ext>
            </p:extLst>
          </p:nvPr>
        </p:nvGraphicFramePr>
        <p:xfrm>
          <a:off x="838200" y="1420659"/>
          <a:ext cx="10515600" cy="524469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0100009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121526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202110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135524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5183805"/>
                    </a:ext>
                  </a:extLst>
                </a:gridCol>
              </a:tblGrid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precision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94254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38803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386869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0.085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0.085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0.085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0.085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228412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0.085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0.086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0.085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0.085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968976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0.085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0.085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0.085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0.085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28315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0.085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0.085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0.085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0.085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223700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834028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recall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911433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83607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612853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0.311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0.287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0.268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0.250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922451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0.287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0.252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0.223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0.201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193503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0.268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0.223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0.191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0.168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93589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0.250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0.201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0.168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0.145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354179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490442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f1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38726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51112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70752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0.133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0.131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0.129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0.127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066050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0.131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0.128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0.123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0.120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087034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0.129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0.123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0.118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0.113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848565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0.127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0.120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0.113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0.107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62749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33851-B435-0648-9932-FD637DE0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1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2EFE-68C3-EF4A-92D7-E6A84688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- AMAZON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AB6F9A-3290-FE48-AA1D-2D6A45C8DF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383544"/>
              </p:ext>
            </p:extLst>
          </p:nvPr>
        </p:nvGraphicFramePr>
        <p:xfrm>
          <a:off x="838200" y="1456754"/>
          <a:ext cx="10515600" cy="524469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8723644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0616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03622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52489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0134473"/>
                    </a:ext>
                  </a:extLst>
                </a:gridCol>
              </a:tblGrid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precision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4243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433966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0.148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0.148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0.148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0.148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98753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0.148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0.151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0.152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0.153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695681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0.150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0.153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0.155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0.155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456231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0.150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0.153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0.154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0.154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700859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0.152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0.156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0.162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0.162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497685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09726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recall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74149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659894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0.556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0.558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0.558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0.558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963392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0.515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0.460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0.435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296749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0.434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0.394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0.357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33346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0.455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0.389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0.340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0.301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379002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0.433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0.357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0.309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0.269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627261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711327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f1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98773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036179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0.232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0.232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0.232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0.232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510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0.227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0.227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0.225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0.222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306525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0.225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0.222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0.217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0.210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379034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0.222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0.214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0.205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0.196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356506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0.221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0.211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0.204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0.193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00804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60D35-1711-3142-99C8-4788EA88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49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D2A3-6EB7-2A46-9234-7D4C11BF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REV2 - AMAZON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4DC1FC-42DD-F442-B889-7D443425D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52472"/>
              </p:ext>
            </p:extLst>
          </p:nvPr>
        </p:nvGraphicFramePr>
        <p:xfrm>
          <a:off x="838200" y="1476785"/>
          <a:ext cx="10515600" cy="524469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5044483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865177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740658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036909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71157939"/>
                    </a:ext>
                  </a:extLst>
                </a:gridCol>
              </a:tblGrid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precision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828400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71370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569194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23393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72556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7448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942196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840931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recall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28540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373733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870994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0.467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0.443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0.414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0.390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261874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0.436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0.388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0.348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0.316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309832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0.406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0.346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0.301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0.266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261213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0.381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0.312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0.264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0.231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321526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149439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f1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462425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445687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37810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0.462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0.451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0.434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0.418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56534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0.445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0.417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0.391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742810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0.427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0.388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0.356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0.329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57425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0.411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0.327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0.299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6339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322D2-1600-2F4B-9BA1-26D5FB25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5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E63E9-50E3-0844-B2FD-8B9F4DD8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2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8BCB-B002-0A47-920E-D4EFD121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Recommending Inferior Results: A General and Feature-Free Model for Spam Detection (CIKM’20)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549D-1241-644A-84BE-83B35E2D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CE766-795B-4D4E-A24B-977D94F7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42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0141-60BC-784F-8D7B-9A2BEABC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Convolutional Networks with Markov Random Field Reasoning for Social Spammer Detection (AAAI’20)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B0E6-9C20-DA46-B979-BC0A457F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Yongji</a:t>
            </a:r>
            <a:r>
              <a:rPr lang="en-US" dirty="0"/>
              <a:t> Wu, </a:t>
            </a:r>
            <a:r>
              <a:rPr lang="en-US" dirty="0" err="1"/>
              <a:t>Defu</a:t>
            </a:r>
            <a:r>
              <a:rPr lang="en-US" dirty="0"/>
              <a:t> Lian, </a:t>
            </a:r>
            <a:r>
              <a:rPr lang="en-US" dirty="0" err="1"/>
              <a:t>Yiheng</a:t>
            </a:r>
            <a:r>
              <a:rPr lang="en-US" dirty="0"/>
              <a:t> Xu, Le Wu, </a:t>
            </a:r>
            <a:r>
              <a:rPr lang="en-US" dirty="0" err="1"/>
              <a:t>Enhong</a:t>
            </a:r>
            <a:r>
              <a:rPr lang="en-US" dirty="0"/>
              <a:t> Chen</a:t>
            </a:r>
          </a:p>
          <a:p>
            <a:r>
              <a:rPr lang="en-US" dirty="0"/>
              <a:t>Code available:</a:t>
            </a:r>
          </a:p>
          <a:p>
            <a:pPr lvl="1"/>
            <a:r>
              <a:rPr lang="en-US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07BA7-5E1F-4D43-972A-3E3B3612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0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6E98-C5C4-DB46-BC66-ADE5F976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Sockpuppet identification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B9B9-F14F-BC4A-A204-B23C1C6CD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Rev2: </a:t>
            </a:r>
            <a:r>
              <a:rPr lang="en-US" dirty="0" err="1"/>
              <a:t>Srijan</a:t>
            </a:r>
            <a:r>
              <a:rPr lang="en-US" dirty="0"/>
              <a:t> Kumar, et al. REV2: Fraudulent User Prediction in Rating Platforms. (WSDM 2018)</a:t>
            </a:r>
          </a:p>
          <a:p>
            <a:r>
              <a:rPr lang="en-US" dirty="0"/>
              <a:t>Bad: Abhinav Mishra, Arnab Bhattacharya. Finding the Bias and Prestige of Nodes in Networks based on Trust Scores. (WWW 2011)</a:t>
            </a:r>
          </a:p>
          <a:p>
            <a:r>
              <a:rPr lang="en-US" dirty="0" err="1"/>
              <a:t>Birdnest</a:t>
            </a:r>
            <a:r>
              <a:rPr lang="en-US" dirty="0"/>
              <a:t>: Bryan </a:t>
            </a:r>
            <a:r>
              <a:rPr lang="en-US" dirty="0" err="1"/>
              <a:t>Hooi</a:t>
            </a:r>
            <a:r>
              <a:rPr lang="en-US" dirty="0"/>
              <a:t>, et al. Bayesian Inference for Ratings-Fraud Detection. (SIAM 2016)</a:t>
            </a:r>
          </a:p>
          <a:p>
            <a:r>
              <a:rPr lang="en-US" dirty="0"/>
              <a:t>Trust: Guan Wang, </a:t>
            </a:r>
            <a:r>
              <a:rPr lang="en-US" dirty="0" err="1"/>
              <a:t>Sihong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Bing Liu, Philip Yu. Review graph based online store review spammer detection. (ICDM 2011)</a:t>
            </a:r>
          </a:p>
          <a:p>
            <a:r>
              <a:rPr lang="en-US" dirty="0" err="1"/>
              <a:t>FraudEagle</a:t>
            </a:r>
            <a:r>
              <a:rPr lang="en-US" dirty="0"/>
              <a:t>: Leman </a:t>
            </a:r>
            <a:r>
              <a:rPr lang="en-US" dirty="0" err="1"/>
              <a:t>Akoglu</a:t>
            </a:r>
            <a:r>
              <a:rPr lang="en-US" dirty="0"/>
              <a:t> et al. Opinion Fraud Detection in Online Reviews by Network Effects. (AAAI 2013)</a:t>
            </a:r>
          </a:p>
          <a:p>
            <a:r>
              <a:rPr lang="en-US" dirty="0"/>
              <a:t>FRAUDAR: Bryan </a:t>
            </a:r>
            <a:r>
              <a:rPr lang="en-US" dirty="0" err="1"/>
              <a:t>Hooi</a:t>
            </a:r>
            <a:r>
              <a:rPr lang="en-US" dirty="0"/>
              <a:t> et al. </a:t>
            </a:r>
            <a:r>
              <a:rPr lang="en-US" dirty="0" err="1"/>
              <a:t>Fraudar</a:t>
            </a:r>
            <a:r>
              <a:rPr lang="en-US" dirty="0"/>
              <a:t>: Bounding Graph Fraud in the Face of Camouflage. (KDD 2016)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6991C-FFFB-AB4A-90F7-813927B8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7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7EEC-5010-F64E-8B03-8258341D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recent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82C8-CF83-7742-8197-0F5AFA06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FdGars</a:t>
            </a:r>
            <a:r>
              <a:rPr lang="en-US" b="1" dirty="0"/>
              <a:t>: Fraudster Detection via Graph Convolutional Networks in Online App Review System (WWW’19)</a:t>
            </a:r>
          </a:p>
          <a:p>
            <a:r>
              <a:rPr lang="en-US" b="1" dirty="0"/>
              <a:t>Enhancing Graph Neural Network-based Fraud Detectors against Camouflaged Fraudsters (CIKM’20)</a:t>
            </a:r>
          </a:p>
          <a:p>
            <a:r>
              <a:rPr lang="en-US" dirty="0"/>
              <a:t>Fraudulent User Detection on Rating Networks Based on Expanded Balance Theory and GCNs (ASONAM’19)</a:t>
            </a:r>
          </a:p>
          <a:p>
            <a:r>
              <a:rPr lang="en-US" dirty="0" err="1"/>
              <a:t>DeepTrust</a:t>
            </a:r>
            <a:r>
              <a:rPr lang="en-US" dirty="0"/>
              <a:t>: An Automatic Framework to Detect Trustworthy Users in Opinion-based Systems (CODASPY’20)</a:t>
            </a:r>
          </a:p>
          <a:p>
            <a:r>
              <a:rPr lang="en-US" dirty="0"/>
              <a:t>Recommending Inferior Results: A General and Feature-Free Model for Spam Detection (CIKM’20)</a:t>
            </a:r>
          </a:p>
          <a:p>
            <a:r>
              <a:rPr lang="en-US" dirty="0"/>
              <a:t>Graph Convolutional Networks with Markov Random Field Reasoning for Social Spammer Detection (AAAI’20)</a:t>
            </a:r>
          </a:p>
          <a:p>
            <a:r>
              <a:rPr lang="en-US" b="1" dirty="0"/>
              <a:t>Robust Spammer Detection by Nash Reinforcement Learning (KDD’20)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F2B91-A798-9446-910B-73715066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5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0EF1-F2AF-EA4D-BABC-64C10813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FdGars</a:t>
            </a:r>
            <a:r>
              <a:rPr lang="en-US" dirty="0"/>
              <a:t>: Fraudster Detection via Graph Convolutional Networks in Online App Review System (WWW’19)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27E2-723E-2546-BEAB-1E7AB8168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Jianyu</a:t>
            </a:r>
            <a:r>
              <a:rPr lang="en-US" dirty="0"/>
              <a:t> Wang, Rui Wen, </a:t>
            </a:r>
            <a:r>
              <a:rPr lang="en-US" dirty="0" err="1"/>
              <a:t>Chunming</a:t>
            </a:r>
            <a:r>
              <a:rPr lang="en-US" dirty="0"/>
              <a:t> Wu, Yu Huang, Jian </a:t>
            </a:r>
            <a:r>
              <a:rPr lang="en-US" dirty="0" err="1"/>
              <a:t>Xiong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Tencent App Store</a:t>
            </a:r>
          </a:p>
          <a:p>
            <a:r>
              <a:rPr lang="en-US" dirty="0"/>
              <a:t>GNN based</a:t>
            </a:r>
          </a:p>
          <a:p>
            <a:r>
              <a:rPr lang="en-US" dirty="0"/>
              <a:t>Features to construct graph:</a:t>
            </a:r>
          </a:p>
          <a:p>
            <a:pPr lvl="1"/>
            <a:r>
              <a:rPr lang="en-US" dirty="0"/>
              <a:t>Content features</a:t>
            </a:r>
          </a:p>
          <a:p>
            <a:pPr lvl="2"/>
            <a:r>
              <a:rPr lang="en-US" dirty="0"/>
              <a:t>Text</a:t>
            </a:r>
          </a:p>
          <a:p>
            <a:pPr lvl="1"/>
            <a:r>
              <a:rPr lang="en-US" dirty="0"/>
              <a:t>Behavior features</a:t>
            </a:r>
          </a:p>
          <a:p>
            <a:pPr lvl="2"/>
            <a:r>
              <a:rPr lang="en-US" dirty="0"/>
              <a:t>Review time distribution</a:t>
            </a:r>
          </a:p>
          <a:p>
            <a:pPr lvl="2"/>
            <a:r>
              <a:rPr lang="en-US" dirty="0"/>
              <a:t>Score distribution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DA903-E53E-8F4D-8ABE-C37BE513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9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FAC-2E80-EE4A-876F-2C840CB1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Enhancing Graph Neural Network-based Fraud Detectors against Camouflaged Fraudsters (CIKM’20)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3D22-FB99-BC4F-BF66-4CE3170E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Yingtong</a:t>
            </a:r>
            <a:r>
              <a:rPr lang="en-US" dirty="0"/>
              <a:t> Dou, </a:t>
            </a:r>
            <a:r>
              <a:rPr lang="en-US" dirty="0" err="1"/>
              <a:t>Zhiwei</a:t>
            </a:r>
            <a:r>
              <a:rPr lang="en-US" dirty="0"/>
              <a:t> Liu , Li Sun, Yutong Deng, Hao Peng , Philip S. Yu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Yelp (45,954 reviews) and Amazon (11,944 reviews)</a:t>
            </a:r>
          </a:p>
          <a:p>
            <a:r>
              <a:rPr lang="en-US" dirty="0"/>
              <a:t>GNN based</a:t>
            </a:r>
          </a:p>
          <a:p>
            <a:r>
              <a:rPr lang="en-US" dirty="0"/>
              <a:t>Features to construct graph:</a:t>
            </a:r>
          </a:p>
          <a:p>
            <a:pPr lvl="1"/>
            <a:r>
              <a:rPr lang="en-US" dirty="0"/>
              <a:t>Content features</a:t>
            </a:r>
          </a:p>
          <a:p>
            <a:pPr lvl="2"/>
            <a:r>
              <a:rPr lang="en-US" dirty="0"/>
              <a:t>Text</a:t>
            </a:r>
          </a:p>
          <a:p>
            <a:pPr lvl="1"/>
            <a:r>
              <a:rPr lang="en-US" dirty="0"/>
              <a:t>Relation features</a:t>
            </a:r>
          </a:p>
          <a:p>
            <a:pPr lvl="2"/>
            <a:r>
              <a:rPr lang="en-US" dirty="0"/>
              <a:t>Review same product with similar ratings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88E8C-43EB-084A-9E97-066F7C46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6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4E8E-858A-644F-8767-E304B341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Fraudulent User Detection on Rating Networks Based on Expanded Balance Theory and GCNs (ASONAM’19)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06C3-C319-204B-830C-7CA7B71E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Wataru</a:t>
            </a:r>
            <a:r>
              <a:rPr lang="en-US" dirty="0"/>
              <a:t> Kudo, Mao </a:t>
            </a:r>
            <a:r>
              <a:rPr lang="en-US" dirty="0" err="1"/>
              <a:t>Nishiguchi</a:t>
            </a:r>
            <a:r>
              <a:rPr lang="en-US" dirty="0"/>
              <a:t>, Fujio </a:t>
            </a:r>
            <a:r>
              <a:rPr lang="en-US" dirty="0" err="1"/>
              <a:t>Toriumi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OTC, ALPHA, Amazon, </a:t>
            </a:r>
            <a:r>
              <a:rPr lang="en-US" dirty="0" err="1"/>
              <a:t>Epinions</a:t>
            </a:r>
            <a:r>
              <a:rPr lang="en-US" dirty="0"/>
              <a:t> (exactly same)</a:t>
            </a:r>
          </a:p>
          <a:p>
            <a:r>
              <a:rPr lang="en-US" dirty="0"/>
              <a:t>GNN based</a:t>
            </a:r>
          </a:p>
          <a:p>
            <a:pPr lvl="1"/>
            <a:r>
              <a:rPr lang="en-US" dirty="0"/>
              <a:t>2-hop signed GCN</a:t>
            </a:r>
          </a:p>
          <a:p>
            <a:r>
              <a:rPr lang="en-US" dirty="0"/>
              <a:t>Code available:</a:t>
            </a:r>
          </a:p>
          <a:p>
            <a:pPr lvl="1"/>
            <a:r>
              <a:rPr lang="en-US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CD2C8-6A9C-4D4F-802B-AB3E04FD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9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8A38-54B2-3A4E-8881-463B0598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DeepTrust</a:t>
            </a:r>
            <a:r>
              <a:rPr lang="en-US" dirty="0"/>
              <a:t>: An Automatic Framework to Detect Trustworthy Users in Opinion-based Systems (CODASPY’20)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7468-5350-0D40-9E3E-37173EED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Edoardo</a:t>
            </a:r>
            <a:r>
              <a:rPr lang="en-US" dirty="0"/>
              <a:t> Serra, Anu Shrestha, Francesca </a:t>
            </a:r>
            <a:r>
              <a:rPr lang="en-US" dirty="0" err="1"/>
              <a:t>Spezzano</a:t>
            </a:r>
            <a:r>
              <a:rPr lang="en-US" dirty="0"/>
              <a:t>, Anna </a:t>
            </a:r>
            <a:r>
              <a:rPr lang="en-US" dirty="0" err="1"/>
              <a:t>Squicciarini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Amazon (5.5k reviewers, 65.6k reviews)</a:t>
            </a:r>
          </a:p>
          <a:p>
            <a:r>
              <a:rPr lang="en-US" dirty="0"/>
              <a:t>GNN based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Graph is bipartite</a:t>
            </a:r>
          </a:p>
          <a:p>
            <a:pPr lvl="1"/>
            <a:r>
              <a:rPr lang="en-US" dirty="0"/>
              <a:t>Temporal information of user behavior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AC1C9-D1BD-0E44-BAC9-DA80F5E4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9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314B-1C2D-BF4C-9047-CFC69F1E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Robust Spammer Detection by Nash Reinforcement Learning (KDD’20)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7A58-FAE5-4E48-8E41-6673DC47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Yingtong</a:t>
            </a:r>
            <a:r>
              <a:rPr lang="en-US" dirty="0"/>
              <a:t> Dou, </a:t>
            </a:r>
            <a:r>
              <a:rPr lang="en-US" dirty="0" err="1"/>
              <a:t>Guixiang</a:t>
            </a:r>
            <a:r>
              <a:rPr lang="en-US" dirty="0"/>
              <a:t> Ma, Philip S. Yu, </a:t>
            </a:r>
            <a:r>
              <a:rPr lang="en-US" dirty="0" err="1"/>
              <a:t>Sihong</a:t>
            </a:r>
            <a:r>
              <a:rPr lang="en-US" dirty="0"/>
              <a:t> </a:t>
            </a:r>
            <a:r>
              <a:rPr lang="en-US" dirty="0" err="1"/>
              <a:t>Xie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Yelp (45,954 reviews)</a:t>
            </a:r>
          </a:p>
          <a:p>
            <a:r>
              <a:rPr lang="en-US" dirty="0"/>
              <a:t>Unsupervised, game theory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B7B16-17F4-624D-A945-7A3C8016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1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1811</Words>
  <Application>Microsoft Macintosh PowerPoint</Application>
  <PresentationFormat>Widescreen</PresentationFormat>
  <Paragraphs>998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Sockfarm</vt:lpstr>
      <vt:lpstr>Implement the interactive environment</vt:lpstr>
      <vt:lpstr>Sockpuppet identification algorithms</vt:lpstr>
      <vt:lpstr>More recent works</vt:lpstr>
      <vt:lpstr>FdGars: Fraudster Detection via Graph Convolutional Networks in Online App Review System (WWW’19)</vt:lpstr>
      <vt:lpstr>Enhancing Graph Neural Network-based Fraud Detectors against Camouflaged Fraudsters (CIKM’20)</vt:lpstr>
      <vt:lpstr>Fraudulent User Detection on Rating Networks Based on Expanded Balance Theory and GCNs (ASONAM’19)</vt:lpstr>
      <vt:lpstr>DeepTrust: An Automatic Framework to Detect Trustworthy Users in Opinion-based Systems (CODASPY’20)</vt:lpstr>
      <vt:lpstr>Robust Spammer Detection by Nash Reinforcement Learning (KDD’20)</vt:lpstr>
      <vt:lpstr>Data at http://odds.cs.stonybrook.edu/</vt:lpstr>
      <vt:lpstr>To evaluate sockfarm and defense</vt:lpstr>
      <vt:lpstr>Process to evaluate</vt:lpstr>
      <vt:lpstr>Baseline attacks</vt:lpstr>
      <vt:lpstr>Sockfarm attacks</vt:lpstr>
      <vt:lpstr>Fraudar - ALPHA</vt:lpstr>
      <vt:lpstr>RSD - ALPHA</vt:lpstr>
      <vt:lpstr>REV2-ALPHA</vt:lpstr>
      <vt:lpstr>FRAUDAR - OTC</vt:lpstr>
      <vt:lpstr>RSD - OTC</vt:lpstr>
      <vt:lpstr>REV2 - OTC</vt:lpstr>
      <vt:lpstr>FRAUDAR - AMAZON</vt:lpstr>
      <vt:lpstr>RSD - AMAZON</vt:lpstr>
      <vt:lpstr>REV2 - AMAZON</vt:lpstr>
      <vt:lpstr>PowerPoint Presentation</vt:lpstr>
      <vt:lpstr>Recommending Inferior Results: A General and Feature-Free Model for Spam Detection (CIKM’20)</vt:lpstr>
      <vt:lpstr>Graph Convolutional Networks with Markov Random Field Reasoning for Social Spammer Detection (AAAI’20)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Sockfarm</dc:title>
  <dc:creator>Rui Liu</dc:creator>
  <cp:lastModifiedBy>Rui Liu</cp:lastModifiedBy>
  <cp:revision>66</cp:revision>
  <dcterms:created xsi:type="dcterms:W3CDTF">2020-12-04T14:37:03Z</dcterms:created>
  <dcterms:modified xsi:type="dcterms:W3CDTF">2021-01-18T06:54:23Z</dcterms:modified>
</cp:coreProperties>
</file>