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9" r:id="rId10"/>
    <p:sldId id="266" r:id="rId11"/>
    <p:sldId id="271" r:id="rId12"/>
    <p:sldId id="274" r:id="rId13"/>
    <p:sldId id="272" r:id="rId14"/>
    <p:sldId id="279" r:id="rId15"/>
    <p:sldId id="280" r:id="rId16"/>
    <p:sldId id="289" r:id="rId17"/>
    <p:sldId id="281" r:id="rId18"/>
    <p:sldId id="290" r:id="rId19"/>
    <p:sldId id="282" r:id="rId20"/>
    <p:sldId id="283" r:id="rId21"/>
    <p:sldId id="284" r:id="rId22"/>
    <p:sldId id="286" r:id="rId23"/>
    <p:sldId id="285" r:id="rId24"/>
    <p:sldId id="287" r:id="rId25"/>
    <p:sldId id="288" r:id="rId26"/>
    <p:sldId id="291" r:id="rId27"/>
    <p:sldId id="270" r:id="rId28"/>
    <p:sldId id="265" r:id="rId29"/>
    <p:sldId id="2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DDB475-A484-B442-9F03-88DC3DF6AE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DDA3C-70BE-B244-854E-1E7BC85668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399D0-BE23-3E4C-B6BF-46F0657F9FB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FE3CD-FA2F-9D45-A8E0-88224D1412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AE7AE-67BD-BB46-A364-B4F6B8B824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D9FE9-5F9B-9C4E-8E55-215077C0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16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0CB9-6DC1-9042-9C01-0D22E4E8EA71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938A-47B6-7A41-8CAE-168D2D6E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048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8899-7390-2F46-B138-A3FABD7B5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BAF95-10DE-E147-ACC5-8BBE4EE64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8E092-CB5F-114D-A17C-0A38B785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CBC6-FBF1-8E48-AD66-AF019457C9CB}" type="datetime1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DC-67A4-2748-BB9A-63E614B7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D25F-AA9D-6E44-BF57-4A8BCB42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A7AF-77EB-104C-83D5-4F6C1D6A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F9FFF-B148-4F44-B74C-A74F1316C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D3C5-D863-4E4C-95ED-F3C53674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21F9-3DE7-9944-A033-4C4B5138B706}" type="datetime1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C67B-61BE-1F4E-88F8-F20B84A9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D4C2-99DC-C043-AEEA-9347722D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5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40BCC-4B2C-B74A-AB03-2B146FA26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FCEA2-1AAF-4C41-B64F-FA2F50F18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5E53-0C97-9A4E-A1AC-FC922E45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BBE7-A121-AD4D-8B45-96B5D49B0EB2}" type="datetime1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F77-02C5-C744-B74F-5A2D497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7E17-0A83-8644-9471-F97F5F57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0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03A9-FB95-EC48-A53A-FCAB38ED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3969-40DE-DF48-94DA-B6A663DB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CF96-C41E-3642-B5F5-D2B770E8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5BF-A498-3E45-8B08-B735F9431215}" type="datetime1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9994-FA46-534E-BCFA-08DF4D17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7484-D1C8-C340-A576-B61CD403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>
            <a:lvl1pPr>
              <a:defRPr sz="2000" b="1"/>
            </a:lvl1pPr>
          </a:lstStyle>
          <a:p>
            <a:fld id="{4C420B44-C9C3-A44A-A612-339DC42CB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1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EF23-2838-8D48-9521-B30B352F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B48F1-1CA3-664D-B8E5-43F16865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B71C-494E-844C-A7E7-63928A5F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A491-42DB-A941-9E09-FF96A87313C7}" type="datetime1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2E71-E42C-5240-A025-E35A3F2C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F8CE-49BB-CA4C-8CD8-E0096CE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4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00AD-1875-BA47-A84E-A711FB65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CF9A-C3DD-984A-B2D7-3C65F4A7A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5667-D37F-8742-B62F-85124C22B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C3661-75F2-F040-8EF0-4F7580A0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C0BE-1AEA-5343-9239-55207B21EB4C}" type="datetime1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9D512-74D6-AD4C-B3C4-9BA3D314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DC8C2-F652-E044-AEEC-043841D7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5B33-5B80-694A-8A0E-46475A1B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BCFF0-DB53-E04F-9239-99330FBA0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61CE1-A21D-AB49-B073-4251675EC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36C2D-581D-5B4B-9D23-DC13660C2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571A5-0D23-E442-B590-2B142CA73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A9D66-F0BA-B049-BF8D-7D8DD617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782-6400-1343-AA9D-3E762F692B3E}" type="datetime1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02142-82E3-5A4B-982C-F461B79D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B3620-176E-EE4E-8C1D-6AC40891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5EAD-7061-984C-A821-443E5091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19E06-BC9C-C64B-9C8F-213D99B7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CE7D-936A-6348-B611-CCAA2E6ADC86}" type="datetime1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3707D-691D-474C-9652-5232713B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CD7C9-A8F2-CD47-BE59-484E7DDF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8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0CD32-3B4A-5040-AEE6-A34FB3DB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2A4-B86A-B64B-B88F-C79B6DF129FB}" type="datetime1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7D504-8E5A-4D48-B6C6-15B8A98E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492DB-43BD-0B4F-9FDE-A868E699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3732-9E00-1E40-A246-C537A640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3B3F-634B-F145-B1F1-67090146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CED4F-8AF4-9149-86F9-0CDC623DF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01E43-EE42-0C4A-8AC1-2ACE7C8B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036-57A1-FA43-883C-4323A3FE9931}" type="datetime1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4C87-DB49-4B40-B40B-11684C18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3DA93-4FD7-A942-BE2C-7DCF5DA4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6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B7BA-EE4E-B64F-B6A8-16E33743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595A9-BD0C-BB4E-AC73-13171401E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64861-4FCE-7D4A-AB29-2BFAEC95E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23FC6-9AA3-CB43-9784-B948191D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570-88C5-8D44-A9C7-DDE8E2A3789F}" type="datetime1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C6379-8B0C-674C-916E-FBD2F846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A0D07-9236-3E45-82E6-C3E8FFDB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0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F2708-1A0A-3B44-B3DF-4F5AB79D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00C59-1C06-B544-BE8F-8738916B3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762D-9A8F-7346-AB75-A328FDDA9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E9717-57A9-C543-9198-FDFADCDA3A48}" type="datetime1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8C369-B69E-9D4F-99E7-68CC5803F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8AAF-7343-824A-8A1B-93B858C43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4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snap.stanford.edu/data/web-BeerAdvocate.html" TargetMode="External"/><Relationship Id="rId3" Type="http://schemas.openxmlformats.org/officeDocument/2006/relationships/hyperlink" Target="http://odds.cs.stonybrook.edu/yelpnyc-dataset/" TargetMode="External"/><Relationship Id="rId7" Type="http://schemas.openxmlformats.org/officeDocument/2006/relationships/hyperlink" Target="http://odds.cs.stonybrook.edu/swmreview-dataset/" TargetMode="External"/><Relationship Id="rId12" Type="http://schemas.openxmlformats.org/officeDocument/2006/relationships/hyperlink" Target="http://snap.stanford.edu/data/web-Movies.html" TargetMode="External"/><Relationship Id="rId2" Type="http://schemas.openxmlformats.org/officeDocument/2006/relationships/hyperlink" Target="http://odds.cs.stonybrook.edu/yelpchi-datas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nap.stanford.edu/data/web-Amazon.html" TargetMode="External"/><Relationship Id="rId11" Type="http://schemas.openxmlformats.org/officeDocument/2006/relationships/hyperlink" Target="http://snap.stanford.edu/data/web-FineFoods.html" TargetMode="External"/><Relationship Id="rId5" Type="http://schemas.openxmlformats.org/officeDocument/2006/relationships/hyperlink" Target="https://www.yelp.com/dataset_challenge" TargetMode="External"/><Relationship Id="rId10" Type="http://schemas.openxmlformats.org/officeDocument/2006/relationships/hyperlink" Target="http://snap.stanford.edu/data/web-CellarTracker.html" TargetMode="External"/><Relationship Id="rId4" Type="http://schemas.openxmlformats.org/officeDocument/2006/relationships/hyperlink" Target="http://odds.cs.stonybrook.edu/yelpzip-dataset/" TargetMode="External"/><Relationship Id="rId9" Type="http://schemas.openxmlformats.org/officeDocument/2006/relationships/hyperlink" Target="http://snap.stanford.edu/data/web-RateBee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C610-5C67-E049-A657-3628FE82F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Sockfarm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BDE96-BBE4-054A-9D6B-F9A3E730E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75763-A741-4D45-9F29-223C152F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91D6-6951-1841-924A-3C561264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 http://</a:t>
            </a:r>
            <a:r>
              <a:rPr lang="en-US" dirty="0" err="1"/>
              <a:t>odds.cs.stonybrook.edu</a:t>
            </a:r>
            <a:r>
              <a:rPr lang="en-US" dirty="0"/>
              <a:t>/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79147F2-CF81-BF43-9F15-EC09C501A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327542"/>
              </p:ext>
            </p:extLst>
          </p:nvPr>
        </p:nvGraphicFramePr>
        <p:xfrm>
          <a:off x="838200" y="1810983"/>
          <a:ext cx="10515600" cy="4915743"/>
        </p:xfrm>
        <a:graphic>
          <a:graphicData uri="http://schemas.openxmlformats.org/drawingml/2006/table">
            <a:tbl>
              <a:tblPr/>
              <a:tblGrid>
                <a:gridCol w="2699084">
                  <a:extLst>
                    <a:ext uri="{9D8B030D-6E8A-4147-A177-3AD203B41FA5}">
                      <a16:colId xmlns:a16="http://schemas.microsoft.com/office/drawing/2014/main" val="3886395923"/>
                    </a:ext>
                  </a:extLst>
                </a:gridCol>
                <a:gridCol w="3777916">
                  <a:extLst>
                    <a:ext uri="{9D8B030D-6E8A-4147-A177-3AD203B41FA5}">
                      <a16:colId xmlns:a16="http://schemas.microsoft.com/office/drawing/2014/main" val="71244167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3703306937"/>
                    </a:ext>
                  </a:extLst>
                </a:gridCol>
              </a:tblGrid>
              <a:tr h="4821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2"/>
                        </a:rPr>
                        <a:t>YelpCHI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67,395 hotel and restaurant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from Yelp.com for Chicago Hotels and Restaurants.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77487"/>
                  </a:ext>
                </a:extLst>
              </a:tr>
              <a:tr h="376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3"/>
                        </a:rPr>
                        <a:t>YelpNYC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359,052 restaurant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from Yelp.com for NYC restaurants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129046"/>
                  </a:ext>
                </a:extLst>
              </a:tr>
              <a:tr h="4821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4"/>
                        </a:rPr>
                        <a:t>YelpZip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608,598 restaurant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Zip code wise reviews from Yelp.com for NY, NJ, VT, CT, and PA.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4823"/>
                  </a:ext>
                </a:extLst>
              </a:tr>
              <a:tr h="138294"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73201"/>
                  </a:ext>
                </a:extLst>
              </a:tr>
              <a:tr h="4821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5"/>
                        </a:rPr>
                        <a:t>YelpAcademic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2.7M yelp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of various businesses from Yelp.com for academic challenge.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026333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6"/>
                        </a:rPr>
                        <a:t>AmazonReview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34,686,770 product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from Amazon.com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14739"/>
                  </a:ext>
                </a:extLst>
              </a:tr>
              <a:tr h="9055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7"/>
                        </a:rPr>
                        <a:t>SWMReview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 132, 373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SWM Review dataset contains reviews under the entertainment category from a popular online software marketplace.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06670"/>
                  </a:ext>
                </a:extLst>
              </a:tr>
              <a:tr h="138310"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95378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8"/>
                        </a:rPr>
                        <a:t>BeerAdvocate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1,586,259 beer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Beer reviews from BeerAdvocate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94586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9"/>
                        </a:rPr>
                        <a:t>RateBeer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2,924,127 beer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Beer reviews from </a:t>
                      </a:r>
                      <a:r>
                        <a:rPr lang="en-US" sz="1400" u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RateBeer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306534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10"/>
                        </a:rPr>
                        <a:t>CellarTracker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2,025,995 wine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Wine reviews from </a:t>
                      </a:r>
                      <a:r>
                        <a:rPr lang="en-US" sz="1400" u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CellarTracker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962869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11"/>
                        </a:rPr>
                        <a:t>FineFoods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568,454 food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Food reviews from Amazon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53600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12"/>
                        </a:rPr>
                        <a:t>Movies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7,911,684 movie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 reviews from Amazon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413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9F6C10-C05C-6448-B612-39019C72A4D2}"/>
              </a:ext>
            </a:extLst>
          </p:cNvPr>
          <p:cNvSpPr txBox="1"/>
          <p:nvPr/>
        </p:nvSpPr>
        <p:spPr>
          <a:xfrm rot="16200000">
            <a:off x="-475401" y="3948106"/>
            <a:ext cx="17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ground truth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E447B-AA9E-3647-8E41-45DAC67D5ADA}"/>
              </a:ext>
            </a:extLst>
          </p:cNvPr>
          <p:cNvSpPr txBox="1"/>
          <p:nvPr/>
        </p:nvSpPr>
        <p:spPr>
          <a:xfrm rot="16200000">
            <a:off x="-233107" y="2341968"/>
            <a:ext cx="122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E5087-FE22-B84D-9895-6EE5A9292C2C}"/>
              </a:ext>
            </a:extLst>
          </p:cNvPr>
          <p:cNvSpPr txBox="1"/>
          <p:nvPr/>
        </p:nvSpPr>
        <p:spPr>
          <a:xfrm rot="16200000">
            <a:off x="-477387" y="5678927"/>
            <a:ext cx="171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available anymore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7A6B7-0582-8B49-BA03-8D6E4BC6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8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FE61-0B8D-8046-87C1-5938DFE8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evaluate sockfarm and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2CC7-B718-6C45-B595-3249DF63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overall performance (existing accounts + new created accounts):</a:t>
            </a:r>
          </a:p>
          <a:p>
            <a:pPr lvl="1"/>
            <a:r>
              <a:rPr lang="en-US" dirty="0"/>
              <a:t>Performance under no attack</a:t>
            </a:r>
          </a:p>
          <a:p>
            <a:pPr lvl="1"/>
            <a:r>
              <a:rPr lang="en-US" dirty="0"/>
              <a:t>Performance under naïve attacks</a:t>
            </a:r>
          </a:p>
          <a:p>
            <a:pPr lvl="1"/>
            <a:r>
              <a:rPr lang="en-US" dirty="0"/>
              <a:t>Performance under sockfarm</a:t>
            </a:r>
          </a:p>
          <a:p>
            <a:pPr lvl="1"/>
            <a:r>
              <a:rPr lang="en-US" dirty="0"/>
              <a:t>Performance under sockfarm and defense</a:t>
            </a:r>
          </a:p>
          <a:p>
            <a:pPr lvl="1"/>
            <a:r>
              <a:rPr lang="en-US" dirty="0"/>
              <a:t>Performance is evaluated on a time base</a:t>
            </a:r>
          </a:p>
          <a:p>
            <a:pPr lvl="2"/>
            <a:r>
              <a:rPr lang="en-US" dirty="0"/>
              <a:t>Precision, Recall, F1 score at K (or @ q, same as RTV)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B11BC-04BD-924F-8B50-299C70F7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6732-27D1-7C48-87BC-900807B4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to evaluate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EE1F-81CD-3641-A8CE-06D5B3A0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Partition the data on time basis (10 folds) evenly and use rolling window (6 folds for each window)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Alpha: 2010-11-08 -&gt; 2016-01-22</a:t>
            </a:r>
          </a:p>
          <a:p>
            <a:pPr lvl="1"/>
            <a:r>
              <a:rPr lang="en-US" dirty="0" err="1"/>
              <a:t>Epinions</a:t>
            </a:r>
            <a:r>
              <a:rPr lang="en-US" dirty="0"/>
              <a:t>: 2001 -&gt; 2002-05-30</a:t>
            </a:r>
          </a:p>
          <a:p>
            <a:pPr lvl="1"/>
            <a:r>
              <a:rPr lang="en-US" dirty="0"/>
              <a:t>Amazon: 1999-10-17 -&gt; 2012-10-25</a:t>
            </a:r>
          </a:p>
          <a:p>
            <a:r>
              <a:rPr lang="en-US" dirty="0"/>
              <a:t>For each data split, we apply attacks</a:t>
            </a:r>
          </a:p>
          <a:p>
            <a:pPr lvl="1"/>
            <a:r>
              <a:rPr lang="en-US" dirty="0"/>
              <a:t>No attack</a:t>
            </a:r>
          </a:p>
          <a:p>
            <a:pPr lvl="1"/>
            <a:r>
              <a:rPr lang="en-US" dirty="0"/>
              <a:t>Naïve attack</a:t>
            </a:r>
          </a:p>
          <a:p>
            <a:pPr lvl="1"/>
            <a:r>
              <a:rPr lang="en-US" dirty="0"/>
              <a:t>Sockfarm attack</a:t>
            </a:r>
          </a:p>
          <a:p>
            <a:r>
              <a:rPr lang="en-US" dirty="0"/>
              <a:t>Evaluate the metrics after attacks</a:t>
            </a:r>
          </a:p>
          <a:p>
            <a:pPr lvl="1"/>
            <a:r>
              <a:rPr lang="en-US" dirty="0"/>
              <a:t>Precision, recall, f1 score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44C9-A178-F647-94DA-6D0A99943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67892"/>
              </p:ext>
            </p:extLst>
          </p:nvPr>
        </p:nvGraphicFramePr>
        <p:xfrm>
          <a:off x="1683084" y="2316480"/>
          <a:ext cx="7773741" cy="1143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3749">
                  <a:extLst>
                    <a:ext uri="{9D8B030D-6E8A-4147-A177-3AD203B41FA5}">
                      <a16:colId xmlns:a16="http://schemas.microsoft.com/office/drawing/2014/main" val="656572537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580570451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700858396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81703605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48501674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69219901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487842966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59747126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4213777182"/>
                    </a:ext>
                  </a:extLst>
                </a:gridCol>
              </a:tblGrid>
              <a:tr h="19603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406790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427973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55760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759181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4275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F405F-09E2-C044-A556-A0F28C54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9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3538-23D5-E34C-9247-06229668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1705-CB11-1543-9192-515A227E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Requests:</a:t>
            </a:r>
          </a:p>
          <a:p>
            <a:pPr lvl="1"/>
            <a:r>
              <a:rPr lang="en-US" altLang="zh-CN" dirty="0"/>
              <a:t>Targeting</a:t>
            </a:r>
            <a:r>
              <a:rPr lang="en-US" dirty="0"/>
              <a:t> certain products to </a:t>
            </a:r>
            <a:r>
              <a:rPr lang="en-US" b="1" dirty="0"/>
              <a:t>boost</a:t>
            </a:r>
            <a:r>
              <a:rPr lang="en-US" dirty="0"/>
              <a:t> the review score and to </a:t>
            </a:r>
            <a:r>
              <a:rPr lang="en-US" b="1" dirty="0"/>
              <a:t>promote</a:t>
            </a:r>
            <a:r>
              <a:rPr lang="en-US" dirty="0"/>
              <a:t> the revenue</a:t>
            </a:r>
            <a:r>
              <a:rPr lang="zh-CN" altLang="en-US" dirty="0"/>
              <a:t> </a:t>
            </a:r>
            <a:r>
              <a:rPr lang="en-US" altLang="zh-CN" dirty="0"/>
              <a:t>(giving</a:t>
            </a:r>
            <a:r>
              <a:rPr lang="zh-CN" altLang="en-US" dirty="0"/>
              <a:t> </a:t>
            </a:r>
            <a:r>
              <a:rPr lang="en-US" altLang="zh-CN" dirty="0"/>
              <a:t>maximum</a:t>
            </a:r>
            <a:r>
              <a:rPr lang="zh-CN" altLang="en-US" dirty="0"/>
              <a:t> </a:t>
            </a:r>
            <a:r>
              <a:rPr lang="en-US" altLang="zh-CN" dirty="0"/>
              <a:t>score)</a:t>
            </a:r>
            <a:endParaRPr lang="en-US" dirty="0"/>
          </a:p>
          <a:p>
            <a:r>
              <a:rPr lang="en-US" dirty="0"/>
              <a:t>Baseline attacks</a:t>
            </a:r>
          </a:p>
          <a:p>
            <a:pPr lvl="1"/>
            <a:r>
              <a:rPr lang="en-US" dirty="0"/>
              <a:t>It receives a set of requests</a:t>
            </a:r>
          </a:p>
          <a:p>
            <a:pPr lvl="1"/>
            <a:r>
              <a:rPr lang="en-US" dirty="0"/>
              <a:t>It has an amount of budget</a:t>
            </a:r>
          </a:p>
          <a:p>
            <a:pPr lvl="1"/>
            <a:r>
              <a:rPr lang="en-US" dirty="0"/>
              <a:t>It </a:t>
            </a:r>
            <a:r>
              <a:rPr lang="en-US" altLang="zh-CN" dirty="0"/>
              <a:t>creates</a:t>
            </a:r>
            <a:r>
              <a:rPr lang="en-US" dirty="0"/>
              <a:t> a set of sockpuppets parametrized by costs</a:t>
            </a:r>
          </a:p>
          <a:p>
            <a:pPr lvl="1"/>
            <a:r>
              <a:rPr lang="en-US" dirty="0"/>
              <a:t>It </a:t>
            </a:r>
            <a:r>
              <a:rPr lang="en-US" strike="sngStrike" dirty="0"/>
              <a:t>randomly</a:t>
            </a:r>
            <a:r>
              <a:rPr lang="en-US" dirty="0"/>
              <a:t> picks sockpuppets to review products by </a:t>
            </a:r>
            <a:r>
              <a:rPr lang="en-US" b="1" dirty="0"/>
              <a:t>ILP</a:t>
            </a:r>
          </a:p>
          <a:p>
            <a:pPr lvl="1"/>
            <a:r>
              <a:rPr lang="en-US" dirty="0"/>
              <a:t>It does not </a:t>
            </a:r>
            <a:r>
              <a:rPr lang="en-US" altLang="zh-CN" dirty="0"/>
              <a:t>minimize</a:t>
            </a:r>
            <a:r>
              <a:rPr lang="en-US" dirty="0"/>
              <a:t> the detectability for sockpuppets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5875E-669A-5E4A-8A89-3E73D24C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0348-CD0E-014C-A0D0-A42D9041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Sockfarm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8927-4E9A-8143-85B2-C3C8A00B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Sockfarm</a:t>
            </a:r>
          </a:p>
          <a:p>
            <a:pPr lvl="1"/>
            <a:r>
              <a:rPr lang="en-US" dirty="0"/>
              <a:t>It has a set of requests for certain product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b="1" dirty="0"/>
              <a:t>wisely</a:t>
            </a:r>
            <a:r>
              <a:rPr lang="zh-CN" altLang="en-US" dirty="0"/>
              <a:t> </a:t>
            </a:r>
            <a:r>
              <a:rPr lang="en-US" altLang="zh-CN" dirty="0"/>
              <a:t>creates</a:t>
            </a:r>
            <a:r>
              <a:rPr lang="zh-CN" altLang="en-US" dirty="0"/>
              <a:t> </a:t>
            </a:r>
            <a:r>
              <a:rPr lang="en-US" altLang="zh-CN" dirty="0"/>
              <a:t>sockpuppets</a:t>
            </a:r>
            <a:endParaRPr lang="en-US" dirty="0"/>
          </a:p>
          <a:p>
            <a:pPr lvl="1"/>
            <a:r>
              <a:rPr lang="en-US" dirty="0"/>
              <a:t>It </a:t>
            </a:r>
            <a:r>
              <a:rPr lang="en-US" b="1" dirty="0"/>
              <a:t>wisely</a:t>
            </a:r>
            <a:r>
              <a:rPr lang="en-US" dirty="0"/>
              <a:t> picks sockpuppets to review products</a:t>
            </a:r>
          </a:p>
          <a:p>
            <a:pPr lvl="2"/>
            <a:r>
              <a:rPr lang="en-US" dirty="0"/>
              <a:t>The output is pairs of (sockpuppet, product)</a:t>
            </a:r>
          </a:p>
          <a:p>
            <a:pPr lvl="1"/>
            <a:r>
              <a:rPr lang="en-US" altLang="zh-CN" dirty="0"/>
              <a:t>It minimizes</a:t>
            </a:r>
            <a:r>
              <a:rPr lang="en-US" dirty="0"/>
              <a:t> the detectability for sockpuppets</a:t>
            </a:r>
          </a:p>
          <a:p>
            <a:pPr lvl="1"/>
            <a:r>
              <a:rPr lang="en-US" dirty="0"/>
              <a:t>It maximizes reward given the cost: </a:t>
            </a:r>
            <a:r>
              <a:rPr lang="en-US" i="1" dirty="0"/>
              <a:t>reward –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65412-7470-6846-B2AC-3D3F56A8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0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D552-757C-AC4B-A736-881D7AFE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Fraudar</a:t>
            </a:r>
            <a:r>
              <a:rPr lang="en-US" dirty="0"/>
              <a:t> - ALPHA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6AAEF6F-D8AA-4F4C-83EA-EF3371946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746272"/>
              </p:ext>
            </p:extLst>
          </p:nvPr>
        </p:nvGraphicFramePr>
        <p:xfrm>
          <a:off x="838200" y="1825625"/>
          <a:ext cx="10515600" cy="4872708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9624214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048460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95448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980862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73070526"/>
                    </a:ext>
                  </a:extLst>
                </a:gridCol>
              </a:tblGrid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086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31304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07127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71722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39363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3967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96859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fraudar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04294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442846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2861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0.877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84085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0.726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0.669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0.616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0.572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231178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0.662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0.526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324082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0.597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91796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78418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fraudar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0.421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0.278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925838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236126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81696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931716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08173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23784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6838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64208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fraudar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37854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B738C-3103-1649-9EE7-D4FF4B0A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3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546E-4685-904E-AD62-0B1C93B6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FRAUDAR – ALPHA – F1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5D236C-0879-1A4E-B05F-E9E3E407C5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98" y="1825625"/>
            <a:ext cx="70372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85731E-F375-2945-8060-E967BC57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9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98CB-97BC-1243-836C-214421DE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- ALPHA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086D1D-FE71-1C4B-9FA2-9DDFE0874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294000"/>
              </p:ext>
            </p:extLst>
          </p:nvPr>
        </p:nvGraphicFramePr>
        <p:xfrm>
          <a:off x="838200" y="1825625"/>
          <a:ext cx="10515600" cy="4872708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2086512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795001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237831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85702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88216983"/>
                    </a:ext>
                  </a:extLst>
                </a:gridCol>
              </a:tblGrid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53764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17384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00293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0.881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0.889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0.906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92953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0.884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0.922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0.927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86052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0.904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0.921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8671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0.950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61819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rsd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736445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228133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966518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73781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70237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02296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0.178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67146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7905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rsd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0.072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0.054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0.043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155553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985716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05495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12504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87476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30643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30327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27183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rsd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0.101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0.082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00237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25EA0F-D97B-2344-BA97-FA6B8110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8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8BDB-2FA3-CA4C-A677-6DE2E158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– ALPHA – F1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21074E4-514A-054B-A3B8-1EF3DB4791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98" y="1825625"/>
            <a:ext cx="70372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792120-A463-8744-9983-0E1DB42E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4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55BC-4D4A-3844-9B62-E013E4F0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REV2-ALPHA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C936A9A-1321-834B-8185-AD3731B51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5596"/>
              </p:ext>
            </p:extLst>
          </p:nvPr>
        </p:nvGraphicFramePr>
        <p:xfrm>
          <a:off x="838200" y="1825625"/>
          <a:ext cx="10515600" cy="4872708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4555086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859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83787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052557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197399"/>
                    </a:ext>
                  </a:extLst>
                </a:gridCol>
              </a:tblGrid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69336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26037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80674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1324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4619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6163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74494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53214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9346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6686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36924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28245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0.107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0.092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40832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0.097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0.072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12964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0.068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0.059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719028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302020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19202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4288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956966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30587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0.178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44816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309632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0.102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62764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48438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4B3A33-6CBE-6940-B710-C91FBB04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7015-E0B3-C841-BA02-B3C3F46F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interactive environment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BDB534-6284-9A49-AC28-E7D2EA179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541" y="1825625"/>
            <a:ext cx="7946917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ADB72D-33A1-6240-AC03-C772F149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1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E5FA-BF01-5D45-9DC8-A039D4A5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FRAUDAR - OTC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C6D94-5794-E14A-A1BF-D00AF9E7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A53124-666F-C04F-9764-B67B8C14A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340637"/>
              </p:ext>
            </p:extLst>
          </p:nvPr>
        </p:nvGraphicFramePr>
        <p:xfrm>
          <a:off x="838200" y="1805669"/>
          <a:ext cx="10515600" cy="4969335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6037442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928121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22719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940011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15503939"/>
                    </a:ext>
                  </a:extLst>
                </a:gridCol>
              </a:tblGrid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8525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0875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5689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201010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38414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30143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3032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653836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25607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78156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0.831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0.826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0.826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0.826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06894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0.767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0.664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0.619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0.575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777793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0.681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0.562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9348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0.617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707861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0.589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0.279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32221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382755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15711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860785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0.609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0.606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0.606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0.606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132839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0.595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0.540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0.523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77751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0.564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187375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0.542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0.445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599381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0.349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57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40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E8DB-F700-804B-8658-902BCDD7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- OTC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CFA6C-F61D-8D43-98FF-93330327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2251D67-B233-2E42-AE07-484A0E19D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919056"/>
              </p:ext>
            </p:extLst>
          </p:nvPr>
        </p:nvGraphicFramePr>
        <p:xfrm>
          <a:off x="838200" y="1805669"/>
          <a:ext cx="10515600" cy="4969335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9999632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39789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857191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947874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6278655"/>
                    </a:ext>
                  </a:extLst>
                </a:gridCol>
              </a:tblGrid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44072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590807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689510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0.925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521353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79420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0.950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845187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856846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954002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33583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905011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59742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690563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0.429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545081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0.270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312544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0.357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515532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172910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857"/>
                  </a:ext>
                </a:extLst>
              </a:tr>
              <a:tr h="120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949420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0.641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684088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0.612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0.566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374571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0.588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0.523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002605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0.543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0.420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603347"/>
                  </a:ext>
                </a:extLst>
              </a:tr>
              <a:tr h="2259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0.516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0.442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0.395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0.342</a:t>
                      </a:r>
                    </a:p>
                  </a:txBody>
                  <a:tcPr marL="11003" marR="11003" marT="7335" marB="73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359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935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9326-2E05-834B-A427-B2881036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REV2 - OTC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A9E2D-D9FE-DB46-9223-CD35AEFA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DC4133-B359-064F-90DC-0FBD871ED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587510"/>
              </p:ext>
            </p:extLst>
          </p:nvPr>
        </p:nvGraphicFramePr>
        <p:xfrm>
          <a:off x="838200" y="1825625"/>
          <a:ext cx="10515600" cy="4872708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0057101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93675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60151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09235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77300485"/>
                    </a:ext>
                  </a:extLst>
                </a:gridCol>
              </a:tblGrid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6274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06977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31120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65545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59653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88374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720926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33138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498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23642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264688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0.278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6874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95659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11978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95093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068633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5262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0796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60076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0.425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82662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410216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06183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0.249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38992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75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960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4321-43F5-2B4E-8FD9-E326235D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FRAUDAR - AMAZON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758FAE-40CB-B74E-AE5B-0B63D27F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DBEE55-1112-E94A-AA7B-FDA48C427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7141"/>
              </p:ext>
            </p:extLst>
          </p:nvPr>
        </p:nvGraphicFramePr>
        <p:xfrm>
          <a:off x="926432" y="1749722"/>
          <a:ext cx="10427365" cy="5072169"/>
        </p:xfrm>
        <a:graphic>
          <a:graphicData uri="http://schemas.openxmlformats.org/drawingml/2006/table">
            <a:tbl>
              <a:tblPr/>
              <a:tblGrid>
                <a:gridCol w="2085473">
                  <a:extLst>
                    <a:ext uri="{9D8B030D-6E8A-4147-A177-3AD203B41FA5}">
                      <a16:colId xmlns:a16="http://schemas.microsoft.com/office/drawing/2014/main" val="55471071"/>
                    </a:ext>
                  </a:extLst>
                </a:gridCol>
                <a:gridCol w="2085473">
                  <a:extLst>
                    <a:ext uri="{9D8B030D-6E8A-4147-A177-3AD203B41FA5}">
                      <a16:colId xmlns:a16="http://schemas.microsoft.com/office/drawing/2014/main" val="2066859683"/>
                    </a:ext>
                  </a:extLst>
                </a:gridCol>
                <a:gridCol w="2085473">
                  <a:extLst>
                    <a:ext uri="{9D8B030D-6E8A-4147-A177-3AD203B41FA5}">
                      <a16:colId xmlns:a16="http://schemas.microsoft.com/office/drawing/2014/main" val="4115329193"/>
                    </a:ext>
                  </a:extLst>
                </a:gridCol>
                <a:gridCol w="2085473">
                  <a:extLst>
                    <a:ext uri="{9D8B030D-6E8A-4147-A177-3AD203B41FA5}">
                      <a16:colId xmlns:a16="http://schemas.microsoft.com/office/drawing/2014/main" val="760162868"/>
                    </a:ext>
                  </a:extLst>
                </a:gridCol>
                <a:gridCol w="2085473">
                  <a:extLst>
                    <a:ext uri="{9D8B030D-6E8A-4147-A177-3AD203B41FA5}">
                      <a16:colId xmlns:a16="http://schemas.microsoft.com/office/drawing/2014/main" val="2132333076"/>
                    </a:ext>
                  </a:extLst>
                </a:gridCol>
              </a:tblGrid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70253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72506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8039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43554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2555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80013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53181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469063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098020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9536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12163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47904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35459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297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14044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745727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1033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67501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669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76215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95877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48823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0.107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361632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436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711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2EFE-68C3-EF4A-92D7-E6A84688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- AMAZON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80D52-C1CB-6D43-B07F-34971673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A138CEA-4942-1443-96C2-0851D761F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440240"/>
              </p:ext>
            </p:extLst>
          </p:nvPr>
        </p:nvGraphicFramePr>
        <p:xfrm>
          <a:off x="838200" y="1749722"/>
          <a:ext cx="10515600" cy="5072169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0615682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4671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375338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197003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0124583"/>
                    </a:ext>
                  </a:extLst>
                </a:gridCol>
              </a:tblGrid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32779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24160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409211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24902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94651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0913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57577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37755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34230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55347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71350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66662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08592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46663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419053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89342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0361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12634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94341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4303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318291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0419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217088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2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49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D2A3-6EB7-2A46-9234-7D4C11BF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REV2 - AMAZON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3886AE-088C-FD4C-A38A-42E04E9F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C062B2-DF2D-AC44-A0EE-2D4FF0803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89080"/>
              </p:ext>
            </p:extLst>
          </p:nvPr>
        </p:nvGraphicFramePr>
        <p:xfrm>
          <a:off x="838200" y="1749722"/>
          <a:ext cx="10515600" cy="5072169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5535542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524983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013903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291292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47690819"/>
                    </a:ext>
                  </a:extLst>
                </a:gridCol>
              </a:tblGrid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9819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47945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67756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91510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328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34816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99782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9441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3368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51050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22293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23177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07602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21342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864220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03873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0972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79915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0.490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2233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4291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0.445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37064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888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916845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75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065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3C94-B91C-5340-A6E7-B52590DF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35DEC-55BD-9C42-A3E9-C0FF2DB1DE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52762" y="2439194"/>
          <a:ext cx="6086475" cy="3124200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288906777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21855379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7151696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6781043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62812638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68543961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ALPHA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OTC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AMAZON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EPINIONS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888891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baselines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Fraudar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73719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rsd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23654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Rev2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722645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sockfarm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Fraudar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1121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rsd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26985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Rev2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978720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sockfarm+defense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Fraudar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15353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rsd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965452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Rev2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54858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323A1-C27D-EE4B-951E-3E75E51D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5960F-83F5-124D-B3C5-5856EC11A4CC}"/>
              </a:ext>
            </a:extLst>
          </p:cNvPr>
          <p:cNvSpPr txBox="1"/>
          <p:nvPr/>
        </p:nvSpPr>
        <p:spPr>
          <a:xfrm>
            <a:off x="3870902" y="6127234"/>
            <a:ext cx="445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means complete. p means partial complete.</a:t>
            </a:r>
          </a:p>
        </p:txBody>
      </p:sp>
    </p:spTree>
    <p:extLst>
      <p:ext uri="{BB962C8B-B14F-4D97-AF65-F5344CB8AC3E}">
        <p14:creationId xmlns:p14="http://schemas.microsoft.com/office/powerpoint/2010/main" val="3756060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976D1-B812-A34D-BB5A-DFAC79A0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2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8BCB-B002-0A47-920E-D4EFD121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Recommending Inferior Results: A General and Feature-Free Model for Spam Detection (CIKM’20)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549D-1241-644A-84BE-83B35E2D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BB6A9-283D-BF44-A2F9-40C3015A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42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0141-60BC-784F-8D7B-9A2BEABC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Convolutional Networks with Markov Random Field Reasoning for Social Spammer Detection (AAAI’20)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B0E6-9C20-DA46-B979-BC0A457F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Yongji</a:t>
            </a:r>
            <a:r>
              <a:rPr lang="en-US" dirty="0"/>
              <a:t> Wu, </a:t>
            </a:r>
            <a:r>
              <a:rPr lang="en-US" dirty="0" err="1"/>
              <a:t>Defu</a:t>
            </a:r>
            <a:r>
              <a:rPr lang="en-US" dirty="0"/>
              <a:t> Lian, </a:t>
            </a:r>
            <a:r>
              <a:rPr lang="en-US" dirty="0" err="1"/>
              <a:t>Yiheng</a:t>
            </a:r>
            <a:r>
              <a:rPr lang="en-US" dirty="0"/>
              <a:t> Xu, Le Wu, </a:t>
            </a:r>
            <a:r>
              <a:rPr lang="en-US" dirty="0" err="1"/>
              <a:t>Enhong</a:t>
            </a:r>
            <a:r>
              <a:rPr lang="en-US" dirty="0"/>
              <a:t> Chen</a:t>
            </a:r>
          </a:p>
          <a:p>
            <a:r>
              <a:rPr lang="en-US" dirty="0"/>
              <a:t>Code available:</a:t>
            </a:r>
          </a:p>
          <a:p>
            <a:pPr lvl="1"/>
            <a:r>
              <a:rPr lang="en-US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8C8BB-9D43-F740-995E-6C35B900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0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6E98-C5C4-DB46-BC66-ADE5F976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Sockpuppet identification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B9B9-F14F-BC4A-A204-B23C1C6C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Rev2: </a:t>
            </a:r>
            <a:r>
              <a:rPr lang="en-US" dirty="0" err="1"/>
              <a:t>Srijan</a:t>
            </a:r>
            <a:r>
              <a:rPr lang="en-US" dirty="0"/>
              <a:t> Kumar, et al. REV2: Fraudulent User Prediction in Rating Platforms. (WSDM 2018)</a:t>
            </a:r>
          </a:p>
          <a:p>
            <a:r>
              <a:rPr lang="en-US" dirty="0"/>
              <a:t>Bad: Abhinav Mishra, Arnab Bhattacharya. Finding the Bias and Prestige of Nodes in Networks based on Trust Scores. (WWW 2011)</a:t>
            </a:r>
          </a:p>
          <a:p>
            <a:r>
              <a:rPr lang="en-US" dirty="0" err="1"/>
              <a:t>Birdnest</a:t>
            </a:r>
            <a:r>
              <a:rPr lang="en-US" dirty="0"/>
              <a:t>: Bryan </a:t>
            </a:r>
            <a:r>
              <a:rPr lang="en-US" dirty="0" err="1"/>
              <a:t>Hooi</a:t>
            </a:r>
            <a:r>
              <a:rPr lang="en-US" dirty="0"/>
              <a:t>, et al. Bayesian Inference for Ratings-Fraud Detection. (SIAM 2016)</a:t>
            </a:r>
          </a:p>
          <a:p>
            <a:r>
              <a:rPr lang="en-US" dirty="0"/>
              <a:t>Trust: Guan Wang, </a:t>
            </a:r>
            <a:r>
              <a:rPr lang="en-US" dirty="0" err="1"/>
              <a:t>Sihong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Bing Liu, Philip Yu. Review graph based online store review spammer detection. (ICDM 2011)</a:t>
            </a:r>
          </a:p>
          <a:p>
            <a:r>
              <a:rPr lang="en-US" dirty="0" err="1"/>
              <a:t>FraudEagle</a:t>
            </a:r>
            <a:r>
              <a:rPr lang="en-US" dirty="0"/>
              <a:t>: Leman </a:t>
            </a:r>
            <a:r>
              <a:rPr lang="en-US" dirty="0" err="1"/>
              <a:t>Akoglu</a:t>
            </a:r>
            <a:r>
              <a:rPr lang="en-US" dirty="0"/>
              <a:t> et al. Opinion Fraud Detection in Online Reviews by Network Effects. (AAAI 2013)</a:t>
            </a:r>
          </a:p>
          <a:p>
            <a:r>
              <a:rPr lang="en-US" dirty="0"/>
              <a:t>FRAUDAR: Bryan </a:t>
            </a:r>
            <a:r>
              <a:rPr lang="en-US" dirty="0" err="1"/>
              <a:t>Hooi</a:t>
            </a:r>
            <a:r>
              <a:rPr lang="en-US" dirty="0"/>
              <a:t> et al. </a:t>
            </a:r>
            <a:r>
              <a:rPr lang="en-US" dirty="0" err="1"/>
              <a:t>Fraudar</a:t>
            </a:r>
            <a:r>
              <a:rPr lang="en-US" dirty="0"/>
              <a:t>: Bounding Graph Fraud in the Face of Camouflage. (KDD 2016)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02856-F274-2540-9392-54814B16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7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7EEC-5010-F64E-8B03-8258341D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recent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82C8-CF83-7742-8197-0F5AFA06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FdGars</a:t>
            </a:r>
            <a:r>
              <a:rPr lang="en-US" b="1" dirty="0"/>
              <a:t>: Fraudster Detection via Graph Convolutional Networks in Online App Review System (WWW’19)</a:t>
            </a:r>
          </a:p>
          <a:p>
            <a:r>
              <a:rPr lang="en-US" b="1" dirty="0"/>
              <a:t>Enhancing Graph Neural Network-based Fraud Detectors against Camouflaged Fraudsters (CIKM’20)</a:t>
            </a:r>
          </a:p>
          <a:p>
            <a:r>
              <a:rPr lang="en-US" dirty="0"/>
              <a:t>Fraudulent User Detection on Rating Networks Based on Expanded Balance Theory and GCNs (ASONAM’19)</a:t>
            </a:r>
          </a:p>
          <a:p>
            <a:r>
              <a:rPr lang="en-US" dirty="0" err="1"/>
              <a:t>DeepTrust</a:t>
            </a:r>
            <a:r>
              <a:rPr lang="en-US" dirty="0"/>
              <a:t>: An Automatic Framework to Detect Trustworthy Users in Opinion-based Systems (CODASPY’20)</a:t>
            </a:r>
          </a:p>
          <a:p>
            <a:r>
              <a:rPr lang="en-US" dirty="0"/>
              <a:t>Recommending Inferior Results: A General and Feature-Free Model for Spam Detection (CIKM’20)</a:t>
            </a:r>
          </a:p>
          <a:p>
            <a:r>
              <a:rPr lang="en-US" dirty="0"/>
              <a:t>Graph Convolutional Networks with Markov Random Field Reasoning for Social Spammer Detection (AAAI’20)</a:t>
            </a:r>
          </a:p>
          <a:p>
            <a:r>
              <a:rPr lang="en-US" b="1" dirty="0"/>
              <a:t>Robust Spammer Detection by Nash Reinforcement Learning (KDD’20)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827B9-B748-EF4F-A710-4E0F8B8B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5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0EF1-F2AF-EA4D-BABC-64C10813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FdGars</a:t>
            </a:r>
            <a:r>
              <a:rPr lang="en-US" dirty="0"/>
              <a:t>: Fraudster Detection via Graph Convolutional Networks in Online App Review System (WWW’19)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27E2-723E-2546-BEAB-1E7AB8168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Jianyu</a:t>
            </a:r>
            <a:r>
              <a:rPr lang="en-US" dirty="0"/>
              <a:t> Wang, Rui Wen, </a:t>
            </a:r>
            <a:r>
              <a:rPr lang="en-US" dirty="0" err="1"/>
              <a:t>Chunming</a:t>
            </a:r>
            <a:r>
              <a:rPr lang="en-US" dirty="0"/>
              <a:t> Wu, Yu Huang, Jian </a:t>
            </a:r>
            <a:r>
              <a:rPr lang="en-US" dirty="0" err="1"/>
              <a:t>Xiong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Tencent App Store</a:t>
            </a:r>
          </a:p>
          <a:p>
            <a:r>
              <a:rPr lang="en-US" dirty="0"/>
              <a:t>GNN based</a:t>
            </a:r>
          </a:p>
          <a:p>
            <a:r>
              <a:rPr lang="en-US" dirty="0"/>
              <a:t>Features to construct graph:</a:t>
            </a:r>
          </a:p>
          <a:p>
            <a:pPr lvl="1"/>
            <a:r>
              <a:rPr lang="en-US" dirty="0"/>
              <a:t>Content features</a:t>
            </a:r>
          </a:p>
          <a:p>
            <a:pPr lvl="2"/>
            <a:r>
              <a:rPr lang="en-US" dirty="0"/>
              <a:t>Text</a:t>
            </a:r>
          </a:p>
          <a:p>
            <a:pPr lvl="1"/>
            <a:r>
              <a:rPr lang="en-US" dirty="0"/>
              <a:t>Behavior features</a:t>
            </a:r>
          </a:p>
          <a:p>
            <a:pPr lvl="2"/>
            <a:r>
              <a:rPr lang="en-US" dirty="0"/>
              <a:t>Review time distribution</a:t>
            </a:r>
          </a:p>
          <a:p>
            <a:pPr lvl="2"/>
            <a:r>
              <a:rPr lang="en-US" dirty="0"/>
              <a:t>Score distribution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A191-FEC0-1243-B7F9-4CF92421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9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FAC-2E80-EE4A-876F-2C840CB1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Enhancing Graph Neural Network-based Fraud Detectors against Camouflaged Fraudsters (CIKM’20)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3D22-FB99-BC4F-BF66-4CE3170E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Yingtong</a:t>
            </a:r>
            <a:r>
              <a:rPr lang="en-US" dirty="0"/>
              <a:t> Dou, </a:t>
            </a:r>
            <a:r>
              <a:rPr lang="en-US" dirty="0" err="1"/>
              <a:t>Zhiwei</a:t>
            </a:r>
            <a:r>
              <a:rPr lang="en-US" dirty="0"/>
              <a:t> Liu , Li Sun, Yutong Deng, Hao Peng , Philip S. Yu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Yelp (45,954 reviews) and Amazon (11,944 reviews)</a:t>
            </a:r>
          </a:p>
          <a:p>
            <a:r>
              <a:rPr lang="en-US" dirty="0"/>
              <a:t>GNN based</a:t>
            </a:r>
          </a:p>
          <a:p>
            <a:r>
              <a:rPr lang="en-US" dirty="0"/>
              <a:t>Features to construct graph:</a:t>
            </a:r>
          </a:p>
          <a:p>
            <a:pPr lvl="1"/>
            <a:r>
              <a:rPr lang="en-US" dirty="0"/>
              <a:t>Content features</a:t>
            </a:r>
          </a:p>
          <a:p>
            <a:pPr lvl="2"/>
            <a:r>
              <a:rPr lang="en-US" dirty="0"/>
              <a:t>Text</a:t>
            </a:r>
          </a:p>
          <a:p>
            <a:pPr lvl="1"/>
            <a:r>
              <a:rPr lang="en-US" dirty="0"/>
              <a:t>Relation features</a:t>
            </a:r>
          </a:p>
          <a:p>
            <a:pPr lvl="2"/>
            <a:r>
              <a:rPr lang="en-US" dirty="0"/>
              <a:t>Review same product with similar ratings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A7E0E-48B8-B44D-AC52-A48CD3A6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6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4E8E-858A-644F-8767-E304B341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Fraudulent User Detection on Rating Networks Based on Expanded Balance Theory and GCNs (ASONAM’19)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06C3-C319-204B-830C-7CA7B71E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Wataru</a:t>
            </a:r>
            <a:r>
              <a:rPr lang="en-US" dirty="0"/>
              <a:t> Kudo, Mao </a:t>
            </a:r>
            <a:r>
              <a:rPr lang="en-US" dirty="0" err="1"/>
              <a:t>Nishiguchi</a:t>
            </a:r>
            <a:r>
              <a:rPr lang="en-US" dirty="0"/>
              <a:t>, Fujio </a:t>
            </a:r>
            <a:r>
              <a:rPr lang="en-US" dirty="0" err="1"/>
              <a:t>Toriumi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OTC, ALPHA, Amazon, </a:t>
            </a:r>
            <a:r>
              <a:rPr lang="en-US" dirty="0" err="1"/>
              <a:t>Epinions</a:t>
            </a:r>
            <a:r>
              <a:rPr lang="en-US" dirty="0"/>
              <a:t> (exactly same)</a:t>
            </a:r>
          </a:p>
          <a:p>
            <a:r>
              <a:rPr lang="en-US" dirty="0"/>
              <a:t>GNN based</a:t>
            </a:r>
          </a:p>
          <a:p>
            <a:pPr lvl="1"/>
            <a:r>
              <a:rPr lang="en-US" dirty="0"/>
              <a:t>2-hop signed GCN</a:t>
            </a:r>
          </a:p>
          <a:p>
            <a:r>
              <a:rPr lang="en-US" dirty="0"/>
              <a:t>Code available:</a:t>
            </a:r>
          </a:p>
          <a:p>
            <a:pPr lvl="1"/>
            <a:r>
              <a:rPr lang="en-US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494C9-405E-2349-BD89-FDBC70EF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9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8A38-54B2-3A4E-8881-463B0598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DeepTrust</a:t>
            </a:r>
            <a:r>
              <a:rPr lang="en-US" dirty="0"/>
              <a:t>: An Automatic Framework to Detect Trustworthy Users in Opinion-based Systems (CODASPY’20)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7468-5350-0D40-9E3E-37173EED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Edoardo</a:t>
            </a:r>
            <a:r>
              <a:rPr lang="en-US" dirty="0"/>
              <a:t> Serra, Anu Shrestha, Francesca </a:t>
            </a:r>
            <a:r>
              <a:rPr lang="en-US" dirty="0" err="1"/>
              <a:t>Spezzano</a:t>
            </a:r>
            <a:r>
              <a:rPr lang="en-US" dirty="0"/>
              <a:t>, Anna </a:t>
            </a:r>
            <a:r>
              <a:rPr lang="en-US" dirty="0" err="1"/>
              <a:t>Squicciarini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Amazon (5.5k reviewers, 65.6k reviews)</a:t>
            </a:r>
          </a:p>
          <a:p>
            <a:r>
              <a:rPr lang="en-US" dirty="0"/>
              <a:t>GNN based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Graph is bipartite</a:t>
            </a:r>
          </a:p>
          <a:p>
            <a:pPr lvl="1"/>
            <a:r>
              <a:rPr lang="en-US" dirty="0"/>
              <a:t>Temporal information of user behavior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F2BF4-C9FD-6F4B-955C-A9FDE6C4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9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314B-1C2D-BF4C-9047-CFC69F1E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Robust Spammer Detection by Nash Reinforcement Learning (KDD’20)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7A58-FAE5-4E48-8E41-6673DC47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Yingtong</a:t>
            </a:r>
            <a:r>
              <a:rPr lang="en-US" dirty="0"/>
              <a:t> Dou, </a:t>
            </a:r>
            <a:r>
              <a:rPr lang="en-US" dirty="0" err="1"/>
              <a:t>Guixiang</a:t>
            </a:r>
            <a:r>
              <a:rPr lang="en-US" dirty="0"/>
              <a:t> Ma, Philip S. Yu, </a:t>
            </a:r>
            <a:r>
              <a:rPr lang="en-US" dirty="0" err="1"/>
              <a:t>Sihong</a:t>
            </a:r>
            <a:r>
              <a:rPr lang="en-US" dirty="0"/>
              <a:t> </a:t>
            </a:r>
            <a:r>
              <a:rPr lang="en-US" dirty="0" err="1"/>
              <a:t>Xie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Yelp (45,954 reviews)</a:t>
            </a:r>
          </a:p>
          <a:p>
            <a:r>
              <a:rPr lang="en-US" dirty="0"/>
              <a:t>Unsupervised, game theory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ED075-353C-6449-BD4D-06B0197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1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1917</Words>
  <Application>Microsoft Macintosh PowerPoint</Application>
  <PresentationFormat>Widescreen</PresentationFormat>
  <Paragraphs>1086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Sockfarm</vt:lpstr>
      <vt:lpstr>Implement the interactive environment</vt:lpstr>
      <vt:lpstr>Sockpuppet identification algorithms</vt:lpstr>
      <vt:lpstr>More recent works</vt:lpstr>
      <vt:lpstr>FdGars: Fraudster Detection via Graph Convolutional Networks in Online App Review System (WWW’19)</vt:lpstr>
      <vt:lpstr>Enhancing Graph Neural Network-based Fraud Detectors against Camouflaged Fraudsters (CIKM’20)</vt:lpstr>
      <vt:lpstr>Fraudulent User Detection on Rating Networks Based on Expanded Balance Theory and GCNs (ASONAM’19)</vt:lpstr>
      <vt:lpstr>DeepTrust: An Automatic Framework to Detect Trustworthy Users in Opinion-based Systems (CODASPY’20)</vt:lpstr>
      <vt:lpstr>Robust Spammer Detection by Nash Reinforcement Learning (KDD’20)</vt:lpstr>
      <vt:lpstr>Data at http://odds.cs.stonybrook.edu/</vt:lpstr>
      <vt:lpstr>To evaluate sockfarm and defense</vt:lpstr>
      <vt:lpstr>Process to evaluate</vt:lpstr>
      <vt:lpstr>Baseline attacks</vt:lpstr>
      <vt:lpstr>Sockfarm attacks</vt:lpstr>
      <vt:lpstr>Fraudar - ALPHA</vt:lpstr>
      <vt:lpstr>FRAUDAR – ALPHA – F1</vt:lpstr>
      <vt:lpstr>RSD - ALPHA</vt:lpstr>
      <vt:lpstr>RSD – ALPHA – F1</vt:lpstr>
      <vt:lpstr>REV2-ALPHA</vt:lpstr>
      <vt:lpstr>FRAUDAR - OTC</vt:lpstr>
      <vt:lpstr>RSD - OTC</vt:lpstr>
      <vt:lpstr>REV2 - OTC</vt:lpstr>
      <vt:lpstr>FRAUDAR - AMAZON</vt:lpstr>
      <vt:lpstr>RSD - AMAZON</vt:lpstr>
      <vt:lpstr>REV2 - AMAZON</vt:lpstr>
      <vt:lpstr>Progress</vt:lpstr>
      <vt:lpstr>PowerPoint Presentation</vt:lpstr>
      <vt:lpstr>Recommending Inferior Results: A General and Feature-Free Model for Spam Detection (CIKM’20)</vt:lpstr>
      <vt:lpstr>Graph Convolutional Networks with Markov Random Field Reasoning for Social Spammer Detection (AAAI’20)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Sockfarm</dc:title>
  <dc:creator>Rui Liu</dc:creator>
  <cp:lastModifiedBy>Rui Liu</cp:lastModifiedBy>
  <cp:revision>76</cp:revision>
  <dcterms:created xsi:type="dcterms:W3CDTF">2020-12-04T14:37:03Z</dcterms:created>
  <dcterms:modified xsi:type="dcterms:W3CDTF">2021-01-25T03:55:33Z</dcterms:modified>
</cp:coreProperties>
</file>