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95" r:id="rId12"/>
    <p:sldId id="271" r:id="rId13"/>
    <p:sldId id="274" r:id="rId14"/>
    <p:sldId id="272" r:id="rId15"/>
    <p:sldId id="279" r:id="rId16"/>
    <p:sldId id="296" r:id="rId17"/>
    <p:sldId id="280" r:id="rId18"/>
    <p:sldId id="289" r:id="rId19"/>
    <p:sldId id="281" r:id="rId20"/>
    <p:sldId id="290" r:id="rId21"/>
    <p:sldId id="282" r:id="rId22"/>
    <p:sldId id="283" r:id="rId23"/>
    <p:sldId id="292" r:id="rId24"/>
    <p:sldId id="284" r:id="rId25"/>
    <p:sldId id="293" r:id="rId26"/>
    <p:sldId id="286" r:id="rId27"/>
    <p:sldId id="285" r:id="rId28"/>
    <p:sldId id="287" r:id="rId29"/>
    <p:sldId id="288" r:id="rId30"/>
    <p:sldId id="291" r:id="rId31"/>
    <p:sldId id="270" r:id="rId32"/>
    <p:sldId id="265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DB475-A484-B442-9F03-88DC3DF6A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DA3C-70BE-B244-854E-1E7BC8566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99D0-BE23-3E4C-B6BF-46F0657F9FB2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E3CD-FA2F-9D45-A8E0-88224D141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E7AE-67BD-BB46-A364-B4F6B8B82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FE9-5F9B-9C4E-8E55-215077C0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1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CBC6-FBF1-8E48-AD66-AF019457C9CB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1F9-3DE7-9944-A033-4C4B5138B706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BBE7-A121-AD4D-8B45-96B5D49B0EB2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5BF-A498-3E45-8B08-B735F9431215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4C420B44-C9C3-A44A-A612-339DC42CB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491-42DB-A941-9E09-FF96A87313C7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C0BE-1AEA-5343-9239-55207B21EB4C}" type="datetime1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782-6400-1343-AA9D-3E762F692B3E}" type="datetime1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CE7D-936A-6348-B611-CCAA2E6ADC86}" type="datetime1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2A4-B86A-B64B-B88F-C79B6DF129FB}" type="datetime1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036-57A1-FA43-883C-4323A3FE9931}" type="datetime1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570-88C5-8D44-A9C7-DDE8E2A3789F}" type="datetime1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9717-57A9-C543-9198-FDFADCDA3A48}" type="datetime1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5763-A741-4D45-9F29-223C152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7A6B7-0582-8B49-BA03-8D6E4BC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A5FD-2A68-704C-A2C0-4E51E697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175BF0-E87F-1045-8FC8-5FA8B51C8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458"/>
              </p:ext>
            </p:extLst>
          </p:nvPr>
        </p:nvGraphicFramePr>
        <p:xfrm>
          <a:off x="838200" y="1825626"/>
          <a:ext cx="10515600" cy="496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30670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04047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60196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4123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6321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1882656"/>
                    </a:ext>
                  </a:extLst>
                </a:gridCol>
              </a:tblGrid>
              <a:tr h="834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r>
                        <a:rPr lang="en-US" baseline="0" dirty="0"/>
                        <a:t> 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6569"/>
                  </a:ext>
                </a:extLst>
              </a:tr>
              <a:tr h="1081732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Min: 2010-11-08 00:00:00 </a:t>
                      </a:r>
                    </a:p>
                    <a:p>
                      <a:r>
                        <a:rPr lang="en-US" dirty="0"/>
                        <a:t>Max: 2016-01-22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83714"/>
                  </a:ext>
                </a:extLst>
              </a:tr>
              <a:tr h="83459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50892"/>
                  </a:ext>
                </a:extLst>
              </a:tr>
              <a:tr h="83459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13,668,103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120,486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132,585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Min:2001/0 max:2002/05/30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50179"/>
                  </a:ext>
                </a:extLst>
              </a:tr>
              <a:tr h="1081732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Min:1999-10-07 20:00:00</a:t>
                      </a:r>
                    </a:p>
                    <a:p>
                      <a:r>
                        <a:rPr lang="en-US" dirty="0"/>
                        <a:t>Max: 2012-10-25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5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11BC-04BD-924F-8B50-299C70F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405F-09E2-C044-A556-A0F28C54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875E-669A-5E4A-8A89-3E73D24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5412-7470-6846-B2AC-3D3F56A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50461-9874-6B49-AE95-7E4D2B262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Results </a:t>
            </a:r>
            <a:r>
              <a:rPr lang="en-US" dirty="0"/>
              <a:t>are updated in </a:t>
            </a:r>
            <a:r>
              <a:rPr lang="en-US" dirty="0" err="1"/>
              <a:t>experiments.xlsx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2A95F1-6AA5-6245-92CD-709ADC284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9F2C6-FC56-5F41-A3F9-EE8628EC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B738C-3103-1649-9EE7-D4FF4B0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FF814A-E384-824E-96B4-1E5BBB1B9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65962"/>
              </p:ext>
            </p:extLst>
          </p:nvPr>
        </p:nvGraphicFramePr>
        <p:xfrm>
          <a:off x="838200" y="1825627"/>
          <a:ext cx="10515601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8189">
                  <a:extLst>
                    <a:ext uri="{9D8B030D-6E8A-4147-A177-3AD203B41FA5}">
                      <a16:colId xmlns:a16="http://schemas.microsoft.com/office/drawing/2014/main" val="171452384"/>
                    </a:ext>
                  </a:extLst>
                </a:gridCol>
                <a:gridCol w="2034353">
                  <a:extLst>
                    <a:ext uri="{9D8B030D-6E8A-4147-A177-3AD203B41FA5}">
                      <a16:colId xmlns:a16="http://schemas.microsoft.com/office/drawing/2014/main" val="1421863182"/>
                    </a:ext>
                  </a:extLst>
                </a:gridCol>
                <a:gridCol w="2034353">
                  <a:extLst>
                    <a:ext uri="{9D8B030D-6E8A-4147-A177-3AD203B41FA5}">
                      <a16:colId xmlns:a16="http://schemas.microsoft.com/office/drawing/2014/main" val="170675489"/>
                    </a:ext>
                  </a:extLst>
                </a:gridCol>
                <a:gridCol w="2034353">
                  <a:extLst>
                    <a:ext uri="{9D8B030D-6E8A-4147-A177-3AD203B41FA5}">
                      <a16:colId xmlns:a16="http://schemas.microsoft.com/office/drawing/2014/main" val="1282984659"/>
                    </a:ext>
                  </a:extLst>
                </a:gridCol>
                <a:gridCol w="2034353">
                  <a:extLst>
                    <a:ext uri="{9D8B030D-6E8A-4147-A177-3AD203B41FA5}">
                      <a16:colId xmlns:a16="http://schemas.microsoft.com/office/drawing/2014/main" val="1629555282"/>
                    </a:ext>
                  </a:extLst>
                </a:gridCol>
              </a:tblGrid>
              <a:tr h="16735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FRAUDAR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772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4683262"/>
                  </a:ext>
                </a:extLst>
              </a:tr>
              <a:tr h="16735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7207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no-attack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40163133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2390819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09888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9087473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914484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sockfarm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8590786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sockdef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985105275"/>
                  </a:ext>
                </a:extLst>
              </a:tr>
              <a:tr h="16735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141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no-attack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32268757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38225890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0529707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5715757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2291523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sockfarm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529836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sockdef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83652712"/>
                  </a:ext>
                </a:extLst>
              </a:tr>
              <a:tr h="16735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F1-Score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243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no-attack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722277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6256379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082827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747574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baseline-0.8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1789563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sockfarm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7943298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sockdef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8218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46E-4685-904E-AD62-0B1C93B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5731E-F375-2945-8060-E967BC57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EEFD2-2833-B84A-A97B-686FEC6C7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47" y="1825625"/>
            <a:ext cx="71193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9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086D1D-FE71-1C4B-9FA2-9DDFE0874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9400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2086512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95001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3783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85702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8216983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376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738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029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295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052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0.904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8671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1819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6445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281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6651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3781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0237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2296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6714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905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0.043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5555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8571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549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250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7476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064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0327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718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0.082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0237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5EA0F-D97B-2344-BA97-FA6B811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DB72D-33A1-6240-AC03-C772F14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BDB-2FA3-CA4C-A677-6DE2E158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92120-A463-8744-9983-0E1DB42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44DCA2-0263-FB48-9060-071BA2E65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4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BC-4D4A-3844-9B62-E013E4F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REV2-ALPHA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936A9A-1321-834B-8185-AD3731B5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5596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555086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8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8378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5255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97399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6933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6037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80674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132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4619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616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49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321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93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668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692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245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408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296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1902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02020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1920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42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5696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87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48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096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76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84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3A33-6CBE-6940-B710-C91FBB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5FA-BF01-5D45-9DC8-A039D4A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C6D94-5794-E14A-A1BF-D00AF9E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E437BE-B3E6-7B43-8F08-F572D88D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57079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075971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8599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13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4546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114195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2605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440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3137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7727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652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0230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4908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4815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166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5297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7112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4683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5628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296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93746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3980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92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024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244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594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3941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61579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65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0.464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84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4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F5-5073-994D-B7D4-C5951C41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0FD3-62B2-C94B-BFBC-670C1DFE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73C821-4468-A944-B237-B648E39CE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9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8DB-F700-804B-8658-902BCD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CFA6C-F61D-8D43-98FF-9333032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1B4FA3-F2E0-C941-832B-F75EC9E05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5707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1293341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2386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83746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462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11815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662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4017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5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135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297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6687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2952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1870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3112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1934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6448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1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7491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545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4378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65075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4889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59301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93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4701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148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0578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359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55B-4F49-C244-869A-BE1BCA6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71ED4-739E-9E4F-A737-90E28285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4119FC-7F0B-1642-B72C-C0118797A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5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326-2E05-834B-A427-B288103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9E2D-D9FE-DB46-9223-CD35AEFA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DC4133-B359-064F-90DC-0FBD871ED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751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05710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3675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015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9235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00485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27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6977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31120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5545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965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8837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092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331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498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3642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646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7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5659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11978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09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686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526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0796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007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8266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102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18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899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6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321-43F5-2B4E-8FD9-E326235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58FAE-40CB-B74E-AE5B-0B63D27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DBEE55-1112-E94A-AA7B-FDA48C42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141"/>
              </p:ext>
            </p:extLst>
          </p:nvPr>
        </p:nvGraphicFramePr>
        <p:xfrm>
          <a:off x="926432" y="1749722"/>
          <a:ext cx="10427365" cy="5072169"/>
        </p:xfrm>
        <a:graphic>
          <a:graphicData uri="http://schemas.openxmlformats.org/drawingml/2006/table">
            <a:tbl>
              <a:tblPr/>
              <a:tblGrid>
                <a:gridCol w="2085473">
                  <a:extLst>
                    <a:ext uri="{9D8B030D-6E8A-4147-A177-3AD203B41FA5}">
                      <a16:colId xmlns:a16="http://schemas.microsoft.com/office/drawing/2014/main" val="55471071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06685968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411532919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760162868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13233307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702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2506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039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3554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25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001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318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46906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980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9536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216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7904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5459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29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140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4572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103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7501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669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621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877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882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36163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3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1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EFE-68C3-EF4A-92D7-E6A8468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80D52-C1CB-6D43-B07F-34971673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138CEA-4942-1443-96C2-0851D761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4024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61568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467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753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9700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012458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277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416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921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490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4651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1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7577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775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3423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347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1350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666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0859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6663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190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34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36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634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34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303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1829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0419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1708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49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2A3-6EB7-2A46-9234-7D4C11B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886AE-088C-FD4C-A38A-42E04E9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C062B2-DF2D-AC44-A0EE-2D4FF0803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908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535542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2498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1390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9129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7690819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819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4794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775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1510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328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81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9978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9441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368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05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229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2317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7602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134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642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3873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0972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9915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233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29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706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88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1684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5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6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02856-F274-2540-9392-54814B1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C94-B91C-5340-A6E7-B52590D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3A1-C27D-EE4B-951E-3E75E51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5960F-83F5-124D-B3C5-5856EC11A4CC}"/>
              </a:ext>
            </a:extLst>
          </p:cNvPr>
          <p:cNvSpPr txBox="1"/>
          <p:nvPr/>
        </p:nvSpPr>
        <p:spPr>
          <a:xfrm>
            <a:off x="3870902" y="6127234"/>
            <a:ext cx="445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means complete. p means partial complete.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F47CA8-5BBF-9641-8BDB-605E2C97A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63122"/>
              </p:ext>
            </p:extLst>
          </p:nvPr>
        </p:nvGraphicFramePr>
        <p:xfrm>
          <a:off x="3052762" y="2439194"/>
          <a:ext cx="6086475" cy="31242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8921816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36320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44426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06330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914517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644538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OTC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AMAZON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EPINIONS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9598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baselines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9867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424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13467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sockfarm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349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684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980803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dirty="0" err="1">
                          <a:effectLst/>
                        </a:rPr>
                        <a:t>sockdef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8284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05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0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6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976D1-B812-A34D-BB5A-DFAC79A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B6A9-283D-BF44-A2F9-40C3015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C8BB-9D43-F740-995E-6C35B90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27B9-B748-EF4F-A710-4E0F8B8B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191-FEC0-1243-B7F9-4CF924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7E0E-48B8-B44D-AC52-A48CD3A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94C9-405E-2349-BD89-FDBC70E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2BF4-C9FD-6F4B-955C-A9FDE6C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D075-353C-6449-BD4D-06B0197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2038</Words>
  <Application>Microsoft Macintosh PowerPoint</Application>
  <PresentationFormat>Widescreen</PresentationFormat>
  <Paragraphs>1171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Data</vt:lpstr>
      <vt:lpstr>To evaluate sockfarm and defense</vt:lpstr>
      <vt:lpstr>Process to evaluate</vt:lpstr>
      <vt:lpstr>Baseline attacks</vt:lpstr>
      <vt:lpstr>Sockfarm attacks</vt:lpstr>
      <vt:lpstr>Results are updated in experiments.xlsx</vt:lpstr>
      <vt:lpstr>Fraudar - ALPHA</vt:lpstr>
      <vt:lpstr>FRAUDAR – ALPHA – F1</vt:lpstr>
      <vt:lpstr>RSD - ALPHA</vt:lpstr>
      <vt:lpstr>RSD – ALPHA – F1</vt:lpstr>
      <vt:lpstr>REV2-ALPHA</vt:lpstr>
      <vt:lpstr>FRAUDAR - OTC</vt:lpstr>
      <vt:lpstr>FRAUDAR – OTC – F1</vt:lpstr>
      <vt:lpstr>RSD - OTC</vt:lpstr>
      <vt:lpstr>RSD – OTC – F1</vt:lpstr>
      <vt:lpstr>REV2 - OTC</vt:lpstr>
      <vt:lpstr>FRAUDAR - AMAZON</vt:lpstr>
      <vt:lpstr>RSD - AMAZON</vt:lpstr>
      <vt:lpstr>REV2 - AMAZON</vt:lpstr>
      <vt:lpstr>Progress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88</cp:revision>
  <dcterms:created xsi:type="dcterms:W3CDTF">2020-12-04T14:37:03Z</dcterms:created>
  <dcterms:modified xsi:type="dcterms:W3CDTF">2021-02-01T04:16:53Z</dcterms:modified>
</cp:coreProperties>
</file>