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  <p:embeddedFont>
      <p:font typeface="Gill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GillSans-regular.fntdata"/><Relationship Id="rId25" Type="http://schemas.openxmlformats.org/officeDocument/2006/relationships/font" Target="fonts/HelveticaNeue-boldItalic.fntdata"/><Relationship Id="rId27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&amp; Sub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&amp; Bulle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381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12700" lvl="1" marL="546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12700" lvl="2" marL="7493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12700" lvl="3" marL="952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5400" lvl="4" marL="11811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&amp; Sub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1778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2540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342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Shape 101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14300" lvl="0" marL="177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14300" lvl="1" marL="304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01600" lvl="2" marL="431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01600" lvl="3" marL="55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01600" lvl="4" marL="685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-139700" lvl="0" marL="228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139700" lvl="1" marL="393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139700" lvl="2" marL="55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152400" lvl="3" marL="736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139700" lvl="4" marL="9017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Shape 109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/>
          <a:lstStyle>
            <a:lvl1pPr indent="-254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524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524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524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524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5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hyperlink" Target="https://github.com/hunkim/DeepLearningZeroToAll/blob/master/lab-01-basics.ipynb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goo.gl/jPtWN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5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392525" y="3197950"/>
            <a:ext cx="69063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b="0" i="0" lang="en" sz="19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rPr lang="en">
                <a:solidFill>
                  <a:schemeClr val="dk1"/>
                </a:solidFill>
              </a:rPr>
              <a:t>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https://github.com/hunkim/DeepLearningZeroToAll/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Shape 126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7" name="Shape 1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Shape 128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/>
        </p:nvSpPr>
        <p:spPr>
          <a:xfrm>
            <a:off x="34248" y="24150"/>
            <a:ext cx="5228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 sz="9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X and Y data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x_train =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y_train = 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29210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9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29210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x_train * W + b</a:t>
            </a:r>
          </a:p>
          <a:p>
            <a:pPr indent="29210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y_train))</a:t>
            </a:r>
          </a:p>
          <a:p>
            <a:pPr indent="29210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9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</a:p>
          <a:p>
            <a:pPr indent="29210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29210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9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sess.run(train)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9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9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sess.run(cost), sess.run(W), sess.run(b))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5095200" y="3066775"/>
            <a:ext cx="3929700" cy="1912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'''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 2.82329 [ 2.12867713] [-0.85235667]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0.190351 [ 1.53392804] [-1.05059612]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40 0.151357 [ 1.45725465] [-1.02391243]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0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1920 1.77484e-05 [ 1.00489295] [-0.01112291]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1940 1.61197e-05 [ 1.00466311] [-0.01060018]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1960 1.46397e-05 [ 1.004444] [-0.01010205]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1980 1.32962e-05 [ 1.00423515] [-0.00962736]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 1.20761e-05 [ 1.00403607] [-0.00917497]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'''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3753300" y="35925"/>
            <a:ext cx="5314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Full code</a:t>
            </a: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(less than 20 lines)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Placeholders 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2141339"/>
            <a:ext cx="9029704" cy="172724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/>
          <p:nvPr/>
        </p:nvSpPr>
        <p:spPr>
          <a:xfrm>
            <a:off x="1097756" y="4781700"/>
            <a:ext cx="81837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8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https://github.com/hunkim/DeepLearningZeroToAll/blob/master/lab-01-basics.ipynb</a:t>
            </a:r>
            <a:r>
              <a:rPr lang="en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Placeholders 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157175" y="935824"/>
            <a:ext cx="90201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X and Y data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x_train = [1, 2, 3]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9999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y_train = [1, 2, 3]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Now we can use X and Y in place of x_data and y_data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# placeholders for a tensor that will be always fed using feed_dict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See http://stackoverflow.com/questions/36693740/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W_val, b_val, _ = \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sess.run([cost, W, b, train],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Y: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W_val, b_val)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29210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/>
        </p:nvSpPr>
        <p:spPr>
          <a:xfrm>
            <a:off x="57675" y="0"/>
            <a:ext cx="5945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 + b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W_val, b_val, _ = sess.run([cost, W, b, train],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Y: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-6985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W_val, b_val)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0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5109875" y="1506075"/>
            <a:ext cx="3957900" cy="3397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1980 1.32962e-05 [ 1.00423515] [-0.00962736]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 1.20761e-05 [ 1.00403607] [-0.00917497]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Testing our model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</a:t>
            </a:r>
            <a:r>
              <a:rPr lang="en" sz="11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[ 5.0110054]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[ 2.50091505]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[ 1.49687922  3.50495124]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3753300" y="35925"/>
            <a:ext cx="5314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Full code with placeholders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/>
        </p:nvSpPr>
        <p:spPr>
          <a:xfrm>
            <a:off x="57675" y="0"/>
            <a:ext cx="5945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tensorflow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tf.placeholder(tf.float32,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 * W + b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Y))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 with new training data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cost_val, W_val, b_val, _ = sess.run([cost, W, b, train],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eed_dict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Y: [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cost_val, W_val, b_val)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5109875" y="1506075"/>
            <a:ext cx="3957900" cy="3397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…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1960 3.32396e-07 [ 1.00037301] [ 1.09865296]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1980 2.90429e-07 [ 1.00034881] [ 1.09874094]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2000 2.5373e-07 [ 1.00032604] [ 1.09882331]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rPr i="1" lang="en" sz="1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Testing our model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(sess.run(hypothesis,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2.5]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(sess.run(</a:t>
            </a:r>
            <a:r>
              <a:rPr lang="en" sz="11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feed_dict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3.5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[ 6.10045338]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[ 3.59963846]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b="1" lang="en" sz="1150">
                <a:solidFill>
                  <a:srgbClr val="008080"/>
                </a:solidFill>
                <a:highlight>
                  <a:srgbClr val="FFFFFF"/>
                </a:highlight>
              </a:rPr>
              <a:t>[ 2.59931231  4.59996414]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 sz="1100">
              <a:solidFill>
                <a:srgbClr val="0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3753300" y="35925"/>
            <a:ext cx="5314500" cy="10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Full code with placeholders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TensorFlow Mechanics 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1318525" y="1297450"/>
            <a:ext cx="33840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feed data and run graph (operation)</a:t>
            </a:r>
            <a:br>
              <a:rPr lang="en" sz="1400"/>
            </a:br>
            <a:r>
              <a:rPr b="1" i="1" lang="en" sz="1400"/>
              <a:t>sess.run (op, feed_dict={x: x_data})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245" name="Shape 245"/>
          <p:cNvSpPr txBox="1"/>
          <p:nvPr/>
        </p:nvSpPr>
        <p:spPr>
          <a:xfrm>
            <a:off x="7158250" y="3622131"/>
            <a:ext cx="33840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update variables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in the graph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(and return values)</a:t>
            </a:r>
            <a:r>
              <a:rPr b="1" lang="en" sz="1400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grpSp>
        <p:nvGrpSpPr>
          <p:cNvPr id="246" name="Shape 246"/>
          <p:cNvGrpSpPr/>
          <p:nvPr/>
        </p:nvGrpSpPr>
        <p:grpSpPr>
          <a:xfrm>
            <a:off x="2947675" y="1773824"/>
            <a:ext cx="4345525" cy="3285000"/>
            <a:chOff x="2322525" y="1302249"/>
            <a:chExt cx="4345525" cy="3285000"/>
          </a:xfrm>
        </p:grpSpPr>
        <p:pic>
          <p:nvPicPr>
            <p:cNvPr id="247" name="Shape 2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2525" y="1302249"/>
              <a:ext cx="4345525" cy="328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Shape 24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56025" y="2044163"/>
              <a:ext cx="1431725" cy="1765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9" name="Shape 2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075" y="3023400"/>
            <a:ext cx="1290879" cy="86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9125" y="1467137"/>
            <a:ext cx="357425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0825" y="3834150"/>
            <a:ext cx="357425" cy="35488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Shape 252"/>
          <p:cNvSpPr txBox="1"/>
          <p:nvPr/>
        </p:nvSpPr>
        <p:spPr>
          <a:xfrm>
            <a:off x="902050" y="3157225"/>
            <a:ext cx="2391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Build graph using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TensorFlow operations</a:t>
            </a:r>
          </a:p>
        </p:txBody>
      </p:sp>
      <p:pic>
        <p:nvPicPr>
          <p:cNvPr id="253" name="Shape 2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625" y="3331150"/>
            <a:ext cx="357425" cy="3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Shape 25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09150" y="3937263"/>
            <a:ext cx="1738500" cy="2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4500" y="4265113"/>
            <a:ext cx="2947800" cy="5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Shape 256"/>
          <p:cNvSpPr txBox="1"/>
          <p:nvPr/>
        </p:nvSpPr>
        <p:spPr>
          <a:xfrm>
            <a:off x="268950" y="1297450"/>
            <a:ext cx="32382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" sz="13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eed_dict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Y: [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6.1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]})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3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Minimizing Cost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</a:p>
        </p:txBody>
      </p:sp>
      <p:grpSp>
        <p:nvGrpSpPr>
          <p:cNvPr id="263" name="Shape 26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64" name="Shape 26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Shape 265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Call for comments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800"/>
              <a:t>Please feel free to add comments directly on these slides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800"/>
              <a:t>Other slide</a:t>
            </a:r>
            <a:r>
              <a:rPr lang="en" sz="2800"/>
              <a:t>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2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Linear Regression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392525" y="3197950"/>
            <a:ext cx="69063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b="0" i="0" lang="en" sz="19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r>
              <a:rPr lang="en">
                <a:solidFill>
                  <a:schemeClr val="dk1"/>
                </a:solidFill>
              </a:rPr>
              <a:t>Code: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https://github.com/hunkim/DeepLearningZeroToAll/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Shape 14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4" name="Shape 14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Shape 145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lang="en" sz="1800"/>
                <a:t>With TF 1.0!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72150"/>
            <a:ext cx="4555950" cy="19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2100" y="1572150"/>
            <a:ext cx="4130851" cy="263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Hypothesis and cost function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8615" y="1546771"/>
            <a:ext cx="1992000" cy="2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0206" y="2446071"/>
            <a:ext cx="3703500" cy="6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TensorFlow Mechanics 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1318525" y="1297450"/>
            <a:ext cx="33840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feed data and run graph (operation)</a:t>
            </a:r>
            <a:br>
              <a:rPr lang="en" sz="1400"/>
            </a:br>
            <a:r>
              <a:rPr b="1" i="1" lang="en" sz="1400"/>
              <a:t>sess.run (op, feed_dict={x: x_data})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166" name="Shape 166"/>
          <p:cNvSpPr txBox="1"/>
          <p:nvPr/>
        </p:nvSpPr>
        <p:spPr>
          <a:xfrm>
            <a:off x="7158250" y="3622131"/>
            <a:ext cx="33840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update variables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in the graph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(and return values)</a:t>
            </a:r>
            <a:r>
              <a:rPr b="1" lang="en" sz="1400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grpSp>
        <p:nvGrpSpPr>
          <p:cNvPr id="167" name="Shape 167"/>
          <p:cNvGrpSpPr/>
          <p:nvPr/>
        </p:nvGrpSpPr>
        <p:grpSpPr>
          <a:xfrm>
            <a:off x="2947675" y="1773824"/>
            <a:ext cx="4345525" cy="3285000"/>
            <a:chOff x="2322525" y="1302249"/>
            <a:chExt cx="4345525" cy="3285000"/>
          </a:xfrm>
        </p:grpSpPr>
        <p:pic>
          <p:nvPicPr>
            <p:cNvPr id="168" name="Shape 1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22525" y="1302249"/>
              <a:ext cx="4345525" cy="3285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Shape 16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56025" y="2044163"/>
              <a:ext cx="1431725" cy="1765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0" name="Shape 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3075" y="3023400"/>
            <a:ext cx="1290879" cy="863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9125" y="1467137"/>
            <a:ext cx="357425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0825" y="3834150"/>
            <a:ext cx="357425" cy="35488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902050" y="3157225"/>
            <a:ext cx="23916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Build graph using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TensorFlow operations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625" y="3331150"/>
            <a:ext cx="357425" cy="3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04800" y="133941"/>
            <a:ext cx="8572500" cy="12858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Build graph using TF operations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253" y="548878"/>
            <a:ext cx="524559" cy="52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240" y="1270546"/>
            <a:ext cx="1992000" cy="2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246" y="3746234"/>
            <a:ext cx="3703500" cy="6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814400" y="1685925"/>
            <a:ext cx="7691400" cy="20262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X and Y data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x_train = [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y_train = [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i="1" sz="14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4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hypothesis XW+b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x_train * W + b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814388" y="4443413"/>
            <a:ext cx="7691400" cy="5964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y_train))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04800" y="133941"/>
            <a:ext cx="8572500" cy="12858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Build graph using TF operations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253" y="548878"/>
            <a:ext cx="524559" cy="520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534" y="1403084"/>
            <a:ext cx="3703500" cy="6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778669" y="3550444"/>
            <a:ext cx="7691400" cy="10644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Minimize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4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train = optimizer.minimize(cost)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771525" y="2128838"/>
            <a:ext cx="7691400" cy="5964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cost/loss function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tf.reduce_mean(tf.square(hypothesis - y_train))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83394" y="3078956"/>
            <a:ext cx="27819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300"/>
              <a:t>GradientDescent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186025" y="4644025"/>
            <a:ext cx="50370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https://www.tensorflow.org/api_docs/python/tf/reduce_mean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9300" y="1332500"/>
            <a:ext cx="3573624" cy="52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790575" y="133941"/>
            <a:ext cx="7586700" cy="1285800"/>
          </a:xfrm>
          <a:prstGeom prst="rect">
            <a:avLst/>
          </a:prstGeom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Run/update graph and get results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340519" y="1485900"/>
            <a:ext cx="8665200" cy="3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rIns="34275" wrap="square" tIns="342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the graph in a session.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 = tf.Session()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Initializes global variables in the graph.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i="1" lang="en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Fit the line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sess.run(train)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sess.run(cost), sess.run(W), sess.run(b))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416" y="342225"/>
            <a:ext cx="454378" cy="451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3415" y="814027"/>
            <a:ext cx="454378" cy="451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