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1" r:id="rId4"/>
    <p:sldMasterId id="2147483692" r:id="rId5"/>
    <p:sldMasterId id="214748369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y="5143500" cx="9144000"/>
  <p:notesSz cx="6858000" cy="9144000"/>
  <p:embeddedFontLst>
    <p:embeddedFont>
      <p:font typeface="Helvetica Neue"/>
      <p:regular r:id="rId32"/>
      <p:bold r:id="rId33"/>
      <p:italic r:id="rId34"/>
      <p:boldItalic r:id="rId35"/>
    </p:embeddedFont>
    <p:embeddedFont>
      <p:font typeface="Gill Sans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64D131A-8356-4ABE-8FB6-31F12A677946}">
  <a:tblStyle styleId="{764D131A-8356-4ABE-8FB6-31F12A6779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HelveticaNeue-bold.fntdata"/><Relationship Id="rId10" Type="http://schemas.openxmlformats.org/officeDocument/2006/relationships/slide" Target="slides/slide3.xml"/><Relationship Id="rId32" Type="http://schemas.openxmlformats.org/officeDocument/2006/relationships/font" Target="fonts/HelveticaNeue-regular.fntdata"/><Relationship Id="rId13" Type="http://schemas.openxmlformats.org/officeDocument/2006/relationships/slide" Target="slides/slide6.xml"/><Relationship Id="rId35" Type="http://schemas.openxmlformats.org/officeDocument/2006/relationships/font" Target="fonts/HelveticaNeue-boldItalic.fntdata"/><Relationship Id="rId12" Type="http://schemas.openxmlformats.org/officeDocument/2006/relationships/slide" Target="slides/slide5.xml"/><Relationship Id="rId34" Type="http://schemas.openxmlformats.org/officeDocument/2006/relationships/font" Target="fonts/HelveticaNeue-italic.fntdata"/><Relationship Id="rId15" Type="http://schemas.openxmlformats.org/officeDocument/2006/relationships/slide" Target="slides/slide8.xml"/><Relationship Id="rId37" Type="http://schemas.openxmlformats.org/officeDocument/2006/relationships/font" Target="fonts/GillSans-bold.fntdata"/><Relationship Id="rId14" Type="http://schemas.openxmlformats.org/officeDocument/2006/relationships/slide" Target="slides/slide7.xml"/><Relationship Id="rId36" Type="http://schemas.openxmlformats.org/officeDocument/2006/relationships/font" Target="fonts/GillSans-regular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\begin{pmatrix}x_1&amp;x_2&amp;x_3\end{pmatrix}\cdot \begin{pmatrix}w_1\\ w_2\\ w_3\end{pmatrix}=\begin{pmatrix}x_1w_1+x_2w_2+x_3w_3\end{pmatrix}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\begin{pmatrix}x_1&amp;x_2&amp;x_3\end{pmatrix}\cdot \begin{pmatrix}w_1\\ w_2\\ w_3\end{pmatrix}=\begin{pmatrix}x_1w_1+x_2w_2+x_3w_3\end{pmatrix}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&amp; Sub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ill San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ill San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ill San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ill San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ill San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39700" lvl="5" marL="1066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39700" lvl="6" marL="1231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39700" lvl="7" marL="1397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39700" lvl="8" marL="15621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ill Sans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Char char="-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39700" lvl="5" marL="1066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39700" lvl="6" marL="1231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39700" lvl="7" marL="1397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39700" lvl="8" marL="15621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ill Sans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Char char="-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ill San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39700" lvl="5" marL="1066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39700" lvl="6" marL="1231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39700" lvl="7" marL="1397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39700" lvl="8" marL="15621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1397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397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397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524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97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39700" lvl="5" marL="1066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39700" lvl="6" marL="1231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39700" lvl="7" marL="1397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39700" lvl="8" marL="15621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&amp; Subtitl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39700" lvl="5" marL="1066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39700" lvl="6" marL="1231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39700" lvl="7" marL="1397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39700" lvl="8" marL="15621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Horizontal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1397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397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397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524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97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39700" lvl="5" marL="1066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39700" lvl="6" marL="1231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39700" lvl="7" marL="1397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39700" lvl="8" marL="15621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8" name="Shape 78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39700" lvl="5" marL="1066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39700" lvl="6" marL="1231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39700" lvl="7" marL="1397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39700" lvl="8" marL="15621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Center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Vertical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1397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397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397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524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97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39700" lvl="5" marL="1066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39700" lvl="6" marL="1231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39700" lvl="7" marL="1397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39700" lvl="8" marL="15621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6" name="Shape 86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39700" lvl="5" marL="1066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39700" lvl="6" marL="1231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39700" lvl="7" marL="1397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39700" lvl="8" marL="15621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Top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Bullets &amp; Photo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1397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397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397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524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97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39700" lvl="5" marL="1066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39700" lvl="6" marL="1231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39700" lvl="7" marL="1397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39700" lvl="8" marL="15621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4" name="Shape 94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114300" lvl="0" marL="177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Char char="•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14300" lvl="1" marL="304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Char char="•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01600" lvl="2" marL="431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Char char="•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01600" lvl="3" marL="55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Char char="•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01600" lvl="4" marL="685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Char char="•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39700" lvl="5" marL="1066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39700" lvl="6" marL="1231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39700" lvl="7" marL="1397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39700" lvl="8" marL="15621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ulle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1397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397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397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524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97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39700" lvl="5" marL="1066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39700" lvl="6" marL="1231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39700" lvl="7" marL="1397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39700" lvl="8" marL="15621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3 Up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1397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397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397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524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97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39700" lvl="5" marL="1066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39700" lvl="6" marL="1231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39700" lvl="7" marL="1397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39700" lvl="8" marL="15621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2" name="Shape 102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1397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397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397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524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97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39700" lvl="5" marL="1066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39700" lvl="6" marL="1231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39700" lvl="7" marL="1397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39700" lvl="8" marL="15621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3" name="Shape 103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1397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397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397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524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97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39700" lvl="5" marL="1066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39700" lvl="6" marL="1231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39700" lvl="7" marL="1397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39700" lvl="8" marL="15621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397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397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524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97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39700" lvl="5" marL="1066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39700" lvl="6" marL="1231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39700" lvl="7" marL="1397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39700" lvl="8" marL="15621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397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397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524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97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39700" lvl="5" marL="1066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39700" lvl="6" marL="1231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39700" lvl="7" marL="1397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39700" lvl="8" marL="15621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1397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397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397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524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97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39700" lvl="5" marL="1066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39700" lvl="6" marL="1231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39700" lvl="7" marL="1397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39700" lvl="8" marL="15621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&amp; Subtitle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1397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397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397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524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97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Onl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&amp; Subtitle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Horizontal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Shape 147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Cent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Vertical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Shape 155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Top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Bullets &amp; Photo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Shape 163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114300" lvl="0" marL="177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14300" lvl="1" marL="304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01600" lvl="2" marL="431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01600" lvl="3" marL="55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01600" lvl="4" marL="685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ullets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1397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397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397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524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97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3 Up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1" name="Shape 171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2" name="Shape 172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1397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397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397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524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97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39700" lvl="5" marL="1066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39700" lvl="6" marL="12319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39700" lvl="7" marL="1397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39700" lvl="8" marL="15621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•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hyperlink" Target="mailto:hunkim+ml@gmail.com" TargetMode="External"/><Relationship Id="rId5" Type="http://schemas.openxmlformats.org/officeDocument/2006/relationships/hyperlink" Target="https://github.com/hunkim/DeepLearningZeroToAll/" TargetMode="External"/><Relationship Id="rId6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hunkim/DeepLearningZeroToAll/blob/master/lab-04-2-multi_variable_matmul_linear_regression.py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hyperlink" Target="mailto:hunkim+ml@gmail.com" TargetMode="External"/><Relationship Id="rId5" Type="http://schemas.openxmlformats.org/officeDocument/2006/relationships/hyperlink" Target="https://github.com/hunkim/DeepLearningZeroToAll/" TargetMode="External"/><Relationship Id="rId6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hunkim/DeepLearningZeroToAll/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hunkim/DeepLearningZeroToAll/blob/master/lab-04-3-file_input_linear_regression.py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hyperlink" Target="http://cs231n.github.io/python-numpy-tutorial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hyperlink" Target="http://slides.com/wigging/numpy#/9" TargetMode="External"/><Relationship Id="rId5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hunkim/DeepLearningZeroToAll/blob/master/lab-04-3-file_input_linear_regression.py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hunkim/DeepLearningZeroToAll/blob/master/lab-04-3-file_input_linear_regression.py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hunkim/DeepLearningZeroToAll/blob/master/lab-04-3-file_input_linear_regression.py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gif"/><Relationship Id="rId4" Type="http://schemas.openxmlformats.org/officeDocument/2006/relationships/hyperlink" Target="https://www.tensorflow.org/programmers_guide/reading_dat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s://goo.gl/jPtWNt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gif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hyperlink" Target="https://github.com/hunkim/DeepLearningZeroToAll/blob/master/lab-04-4-tf_reader_linear_regression.py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tensorflow.org/programmers_guide/reading_data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hunkim/DeepLearningZeroToAll/blob/master/lab-04-4-tf_reader_linear_regression.py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tensorflow.org/programmers_guide/reading_data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mailto:hunkim+ml@gmail.com" TargetMode="External"/><Relationship Id="rId5" Type="http://schemas.openxmlformats.org/officeDocument/2006/relationships/hyperlink" Target="https://github.com/hunkim/DeepLearningZeroToAll/" TargetMode="External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hunkim/DeepLearningZeroToAll/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hyperlink" Target="https://github.com/hunkim/DeepLearningZeroToAll/blob/master/lab-04-1-multi_variable_linear_regression.py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hunkim/DeepLearningZeroToAll/blob/master/lab-04-1-multi_variable_linear_regression.py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hyperlink" Target="https://github.com/hunkim/DeepLearningZeroToAll/blob/master/lab-04-2-multi_variable_matmul_linear_regression.p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4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Multi-</a:t>
            </a:r>
            <a:r>
              <a:rPr lang="en" sz="2700"/>
              <a:t>v</a:t>
            </a: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ariable linear regression</a:t>
            </a:r>
          </a:p>
        </p:txBody>
      </p:sp>
      <p:grpSp>
        <p:nvGrpSpPr>
          <p:cNvPr id="186" name="Shape 186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187" name="Shape 18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" name="Shape 188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rIns="34275" wrap="square" tIns="34275">
              <a:noAutofit/>
            </a:bodyPr>
            <a:lstStyle/>
            <a:p>
              <a:pPr indent="0" lvl="0" marL="0" rtl="0">
                <a:spcBef>
                  <a:spcPts val="0"/>
                </a:spcBef>
                <a:buNone/>
              </a:pPr>
              <a:r>
                <a:rPr lang="en" sz="1800"/>
                <a:t>With TF 1.0!</a:t>
              </a:r>
            </a:p>
          </p:txBody>
        </p:sp>
      </p:grpSp>
      <p:sp>
        <p:nvSpPr>
          <p:cNvPr id="189" name="Shape 189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5"/>
              </a:rPr>
              <a:t>https://github.com/hunkim/DeepLearningZeroToAll/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90" name="Shape 19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/>
        </p:nvSpPr>
        <p:spPr>
          <a:xfrm>
            <a:off x="0" y="0"/>
            <a:ext cx="9144000" cy="517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73.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75.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93.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88.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93.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89.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91.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90.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96.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98.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73.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66.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70.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152.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185.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180.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196.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142.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placeholders for a tensor that will be always fed.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Hypothesis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tf.matmul(X, W) + b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Simplified cost/loss function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1e-5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cost_val, hy_val, _ = sess.run(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[cost, hypothesis, train],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"Cost: 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cost_val, 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Prediction: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hy_val)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7638775" y="100350"/>
            <a:ext cx="1426800" cy="48924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0 Cost:  7105.46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Prediction: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[[ 80.82241058]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[ 92.26364136]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[ 93.70250702]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[ 98.09217834]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[ 72.51759338]]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10 Cost:  5.89726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Prediction: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[[ 155.35159302]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[ 181.85691833]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[ 181.97254944]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[ 194.21760559]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[ 140.85707092]]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...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1990 Cost:  3.18588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Prediction: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[[ 154.36352539]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[ 182.94833374]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[ 181.85189819]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[ 194.35585022]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[ 142.03240967]]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2000 Cost:  3.1781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Prediction: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[[ 154.35881042]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[ 182.95147705]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[ 181.85035706]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[ 194.35533142]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[ 142.036026  ]]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1819650" y="4894725"/>
            <a:ext cx="83265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https://github.com/hunkim/DeepLearningZeroToAll/blob/master/lab-04-2-multi_variable_matmul_linear_regression.py</a:t>
            </a:r>
            <a:r>
              <a:rPr lang="en" sz="1100"/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4-</a:t>
            </a:r>
            <a:r>
              <a:rPr lang="en"/>
              <a:t>2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2700"/>
              <a:t>Loading Data from File</a:t>
            </a:r>
          </a:p>
        </p:txBody>
      </p:sp>
      <p:grpSp>
        <p:nvGrpSpPr>
          <p:cNvPr id="269" name="Shape 269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270" name="Shape 27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1" name="Shape 271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rIns="34275" wrap="square" tIns="34275">
              <a:noAutofit/>
            </a:bodyPr>
            <a:lstStyle/>
            <a:p>
              <a:pPr indent="0" lvl="0" marL="0" rtl="0">
                <a:spcBef>
                  <a:spcPts val="0"/>
                </a:spcBef>
                <a:buNone/>
              </a:pPr>
              <a:r>
                <a:rPr lang="en" sz="1800"/>
                <a:t>With TF 1.0!</a:t>
              </a:r>
            </a:p>
          </p:txBody>
        </p:sp>
      </p:grpSp>
      <p:sp>
        <p:nvSpPr>
          <p:cNvPr id="272" name="Shape 272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5"/>
              </a:rPr>
              <a:t>https://github.com/hunkim/DeepLearningZeroToAll/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73" name="Shape 2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225375" y="133950"/>
            <a:ext cx="8813100" cy="1285800"/>
          </a:xfrm>
          <a:prstGeom prst="rect">
            <a:avLst/>
          </a:prstGeom>
        </p:spPr>
        <p:txBody>
          <a:bodyPr anchorCtr="0" anchor="ctr" bIns="34275" lIns="34275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https://github.com/hunkim/DeepLearningZeroToAll/</a:t>
            </a:r>
            <a:r>
              <a:rPr lang="en" sz="3000"/>
              <a:t> </a:t>
            </a:r>
          </a:p>
        </p:txBody>
      </p:sp>
      <p:pic>
        <p:nvPicPr>
          <p:cNvPr id="279" name="Shape 2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72150"/>
            <a:ext cx="4555950" cy="19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Shape 2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2100" y="1572150"/>
            <a:ext cx="4130851" cy="2630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1812726" y="-1845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Loading data from file</a:t>
            </a:r>
          </a:p>
        </p:txBody>
      </p:sp>
      <p:sp>
        <p:nvSpPr>
          <p:cNvPr id="286" name="Shape 286"/>
          <p:cNvSpPr/>
          <p:nvPr/>
        </p:nvSpPr>
        <p:spPr>
          <a:xfrm>
            <a:off x="855716" y="1104375"/>
            <a:ext cx="23253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data-01-test-score.csv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1290000" y="1501800"/>
            <a:ext cx="2325300" cy="1344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# EXAM1,EXAM2,EXAM3,FINAL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73,80,75,152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93,88,93,185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89,91,90,180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96,98,100,196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73,66,70,142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53,46,55,101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1252475" y="3229925"/>
            <a:ext cx="7796700" cy="16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numpy as np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xy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np.loadtxt(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'data-01-test-score.csv'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=np.float32)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</a:t>
            </a:r>
            <a:r>
              <a:rPr lang="en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xy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[:,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</a:t>
            </a:r>
            <a:r>
              <a:rPr lang="en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xy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[:, [-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Make sure the shape and data are OK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(x_data.shape, x_data,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(y_data.shape, y_data)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2657150" y="4894725"/>
            <a:ext cx="74889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https://github.com/hunkim/DeepLearningZeroToAll/blob/master/lab-04-3-file_input_linear_regression.py</a:t>
            </a:r>
            <a:r>
              <a:rPr lang="en" sz="1100"/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Slicing</a:t>
            </a:r>
          </a:p>
        </p:txBody>
      </p:sp>
      <p:pic>
        <p:nvPicPr>
          <p:cNvPr id="295" name="Shape 2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2145"/>
            <a:ext cx="8839198" cy="241532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Shape 296"/>
          <p:cNvSpPr txBox="1"/>
          <p:nvPr/>
        </p:nvSpPr>
        <p:spPr>
          <a:xfrm>
            <a:off x="5908800" y="4759800"/>
            <a:ext cx="3921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http://cs231n.github.io/python-numpy-tutorial/</a:t>
            </a:r>
            <a:r>
              <a:rPr lang="en" sz="1200"/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Shape 3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46647" y="0"/>
            <a:ext cx="1057229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Shape 302"/>
          <p:cNvSpPr txBox="1"/>
          <p:nvPr/>
        </p:nvSpPr>
        <p:spPr>
          <a:xfrm>
            <a:off x="7477850" y="4619750"/>
            <a:ext cx="40542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http://slides.com/wigging/numpy#/9</a:t>
            </a:r>
            <a:r>
              <a:rPr lang="en" sz="1200"/>
              <a:t> </a:t>
            </a:r>
          </a:p>
        </p:txBody>
      </p:sp>
      <p:pic>
        <p:nvPicPr>
          <p:cNvPr id="303" name="Shape 3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46650" y="4914900"/>
            <a:ext cx="24765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1812726" y="-1845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Loading data from file</a:t>
            </a:r>
          </a:p>
        </p:txBody>
      </p:sp>
      <p:sp>
        <p:nvSpPr>
          <p:cNvPr id="309" name="Shape 309"/>
          <p:cNvSpPr/>
          <p:nvPr/>
        </p:nvSpPr>
        <p:spPr>
          <a:xfrm>
            <a:off x="855716" y="1104375"/>
            <a:ext cx="23253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data-01-test-score.csv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1290000" y="1501800"/>
            <a:ext cx="2325300" cy="1344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# EXAM1,EXAM2,EXAM3,FINAL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73,80,75,152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93,88,93,185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89,91,90,180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96,98,100,196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73,66,70,142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53,46,55,101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1252475" y="3229925"/>
            <a:ext cx="7796700" cy="16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numpy as np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xy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np.loadtxt(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'data-01-test-score.csv'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=np.float32)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</a:t>
            </a:r>
            <a:r>
              <a:rPr lang="en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xy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[:,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</a:t>
            </a:r>
            <a:r>
              <a:rPr lang="en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xy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[:, [-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Make sure the shape and data are OK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(x_data.shape, x_data,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(y_data.shape, y_data)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2657150" y="4894725"/>
            <a:ext cx="74889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https://github.com/hunkim/DeepLearningZeroToAll/blob/master/lab-04-3-file_input_linear_regression.py</a:t>
            </a:r>
            <a:r>
              <a:rPr lang="en" sz="1100"/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/>
        </p:nvSpPr>
        <p:spPr>
          <a:xfrm>
            <a:off x="0" y="381000"/>
            <a:ext cx="5388300" cy="448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numpy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np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tf.set_random_seed(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777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for reproducibility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xy = np.loadtxt(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'data-01-test-score.csv'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=np.float32)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xy[:,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xy[:, [-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Make sure the shape and data are OK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(x_data.shape, x_data,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(y_data.shape, y_data)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placeholders for a tensor that will be always fed.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Hypothesis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tf.matmul(X, W) + b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Simplified cost/loss function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1e-5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8" name="Shape 318"/>
          <p:cNvSpPr txBox="1"/>
          <p:nvPr/>
        </p:nvSpPr>
        <p:spPr>
          <a:xfrm>
            <a:off x="4426775" y="975550"/>
            <a:ext cx="4669500" cy="3514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Set up feed_dict variables inside the loop.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cost_val, hy_val, _ = sess.run(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[cost, hypothesis, train], 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"Cost: 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cost_val, 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"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Prediction: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hy_val)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Ask my score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"Your score will be 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sess.run(hypothesis,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"Other scores will be 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sess.run(hypothesis,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110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}))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2657150" y="4894725"/>
            <a:ext cx="74889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https://github.com/hunkim/DeepLearningZeroToAll/blob/master/lab-04-3-file_input_linear_regression.py</a:t>
            </a:r>
            <a:r>
              <a:rPr lang="en" sz="1100"/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/>
        </p:nvSpPr>
        <p:spPr>
          <a:xfrm>
            <a:off x="4946125" y="2664325"/>
            <a:ext cx="3969900" cy="8499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Your score will be  [[ 181.73277283]]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Other scores will be  [[ 145.86265564] [ 187.23129272]]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  <p:sp>
        <p:nvSpPr>
          <p:cNvPr id="325" name="Shape 32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Output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2657150" y="4894725"/>
            <a:ext cx="74889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https://github.com/hunkim/DeepLearningZeroToAll/blob/master/lab-04-3-file_input_linear_regression.py</a:t>
            </a:r>
            <a:r>
              <a:rPr lang="en" sz="1100"/>
              <a:t> 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275250" y="1065625"/>
            <a:ext cx="5161500" cy="37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Set up feed_dict variables inside the loop.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cost_val, hy_val, _ = sess.run(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[cost, hypothesis, train],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"Cost: 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cost_val,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"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Prediction: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hy_val)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Ask my score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"Your score will be 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sess.run(hypothesis,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]]}))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"Other scores will be 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sess.run(hypothesis,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110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]]}))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Shape 3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250" y="1827350"/>
            <a:ext cx="8131426" cy="202437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Shape 333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-6985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Queue Runners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4156500" y="4818750"/>
            <a:ext cx="50637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https://www.tensorflow.org/programmers_guide/reading_data</a:t>
            </a: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 txBox="1"/>
          <p:nvPr>
            <p:ph type="title"/>
          </p:nvPr>
        </p:nvSpPr>
        <p:spPr>
          <a:xfrm>
            <a:off x="0" y="286350"/>
            <a:ext cx="9073200" cy="1285800"/>
          </a:xfrm>
          <a:prstGeom prst="rect">
            <a:avLst/>
          </a:prstGeom>
        </p:spPr>
        <p:txBody>
          <a:bodyPr anchorCtr="0" anchor="b" bIns="34275" lIns="34275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Call for comments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800"/>
              <a:t>Please feel free to add comments directly on these slides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4"/>
              </a:rPr>
              <a:t>https://goo.gl/jPtWNt</a:t>
            </a:r>
            <a:r>
              <a:rPr lang="en" sz="2800"/>
              <a:t>      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Shape 3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375" y="1837025"/>
            <a:ext cx="7417250" cy="184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Shape 340"/>
          <p:cNvSpPr txBox="1"/>
          <p:nvPr/>
        </p:nvSpPr>
        <p:spPr>
          <a:xfrm>
            <a:off x="401475" y="290050"/>
            <a:ext cx="5626800" cy="9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filename_queue = tf.train.string_input_producer(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[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'data-01-test-score.csv', 'data-02-test-score.csv', ...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shuffle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'filename_queue'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2233350" y="3819475"/>
            <a:ext cx="36159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reader = tf.TextLineReader()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key, value = reader.read(filename_queue)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4112225" y="947475"/>
            <a:ext cx="5063700" cy="9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record_defaults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[[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xy = tf.decode_csv(value,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record_defaults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record_defaults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  <p:pic>
        <p:nvPicPr>
          <p:cNvPr id="343" name="Shape 3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375" y="498350"/>
            <a:ext cx="357425" cy="35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Shape 3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2125" y="4073762"/>
            <a:ext cx="357425" cy="354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Shape 3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99075" y="1253488"/>
            <a:ext cx="357425" cy="35488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Shape 346"/>
          <p:cNvSpPr txBox="1"/>
          <p:nvPr/>
        </p:nvSpPr>
        <p:spPr>
          <a:xfrm>
            <a:off x="2657150" y="4894725"/>
            <a:ext cx="74889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7"/>
              </a:rPr>
              <a:t>https://github.com/hunkim/DeepLearningZeroToAll/blob/master/lab-04-4-tf_reader_linear_regression.py</a:t>
            </a:r>
            <a:r>
              <a:rPr lang="en" sz="1100"/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tf.train.batch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580800" y="1305200"/>
            <a:ext cx="7982400" cy="3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collect batches of csv in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train_x_batch, train_y_batch = \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tf.train.batch([xy[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xy[-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:]],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Start populating the filename queue.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coord = tf.train.Coordinator()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threads = tf.train.start_queue_runners(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=sess,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coord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=coord)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x_batch, y_batch = sess.run([train_x_batch, train_y_batch])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coord.request_stop()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coord.join(threads)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4156500" y="4818750"/>
            <a:ext cx="50637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https://www.tensorflow.org/programmers_guide/reading_data</a:t>
            </a: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/>
        </p:nvSpPr>
        <p:spPr>
          <a:xfrm>
            <a:off x="0" y="381000"/>
            <a:ext cx="5388300" cy="448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filename_queue = tf.train.string_input_producer(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[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'data-01-test-score.csv'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'filename_queue'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reader = tf.TextLineReader()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key, value = reader.read(filename_queue)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Default values, in case of empty columns. Also specifies the type of the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decoded result.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record_defaults = [[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xy = tf.decode_csv(value,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record_defaults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=record_defaults)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collect batches of csv in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train_x_batch, train_y_batch = \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tf.train.batch([xy[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xy[-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:]],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placeholders for a tensor that will be always fed.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Hypothesis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tf.matmul(X, W) + b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Simplified cost/loss function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1e-5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9" name="Shape 359"/>
          <p:cNvSpPr txBox="1"/>
          <p:nvPr/>
        </p:nvSpPr>
        <p:spPr>
          <a:xfrm>
            <a:off x="4466725" y="1356550"/>
            <a:ext cx="4629600" cy="3186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Start populating the filename queue.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coord = tf.train.Coordinator()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threads = tf.train.start_queue_runners(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=sess,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coord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=coord)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x_batch, y_batch = sess.run([train_x_batch, train_y_batch])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cost_val, hy_val, _ = sess.run(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[cost, hypothesis, train], 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feed_dict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x_batch, Y: y_batch})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"Cost: 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cost_val, 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"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Prediction: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hy_val)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coord.request_stop()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coord.join(threads)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2657150" y="4894725"/>
            <a:ext cx="74889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https://github.com/hunkim/DeepLearningZeroToAll/blob/master/lab-04-4-tf_reader_linear_regression.py</a:t>
            </a:r>
            <a:r>
              <a:rPr lang="en" sz="1100"/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shuffle_batch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580800" y="1419750"/>
            <a:ext cx="7982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min_after_dequeue defines how big a buffer we will randomly sample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  from -- bigger means better shuffling but slower start up and more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  memory used.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capacity must be larger than min_after_dequeue and the amount larger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  determines the maximum we will prefetch.  Recommendation: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  min_after_dequeue + (num_threads + a small safety margin) * batch_size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min_after_dequeue =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10000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capacity = min_after_dequeue +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batch_size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example_batch, label_batch = tf.train.shuffle_batch(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[example, label],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=batch_size,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capacity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=capacity,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min_after_dequeue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=min_after_dequeue)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4156500" y="4818750"/>
            <a:ext cx="50637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https://www.tensorflow.org/programmers_guide/reading_data</a:t>
            </a: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5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(regression) classifier</a:t>
            </a:r>
          </a:p>
        </p:txBody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1812726" y="319794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Sung Kim &lt;hunkim+ml@gmail.com&gt;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4-1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Multi-</a:t>
            </a:r>
            <a:r>
              <a:rPr lang="en" sz="2700"/>
              <a:t>v</a:t>
            </a: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ariable linear regression</a:t>
            </a:r>
          </a:p>
        </p:txBody>
      </p:sp>
      <p:grpSp>
        <p:nvGrpSpPr>
          <p:cNvPr id="203" name="Shape 203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204" name="Shape 20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Shape 205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rIns="34275" wrap="square" tIns="34275">
              <a:noAutofit/>
            </a:bodyPr>
            <a:lstStyle/>
            <a:p>
              <a:pPr indent="0" lvl="0" marL="0" rtl="0">
                <a:spcBef>
                  <a:spcPts val="0"/>
                </a:spcBef>
                <a:buNone/>
              </a:pPr>
              <a:r>
                <a:rPr lang="en" sz="1800"/>
                <a:t>With TF 1.0!</a:t>
              </a:r>
            </a:p>
          </p:txBody>
        </p:sp>
      </p:grpSp>
      <p:sp>
        <p:nvSpPr>
          <p:cNvPr id="206" name="Shape 206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5"/>
              </a:rPr>
              <a:t>https://github.com/hunkim/DeepLearningZeroToAll/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07" name="Shape 20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225375" y="133950"/>
            <a:ext cx="8813100" cy="1285800"/>
          </a:xfrm>
          <a:prstGeom prst="rect">
            <a:avLst/>
          </a:prstGeom>
        </p:spPr>
        <p:txBody>
          <a:bodyPr anchorCtr="0" anchor="ctr" bIns="34275" lIns="34275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https://github.com/hunkim/DeepLearningZeroToAll/</a:t>
            </a:r>
            <a:r>
              <a:rPr lang="en" sz="3000"/>
              <a:t> </a:t>
            </a:r>
          </a:p>
        </p:txBody>
      </p:sp>
      <p:pic>
        <p:nvPicPr>
          <p:cNvPr id="213" name="Shape 2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72150"/>
            <a:ext cx="4555950" cy="19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2100" y="1572150"/>
            <a:ext cx="4130851" cy="2630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using </a:t>
            </a:r>
            <a:r>
              <a:rPr lang="en"/>
              <a:t>matrix</a:t>
            </a:r>
          </a:p>
        </p:txBody>
      </p:sp>
      <p:graphicFrame>
        <p:nvGraphicFramePr>
          <p:cNvPr id="220" name="Shape 220"/>
          <p:cNvGraphicFramePr/>
          <p:nvPr/>
        </p:nvGraphicFramePr>
        <p:xfrm>
          <a:off x="190706" y="16446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{764D131A-8356-4ABE-8FB6-31F12A677946}</a:tableStyleId>
              </a:tblPr>
              <a:tblGrid>
                <a:gridCol w="637075"/>
                <a:gridCol w="637075"/>
                <a:gridCol w="637075"/>
                <a:gridCol w="637075"/>
              </a:tblGrid>
              <a:tr h="424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900"/>
                        <a:t>x</a:t>
                      </a:r>
                      <a:r>
                        <a:rPr b="1" baseline="-25000" lang="en" sz="1900"/>
                        <a:t>1</a:t>
                      </a:r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900"/>
                        <a:t>x</a:t>
                      </a:r>
                      <a:r>
                        <a:rPr b="1" baseline="-25000" lang="en" sz="1900"/>
                        <a:t>2</a:t>
                      </a:r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900"/>
                        <a:t>x</a:t>
                      </a:r>
                      <a:r>
                        <a:rPr b="1" baseline="-25000" lang="en" sz="1900"/>
                        <a:t>3</a:t>
                      </a:r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900"/>
                        <a:t>Y</a:t>
                      </a:r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  <a:tr h="364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900"/>
                        <a:t>73</a:t>
                      </a:r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900"/>
                        <a:t>80</a:t>
                      </a:r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900"/>
                        <a:t>75</a:t>
                      </a:r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900"/>
                        <a:t>152</a:t>
                      </a:r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  <a:tr h="364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900"/>
                        <a:t>93</a:t>
                      </a:r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900"/>
                        <a:t>88</a:t>
                      </a:r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900"/>
                        <a:t>93</a:t>
                      </a:r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900"/>
                        <a:t>185</a:t>
                      </a:r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  <a:tr h="364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900"/>
                        <a:t>89</a:t>
                      </a:r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900"/>
                        <a:t>91</a:t>
                      </a:r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900"/>
                        <a:t>90</a:t>
                      </a:r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900"/>
                        <a:t>180</a:t>
                      </a:r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  <a:tr h="364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900"/>
                        <a:t>96</a:t>
                      </a:r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900"/>
                        <a:t>98</a:t>
                      </a:r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900"/>
                        <a:t>100</a:t>
                      </a:r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900"/>
                        <a:t>196</a:t>
                      </a:r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  <a:tr h="364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900"/>
                        <a:t>73</a:t>
                      </a:r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900"/>
                        <a:t>66</a:t>
                      </a:r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900"/>
                        <a:t>70</a:t>
                      </a:r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900"/>
                        <a:t>142</a:t>
                      </a:r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221" name="Shape 221"/>
          <p:cNvSpPr txBox="1"/>
          <p:nvPr/>
        </p:nvSpPr>
        <p:spPr>
          <a:xfrm>
            <a:off x="65981" y="3719016"/>
            <a:ext cx="30624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Test Scores for General Psychology</a:t>
            </a:r>
          </a:p>
        </p:txBody>
      </p:sp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8094" y="1155501"/>
            <a:ext cx="4064794" cy="264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using </a:t>
            </a:r>
            <a:r>
              <a:rPr lang="en"/>
              <a:t>matrix</a:t>
            </a:r>
          </a:p>
        </p:txBody>
      </p:sp>
      <p:graphicFrame>
        <p:nvGraphicFramePr>
          <p:cNvPr id="228" name="Shape 228"/>
          <p:cNvGraphicFramePr/>
          <p:nvPr/>
        </p:nvGraphicFramePr>
        <p:xfrm>
          <a:off x="190706" y="16446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{764D131A-8356-4ABE-8FB6-31F12A677946}</a:tableStyleId>
              </a:tblPr>
              <a:tblGrid>
                <a:gridCol w="637075"/>
                <a:gridCol w="637075"/>
                <a:gridCol w="637075"/>
                <a:gridCol w="637075"/>
              </a:tblGrid>
              <a:tr h="424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900"/>
                        <a:t>x</a:t>
                      </a:r>
                      <a:r>
                        <a:rPr b="1" baseline="-25000" lang="en" sz="1900"/>
                        <a:t>1</a:t>
                      </a:r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900"/>
                        <a:t>x</a:t>
                      </a:r>
                      <a:r>
                        <a:rPr b="1" baseline="-25000" lang="en" sz="1900"/>
                        <a:t>2</a:t>
                      </a:r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900"/>
                        <a:t>x</a:t>
                      </a:r>
                      <a:r>
                        <a:rPr b="1" baseline="-25000" lang="en" sz="1900"/>
                        <a:t>3</a:t>
                      </a:r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900"/>
                        <a:t>Y</a:t>
                      </a:r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  <a:tr h="364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900"/>
                        <a:t>73</a:t>
                      </a:r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900"/>
                        <a:t>80</a:t>
                      </a:r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900"/>
                        <a:t>75</a:t>
                      </a:r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900"/>
                        <a:t>152</a:t>
                      </a:r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  <a:tr h="364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900"/>
                        <a:t>93</a:t>
                      </a:r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900"/>
                        <a:t>88</a:t>
                      </a:r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900"/>
                        <a:t>93</a:t>
                      </a:r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900"/>
                        <a:t>185</a:t>
                      </a:r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  <a:tr h="364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900"/>
                        <a:t>89</a:t>
                      </a:r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900"/>
                        <a:t>91</a:t>
                      </a:r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900"/>
                        <a:t>90</a:t>
                      </a:r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900"/>
                        <a:t>180</a:t>
                      </a:r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  <a:tr h="364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900"/>
                        <a:t>96</a:t>
                      </a:r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900"/>
                        <a:t>98</a:t>
                      </a:r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900"/>
                        <a:t>100</a:t>
                      </a:r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900"/>
                        <a:t>196</a:t>
                      </a:r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  <a:tr h="364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900"/>
                        <a:t>73</a:t>
                      </a:r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900"/>
                        <a:t>66</a:t>
                      </a:r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900"/>
                        <a:t>70</a:t>
                      </a:r>
                    </a:p>
                  </a:txBody>
                  <a:tcPr marT="34275" marB="34275" marR="34275" marL="342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900"/>
                        <a:t>142</a:t>
                      </a:r>
                    </a:p>
                  </a:txBody>
                  <a:tcPr marT="34275" marB="34275" marR="34275" marL="3427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229" name="Shape 229"/>
          <p:cNvSpPr txBox="1"/>
          <p:nvPr/>
        </p:nvSpPr>
        <p:spPr>
          <a:xfrm>
            <a:off x="65981" y="3719016"/>
            <a:ext cx="30624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Test Scores for General Psychology</a:t>
            </a:r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8094" y="1155501"/>
            <a:ext cx="4064794" cy="264319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3754200" y="1587325"/>
            <a:ext cx="5042100" cy="33759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x1_data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73.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93.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89.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96.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73.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x2_data =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88.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91.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98.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66.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x3_data =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75.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93.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90.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70.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152.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185.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180.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196.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142.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placeholders for a tensor that will be always fed.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x1 = tf.placeholder(tf.float32)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x2 = tf.placeholder(tf.float32)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x3 = tf.placeholder(tf.float32)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w1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'weight1'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w2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'weight2'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w3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'weight3'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x1 * w1 + x2 * w2 + x3 * w3 + b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2429250" y="4894725"/>
            <a:ext cx="83265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https://github.com/hunkim/DeepLearningZeroToAll/blob/master/lab-04-1-multi_variable_linear_regression.py</a:t>
            </a:r>
            <a:r>
              <a:rPr lang="en" sz="1100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/>
        </p:nvSpPr>
        <p:spPr>
          <a:xfrm>
            <a:off x="0" y="0"/>
            <a:ext cx="7050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x1_data =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73.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93.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89.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96.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73.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x2_data =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88.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91.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98.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66.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x3_data =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75.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93.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90.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70.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152.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185.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180.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196.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142.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placeholders for a tensor that will be always fed.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x1 = tf.placeholder(tf.float32)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x2 = tf.placeholder(tf.float32)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x3 = tf.placeholder(tf.float32)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w1 = tf.Variable(tf.random_normal([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'weight1'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w2 = tf.Variable(tf.random_normal([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'weight2'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w3 = tf.Variable(tf.random_normal([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'weight3'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x1 * w1 + x2 * w2 + x3 * w3 + b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Minimize. Need a very small learning rate for this data set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1e-5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cost_val, hy_val, _ = sess.run([cost, hypothesis, train],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={x1: x1_data, x2: x2_data, x3: x3_data, Y: y_data})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"Cost: 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cost_val, 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Prediction: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hy_val)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7283525" y="77275"/>
            <a:ext cx="1732200" cy="48936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0 Cost:  19614.8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Prediction: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[ 21.69748688  39.10213089  31.82624626  35.14236832  32.55316544]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10 Cost:  14.0682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Prediction: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[ 145.56100464  187.94958496  178.50236511  194.86721802  146.08096313]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...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1990 Cost:  4.9197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Prediction: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[ 148.15084839  186.88632202  179.6293335   195.81796265  144.46044922]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2000 Cost:  4.89449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Prediction: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</a:rPr>
              <a:t>[ 148.15931702  186.8805542   179.63194275  195.81971741  144.45298767]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2886450" y="4894725"/>
            <a:ext cx="83265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https://github.com/hunkim/DeepLearningZeroToAll/blob/master/lab-04-1-multi_variable_linear_regression.py</a:t>
            </a:r>
            <a:r>
              <a:rPr lang="en" sz="100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</a:t>
            </a:r>
          </a:p>
        </p:txBody>
      </p:sp>
      <p:pic>
        <p:nvPicPr>
          <p:cNvPr id="245" name="Shape 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75" y="1043025"/>
            <a:ext cx="4869726" cy="91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Shape 2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3121" y="1218621"/>
            <a:ext cx="2661360" cy="496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/>
        </p:nvSpPr>
        <p:spPr>
          <a:xfrm>
            <a:off x="6909345" y="2236887"/>
            <a:ext cx="669600" cy="66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75" y="1043025"/>
            <a:ext cx="4869726" cy="91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Shape 2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3121" y="1218621"/>
            <a:ext cx="2661360" cy="496079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Shape 254"/>
          <p:cNvSpPr txBox="1"/>
          <p:nvPr/>
        </p:nvSpPr>
        <p:spPr>
          <a:xfrm>
            <a:off x="1951950" y="2180275"/>
            <a:ext cx="5240100" cy="27234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15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x_data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[[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73.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75.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93.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88.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93.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89.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91.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90.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96.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98.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73.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66.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70.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152.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185.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180.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196.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142.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placeholders for a tensor that will be always fed.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1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1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Hypothesis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tf.matmul(X, W) + b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819650" y="4894725"/>
            <a:ext cx="83265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https://github.com/hunkim/DeepLearningZeroToAll/blob/master/lab-04-2-multi_variable_matmul_linear_regression.py</a:t>
            </a:r>
            <a:r>
              <a:rPr lang="en" sz="1100"/>
              <a:t> </a:t>
            </a:r>
          </a:p>
        </p:txBody>
      </p:sp>
      <p:sp>
        <p:nvSpPr>
          <p:cNvPr id="256" name="Shape 25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