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3716000" cx="2438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19BABC-F867-45A9-B2B3-12DB4F4AD4FB}">
  <a:tblStyle styleId="{3719BABC-F867-45A9-B2B3-12DB4F4AD4FB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D0D1D2"/>
          </a:solidFill>
        </a:fill>
      </a:tcStyle>
    </a:wholeTbl>
    <a:band1H>
      <a:tcTxStyle/>
    </a:band1H>
    <a:band2H>
      <a:tcTxStyle b="off" i="off"/>
      <a:tcStyle>
        <a:fill>
          <a:solidFill>
            <a:srgbClr val="DEDED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909398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767C85"/>
          </a:solidFill>
        </a:fill>
      </a:tcStyle>
    </a:firstRow>
    <a:neCell>
      <a:tcTxStyle/>
    </a:neCell>
    <a:nwCell>
      <a:tcTxStyle/>
    </a:nwCell>
  </a:tblStyle>
  <a:tblStyle styleId="{0D5292FF-B5EA-45E7-AAD7-986D69BA14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GillSans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Gill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cost(W,b)=\frac{1}{m}\sum_{I=1}^{m}(H(x_1^{(i)}, x_2^{(i)}, x_3^{(i)})-y^{(i)})^2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84389" lvl="0" marL="4653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4389" lvl="1" marL="8082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4389" lvl="2" marL="11511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84389" lvl="3" marL="14940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84389" lvl="4" marL="18369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Shape 58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80561" y="3893343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  <a:def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157" lvl="1" marL="14710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-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9158" lvl="2" marL="20044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9158" lvl="3" marL="25378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9158" lvl="4" marL="31347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9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03123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  <a:defRPr b="0" i="0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9157" lvl="1" marL="14710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-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9158" lvl="2" marL="20044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9158" lvl="3" marL="25378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9158" lvl="4" marL="31347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b="0" i="0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nkim.github.io/ml/" TargetMode="External"/><Relationship Id="rId4" Type="http://schemas.openxmlformats.org/officeDocument/2006/relationships/hyperlink" Target="https://youtu.be/kPxpJY6fRkY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1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7200"/>
              <a:t>Multivariable</a:t>
            </a: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linear regression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833937" y="850106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</a:t>
            </a:r>
            <a:r>
              <a:rPr lang="en-US"/>
              <a:t>l</a:t>
            </a: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@gmail.com&gt;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50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http://hunkim.github.io/ml/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/>
              <a:t>Video (Korean):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https://youtu.be/kPxpJY6fRkY</a:t>
            </a:r>
            <a:r>
              <a:rPr lang="en-US"/>
              <a:t>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575" y="11365072"/>
            <a:ext cx="3810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0258" y="4054705"/>
            <a:ext cx="9322595" cy="48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18424920" y="7018734"/>
            <a:ext cx="1785939" cy="1785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281" y="4507678"/>
            <a:ext cx="9707438" cy="33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4813325" y="12370600"/>
            <a:ext cx="185205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https://www.mathsisfun.com/algebra/matrix-multiplying.html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25" y="5420714"/>
            <a:ext cx="16318671" cy="2874563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983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{0D5292FF-B5EA-45E7-AAD7-986D69BA142B}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175950" y="9917375"/>
            <a:ext cx="81663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250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650" y="5989389"/>
            <a:ext cx="16318671" cy="2874563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186" y="9884299"/>
            <a:ext cx="7655600" cy="13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{0D5292FF-B5EA-45E7-AAD7-986D69BA142B}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175950" y="9917375"/>
            <a:ext cx="8216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8275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Many x instances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3473650" y="4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{0D5292FF-B5EA-45E7-AAD7-986D69BA142B}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2643500" y="9621913"/>
            <a:ext cx="107547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7574500" y="12806275"/>
            <a:ext cx="17218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http://college.cengage.com/mathematics/brase/understandable_statistics/7e/students/datasets/mlr/frames/frame.html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649" y="6191147"/>
            <a:ext cx="11729698" cy="206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983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376950" y="2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{0D5292FF-B5EA-45E7-AAD7-986D69BA142B}</a:tableStyleId>
              </a:tblPr>
              <a:tblGrid>
                <a:gridCol w="986425"/>
                <a:gridCol w="986425"/>
                <a:gridCol w="986425"/>
                <a:gridCol w="986425"/>
              </a:tblGrid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/>
                        <a:t>x</a:t>
                      </a:r>
                      <a:r>
                        <a:rPr b="1" baseline="-25000" lang="en-US" sz="3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/>
                        <a:t>Y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3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4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24116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5558188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953271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800" y="3938548"/>
            <a:ext cx="14924399" cy="40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20800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61335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06073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2364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12000"/>
              <a:t>X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10576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12000"/>
              <a:t>W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5802625" y="4919325"/>
            <a:ext cx="37050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1000"/>
              <a:t>H</a:t>
            </a:r>
            <a:r>
              <a:rPr lang="en-US" sz="11000"/>
              <a:t>(X)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4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24116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5558188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1]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953271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351734" y="2677441"/>
            <a:ext cx="14716126" cy="675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-711199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200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8" y="3892424"/>
            <a:ext cx="18612025" cy="3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3995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4716588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4764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</a:p>
        </p:txBody>
      </p:sp>
      <p:sp>
        <p:nvSpPr>
          <p:cNvPr id="237" name="Shape 237"/>
          <p:cNvSpPr/>
          <p:nvPr/>
        </p:nvSpPr>
        <p:spPr>
          <a:xfrm>
            <a:off x="7242975" y="4435525"/>
            <a:ext cx="2583600" cy="29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7869775" y="4299038"/>
            <a:ext cx="20568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00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8" y="3892424"/>
            <a:ext cx="18612025" cy="3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200"/>
              <a:t>https://www.symbolab.com/solver/matrix-calculator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3995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4716588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4764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5600">
                <a:latin typeface="Consolas"/>
                <a:ea typeface="Consolas"/>
                <a:cs typeface="Consolas"/>
                <a:sym typeface="Consolas"/>
              </a:rPr>
              <a:t>[3, 2]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WX vs </a:t>
            </a:r>
            <a:r>
              <a:rPr b="1" lang="en-US"/>
              <a:t>XW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260845" y="2597950"/>
            <a:ext cx="9666300" cy="803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836676" lvl="0" marL="457200" rtl="0">
              <a:spcBef>
                <a:spcPts val="0"/>
              </a:spcBef>
              <a:buSzPts val="9576"/>
              <a:buChar char="•"/>
            </a:pPr>
            <a:r>
              <a:rPr lang="en-US"/>
              <a:t>Lecture (theory):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836676" lvl="0" marL="457200">
              <a:spcBef>
                <a:spcPts val="0"/>
              </a:spcBef>
              <a:buSzPts val="9576"/>
              <a:buChar char="•"/>
            </a:pPr>
            <a:r>
              <a:rPr lang="en-US"/>
              <a:t>Implementation (TensorFlow)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484" y="6272646"/>
            <a:ext cx="8924100" cy="1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473" y="10101624"/>
            <a:ext cx="76556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343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3405187" y="1107281"/>
            <a:ext cx="8393907" cy="3679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Shape 264"/>
          <p:cNvSpPr/>
          <p:nvPr/>
        </p:nvSpPr>
        <p:spPr>
          <a:xfrm rot="-970540">
            <a:off x="2841078" y="625156"/>
            <a:ext cx="10787063" cy="4196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1" lang="en-US" sz="9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(Classification)</a:t>
            </a:r>
          </a:p>
        </p:txBody>
      </p:sp>
      <p:sp>
        <p:nvSpPr>
          <p:cNvPr id="265" name="Shape 265"/>
          <p:cNvSpPr/>
          <p:nvPr/>
        </p:nvSpPr>
        <p:spPr>
          <a:xfrm>
            <a:off x="-101975" y="-152975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1108825" y="-204000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351734" y="2677441"/>
            <a:ext cx="14716126" cy="6752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-711199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11199" lvl="0" marL="1092200" marR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b="0" i="0" lang="en-US" sz="5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9478" y="4203087"/>
            <a:ext cx="4568872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4460" y="6447053"/>
            <a:ext cx="9876300" cy="1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one input (x)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9311582" y="478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{3719BABC-F867-45A9-B2B3-12DB4F4AD4FB}</a:tableStyleId>
              </a:tblPr>
              <a:tblGrid>
                <a:gridCol w="2883000"/>
                <a:gridCol w="2883000"/>
              </a:tblGrid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x (hours)</a:t>
                      </a:r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y (score)</a:t>
                      </a:r>
                    </a:p>
                  </a:txBody>
                  <a:tcPr marT="50800" marB="50800" marR="50800" marL="50800" anchor="ctr"/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10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90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9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80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3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50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2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60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11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cap="none" strike="noStrike"/>
                        <a:t>40</a:t>
                      </a:r>
                    </a:p>
                  </a:txBody>
                  <a:tcPr marT="50800" marB="50800" marR="50800" marL="50800" anchor="ctr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94" name="Shape 94"/>
          <p:cNvSpPr/>
          <p:nvPr/>
        </p:nvSpPr>
        <p:spPr>
          <a:xfrm>
            <a:off x="3421459" y="6346031"/>
            <a:ext cx="3860801" cy="1666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one-variable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</a:t>
            </a:r>
            <a:r>
              <a:rPr lang="en-US" sz="7200"/>
              <a:t>three</a:t>
            </a:r>
            <a:r>
              <a:rPr b="0" i="0" lang="en-US" sz="7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inputs (x1, x2, x3)</a:t>
            </a:r>
          </a:p>
        </p:txBody>
      </p:sp>
      <p:sp>
        <p:nvSpPr>
          <p:cNvPr id="100" name="Shape 100"/>
          <p:cNvSpPr/>
          <p:nvPr/>
        </p:nvSpPr>
        <p:spPr>
          <a:xfrm>
            <a:off x="7540476" y="4486325"/>
            <a:ext cx="8229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multi-variable/feature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3553575" y="548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{0D5292FF-B5EA-45E7-AAD7-986D69BA142B}</a:tableStyleId>
              </a:tblPr>
              <a:tblGrid>
                <a:gridCol w="4532000"/>
                <a:gridCol w="4532000"/>
                <a:gridCol w="4532000"/>
                <a:gridCol w="4532000"/>
              </a:tblGrid>
              <a:tr h="113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1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(quiz 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2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(quiz 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x</a:t>
                      </a:r>
                      <a:r>
                        <a:rPr b="1" baseline="-25000" lang="en-US" sz="5000"/>
                        <a:t>3  </a:t>
                      </a:r>
                      <a:r>
                        <a:rPr b="1" lang="en-US" sz="5000">
                          <a:solidFill>
                            <a:schemeClr val="dk1"/>
                          </a:solidFill>
                        </a:rPr>
                        <a:t>(midterm 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5000"/>
                        <a:t>Y (final)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152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185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180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196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5000"/>
                        <a:t>142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8461650" y="11062650"/>
            <a:ext cx="89796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564" y="4514155"/>
            <a:ext cx="4568872" cy="6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7564" y="4514155"/>
            <a:ext cx="4568872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66305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75" y="4954176"/>
            <a:ext cx="14653801" cy="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25" y="8083976"/>
            <a:ext cx="13239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Multi-variable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750" y="7895125"/>
            <a:ext cx="194385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48017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