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329" r:id="rId6"/>
    <p:sldId id="333" r:id="rId7"/>
    <p:sldId id="334" r:id="rId8"/>
    <p:sldId id="335" r:id="rId9"/>
    <p:sldId id="338" r:id="rId10"/>
    <p:sldId id="336" r:id="rId11"/>
    <p:sldId id="340" r:id="rId12"/>
    <p:sldId id="341" r:id="rId13"/>
    <p:sldId id="342" r:id="rId14"/>
    <p:sldId id="393" r:id="rId15"/>
    <p:sldId id="275" r:id="rId16"/>
    <p:sldId id="345" r:id="rId17"/>
    <p:sldId id="347" r:id="rId18"/>
    <p:sldId id="348" r:id="rId19"/>
    <p:sldId id="349" r:id="rId20"/>
    <p:sldId id="350" r:id="rId21"/>
    <p:sldId id="391" r:id="rId22"/>
    <p:sldId id="313" r:id="rId23"/>
    <p:sldId id="396" r:id="rId24"/>
    <p:sldId id="397" r:id="rId25"/>
    <p:sldId id="398" r:id="rId26"/>
    <p:sldId id="39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36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937375-3876-438E-B8AF-5F70D4EC8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A729EC0-668B-4E1B-BD1B-57AFBC3D32DC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B9F22D7-A534-46AD-9BA8-F314ED5953A3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C8C626D-F7C4-4C5C-A1B8-2DB5F1E3A282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7DE95AD-FE78-42E5-A256-ECAA15498B18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1D47841-9E69-486D-944A-567A9BD538BB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168B223-E8D2-44D2-9E05-6CA4C6329517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A63722C-2894-435A-A4A1-3A18FFBCE738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DAC0085-0FBE-4D81-86C4-D874DD2137D5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3FBEAA2B-D270-4617-B3DE-7A2F832FA7F0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8ABA822-83EE-4A4E-AE79-22B1BA45DEF1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643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Lucida Sans Unicode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Lucida Sans Unicode" charset="0"/>
                <a:cs typeface="Lucida Sans Unicode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Lucida Sans Unicode" charset="0"/>
                <a:cs typeface="Lucida Sans Unicode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Lucida Sans Unicode" charset="0"/>
                <a:cs typeface="Lucida Sans Unicode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Lucida Sans Unicode" charset="0"/>
                <a:cs typeface="Lucida Sans Unico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Lucida Sans Unicode" charset="0"/>
                <a:cs typeface="Lucida Sans Unico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Lucida Sans Unicode" charset="0"/>
                <a:cs typeface="Lucida Sans Unico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Lucida Sans Unicode" charset="0"/>
                <a:cs typeface="Lucida Sans Unico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Lucida Sans Unicode" charset="0"/>
                <a:cs typeface="Lucida Sans Unicode" charset="0"/>
              </a:defRPr>
            </a:lvl9pPr>
          </a:lstStyle>
          <a:p>
            <a:pPr algn="r">
              <a:defRPr/>
            </a:pPr>
            <a:endParaRPr lang="en-US" sz="1200" smtClean="0"/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52400"/>
            <a:ext cx="50482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09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6107B8D-D90D-4DCD-A7C4-9E2BD7990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4998FEA-0A35-4A46-BC80-640028371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3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8598DAE-4B28-4DA1-9276-9BB87546A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651245E-9DCB-43B0-9A0B-34A9CED28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1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12077C6-BBDF-47C2-BD00-3E3AC3A69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366B710-71AA-4847-8E6B-734EEB96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4AF2C0D-EF7C-4854-96AF-50C3CB636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1B57D5-629E-4DF9-9A23-47F5D775F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F9DF62A-147A-4347-97CF-B1C4F23C6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69D149A-04CB-4F38-9357-9333829CB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8A4F028-B68B-4461-BB23-0CCDB4830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2996EFA-B87C-498A-9604-99BE26DE6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MS PGothic" pitchFamily="34" charset="-128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MS PGothic" pitchFamily="34" charset="-128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MS PGothic" pitchFamily="34" charset="-128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MS PGothic" pitchFamily="34" charset="-128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Part I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Describing Syntax and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38BA3CB5-827D-4A8A-8412-C87AD38184E7}" type="slidenum">
              <a:rPr lang="en-US" sz="1000" smtClean="0">
                <a:latin typeface="Arial" pitchFamily="34" charset="0"/>
              </a:rPr>
              <a:pPr/>
              <a:t>10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r>
              <a:rPr lang="en-US" smtClean="0"/>
              <a:t>An Example Grammar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&lt;program&gt; </a:t>
            </a:r>
            <a:r>
              <a:rPr lang="en-US" sz="20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smtClean="0">
                <a:latin typeface="Courier New" pitchFamily="49" charset="0"/>
              </a:rPr>
              <a:t> &lt;stmts&gt;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   &lt;stmts&gt; </a:t>
            </a:r>
            <a:r>
              <a:rPr lang="en-US" sz="20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smtClean="0">
                <a:latin typeface="Courier New" pitchFamily="49" charset="0"/>
              </a:rPr>
              <a:t> &lt;stmt&gt; | &lt;stmt&gt; ; &lt;stmts&gt;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   &lt;stmt&gt; </a:t>
            </a:r>
            <a:r>
              <a:rPr lang="en-US" sz="20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smtClean="0">
                <a:latin typeface="Courier New" pitchFamily="49" charset="0"/>
              </a:rPr>
              <a:t> &lt;var&gt; = &lt;expr&gt;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   &lt;var&gt; </a:t>
            </a:r>
            <a:r>
              <a:rPr lang="en-US" sz="20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smtClean="0">
                <a:latin typeface="Courier New" pitchFamily="49" charset="0"/>
              </a:rPr>
              <a:t> a | b | c | d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   &lt;expr&gt; </a:t>
            </a:r>
            <a:r>
              <a:rPr lang="en-US" sz="20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smtClean="0">
                <a:latin typeface="Courier New" pitchFamily="49" charset="0"/>
              </a:rPr>
              <a:t> &lt;term&gt; + &lt;term&gt; | &lt;term&gt; - &lt;term&gt;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   &lt;term&gt; </a:t>
            </a:r>
            <a:r>
              <a:rPr lang="en-US" sz="20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smtClean="0">
                <a:latin typeface="Courier New" pitchFamily="49" charset="0"/>
              </a:rPr>
              <a:t> &lt;var&gt; | const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3581400"/>
            <a:ext cx="37750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1800" b="1" dirty="0">
                <a:solidFill>
                  <a:srgbClr val="666699"/>
                </a:solidFill>
                <a:latin typeface="Lucida Sans Unicode" pitchFamily="34" charset="0"/>
              </a:rPr>
              <a:t/>
            </a:r>
            <a:br>
              <a:rPr lang="en-US" sz="1800" b="1" dirty="0">
                <a:solidFill>
                  <a:srgbClr val="666699"/>
                </a:solidFill>
                <a:latin typeface="Lucida Sans Unicode" pitchFamily="34" charset="0"/>
              </a:rPr>
            </a:br>
            <a:r>
              <a:rPr lang="en-US" sz="1800" b="1" dirty="0">
                <a:solidFill>
                  <a:srgbClr val="666699"/>
                </a:solidFill>
                <a:latin typeface="Lucida Sans Unicode" pitchFamily="34" charset="0"/>
              </a:rPr>
              <a:t>An Example Derivation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71C6388B-D856-4627-87C4-39F4B704A62E}" type="slidenum">
              <a:rPr lang="en-US" sz="1000" smtClean="0">
                <a:latin typeface="Arial" pitchFamily="34" charset="0"/>
              </a:rPr>
              <a:pPr/>
              <a:t>11</a:t>
            </a:fld>
            <a:endParaRPr lang="en-US" sz="1000" smtClean="0">
              <a:latin typeface="Arial" pitchFamily="34" charset="0"/>
            </a:endParaRPr>
          </a:p>
        </p:txBody>
      </p:sp>
      <p:pic>
        <p:nvPicPr>
          <p:cNvPr id="163842" name="Picture 2" descr="e03-03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54263"/>
            <a:ext cx="82296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4629150"/>
            <a:ext cx="3810000" cy="20764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/>
              <a:t>Compare to Example </a:t>
            </a:r>
            <a:r>
              <a:rPr lang="en-US" sz="1600" kern="0" dirty="0" smtClean="0"/>
              <a:t>3.2 which is not ambiguous: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/>
              <a:t> </a:t>
            </a:r>
            <a:endParaRPr lang="en-US" sz="1600" kern="0" dirty="0" smtClean="0"/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 smtClean="0"/>
              <a:t>&lt;assign&gt; </a:t>
            </a:r>
            <a:r>
              <a:rPr lang="en-US" sz="1400" kern="0" dirty="0" smtClean="0">
                <a:sym typeface="Wingdings" pitchFamily="2" charset="2"/>
              </a:rPr>
              <a:t> &lt;id&gt; = &lt;</a:t>
            </a:r>
            <a:r>
              <a:rPr lang="en-US" sz="1400" kern="0" dirty="0" err="1" smtClean="0">
                <a:sym typeface="Wingdings" pitchFamily="2" charset="2"/>
              </a:rPr>
              <a:t>expr</a:t>
            </a:r>
            <a:r>
              <a:rPr lang="en-US" sz="1400" kern="0" dirty="0" smtClean="0">
                <a:sym typeface="Wingdings" pitchFamily="2" charset="2"/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 smtClean="0">
                <a:sym typeface="Wingdings" pitchFamily="2" charset="2"/>
              </a:rPr>
              <a:t>&lt;id&gt;  A | B | C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 smtClean="0">
                <a:sym typeface="Wingdings" pitchFamily="2" charset="2"/>
              </a:rPr>
              <a:t>&lt;</a:t>
            </a:r>
            <a:r>
              <a:rPr lang="en-US" sz="1400" kern="0" dirty="0" err="1" smtClean="0">
                <a:sym typeface="Wingdings" pitchFamily="2" charset="2"/>
              </a:rPr>
              <a:t>expr</a:t>
            </a:r>
            <a:r>
              <a:rPr lang="en-US" sz="1400" kern="0" dirty="0" smtClean="0">
                <a:sym typeface="Wingdings" pitchFamily="2" charset="2"/>
              </a:rPr>
              <a:t>&gt;      &lt;id&gt; + &lt;</a:t>
            </a:r>
            <a:r>
              <a:rPr lang="en-US" sz="1400" kern="0" dirty="0" err="1" smtClean="0">
                <a:sym typeface="Wingdings" pitchFamily="2" charset="2"/>
              </a:rPr>
              <a:t>expr</a:t>
            </a:r>
            <a:r>
              <a:rPr lang="en-US" sz="1400" kern="0" dirty="0" smtClean="0">
                <a:sym typeface="Wingdings" pitchFamily="2" charset="2"/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 smtClean="0">
                <a:sym typeface="Wingdings" pitchFamily="2" charset="2"/>
              </a:rPr>
              <a:t>                   | &lt;id&gt; * &lt;</a:t>
            </a:r>
            <a:r>
              <a:rPr lang="en-US" sz="1400" kern="0" dirty="0" err="1" smtClean="0">
                <a:sym typeface="Wingdings" pitchFamily="2" charset="2"/>
              </a:rPr>
              <a:t>expr</a:t>
            </a:r>
            <a:r>
              <a:rPr lang="en-US" sz="1400" kern="0" dirty="0" smtClean="0">
                <a:sym typeface="Wingdings" pitchFamily="2" charset="2"/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 smtClean="0">
                <a:sym typeface="Wingdings" pitchFamily="2" charset="2"/>
              </a:rPr>
              <a:t>                   | ( &lt;</a:t>
            </a:r>
            <a:r>
              <a:rPr lang="en-US" sz="1400" kern="0" dirty="0" err="1" smtClean="0">
                <a:sym typeface="Wingdings" pitchFamily="2" charset="2"/>
              </a:rPr>
              <a:t>expr</a:t>
            </a:r>
            <a:r>
              <a:rPr lang="en-US" sz="1400" kern="0" dirty="0" smtClean="0">
                <a:sym typeface="Wingdings" pitchFamily="2" charset="2"/>
              </a:rPr>
              <a:t>&gt; )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 smtClean="0">
                <a:sym typeface="Wingdings" pitchFamily="2" charset="2"/>
              </a:rPr>
              <a:t>                   | &lt;id&gt;</a:t>
            </a:r>
            <a:endParaRPr lang="en-US" sz="1400" kern="0" dirty="0" smtClean="0"/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57200" y="13716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 grammar is ambiguous if it can produce two distinct parse trees for the same expression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28600"/>
            <a:ext cx="8153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MS PGothic" pitchFamily="34" charset="-128"/>
                <a:cs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MS PGothic" pitchFamily="34" charset="-128"/>
                <a:cs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MS PGothic" pitchFamily="34" charset="-128"/>
                <a:cs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MS PGothic" pitchFamily="34" charset="-128"/>
                <a:cs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defRPr/>
            </a:pPr>
            <a:r>
              <a:rPr lang="en-US" kern="0" smtClean="0"/>
              <a:t>Ambiguity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D71A819F-D26C-4E71-A441-A4ECEB3A2B96}" type="slidenum">
              <a:rPr lang="en-US" sz="1000" smtClean="0">
                <a:latin typeface="Arial" pitchFamily="34" charset="0"/>
              </a:rPr>
              <a:pPr/>
              <a:t>12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Ambiguous Grammars </a:t>
            </a:r>
          </a:p>
          <a:p>
            <a:pPr>
              <a:lnSpc>
                <a:spcPts val="28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Figure 3.2</a:t>
            </a:r>
          </a:p>
          <a:p>
            <a:pPr>
              <a:lnSpc>
                <a:spcPts val="2800"/>
              </a:lnSpc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Two distinct parse trees for the same sentence, A = B + C * A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676400"/>
            <a:ext cx="884555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6862B217-269D-424A-8F8B-AE34B69BB7AD}" type="slidenum">
              <a:rPr lang="en-US" sz="1000" smtClean="0">
                <a:latin typeface="Arial" pitchFamily="34" charset="0"/>
              </a:rPr>
              <a:pPr/>
              <a:t>13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Unambiguous with consistent precedence</a:t>
            </a:r>
          </a:p>
        </p:txBody>
      </p:sp>
      <p:pic>
        <p:nvPicPr>
          <p:cNvPr id="156676" name="Picture 4" descr="e03-04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3" y="1371600"/>
            <a:ext cx="76850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70288"/>
            <a:ext cx="27432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810000"/>
            <a:ext cx="21336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1800" dirty="0" smtClean="0"/>
              <a:t>Parse tree for: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= B + C * </a:t>
            </a:r>
            <a:r>
              <a:rPr lang="en-US" sz="1800" dirty="0" smtClean="0"/>
              <a:t>A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200" dirty="0" smtClean="0"/>
              <a:t>Note </a:t>
            </a:r>
            <a:r>
              <a:rPr lang="en-US" sz="1200" dirty="0"/>
              <a:t>that rightmost and leftmost derivations produce the same parse tree.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29200" y="3562350"/>
            <a:ext cx="3810000" cy="2609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/>
              <a:t>Compare to Example </a:t>
            </a:r>
            <a:r>
              <a:rPr lang="en-US" sz="1600" kern="0" dirty="0" smtClean="0"/>
              <a:t>3.2 which is not ambiguous but does not enforce precedence.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kern="0" dirty="0" smtClean="0"/>
              <a:t> </a:t>
            </a:r>
            <a:endParaRPr lang="en-US" sz="1600" kern="0" dirty="0" smtClean="0"/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/>
              <a:t>&lt;assign&gt; </a:t>
            </a:r>
            <a:r>
              <a:rPr lang="en-US" sz="1400" kern="0" dirty="0">
                <a:sym typeface="Wingdings" pitchFamily="2" charset="2"/>
              </a:rPr>
              <a:t> &lt;id&gt; = &lt;</a:t>
            </a:r>
            <a:r>
              <a:rPr lang="en-US" sz="1400" kern="0" dirty="0" err="1">
                <a:sym typeface="Wingdings" pitchFamily="2" charset="2"/>
              </a:rPr>
              <a:t>expr</a:t>
            </a:r>
            <a:r>
              <a:rPr lang="en-US" sz="1400" kern="0" dirty="0">
                <a:sym typeface="Wingdings" pitchFamily="2" charset="2"/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>
                <a:sym typeface="Wingdings" pitchFamily="2" charset="2"/>
              </a:rPr>
              <a:t>&lt;id&gt;  A | B | C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>
                <a:sym typeface="Wingdings" pitchFamily="2" charset="2"/>
              </a:rPr>
              <a:t>&lt;</a:t>
            </a:r>
            <a:r>
              <a:rPr lang="en-US" sz="1400" kern="0" dirty="0" err="1">
                <a:sym typeface="Wingdings" pitchFamily="2" charset="2"/>
              </a:rPr>
              <a:t>expr</a:t>
            </a:r>
            <a:r>
              <a:rPr lang="en-US" sz="1400" kern="0" dirty="0">
                <a:sym typeface="Wingdings" pitchFamily="2" charset="2"/>
              </a:rPr>
              <a:t>&gt;      &lt;id&gt; + &lt;</a:t>
            </a:r>
            <a:r>
              <a:rPr lang="en-US" sz="1400" kern="0" dirty="0" err="1">
                <a:sym typeface="Wingdings" pitchFamily="2" charset="2"/>
              </a:rPr>
              <a:t>expr</a:t>
            </a:r>
            <a:r>
              <a:rPr lang="en-US" sz="1400" kern="0" dirty="0">
                <a:sym typeface="Wingdings" pitchFamily="2" charset="2"/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>
                <a:sym typeface="Wingdings" pitchFamily="2" charset="2"/>
              </a:rPr>
              <a:t>                   | &lt;id&gt; * &lt;</a:t>
            </a:r>
            <a:r>
              <a:rPr lang="en-US" sz="1400" kern="0" dirty="0" err="1">
                <a:sym typeface="Wingdings" pitchFamily="2" charset="2"/>
              </a:rPr>
              <a:t>expr</a:t>
            </a:r>
            <a:r>
              <a:rPr lang="en-US" sz="1400" kern="0" dirty="0">
                <a:sym typeface="Wingdings" pitchFamily="2" charset="2"/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>
                <a:sym typeface="Wingdings" pitchFamily="2" charset="2"/>
              </a:rPr>
              <a:t>                   | ( &lt;</a:t>
            </a:r>
            <a:r>
              <a:rPr lang="en-US" sz="1400" kern="0" dirty="0" err="1">
                <a:sym typeface="Wingdings" pitchFamily="2" charset="2"/>
              </a:rPr>
              <a:t>expr</a:t>
            </a:r>
            <a:r>
              <a:rPr lang="en-US" sz="1400" kern="0" dirty="0">
                <a:sym typeface="Wingdings" pitchFamily="2" charset="2"/>
              </a:rPr>
              <a:t>&gt; )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1400" kern="0" dirty="0">
                <a:sym typeface="Wingdings" pitchFamily="2" charset="2"/>
              </a:rPr>
              <a:t>                   | &lt;id&gt;</a:t>
            </a:r>
            <a:endParaRPr lang="en-US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Copyright © 2012 Addison-Wesley. All rights reserved.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1-</a:t>
            </a:r>
            <a:fld id="{35F63DF3-C681-4F14-BB98-59D5344FC64A}" type="slidenum">
              <a:rPr lang="en-US" sz="1000">
                <a:latin typeface="Arial" pitchFamily="34" charset="0"/>
              </a:rPr>
              <a:pPr/>
              <a:t>14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Unambiguous Expression Grammar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smtClean="0"/>
              <a:t>If we use the parse tree to indicate precedence levels of the operators, we cannot have ambiguity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</a:rPr>
              <a:t>&lt;expr&gt; </a:t>
            </a:r>
            <a:r>
              <a:rPr lang="en-US" sz="20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smtClean="0">
                <a:latin typeface="Courier New" pitchFamily="49" charset="0"/>
              </a:rPr>
              <a:t> &lt;expr&gt; - &lt;term&gt;  |  &lt;term&gt;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</a:rPr>
              <a:t>&lt;term&gt; </a:t>
            </a:r>
            <a:r>
              <a:rPr lang="en-US" sz="20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smtClean="0">
                <a:latin typeface="Courier New" pitchFamily="49" charset="0"/>
              </a:rPr>
              <a:t> &lt;term&gt; / const| const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 flipH="1">
            <a:off x="3756025" y="4343400"/>
            <a:ext cx="587375" cy="441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4572000" y="4343400"/>
            <a:ext cx="708025" cy="441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4419600" y="4343400"/>
            <a:ext cx="22225" cy="593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>
            <a:off x="3756025" y="508952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3756025" y="554672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 flipH="1">
            <a:off x="4975225" y="5013325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5356225" y="5013325"/>
            <a:ext cx="838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5356225" y="5013325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4975225" y="554672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9" name="Text Box 13"/>
          <p:cNvSpPr txBox="1">
            <a:spLocks noChangeArrowheads="1"/>
          </p:cNvSpPr>
          <p:nvPr/>
        </p:nvSpPr>
        <p:spPr bwMode="auto">
          <a:xfrm>
            <a:off x="4038600" y="3886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&lt;expr&gt;</a:t>
            </a:r>
          </a:p>
        </p:txBody>
      </p:sp>
      <p:sp>
        <p:nvSpPr>
          <p:cNvPr id="36880" name="Text Box 14"/>
          <p:cNvSpPr txBox="1">
            <a:spLocks noChangeArrowheads="1"/>
          </p:cNvSpPr>
          <p:nvPr/>
        </p:nvSpPr>
        <p:spPr bwMode="auto">
          <a:xfrm>
            <a:off x="3298825" y="4784725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&lt;expr&gt;</a:t>
            </a:r>
          </a:p>
        </p:txBody>
      </p:sp>
      <p:sp>
        <p:nvSpPr>
          <p:cNvPr id="36881" name="Text Box 15"/>
          <p:cNvSpPr txBox="1">
            <a:spLocks noChangeArrowheads="1"/>
          </p:cNvSpPr>
          <p:nvPr/>
        </p:nvSpPr>
        <p:spPr bwMode="auto">
          <a:xfrm>
            <a:off x="4899025" y="4784725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&lt;term&gt;</a:t>
            </a:r>
          </a:p>
        </p:txBody>
      </p:sp>
      <p:sp>
        <p:nvSpPr>
          <p:cNvPr id="36882" name="Text Box 16"/>
          <p:cNvSpPr txBox="1">
            <a:spLocks noChangeArrowheads="1"/>
          </p:cNvSpPr>
          <p:nvPr/>
        </p:nvSpPr>
        <p:spPr bwMode="auto">
          <a:xfrm>
            <a:off x="3298825" y="5394325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&lt;term&gt;</a:t>
            </a:r>
          </a:p>
        </p:txBody>
      </p:sp>
      <p:sp>
        <p:nvSpPr>
          <p:cNvPr id="36883" name="Text Box 17"/>
          <p:cNvSpPr txBox="1">
            <a:spLocks noChangeArrowheads="1"/>
          </p:cNvSpPr>
          <p:nvPr/>
        </p:nvSpPr>
        <p:spPr bwMode="auto">
          <a:xfrm>
            <a:off x="4518025" y="5394325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&lt;term&gt;</a:t>
            </a:r>
          </a:p>
        </p:txBody>
      </p:sp>
      <p:sp>
        <p:nvSpPr>
          <p:cNvPr id="36884" name="Text Box 18"/>
          <p:cNvSpPr txBox="1">
            <a:spLocks noChangeArrowheads="1"/>
          </p:cNvSpPr>
          <p:nvPr/>
        </p:nvSpPr>
        <p:spPr bwMode="auto">
          <a:xfrm>
            <a:off x="3298825" y="6003925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const</a:t>
            </a:r>
          </a:p>
        </p:txBody>
      </p:sp>
      <p:sp>
        <p:nvSpPr>
          <p:cNvPr id="36885" name="Text Box 19"/>
          <p:cNvSpPr txBox="1">
            <a:spLocks noChangeArrowheads="1"/>
          </p:cNvSpPr>
          <p:nvPr/>
        </p:nvSpPr>
        <p:spPr bwMode="auto">
          <a:xfrm>
            <a:off x="4594225" y="6003925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const</a:t>
            </a:r>
          </a:p>
        </p:txBody>
      </p:sp>
      <p:sp>
        <p:nvSpPr>
          <p:cNvPr id="36886" name="Text Box 20"/>
          <p:cNvSpPr txBox="1">
            <a:spLocks noChangeArrowheads="1"/>
          </p:cNvSpPr>
          <p:nvPr/>
        </p:nvSpPr>
        <p:spPr bwMode="auto">
          <a:xfrm>
            <a:off x="5813425" y="5394325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const</a:t>
            </a:r>
          </a:p>
        </p:txBody>
      </p:sp>
      <p:sp>
        <p:nvSpPr>
          <p:cNvPr id="36887" name="Text Box 21"/>
          <p:cNvSpPr txBox="1">
            <a:spLocks noChangeArrowheads="1"/>
          </p:cNvSpPr>
          <p:nvPr/>
        </p:nvSpPr>
        <p:spPr bwMode="auto">
          <a:xfrm>
            <a:off x="5432425" y="5394325"/>
            <a:ext cx="241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/</a:t>
            </a:r>
          </a:p>
        </p:txBody>
      </p:sp>
      <p:sp>
        <p:nvSpPr>
          <p:cNvPr id="36888" name="Text Box 22"/>
          <p:cNvSpPr txBox="1">
            <a:spLocks noChangeArrowheads="1"/>
          </p:cNvSpPr>
          <p:nvPr/>
        </p:nvSpPr>
        <p:spPr bwMode="auto">
          <a:xfrm>
            <a:off x="4289425" y="4784725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846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C1B10483-0D70-4260-8D51-9CB28E3A3FB1}" type="slidenum">
              <a:rPr lang="en-US" sz="1000" smtClean="0">
                <a:latin typeface="Arial" pitchFamily="34" charset="0"/>
              </a:rPr>
              <a:pPr/>
              <a:t>15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Associativity of Operators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Operator associativity can also be indicated by a grammar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&lt;expr&gt; -&gt; &lt;expr&gt; + &lt;expr&gt; |  const  (ambiguous)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&lt;expr&gt; -&gt; &lt;expr&gt; + const  |  const  (unambiguous)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Arial" pitchFamily="34" charset="0"/>
            </a:endParaRP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 flipH="1">
            <a:off x="3679825" y="3962400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4822825" y="3962400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4822825" y="3962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 flipH="1">
            <a:off x="3298825" y="48006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>
            <a:off x="3679825" y="4800600"/>
            <a:ext cx="990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3679825" y="48006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3298825" y="55626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4425950" y="3516313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&lt;expr&gt;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4365625" y="3505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&lt;expr&gt;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3298825" y="43434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&lt;expr&gt;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2841625" y="51816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&lt;expr&gt;</a:t>
            </a: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4213225" y="51816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const</a:t>
            </a:r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5432425" y="43434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const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2917825" y="6019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const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4670425" y="4343400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+</a:t>
            </a: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3832225" y="5181600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b="1">
                <a:latin typeface="Arial Narrow" pitchFamily="34" charset="0"/>
              </a:rPr>
              <a:t>+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52753390-8670-4570-B2EB-25D997D07955}" type="slidenum">
              <a:rPr lang="en-US" sz="1000" smtClean="0">
                <a:latin typeface="Arial" pitchFamily="34" charset="0"/>
              </a:rPr>
              <a:pPr/>
              <a:t>16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Associativity of Operators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A = B + C + A and Grammar 3.4 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For right associativity: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400" dirty="0" smtClean="0"/>
              <a:t>&lt;factor&gt; </a:t>
            </a:r>
            <a:r>
              <a:rPr lang="en-US" sz="1400" dirty="0" smtClean="0">
                <a:sym typeface="Wingdings" pitchFamily="2" charset="2"/>
              </a:rPr>
              <a:t> &lt;</a:t>
            </a:r>
            <a:r>
              <a:rPr lang="en-US" sz="1400" dirty="0" err="1" smtClean="0">
                <a:sym typeface="Wingdings" pitchFamily="2" charset="2"/>
              </a:rPr>
              <a:t>exp</a:t>
            </a:r>
            <a:r>
              <a:rPr lang="en-US" sz="1400" dirty="0" smtClean="0">
                <a:sym typeface="Wingdings" pitchFamily="2" charset="2"/>
              </a:rPr>
              <a:t>&gt; ** &lt;factor&gt;</a:t>
            </a:r>
          </a:p>
          <a:p>
            <a:pPr marL="800100" lvl="2" indent="0"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                       | &lt;</a:t>
            </a:r>
            <a:r>
              <a:rPr lang="en-US" sz="1400" dirty="0" err="1" smtClean="0">
                <a:sym typeface="Wingdings" pitchFamily="2" charset="2"/>
              </a:rPr>
              <a:t>exp</a:t>
            </a:r>
            <a:r>
              <a:rPr lang="en-US" sz="1400" dirty="0" smtClean="0">
                <a:sym typeface="Wingdings" pitchFamily="2" charset="2"/>
              </a:rPr>
              <a:t>&gt;</a:t>
            </a:r>
          </a:p>
          <a:p>
            <a:pPr marL="800100" lvl="2" indent="0">
              <a:lnSpc>
                <a:spcPct val="90000"/>
              </a:lnSpc>
              <a:buFontTx/>
              <a:buNone/>
              <a:defRPr/>
            </a:pPr>
            <a:r>
              <a:rPr lang="en-US" sz="1400" dirty="0" smtClean="0">
                <a:sym typeface="Wingdings" pitchFamily="2" charset="2"/>
              </a:rPr>
              <a:t>      &lt;</a:t>
            </a:r>
            <a:r>
              <a:rPr lang="en-US" sz="1400" dirty="0" err="1" smtClean="0">
                <a:sym typeface="Wingdings" pitchFamily="2" charset="2"/>
              </a:rPr>
              <a:t>exp</a:t>
            </a:r>
            <a:r>
              <a:rPr lang="en-US" sz="1400" dirty="0" smtClean="0">
                <a:sym typeface="Wingdings" pitchFamily="2" charset="2"/>
              </a:rPr>
              <a:t>&gt;  ( &lt;</a:t>
            </a:r>
            <a:r>
              <a:rPr lang="en-US" sz="1400" dirty="0" err="1" smtClean="0">
                <a:sym typeface="Wingdings" pitchFamily="2" charset="2"/>
              </a:rPr>
              <a:t>expr</a:t>
            </a:r>
            <a:r>
              <a:rPr lang="en-US" sz="1400" dirty="0" smtClean="0">
                <a:sym typeface="Wingdings" pitchFamily="2" charset="2"/>
              </a:rPr>
              <a:t>&gt; ) | id</a:t>
            </a:r>
          </a:p>
          <a:p>
            <a:pPr marL="800100" lvl="2" indent="0">
              <a:lnSpc>
                <a:spcPct val="90000"/>
              </a:lnSpc>
              <a:buFontTx/>
              <a:buNone/>
              <a:defRPr/>
            </a:pPr>
            <a:r>
              <a:rPr lang="en-US" sz="1400" dirty="0" smtClean="0">
                <a:sym typeface="Wingdings" pitchFamily="2" charset="2"/>
              </a:rPr>
              <a:t>…</a:t>
            </a:r>
            <a:endParaRPr lang="en-US" sz="1400" dirty="0" smtClean="0"/>
          </a:p>
          <a:p>
            <a:pPr lvl="1">
              <a:lnSpc>
                <a:spcPct val="90000"/>
              </a:lnSpc>
              <a:defRPr/>
            </a:pPr>
            <a:endParaRPr lang="en-US" sz="1800" dirty="0" smtClean="0"/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3810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1261B96A-53E1-4F61-B21A-CEBCC3FF2743}" type="slidenum">
              <a:rPr lang="en-US" sz="1000" smtClean="0">
                <a:latin typeface="Arial" pitchFamily="34" charset="0"/>
              </a:rPr>
              <a:pPr/>
              <a:t>17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Figure 3.5 extra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449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6934200" cy="599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ea typeface="ＭＳ Ｐゴシック" charset="0"/>
              </a:rPr>
              <a:t>&lt;</a:t>
            </a:r>
            <a:r>
              <a:rPr lang="en-US" sz="1600" dirty="0" err="1">
                <a:ea typeface="ＭＳ Ｐゴシック" charset="0"/>
              </a:rPr>
              <a:t>stmt</a:t>
            </a:r>
            <a:r>
              <a:rPr lang="en-US" sz="1600" dirty="0">
                <a:ea typeface="ＭＳ Ｐゴシック" charset="0"/>
              </a:rPr>
              <a:t>&gt; </a:t>
            </a:r>
            <a:r>
              <a:rPr lang="en-US" sz="1600" dirty="0">
                <a:ea typeface="ＭＳ Ｐゴシック" charset="0"/>
                <a:sym typeface="Wingdings" charset="0"/>
              </a:rPr>
              <a:t> &lt;</a:t>
            </a:r>
            <a:r>
              <a:rPr lang="en-US" sz="1600" dirty="0" err="1">
                <a:ea typeface="ＭＳ Ｐゴシック" charset="0"/>
                <a:sym typeface="Wingdings" charset="0"/>
              </a:rPr>
              <a:t>if_stmt</a:t>
            </a:r>
            <a:r>
              <a:rPr lang="en-US" sz="1600" dirty="0">
                <a:ea typeface="ＭＳ Ｐゴシック" charset="0"/>
                <a:sym typeface="Wingdings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a typeface="ＭＳ Ｐゴシック" charset="0"/>
              </a:rPr>
              <a:t>&lt;if </a:t>
            </a:r>
            <a:r>
              <a:rPr lang="en-US" sz="1600" dirty="0" err="1">
                <a:ea typeface="ＭＳ Ｐゴシック" charset="0"/>
              </a:rPr>
              <a:t>stmt</a:t>
            </a:r>
            <a:r>
              <a:rPr lang="en-US" sz="1600" dirty="0">
                <a:ea typeface="ＭＳ Ｐゴシック" charset="0"/>
              </a:rPr>
              <a:t>&gt; </a:t>
            </a:r>
            <a:r>
              <a:rPr lang="en-US" sz="1600" dirty="0">
                <a:ea typeface="ＭＳ Ｐゴシック" charset="0"/>
                <a:sym typeface="Wingdings" charset="0"/>
              </a:rPr>
              <a:t> if &lt;</a:t>
            </a:r>
            <a:r>
              <a:rPr lang="en-US" sz="1600" dirty="0" err="1">
                <a:ea typeface="ＭＳ Ｐゴシック" charset="0"/>
                <a:sym typeface="Wingdings" charset="0"/>
              </a:rPr>
              <a:t>logic_expr</a:t>
            </a:r>
            <a:r>
              <a:rPr lang="en-US" sz="1600" dirty="0">
                <a:ea typeface="ＭＳ Ｐゴシック" charset="0"/>
                <a:sym typeface="Wingdings" charset="0"/>
              </a:rPr>
              <a:t>&gt; then &lt;</a:t>
            </a:r>
            <a:r>
              <a:rPr lang="en-US" sz="1600" dirty="0" err="1">
                <a:ea typeface="ＭＳ Ｐゴシック" charset="0"/>
                <a:sym typeface="Wingdings" charset="0"/>
              </a:rPr>
              <a:t>stmt</a:t>
            </a:r>
            <a:r>
              <a:rPr lang="en-US" sz="1600" dirty="0">
                <a:ea typeface="ＭＳ Ｐゴシック" charset="0"/>
                <a:sym typeface="Wingdings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a typeface="ＭＳ Ｐゴシック" charset="0"/>
                <a:sym typeface="Wingdings" charset="0"/>
              </a:rPr>
              <a:t>                   | if &lt;</a:t>
            </a:r>
            <a:r>
              <a:rPr lang="en-US" sz="1600" dirty="0" err="1">
                <a:ea typeface="ＭＳ Ｐゴシック" charset="0"/>
                <a:sym typeface="Wingdings" charset="0"/>
              </a:rPr>
              <a:t>logic_expr</a:t>
            </a:r>
            <a:r>
              <a:rPr lang="en-US" sz="1600" dirty="0">
                <a:ea typeface="ＭＳ Ｐゴシック" charset="0"/>
                <a:sym typeface="Wingdings" charset="0"/>
              </a:rPr>
              <a:t>&gt; then &lt;</a:t>
            </a:r>
            <a:r>
              <a:rPr lang="en-US" sz="1600" dirty="0" err="1">
                <a:ea typeface="ＭＳ Ｐゴシック" charset="0"/>
                <a:sym typeface="Wingdings" charset="0"/>
              </a:rPr>
              <a:t>stmt</a:t>
            </a:r>
            <a:r>
              <a:rPr lang="en-US" sz="1600" dirty="0">
                <a:ea typeface="ＭＳ Ｐゴシック" charset="0"/>
                <a:sym typeface="Wingdings" charset="0"/>
              </a:rPr>
              <a:t>&gt; else &lt;</a:t>
            </a:r>
            <a:r>
              <a:rPr lang="en-US" sz="1600" dirty="0" err="1">
                <a:ea typeface="ＭＳ Ｐゴシック" charset="0"/>
                <a:sym typeface="Wingdings" charset="0"/>
              </a:rPr>
              <a:t>stmt</a:t>
            </a:r>
            <a:r>
              <a:rPr lang="en-US" sz="1600" dirty="0">
                <a:ea typeface="ＭＳ Ｐゴシック" charset="0"/>
                <a:sym typeface="Wingdings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endParaRPr lang="en-US" sz="1600" dirty="0">
              <a:ea typeface="ＭＳ Ｐゴシック" charset="0"/>
              <a:sym typeface="Wingdings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a typeface="ＭＳ Ｐゴシック" charset="0"/>
                <a:sym typeface="Wingdings" charset="0"/>
              </a:rPr>
              <a:t>Consider the sentential form: 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ea typeface="ＭＳ Ｐゴシック" charset="0"/>
                <a:sym typeface="Wingdings" charset="0"/>
              </a:rPr>
              <a:t>if &lt;</a:t>
            </a:r>
            <a:r>
              <a:rPr lang="en-US" sz="1400" dirty="0" err="1">
                <a:ea typeface="ＭＳ Ｐゴシック" charset="0"/>
                <a:sym typeface="Wingdings" charset="0"/>
              </a:rPr>
              <a:t>logic_expr</a:t>
            </a:r>
            <a:r>
              <a:rPr lang="en-US" sz="1400" dirty="0">
                <a:ea typeface="ＭＳ Ｐゴシック" charset="0"/>
                <a:sym typeface="Wingdings" charset="0"/>
              </a:rPr>
              <a:t>&gt; then if &lt;</a:t>
            </a:r>
            <a:r>
              <a:rPr lang="en-US" sz="1400" dirty="0" err="1">
                <a:ea typeface="ＭＳ Ｐゴシック" charset="0"/>
                <a:sym typeface="Wingdings" charset="0"/>
              </a:rPr>
              <a:t>logic_expr</a:t>
            </a:r>
            <a:r>
              <a:rPr lang="en-US" sz="1400" dirty="0">
                <a:ea typeface="ＭＳ Ｐゴシック" charset="0"/>
                <a:sym typeface="Wingdings" charset="0"/>
              </a:rPr>
              <a:t>&gt; then &lt;</a:t>
            </a:r>
            <a:r>
              <a:rPr lang="en-US" sz="1400" dirty="0" err="1">
                <a:ea typeface="ＭＳ Ｐゴシック" charset="0"/>
                <a:sym typeface="Wingdings" charset="0"/>
              </a:rPr>
              <a:t>stmt</a:t>
            </a:r>
            <a:r>
              <a:rPr lang="en-US" sz="1400" dirty="0">
                <a:ea typeface="ＭＳ Ｐゴシック" charset="0"/>
                <a:sym typeface="Wingdings" charset="0"/>
              </a:rPr>
              <a:t>&gt; else &lt;</a:t>
            </a:r>
            <a:r>
              <a:rPr lang="en-US" sz="1400" dirty="0" err="1">
                <a:ea typeface="ＭＳ Ｐゴシック" charset="0"/>
                <a:sym typeface="Wingdings" charset="0"/>
              </a:rPr>
              <a:t>stmt</a:t>
            </a:r>
            <a:r>
              <a:rPr lang="en-US" sz="1400" dirty="0">
                <a:ea typeface="ＭＳ Ｐゴシック" charset="0"/>
                <a:sym typeface="Wingdings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endParaRPr lang="en-US" sz="1400" dirty="0">
              <a:ea typeface="ＭＳ Ｐゴシック" charset="0"/>
              <a:sym typeface="Wingdings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ea typeface="ＭＳ Ｐゴシック" charset="0"/>
                <a:sym typeface="Wingdings" charset="0"/>
              </a:rPr>
              <a:t>Yields two distinct parse trees (</a:t>
            </a:r>
            <a:r>
              <a:rPr lang="en-US" sz="1400" dirty="0" err="1">
                <a:ea typeface="ＭＳ Ｐゴシック" charset="0"/>
                <a:sym typeface="Wingdings" charset="0"/>
              </a:rPr>
              <a:t>seel</a:t>
            </a:r>
            <a:r>
              <a:rPr lang="en-US" sz="1400" dirty="0">
                <a:ea typeface="ＭＳ Ｐゴシック" charset="0"/>
                <a:sym typeface="Wingdings" charset="0"/>
              </a:rPr>
              <a:t> right) and is therefore ambiguous</a:t>
            </a:r>
          </a:p>
          <a:p>
            <a:pPr>
              <a:spcBef>
                <a:spcPct val="50000"/>
              </a:spcBef>
              <a:defRPr/>
            </a:pPr>
            <a:endParaRPr lang="en-US" sz="1400" dirty="0">
              <a:ea typeface="ＭＳ Ｐゴシック" charset="0"/>
              <a:sym typeface="Wingdings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ea typeface="ＭＳ Ｐゴシック" charset="0"/>
                <a:sym typeface="Wingdings" charset="0"/>
              </a:rPr>
              <a:t>Consider: 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ea typeface="ＭＳ Ｐゴシック" charset="0"/>
                <a:sym typeface="Wingdings" charset="0"/>
              </a:rPr>
              <a:t>if (done == true) 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ea typeface="ＭＳ Ｐゴシック" charset="0"/>
                <a:sym typeface="Wingdings" charset="0"/>
              </a:rPr>
              <a:t>     then if (</a:t>
            </a:r>
            <a:r>
              <a:rPr lang="en-US" sz="1400" dirty="0" err="1">
                <a:ea typeface="ＭＳ Ｐゴシック" charset="0"/>
                <a:sym typeface="Wingdings" charset="0"/>
              </a:rPr>
              <a:t>denom</a:t>
            </a:r>
            <a:r>
              <a:rPr lang="en-US" sz="1400" dirty="0">
                <a:ea typeface="ＭＳ Ｐゴシック" charset="0"/>
                <a:sym typeface="Wingdings" charset="0"/>
              </a:rPr>
              <a:t> == 0)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ea typeface="ＭＳ Ｐゴシック" charset="0"/>
                <a:sym typeface="Wingdings" charset="0"/>
              </a:rPr>
              <a:t>       then quotient = 0;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ea typeface="ＭＳ Ｐゴシック" charset="0"/>
                <a:sym typeface="Wingdings" charset="0"/>
              </a:rPr>
              <a:t>       else quotient = </a:t>
            </a:r>
            <a:r>
              <a:rPr lang="en-US" sz="1400" dirty="0" err="1">
                <a:ea typeface="ＭＳ Ｐゴシック" charset="0"/>
                <a:sym typeface="Wingdings" charset="0"/>
              </a:rPr>
              <a:t>num</a:t>
            </a:r>
            <a:r>
              <a:rPr lang="en-US" sz="1400" dirty="0">
                <a:ea typeface="ＭＳ Ｐゴシック" charset="0"/>
                <a:sym typeface="Wingdings" charset="0"/>
              </a:rPr>
              <a:t> / </a:t>
            </a:r>
            <a:r>
              <a:rPr lang="en-US" sz="1400" dirty="0" err="1">
                <a:ea typeface="ＭＳ Ｐゴシック" charset="0"/>
                <a:sym typeface="Wingdings" charset="0"/>
              </a:rPr>
              <a:t>denom</a:t>
            </a:r>
            <a:r>
              <a:rPr lang="en-US" sz="1400" dirty="0">
                <a:ea typeface="ＭＳ Ｐゴシック" charset="0"/>
                <a:sym typeface="Wingdings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400" u="sng" dirty="0">
                <a:ea typeface="ＭＳ Ｐゴシック" charset="0"/>
                <a:sym typeface="Wingdings" charset="0"/>
              </a:rPr>
              <a:t>Problem</a:t>
            </a:r>
            <a:r>
              <a:rPr lang="en-US" sz="1400" dirty="0">
                <a:ea typeface="ＭＳ Ｐゴシック" charset="0"/>
                <a:sym typeface="Wingdings" charset="0"/>
              </a:rPr>
              <a:t>: If the upper parse tree is used, then the outermost if will be associated with the else.</a:t>
            </a:r>
          </a:p>
          <a:p>
            <a:pPr>
              <a:spcBef>
                <a:spcPct val="50000"/>
              </a:spcBef>
              <a:defRPr/>
            </a:pPr>
            <a:endParaRPr lang="en-US" sz="1400" dirty="0">
              <a:ea typeface="ＭＳ Ｐゴシック" charset="0"/>
              <a:sym typeface="Wingdings" charset="0"/>
            </a:endParaRPr>
          </a:p>
          <a:p>
            <a:pPr>
              <a:spcBef>
                <a:spcPct val="50000"/>
              </a:spcBef>
              <a:defRPr/>
            </a:pPr>
            <a:endParaRPr lang="en-US" sz="1400" dirty="0">
              <a:ea typeface="ＭＳ Ｐゴシック" charset="0"/>
              <a:sym typeface="Wingdings" charset="0"/>
            </a:endParaRPr>
          </a:p>
          <a:p>
            <a:pPr>
              <a:spcBef>
                <a:spcPct val="50000"/>
              </a:spcBef>
              <a:defRPr/>
            </a:pPr>
            <a:endParaRPr lang="en-US" sz="1600" dirty="0"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3633EFBF-5397-42C2-8272-C378D8A144FB}" type="slidenum">
              <a:rPr lang="en-US" sz="1000" smtClean="0">
                <a:latin typeface="Arial" pitchFamily="34" charset="0"/>
              </a:rPr>
              <a:pPr/>
              <a:t>18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Unambiguous Grammar for the If Statement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8355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Revised Grammar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&lt;stmt&gt; </a:t>
            </a:r>
            <a:r>
              <a:rPr lang="en-US" sz="1800" smtClean="0">
                <a:sym typeface="Wingdings" pitchFamily="2" charset="2"/>
              </a:rPr>
              <a:t> &lt;matched&gt; | &lt;unmatched&gt;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ym typeface="Wingdings" pitchFamily="2" charset="2"/>
              </a:rPr>
              <a:t>&lt;matched&gt;  if &lt;logic_expr&gt; then &lt;matched&gt; else&lt;matched&gt;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ym typeface="Wingdings" pitchFamily="2" charset="2"/>
              </a:rPr>
              <a:t>                       | any non-if statement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ym typeface="Wingdings" pitchFamily="2" charset="2"/>
              </a:rPr>
              <a:t>&lt;unmatched&gt;    if &lt;logic_expr&gt; then &lt;stmt&gt;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ym typeface="Wingdings" pitchFamily="2" charset="2"/>
              </a:rPr>
              <a:t>                          |  if &lt;logic_expre&gt; then &lt;matched&gt;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ym typeface="Wingdings" pitchFamily="2" charset="2"/>
              </a:rPr>
              <a:t>                              else &lt;unmatched&gt;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ym typeface="Wingdings" pitchFamily="2" charset="2"/>
              </a:rPr>
              <a:t>Now just one possible parse tree for the following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 	if &lt;logc_expr&gt; then if &lt;logic_expr&gt; then &lt;stmt&gt; else &lt;stmt&gt;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3546E3AD-B7FF-4A70-990D-9D66AA90F837}" type="slidenum">
              <a:rPr lang="en-US" sz="1000" smtClean="0">
                <a:latin typeface="Arial" pitchFamily="34" charset="0"/>
              </a:rPr>
              <a:pPr/>
              <a:t>19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EBNF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en-US" sz="2000" smtClean="0"/>
              <a:t>Extended Backus-Naur Form</a:t>
            </a:r>
          </a:p>
          <a:p>
            <a:pPr marL="495300" indent="-495300">
              <a:lnSpc>
                <a:spcPct val="90000"/>
              </a:lnSpc>
            </a:pPr>
            <a:endParaRPr lang="en-US" sz="2000" smtClean="0"/>
          </a:p>
          <a:p>
            <a:pPr marL="763588" lvl="1" indent="-419100">
              <a:lnSpc>
                <a:spcPct val="90000"/>
              </a:lnSpc>
            </a:pPr>
            <a:r>
              <a:rPr lang="en-US" sz="1800" smtClean="0"/>
              <a:t>Uses Metasymbols [], {}, | to make the notation more concise.</a:t>
            </a:r>
          </a:p>
          <a:p>
            <a:pPr marL="763588" lvl="1" indent="-419100">
              <a:lnSpc>
                <a:spcPct val="90000"/>
              </a:lnSpc>
            </a:pPr>
            <a:endParaRPr lang="en-US" sz="1800" smtClean="0"/>
          </a:p>
          <a:p>
            <a:pPr marL="763588" lvl="1" indent="-4191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smtClean="0"/>
              <a:t>Optional RHS denoted by brackets </a:t>
            </a:r>
            <a:r>
              <a:rPr lang="en-US" sz="1800" b="1" smtClean="0"/>
              <a:t>[]</a:t>
            </a:r>
          </a:p>
          <a:p>
            <a:pPr marL="763588" lvl="1" indent="-4191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1800" b="1" smtClean="0"/>
          </a:p>
          <a:p>
            <a:pPr marL="1052513" lvl="2" indent="-381000">
              <a:lnSpc>
                <a:spcPct val="90000"/>
              </a:lnSpc>
            </a:pPr>
            <a:r>
              <a:rPr lang="en-US" sz="1700" smtClean="0">
                <a:latin typeface="Arial" pitchFamily="34" charset="0"/>
              </a:rPr>
              <a:t>&lt;selection&gt; </a:t>
            </a:r>
            <a:r>
              <a:rPr lang="en-US" sz="1700" smtClean="0">
                <a:latin typeface="Arial" pitchFamily="34" charset="0"/>
                <a:sym typeface="Wingdings" pitchFamily="2" charset="2"/>
              </a:rPr>
              <a:t> if (&lt;expression&gt;) &lt;stmt&gt; [else &lt;stmt&gt;]</a:t>
            </a:r>
          </a:p>
          <a:p>
            <a:pPr marL="763588" lvl="1" indent="-4191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smtClean="0"/>
              <a:t>Zero or more repetitions denoted by braces </a:t>
            </a:r>
            <a:r>
              <a:rPr lang="en-US" sz="1800" b="1" smtClean="0"/>
              <a:t>{}</a:t>
            </a:r>
          </a:p>
          <a:p>
            <a:pPr marL="763588" lvl="1" indent="-4191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1800" smtClean="0"/>
          </a:p>
          <a:p>
            <a:pPr marL="1052513" lvl="2" indent="-381000">
              <a:lnSpc>
                <a:spcPct val="90000"/>
              </a:lnSpc>
            </a:pPr>
            <a:r>
              <a:rPr lang="en-US" sz="1700" smtClean="0">
                <a:latin typeface="Arial" pitchFamily="34" charset="0"/>
              </a:rPr>
              <a:t>&lt;ident_list&gt; </a:t>
            </a:r>
            <a:r>
              <a:rPr lang="en-US" sz="1700" smtClean="0">
                <a:latin typeface="Arial" pitchFamily="34" charset="0"/>
                <a:sym typeface="Wingdings" pitchFamily="2" charset="2"/>
              </a:rPr>
              <a:t> &lt;ident&gt; { , &lt;ident&gt; } </a:t>
            </a:r>
          </a:p>
          <a:p>
            <a:pPr marL="763588" lvl="1" indent="-4191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smtClean="0"/>
              <a:t>Choice of a single element from a group denoted by placing options in parentheses and separated by </a:t>
            </a:r>
            <a:r>
              <a:rPr lang="en-US" sz="1800" b="1" smtClean="0"/>
              <a:t>|</a:t>
            </a:r>
          </a:p>
          <a:p>
            <a:pPr marL="763588" lvl="1" indent="-4191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1800" smtClean="0"/>
          </a:p>
          <a:p>
            <a:pPr marL="1052513" lvl="2" indent="-381000">
              <a:lnSpc>
                <a:spcPct val="90000"/>
              </a:lnSpc>
            </a:pPr>
            <a:r>
              <a:rPr lang="en-US" sz="1700" smtClean="0">
                <a:latin typeface="Arial" pitchFamily="34" charset="0"/>
              </a:rPr>
              <a:t>&lt;term&gt; </a:t>
            </a:r>
            <a:r>
              <a:rPr lang="en-US" sz="1700" smtClean="0">
                <a:latin typeface="Arial" pitchFamily="34" charset="0"/>
                <a:sym typeface="Wingdings" pitchFamily="2" charset="2"/>
              </a:rPr>
              <a:t> &lt;term&gt; ( * | / | % ) &lt;factor&gt;</a:t>
            </a:r>
          </a:p>
          <a:p>
            <a:pPr marL="1052513" lvl="2" indent="-381000">
              <a:lnSpc>
                <a:spcPct val="90000"/>
              </a:lnSpc>
            </a:pPr>
            <a:endParaRPr lang="en-US" sz="1700" smtClean="0">
              <a:latin typeface="Arial" pitchFamily="34" charset="0"/>
              <a:sym typeface="Wingdings" pitchFamily="2" charset="2"/>
            </a:endParaRPr>
          </a:p>
          <a:p>
            <a:pPr marL="495300" indent="-495300">
              <a:lnSpc>
                <a:spcPct val="90000"/>
              </a:lnSpc>
            </a:pPr>
            <a:r>
              <a:rPr lang="en-US" sz="2000" smtClean="0">
                <a:sym typeface="Wingdings" pitchFamily="2" charset="2"/>
              </a:rPr>
              <a:t>Example 3.5 on page 133 (see next slide)</a:t>
            </a:r>
          </a:p>
          <a:p>
            <a:pPr marL="1052513" lvl="2" indent="-381000">
              <a:lnSpc>
                <a:spcPct val="90000"/>
              </a:lnSpc>
            </a:pPr>
            <a:endParaRPr lang="en-US" sz="1700" smtClean="0"/>
          </a:p>
          <a:p>
            <a:pPr marL="763588" lvl="1" indent="-419100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2012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40AEC8AE-F620-4DD4-9F23-5F6863DB2948}" type="slidenum">
              <a:rPr lang="en-US" sz="1000" smtClean="0">
                <a:latin typeface="Arial" pitchFamily="34" charset="0"/>
              </a:rPr>
              <a:pPr/>
              <a:t>2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3 Topics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Introduction</a:t>
            </a:r>
          </a:p>
          <a:p>
            <a:pPr marL="533400" indent="-533400" eaLnBrk="1" hangingPunct="1"/>
            <a:r>
              <a:rPr lang="en-US" smtClean="0"/>
              <a:t>The General Problem of Describing Syntax</a:t>
            </a:r>
          </a:p>
          <a:p>
            <a:pPr marL="533400" indent="-533400" eaLnBrk="1" hangingPunct="1"/>
            <a:r>
              <a:rPr lang="en-US" smtClean="0"/>
              <a:t>Formal Methods of Describing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FB2D7983-ED1D-45B7-A9E3-6A1672020743}" type="slidenum">
              <a:rPr lang="en-US" sz="1000" smtClean="0">
                <a:latin typeface="Arial" pitchFamily="34" charset="0"/>
              </a:rPr>
              <a:pPr/>
              <a:t>20</a:t>
            </a:fld>
            <a:endParaRPr lang="en-US" sz="1000" smtClean="0">
              <a:latin typeface="Arial" pitchFamily="34" charset="0"/>
            </a:endParaRPr>
          </a:p>
        </p:txBody>
      </p:sp>
      <p:pic>
        <p:nvPicPr>
          <p:cNvPr id="161794" name="Picture 2" descr="e03-0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46200"/>
            <a:ext cx="73152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2012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3276A82E-678E-4BBB-99FE-ED10F41002C2}" type="slidenum">
              <a:rPr lang="en-US" sz="1000" smtClean="0">
                <a:latin typeface="Arial" pitchFamily="34" charset="0"/>
              </a:rPr>
              <a:pPr/>
              <a:t>21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BNF and EBNF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</a:t>
            </a:r>
            <a:r>
              <a:rPr lang="en-US" sz="2400" smtClean="0">
                <a:latin typeface="Courier New" pitchFamily="49" charset="0"/>
              </a:rPr>
              <a:t>&lt;expr&gt;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&lt;expr&gt; +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	| &lt;expr&gt; -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	|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&lt;term&gt;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&lt;term&gt; *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	| &lt;term&gt; /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| &lt;factor&gt;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</a:t>
            </a:r>
            <a:r>
              <a:rPr lang="en-US" sz="2400" smtClean="0">
                <a:latin typeface="Courier New" pitchFamily="49" charset="0"/>
              </a:rPr>
              <a:t>&lt;expr&gt;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&lt;term&gt; {(+ | -) &lt;term&gt;}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&lt;term&gt; </a:t>
            </a:r>
            <a:r>
              <a:rPr 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smtClean="0">
                <a:latin typeface="Courier New" pitchFamily="49" charset="0"/>
              </a:rPr>
              <a:t> &lt;factor&gt; {(* | /) &lt;factor&gt;}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2012 Addison-Wesley. All rights reserved.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D07861CD-2A62-4A04-A749-8856EDF58491}" type="slidenum">
              <a:rPr lang="en-US" sz="1000" smtClean="0">
                <a:latin typeface="Arial" pitchFamily="34" charset="0"/>
              </a:rPr>
              <a:pPr/>
              <a:t>22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Recent Variations in EBNF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Alternative RHSs are put on separate lines</a:t>
            </a:r>
          </a:p>
          <a:p>
            <a:pPr eaLnBrk="1" hangingPunct="1"/>
            <a:r>
              <a:rPr lang="es-MX" smtClean="0"/>
              <a:t>Use of a colon instead of </a:t>
            </a:r>
            <a:r>
              <a:rPr lang="es-MX" sz="2000" smtClean="0">
                <a:latin typeface="Courier New" pitchFamily="49" charset="0"/>
              </a:rPr>
              <a:t>=&gt;</a:t>
            </a:r>
          </a:p>
          <a:p>
            <a:pPr eaLnBrk="1" hangingPunct="1"/>
            <a:r>
              <a:rPr lang="es-MX" smtClean="0"/>
              <a:t>Use of </a:t>
            </a:r>
            <a:r>
              <a:rPr lang="es-MX" baseline="-25000" smtClean="0">
                <a:latin typeface="Courier New" pitchFamily="49" charset="0"/>
              </a:rPr>
              <a:t>opt</a:t>
            </a:r>
            <a:r>
              <a:rPr lang="es-MX" smtClean="0"/>
              <a:t> for optional parts</a:t>
            </a:r>
          </a:p>
          <a:p>
            <a:pPr eaLnBrk="1" hangingPunct="1"/>
            <a:r>
              <a:rPr lang="es-MX" smtClean="0"/>
              <a:t>Use of </a:t>
            </a:r>
            <a:r>
              <a:rPr lang="es-MX" sz="2400" smtClean="0">
                <a:latin typeface="Courier New" pitchFamily="49" charset="0"/>
              </a:rPr>
              <a:t>oneof</a:t>
            </a:r>
            <a:r>
              <a:rPr lang="es-MX" smtClean="0"/>
              <a:t> for choices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1-</a:t>
            </a:r>
            <a:fld id="{5B9EFB10-7705-4B60-8CE2-9703CDD929CF}" type="slidenum">
              <a:rPr lang="en-US" sz="1000">
                <a:latin typeface="Arial" pitchFamily="34" charset="0"/>
              </a:rPr>
              <a:pPr/>
              <a:t>23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Diagrams	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Syntax Diagrams (graphs) are used to represent the entire syntactic structure of a parse.</a:t>
            </a:r>
          </a:p>
          <a:p>
            <a:r>
              <a:rPr lang="en-US" smtClean="0"/>
              <a:t>Also used to represent the syntax of a single rule.</a:t>
            </a:r>
          </a:p>
          <a:p>
            <a:r>
              <a:rPr lang="en-US" smtClean="0"/>
              <a:t>Example: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93072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1-</a:t>
            </a:r>
            <a:fld id="{CE7D46F8-36EF-4D86-943C-0895DA83C503}" type="slidenum">
              <a:rPr lang="en-US" sz="1000">
                <a:latin typeface="Arial" pitchFamily="34" charset="0"/>
              </a:rPr>
              <a:pPr/>
              <a:t>24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The syntax diagram (graph) and EBNF descriptions of the Ada </a:t>
            </a:r>
            <a:r>
              <a:rPr lang="en-US" sz="2000" b="1">
                <a:ea typeface="ＭＳ Ｐゴシック" charset="0"/>
              </a:rPr>
              <a:t>if</a:t>
            </a:r>
            <a:r>
              <a:rPr lang="en-US" sz="2000">
                <a:latin typeface="Arial" charset="0"/>
                <a:ea typeface="ＭＳ Ｐゴシック" charset="0"/>
              </a:rPr>
              <a:t> statement</a:t>
            </a: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71600"/>
            <a:ext cx="88582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3632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1-</a:t>
            </a:r>
            <a:fld id="{A37CCDD0-FD11-4D54-AE4D-92F13D0AB0F3}" type="slidenum">
              <a:rPr lang="en-US" sz="1000">
                <a:latin typeface="Arial" pitchFamily="34" charset="0"/>
              </a:rPr>
              <a:pPr/>
              <a:t>25</a:t>
            </a:fld>
            <a:endParaRPr lang="en-US" sz="1000">
              <a:latin typeface="Arial" pitchFamily="34" charset="0"/>
            </a:endParaRPr>
          </a:p>
        </p:txBody>
      </p:sp>
      <p:grpSp>
        <p:nvGrpSpPr>
          <p:cNvPr id="50180" name="Group 2"/>
          <p:cNvGrpSpPr>
            <a:grpSpLocks/>
          </p:cNvGrpSpPr>
          <p:nvPr/>
        </p:nvGrpSpPr>
        <p:grpSpPr bwMode="auto">
          <a:xfrm>
            <a:off x="4572000" y="228600"/>
            <a:ext cx="4316413" cy="6310313"/>
            <a:chOff x="1584" y="192"/>
            <a:chExt cx="2719" cy="3975"/>
          </a:xfrm>
        </p:grpSpPr>
        <p:pic>
          <p:nvPicPr>
            <p:cNvPr id="50182" name="Picture 3" descr="Louden_CH04_pg1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92"/>
              <a:ext cx="2719" cy="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6372" name="Text Box 4"/>
            <p:cNvSpPr txBox="1">
              <a:spLocks noChangeArrowheads="1"/>
            </p:cNvSpPr>
            <p:nvPr/>
          </p:nvSpPr>
          <p:spPr bwMode="auto">
            <a:xfrm>
              <a:off x="1584" y="4032"/>
              <a:ext cx="122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sz="800" smtClean="0">
                  <a:latin typeface="Times New Roman" pitchFamily="18" charset="0"/>
                </a:rPr>
                <a:t>© 2003 Brooks/Cole - Thomson Learning</a:t>
              </a:r>
              <a:r>
                <a:rPr lang="en-US" sz="800" baseline="30000" smtClean="0">
                  <a:latin typeface="Times New Roman" pitchFamily="18" charset="0"/>
                </a:rPr>
                <a:t>™</a:t>
              </a:r>
              <a:endParaRPr lang="en-US" smtClean="0">
                <a:latin typeface="Times New Roman" pitchFamily="18" charset="0"/>
              </a:endParaRPr>
            </a:p>
          </p:txBody>
        </p:sp>
      </p:grp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304800" y="228600"/>
            <a:ext cx="3962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>More Examples of Syntax Diagrams </a:t>
            </a:r>
            <a:b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/>
            </a:r>
            <a:b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>from </a:t>
            </a:r>
            <a:b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/>
            </a:r>
            <a:b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  <a:t>Programming Languages</a:t>
            </a:r>
            <a:br>
              <a:rPr lang="en-US" sz="28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2000" b="1">
                <a:solidFill>
                  <a:schemeClr val="accent2"/>
                </a:solidFill>
                <a:latin typeface="Lucida Sans Unicode" pitchFamily="34" charset="0"/>
              </a:rPr>
              <a:t>Principles and Practice, 2nd ed</a:t>
            </a:r>
            <a:br>
              <a:rPr lang="en-US" sz="20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2000" b="1">
                <a:solidFill>
                  <a:schemeClr val="accent2"/>
                </a:solidFill>
                <a:latin typeface="Lucida Sans Unicode" pitchFamily="34" charset="0"/>
              </a:rPr>
              <a:t/>
            </a:r>
            <a:br>
              <a:rPr lang="en-US" sz="20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3600" b="1">
                <a:solidFill>
                  <a:schemeClr val="accent2"/>
                </a:solidFill>
                <a:latin typeface="Lucida Sans Unicode" pitchFamily="34" charset="0"/>
              </a:rPr>
              <a:t>Kenneth C. Louden</a:t>
            </a:r>
            <a: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  <a:t/>
            </a:r>
            <a:b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  <a:t/>
            </a:r>
            <a:b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  <a:t>Thompson Brooks/Cole</a:t>
            </a:r>
            <a:b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  <a:t>ISBN: 0534953417</a:t>
            </a:r>
            <a:b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  <a:t/>
            </a:r>
            <a:b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</a:br>
            <a: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  <a:t/>
            </a:r>
            <a:br>
              <a:rPr lang="en-US" sz="1400" b="1">
                <a:solidFill>
                  <a:schemeClr val="accent2"/>
                </a:solidFill>
                <a:latin typeface="Lucida Sans Unicode" pitchFamily="34" charset="0"/>
              </a:rPr>
            </a:br>
            <a:endParaRPr lang="en-US" sz="1400" b="1">
              <a:solidFill>
                <a:schemeClr val="accent2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2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>
                <a:latin typeface="Arial" pitchFamily="34" charset="0"/>
              </a:rPr>
              <a:t>1-</a:t>
            </a:r>
            <a:fld id="{967DD63D-8333-4AAA-8B76-FF6E8AECF0DC}" type="slidenum">
              <a:rPr lang="en-US" sz="1000">
                <a:latin typeface="Arial" pitchFamily="34" charset="0"/>
              </a:rPr>
              <a:pPr/>
              <a:t>26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Grammar/Recognizer Connection	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Given a context-free grammar for a language, a recognizer (syntax analyzer) can be constructed.</a:t>
            </a:r>
          </a:p>
          <a:p>
            <a:r>
              <a:rPr lang="en-US" smtClean="0"/>
              <a:t>One of the first is yacc</a:t>
            </a:r>
          </a:p>
        </p:txBody>
      </p:sp>
    </p:spTree>
    <p:extLst>
      <p:ext uri="{BB962C8B-B14F-4D97-AF65-F5344CB8AC3E}">
        <p14:creationId xmlns:p14="http://schemas.microsoft.com/office/powerpoint/2010/main" val="22087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6383FD89-6E1E-42B3-BEA3-17751A6EA9BF}" type="slidenum">
              <a:rPr lang="en-US" sz="1000" smtClean="0">
                <a:latin typeface="Arial" pitchFamily="34" charset="0"/>
              </a:rPr>
              <a:pPr/>
              <a:t>3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“In a well-designed programming language, semantics should follow directly from syntax; that is, the appearance of a statement should strongly suggest what the statement is meant to accomplish.”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Robert W. Sebesta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= A + 1;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+ 1 </a:t>
            </a:r>
            <a:r>
              <a:rPr lang="en-US" smtClean="0">
                <a:sym typeface="Wingdings" pitchFamily="2" charset="2"/>
              </a:rPr>
              <a:t> 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BAE122E8-079C-455F-92E3-1398AA3C56B1}" type="slidenum">
              <a:rPr lang="en-US" sz="1000" smtClean="0">
                <a:latin typeface="Arial" pitchFamily="34" charset="0"/>
              </a:rPr>
              <a:pPr/>
              <a:t>4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Describing Syntax: Terminology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dirty="0"/>
              <a:t>L</a:t>
            </a:r>
            <a:r>
              <a:rPr lang="en-US" sz="1600" dirty="0" smtClean="0"/>
              <a:t>anguage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Sentence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600" dirty="0" smtClean="0"/>
              <a:t>Lexeme</a:t>
            </a:r>
            <a:r>
              <a:rPr lang="en-US" sz="1600" dirty="0"/>
              <a:t> </a:t>
            </a:r>
            <a:r>
              <a:rPr lang="en-US" sz="1600" dirty="0" smtClean="0"/>
              <a:t>– Token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600" dirty="0" smtClean="0"/>
              <a:t>Example: a = 2 * c + 3;</a:t>
            </a:r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endParaRPr lang="en-US" sz="1600" dirty="0" smtClean="0"/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Lexemes	Tokens</a:t>
            </a:r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a		identifier</a:t>
            </a:r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=		</a:t>
            </a:r>
            <a:r>
              <a:rPr lang="en-US" sz="1600" dirty="0" err="1" smtClean="0"/>
              <a:t>equal_sign</a:t>
            </a:r>
            <a:endParaRPr lang="en-US" sz="1600" dirty="0" smtClean="0"/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2		</a:t>
            </a:r>
            <a:r>
              <a:rPr lang="en-US" sz="1600" dirty="0" err="1" smtClean="0"/>
              <a:t>int_literal</a:t>
            </a:r>
            <a:endParaRPr lang="en-US" sz="1600" dirty="0" smtClean="0"/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*		</a:t>
            </a:r>
            <a:r>
              <a:rPr lang="en-US" sz="1600" dirty="0" err="1" smtClean="0"/>
              <a:t>mult_op</a:t>
            </a:r>
            <a:endParaRPr lang="en-US" sz="1600" dirty="0" smtClean="0"/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c		identifier</a:t>
            </a:r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+		</a:t>
            </a:r>
            <a:r>
              <a:rPr lang="en-US" sz="1600" dirty="0" err="1" smtClean="0"/>
              <a:t>plus_op</a:t>
            </a:r>
            <a:endParaRPr lang="en-US" sz="1600" dirty="0" smtClean="0"/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3		</a:t>
            </a:r>
            <a:r>
              <a:rPr lang="en-US" sz="1600" dirty="0" err="1" smtClean="0"/>
              <a:t>int_literal</a:t>
            </a:r>
            <a:endParaRPr lang="en-US" sz="1600" dirty="0" smtClean="0"/>
          </a:p>
          <a:p>
            <a:pPr marL="1771650" lvl="4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/>
              <a:t>;		semicolon</a:t>
            </a:r>
            <a:endParaRPr lang="en-US" sz="16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 smtClean="0"/>
              <a:t>Recognizer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 smtClean="0"/>
              <a:t>Generator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49B15FC5-E027-44B5-A7CD-073068EA560F}" type="slidenum">
              <a:rPr lang="en-US" sz="1000" smtClean="0">
                <a:latin typeface="Arial" pitchFamily="34" charset="0"/>
              </a:rPr>
              <a:pPr/>
              <a:t>5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b="1" smtClean="0"/>
              <a:t>Backus-Naur Form (1959)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0475"/>
            <a:ext cx="8229600" cy="55975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1400" dirty="0" smtClean="0"/>
              <a:t>BNF is a meta-language for programming languages;	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 smtClean="0"/>
              <a:t>A description of the syntax rules of the languages</a:t>
            </a:r>
          </a:p>
          <a:p>
            <a:pPr lvl="1">
              <a:lnSpc>
                <a:spcPct val="80000"/>
              </a:lnSpc>
              <a:defRPr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  <a:p>
            <a:pPr marL="457200" lvl="1" indent="0">
              <a:lnSpc>
                <a:spcPct val="80000"/>
              </a:lnSpc>
              <a:buFontTx/>
              <a:buNone/>
              <a:defRPr/>
            </a:pPr>
            <a:r>
              <a:rPr lang="en-US" sz="1400" dirty="0" smtClean="0"/>
              <a:t>BNF Rule Examples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/>
              <a:t>	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</a:rPr>
              <a:t>ident_list</a:t>
            </a:r>
            <a:r>
              <a:rPr lang="en-US" sz="1400" dirty="0" smtClean="0">
                <a:latin typeface="Courier New" pitchFamily="49" charset="0"/>
              </a:rPr>
              <a:t>&gt; → identifier | identifier, &lt;</a:t>
            </a:r>
            <a:r>
              <a:rPr lang="en-US" sz="1400" dirty="0" err="1" smtClean="0">
                <a:latin typeface="Courier New" pitchFamily="49" charset="0"/>
              </a:rPr>
              <a:t>ident_list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80000"/>
              </a:lnSpc>
              <a:defRPr/>
            </a:pPr>
            <a:endParaRPr lang="en-US" sz="140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1400" dirty="0" smtClean="0"/>
              <a:t>&lt;</a:t>
            </a:r>
            <a:r>
              <a:rPr lang="en-US" sz="1400" dirty="0" err="1" smtClean="0">
                <a:latin typeface="Courier New" pitchFamily="49" charset="0"/>
              </a:rPr>
              <a:t>if_stmt</a:t>
            </a:r>
            <a:r>
              <a:rPr lang="en-US" sz="1400" dirty="0" smtClean="0">
                <a:latin typeface="Courier New" pitchFamily="49" charset="0"/>
              </a:rPr>
              <a:t>&gt; → </a:t>
            </a:r>
            <a:r>
              <a:rPr lang="en-US" sz="1400" b="1" dirty="0" smtClean="0">
                <a:latin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</a:rPr>
              <a:t> &lt;</a:t>
            </a:r>
            <a:r>
              <a:rPr lang="en-US" sz="1400" dirty="0" err="1" smtClean="0">
                <a:latin typeface="Courier New" pitchFamily="49" charset="0"/>
              </a:rPr>
              <a:t>logic_expr</a:t>
            </a:r>
            <a:r>
              <a:rPr lang="en-US" sz="1400" dirty="0" smtClean="0">
                <a:latin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</a:rPr>
              <a:t>then</a:t>
            </a:r>
            <a:r>
              <a:rPr lang="en-US" sz="1400" dirty="0" smtClean="0">
                <a:latin typeface="Courier New" pitchFamily="49" charset="0"/>
              </a:rPr>
              <a:t> &lt;</a:t>
            </a:r>
            <a:r>
              <a:rPr lang="en-US" sz="1400" dirty="0" err="1" smtClean="0">
                <a:latin typeface="Courier New" pitchFamily="49" charset="0"/>
              </a:rPr>
              <a:t>stmt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80000"/>
              </a:lnSpc>
              <a:defRPr/>
            </a:pPr>
            <a:endParaRPr lang="en-US" sz="140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1400" dirty="0" smtClean="0"/>
              <a:t> &lt;assign&gt; -&gt; &lt;</a:t>
            </a:r>
            <a:r>
              <a:rPr lang="en-US" sz="1400" dirty="0" err="1" smtClean="0"/>
              <a:t>var</a:t>
            </a:r>
            <a:r>
              <a:rPr lang="en-US" sz="1400" dirty="0" smtClean="0"/>
              <a:t>&gt; = &lt;expression&gt;</a:t>
            </a:r>
          </a:p>
          <a:p>
            <a:pPr lvl="1">
              <a:lnSpc>
                <a:spcPct val="80000"/>
              </a:lnSpc>
              <a:defRPr/>
            </a:pPr>
            <a:endParaRPr lang="en-US" sz="140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1400" dirty="0">
                <a:latin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</a:rPr>
              <a:t>stmt</a:t>
            </a:r>
            <a:r>
              <a:rPr lang="en-US" sz="1400" dirty="0">
                <a:latin typeface="Courier New" pitchFamily="49" charset="0"/>
              </a:rPr>
              <a:t>&gt; </a:t>
            </a:r>
            <a:r>
              <a:rPr lang="en-US" sz="14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1400" dirty="0">
                <a:latin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</a:rPr>
              <a:t>single_stmt</a:t>
            </a:r>
            <a:r>
              <a:rPr lang="en-US" sz="1400" dirty="0">
                <a:latin typeface="Courier New" pitchFamily="49" charset="0"/>
              </a:rPr>
              <a:t>&gt; </a:t>
            </a:r>
          </a:p>
          <a:p>
            <a:pPr marL="457200" lvl="1" indent="0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itchFamily="49" charset="0"/>
              </a:rPr>
              <a:t>             | begin &lt;</a:t>
            </a:r>
            <a:r>
              <a:rPr lang="en-US" sz="1400" dirty="0" err="1">
                <a:latin typeface="Courier New" pitchFamily="49" charset="0"/>
              </a:rPr>
              <a:t>stmt_list</a:t>
            </a:r>
            <a:r>
              <a:rPr lang="en-US" sz="1400" dirty="0">
                <a:latin typeface="Courier New" pitchFamily="49" charset="0"/>
              </a:rPr>
              <a:t>&gt; </a:t>
            </a:r>
            <a:r>
              <a:rPr lang="en-US" sz="1400" dirty="0" smtClean="0">
                <a:latin typeface="Courier New" pitchFamily="49" charset="0"/>
              </a:rPr>
              <a:t>end</a:t>
            </a:r>
            <a:endParaRPr lang="en-US" sz="14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400" i="1" dirty="0" smtClean="0"/>
              <a:t>Note: Backus’ grammar similar to Chomsky’s Context-free and </a:t>
            </a:r>
            <a:r>
              <a:rPr lang="en-US" sz="1400" i="1" dirty="0" err="1" smtClean="0"/>
              <a:t>regulart</a:t>
            </a:r>
            <a:r>
              <a:rPr lang="en-US" sz="1400" i="1" dirty="0" smtClean="0"/>
              <a:t> grammars</a:t>
            </a:r>
          </a:p>
          <a:p>
            <a:pPr>
              <a:lnSpc>
                <a:spcPct val="80000"/>
              </a:lnSpc>
              <a:defRPr/>
            </a:pPr>
            <a:endParaRPr lang="en-US" sz="1400" i="1" dirty="0" smtClean="0"/>
          </a:p>
          <a:p>
            <a:pPr lvl="2">
              <a:lnSpc>
                <a:spcPct val="80000"/>
              </a:lnSpc>
              <a:defRPr/>
            </a:pPr>
            <a:endParaRPr lang="en-US" sz="1400" i="1" dirty="0" smtClean="0"/>
          </a:p>
          <a:p>
            <a:pPr lvl="1">
              <a:lnSpc>
                <a:spcPct val="80000"/>
              </a:lnSpc>
              <a:defRPr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04A15076-D5B6-4EF8-8EC3-8F0DFB2FD046}" type="slidenum">
              <a:rPr lang="en-US" sz="1000" smtClean="0">
                <a:latin typeface="Arial" pitchFamily="34" charset="0"/>
              </a:rPr>
              <a:pPr/>
              <a:t>6</a:t>
            </a:fld>
            <a:endParaRPr lang="en-US" sz="1000" smtClean="0">
              <a:latin typeface="Arial" pitchFamily="34" charset="0"/>
            </a:endParaRPr>
          </a:p>
        </p:txBody>
      </p:sp>
      <p:pic>
        <p:nvPicPr>
          <p:cNvPr id="165890" name="Picture 2" descr="e03-0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A6F88B3D-20D1-40AE-BA6D-034F648E3AED}" type="slidenum">
              <a:rPr lang="en-US" sz="1000" smtClean="0">
                <a:latin typeface="Arial" pitchFamily="34" charset="0"/>
              </a:rPr>
              <a:pPr/>
              <a:t>7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An example of a leftmost derivation of a program in the Small Language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700" smtClean="0"/>
              <a:t>&lt;program&gt; </a:t>
            </a:r>
            <a:r>
              <a:rPr lang="en-US" sz="1700" smtClean="0">
                <a:sym typeface="Wingdings" pitchFamily="2" charset="2"/>
              </a:rPr>
              <a:t> begin &lt;stmt_list&gt;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&lt;stmt&gt; ; &lt;stmt_list&gt;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&lt;var&gt; = &lt;expression&gt; ; &lt;stmt_list&gt;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&lt;expression&gt; ; &lt;stmt_list&gt;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&lt;var&gt; + &lt;var&gt; ; &lt;stmt_list&gt;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   B     + &lt;var&gt; ; &lt;stmt_list&gt;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   B     +    C     ; &lt;stmt_list&gt;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   B     +    C     ; &lt;stmt&gt;      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   B     +    C     ; &lt;var&gt;= &lt;expression&gt;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   B     +    C     ;     B   = &lt;expression&gt;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   B     +    C     ;     B   =       &lt;var&gt;       end</a:t>
            </a:r>
          </a:p>
          <a:p>
            <a:pPr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 begin     A =    B     +    C     ;     B   =         C       end</a:t>
            </a:r>
            <a:endParaRPr lang="en-US" sz="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1B898B0A-3301-4967-97F5-131FECA39C05}" type="slidenum">
              <a:rPr lang="en-US" sz="1000" smtClean="0">
                <a:latin typeface="Arial" pitchFamily="34" charset="0"/>
              </a:rPr>
              <a:pPr/>
              <a:t>8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BNF Grammar Example 3.2 for a Simple Assignment Statement and example derivation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175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 smtClean="0"/>
              <a:t>&lt;assign&gt; </a:t>
            </a:r>
            <a:r>
              <a:rPr lang="en-US" sz="1700" smtClean="0">
                <a:sym typeface="Wingdings" pitchFamily="2" charset="2"/>
              </a:rPr>
              <a:t> &lt;id&gt; = &lt;expr&gt;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smtClean="0">
                <a:sym typeface="Wingdings" pitchFamily="2" charset="2"/>
              </a:rPr>
              <a:t>&lt;id&gt;  A | B |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smtClean="0">
                <a:sym typeface="Wingdings" pitchFamily="2" charset="2"/>
              </a:rPr>
              <a:t>&lt;expr&gt;      &lt;id&gt; + &lt;expr&gt;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| &lt;id&gt; * &lt;expr&gt;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| ( &lt;expr&gt;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smtClean="0">
                <a:sym typeface="Wingdings" pitchFamily="2" charset="2"/>
              </a:rPr>
              <a:t>                   | &lt;id&gt;</a:t>
            </a:r>
            <a:endParaRPr lang="en-US" sz="1700" smtClean="0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An example leftmost derivation of this grammar</a:t>
            </a:r>
            <a:r>
              <a:rPr lang="en-US" sz="1800" dirty="0">
                <a:latin typeface="Arial" charset="0"/>
                <a:ea typeface="ＭＳ Ｐゴシック" charset="0"/>
              </a:rPr>
              <a:t>: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&lt;assign&gt;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&lt;id&gt; = &lt;</a:t>
            </a:r>
            <a:r>
              <a:rPr lang="en-US" sz="1800" dirty="0" err="1">
                <a:latin typeface="Arial" charset="0"/>
                <a:ea typeface="ＭＳ Ｐゴシック" charset="0"/>
                <a:sym typeface="Wingdings" charset="0"/>
              </a:rPr>
              <a:t>expr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.              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  A   = &lt;</a:t>
            </a:r>
            <a:r>
              <a:rPr lang="en-US" sz="1800" dirty="0" err="1">
                <a:latin typeface="Arial" charset="0"/>
                <a:ea typeface="ＭＳ Ｐゴシック" charset="0"/>
                <a:sym typeface="Wingdings" charset="0"/>
              </a:rPr>
              <a:t>expr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.              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  A   = &lt;id&gt; * &lt;</a:t>
            </a:r>
            <a:r>
              <a:rPr lang="en-US" sz="1800" dirty="0" err="1">
                <a:latin typeface="Arial" charset="0"/>
                <a:ea typeface="ＭＳ Ｐゴシック" charset="0"/>
                <a:sym typeface="Wingdings" charset="0"/>
              </a:rPr>
              <a:t>expr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.              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  A   =   B   * &lt;</a:t>
            </a:r>
            <a:r>
              <a:rPr lang="en-US" sz="1800" dirty="0" err="1">
                <a:latin typeface="Arial" charset="0"/>
                <a:ea typeface="ＭＳ Ｐゴシック" charset="0"/>
                <a:sym typeface="Wingdings" charset="0"/>
              </a:rPr>
              <a:t>expr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.              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  A   =   B   * ( &lt;</a:t>
            </a:r>
            <a:r>
              <a:rPr lang="en-US" sz="1800" dirty="0" err="1">
                <a:latin typeface="Arial" charset="0"/>
                <a:ea typeface="ＭＳ Ｐゴシック" charset="0"/>
                <a:sym typeface="Wingdings" charset="0"/>
              </a:rPr>
              <a:t>expr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&gt; )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.              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  A   =   B   * ( &lt;id&gt; + &lt;</a:t>
            </a:r>
            <a:r>
              <a:rPr lang="en-US" sz="1800" dirty="0" err="1">
                <a:latin typeface="Arial" charset="0"/>
                <a:ea typeface="ＭＳ Ｐゴシック" charset="0"/>
                <a:sym typeface="Wingdings" charset="0"/>
              </a:rPr>
              <a:t>expr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&gt; )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.              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  A   =   B   * (   A   + &lt;</a:t>
            </a:r>
            <a:r>
              <a:rPr lang="en-US" sz="1800" dirty="0" err="1">
                <a:latin typeface="Arial" charset="0"/>
                <a:ea typeface="ＭＳ Ｐゴシック" charset="0"/>
                <a:sym typeface="Wingdings" charset="0"/>
              </a:rPr>
              <a:t>expr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&gt; )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.              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  A   =   B   * (   A   +   &lt;id&gt;   )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.               </a:t>
            </a:r>
            <a:r>
              <a:rPr lang="en-US" sz="1800" dirty="0">
                <a:latin typeface="Arial" charset="0"/>
                <a:ea typeface="ＭＳ Ｐゴシック" charset="0"/>
                <a:sym typeface="Wingdings" charset="0"/>
              </a:rPr>
              <a:t>   A   =   B   * (   A   +     C     )</a:t>
            </a:r>
          </a:p>
          <a:p>
            <a:pPr eaLnBrk="1" hangingPunct="1">
              <a:defRPr/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Copyright © 2007 Addison-Wesley. All rights reserved.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000" smtClean="0">
                <a:latin typeface="Arial" pitchFamily="34" charset="0"/>
              </a:rPr>
              <a:t>1-</a:t>
            </a:r>
            <a:fld id="{5CD59DF7-909E-4D98-82F5-91912476C6D6}" type="slidenum">
              <a:rPr lang="en-US" sz="1000" smtClean="0">
                <a:latin typeface="Arial" pitchFamily="34" charset="0"/>
              </a:rPr>
              <a:pPr/>
              <a:t>9</a:t>
            </a:fld>
            <a:endParaRPr lang="en-US" sz="1000" smtClean="0">
              <a:latin typeface="Arial" pitchFamily="34" charset="0"/>
            </a:endParaRPr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Figure 3.1</a:t>
            </a:r>
          </a:p>
          <a:p>
            <a:pPr>
              <a:lnSpc>
                <a:spcPts val="2800"/>
              </a:lnSpc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A parse tree for the simple statement A = B * (A + C)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371600"/>
            <a:ext cx="47339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3470</TotalTime>
  <Words>1446</Words>
  <Application>Microsoft Office PowerPoint</Application>
  <PresentationFormat>On-screen Show (4:3)</PresentationFormat>
  <Paragraphs>289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1_sebesta</vt:lpstr>
      <vt:lpstr>Chapter 3 Part I</vt:lpstr>
      <vt:lpstr>Chapter 3 Topics</vt:lpstr>
      <vt:lpstr>Introduction</vt:lpstr>
      <vt:lpstr>Describing Syntax: Terminology</vt:lpstr>
      <vt:lpstr>Backus-Naur Form (1959)</vt:lpstr>
      <vt:lpstr>PowerPoint Presentation</vt:lpstr>
      <vt:lpstr>An example of a leftmost derivation of a program in the Small Language</vt:lpstr>
      <vt:lpstr>BNF Grammar Example 3.2 for a Simple Assignment Statement and example derivation</vt:lpstr>
      <vt:lpstr>PowerPoint Presentation</vt:lpstr>
      <vt:lpstr>An Example Grammar</vt:lpstr>
      <vt:lpstr>PowerPoint Presentation</vt:lpstr>
      <vt:lpstr>PowerPoint Presentation</vt:lpstr>
      <vt:lpstr>Unambiguous with consistent precedence</vt:lpstr>
      <vt:lpstr>An Unambiguous Expression Grammar</vt:lpstr>
      <vt:lpstr>Associativity of Operators</vt:lpstr>
      <vt:lpstr>Associativity of Operators</vt:lpstr>
      <vt:lpstr>PowerPoint Presentation</vt:lpstr>
      <vt:lpstr>Unambiguous Grammar for the If Statement</vt:lpstr>
      <vt:lpstr>EBNF</vt:lpstr>
      <vt:lpstr>PowerPoint Presentation</vt:lpstr>
      <vt:lpstr>BNF and EBNF</vt:lpstr>
      <vt:lpstr>Recent Variations in EBNF</vt:lpstr>
      <vt:lpstr>Syntax Diagrams </vt:lpstr>
      <vt:lpstr>PowerPoint Presentation</vt:lpstr>
      <vt:lpstr>PowerPoint Presentation</vt:lpstr>
      <vt:lpstr>Grammar/Recognizer Connection </vt:lpstr>
    </vt:vector>
  </TitlesOfParts>
  <Company>Pearson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Cynthia Zickos</cp:lastModifiedBy>
  <cp:revision>101</cp:revision>
  <dcterms:created xsi:type="dcterms:W3CDTF">2003-08-01T12:29:19Z</dcterms:created>
  <dcterms:modified xsi:type="dcterms:W3CDTF">2013-09-11T01:07:59Z</dcterms:modified>
</cp:coreProperties>
</file>