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DTD강굴림" charset="1" panose="02000503000000000000"/>
      <p:regular r:id="rId20"/>
    </p:embeddedFont>
    <p:embeddedFont>
      <p:font typeface="Nanum Square Round" charset="1" panose="020B0600000101010101"/>
      <p:regular r:id="rId21"/>
    </p:embeddedFont>
    <p:embeddedFont>
      <p:font typeface="Nanum Square Round Bold" charset="1" panose="020B0600000101010101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6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https://github.com/caramelpopcornKHU/JavaSQLProject/blob/master/src/main/java/HR_DB_Query/EmployeeDAO.java" TargetMode="External" Type="http://schemas.openxmlformats.org/officeDocument/2006/relationships/hyperlink"/><Relationship Id="rId7" Target="https://github.com/caramelpopcornKHU/JavaSQLProject/blob/master/src/main/java/HR_DB_Query/EmployeeDAO.java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gif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3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13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1343523" y="4399358"/>
            <a:ext cx="5182741" cy="4476004"/>
          </a:xfrm>
          <a:custGeom>
            <a:avLst/>
            <a:gdLst/>
            <a:ahLst/>
            <a:cxnLst/>
            <a:rect r="r" b="b" t="t" l="l"/>
            <a:pathLst>
              <a:path h="4476004" w="5182741">
                <a:moveTo>
                  <a:pt x="5182741" y="0"/>
                </a:moveTo>
                <a:lnTo>
                  <a:pt x="0" y="0"/>
                </a:lnTo>
                <a:lnTo>
                  <a:pt x="0" y="4476004"/>
                </a:lnTo>
                <a:lnTo>
                  <a:pt x="5182741" y="4476004"/>
                </a:lnTo>
                <a:lnTo>
                  <a:pt x="51827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03595" y="2593300"/>
            <a:ext cx="7853326" cy="3160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97"/>
              </a:lnSpc>
            </a:pPr>
            <a:r>
              <a:rPr lang="en-US" sz="90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팀 프로젝트</a:t>
            </a:r>
          </a:p>
          <a:p>
            <a:pPr algn="l">
              <a:lnSpc>
                <a:spcPts val="12697"/>
              </a:lnSpc>
              <a:spcBef>
                <a:spcPct val="0"/>
              </a:spcBef>
            </a:pPr>
            <a:r>
              <a:rPr lang="en-US" sz="90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프레젠테이션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03595" y="7177967"/>
            <a:ext cx="3926663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팀: [숲퍼소닉]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정형민, 이동민 ,이주형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63974" y="1847942"/>
            <a:ext cx="6544022" cy="7008324"/>
          </a:xfrm>
          <a:custGeom>
            <a:avLst/>
            <a:gdLst/>
            <a:ahLst/>
            <a:cxnLst/>
            <a:rect r="r" b="b" t="t" l="l"/>
            <a:pathLst>
              <a:path h="7008324" w="6544022">
                <a:moveTo>
                  <a:pt x="0" y="0"/>
                </a:moveTo>
                <a:lnTo>
                  <a:pt x="6544023" y="0"/>
                </a:lnTo>
                <a:lnTo>
                  <a:pt x="6544023" y="7008324"/>
                </a:lnTo>
                <a:lnTo>
                  <a:pt x="0" y="70083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485627" y="2720795"/>
            <a:ext cx="6834928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메인 메서드 실행 시 각 case 별 메서드 실행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87456" y="3722471"/>
            <a:ext cx="8164127" cy="3471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5"/>
              </a:lnSpc>
              <a:spcBef>
                <a:spcPct val="0"/>
              </a:spcBef>
            </a:pPr>
            <a:r>
              <a:rPr lang="en-US" sz="2203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1. →  handelSearchBy</a:t>
            </a:r>
            <a:r>
              <a:rPr lang="en-US" sz="2203">
                <a:solidFill>
                  <a:srgbClr val="FF6D4D"/>
                </a:solidFill>
                <a:latin typeface="TDTD강굴림"/>
                <a:ea typeface="TDTD강굴림"/>
                <a:cs typeface="TDTD강굴림"/>
                <a:sym typeface="TDTD강굴림"/>
              </a:rPr>
              <a:t>Name</a:t>
            </a:r>
          </a:p>
          <a:p>
            <a:pPr algn="just">
              <a:lnSpc>
                <a:spcPts val="3085"/>
              </a:lnSpc>
              <a:spcBef>
                <a:spcPct val="0"/>
              </a:spcBef>
            </a:pPr>
            <a:r>
              <a:rPr lang="en-US" sz="2203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2. →  handleSearchBy</a:t>
            </a:r>
            <a:r>
              <a:rPr lang="en-US" sz="2203">
                <a:solidFill>
                  <a:srgbClr val="FF6D4D"/>
                </a:solidFill>
                <a:latin typeface="TDTD강굴림"/>
                <a:ea typeface="TDTD강굴림"/>
                <a:cs typeface="TDTD강굴림"/>
                <a:sym typeface="TDTD강굴림"/>
              </a:rPr>
              <a:t>HireYear</a:t>
            </a:r>
          </a:p>
          <a:p>
            <a:pPr algn="just">
              <a:lnSpc>
                <a:spcPts val="3085"/>
              </a:lnSpc>
              <a:spcBef>
                <a:spcPct val="0"/>
              </a:spcBef>
            </a:pPr>
            <a:r>
              <a:rPr lang="en-US" sz="2203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3. →  handleSearchBy</a:t>
            </a:r>
            <a:r>
              <a:rPr lang="en-US" sz="2203">
                <a:solidFill>
                  <a:srgbClr val="FF6D4D"/>
                </a:solidFill>
                <a:latin typeface="TDTD강굴림"/>
                <a:ea typeface="TDTD강굴림"/>
                <a:cs typeface="TDTD강굴림"/>
                <a:sym typeface="TDTD강굴림"/>
              </a:rPr>
              <a:t>Department</a:t>
            </a:r>
          </a:p>
          <a:p>
            <a:pPr algn="just">
              <a:lnSpc>
                <a:spcPts val="3085"/>
              </a:lnSpc>
              <a:spcBef>
                <a:spcPct val="0"/>
              </a:spcBef>
            </a:pPr>
            <a:r>
              <a:rPr lang="en-US" sz="2203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4. →  handleSearchBy</a:t>
            </a:r>
            <a:r>
              <a:rPr lang="en-US" sz="2203">
                <a:solidFill>
                  <a:srgbClr val="FF6D4D"/>
                </a:solidFill>
                <a:latin typeface="TDTD강굴림"/>
                <a:ea typeface="TDTD강굴림"/>
                <a:cs typeface="TDTD강굴림"/>
                <a:sym typeface="TDTD강굴림"/>
              </a:rPr>
              <a:t>Job</a:t>
            </a:r>
          </a:p>
          <a:p>
            <a:pPr algn="just">
              <a:lnSpc>
                <a:spcPts val="3085"/>
              </a:lnSpc>
              <a:spcBef>
                <a:spcPct val="0"/>
              </a:spcBef>
            </a:pPr>
            <a:r>
              <a:rPr lang="en-US" sz="2203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5. →  handelSearchBy</a:t>
            </a:r>
            <a:r>
              <a:rPr lang="en-US" sz="2203">
                <a:solidFill>
                  <a:srgbClr val="FF6D4D"/>
                </a:solidFill>
                <a:latin typeface="TDTD강굴림"/>
                <a:ea typeface="TDTD강굴림"/>
                <a:cs typeface="TDTD강굴림"/>
                <a:sym typeface="TDTD강굴림"/>
              </a:rPr>
              <a:t>City</a:t>
            </a:r>
          </a:p>
          <a:p>
            <a:pPr algn="just">
              <a:lnSpc>
                <a:spcPts val="3085"/>
              </a:lnSpc>
              <a:spcBef>
                <a:spcPct val="0"/>
              </a:spcBef>
            </a:pPr>
            <a:r>
              <a:rPr lang="en-US" sz="2203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6. →  handle</a:t>
            </a:r>
            <a:r>
              <a:rPr lang="en-US" sz="2203">
                <a:solidFill>
                  <a:srgbClr val="FF6D4D"/>
                </a:solidFill>
                <a:latin typeface="TDTD강굴림"/>
                <a:ea typeface="TDTD강굴림"/>
                <a:cs typeface="TDTD강굴림"/>
                <a:sym typeface="TDTD강굴림"/>
              </a:rPr>
              <a:t>Statistics</a:t>
            </a:r>
          </a:p>
          <a:p>
            <a:pPr algn="just">
              <a:lnSpc>
                <a:spcPts val="3085"/>
              </a:lnSpc>
              <a:spcBef>
                <a:spcPct val="0"/>
              </a:spcBef>
            </a:pPr>
            <a:r>
              <a:rPr lang="en-US" sz="2203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7. →  handleSearchBy</a:t>
            </a:r>
            <a:r>
              <a:rPr lang="en-US" sz="2203">
                <a:solidFill>
                  <a:srgbClr val="FF6D4D"/>
                </a:solidFill>
                <a:latin typeface="TDTD강굴림"/>
                <a:ea typeface="TDTD강굴림"/>
                <a:cs typeface="TDTD강굴림"/>
                <a:sym typeface="TDTD강굴림"/>
              </a:rPr>
              <a:t>Manager</a:t>
            </a:r>
          </a:p>
          <a:p>
            <a:pPr algn="just">
              <a:lnSpc>
                <a:spcPts val="3085"/>
              </a:lnSpc>
              <a:spcBef>
                <a:spcPct val="0"/>
              </a:spcBef>
            </a:pPr>
            <a:r>
              <a:rPr lang="en-US" sz="2203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8. →  handleSearchBy</a:t>
            </a:r>
            <a:r>
              <a:rPr lang="en-US" sz="2203">
                <a:solidFill>
                  <a:srgbClr val="FF6D4D"/>
                </a:solidFill>
                <a:latin typeface="TDTD강굴림"/>
                <a:ea typeface="TDTD강굴림"/>
                <a:cs typeface="TDTD강굴림"/>
                <a:sym typeface="TDTD강굴림"/>
              </a:rPr>
              <a:t>Country</a:t>
            </a:r>
          </a:p>
          <a:p>
            <a:pPr algn="just">
              <a:lnSpc>
                <a:spcPts val="3085"/>
              </a:lnSpc>
              <a:spcBef>
                <a:spcPct val="0"/>
              </a:spcBef>
            </a:pPr>
            <a:r>
              <a:rPr lang="en-US" sz="2203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Q. →  종료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54481" y="881579"/>
            <a:ext cx="5288007" cy="6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코</a:t>
            </a:r>
            <a:r>
              <a:rPr lang="en-US" b="true" sz="33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드 품질 개선사항 적용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69146" y="8782374"/>
            <a:ext cx="3489193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10/12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18682" y="2304903"/>
            <a:ext cx="6719844" cy="6160597"/>
          </a:xfrm>
          <a:custGeom>
            <a:avLst/>
            <a:gdLst/>
            <a:ahLst/>
            <a:cxnLst/>
            <a:rect r="r" b="b" t="t" l="l"/>
            <a:pathLst>
              <a:path h="6160597" w="6719844">
                <a:moveTo>
                  <a:pt x="0" y="0"/>
                </a:moveTo>
                <a:lnTo>
                  <a:pt x="6719844" y="0"/>
                </a:lnTo>
                <a:lnTo>
                  <a:pt x="6719844" y="6160597"/>
                </a:lnTo>
                <a:lnTo>
                  <a:pt x="0" y="61605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90853" y="2361706"/>
            <a:ext cx="7291287" cy="6103794"/>
          </a:xfrm>
          <a:custGeom>
            <a:avLst/>
            <a:gdLst/>
            <a:ahLst/>
            <a:cxnLst/>
            <a:rect r="r" b="b" t="t" l="l"/>
            <a:pathLst>
              <a:path h="6103794" w="7291287">
                <a:moveTo>
                  <a:pt x="0" y="0"/>
                </a:moveTo>
                <a:lnTo>
                  <a:pt x="7291287" y="0"/>
                </a:lnTo>
                <a:lnTo>
                  <a:pt x="7291287" y="6103794"/>
                </a:lnTo>
                <a:lnTo>
                  <a:pt x="0" y="61037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4023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8282140" y="5413603"/>
            <a:ext cx="1967408" cy="0"/>
          </a:xfrm>
          <a:prstGeom prst="line">
            <a:avLst/>
          </a:prstGeom>
          <a:ln cap="flat" w="161925">
            <a:solidFill>
              <a:srgbClr val="FFDE59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222713" y="3000358"/>
            <a:ext cx="6992753" cy="5341593"/>
            <a:chOff x="0" y="0"/>
            <a:chExt cx="2257851" cy="17247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57851" cy="1724718"/>
            </a:xfrm>
            <a:custGeom>
              <a:avLst/>
              <a:gdLst/>
              <a:ahLst/>
              <a:cxnLst/>
              <a:rect r="r" b="b" t="t" l="l"/>
              <a:pathLst>
                <a:path h="1724718" w="2257851">
                  <a:moveTo>
                    <a:pt x="0" y="0"/>
                  </a:moveTo>
                  <a:lnTo>
                    <a:pt x="2257851" y="0"/>
                  </a:lnTo>
                  <a:lnTo>
                    <a:pt x="2257851" y="1724718"/>
                  </a:lnTo>
                  <a:lnTo>
                    <a:pt x="0" y="17247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257851" cy="1772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295247" y="4386706"/>
            <a:ext cx="4881047" cy="3458868"/>
            <a:chOff x="0" y="0"/>
            <a:chExt cx="1576014" cy="11168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76014" cy="1116815"/>
            </a:xfrm>
            <a:custGeom>
              <a:avLst/>
              <a:gdLst/>
              <a:ahLst/>
              <a:cxnLst/>
              <a:rect r="r" b="b" t="t" l="l"/>
              <a:pathLst>
                <a:path h="1116815" w="1576014">
                  <a:moveTo>
                    <a:pt x="0" y="0"/>
                  </a:moveTo>
                  <a:lnTo>
                    <a:pt x="1576014" y="0"/>
                  </a:lnTo>
                  <a:lnTo>
                    <a:pt x="1576014" y="1116815"/>
                  </a:lnTo>
                  <a:lnTo>
                    <a:pt x="0" y="11168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576014" cy="11644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254481" y="881579"/>
            <a:ext cx="5288007" cy="6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코</a:t>
            </a:r>
            <a:r>
              <a:rPr lang="en-US" b="true" sz="33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드 품질 개선사항 적용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69146" y="8782374"/>
            <a:ext cx="3489193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11/12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975113" y="5089781"/>
            <a:ext cx="4568248" cy="3080367"/>
            <a:chOff x="0" y="0"/>
            <a:chExt cx="1203160" cy="8112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03160" cy="811290"/>
            </a:xfrm>
            <a:custGeom>
              <a:avLst/>
              <a:gdLst/>
              <a:ahLst/>
              <a:cxnLst/>
              <a:rect r="r" b="b" t="t" l="l"/>
              <a:pathLst>
                <a:path h="811290" w="1203160">
                  <a:moveTo>
                    <a:pt x="38979" y="0"/>
                  </a:moveTo>
                  <a:lnTo>
                    <a:pt x="1164181" y="0"/>
                  </a:lnTo>
                  <a:cubicBezTo>
                    <a:pt x="1174519" y="0"/>
                    <a:pt x="1184434" y="4107"/>
                    <a:pt x="1191744" y="11417"/>
                  </a:cubicBezTo>
                  <a:cubicBezTo>
                    <a:pt x="1199053" y="18726"/>
                    <a:pt x="1203160" y="28641"/>
                    <a:pt x="1203160" y="38979"/>
                  </a:cubicBezTo>
                  <a:lnTo>
                    <a:pt x="1203160" y="772312"/>
                  </a:lnTo>
                  <a:cubicBezTo>
                    <a:pt x="1203160" y="793839"/>
                    <a:pt x="1185709" y="811290"/>
                    <a:pt x="1164181" y="811290"/>
                  </a:cubicBezTo>
                  <a:lnTo>
                    <a:pt x="38979" y="811290"/>
                  </a:lnTo>
                  <a:cubicBezTo>
                    <a:pt x="28641" y="811290"/>
                    <a:pt x="18726" y="807184"/>
                    <a:pt x="11417" y="799874"/>
                  </a:cubicBezTo>
                  <a:cubicBezTo>
                    <a:pt x="4107" y="792564"/>
                    <a:pt x="0" y="782649"/>
                    <a:pt x="0" y="772312"/>
                  </a:cubicBezTo>
                  <a:lnTo>
                    <a:pt x="0" y="38979"/>
                  </a:lnTo>
                  <a:cubicBezTo>
                    <a:pt x="0" y="28641"/>
                    <a:pt x="4107" y="18726"/>
                    <a:pt x="11417" y="11417"/>
                  </a:cubicBezTo>
                  <a:cubicBezTo>
                    <a:pt x="18726" y="4107"/>
                    <a:pt x="28641" y="0"/>
                    <a:pt x="3897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03160" cy="858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14440" y="5089781"/>
            <a:ext cx="4568248" cy="3080367"/>
            <a:chOff x="0" y="0"/>
            <a:chExt cx="1203160" cy="8112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03160" cy="811290"/>
            </a:xfrm>
            <a:custGeom>
              <a:avLst/>
              <a:gdLst/>
              <a:ahLst/>
              <a:cxnLst/>
              <a:rect r="r" b="b" t="t" l="l"/>
              <a:pathLst>
                <a:path h="811290" w="1203160">
                  <a:moveTo>
                    <a:pt x="38979" y="0"/>
                  </a:moveTo>
                  <a:lnTo>
                    <a:pt x="1164181" y="0"/>
                  </a:lnTo>
                  <a:cubicBezTo>
                    <a:pt x="1174519" y="0"/>
                    <a:pt x="1184434" y="4107"/>
                    <a:pt x="1191744" y="11417"/>
                  </a:cubicBezTo>
                  <a:cubicBezTo>
                    <a:pt x="1199053" y="18726"/>
                    <a:pt x="1203160" y="28641"/>
                    <a:pt x="1203160" y="38979"/>
                  </a:cubicBezTo>
                  <a:lnTo>
                    <a:pt x="1203160" y="772312"/>
                  </a:lnTo>
                  <a:cubicBezTo>
                    <a:pt x="1203160" y="793839"/>
                    <a:pt x="1185709" y="811290"/>
                    <a:pt x="1164181" y="811290"/>
                  </a:cubicBezTo>
                  <a:lnTo>
                    <a:pt x="38979" y="811290"/>
                  </a:lnTo>
                  <a:cubicBezTo>
                    <a:pt x="28641" y="811290"/>
                    <a:pt x="18726" y="807184"/>
                    <a:pt x="11417" y="799874"/>
                  </a:cubicBezTo>
                  <a:cubicBezTo>
                    <a:pt x="4107" y="792564"/>
                    <a:pt x="0" y="782649"/>
                    <a:pt x="0" y="772312"/>
                  </a:cubicBezTo>
                  <a:lnTo>
                    <a:pt x="0" y="38979"/>
                  </a:lnTo>
                  <a:cubicBezTo>
                    <a:pt x="0" y="28641"/>
                    <a:pt x="4107" y="18726"/>
                    <a:pt x="11417" y="11417"/>
                  </a:cubicBezTo>
                  <a:cubicBezTo>
                    <a:pt x="18726" y="4107"/>
                    <a:pt x="28641" y="0"/>
                    <a:pt x="3897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03160" cy="858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649389" y="5089781"/>
            <a:ext cx="4568248" cy="3080367"/>
            <a:chOff x="0" y="0"/>
            <a:chExt cx="1203160" cy="8112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03160" cy="811290"/>
            </a:xfrm>
            <a:custGeom>
              <a:avLst/>
              <a:gdLst/>
              <a:ahLst/>
              <a:cxnLst/>
              <a:rect r="r" b="b" t="t" l="l"/>
              <a:pathLst>
                <a:path h="811290" w="1203160">
                  <a:moveTo>
                    <a:pt x="38979" y="0"/>
                  </a:moveTo>
                  <a:lnTo>
                    <a:pt x="1164181" y="0"/>
                  </a:lnTo>
                  <a:cubicBezTo>
                    <a:pt x="1174519" y="0"/>
                    <a:pt x="1184434" y="4107"/>
                    <a:pt x="1191744" y="11417"/>
                  </a:cubicBezTo>
                  <a:cubicBezTo>
                    <a:pt x="1199053" y="18726"/>
                    <a:pt x="1203160" y="28641"/>
                    <a:pt x="1203160" y="38979"/>
                  </a:cubicBezTo>
                  <a:lnTo>
                    <a:pt x="1203160" y="772312"/>
                  </a:lnTo>
                  <a:cubicBezTo>
                    <a:pt x="1203160" y="793839"/>
                    <a:pt x="1185709" y="811290"/>
                    <a:pt x="1164181" y="811290"/>
                  </a:cubicBezTo>
                  <a:lnTo>
                    <a:pt x="38979" y="811290"/>
                  </a:lnTo>
                  <a:cubicBezTo>
                    <a:pt x="28641" y="811290"/>
                    <a:pt x="18726" y="807184"/>
                    <a:pt x="11417" y="799874"/>
                  </a:cubicBezTo>
                  <a:cubicBezTo>
                    <a:pt x="4107" y="792564"/>
                    <a:pt x="0" y="782649"/>
                    <a:pt x="0" y="772312"/>
                  </a:cubicBezTo>
                  <a:lnTo>
                    <a:pt x="0" y="38979"/>
                  </a:lnTo>
                  <a:cubicBezTo>
                    <a:pt x="0" y="28641"/>
                    <a:pt x="4107" y="18726"/>
                    <a:pt x="11417" y="11417"/>
                  </a:cubicBezTo>
                  <a:cubicBezTo>
                    <a:pt x="18726" y="4107"/>
                    <a:pt x="28641" y="0"/>
                    <a:pt x="3897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203160" cy="858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314535" y="4646192"/>
            <a:ext cx="3889404" cy="887178"/>
            <a:chOff x="0" y="0"/>
            <a:chExt cx="1024370" cy="2336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4370" cy="233660"/>
            </a:xfrm>
            <a:custGeom>
              <a:avLst/>
              <a:gdLst/>
              <a:ahLst/>
              <a:cxnLst/>
              <a:rect r="r" b="b" t="t" l="l"/>
              <a:pathLst>
                <a:path h="233660" w="1024370">
                  <a:moveTo>
                    <a:pt x="85592" y="0"/>
                  </a:moveTo>
                  <a:lnTo>
                    <a:pt x="938778" y="0"/>
                  </a:lnTo>
                  <a:cubicBezTo>
                    <a:pt x="961478" y="0"/>
                    <a:pt x="983249" y="9018"/>
                    <a:pt x="999300" y="25069"/>
                  </a:cubicBezTo>
                  <a:cubicBezTo>
                    <a:pt x="1015352" y="41121"/>
                    <a:pt x="1024370" y="62892"/>
                    <a:pt x="1024370" y="85592"/>
                  </a:cubicBezTo>
                  <a:lnTo>
                    <a:pt x="1024370" y="148068"/>
                  </a:lnTo>
                  <a:cubicBezTo>
                    <a:pt x="1024370" y="170768"/>
                    <a:pt x="1015352" y="192539"/>
                    <a:pt x="999300" y="208591"/>
                  </a:cubicBezTo>
                  <a:cubicBezTo>
                    <a:pt x="983249" y="224642"/>
                    <a:pt x="961478" y="233660"/>
                    <a:pt x="938778" y="233660"/>
                  </a:cubicBezTo>
                  <a:lnTo>
                    <a:pt x="85592" y="233660"/>
                  </a:lnTo>
                  <a:cubicBezTo>
                    <a:pt x="38321" y="233660"/>
                    <a:pt x="0" y="195339"/>
                    <a:pt x="0" y="148068"/>
                  </a:cubicBezTo>
                  <a:lnTo>
                    <a:pt x="0" y="85592"/>
                  </a:lnTo>
                  <a:cubicBezTo>
                    <a:pt x="0" y="62892"/>
                    <a:pt x="9018" y="41121"/>
                    <a:pt x="25069" y="25069"/>
                  </a:cubicBezTo>
                  <a:cubicBezTo>
                    <a:pt x="41121" y="9018"/>
                    <a:pt x="62892" y="0"/>
                    <a:pt x="85592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024370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153863" y="4646192"/>
            <a:ext cx="3889404" cy="887178"/>
            <a:chOff x="0" y="0"/>
            <a:chExt cx="1024370" cy="2336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24370" cy="233660"/>
            </a:xfrm>
            <a:custGeom>
              <a:avLst/>
              <a:gdLst/>
              <a:ahLst/>
              <a:cxnLst/>
              <a:rect r="r" b="b" t="t" l="l"/>
              <a:pathLst>
                <a:path h="233660" w="1024370">
                  <a:moveTo>
                    <a:pt x="85592" y="0"/>
                  </a:moveTo>
                  <a:lnTo>
                    <a:pt x="938778" y="0"/>
                  </a:lnTo>
                  <a:cubicBezTo>
                    <a:pt x="961478" y="0"/>
                    <a:pt x="983249" y="9018"/>
                    <a:pt x="999300" y="25069"/>
                  </a:cubicBezTo>
                  <a:cubicBezTo>
                    <a:pt x="1015352" y="41121"/>
                    <a:pt x="1024370" y="62892"/>
                    <a:pt x="1024370" y="85592"/>
                  </a:cubicBezTo>
                  <a:lnTo>
                    <a:pt x="1024370" y="148068"/>
                  </a:lnTo>
                  <a:cubicBezTo>
                    <a:pt x="1024370" y="170768"/>
                    <a:pt x="1015352" y="192539"/>
                    <a:pt x="999300" y="208591"/>
                  </a:cubicBezTo>
                  <a:cubicBezTo>
                    <a:pt x="983249" y="224642"/>
                    <a:pt x="961478" y="233660"/>
                    <a:pt x="938778" y="233660"/>
                  </a:cubicBezTo>
                  <a:lnTo>
                    <a:pt x="85592" y="233660"/>
                  </a:lnTo>
                  <a:cubicBezTo>
                    <a:pt x="38321" y="233660"/>
                    <a:pt x="0" y="195339"/>
                    <a:pt x="0" y="148068"/>
                  </a:cubicBezTo>
                  <a:lnTo>
                    <a:pt x="0" y="85592"/>
                  </a:lnTo>
                  <a:cubicBezTo>
                    <a:pt x="0" y="62892"/>
                    <a:pt x="9018" y="41121"/>
                    <a:pt x="25069" y="25069"/>
                  </a:cubicBezTo>
                  <a:cubicBezTo>
                    <a:pt x="41121" y="9018"/>
                    <a:pt x="62892" y="0"/>
                    <a:pt x="85592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024370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988811" y="4646192"/>
            <a:ext cx="3889404" cy="887178"/>
            <a:chOff x="0" y="0"/>
            <a:chExt cx="1024370" cy="2336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24370" cy="233660"/>
            </a:xfrm>
            <a:custGeom>
              <a:avLst/>
              <a:gdLst/>
              <a:ahLst/>
              <a:cxnLst/>
              <a:rect r="r" b="b" t="t" l="l"/>
              <a:pathLst>
                <a:path h="233660" w="1024370">
                  <a:moveTo>
                    <a:pt x="85592" y="0"/>
                  </a:moveTo>
                  <a:lnTo>
                    <a:pt x="938778" y="0"/>
                  </a:lnTo>
                  <a:cubicBezTo>
                    <a:pt x="961478" y="0"/>
                    <a:pt x="983249" y="9018"/>
                    <a:pt x="999300" y="25069"/>
                  </a:cubicBezTo>
                  <a:cubicBezTo>
                    <a:pt x="1015352" y="41121"/>
                    <a:pt x="1024370" y="62892"/>
                    <a:pt x="1024370" y="85592"/>
                  </a:cubicBezTo>
                  <a:lnTo>
                    <a:pt x="1024370" y="148068"/>
                  </a:lnTo>
                  <a:cubicBezTo>
                    <a:pt x="1024370" y="170768"/>
                    <a:pt x="1015352" y="192539"/>
                    <a:pt x="999300" y="208591"/>
                  </a:cubicBezTo>
                  <a:cubicBezTo>
                    <a:pt x="983249" y="224642"/>
                    <a:pt x="961478" y="233660"/>
                    <a:pt x="938778" y="233660"/>
                  </a:cubicBezTo>
                  <a:lnTo>
                    <a:pt x="85592" y="233660"/>
                  </a:lnTo>
                  <a:cubicBezTo>
                    <a:pt x="38321" y="233660"/>
                    <a:pt x="0" y="195339"/>
                    <a:pt x="0" y="148068"/>
                  </a:cubicBezTo>
                  <a:lnTo>
                    <a:pt x="0" y="85592"/>
                  </a:lnTo>
                  <a:cubicBezTo>
                    <a:pt x="0" y="62892"/>
                    <a:pt x="9018" y="41121"/>
                    <a:pt x="25069" y="25069"/>
                  </a:cubicBezTo>
                  <a:cubicBezTo>
                    <a:pt x="41121" y="9018"/>
                    <a:pt x="62892" y="0"/>
                    <a:pt x="85592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024370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2742158" y="1315440"/>
            <a:ext cx="2620054" cy="2983498"/>
          </a:xfrm>
          <a:custGeom>
            <a:avLst/>
            <a:gdLst/>
            <a:ahLst/>
            <a:cxnLst/>
            <a:rect r="r" b="b" t="t" l="l"/>
            <a:pathLst>
              <a:path h="2983498" w="2620054">
                <a:moveTo>
                  <a:pt x="0" y="0"/>
                </a:moveTo>
                <a:lnTo>
                  <a:pt x="2620053" y="0"/>
                </a:lnTo>
                <a:lnTo>
                  <a:pt x="2620053" y="2983498"/>
                </a:lnTo>
                <a:lnTo>
                  <a:pt x="0" y="2983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314535" y="4772217"/>
            <a:ext cx="3889404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이동민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151673" y="4772217"/>
            <a:ext cx="3889404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이주형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992289" y="4772217"/>
            <a:ext cx="3889404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정형민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59229" y="5713775"/>
            <a:ext cx="3740811" cy="2089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이번 팀 프로젝트를 통해 효율적이고 가독성 높은 코드를 작성하는 방법에 대해 많은 것을 배울 수 있었습니다. 앞으로의 개발에도 큰 도움이 될 것 같습니다.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040899" y="5713775"/>
            <a:ext cx="4110953" cy="2089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6"/>
              </a:lnSpc>
            </a:pPr>
            <a:r>
              <a:rPr lang="en-US" b="true" sz="2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단기 프로젝트가 아닌 장기적인 </a:t>
            </a:r>
          </a:p>
          <a:p>
            <a:pPr algn="just">
              <a:lnSpc>
                <a:spcPts val="3366"/>
              </a:lnSpc>
            </a:pPr>
            <a:r>
              <a:rPr lang="en-US" b="true" sz="2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프로젝트 관점에서 보았을 때 어떻게 코드를 작성해야 더 효율적으로 </a:t>
            </a:r>
          </a:p>
          <a:p>
            <a:pPr algn="just">
              <a:lnSpc>
                <a:spcPts val="3366"/>
              </a:lnSpc>
            </a:pPr>
            <a:r>
              <a:rPr lang="en-US" b="true" sz="2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유지보수가 가능할지에 대해 </a:t>
            </a:r>
          </a:p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생각해보게되었습니다.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988811" y="5686645"/>
            <a:ext cx="3740811" cy="1669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MYSQL DB를 활용하여 간단한 프로젝트를 진행하였는데, 협업의 과정에서 GIT의 효율성을 깨달았다.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567886" y="2202332"/>
            <a:ext cx="7152228" cy="131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37"/>
              </a:lnSpc>
              <a:spcBef>
                <a:spcPct val="0"/>
              </a:spcBef>
            </a:pPr>
            <a:r>
              <a:rPr lang="en-US" sz="76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프로젝트 소감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569146" y="8782374"/>
            <a:ext cx="3489193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12/12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70545" y="5993700"/>
            <a:ext cx="3329868" cy="2760764"/>
          </a:xfrm>
          <a:custGeom>
            <a:avLst/>
            <a:gdLst/>
            <a:ahLst/>
            <a:cxnLst/>
            <a:rect r="r" b="b" t="t" l="l"/>
            <a:pathLst>
              <a:path h="2760764" w="3329868">
                <a:moveTo>
                  <a:pt x="0" y="0"/>
                </a:moveTo>
                <a:lnTo>
                  <a:pt x="3329869" y="0"/>
                </a:lnTo>
                <a:lnTo>
                  <a:pt x="3329869" y="2760764"/>
                </a:lnTo>
                <a:lnTo>
                  <a:pt x="0" y="2760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04676" y="2919228"/>
            <a:ext cx="6783398" cy="2887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535"/>
              </a:lnSpc>
              <a:spcBef>
                <a:spcPct val="0"/>
              </a:spcBef>
            </a:pPr>
            <a:r>
              <a:rPr lang="en-US" sz="1681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Q &amp; 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33855" y="4401208"/>
            <a:ext cx="4922380" cy="4260096"/>
          </a:xfrm>
          <a:custGeom>
            <a:avLst/>
            <a:gdLst/>
            <a:ahLst/>
            <a:cxnLst/>
            <a:rect r="r" b="b" t="t" l="l"/>
            <a:pathLst>
              <a:path h="4260096" w="4922380">
                <a:moveTo>
                  <a:pt x="0" y="0"/>
                </a:moveTo>
                <a:lnTo>
                  <a:pt x="4922380" y="0"/>
                </a:lnTo>
                <a:lnTo>
                  <a:pt x="4922380" y="4260096"/>
                </a:lnTo>
                <a:lnTo>
                  <a:pt x="0" y="4260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03595" y="3540078"/>
            <a:ext cx="9867543" cy="1550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697"/>
              </a:lnSpc>
              <a:spcBef>
                <a:spcPct val="0"/>
              </a:spcBef>
            </a:pPr>
            <a:r>
              <a:rPr lang="en-US" sz="9069" strike="noStrike" u="none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감사합니다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03595" y="7187492"/>
            <a:ext cx="6210003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정형민, 이주형, 이동민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03595" y="7907996"/>
            <a:ext cx="7921131" cy="99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u="sng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  <a:hlinkClick r:id="rId6" tooltip="https://github.com/caramelpopcornKHU/JavaSQLProject/blob/master/src/main/java/HR_DB_Query/EmployeeDAO.java"/>
              </a:rPr>
              <a:t>Git </a:t>
            </a:r>
            <a:r>
              <a:rPr lang="en-US" sz="1899" u="sng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  <a:hlinkClick r:id="rId7" tooltip="https://github.com/caramelpopcornKHU/JavaSQLProject/blob/master/src/main/java/HR_DB_Query/EmployeeDAO.java"/>
              </a:rPr>
              <a:t>: https://github.com/caramelpopcornKHU/JavaSQLProject/blob/master/src/main/java/HR_DB_Query/EmployeeDAO.java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198912" y="4869891"/>
            <a:ext cx="5520950" cy="962210"/>
            <a:chOff x="0" y="0"/>
            <a:chExt cx="1340691" cy="2336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40691" cy="233660"/>
            </a:xfrm>
            <a:custGeom>
              <a:avLst/>
              <a:gdLst/>
              <a:ahLst/>
              <a:cxnLst/>
              <a:rect r="r" b="b" t="t" l="l"/>
              <a:pathLst>
                <a:path h="233660" w="1340691">
                  <a:moveTo>
                    <a:pt x="60298" y="0"/>
                  </a:moveTo>
                  <a:lnTo>
                    <a:pt x="1280393" y="0"/>
                  </a:lnTo>
                  <a:cubicBezTo>
                    <a:pt x="1313695" y="0"/>
                    <a:pt x="1340691" y="26996"/>
                    <a:pt x="1340691" y="60298"/>
                  </a:cubicBezTo>
                  <a:lnTo>
                    <a:pt x="1340691" y="173362"/>
                  </a:lnTo>
                  <a:cubicBezTo>
                    <a:pt x="1340691" y="206664"/>
                    <a:pt x="1313695" y="233660"/>
                    <a:pt x="1280393" y="233660"/>
                  </a:cubicBezTo>
                  <a:lnTo>
                    <a:pt x="60298" y="233660"/>
                  </a:lnTo>
                  <a:cubicBezTo>
                    <a:pt x="26996" y="233660"/>
                    <a:pt x="0" y="206664"/>
                    <a:pt x="0" y="173362"/>
                  </a:cubicBezTo>
                  <a:lnTo>
                    <a:pt x="0" y="60298"/>
                  </a:lnTo>
                  <a:cubicBezTo>
                    <a:pt x="0" y="26996"/>
                    <a:pt x="26996" y="0"/>
                    <a:pt x="6029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340691" cy="281285"/>
            </a:xfrm>
            <a:prstGeom prst="rect">
              <a:avLst/>
            </a:prstGeom>
          </p:spPr>
          <p:txBody>
            <a:bodyPr anchor="ctr" rtlCol="false" tIns="53933" lIns="53933" bIns="53933" rIns="53933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663388" y="4871254"/>
            <a:ext cx="5520950" cy="962210"/>
            <a:chOff x="0" y="0"/>
            <a:chExt cx="1340691" cy="2336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40691" cy="233660"/>
            </a:xfrm>
            <a:custGeom>
              <a:avLst/>
              <a:gdLst/>
              <a:ahLst/>
              <a:cxnLst/>
              <a:rect r="r" b="b" t="t" l="l"/>
              <a:pathLst>
                <a:path h="233660" w="1340691">
                  <a:moveTo>
                    <a:pt x="60298" y="0"/>
                  </a:moveTo>
                  <a:lnTo>
                    <a:pt x="1280393" y="0"/>
                  </a:lnTo>
                  <a:cubicBezTo>
                    <a:pt x="1313695" y="0"/>
                    <a:pt x="1340691" y="26996"/>
                    <a:pt x="1340691" y="60298"/>
                  </a:cubicBezTo>
                  <a:lnTo>
                    <a:pt x="1340691" y="173362"/>
                  </a:lnTo>
                  <a:cubicBezTo>
                    <a:pt x="1340691" y="206664"/>
                    <a:pt x="1313695" y="233660"/>
                    <a:pt x="1280393" y="233660"/>
                  </a:cubicBezTo>
                  <a:lnTo>
                    <a:pt x="60298" y="233660"/>
                  </a:lnTo>
                  <a:cubicBezTo>
                    <a:pt x="26996" y="233660"/>
                    <a:pt x="0" y="206664"/>
                    <a:pt x="0" y="173362"/>
                  </a:cubicBezTo>
                  <a:lnTo>
                    <a:pt x="0" y="60298"/>
                  </a:lnTo>
                  <a:cubicBezTo>
                    <a:pt x="0" y="26996"/>
                    <a:pt x="26996" y="0"/>
                    <a:pt x="6029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340691" cy="281285"/>
            </a:xfrm>
            <a:prstGeom prst="rect">
              <a:avLst/>
            </a:prstGeom>
          </p:spPr>
          <p:txBody>
            <a:bodyPr anchor="ctr" rtlCol="false" tIns="53933" lIns="53933" bIns="53933" rIns="53933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198912" y="6165404"/>
            <a:ext cx="5520950" cy="962210"/>
            <a:chOff x="0" y="0"/>
            <a:chExt cx="1340691" cy="2336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40691" cy="233660"/>
            </a:xfrm>
            <a:custGeom>
              <a:avLst/>
              <a:gdLst/>
              <a:ahLst/>
              <a:cxnLst/>
              <a:rect r="r" b="b" t="t" l="l"/>
              <a:pathLst>
                <a:path h="233660" w="1340691">
                  <a:moveTo>
                    <a:pt x="60298" y="0"/>
                  </a:moveTo>
                  <a:lnTo>
                    <a:pt x="1280393" y="0"/>
                  </a:lnTo>
                  <a:cubicBezTo>
                    <a:pt x="1313695" y="0"/>
                    <a:pt x="1340691" y="26996"/>
                    <a:pt x="1340691" y="60298"/>
                  </a:cubicBezTo>
                  <a:lnTo>
                    <a:pt x="1340691" y="173362"/>
                  </a:lnTo>
                  <a:cubicBezTo>
                    <a:pt x="1340691" y="206664"/>
                    <a:pt x="1313695" y="233660"/>
                    <a:pt x="1280393" y="233660"/>
                  </a:cubicBezTo>
                  <a:lnTo>
                    <a:pt x="60298" y="233660"/>
                  </a:lnTo>
                  <a:cubicBezTo>
                    <a:pt x="26996" y="233660"/>
                    <a:pt x="0" y="206664"/>
                    <a:pt x="0" y="173362"/>
                  </a:cubicBezTo>
                  <a:lnTo>
                    <a:pt x="0" y="60298"/>
                  </a:lnTo>
                  <a:cubicBezTo>
                    <a:pt x="0" y="26996"/>
                    <a:pt x="26996" y="0"/>
                    <a:pt x="6029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340691" cy="281285"/>
            </a:xfrm>
            <a:prstGeom prst="rect">
              <a:avLst/>
            </a:prstGeom>
          </p:spPr>
          <p:txBody>
            <a:bodyPr anchor="ctr" rtlCol="false" tIns="53933" lIns="53933" bIns="53933" rIns="53933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663388" y="6166766"/>
            <a:ext cx="5520950" cy="962210"/>
            <a:chOff x="0" y="0"/>
            <a:chExt cx="1340691" cy="2336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40691" cy="233660"/>
            </a:xfrm>
            <a:custGeom>
              <a:avLst/>
              <a:gdLst/>
              <a:ahLst/>
              <a:cxnLst/>
              <a:rect r="r" b="b" t="t" l="l"/>
              <a:pathLst>
                <a:path h="233660" w="1340691">
                  <a:moveTo>
                    <a:pt x="60298" y="0"/>
                  </a:moveTo>
                  <a:lnTo>
                    <a:pt x="1280393" y="0"/>
                  </a:lnTo>
                  <a:cubicBezTo>
                    <a:pt x="1313695" y="0"/>
                    <a:pt x="1340691" y="26996"/>
                    <a:pt x="1340691" y="60298"/>
                  </a:cubicBezTo>
                  <a:lnTo>
                    <a:pt x="1340691" y="173362"/>
                  </a:lnTo>
                  <a:cubicBezTo>
                    <a:pt x="1340691" y="206664"/>
                    <a:pt x="1313695" y="233660"/>
                    <a:pt x="1280393" y="233660"/>
                  </a:cubicBezTo>
                  <a:lnTo>
                    <a:pt x="60298" y="233660"/>
                  </a:lnTo>
                  <a:cubicBezTo>
                    <a:pt x="26996" y="233660"/>
                    <a:pt x="0" y="206664"/>
                    <a:pt x="0" y="173362"/>
                  </a:cubicBezTo>
                  <a:lnTo>
                    <a:pt x="0" y="60298"/>
                  </a:lnTo>
                  <a:cubicBezTo>
                    <a:pt x="0" y="26996"/>
                    <a:pt x="26996" y="0"/>
                    <a:pt x="60298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340691" cy="281285"/>
            </a:xfrm>
            <a:prstGeom prst="rect">
              <a:avLst/>
            </a:prstGeom>
          </p:spPr>
          <p:txBody>
            <a:bodyPr anchor="ctr" rtlCol="false" tIns="53933" lIns="53933" bIns="53933" rIns="53933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198912" y="4874487"/>
            <a:ext cx="1080110" cy="941889"/>
            <a:chOff x="0" y="0"/>
            <a:chExt cx="267949" cy="2336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67949" cy="233660"/>
            </a:xfrm>
            <a:custGeom>
              <a:avLst/>
              <a:gdLst/>
              <a:ahLst/>
              <a:cxnLst/>
              <a:rect r="r" b="b" t="t" l="l"/>
              <a:pathLst>
                <a:path h="233660" w="267949">
                  <a:moveTo>
                    <a:pt x="116830" y="0"/>
                  </a:moveTo>
                  <a:lnTo>
                    <a:pt x="151119" y="0"/>
                  </a:lnTo>
                  <a:cubicBezTo>
                    <a:pt x="215643" y="0"/>
                    <a:pt x="267949" y="52307"/>
                    <a:pt x="267949" y="116830"/>
                  </a:cubicBezTo>
                  <a:lnTo>
                    <a:pt x="267949" y="116830"/>
                  </a:lnTo>
                  <a:cubicBezTo>
                    <a:pt x="267949" y="147815"/>
                    <a:pt x="255641" y="177531"/>
                    <a:pt x="233731" y="199441"/>
                  </a:cubicBezTo>
                  <a:cubicBezTo>
                    <a:pt x="211821" y="221351"/>
                    <a:pt x="182105" y="233660"/>
                    <a:pt x="15111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267949" cy="281285"/>
            </a:xfrm>
            <a:prstGeom prst="rect">
              <a:avLst/>
            </a:prstGeom>
          </p:spPr>
          <p:txBody>
            <a:bodyPr anchor="ctr" rtlCol="false" tIns="53933" lIns="53933" bIns="53933" rIns="53933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663388" y="4869891"/>
            <a:ext cx="1103413" cy="962210"/>
            <a:chOff x="0" y="0"/>
            <a:chExt cx="267949" cy="2336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67949" cy="233660"/>
            </a:xfrm>
            <a:custGeom>
              <a:avLst/>
              <a:gdLst/>
              <a:ahLst/>
              <a:cxnLst/>
              <a:rect r="r" b="b" t="t" l="l"/>
              <a:pathLst>
                <a:path h="233660" w="267949">
                  <a:moveTo>
                    <a:pt x="116830" y="0"/>
                  </a:moveTo>
                  <a:lnTo>
                    <a:pt x="151119" y="0"/>
                  </a:lnTo>
                  <a:cubicBezTo>
                    <a:pt x="215643" y="0"/>
                    <a:pt x="267949" y="52307"/>
                    <a:pt x="267949" y="116830"/>
                  </a:cubicBezTo>
                  <a:lnTo>
                    <a:pt x="267949" y="116830"/>
                  </a:lnTo>
                  <a:cubicBezTo>
                    <a:pt x="267949" y="147815"/>
                    <a:pt x="255641" y="177531"/>
                    <a:pt x="233731" y="199441"/>
                  </a:cubicBezTo>
                  <a:cubicBezTo>
                    <a:pt x="211821" y="221351"/>
                    <a:pt x="182105" y="233660"/>
                    <a:pt x="15111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267949" cy="281285"/>
            </a:xfrm>
            <a:prstGeom prst="rect">
              <a:avLst/>
            </a:prstGeom>
          </p:spPr>
          <p:txBody>
            <a:bodyPr anchor="ctr" rtlCol="false" tIns="53933" lIns="53933" bIns="53933" rIns="53933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663388" y="6166766"/>
            <a:ext cx="1103413" cy="962210"/>
            <a:chOff x="0" y="0"/>
            <a:chExt cx="267949" cy="23366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67949" cy="233660"/>
            </a:xfrm>
            <a:custGeom>
              <a:avLst/>
              <a:gdLst/>
              <a:ahLst/>
              <a:cxnLst/>
              <a:rect r="r" b="b" t="t" l="l"/>
              <a:pathLst>
                <a:path h="233660" w="267949">
                  <a:moveTo>
                    <a:pt x="116830" y="0"/>
                  </a:moveTo>
                  <a:lnTo>
                    <a:pt x="151119" y="0"/>
                  </a:lnTo>
                  <a:cubicBezTo>
                    <a:pt x="215643" y="0"/>
                    <a:pt x="267949" y="52307"/>
                    <a:pt x="267949" y="116830"/>
                  </a:cubicBezTo>
                  <a:lnTo>
                    <a:pt x="267949" y="116830"/>
                  </a:lnTo>
                  <a:cubicBezTo>
                    <a:pt x="267949" y="147815"/>
                    <a:pt x="255641" y="177531"/>
                    <a:pt x="233731" y="199441"/>
                  </a:cubicBezTo>
                  <a:cubicBezTo>
                    <a:pt x="211821" y="221351"/>
                    <a:pt x="182105" y="233660"/>
                    <a:pt x="15111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267949" cy="281285"/>
            </a:xfrm>
            <a:prstGeom prst="rect">
              <a:avLst/>
            </a:prstGeom>
          </p:spPr>
          <p:txBody>
            <a:bodyPr anchor="ctr" rtlCol="false" tIns="53933" lIns="53933" bIns="53933" rIns="53933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3198912" y="6139378"/>
            <a:ext cx="1080110" cy="941889"/>
            <a:chOff x="0" y="0"/>
            <a:chExt cx="267949" cy="23366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67949" cy="233660"/>
            </a:xfrm>
            <a:custGeom>
              <a:avLst/>
              <a:gdLst/>
              <a:ahLst/>
              <a:cxnLst/>
              <a:rect r="r" b="b" t="t" l="l"/>
              <a:pathLst>
                <a:path h="233660" w="267949">
                  <a:moveTo>
                    <a:pt x="116830" y="0"/>
                  </a:moveTo>
                  <a:lnTo>
                    <a:pt x="151119" y="0"/>
                  </a:lnTo>
                  <a:cubicBezTo>
                    <a:pt x="215643" y="0"/>
                    <a:pt x="267949" y="52307"/>
                    <a:pt x="267949" y="116830"/>
                  </a:cubicBezTo>
                  <a:lnTo>
                    <a:pt x="267949" y="116830"/>
                  </a:lnTo>
                  <a:cubicBezTo>
                    <a:pt x="267949" y="147815"/>
                    <a:pt x="255641" y="177531"/>
                    <a:pt x="233731" y="199441"/>
                  </a:cubicBezTo>
                  <a:cubicBezTo>
                    <a:pt x="211821" y="221351"/>
                    <a:pt x="182105" y="233660"/>
                    <a:pt x="151119" y="233660"/>
                  </a:cubicBezTo>
                  <a:lnTo>
                    <a:pt x="116830" y="233660"/>
                  </a:lnTo>
                  <a:cubicBezTo>
                    <a:pt x="52307" y="233660"/>
                    <a:pt x="0" y="181353"/>
                    <a:pt x="0" y="116830"/>
                  </a:cubicBezTo>
                  <a:lnTo>
                    <a:pt x="0" y="116830"/>
                  </a:lnTo>
                  <a:cubicBezTo>
                    <a:pt x="0" y="52307"/>
                    <a:pt x="52307" y="0"/>
                    <a:pt x="11683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267949" cy="281285"/>
            </a:xfrm>
            <a:prstGeom prst="rect">
              <a:avLst/>
            </a:prstGeom>
          </p:spPr>
          <p:txBody>
            <a:bodyPr anchor="ctr" rtlCol="false" tIns="53933" lIns="53933" bIns="53933" rIns="53933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4879522" y="4996386"/>
            <a:ext cx="3519771" cy="58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6"/>
              </a:lnSpc>
              <a:spcBef>
                <a:spcPct val="0"/>
              </a:spcBef>
            </a:pPr>
            <a:r>
              <a:rPr lang="en-US" sz="3036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팀원 역할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216787" y="4996386"/>
            <a:ext cx="3921788" cy="58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6"/>
              </a:lnSpc>
              <a:spcBef>
                <a:spcPct val="0"/>
              </a:spcBef>
            </a:pPr>
            <a:r>
              <a:rPr lang="en-US" sz="3036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코드 품질 개선사항 적용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879522" y="6291899"/>
            <a:ext cx="3519771" cy="58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6"/>
              </a:lnSpc>
              <a:spcBef>
                <a:spcPct val="0"/>
              </a:spcBef>
            </a:pPr>
            <a:r>
              <a:rPr lang="en-US" sz="3036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메서드 설명 및 구현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343998" y="6293261"/>
            <a:ext cx="3794577" cy="58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6"/>
              </a:lnSpc>
              <a:spcBef>
                <a:spcPct val="0"/>
              </a:spcBef>
            </a:pPr>
            <a:r>
              <a:rPr lang="en-US" sz="3036">
                <a:solidFill>
                  <a:srgbClr val="FFFFFF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프로젝트 소감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455470" y="5000625"/>
            <a:ext cx="566993" cy="566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8"/>
              </a:lnSpc>
              <a:spcBef>
                <a:spcPct val="0"/>
              </a:spcBef>
            </a:pPr>
            <a:r>
              <a:rPr lang="en-US" b="true" sz="2972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925482" y="4996386"/>
            <a:ext cx="579226" cy="58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b="true" sz="3036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03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455470" y="6268778"/>
            <a:ext cx="566993" cy="566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8"/>
              </a:lnSpc>
              <a:spcBef>
                <a:spcPct val="0"/>
              </a:spcBef>
            </a:pPr>
            <a:r>
              <a:rPr lang="en-US" b="true" sz="2972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925482" y="6291899"/>
            <a:ext cx="579226" cy="58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6"/>
              </a:lnSpc>
              <a:spcBef>
                <a:spcPct val="0"/>
              </a:spcBef>
            </a:pPr>
            <a:r>
              <a:rPr lang="en-US" b="true" sz="3036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04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567886" y="2202332"/>
            <a:ext cx="7152228" cy="131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37"/>
              </a:lnSpc>
              <a:spcBef>
                <a:spcPct val="0"/>
              </a:spcBef>
            </a:pPr>
            <a:r>
              <a:rPr lang="en-US" sz="76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발표순서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569146" y="8782374"/>
            <a:ext cx="3489193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2/12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975113" y="5089781"/>
            <a:ext cx="4568248" cy="3080367"/>
            <a:chOff x="0" y="0"/>
            <a:chExt cx="1203160" cy="8112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03160" cy="811290"/>
            </a:xfrm>
            <a:custGeom>
              <a:avLst/>
              <a:gdLst/>
              <a:ahLst/>
              <a:cxnLst/>
              <a:rect r="r" b="b" t="t" l="l"/>
              <a:pathLst>
                <a:path h="811290" w="1203160">
                  <a:moveTo>
                    <a:pt x="38979" y="0"/>
                  </a:moveTo>
                  <a:lnTo>
                    <a:pt x="1164181" y="0"/>
                  </a:lnTo>
                  <a:cubicBezTo>
                    <a:pt x="1174519" y="0"/>
                    <a:pt x="1184434" y="4107"/>
                    <a:pt x="1191744" y="11417"/>
                  </a:cubicBezTo>
                  <a:cubicBezTo>
                    <a:pt x="1199053" y="18726"/>
                    <a:pt x="1203160" y="28641"/>
                    <a:pt x="1203160" y="38979"/>
                  </a:cubicBezTo>
                  <a:lnTo>
                    <a:pt x="1203160" y="772312"/>
                  </a:lnTo>
                  <a:cubicBezTo>
                    <a:pt x="1203160" y="793839"/>
                    <a:pt x="1185709" y="811290"/>
                    <a:pt x="1164181" y="811290"/>
                  </a:cubicBezTo>
                  <a:lnTo>
                    <a:pt x="38979" y="811290"/>
                  </a:lnTo>
                  <a:cubicBezTo>
                    <a:pt x="28641" y="811290"/>
                    <a:pt x="18726" y="807184"/>
                    <a:pt x="11417" y="799874"/>
                  </a:cubicBezTo>
                  <a:cubicBezTo>
                    <a:pt x="4107" y="792564"/>
                    <a:pt x="0" y="782649"/>
                    <a:pt x="0" y="772312"/>
                  </a:cubicBezTo>
                  <a:lnTo>
                    <a:pt x="0" y="38979"/>
                  </a:lnTo>
                  <a:cubicBezTo>
                    <a:pt x="0" y="28641"/>
                    <a:pt x="4107" y="18726"/>
                    <a:pt x="11417" y="11417"/>
                  </a:cubicBezTo>
                  <a:cubicBezTo>
                    <a:pt x="18726" y="4107"/>
                    <a:pt x="28641" y="0"/>
                    <a:pt x="3897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03160" cy="858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814440" y="5089781"/>
            <a:ext cx="4568248" cy="3080367"/>
            <a:chOff x="0" y="0"/>
            <a:chExt cx="1203160" cy="8112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03160" cy="811290"/>
            </a:xfrm>
            <a:custGeom>
              <a:avLst/>
              <a:gdLst/>
              <a:ahLst/>
              <a:cxnLst/>
              <a:rect r="r" b="b" t="t" l="l"/>
              <a:pathLst>
                <a:path h="811290" w="1203160">
                  <a:moveTo>
                    <a:pt x="38979" y="0"/>
                  </a:moveTo>
                  <a:lnTo>
                    <a:pt x="1164181" y="0"/>
                  </a:lnTo>
                  <a:cubicBezTo>
                    <a:pt x="1174519" y="0"/>
                    <a:pt x="1184434" y="4107"/>
                    <a:pt x="1191744" y="11417"/>
                  </a:cubicBezTo>
                  <a:cubicBezTo>
                    <a:pt x="1199053" y="18726"/>
                    <a:pt x="1203160" y="28641"/>
                    <a:pt x="1203160" y="38979"/>
                  </a:cubicBezTo>
                  <a:lnTo>
                    <a:pt x="1203160" y="772312"/>
                  </a:lnTo>
                  <a:cubicBezTo>
                    <a:pt x="1203160" y="793839"/>
                    <a:pt x="1185709" y="811290"/>
                    <a:pt x="1164181" y="811290"/>
                  </a:cubicBezTo>
                  <a:lnTo>
                    <a:pt x="38979" y="811290"/>
                  </a:lnTo>
                  <a:cubicBezTo>
                    <a:pt x="28641" y="811290"/>
                    <a:pt x="18726" y="807184"/>
                    <a:pt x="11417" y="799874"/>
                  </a:cubicBezTo>
                  <a:cubicBezTo>
                    <a:pt x="4107" y="792564"/>
                    <a:pt x="0" y="782649"/>
                    <a:pt x="0" y="772312"/>
                  </a:cubicBezTo>
                  <a:lnTo>
                    <a:pt x="0" y="38979"/>
                  </a:lnTo>
                  <a:cubicBezTo>
                    <a:pt x="0" y="28641"/>
                    <a:pt x="4107" y="18726"/>
                    <a:pt x="11417" y="11417"/>
                  </a:cubicBezTo>
                  <a:cubicBezTo>
                    <a:pt x="18726" y="4107"/>
                    <a:pt x="28641" y="0"/>
                    <a:pt x="3897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03160" cy="858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649389" y="5089781"/>
            <a:ext cx="4568248" cy="3080367"/>
            <a:chOff x="0" y="0"/>
            <a:chExt cx="1203160" cy="8112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03160" cy="811290"/>
            </a:xfrm>
            <a:custGeom>
              <a:avLst/>
              <a:gdLst/>
              <a:ahLst/>
              <a:cxnLst/>
              <a:rect r="r" b="b" t="t" l="l"/>
              <a:pathLst>
                <a:path h="811290" w="1203160">
                  <a:moveTo>
                    <a:pt x="38979" y="0"/>
                  </a:moveTo>
                  <a:lnTo>
                    <a:pt x="1164181" y="0"/>
                  </a:lnTo>
                  <a:cubicBezTo>
                    <a:pt x="1174519" y="0"/>
                    <a:pt x="1184434" y="4107"/>
                    <a:pt x="1191744" y="11417"/>
                  </a:cubicBezTo>
                  <a:cubicBezTo>
                    <a:pt x="1199053" y="18726"/>
                    <a:pt x="1203160" y="28641"/>
                    <a:pt x="1203160" y="38979"/>
                  </a:cubicBezTo>
                  <a:lnTo>
                    <a:pt x="1203160" y="772312"/>
                  </a:lnTo>
                  <a:cubicBezTo>
                    <a:pt x="1203160" y="793839"/>
                    <a:pt x="1185709" y="811290"/>
                    <a:pt x="1164181" y="811290"/>
                  </a:cubicBezTo>
                  <a:lnTo>
                    <a:pt x="38979" y="811290"/>
                  </a:lnTo>
                  <a:cubicBezTo>
                    <a:pt x="28641" y="811290"/>
                    <a:pt x="18726" y="807184"/>
                    <a:pt x="11417" y="799874"/>
                  </a:cubicBezTo>
                  <a:cubicBezTo>
                    <a:pt x="4107" y="792564"/>
                    <a:pt x="0" y="782649"/>
                    <a:pt x="0" y="772312"/>
                  </a:cubicBezTo>
                  <a:lnTo>
                    <a:pt x="0" y="38979"/>
                  </a:lnTo>
                  <a:cubicBezTo>
                    <a:pt x="0" y="28641"/>
                    <a:pt x="4107" y="18726"/>
                    <a:pt x="11417" y="11417"/>
                  </a:cubicBezTo>
                  <a:cubicBezTo>
                    <a:pt x="18726" y="4107"/>
                    <a:pt x="28641" y="0"/>
                    <a:pt x="3897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203160" cy="858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314535" y="4646192"/>
            <a:ext cx="3889404" cy="887178"/>
            <a:chOff x="0" y="0"/>
            <a:chExt cx="1024370" cy="2336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4370" cy="233660"/>
            </a:xfrm>
            <a:custGeom>
              <a:avLst/>
              <a:gdLst/>
              <a:ahLst/>
              <a:cxnLst/>
              <a:rect r="r" b="b" t="t" l="l"/>
              <a:pathLst>
                <a:path h="233660" w="1024370">
                  <a:moveTo>
                    <a:pt x="85592" y="0"/>
                  </a:moveTo>
                  <a:lnTo>
                    <a:pt x="938778" y="0"/>
                  </a:lnTo>
                  <a:cubicBezTo>
                    <a:pt x="961478" y="0"/>
                    <a:pt x="983249" y="9018"/>
                    <a:pt x="999300" y="25069"/>
                  </a:cubicBezTo>
                  <a:cubicBezTo>
                    <a:pt x="1015352" y="41121"/>
                    <a:pt x="1024370" y="62892"/>
                    <a:pt x="1024370" y="85592"/>
                  </a:cubicBezTo>
                  <a:lnTo>
                    <a:pt x="1024370" y="148068"/>
                  </a:lnTo>
                  <a:cubicBezTo>
                    <a:pt x="1024370" y="170768"/>
                    <a:pt x="1015352" y="192539"/>
                    <a:pt x="999300" y="208591"/>
                  </a:cubicBezTo>
                  <a:cubicBezTo>
                    <a:pt x="983249" y="224642"/>
                    <a:pt x="961478" y="233660"/>
                    <a:pt x="938778" y="233660"/>
                  </a:cubicBezTo>
                  <a:lnTo>
                    <a:pt x="85592" y="233660"/>
                  </a:lnTo>
                  <a:cubicBezTo>
                    <a:pt x="38321" y="233660"/>
                    <a:pt x="0" y="195339"/>
                    <a:pt x="0" y="148068"/>
                  </a:cubicBezTo>
                  <a:lnTo>
                    <a:pt x="0" y="85592"/>
                  </a:lnTo>
                  <a:cubicBezTo>
                    <a:pt x="0" y="62892"/>
                    <a:pt x="9018" y="41121"/>
                    <a:pt x="25069" y="25069"/>
                  </a:cubicBezTo>
                  <a:cubicBezTo>
                    <a:pt x="41121" y="9018"/>
                    <a:pt x="62892" y="0"/>
                    <a:pt x="85592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024370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153863" y="4646192"/>
            <a:ext cx="3889404" cy="887178"/>
            <a:chOff x="0" y="0"/>
            <a:chExt cx="1024370" cy="2336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24370" cy="233660"/>
            </a:xfrm>
            <a:custGeom>
              <a:avLst/>
              <a:gdLst/>
              <a:ahLst/>
              <a:cxnLst/>
              <a:rect r="r" b="b" t="t" l="l"/>
              <a:pathLst>
                <a:path h="233660" w="1024370">
                  <a:moveTo>
                    <a:pt x="85592" y="0"/>
                  </a:moveTo>
                  <a:lnTo>
                    <a:pt x="938778" y="0"/>
                  </a:lnTo>
                  <a:cubicBezTo>
                    <a:pt x="961478" y="0"/>
                    <a:pt x="983249" y="9018"/>
                    <a:pt x="999300" y="25069"/>
                  </a:cubicBezTo>
                  <a:cubicBezTo>
                    <a:pt x="1015352" y="41121"/>
                    <a:pt x="1024370" y="62892"/>
                    <a:pt x="1024370" y="85592"/>
                  </a:cubicBezTo>
                  <a:lnTo>
                    <a:pt x="1024370" y="148068"/>
                  </a:lnTo>
                  <a:cubicBezTo>
                    <a:pt x="1024370" y="170768"/>
                    <a:pt x="1015352" y="192539"/>
                    <a:pt x="999300" y="208591"/>
                  </a:cubicBezTo>
                  <a:cubicBezTo>
                    <a:pt x="983249" y="224642"/>
                    <a:pt x="961478" y="233660"/>
                    <a:pt x="938778" y="233660"/>
                  </a:cubicBezTo>
                  <a:lnTo>
                    <a:pt x="85592" y="233660"/>
                  </a:lnTo>
                  <a:cubicBezTo>
                    <a:pt x="38321" y="233660"/>
                    <a:pt x="0" y="195339"/>
                    <a:pt x="0" y="148068"/>
                  </a:cubicBezTo>
                  <a:lnTo>
                    <a:pt x="0" y="85592"/>
                  </a:lnTo>
                  <a:cubicBezTo>
                    <a:pt x="0" y="62892"/>
                    <a:pt x="9018" y="41121"/>
                    <a:pt x="25069" y="25069"/>
                  </a:cubicBezTo>
                  <a:cubicBezTo>
                    <a:pt x="41121" y="9018"/>
                    <a:pt x="62892" y="0"/>
                    <a:pt x="85592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024370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988811" y="4646192"/>
            <a:ext cx="3889404" cy="887178"/>
            <a:chOff x="0" y="0"/>
            <a:chExt cx="1024370" cy="2336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24370" cy="233660"/>
            </a:xfrm>
            <a:custGeom>
              <a:avLst/>
              <a:gdLst/>
              <a:ahLst/>
              <a:cxnLst/>
              <a:rect r="r" b="b" t="t" l="l"/>
              <a:pathLst>
                <a:path h="233660" w="1024370">
                  <a:moveTo>
                    <a:pt x="85592" y="0"/>
                  </a:moveTo>
                  <a:lnTo>
                    <a:pt x="938778" y="0"/>
                  </a:lnTo>
                  <a:cubicBezTo>
                    <a:pt x="961478" y="0"/>
                    <a:pt x="983249" y="9018"/>
                    <a:pt x="999300" y="25069"/>
                  </a:cubicBezTo>
                  <a:cubicBezTo>
                    <a:pt x="1015352" y="41121"/>
                    <a:pt x="1024370" y="62892"/>
                    <a:pt x="1024370" y="85592"/>
                  </a:cubicBezTo>
                  <a:lnTo>
                    <a:pt x="1024370" y="148068"/>
                  </a:lnTo>
                  <a:cubicBezTo>
                    <a:pt x="1024370" y="170768"/>
                    <a:pt x="1015352" y="192539"/>
                    <a:pt x="999300" y="208591"/>
                  </a:cubicBezTo>
                  <a:cubicBezTo>
                    <a:pt x="983249" y="224642"/>
                    <a:pt x="961478" y="233660"/>
                    <a:pt x="938778" y="233660"/>
                  </a:cubicBezTo>
                  <a:lnTo>
                    <a:pt x="85592" y="233660"/>
                  </a:lnTo>
                  <a:cubicBezTo>
                    <a:pt x="38321" y="233660"/>
                    <a:pt x="0" y="195339"/>
                    <a:pt x="0" y="148068"/>
                  </a:cubicBezTo>
                  <a:lnTo>
                    <a:pt x="0" y="85592"/>
                  </a:lnTo>
                  <a:cubicBezTo>
                    <a:pt x="0" y="62892"/>
                    <a:pt x="9018" y="41121"/>
                    <a:pt x="25069" y="25069"/>
                  </a:cubicBezTo>
                  <a:cubicBezTo>
                    <a:pt x="41121" y="9018"/>
                    <a:pt x="62892" y="0"/>
                    <a:pt x="85592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024370" cy="2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2742158" y="1315440"/>
            <a:ext cx="2620054" cy="2983498"/>
          </a:xfrm>
          <a:custGeom>
            <a:avLst/>
            <a:gdLst/>
            <a:ahLst/>
            <a:cxnLst/>
            <a:rect r="r" b="b" t="t" l="l"/>
            <a:pathLst>
              <a:path h="2983498" w="2620054">
                <a:moveTo>
                  <a:pt x="0" y="0"/>
                </a:moveTo>
                <a:lnTo>
                  <a:pt x="2620053" y="0"/>
                </a:lnTo>
                <a:lnTo>
                  <a:pt x="2620053" y="2983498"/>
                </a:lnTo>
                <a:lnTo>
                  <a:pt x="0" y="29834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314535" y="4772217"/>
            <a:ext cx="3889404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이동민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151673" y="4772217"/>
            <a:ext cx="3889404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이주형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992289" y="4772217"/>
            <a:ext cx="3889404" cy="53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3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정형민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463128" y="6057245"/>
            <a:ext cx="3740811" cy="83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6"/>
              </a:lnSpc>
            </a:pPr>
            <a:r>
              <a:rPr lang="en-US" b="true" sz="2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1, 2, 3번 메서드 구현</a:t>
            </a:r>
          </a:p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+ 팀원 피드백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73594" y="6057245"/>
            <a:ext cx="3740811" cy="83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4, 5, 7 번 메서드 구현</a:t>
            </a:r>
          </a:p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b="true" sz="2200" strike="noStrike" u="none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+ 팀원 피드백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066585" y="6057245"/>
            <a:ext cx="3740811" cy="1250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b="true" sz="22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6, 8 , MAIN 메서드 구현</a:t>
            </a:r>
          </a:p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  <a:r>
              <a:rPr lang="en-US" b="true" sz="2200" strike="noStrike" u="none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+ 팀원 피드백</a:t>
            </a:r>
          </a:p>
          <a:p>
            <a:pPr algn="just" marL="0" indent="0" lvl="0">
              <a:lnSpc>
                <a:spcPts val="3366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5567886" y="2202332"/>
            <a:ext cx="7152228" cy="1319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37"/>
              </a:lnSpc>
              <a:spcBef>
                <a:spcPct val="0"/>
              </a:spcBef>
            </a:pPr>
            <a:r>
              <a:rPr lang="en-US" sz="766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팀원 역할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569146" y="8782374"/>
            <a:ext cx="3489193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3/12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09075" y="5331206"/>
            <a:ext cx="4500461" cy="1571803"/>
          </a:xfrm>
          <a:custGeom>
            <a:avLst/>
            <a:gdLst/>
            <a:ahLst/>
            <a:cxnLst/>
            <a:rect r="r" b="b" t="t" l="l"/>
            <a:pathLst>
              <a:path h="1571803" w="4500461">
                <a:moveTo>
                  <a:pt x="0" y="0"/>
                </a:moveTo>
                <a:lnTo>
                  <a:pt x="4500462" y="0"/>
                </a:lnTo>
                <a:lnTo>
                  <a:pt x="4500462" y="1571803"/>
                </a:lnTo>
                <a:lnTo>
                  <a:pt x="0" y="1571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1754115"/>
            <a:ext cx="9491105" cy="5706527"/>
          </a:xfrm>
          <a:custGeom>
            <a:avLst/>
            <a:gdLst/>
            <a:ahLst/>
            <a:cxnLst/>
            <a:rect r="r" b="b" t="t" l="l"/>
            <a:pathLst>
              <a:path h="5706527" w="9491105">
                <a:moveTo>
                  <a:pt x="0" y="0"/>
                </a:moveTo>
                <a:lnTo>
                  <a:pt x="9491105" y="0"/>
                </a:lnTo>
                <a:lnTo>
                  <a:pt x="9491105" y="5706527"/>
                </a:lnTo>
                <a:lnTo>
                  <a:pt x="0" y="57065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9943" y="7536842"/>
            <a:ext cx="8334884" cy="1352782"/>
          </a:xfrm>
          <a:custGeom>
            <a:avLst/>
            <a:gdLst/>
            <a:ahLst/>
            <a:cxnLst/>
            <a:rect r="r" b="b" t="t" l="l"/>
            <a:pathLst>
              <a:path h="1352782" w="8334884">
                <a:moveTo>
                  <a:pt x="0" y="0"/>
                </a:moveTo>
                <a:lnTo>
                  <a:pt x="8334884" y="0"/>
                </a:lnTo>
                <a:lnTo>
                  <a:pt x="8334884" y="1352782"/>
                </a:lnTo>
                <a:lnTo>
                  <a:pt x="0" y="13527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614721" y="1712954"/>
            <a:ext cx="5712123" cy="3377933"/>
          </a:xfrm>
          <a:custGeom>
            <a:avLst/>
            <a:gdLst/>
            <a:ahLst/>
            <a:cxnLst/>
            <a:rect r="r" b="b" t="t" l="l"/>
            <a:pathLst>
              <a:path h="3377933" w="5712123">
                <a:moveTo>
                  <a:pt x="0" y="0"/>
                </a:moveTo>
                <a:lnTo>
                  <a:pt x="5712123" y="0"/>
                </a:lnTo>
                <a:lnTo>
                  <a:pt x="5712123" y="3377933"/>
                </a:lnTo>
                <a:lnTo>
                  <a:pt x="0" y="33779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010088" y="7095726"/>
            <a:ext cx="4499449" cy="1793898"/>
          </a:xfrm>
          <a:custGeom>
            <a:avLst/>
            <a:gdLst/>
            <a:ahLst/>
            <a:cxnLst/>
            <a:rect r="r" b="b" t="t" l="l"/>
            <a:pathLst>
              <a:path h="1793898" w="4499449">
                <a:moveTo>
                  <a:pt x="0" y="0"/>
                </a:moveTo>
                <a:lnTo>
                  <a:pt x="4499449" y="0"/>
                </a:lnTo>
                <a:lnTo>
                  <a:pt x="4499449" y="1793898"/>
                </a:lnTo>
                <a:lnTo>
                  <a:pt x="0" y="17938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193779" y="1860167"/>
            <a:ext cx="4962420" cy="2183922"/>
          </a:xfrm>
          <a:custGeom>
            <a:avLst/>
            <a:gdLst/>
            <a:ahLst/>
            <a:cxnLst/>
            <a:rect r="r" b="b" t="t" l="l"/>
            <a:pathLst>
              <a:path h="2183922" w="4962420">
                <a:moveTo>
                  <a:pt x="0" y="0"/>
                </a:moveTo>
                <a:lnTo>
                  <a:pt x="4962420" y="0"/>
                </a:lnTo>
                <a:lnTo>
                  <a:pt x="4962420" y="2183922"/>
                </a:lnTo>
                <a:lnTo>
                  <a:pt x="0" y="21839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5624146" y="3297005"/>
            <a:ext cx="2050843" cy="481948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5512960" y="7833443"/>
            <a:ext cx="3148459" cy="99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BD59"/>
                </a:solidFill>
                <a:latin typeface="TDTD강굴림"/>
                <a:ea typeface="TDTD강굴림"/>
                <a:cs typeface="TDTD강굴림"/>
                <a:sym typeface="TDTD강굴림"/>
              </a:rPr>
              <a:t>db.properties 파일을 만들어 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BD59"/>
                </a:solidFill>
                <a:latin typeface="TDTD강굴림"/>
                <a:ea typeface="TDTD강굴림"/>
                <a:cs typeface="TDTD강굴림"/>
                <a:sym typeface="TDTD강굴림"/>
              </a:rPr>
              <a:t>DB정보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BD59"/>
                </a:solidFill>
                <a:latin typeface="TDTD강굴림"/>
                <a:ea typeface="TDTD강굴림"/>
                <a:cs typeface="TDTD강굴림"/>
                <a:sym typeface="TDTD강굴림"/>
              </a:rPr>
              <a:t>접근 정보입력</a:t>
            </a:r>
          </a:p>
        </p:txBody>
      </p:sp>
      <p:sp>
        <p:nvSpPr>
          <p:cNvPr name="AutoShape 18" id="18"/>
          <p:cNvSpPr/>
          <p:nvPr/>
        </p:nvSpPr>
        <p:spPr>
          <a:xfrm flipH="true">
            <a:off x="5774252" y="3816217"/>
            <a:ext cx="936993" cy="3500067"/>
          </a:xfrm>
          <a:prstGeom prst="line">
            <a:avLst/>
          </a:prstGeom>
          <a:ln cap="flat" w="85725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9" id="19"/>
          <p:cNvSpPr txBox="true"/>
          <p:nvPr/>
        </p:nvSpPr>
        <p:spPr>
          <a:xfrm rot="0">
            <a:off x="2254481" y="881579"/>
            <a:ext cx="3519771" cy="6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메서드 설명 및 구현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69146" y="8782374"/>
            <a:ext cx="3489193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4/12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07624" y="1778644"/>
            <a:ext cx="12272751" cy="7348310"/>
          </a:xfrm>
          <a:custGeom>
            <a:avLst/>
            <a:gdLst/>
            <a:ahLst/>
            <a:cxnLst/>
            <a:rect r="r" b="b" t="t" l="l"/>
            <a:pathLst>
              <a:path h="7348310" w="12272751">
                <a:moveTo>
                  <a:pt x="0" y="0"/>
                </a:moveTo>
                <a:lnTo>
                  <a:pt x="12272752" y="0"/>
                </a:lnTo>
                <a:lnTo>
                  <a:pt x="12272752" y="7348310"/>
                </a:lnTo>
                <a:lnTo>
                  <a:pt x="0" y="7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54481" y="881579"/>
            <a:ext cx="3519771" cy="6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메서드 설명 및 구현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69146" y="8782374"/>
            <a:ext cx="3489193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5/12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2359" y="2503144"/>
            <a:ext cx="9097159" cy="6595441"/>
          </a:xfrm>
          <a:custGeom>
            <a:avLst/>
            <a:gdLst/>
            <a:ahLst/>
            <a:cxnLst/>
            <a:rect r="r" b="b" t="t" l="l"/>
            <a:pathLst>
              <a:path h="6595441" w="9097159">
                <a:moveTo>
                  <a:pt x="0" y="0"/>
                </a:moveTo>
                <a:lnTo>
                  <a:pt x="9097159" y="0"/>
                </a:lnTo>
                <a:lnTo>
                  <a:pt x="9097159" y="6595440"/>
                </a:lnTo>
                <a:lnTo>
                  <a:pt x="0" y="65954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042369" y="4851210"/>
            <a:ext cx="1467672" cy="344903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109844" y="1801528"/>
            <a:ext cx="8866354" cy="50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1번. 직원 이름으로 직원정보를 검색할 수 있는가?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403756" y="5217924"/>
            <a:ext cx="7915762" cy="1860204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2042369" y="7336816"/>
            <a:ext cx="3384656" cy="795394"/>
          </a:xfrm>
          <a:prstGeom prst="rect">
            <a:avLst/>
          </a:prstGeom>
        </p:spPr>
      </p:pic>
      <p:sp>
        <p:nvSpPr>
          <p:cNvPr name="AutoShape 15" id="15"/>
          <p:cNvSpPr/>
          <p:nvPr/>
        </p:nvSpPr>
        <p:spPr>
          <a:xfrm flipH="true">
            <a:off x="3734697" y="3511793"/>
            <a:ext cx="8358066" cy="1339417"/>
          </a:xfrm>
          <a:prstGeom prst="line">
            <a:avLst/>
          </a:prstGeom>
          <a:ln cap="flat" w="161925">
            <a:solidFill>
              <a:srgbClr val="FFDE5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flipH="true">
            <a:off x="10386748" y="5800864"/>
            <a:ext cx="1706015" cy="141526"/>
          </a:xfrm>
          <a:prstGeom prst="line">
            <a:avLst/>
          </a:prstGeom>
          <a:ln cap="flat" w="161925">
            <a:solidFill>
              <a:srgbClr val="FFDE5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flipH="true">
            <a:off x="6219293" y="7896666"/>
            <a:ext cx="5873470" cy="0"/>
          </a:xfrm>
          <a:prstGeom prst="line">
            <a:avLst/>
          </a:prstGeom>
          <a:ln cap="flat" w="161925">
            <a:solidFill>
              <a:srgbClr val="FFDE5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8" id="18"/>
          <p:cNvSpPr txBox="true"/>
          <p:nvPr/>
        </p:nvSpPr>
        <p:spPr>
          <a:xfrm rot="0">
            <a:off x="13298255" y="3143842"/>
            <a:ext cx="2905454" cy="71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개선점1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쿼리실행의 오류처리가 X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67230" y="5330147"/>
            <a:ext cx="4767502" cy="1052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개선점2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함수화를 통하여 Employee 인스턴스 초기화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→ 함수의 재활용성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237198" y="7686888"/>
            <a:ext cx="3027567" cy="71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개선점3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for-each문으로 객체 호출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54481" y="881579"/>
            <a:ext cx="3519771" cy="6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메서드 설명 및 구현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69146" y="8782374"/>
            <a:ext cx="3489193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6/12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39937" y="1864697"/>
            <a:ext cx="7756438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2번. 입사년도로 검색할 수 있는가?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9937" y="4161302"/>
            <a:ext cx="7804063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3번. 부서번호로 검색할 수 있는가?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1849" y="6609421"/>
            <a:ext cx="8890392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4번. 직무로 검색가능한가?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339937" y="4928382"/>
            <a:ext cx="9916788" cy="1462726"/>
            <a:chOff x="0" y="0"/>
            <a:chExt cx="13222384" cy="19503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222384" cy="1950302"/>
            </a:xfrm>
            <a:custGeom>
              <a:avLst/>
              <a:gdLst/>
              <a:ahLst/>
              <a:cxnLst/>
              <a:rect r="r" b="b" t="t" l="l"/>
              <a:pathLst>
                <a:path h="1950302" w="13222384">
                  <a:moveTo>
                    <a:pt x="0" y="0"/>
                  </a:moveTo>
                  <a:lnTo>
                    <a:pt x="13222384" y="0"/>
                  </a:lnTo>
                  <a:lnTo>
                    <a:pt x="13222384" y="1950302"/>
                  </a:lnTo>
                  <a:lnTo>
                    <a:pt x="0" y="1950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587684" y="1284294"/>
              <a:ext cx="8005820" cy="372730"/>
              <a:chOff x="0" y="0"/>
              <a:chExt cx="1938716" cy="9026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38716" cy="90261"/>
              </a:xfrm>
              <a:custGeom>
                <a:avLst/>
                <a:gdLst/>
                <a:ahLst/>
                <a:cxnLst/>
                <a:rect r="r" b="b" t="t" l="l"/>
                <a:pathLst>
                  <a:path h="90261" w="1938716">
                    <a:moveTo>
                      <a:pt x="0" y="0"/>
                    </a:moveTo>
                    <a:lnTo>
                      <a:pt x="1938716" y="0"/>
                    </a:lnTo>
                    <a:lnTo>
                      <a:pt x="1938716" y="90261"/>
                    </a:lnTo>
                    <a:lnTo>
                      <a:pt x="0" y="9026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1938716" cy="13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1339937" y="7286421"/>
            <a:ext cx="8374821" cy="1971879"/>
            <a:chOff x="0" y="0"/>
            <a:chExt cx="11166428" cy="26291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166428" cy="2629173"/>
            </a:xfrm>
            <a:custGeom>
              <a:avLst/>
              <a:gdLst/>
              <a:ahLst/>
              <a:cxnLst/>
              <a:rect r="r" b="b" t="t" l="l"/>
              <a:pathLst>
                <a:path h="2629173" w="11166428">
                  <a:moveTo>
                    <a:pt x="0" y="0"/>
                  </a:moveTo>
                  <a:lnTo>
                    <a:pt x="11166428" y="0"/>
                  </a:lnTo>
                  <a:lnTo>
                    <a:pt x="11166428" y="2629173"/>
                  </a:lnTo>
                  <a:lnTo>
                    <a:pt x="0" y="26291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726785" y="1911634"/>
              <a:ext cx="7850844" cy="466595"/>
              <a:chOff x="0" y="0"/>
              <a:chExt cx="1901187" cy="11299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901187" cy="112992"/>
              </a:xfrm>
              <a:custGeom>
                <a:avLst/>
                <a:gdLst/>
                <a:ahLst/>
                <a:cxnLst/>
                <a:rect r="r" b="b" t="t" l="l"/>
                <a:pathLst>
                  <a:path h="112992" w="1901187">
                    <a:moveTo>
                      <a:pt x="0" y="0"/>
                    </a:moveTo>
                    <a:lnTo>
                      <a:pt x="1901187" y="0"/>
                    </a:lnTo>
                    <a:lnTo>
                      <a:pt x="1901187" y="112992"/>
                    </a:lnTo>
                    <a:lnTo>
                      <a:pt x="0" y="11299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901187" cy="16061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3" id="23"/>
          <p:cNvSpPr/>
          <p:nvPr/>
        </p:nvSpPr>
        <p:spPr>
          <a:xfrm flipH="false" flipV="false" rot="0">
            <a:off x="1339937" y="2631777"/>
            <a:ext cx="9045131" cy="1284171"/>
          </a:xfrm>
          <a:custGeom>
            <a:avLst/>
            <a:gdLst/>
            <a:ahLst/>
            <a:cxnLst/>
            <a:rect r="r" b="b" t="t" l="l"/>
            <a:pathLst>
              <a:path h="1284171" w="9045131">
                <a:moveTo>
                  <a:pt x="0" y="0"/>
                </a:moveTo>
                <a:lnTo>
                  <a:pt x="9045131" y="0"/>
                </a:lnTo>
                <a:lnTo>
                  <a:pt x="9045131" y="1284171"/>
                </a:lnTo>
                <a:lnTo>
                  <a:pt x="0" y="12841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367516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2065570" y="2711887"/>
            <a:ext cx="403546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Year(hire_date)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:년도만 추출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896932" y="3331107"/>
            <a:ext cx="5572598" cy="291327"/>
            <a:chOff x="0" y="0"/>
            <a:chExt cx="1799305" cy="9406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799305" cy="94065"/>
            </a:xfrm>
            <a:custGeom>
              <a:avLst/>
              <a:gdLst/>
              <a:ahLst/>
              <a:cxnLst/>
              <a:rect r="r" b="b" t="t" l="l"/>
              <a:pathLst>
                <a:path h="94065" w="1799305">
                  <a:moveTo>
                    <a:pt x="0" y="0"/>
                  </a:moveTo>
                  <a:lnTo>
                    <a:pt x="1799305" y="0"/>
                  </a:lnTo>
                  <a:lnTo>
                    <a:pt x="1799305" y="94065"/>
                  </a:lnTo>
                  <a:lnTo>
                    <a:pt x="0" y="940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799305" cy="141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 flipH="true">
            <a:off x="7581527" y="3273862"/>
            <a:ext cx="4168644" cy="174370"/>
          </a:xfrm>
          <a:prstGeom prst="line">
            <a:avLst/>
          </a:prstGeom>
          <a:ln cap="flat" w="57150">
            <a:solidFill>
              <a:srgbClr val="FFDE59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9" id="29"/>
          <p:cNvSpPr txBox="true"/>
          <p:nvPr/>
        </p:nvSpPr>
        <p:spPr>
          <a:xfrm rot="0">
            <a:off x="12307018" y="5458459"/>
            <a:ext cx="370471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2, 3번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Try - Catch 문 이용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54481" y="881579"/>
            <a:ext cx="3519771" cy="6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메서드 설명 및 구현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569146" y="8782374"/>
            <a:ext cx="3489193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7/12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805067" y="4147820"/>
            <a:ext cx="7455238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Join Query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: employees - departments - locations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39937" y="4814082"/>
            <a:ext cx="7148329" cy="1804413"/>
          </a:xfrm>
          <a:custGeom>
            <a:avLst/>
            <a:gdLst/>
            <a:ahLst/>
            <a:cxnLst/>
            <a:rect r="r" b="b" t="t" l="l"/>
            <a:pathLst>
              <a:path h="1804413" w="7148329">
                <a:moveTo>
                  <a:pt x="0" y="0"/>
                </a:moveTo>
                <a:lnTo>
                  <a:pt x="7148329" y="0"/>
                </a:lnTo>
                <a:lnTo>
                  <a:pt x="7148329" y="1804414"/>
                </a:lnTo>
                <a:lnTo>
                  <a:pt x="0" y="18044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66" b="-27636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896932" y="5592381"/>
            <a:ext cx="6386745" cy="876495"/>
            <a:chOff x="0" y="0"/>
            <a:chExt cx="2062181" cy="2830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2181" cy="283007"/>
            </a:xfrm>
            <a:custGeom>
              <a:avLst/>
              <a:gdLst/>
              <a:ahLst/>
              <a:cxnLst/>
              <a:rect r="r" b="b" t="t" l="l"/>
              <a:pathLst>
                <a:path h="283007" w="2062181">
                  <a:moveTo>
                    <a:pt x="0" y="0"/>
                  </a:moveTo>
                  <a:lnTo>
                    <a:pt x="2062181" y="0"/>
                  </a:lnTo>
                  <a:lnTo>
                    <a:pt x="2062181" y="283007"/>
                  </a:lnTo>
                  <a:lnTo>
                    <a:pt x="0" y="2830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062181" cy="330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613131" y="5325681"/>
            <a:ext cx="380041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TDTD강굴림"/>
                <a:ea typeface="TDTD강굴림"/>
                <a:cs typeface="TDTD강굴림"/>
                <a:sym typeface="TDTD강굴림"/>
              </a:rPr>
              <a:t>Join Query (emp - dep - loc)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66455" y="8094877"/>
            <a:ext cx="2132462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Sub Query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389943" y="7508035"/>
            <a:ext cx="7754057" cy="1750265"/>
          </a:xfrm>
          <a:custGeom>
            <a:avLst/>
            <a:gdLst/>
            <a:ahLst/>
            <a:cxnLst/>
            <a:rect r="r" b="b" t="t" l="l"/>
            <a:pathLst>
              <a:path h="1750265" w="7754057">
                <a:moveTo>
                  <a:pt x="0" y="0"/>
                </a:moveTo>
                <a:lnTo>
                  <a:pt x="7754057" y="0"/>
                </a:lnTo>
                <a:lnTo>
                  <a:pt x="7754057" y="1750265"/>
                </a:lnTo>
                <a:lnTo>
                  <a:pt x="0" y="17502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28709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946938" y="8407153"/>
            <a:ext cx="6005111" cy="752417"/>
            <a:chOff x="0" y="0"/>
            <a:chExt cx="1938957" cy="24294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38957" cy="242944"/>
            </a:xfrm>
            <a:custGeom>
              <a:avLst/>
              <a:gdLst/>
              <a:ahLst/>
              <a:cxnLst/>
              <a:rect r="r" b="b" t="t" l="l"/>
              <a:pathLst>
                <a:path h="242944" w="1938957">
                  <a:moveTo>
                    <a:pt x="0" y="0"/>
                  </a:moveTo>
                  <a:lnTo>
                    <a:pt x="1938957" y="0"/>
                  </a:lnTo>
                  <a:lnTo>
                    <a:pt x="1938957" y="242944"/>
                  </a:lnTo>
                  <a:lnTo>
                    <a:pt x="0" y="2429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938957" cy="290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935887" y="8136487"/>
            <a:ext cx="997285" cy="27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9"/>
              </a:lnSpc>
              <a:spcBef>
                <a:spcPct val="0"/>
              </a:spcBef>
            </a:pPr>
            <a:r>
              <a:rPr lang="en-US" sz="1549">
                <a:solidFill>
                  <a:srgbClr val="FFFFFF"/>
                </a:solidFill>
                <a:latin typeface="TDTD강굴림"/>
                <a:ea typeface="TDTD강굴림"/>
                <a:cs typeface="TDTD강굴림"/>
                <a:sym typeface="TDTD강굴림"/>
              </a:rPr>
              <a:t>Sub Query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339937" y="2471506"/>
            <a:ext cx="8706528" cy="1613597"/>
            <a:chOff x="0" y="0"/>
            <a:chExt cx="11608704" cy="215146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608704" cy="2151462"/>
            </a:xfrm>
            <a:custGeom>
              <a:avLst/>
              <a:gdLst/>
              <a:ahLst/>
              <a:cxnLst/>
              <a:rect r="r" b="b" t="t" l="l"/>
              <a:pathLst>
                <a:path h="2151462" w="11608704">
                  <a:moveTo>
                    <a:pt x="0" y="0"/>
                  </a:moveTo>
                  <a:lnTo>
                    <a:pt x="11608704" y="0"/>
                  </a:lnTo>
                  <a:lnTo>
                    <a:pt x="11608704" y="2151462"/>
                  </a:lnTo>
                  <a:lnTo>
                    <a:pt x="0" y="2151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320866"/>
              </a:stretch>
            </a:blipFill>
          </p:spPr>
        </p:sp>
        <p:grpSp>
          <p:nvGrpSpPr>
            <p:cNvPr name="Group 24" id="24"/>
            <p:cNvGrpSpPr/>
            <p:nvPr/>
          </p:nvGrpSpPr>
          <p:grpSpPr>
            <a:xfrm rot="0">
              <a:off x="742660" y="1360752"/>
              <a:ext cx="10777673" cy="565454"/>
              <a:chOff x="0" y="0"/>
              <a:chExt cx="2128923" cy="111695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2128923" cy="111695"/>
              </a:xfrm>
              <a:custGeom>
                <a:avLst/>
                <a:gdLst/>
                <a:ahLst/>
                <a:cxnLst/>
                <a:rect r="r" b="b" t="t" l="l"/>
                <a:pathLst>
                  <a:path h="111695" w="2128923">
                    <a:moveTo>
                      <a:pt x="0" y="0"/>
                    </a:moveTo>
                    <a:lnTo>
                      <a:pt x="2128923" y="0"/>
                    </a:lnTo>
                    <a:lnTo>
                      <a:pt x="2128923" y="111695"/>
                    </a:lnTo>
                    <a:lnTo>
                      <a:pt x="0" y="11169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2128923" cy="1593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6999449" y="892423"/>
              <a:ext cx="4609255" cy="427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TDTD강굴림"/>
                  <a:ea typeface="TDTD강굴림"/>
                  <a:cs typeface="TDTD강굴림"/>
                  <a:sym typeface="TDTD강굴림"/>
                </a:rPr>
                <a:t>Join Query (emp - dep - loc)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339937" y="1864697"/>
            <a:ext cx="5292452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5번. 도시이름으로 직원정보 검색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39937" y="4161302"/>
            <a:ext cx="8465130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8번. 나라 이름으로 그 나라에 근무하는 직원정보 검색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9937" y="6694696"/>
            <a:ext cx="8890392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7번. 부서장 이름으로 직원정보 검색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254481" y="881579"/>
            <a:ext cx="3519771" cy="6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메서드 설명 및 구현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569146" y="8782374"/>
            <a:ext cx="3489193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8/12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1054" y="894170"/>
            <a:ext cx="16541142" cy="8603886"/>
            <a:chOff x="0" y="0"/>
            <a:chExt cx="4356515" cy="226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804" y="788945"/>
            <a:ext cx="16541142" cy="8603886"/>
            <a:chOff x="0" y="0"/>
            <a:chExt cx="4356515" cy="2266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6515" cy="2266044"/>
            </a:xfrm>
            <a:custGeom>
              <a:avLst/>
              <a:gdLst/>
              <a:ahLst/>
              <a:cxnLst/>
              <a:rect r="r" b="b" t="t" l="l"/>
              <a:pathLst>
                <a:path h="2266044" w="4356515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25804" y="1657442"/>
            <a:ext cx="16541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89943" y="1176191"/>
            <a:ext cx="556995" cy="139249"/>
          </a:xfrm>
          <a:custGeom>
            <a:avLst/>
            <a:gdLst/>
            <a:ahLst/>
            <a:cxnLst/>
            <a:rect r="r" b="b" t="t" l="l"/>
            <a:pathLst>
              <a:path h="139249" w="556995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275854" y="6557661"/>
            <a:ext cx="2784937" cy="258717"/>
            <a:chOff x="0" y="0"/>
            <a:chExt cx="733481" cy="681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33481" cy="68139"/>
            </a:xfrm>
            <a:custGeom>
              <a:avLst/>
              <a:gdLst/>
              <a:ahLst/>
              <a:cxnLst/>
              <a:rect r="r" b="b" t="t" l="l"/>
              <a:pathLst>
                <a:path h="68139" w="733481">
                  <a:moveTo>
                    <a:pt x="0" y="0"/>
                  </a:moveTo>
                  <a:lnTo>
                    <a:pt x="733481" y="0"/>
                  </a:lnTo>
                  <a:lnTo>
                    <a:pt x="733481" y="68139"/>
                  </a:lnTo>
                  <a:lnTo>
                    <a:pt x="0" y="681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733481" cy="115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946938" y="3366326"/>
            <a:ext cx="6005111" cy="752417"/>
            <a:chOff x="0" y="0"/>
            <a:chExt cx="1938957" cy="2429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8957" cy="242944"/>
            </a:xfrm>
            <a:custGeom>
              <a:avLst/>
              <a:gdLst/>
              <a:ahLst/>
              <a:cxnLst/>
              <a:rect r="r" b="b" t="t" l="l"/>
              <a:pathLst>
                <a:path h="242944" w="1938957">
                  <a:moveTo>
                    <a:pt x="0" y="0"/>
                  </a:moveTo>
                  <a:lnTo>
                    <a:pt x="1938957" y="0"/>
                  </a:lnTo>
                  <a:lnTo>
                    <a:pt x="1938957" y="242944"/>
                  </a:lnTo>
                  <a:lnTo>
                    <a:pt x="0" y="2429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938957" cy="290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361706"/>
            <a:ext cx="6771681" cy="5668813"/>
          </a:xfrm>
          <a:custGeom>
            <a:avLst/>
            <a:gdLst/>
            <a:ahLst/>
            <a:cxnLst/>
            <a:rect r="r" b="b" t="t" l="l"/>
            <a:pathLst>
              <a:path h="5668813" w="6771681">
                <a:moveTo>
                  <a:pt x="0" y="0"/>
                </a:moveTo>
                <a:lnTo>
                  <a:pt x="6771681" y="0"/>
                </a:lnTo>
                <a:lnTo>
                  <a:pt x="6771681" y="5668813"/>
                </a:lnTo>
                <a:lnTo>
                  <a:pt x="0" y="56688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4023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759823" y="2361706"/>
            <a:ext cx="6636163" cy="5668813"/>
          </a:xfrm>
          <a:custGeom>
            <a:avLst/>
            <a:gdLst/>
            <a:ahLst/>
            <a:cxnLst/>
            <a:rect r="r" b="b" t="t" l="l"/>
            <a:pathLst>
              <a:path h="5668813" w="6636163">
                <a:moveTo>
                  <a:pt x="0" y="0"/>
                </a:moveTo>
                <a:lnTo>
                  <a:pt x="6636163" y="0"/>
                </a:lnTo>
                <a:lnTo>
                  <a:pt x="6636163" y="5668813"/>
                </a:lnTo>
                <a:lnTo>
                  <a:pt x="0" y="56688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077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72119" y="2361706"/>
            <a:ext cx="5396084" cy="4454672"/>
          </a:xfrm>
          <a:custGeom>
            <a:avLst/>
            <a:gdLst/>
            <a:ahLst/>
            <a:cxnLst/>
            <a:rect r="r" b="b" t="t" l="l"/>
            <a:pathLst>
              <a:path h="4454672" w="5396084">
                <a:moveTo>
                  <a:pt x="0" y="0"/>
                </a:moveTo>
                <a:lnTo>
                  <a:pt x="5396084" y="0"/>
                </a:lnTo>
                <a:lnTo>
                  <a:pt x="5396084" y="4454672"/>
                </a:lnTo>
                <a:lnTo>
                  <a:pt x="0" y="44546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58" t="0" r="-78019" b="0"/>
            </a:stretch>
          </a:blipFill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611291" y="4824229"/>
            <a:ext cx="891524" cy="209508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389943" y="1785853"/>
            <a:ext cx="5777334" cy="50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6번. 통계자료 출력 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731248" y="2333858"/>
            <a:ext cx="891524" cy="209508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6750298" y="5124450"/>
            <a:ext cx="891524" cy="209508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008147" y="2380756"/>
            <a:ext cx="891524" cy="209508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122447" y="6138642"/>
            <a:ext cx="891524" cy="209508"/>
          </a:xfrm>
          <a:prstGeom prst="rect">
            <a:avLst/>
          </a:prstGeom>
        </p:spPr>
      </p:pic>
      <p:sp>
        <p:nvSpPr>
          <p:cNvPr name="TextBox 25" id="25"/>
          <p:cNvSpPr txBox="true"/>
          <p:nvPr/>
        </p:nvSpPr>
        <p:spPr>
          <a:xfrm rot="0">
            <a:off x="6804537" y="8154344"/>
            <a:ext cx="6892230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개선점4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객체 지향 설계 원칙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6D4D"/>
                </a:solidFill>
                <a:latin typeface="TDTD강굴림"/>
                <a:ea typeface="TDTD강굴림"/>
                <a:cs typeface="TDTD강굴림"/>
                <a:sym typeface="TDTD강굴림"/>
              </a:rPr>
              <a:t>단일책임원칙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getHRstatistics()메서드는 UI처리, SQL 생성 및 실행, 결과 출력 - 모든 책임을 혼자 짊어짐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967207" y="2411315"/>
            <a:ext cx="1522969" cy="357898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13594580" y="6648919"/>
            <a:ext cx="3333554" cy="247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</a:p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6D4D"/>
                </a:solidFill>
                <a:latin typeface="TDTD강굴림"/>
                <a:ea typeface="TDTD강굴림"/>
                <a:cs typeface="TDTD강굴림"/>
                <a:sym typeface="TDTD강굴림"/>
              </a:rPr>
              <a:t>개방-폐쇄 원칙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SQL로직 변경 시, getHRstatistics() 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자체를 수정해야 함 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↓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 case안의 기능을 각각 메서드화로 분리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↓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코드의 </a:t>
            </a:r>
            <a:r>
              <a:rPr lang="en-US" sz="1400">
                <a:solidFill>
                  <a:srgbClr val="FF6D4D"/>
                </a:solidFill>
                <a:latin typeface="TDTD강굴림"/>
                <a:ea typeface="TDTD강굴림"/>
                <a:cs typeface="TDTD강굴림"/>
                <a:sym typeface="TDTD강굴림"/>
              </a:rPr>
              <a:t>가독성</a:t>
            </a:r>
            <a:r>
              <a:rPr lang="en-US" sz="14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,</a:t>
            </a:r>
            <a:r>
              <a:rPr lang="en-US" sz="1400">
                <a:solidFill>
                  <a:srgbClr val="FFBD59"/>
                </a:solidFill>
                <a:latin typeface="TDTD강굴림"/>
                <a:ea typeface="TDTD강굴림"/>
                <a:cs typeface="TDTD강굴림"/>
                <a:sym typeface="TDTD강굴림"/>
              </a:rPr>
              <a:t> </a:t>
            </a:r>
            <a:r>
              <a:rPr lang="en-US" sz="1400">
                <a:solidFill>
                  <a:srgbClr val="FF6D4D"/>
                </a:solidFill>
                <a:latin typeface="TDTD강굴림"/>
                <a:ea typeface="TDTD강굴림"/>
                <a:cs typeface="TDTD강굴림"/>
                <a:sym typeface="TDTD강굴림"/>
              </a:rPr>
              <a:t>재활용성</a:t>
            </a:r>
            <a:r>
              <a:rPr lang="en-US" sz="14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 향상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+) 단일 책임이 생긴 메서드는 </a:t>
            </a:r>
          </a:p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6D4D"/>
                </a:solidFill>
                <a:latin typeface="TDTD강굴림"/>
                <a:ea typeface="TDTD강굴림"/>
                <a:cs typeface="TDTD강굴림"/>
                <a:sym typeface="TDTD강굴림"/>
              </a:rPr>
              <a:t>테스트</a:t>
            </a:r>
            <a:r>
              <a:rPr lang="en-US" sz="140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가 쉬워짐</a:t>
            </a:r>
          </a:p>
        </p:txBody>
      </p:sp>
      <p:sp>
        <p:nvSpPr>
          <p:cNvPr name="AutoShape 28" id="28"/>
          <p:cNvSpPr/>
          <p:nvPr/>
        </p:nvSpPr>
        <p:spPr>
          <a:xfrm flipH="true" flipV="true">
            <a:off x="2961345" y="2795534"/>
            <a:ext cx="6501679" cy="5482494"/>
          </a:xfrm>
          <a:prstGeom prst="line">
            <a:avLst/>
          </a:prstGeom>
          <a:ln cap="flat" w="104775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9" id="29"/>
          <p:cNvSpPr txBox="true"/>
          <p:nvPr/>
        </p:nvSpPr>
        <p:spPr>
          <a:xfrm rot="0">
            <a:off x="2254481" y="881579"/>
            <a:ext cx="5288007" cy="614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코</a:t>
            </a:r>
            <a:r>
              <a:rPr lang="en-US" b="true" sz="33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드 품질 개선사항 적용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569146" y="8782374"/>
            <a:ext cx="3489193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9/12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DAGtwakkBOE</dc:identifier>
  <dcterms:modified xsi:type="dcterms:W3CDTF">2011-08-01T06:04:30Z</dcterms:modified>
  <cp:revision>1</cp:revision>
  <dc:title>검정색 흰색 심플한 일러스트 마케팅 과제 발표 프레젠테이션</dc:title>
</cp:coreProperties>
</file>