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1" r:id="rId4"/>
    <p:sldId id="259" r:id="rId5"/>
    <p:sldId id="260" r:id="rId6"/>
    <p:sldId id="272" r:id="rId7"/>
    <p:sldId id="274" r:id="rId8"/>
    <p:sldId id="273" r:id="rId9"/>
    <p:sldId id="266" r:id="rId10"/>
    <p:sldId id="267" r:id="rId11"/>
    <p:sldId id="268" r:id="rId12"/>
    <p:sldId id="269" r:id="rId13"/>
    <p:sldId id="263" r:id="rId14"/>
    <p:sldId id="270" r:id="rId15"/>
    <p:sldId id="264" r:id="rId1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22" autoAdjust="0"/>
  </p:normalViewPr>
  <p:slideViewPr>
    <p:cSldViewPr>
      <p:cViewPr>
        <p:scale>
          <a:sx n="100" d="100"/>
          <a:sy n="100" d="100"/>
        </p:scale>
        <p:origin x="72" y="10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hyperlink" Target="https://www.notion.so/JDBC-CollectCall-7-21-2331485c92b48062bbc6f45b80749c5c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020000">
            <a:off x="-1600200" y="-1612900"/>
            <a:ext cx="6083300" cy="6197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21240000">
            <a:off x="-1054100" y="6629400"/>
            <a:ext cx="7442200" cy="5816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3800" y="5867400"/>
            <a:ext cx="6083300" cy="6172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0700" y="-3048000"/>
            <a:ext cx="5524500" cy="48133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46200" y="-1943100"/>
            <a:ext cx="6172200" cy="5765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794000" y="3771900"/>
            <a:ext cx="12776200" cy="2260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0429"/>
              </a:lnSpc>
            </a:pPr>
            <a:r>
              <a:rPr lang="ko-KR" altLang="en-US" sz="10600" dirty="0" smtClean="0">
                <a:solidFill>
                  <a:srgbClr val="3C4043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작전명 「순정」</a:t>
            </a:r>
            <a:endParaRPr lang="ko-KR" sz="10600" b="0" i="0" u="none" strike="noStrike" dirty="0">
              <a:solidFill>
                <a:srgbClr val="3C4043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524250" y="5835445"/>
            <a:ext cx="11315700" cy="1117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ko-KR" sz="3500" b="0" i="0" u="none" strike="noStrike" dirty="0">
                <a:solidFill>
                  <a:srgbClr val="3C4043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팀장</a:t>
            </a:r>
            <a:r>
              <a:rPr lang="en-US" sz="3500" b="0" i="0" u="none" strike="noStrike" dirty="0">
                <a:solidFill>
                  <a:srgbClr val="3C4043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- </a:t>
            </a:r>
            <a:r>
              <a:rPr lang="ko-KR" sz="3500" b="0" i="0" u="none" strike="noStrike" dirty="0" err="1">
                <a:solidFill>
                  <a:srgbClr val="3C4043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하성민</a:t>
            </a:r>
            <a:endParaRPr lang="ko-KR" sz="3500" b="0" i="0" u="none" strike="noStrike" dirty="0">
              <a:solidFill>
                <a:srgbClr val="3C4043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lvl="0" algn="ctr">
              <a:lnSpc>
                <a:spcPct val="90470"/>
              </a:lnSpc>
            </a:pPr>
            <a:r>
              <a:rPr lang="ko-KR" sz="3500" b="0" i="0" u="none" strike="noStrike" dirty="0">
                <a:solidFill>
                  <a:srgbClr val="3C4043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팀원</a:t>
            </a:r>
            <a:r>
              <a:rPr lang="en-US" sz="3500" b="0" i="0" u="none" strike="noStrike" dirty="0">
                <a:solidFill>
                  <a:srgbClr val="3C4043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- </a:t>
            </a:r>
            <a:r>
              <a:rPr lang="ko-KR" sz="3500" b="0" i="0" u="none" strike="noStrike" dirty="0" err="1">
                <a:solidFill>
                  <a:srgbClr val="3C4043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주영민</a:t>
            </a:r>
            <a:r>
              <a:rPr lang="en-US" sz="3500" b="0" i="0" u="none" strike="noStrike" dirty="0">
                <a:solidFill>
                  <a:srgbClr val="3C4043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</a:t>
            </a:r>
            <a:r>
              <a:rPr lang="ko-KR" sz="3500" b="0" i="0" u="none" strike="noStrike" dirty="0" err="1">
                <a:solidFill>
                  <a:srgbClr val="3C4043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허지서</a:t>
            </a:r>
            <a:endParaRPr lang="ko-KR" sz="3500" b="0" i="0" u="none" strike="noStrike" dirty="0">
              <a:solidFill>
                <a:srgbClr val="3C4043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4140000">
            <a:off x="16459200" y="152400"/>
            <a:ext cx="4838700" cy="4927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21240000">
            <a:off x="-1460500" y="-2679700"/>
            <a:ext cx="5511800" cy="43180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543073"/>
            <a:ext cx="10668000" cy="206702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428750" y="3055886"/>
            <a:ext cx="8877300" cy="1041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29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Alias</a:t>
            </a:r>
            <a:r>
              <a:rPr lang="ko-KR" altLang="en-US" sz="29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가 있으니 </a:t>
            </a:r>
            <a:r>
              <a:rPr lang="en-US" altLang="ko-KR" sz="29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SQL Query</a:t>
            </a:r>
            <a:r>
              <a:rPr lang="ko-KR" altLang="en-US" sz="29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문을 파악하기도 어렵고</a:t>
            </a:r>
            <a:r>
              <a:rPr lang="en-US" altLang="ko-KR" sz="29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</a:p>
          <a:p>
            <a:pPr lvl="0" algn="ctr">
              <a:lnSpc>
                <a:spcPct val="116199"/>
              </a:lnSpc>
            </a:pPr>
            <a:r>
              <a:rPr lang="ko-KR" altLang="en-US" sz="29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코드 짜는 데에 불편해요</a:t>
            </a:r>
            <a:r>
              <a:rPr lang="en-US" altLang="ko-KR" sz="29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!</a:t>
            </a:r>
            <a:r>
              <a:rPr lang="ko-KR" altLang="en-US" sz="29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endParaRPr lang="ko-KR" sz="2900" b="0" i="0" u="none" strike="noStrike" dirty="0">
              <a:solidFill>
                <a:srgbClr val="3C4043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4917246"/>
            <a:ext cx="11081160" cy="2117732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7304190" y="5455412"/>
            <a:ext cx="10188780" cy="1041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29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Alias</a:t>
            </a:r>
            <a:r>
              <a:rPr lang="ko-KR" altLang="en-US" sz="29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를 안 쓰니까 일부 코드에서 오류</a:t>
            </a:r>
            <a:r>
              <a:rPr lang="ko-KR" altLang="en-US" sz="29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가 발생해요</a:t>
            </a:r>
            <a:r>
              <a:rPr lang="en-US" altLang="ko-KR" sz="29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..</a:t>
            </a:r>
            <a:endParaRPr lang="ko-KR" sz="2900" b="0" i="0" u="none" strike="noStrike" dirty="0">
              <a:solidFill>
                <a:srgbClr val="3C4043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2" name="TextBox 7"/>
          <p:cNvSpPr txBox="1"/>
          <p:nvPr/>
        </p:nvSpPr>
        <p:spPr>
          <a:xfrm>
            <a:off x="4191000" y="914400"/>
            <a:ext cx="98933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ko-KR" altLang="en-US" sz="5500" b="0" i="0" u="none" strike="noStrike" dirty="0" smtClean="0">
                <a:solidFill>
                  <a:srgbClr val="3C4043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시행착오</a:t>
            </a:r>
            <a:endParaRPr lang="ko-KR" sz="5500" b="0" i="0" u="none" strike="noStrike" dirty="0">
              <a:solidFill>
                <a:srgbClr val="3C4043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pic>
        <p:nvPicPr>
          <p:cNvPr id="25" name="Picture 1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8870" y="7573144"/>
            <a:ext cx="12757560" cy="2117732"/>
          </a:xfrm>
          <a:prstGeom prst="rect">
            <a:avLst/>
          </a:prstGeom>
        </p:spPr>
      </p:pic>
      <p:sp>
        <p:nvSpPr>
          <p:cNvPr id="26" name="TextBox 21"/>
          <p:cNvSpPr txBox="1"/>
          <p:nvPr/>
        </p:nvSpPr>
        <p:spPr>
          <a:xfrm>
            <a:off x="4043260" y="8111310"/>
            <a:ext cx="10188780" cy="1041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28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Select</a:t>
            </a:r>
            <a:r>
              <a:rPr lang="ko-KR" altLang="en-US" sz="28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절에서 함수가 들어간 </a:t>
            </a:r>
            <a:r>
              <a:rPr lang="en-US" altLang="ko-KR" sz="28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Column</a:t>
            </a:r>
            <a:r>
              <a:rPr lang="ko-KR" altLang="en-US" sz="28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들이 오류를 일으키는 것 같으니</a:t>
            </a:r>
            <a:endParaRPr lang="en-US" altLang="ko-KR" sz="2800" dirty="0" smtClean="0">
              <a:solidFill>
                <a:srgbClr val="3C4043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lvl="0" algn="ctr">
              <a:lnSpc>
                <a:spcPct val="116199"/>
              </a:lnSpc>
            </a:pPr>
            <a:r>
              <a:rPr lang="ko-KR" altLang="en-US" sz="28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해당 컬럼들의 변수만 </a:t>
            </a:r>
            <a:r>
              <a:rPr lang="en-US" altLang="ko-KR" sz="2800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Alias</a:t>
            </a:r>
            <a:r>
              <a:rPr lang="ko-KR" altLang="en-US" sz="28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를 적용합시다</a:t>
            </a:r>
            <a:r>
              <a:rPr lang="en-US" altLang="ko-KR" sz="28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!</a:t>
            </a:r>
            <a:endParaRPr lang="ko-KR" sz="2800" b="0" i="0" u="none" strike="noStrike" dirty="0">
              <a:solidFill>
                <a:srgbClr val="3C4043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0464">
            <a:off x="2648226" y="7486926"/>
            <a:ext cx="1109963" cy="110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0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4140000">
            <a:off x="16459200" y="152400"/>
            <a:ext cx="4838700" cy="4927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21240000">
            <a:off x="-1460500" y="-2679700"/>
            <a:ext cx="5511800" cy="43180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543073"/>
            <a:ext cx="10668000" cy="206702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428750" y="3055886"/>
            <a:ext cx="8877300" cy="1041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29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Close </a:t>
            </a:r>
            <a:r>
              <a:rPr lang="ko-KR" altLang="en-US" sz="29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안 해도 잘 돌아가는데요</a:t>
            </a:r>
            <a:r>
              <a:rPr lang="en-US" altLang="ko-KR" sz="29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  <a:endParaRPr lang="ko-KR" sz="2900" b="0" i="0" u="none" strike="noStrike" dirty="0">
              <a:solidFill>
                <a:srgbClr val="3C4043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4917246"/>
            <a:ext cx="11081160" cy="2117732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7304190" y="5455412"/>
            <a:ext cx="10188780" cy="1041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9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하지 않을 시에 메모리 낭비</a:t>
            </a:r>
            <a:r>
              <a:rPr lang="en-US" altLang="ko-KR" sz="29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29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오류 위험</a:t>
            </a:r>
            <a:r>
              <a:rPr lang="en-US" altLang="ko-KR" sz="29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!</a:t>
            </a:r>
          </a:p>
          <a:p>
            <a:pPr lvl="0" algn="ctr">
              <a:lnSpc>
                <a:spcPct val="116199"/>
              </a:lnSpc>
            </a:pPr>
            <a:r>
              <a:rPr lang="ko-KR" altLang="en-US" sz="29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보안에도 문제가 있대요</a:t>
            </a:r>
            <a:r>
              <a:rPr lang="en-US" altLang="ko-KR" sz="29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sz="2900" b="0" i="0" u="none" strike="noStrike" dirty="0">
              <a:solidFill>
                <a:srgbClr val="3C4043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2" name="TextBox 7"/>
          <p:cNvSpPr txBox="1"/>
          <p:nvPr/>
        </p:nvSpPr>
        <p:spPr>
          <a:xfrm>
            <a:off x="4191000" y="914400"/>
            <a:ext cx="98933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ko-KR" altLang="en-US" sz="5500" b="0" i="0" u="none" strike="noStrike" dirty="0" smtClean="0">
                <a:solidFill>
                  <a:srgbClr val="3C4043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시행착오</a:t>
            </a:r>
            <a:endParaRPr lang="ko-KR" sz="5500" b="0" i="0" u="none" strike="noStrike" dirty="0">
              <a:solidFill>
                <a:srgbClr val="3C4043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pic>
        <p:nvPicPr>
          <p:cNvPr id="25" name="Picture 1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8870" y="7573144"/>
            <a:ext cx="12757560" cy="2117732"/>
          </a:xfrm>
          <a:prstGeom prst="rect">
            <a:avLst/>
          </a:prstGeom>
        </p:spPr>
      </p:pic>
      <p:sp>
        <p:nvSpPr>
          <p:cNvPr id="26" name="TextBox 21"/>
          <p:cNvSpPr txBox="1"/>
          <p:nvPr/>
        </p:nvSpPr>
        <p:spPr>
          <a:xfrm>
            <a:off x="4043260" y="8111310"/>
            <a:ext cx="10188780" cy="1041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29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Close</a:t>
            </a:r>
            <a:r>
              <a:rPr lang="ko-KR" altLang="en-US" sz="29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함수를 추가합시다</a:t>
            </a:r>
            <a:r>
              <a:rPr lang="en-US" altLang="ko-KR" sz="29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endParaRPr lang="ko-KR" sz="2900" b="0" i="0" u="none" strike="noStrike" dirty="0">
              <a:solidFill>
                <a:srgbClr val="3C4043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0464">
            <a:off x="2648226" y="7486926"/>
            <a:ext cx="1109963" cy="110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6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4140000">
            <a:off x="16459200" y="152400"/>
            <a:ext cx="4838700" cy="4927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21240000">
            <a:off x="-1460500" y="-2679700"/>
            <a:ext cx="5511800" cy="43180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543073"/>
            <a:ext cx="10668000" cy="2067027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428750" y="3055886"/>
            <a:ext cx="8877300" cy="1041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29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Join</a:t>
            </a:r>
            <a:r>
              <a:rPr lang="ko-KR" altLang="en-US" sz="29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 들어간 </a:t>
            </a:r>
            <a:r>
              <a:rPr lang="en-US" altLang="ko-KR" sz="29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Query</a:t>
            </a:r>
            <a:r>
              <a:rPr lang="ko-KR" altLang="en-US" sz="29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문은 어떻게 작업하면 좋죠</a:t>
            </a:r>
            <a:r>
              <a:rPr lang="en-US" altLang="ko-KR" sz="29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..</a:t>
            </a:r>
            <a:endParaRPr lang="ko-KR" sz="2900" b="0" i="0" u="none" strike="noStrike" dirty="0">
              <a:solidFill>
                <a:srgbClr val="3C4043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8000" y="4917246"/>
            <a:ext cx="11081160" cy="2117732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7304190" y="5455412"/>
            <a:ext cx="10188780" cy="1041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9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우선 </a:t>
            </a:r>
            <a:r>
              <a:rPr lang="en-US" altLang="ko-KR" sz="29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Join</a:t>
            </a:r>
            <a:r>
              <a:rPr lang="ko-KR" altLang="en-US" sz="29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을 안 쓰고 </a:t>
            </a:r>
            <a:r>
              <a:rPr lang="en-US" altLang="ko-KR" sz="29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Subquery</a:t>
            </a:r>
            <a:r>
              <a:rPr lang="ko-KR" altLang="en-US" sz="29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로 작업해 볼까요</a:t>
            </a:r>
            <a:r>
              <a:rPr lang="en-US" altLang="ko-KR" sz="29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  <a:endParaRPr lang="ko-KR" sz="2900" b="0" i="0" u="none" strike="noStrike" dirty="0">
              <a:solidFill>
                <a:srgbClr val="3C4043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2" name="TextBox 7"/>
          <p:cNvSpPr txBox="1"/>
          <p:nvPr/>
        </p:nvSpPr>
        <p:spPr>
          <a:xfrm>
            <a:off x="4191000" y="914400"/>
            <a:ext cx="98933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ko-KR" altLang="en-US" sz="5500" b="0" i="0" u="none" strike="noStrike" dirty="0" smtClean="0">
                <a:solidFill>
                  <a:srgbClr val="3C4043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시행착오</a:t>
            </a:r>
            <a:endParaRPr lang="ko-KR" sz="5500" b="0" i="0" u="none" strike="noStrike" dirty="0">
              <a:solidFill>
                <a:srgbClr val="3C4043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2453">
            <a:off x="16472476" y="4666990"/>
            <a:ext cx="1109963" cy="1109963"/>
          </a:xfrm>
          <a:prstGeom prst="rect">
            <a:avLst/>
          </a:prstGeom>
        </p:spPr>
      </p:pic>
      <p:pic>
        <p:nvPicPr>
          <p:cNvPr id="1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7635046"/>
            <a:ext cx="10668000" cy="2067027"/>
          </a:xfrm>
          <a:prstGeom prst="rect">
            <a:avLst/>
          </a:prstGeom>
        </p:spPr>
      </p:pic>
      <p:sp>
        <p:nvSpPr>
          <p:cNvPr id="20" name="TextBox 9"/>
          <p:cNvSpPr txBox="1"/>
          <p:nvPr/>
        </p:nvSpPr>
        <p:spPr>
          <a:xfrm>
            <a:off x="1428750" y="8147859"/>
            <a:ext cx="8877300" cy="1041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29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Notion</a:t>
            </a:r>
            <a:r>
              <a:rPr lang="ko-KR" altLang="en-US" sz="29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 </a:t>
            </a:r>
            <a:r>
              <a:rPr lang="en-US" altLang="ko-KR" sz="29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Query</a:t>
            </a:r>
            <a:r>
              <a:rPr lang="ko-KR" altLang="en-US" sz="29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문 올릴 때 한 줄로 만들어 주세요</a:t>
            </a:r>
            <a:r>
              <a:rPr lang="en-US" altLang="ko-KR" sz="29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!</a:t>
            </a:r>
            <a:endParaRPr lang="ko-KR" sz="2900" b="0" i="0" u="none" strike="noStrike" dirty="0">
              <a:solidFill>
                <a:srgbClr val="3C4043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59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66" y="7476047"/>
            <a:ext cx="5200359" cy="1596416"/>
          </a:xfrm>
          <a:prstGeom prst="rect">
            <a:avLst/>
          </a:prstGeom>
        </p:spPr>
      </p:pic>
      <p:pic>
        <p:nvPicPr>
          <p:cNvPr id="40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66" y="5611869"/>
            <a:ext cx="5200359" cy="1596416"/>
          </a:xfrm>
          <a:prstGeom prst="rect">
            <a:avLst/>
          </a:prstGeom>
        </p:spPr>
      </p:pic>
      <p:pic>
        <p:nvPicPr>
          <p:cNvPr id="35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405" y="6542146"/>
            <a:ext cx="5200359" cy="2146767"/>
          </a:xfrm>
          <a:prstGeom prst="rect">
            <a:avLst/>
          </a:prstGeom>
        </p:spPr>
      </p:pic>
      <p:pic>
        <p:nvPicPr>
          <p:cNvPr id="34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974" y="3900894"/>
            <a:ext cx="5200359" cy="2222499"/>
          </a:xfrm>
          <a:prstGeom prst="rect">
            <a:avLst/>
          </a:prstGeom>
        </p:spPr>
      </p:pic>
      <p:pic>
        <p:nvPicPr>
          <p:cNvPr id="3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3716" y="7880059"/>
            <a:ext cx="5200359" cy="1596416"/>
          </a:xfrm>
          <a:prstGeom prst="rect">
            <a:avLst/>
          </a:prstGeom>
        </p:spPr>
      </p:pic>
      <p:pic>
        <p:nvPicPr>
          <p:cNvPr id="3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7074" y="6069272"/>
            <a:ext cx="5200359" cy="1596416"/>
          </a:xfrm>
          <a:prstGeom prst="rect">
            <a:avLst/>
          </a:prstGeom>
        </p:spPr>
      </p:pic>
      <p:pic>
        <p:nvPicPr>
          <p:cNvPr id="3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3716" y="3749335"/>
            <a:ext cx="5200359" cy="1998783"/>
          </a:xfrm>
          <a:prstGeom prst="rect">
            <a:avLst/>
          </a:prstGeom>
        </p:spPr>
      </p:pic>
      <p:pic>
        <p:nvPicPr>
          <p:cNvPr id="33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28" y="3749335"/>
            <a:ext cx="5200359" cy="1596416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20940000">
            <a:off x="14249400" y="-2400300"/>
            <a:ext cx="5524500" cy="4813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020000">
            <a:off x="-304800" y="-1854200"/>
            <a:ext cx="4419600" cy="4495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2686049" y="6515100"/>
            <a:ext cx="6146800" cy="63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8693150" y="6553200"/>
            <a:ext cx="6146800" cy="635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4191000" y="914400"/>
            <a:ext cx="98933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ko-KR" sz="5500" b="0" i="0" u="none" strike="noStrike" dirty="0">
                <a:solidFill>
                  <a:srgbClr val="3C4043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소감</a:t>
            </a:r>
            <a:r>
              <a:rPr lang="en-US" sz="5500" b="0" i="0" u="none" strike="noStrike" dirty="0">
                <a:solidFill>
                  <a:srgbClr val="3C4043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</a:t>
            </a:r>
            <a:r>
              <a:rPr lang="ko-KR" sz="5500" b="0" i="0" u="none" strike="noStrike" dirty="0">
                <a:solidFill>
                  <a:srgbClr val="3C4043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및</a:t>
            </a:r>
            <a:r>
              <a:rPr lang="en-US" sz="5500" b="0" i="0" u="none" strike="noStrike" dirty="0">
                <a:solidFill>
                  <a:srgbClr val="3C4043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</a:t>
            </a:r>
            <a:r>
              <a:rPr lang="ko-KR" altLang="en-US" sz="5500" dirty="0" smtClean="0">
                <a:solidFill>
                  <a:srgbClr val="3C4043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아쉬운 점</a:t>
            </a:r>
            <a:endParaRPr lang="ko-KR" sz="5500" b="0" i="0" u="none" strike="noStrike" dirty="0">
              <a:solidFill>
                <a:srgbClr val="3C4043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98500" y="2921000"/>
            <a:ext cx="43688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0429"/>
              </a:lnSpc>
            </a:pPr>
            <a:r>
              <a:rPr lang="ko-KR" sz="3600" b="0" i="0" u="none" strike="noStrike">
                <a:solidFill>
                  <a:srgbClr val="6F8A9D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주영민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426200" y="2921000"/>
            <a:ext cx="44704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0429"/>
              </a:lnSpc>
            </a:pPr>
            <a:r>
              <a:rPr lang="ko-KR" sz="3600" b="0" i="0" u="none" strike="noStrike">
                <a:solidFill>
                  <a:srgbClr val="6F8A9D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하성민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446145" y="2921000"/>
            <a:ext cx="46355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0429"/>
              </a:lnSpc>
            </a:pPr>
            <a:r>
              <a:rPr lang="ko-KR" sz="3600" b="0" i="0" u="none" strike="noStrike" dirty="0" err="1">
                <a:solidFill>
                  <a:srgbClr val="6F8A9D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허지서</a:t>
            </a:r>
            <a:endParaRPr lang="ko-KR" sz="3600" b="0" i="0" u="none" strike="noStrike" dirty="0">
              <a:solidFill>
                <a:srgbClr val="6F8A9D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3008" y="4070490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공부를 </a:t>
            </a:r>
            <a:r>
              <a:rPr lang="ko-KR" altLang="en-US" sz="2800" dirty="0" err="1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도와준</a:t>
            </a:r>
            <a:r>
              <a:rPr lang="ko-KR" altLang="en-US" sz="28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팀원들에게 감사한 마음</a:t>
            </a:r>
            <a:endParaRPr lang="ko-KR" altLang="en-US" sz="28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041401" y="5973234"/>
            <a:ext cx="3733800" cy="2834936"/>
            <a:chOff x="1041401" y="5973234"/>
            <a:chExt cx="3733800" cy="2834936"/>
          </a:xfrm>
        </p:grpSpPr>
        <p:sp>
          <p:nvSpPr>
            <p:cNvPr id="22" name="TextBox 21"/>
            <p:cNvSpPr txBox="1"/>
            <p:nvPr/>
          </p:nvSpPr>
          <p:spPr>
            <a:xfrm>
              <a:off x="1041401" y="5973234"/>
              <a:ext cx="3733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JDBC</a:t>
              </a:r>
              <a:r>
                <a:rPr lang="ko-KR" altLang="en-US" sz="28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와 </a:t>
              </a:r>
              <a:r>
                <a:rPr lang="en-US" altLang="ko-KR" sz="28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SQL </a:t>
              </a:r>
              <a:r>
                <a:rPr lang="ko-KR" altLang="en-US" sz="28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실력이 늘어 기쁜 마음</a:t>
              </a:r>
              <a:endParaRPr lang="ko-KR" altLang="en-US" sz="28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41401" y="7854063"/>
              <a:ext cx="3733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다음에는 </a:t>
              </a:r>
              <a:r>
                <a:rPr lang="ko-KR" altLang="en-US" sz="2800" dirty="0" err="1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팀프로젝트에</a:t>
              </a:r>
              <a:endParaRPr lang="en-US" altLang="ko-KR" sz="28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/>
              <a:r>
                <a:rPr lang="ko-KR" altLang="en-US" sz="28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더 기여하고 싶은 소망</a:t>
              </a:r>
              <a:endParaRPr lang="ko-KR" altLang="en-US" sz="28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2566946" y="4056228"/>
            <a:ext cx="45212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팀원들의 속도에 맞추지 않고</a:t>
            </a:r>
            <a:r>
              <a:rPr lang="en-US" altLang="ko-KR" sz="28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28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조급하게 진행하지 </a:t>
            </a:r>
            <a:endParaRPr lang="en-US" altLang="ko-KR" sz="2800" dirty="0" smtClean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/>
            <a:r>
              <a:rPr lang="ko-KR" altLang="en-US" sz="28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않았나 싶은 마음</a:t>
            </a:r>
            <a:endParaRPr lang="ko-KR" altLang="en-US" sz="28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375243" y="6410077"/>
            <a:ext cx="4777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팀원과 함께 보폭을 맞춰 나감의 중요성 상기</a:t>
            </a:r>
            <a:endParaRPr lang="ko-KR" altLang="en-US" sz="28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438921" y="8201213"/>
            <a:ext cx="4777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협업과 조율에 집중하여</a:t>
            </a:r>
            <a:endParaRPr lang="en-US" altLang="ko-KR" sz="2800" dirty="0" smtClean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/>
            <a:r>
              <a:rPr lang="ko-KR" altLang="en-US" sz="28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성장하는 팀워크를 만들 것</a:t>
            </a:r>
            <a:endParaRPr lang="en-US" altLang="ko-KR" sz="2800" dirty="0" smtClean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09982" y="4319647"/>
            <a:ext cx="41023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팀장으로서</a:t>
            </a:r>
            <a:endParaRPr lang="en-US" altLang="ko-KR" sz="2800" dirty="0" smtClean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/>
            <a:r>
              <a:rPr lang="ko-KR" altLang="en-US" sz="28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능력이 부족해 미안하고</a:t>
            </a:r>
            <a:r>
              <a:rPr lang="en-US" altLang="ko-KR" sz="28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</a:p>
          <a:p>
            <a:pPr algn="ctr"/>
            <a:r>
              <a:rPr lang="ko-KR" altLang="en-US" sz="28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잘 해준 팀원들에게 감사함</a:t>
            </a:r>
            <a:endParaRPr lang="ko-KR" altLang="en-US" sz="28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96100" y="6923033"/>
            <a:ext cx="373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어떻게 하면</a:t>
            </a:r>
            <a:endParaRPr lang="en-US" altLang="ko-KR" sz="2800" dirty="0" smtClean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/>
            <a:r>
              <a:rPr lang="ko-KR" altLang="en-US" sz="28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코딩 팀 프로젝트를 더욱 잘 할 수 있을까 고민</a:t>
            </a:r>
            <a:endParaRPr lang="en-US" altLang="ko-KR" sz="2800" dirty="0" smtClean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20940000">
            <a:off x="14249400" y="-2400300"/>
            <a:ext cx="5524500" cy="4813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020000">
            <a:off x="-304800" y="-1854200"/>
            <a:ext cx="4419600" cy="449580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981200" y="2295164"/>
            <a:ext cx="7042560" cy="2067027"/>
            <a:chOff x="533400" y="2543073"/>
            <a:chExt cx="7042560" cy="2067027"/>
          </a:xfrm>
        </p:grpSpPr>
        <p:pic>
          <p:nvPicPr>
            <p:cNvPr id="29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400" y="2543073"/>
              <a:ext cx="7042560" cy="2067027"/>
            </a:xfrm>
            <a:prstGeom prst="rect">
              <a:avLst/>
            </a:prstGeom>
          </p:spPr>
        </p:pic>
        <p:sp>
          <p:nvSpPr>
            <p:cNvPr id="41" name="TextBox 9"/>
            <p:cNvSpPr txBox="1"/>
            <p:nvPr/>
          </p:nvSpPr>
          <p:spPr>
            <a:xfrm>
              <a:off x="1682955" y="3055886"/>
              <a:ext cx="4743450" cy="10414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16199"/>
                </a:lnSpc>
              </a:pPr>
              <a:r>
                <a:rPr lang="en-US" altLang="ko-KR" sz="2900" dirty="0" smtClean="0">
                  <a:solidFill>
                    <a:srgbClr val="3C4043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SQL</a:t>
              </a:r>
              <a:r>
                <a:rPr lang="ko-KR" altLang="en-US" sz="2900" dirty="0" smtClean="0">
                  <a:solidFill>
                    <a:srgbClr val="3C4043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</a:t>
              </a:r>
              <a:r>
                <a:rPr lang="en-US" altLang="ko-KR" sz="2900" dirty="0" smtClean="0">
                  <a:solidFill>
                    <a:srgbClr val="3C4043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Query</a:t>
              </a:r>
              <a:r>
                <a:rPr lang="ko-KR" altLang="en-US" sz="2900" dirty="0" smtClean="0">
                  <a:solidFill>
                    <a:srgbClr val="3C4043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문을 </a:t>
              </a:r>
              <a:r>
                <a:rPr lang="en-US" altLang="ko-KR" sz="2900" dirty="0" smtClean="0">
                  <a:solidFill>
                    <a:srgbClr val="3C4043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join</a:t>
              </a:r>
              <a:r>
                <a:rPr lang="ko-KR" altLang="en-US" sz="2900" dirty="0" smtClean="0">
                  <a:solidFill>
                    <a:srgbClr val="3C4043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으로 연결하는 방법</a:t>
              </a:r>
              <a:endParaRPr lang="ko-KR" sz="2900" b="0" i="0" u="none" strike="noStrike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9166635" y="3161450"/>
            <a:ext cx="7042560" cy="2117732"/>
            <a:chOff x="475405" y="4603978"/>
            <a:chExt cx="7042560" cy="2117732"/>
          </a:xfrm>
        </p:grpSpPr>
        <p:pic>
          <p:nvPicPr>
            <p:cNvPr id="42" name="Picture 19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75405" y="4603978"/>
              <a:ext cx="7042560" cy="2117732"/>
            </a:xfrm>
            <a:prstGeom prst="rect">
              <a:avLst/>
            </a:prstGeom>
          </p:spPr>
        </p:pic>
        <p:sp>
          <p:nvSpPr>
            <p:cNvPr id="43" name="TextBox 21"/>
            <p:cNvSpPr txBox="1"/>
            <p:nvPr/>
          </p:nvSpPr>
          <p:spPr>
            <a:xfrm>
              <a:off x="613620" y="5142144"/>
              <a:ext cx="6766130" cy="10414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16199"/>
                </a:lnSpc>
              </a:pPr>
              <a:r>
                <a:rPr lang="en-US" altLang="ko-KR" sz="2900" b="0" i="0" u="none" strike="noStrike" dirty="0" smtClean="0">
                  <a:solidFill>
                    <a:srgbClr val="3C4043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Switch</a:t>
              </a:r>
              <a:r>
                <a:rPr lang="en-US" altLang="ko-KR" sz="2900" dirty="0" smtClean="0">
                  <a:solidFill>
                    <a:srgbClr val="3C4043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-case</a:t>
              </a:r>
              <a:r>
                <a:rPr lang="ko-KR" altLang="en-US" sz="2900" dirty="0" smtClean="0">
                  <a:solidFill>
                    <a:srgbClr val="3C4043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구문 사용하는 방법</a:t>
              </a:r>
              <a:endParaRPr lang="ko-KR" sz="2900" b="0" i="0" u="none" strike="noStrike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9166635" y="6329469"/>
            <a:ext cx="7042560" cy="2117732"/>
            <a:chOff x="1784670" y="7195490"/>
            <a:chExt cx="7042560" cy="2117732"/>
          </a:xfrm>
        </p:grpSpPr>
        <p:pic>
          <p:nvPicPr>
            <p:cNvPr id="47" name="Picture 19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784670" y="7195490"/>
              <a:ext cx="7042560" cy="2117732"/>
            </a:xfrm>
            <a:prstGeom prst="rect">
              <a:avLst/>
            </a:prstGeom>
          </p:spPr>
        </p:pic>
        <p:sp>
          <p:nvSpPr>
            <p:cNvPr id="46" name="TextBox 21"/>
            <p:cNvSpPr txBox="1"/>
            <p:nvPr/>
          </p:nvSpPr>
          <p:spPr>
            <a:xfrm>
              <a:off x="1947645" y="7733656"/>
              <a:ext cx="6716610" cy="10414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16199"/>
                </a:lnSpc>
              </a:pPr>
              <a:r>
                <a:rPr lang="ko-KR" altLang="en-US" sz="2900" b="0" i="0" u="none" strike="noStrike" dirty="0" smtClean="0">
                  <a:solidFill>
                    <a:srgbClr val="3C4043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함수의 매개변수를 함수로 받는 방법</a:t>
              </a:r>
              <a:endParaRPr lang="ko-KR" sz="2900" b="0" i="0" u="none" strike="noStrike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981200" y="5187197"/>
            <a:ext cx="7042560" cy="2067027"/>
            <a:chOff x="533400" y="2543073"/>
            <a:chExt cx="7042560" cy="2067027"/>
          </a:xfrm>
        </p:grpSpPr>
        <p:pic>
          <p:nvPicPr>
            <p:cNvPr id="49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400" y="2543073"/>
              <a:ext cx="7042560" cy="2067027"/>
            </a:xfrm>
            <a:prstGeom prst="rect">
              <a:avLst/>
            </a:prstGeom>
          </p:spPr>
        </p:pic>
        <p:sp>
          <p:nvSpPr>
            <p:cNvPr id="50" name="TextBox 9"/>
            <p:cNvSpPr txBox="1"/>
            <p:nvPr/>
          </p:nvSpPr>
          <p:spPr>
            <a:xfrm>
              <a:off x="701880" y="3055886"/>
              <a:ext cx="6705599" cy="10414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16199"/>
                </a:lnSpc>
              </a:pPr>
              <a:r>
                <a:rPr lang="ko-KR" altLang="en-US" sz="2800" dirty="0" smtClean="0">
                  <a:solidFill>
                    <a:srgbClr val="3C4043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더 다양한 </a:t>
              </a:r>
              <a:r>
                <a:rPr lang="en-US" altLang="ko-KR" sz="2800" dirty="0" err="1" smtClean="0">
                  <a:solidFill>
                    <a:srgbClr val="3C4043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NumberFormatException</a:t>
              </a:r>
              <a:endParaRPr lang="en-US" altLang="ko-KR" sz="28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lvl="0" algn="ctr">
                <a:lnSpc>
                  <a:spcPct val="116199"/>
                </a:lnSpc>
              </a:pPr>
              <a:r>
                <a:rPr lang="ko-KR" altLang="en-US" sz="2800" dirty="0" smtClean="0">
                  <a:solidFill>
                    <a:srgbClr val="3C4043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사례를 적용하는 코드를 구상해보고 싶음</a:t>
              </a:r>
              <a:endParaRPr lang="en-US" altLang="ko-KR" sz="28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sp>
        <p:nvSpPr>
          <p:cNvPr id="51" name="TextBox 7"/>
          <p:cNvSpPr txBox="1"/>
          <p:nvPr/>
        </p:nvSpPr>
        <p:spPr>
          <a:xfrm>
            <a:off x="4191000" y="914400"/>
            <a:ext cx="98933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ko-KR" sz="5500" b="0" i="0" u="none" strike="noStrike" dirty="0">
                <a:solidFill>
                  <a:srgbClr val="3C4043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소감</a:t>
            </a:r>
            <a:r>
              <a:rPr lang="en-US" sz="5500" b="0" i="0" u="none" strike="noStrike" dirty="0">
                <a:solidFill>
                  <a:srgbClr val="3C4043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</a:t>
            </a:r>
            <a:r>
              <a:rPr lang="ko-KR" sz="5500" b="0" i="0" u="none" strike="noStrike" dirty="0">
                <a:solidFill>
                  <a:srgbClr val="3C4043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및</a:t>
            </a:r>
            <a:r>
              <a:rPr lang="en-US" sz="5500" b="0" i="0" u="none" strike="noStrike" dirty="0">
                <a:solidFill>
                  <a:srgbClr val="3C4043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</a:t>
            </a:r>
            <a:r>
              <a:rPr lang="ko-KR" altLang="en-US" sz="5500" dirty="0" smtClean="0">
                <a:solidFill>
                  <a:srgbClr val="3C4043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아쉬운 점</a:t>
            </a:r>
            <a:endParaRPr lang="ko-KR" sz="5500" b="0" i="0" u="none" strike="noStrike" dirty="0">
              <a:solidFill>
                <a:srgbClr val="3C4043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981200" y="7909035"/>
            <a:ext cx="7042560" cy="2067027"/>
            <a:chOff x="533400" y="2543073"/>
            <a:chExt cx="7042560" cy="2067027"/>
          </a:xfrm>
        </p:grpSpPr>
        <p:pic>
          <p:nvPicPr>
            <p:cNvPr id="53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400" y="2543073"/>
              <a:ext cx="7042560" cy="2067027"/>
            </a:xfrm>
            <a:prstGeom prst="rect">
              <a:avLst/>
            </a:prstGeom>
          </p:spPr>
        </p:pic>
        <p:sp>
          <p:nvSpPr>
            <p:cNvPr id="54" name="TextBox 9"/>
            <p:cNvSpPr txBox="1"/>
            <p:nvPr/>
          </p:nvSpPr>
          <p:spPr>
            <a:xfrm>
              <a:off x="1682955" y="3055886"/>
              <a:ext cx="4743450" cy="10414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16199"/>
                </a:lnSpc>
              </a:pPr>
              <a:r>
                <a:rPr lang="en-US" altLang="ko-KR" dirty="0">
                  <a:solidFill>
                    <a:srgbClr val="3C4043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  <a:hlinkClick r:id="rId7"/>
                </a:rPr>
                <a:t>https://</a:t>
              </a:r>
              <a:r>
                <a:rPr lang="en-US" altLang="ko-KR" dirty="0" smtClean="0">
                  <a:solidFill>
                    <a:srgbClr val="3C4043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  <a:hlinkClick r:id="rId7"/>
                </a:rPr>
                <a:t>www.notion.so/JDBC-CollectCall-7-21-2331485c92b48062bbc6f45b80749c5c</a:t>
              </a:r>
              <a:r>
                <a:rPr lang="en-US" altLang="ko-KR" dirty="0">
                  <a:solidFill>
                    <a:srgbClr val="3C4043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</a:t>
              </a:r>
              <a:endParaRPr lang="en-US" altLang="ko-KR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509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800" y="5867400"/>
            <a:ext cx="6083300" cy="6172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700" y="-3048000"/>
            <a:ext cx="5524500" cy="4813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6200" y="-1943100"/>
            <a:ext cx="6172200" cy="5765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3020000">
            <a:off x="-1600200" y="-1612900"/>
            <a:ext cx="6083300" cy="6197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21240000">
            <a:off x="-1054100" y="6629400"/>
            <a:ext cx="7442200" cy="58166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841500" y="2984500"/>
            <a:ext cx="15100300" cy="420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0429"/>
              </a:lnSpc>
            </a:pPr>
            <a:r>
              <a:rPr lang="ko-KR" sz="12700" b="0" i="0" u="none" strike="noStrike" dirty="0" smtClean="0">
                <a:solidFill>
                  <a:srgbClr val="3C4043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감사합니다</a:t>
            </a:r>
            <a:endParaRPr lang="ko-KR" sz="12700" b="0" i="0" u="none" strike="noStrike" dirty="0">
              <a:solidFill>
                <a:srgbClr val="3C4043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0560000">
            <a:off x="-1219200" y="-1943100"/>
            <a:ext cx="5029200" cy="509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700000">
            <a:off x="13766800" y="-3568700"/>
            <a:ext cx="6172200" cy="57658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200" y="7734300"/>
            <a:ext cx="15240000" cy="16129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654300" y="8039100"/>
            <a:ext cx="1689100" cy="965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0429"/>
              </a:lnSpc>
            </a:pPr>
            <a:r>
              <a:rPr lang="en-US" sz="5500" b="0" i="0" u="none" strike="noStrike">
                <a:solidFill>
                  <a:srgbClr val="6F8A9D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04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254500" y="8191500"/>
            <a:ext cx="116332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0429"/>
              </a:lnSpc>
            </a:pPr>
            <a:r>
              <a:rPr lang="ko-KR" sz="3500" b="0" i="0" u="none" strike="noStrike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소감</a:t>
            </a:r>
            <a:r>
              <a:rPr lang="en-US" sz="3500" b="0" i="0" u="none" strike="noStrike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sz="3500" b="0" i="0" u="none" strike="noStrike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및</a:t>
            </a:r>
            <a:r>
              <a:rPr lang="en-US" sz="3500" b="0" i="0" u="none" strike="noStrike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35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아쉬운 점</a:t>
            </a:r>
            <a:endParaRPr lang="ko-KR" sz="3500" b="0" i="0" u="none" strike="noStrike" dirty="0">
              <a:solidFill>
                <a:srgbClr val="3C4043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200" y="3898900"/>
            <a:ext cx="15240000" cy="16129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2654300" y="4241800"/>
            <a:ext cx="1689100" cy="965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0429"/>
              </a:lnSpc>
            </a:pPr>
            <a:r>
              <a:rPr lang="en-US" sz="5500" b="0" i="0" u="none" strike="noStrike">
                <a:solidFill>
                  <a:srgbClr val="6F8A9D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02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254500" y="4406900"/>
            <a:ext cx="116332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0429"/>
              </a:lnSpc>
            </a:pPr>
            <a:r>
              <a:rPr lang="ko-KR" sz="3500" b="0" i="0" u="none" strike="noStrike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코드</a:t>
            </a:r>
            <a:r>
              <a:rPr lang="en-US" sz="3500" b="0" i="0" u="none" strike="noStrike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sz="3500" b="0" i="0" u="none" strike="noStrike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구성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200" y="5803900"/>
            <a:ext cx="15240000" cy="16129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2654300" y="6134100"/>
            <a:ext cx="1689100" cy="965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0429"/>
              </a:lnSpc>
            </a:pPr>
            <a:r>
              <a:rPr lang="en-US" sz="5500" b="0" i="0" u="none" strike="noStrike">
                <a:solidFill>
                  <a:srgbClr val="6F8A9D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03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254500" y="6299200"/>
            <a:ext cx="116332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0429"/>
              </a:lnSpc>
            </a:pPr>
            <a:r>
              <a:rPr lang="ko-KR" sz="3500" b="0" i="0" u="none" strike="noStrike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시행착오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200" y="2044700"/>
            <a:ext cx="15240000" cy="161290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2654300" y="2374900"/>
            <a:ext cx="1689100" cy="965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0429"/>
              </a:lnSpc>
            </a:pPr>
            <a:r>
              <a:rPr lang="en-US" sz="5500" b="0" i="0" u="none" strike="noStrike">
                <a:solidFill>
                  <a:srgbClr val="6F8A9D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01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254500" y="2540000"/>
            <a:ext cx="116332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0429"/>
              </a:lnSpc>
            </a:pPr>
            <a:r>
              <a:rPr lang="ko-KR" altLang="en-US" sz="35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개발방향 및 </a:t>
            </a:r>
            <a:r>
              <a:rPr lang="ko-KR" altLang="en-US" sz="3500" b="0" i="0" u="none" strike="noStrike" dirty="0" err="1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파트분배</a:t>
            </a:r>
            <a:endParaRPr lang="ko-KR" sz="3500" b="0" i="0" u="none" strike="noStrike" dirty="0">
              <a:solidFill>
                <a:srgbClr val="3C4043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1" name="TextBox 6"/>
          <p:cNvSpPr txBox="1"/>
          <p:nvPr/>
        </p:nvSpPr>
        <p:spPr>
          <a:xfrm>
            <a:off x="4191000" y="914400"/>
            <a:ext cx="98933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ko-KR" altLang="en-US" sz="5500" b="0" i="0" u="none" strike="noStrike" dirty="0" smtClean="0">
                <a:solidFill>
                  <a:srgbClr val="3C4043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목차</a:t>
            </a:r>
            <a:endParaRPr lang="ko-KR" sz="5500" b="0" i="0" u="none" strike="noStrike" dirty="0">
              <a:solidFill>
                <a:srgbClr val="3C4043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00000">
            <a:off x="14046200" y="-3695700"/>
            <a:ext cx="7442200" cy="5816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2100" y="-2184400"/>
            <a:ext cx="4686300" cy="4381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600" y="2489200"/>
            <a:ext cx="5181600" cy="68453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524000" y="3162300"/>
            <a:ext cx="43688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0429"/>
              </a:lnSpc>
            </a:pPr>
            <a:r>
              <a:rPr lang="ko-KR" sz="3600" b="0" i="0" u="none" strike="noStrike" dirty="0" err="1">
                <a:solidFill>
                  <a:srgbClr val="6F8A9D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주영민</a:t>
            </a:r>
            <a:endParaRPr lang="ko-KR" sz="3600" b="0" i="0" u="none" strike="noStrike" dirty="0">
              <a:solidFill>
                <a:srgbClr val="6F8A9D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06500" y="4315618"/>
            <a:ext cx="49911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3500" b="0" i="0" u="none" strike="noStrike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{</a:t>
            </a:r>
            <a:r>
              <a:rPr lang="en-US" sz="35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3/5</a:t>
            </a:r>
            <a:r>
              <a:rPr lang="ko-KR" sz="35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번</a:t>
            </a:r>
            <a:r>
              <a:rPr lang="en-US" sz="35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Query</a:t>
            </a:r>
            <a:r>
              <a:rPr lang="ko-KR" altLang="en-US" sz="35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문</a:t>
            </a:r>
            <a:r>
              <a:rPr lang="en-US" sz="35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sz="3500" b="0" i="0" u="none" strike="noStrike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작성</a:t>
            </a:r>
            <a:r>
              <a:rPr lang="en-US" sz="3500" b="0" i="0" u="none" strike="noStrike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}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6" name="TextBox 16"/>
          <p:cNvSpPr txBox="1"/>
          <p:nvPr/>
        </p:nvSpPr>
        <p:spPr>
          <a:xfrm>
            <a:off x="1206500" y="5531379"/>
            <a:ext cx="49911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35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{</a:t>
            </a:r>
            <a:r>
              <a:rPr lang="en-US" altLang="ko-KR" sz="35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3/5</a:t>
            </a:r>
            <a:r>
              <a:rPr lang="ko-KR" altLang="ko-KR" sz="3500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번</a:t>
            </a:r>
            <a:r>
              <a:rPr lang="en-US" altLang="ko-KR" sz="3500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en-US" altLang="ko-KR" sz="3500" dirty="0" err="1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JDBC</a:t>
            </a:r>
            <a:r>
              <a:rPr lang="ko-KR" altLang="en-US" sz="35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코드 작성</a:t>
            </a:r>
            <a:r>
              <a:rPr lang="en-US" altLang="ko-KR" sz="35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}</a:t>
            </a:r>
            <a:endParaRPr lang="en-US" altLang="ko-KR" sz="3500" dirty="0">
              <a:solidFill>
                <a:srgbClr val="3C4043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206500" y="6747140"/>
            <a:ext cx="49911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35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{prepared</a:t>
            </a:r>
            <a:r>
              <a:rPr lang="ko-KR" altLang="en-US" sz="35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문으로 수정</a:t>
            </a:r>
            <a:r>
              <a:rPr lang="en-US" sz="35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}</a:t>
            </a:r>
            <a:endParaRPr lang="en-US" sz="3500" b="0" i="0" u="none" strike="noStrike" dirty="0">
              <a:solidFill>
                <a:srgbClr val="3C4043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206500" y="7962900"/>
            <a:ext cx="49911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3500" b="0" i="0" u="none" strike="noStrike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{</a:t>
            </a:r>
            <a:r>
              <a:rPr lang="ko-KR" sz="3500" b="0" i="0" u="none" strike="noStrike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공부</a:t>
            </a:r>
            <a:r>
              <a:rPr lang="en-US" sz="3500" b="0" i="0" u="none" strike="noStrike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}</a:t>
            </a:r>
          </a:p>
        </p:txBody>
      </p:sp>
      <p:pic>
        <p:nvPicPr>
          <p:cNvPr id="20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4400" y="2463830"/>
            <a:ext cx="5181600" cy="6845300"/>
          </a:xfrm>
          <a:prstGeom prst="rect">
            <a:avLst/>
          </a:prstGeom>
        </p:spPr>
      </p:pic>
      <p:pic>
        <p:nvPicPr>
          <p:cNvPr id="27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100" y="2489200"/>
            <a:ext cx="5181600" cy="6845300"/>
          </a:xfrm>
          <a:prstGeom prst="rect">
            <a:avLst/>
          </a:prstGeom>
        </p:spPr>
      </p:pic>
      <p:sp>
        <p:nvSpPr>
          <p:cNvPr id="50" name="TextBox 5"/>
          <p:cNvSpPr txBox="1"/>
          <p:nvPr/>
        </p:nvSpPr>
        <p:spPr>
          <a:xfrm>
            <a:off x="7175500" y="3162300"/>
            <a:ext cx="43688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0429"/>
              </a:lnSpc>
            </a:pPr>
            <a:r>
              <a:rPr lang="ko-KR" altLang="en-US" sz="3600" dirty="0" err="1" smtClean="0">
                <a:solidFill>
                  <a:srgbClr val="6F8A9D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하성민</a:t>
            </a:r>
            <a:endParaRPr lang="ko-KR" sz="3600" b="0" i="0" u="none" strike="noStrike" dirty="0">
              <a:solidFill>
                <a:srgbClr val="6F8A9D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51" name="TextBox 6"/>
          <p:cNvSpPr txBox="1"/>
          <p:nvPr/>
        </p:nvSpPr>
        <p:spPr>
          <a:xfrm>
            <a:off x="6858000" y="4315618"/>
            <a:ext cx="49911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altLang="ko-KR" sz="35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{1/2/7</a:t>
            </a:r>
            <a:r>
              <a:rPr lang="ko-KR" altLang="ko-KR" sz="35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번</a:t>
            </a:r>
            <a:r>
              <a:rPr lang="en-US" altLang="ko-KR" sz="35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Query</a:t>
            </a:r>
            <a:r>
              <a:rPr lang="ko-KR" altLang="en-US" sz="35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문</a:t>
            </a:r>
            <a:r>
              <a:rPr lang="en-US" altLang="ko-KR" sz="35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ko-KR" sz="3500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작성</a:t>
            </a:r>
            <a:r>
              <a:rPr lang="en-US" altLang="ko-KR" sz="3500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}</a:t>
            </a:r>
          </a:p>
        </p:txBody>
      </p:sp>
      <p:sp>
        <p:nvSpPr>
          <p:cNvPr id="52" name="TextBox 16"/>
          <p:cNvSpPr txBox="1"/>
          <p:nvPr/>
        </p:nvSpPr>
        <p:spPr>
          <a:xfrm>
            <a:off x="6858000" y="5227439"/>
            <a:ext cx="49911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35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{1/2/7</a:t>
            </a:r>
            <a:r>
              <a:rPr lang="ko-KR" altLang="ko-KR" sz="35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번</a:t>
            </a:r>
            <a:r>
              <a:rPr lang="en-US" altLang="ko-KR" sz="35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en-US" altLang="ko-KR" sz="3500" dirty="0" err="1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JDBC</a:t>
            </a:r>
            <a:r>
              <a:rPr lang="ko-KR" altLang="en-US" sz="3500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코드 작성</a:t>
            </a:r>
            <a:r>
              <a:rPr lang="en-US" sz="35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}</a:t>
            </a:r>
            <a:endParaRPr lang="en-US" sz="3500" b="0" i="0" u="none" strike="noStrike" dirty="0">
              <a:solidFill>
                <a:srgbClr val="3C4043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3" name="TextBox 17"/>
          <p:cNvSpPr txBox="1"/>
          <p:nvPr/>
        </p:nvSpPr>
        <p:spPr>
          <a:xfrm>
            <a:off x="6858000" y="6139259"/>
            <a:ext cx="49911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3500" b="0" i="0" u="none" strike="noStrike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{</a:t>
            </a:r>
            <a:r>
              <a:rPr lang="en-US" sz="35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6</a:t>
            </a:r>
            <a:r>
              <a:rPr lang="ko-KR" sz="35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번</a:t>
            </a:r>
            <a:r>
              <a:rPr lang="en-US" sz="35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sz="3500" b="0" i="0" u="none" strike="noStrike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코드</a:t>
            </a:r>
            <a:r>
              <a:rPr lang="en-US" sz="3500" b="0" i="0" u="none" strike="noStrike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sz="3500" b="0" i="0" u="none" strike="noStrike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작성</a:t>
            </a:r>
            <a:r>
              <a:rPr lang="en-US" sz="3500" b="0" i="0" u="none" strike="noStrike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}</a:t>
            </a:r>
          </a:p>
        </p:txBody>
      </p:sp>
      <p:sp>
        <p:nvSpPr>
          <p:cNvPr id="54" name="TextBox 18"/>
          <p:cNvSpPr txBox="1"/>
          <p:nvPr/>
        </p:nvSpPr>
        <p:spPr>
          <a:xfrm>
            <a:off x="6858000" y="7051079"/>
            <a:ext cx="49911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35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{</a:t>
            </a:r>
            <a:r>
              <a:rPr lang="ko-KR" altLang="en-US" sz="35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전반적인 오류 수정</a:t>
            </a:r>
            <a:r>
              <a:rPr lang="en-US" sz="35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}</a:t>
            </a:r>
            <a:endParaRPr lang="en-US" sz="3500" b="0" i="0" u="none" strike="noStrike" dirty="0">
              <a:solidFill>
                <a:srgbClr val="3C4043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5" name="TextBox 19"/>
          <p:cNvSpPr txBox="1"/>
          <p:nvPr/>
        </p:nvSpPr>
        <p:spPr>
          <a:xfrm>
            <a:off x="6858000" y="7962900"/>
            <a:ext cx="49911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3500" b="0" i="0" u="none" strike="noStrike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{</a:t>
            </a:r>
            <a:r>
              <a:rPr lang="ko-KR" sz="3500" b="0" i="0" u="none" strike="noStrike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공부</a:t>
            </a:r>
            <a:r>
              <a:rPr lang="en-US" sz="3500" b="0" i="0" u="none" strike="noStrike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}</a:t>
            </a:r>
          </a:p>
        </p:txBody>
      </p:sp>
      <p:sp>
        <p:nvSpPr>
          <p:cNvPr id="56" name="TextBox 5"/>
          <p:cNvSpPr txBox="1"/>
          <p:nvPr/>
        </p:nvSpPr>
        <p:spPr>
          <a:xfrm>
            <a:off x="12776200" y="3162300"/>
            <a:ext cx="43688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0429"/>
              </a:lnSpc>
            </a:pPr>
            <a:r>
              <a:rPr lang="ko-KR" altLang="en-US" sz="3600" b="0" i="0" u="none" strike="noStrike" dirty="0" err="1" smtClean="0">
                <a:solidFill>
                  <a:srgbClr val="6F8A9D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허지서</a:t>
            </a:r>
            <a:endParaRPr lang="ko-KR" sz="3600" b="0" i="0" u="none" strike="noStrike" dirty="0">
              <a:solidFill>
                <a:srgbClr val="6F8A9D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57" name="TextBox 6"/>
          <p:cNvSpPr txBox="1"/>
          <p:nvPr/>
        </p:nvSpPr>
        <p:spPr>
          <a:xfrm>
            <a:off x="12458700" y="4315618"/>
            <a:ext cx="49911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107899"/>
              </a:lnSpc>
            </a:pPr>
            <a:r>
              <a:rPr lang="en-US" altLang="ko-KR" sz="35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{</a:t>
            </a:r>
            <a:r>
              <a:rPr lang="en-US" altLang="ko-KR" sz="3500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4</a:t>
            </a:r>
            <a:r>
              <a:rPr lang="en-US" altLang="ko-KR" sz="35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/8</a:t>
            </a:r>
            <a:r>
              <a:rPr lang="ko-KR" altLang="ko-KR" sz="35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번</a:t>
            </a:r>
            <a:r>
              <a:rPr lang="en-US" altLang="ko-KR" sz="35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Query</a:t>
            </a:r>
            <a:r>
              <a:rPr lang="ko-KR" altLang="en-US" sz="35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문</a:t>
            </a:r>
            <a:r>
              <a:rPr lang="en-US" altLang="ko-KR" sz="35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ko-KR" sz="35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작성</a:t>
            </a:r>
            <a:r>
              <a:rPr lang="en-US" sz="35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}</a:t>
            </a:r>
            <a:endParaRPr lang="en-US" sz="3500" b="0" i="0" u="none" strike="noStrike" dirty="0">
              <a:solidFill>
                <a:srgbClr val="3C4043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8" name="TextBox 16"/>
          <p:cNvSpPr txBox="1"/>
          <p:nvPr/>
        </p:nvSpPr>
        <p:spPr>
          <a:xfrm>
            <a:off x="12458700" y="5227439"/>
            <a:ext cx="49911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35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{4/8</a:t>
            </a:r>
            <a:r>
              <a:rPr lang="ko-KR" altLang="ko-KR" sz="35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번</a:t>
            </a:r>
            <a:r>
              <a:rPr lang="en-US" altLang="ko-KR" sz="35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en-US" altLang="ko-KR" sz="3500" dirty="0" err="1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JDBC</a:t>
            </a:r>
            <a:r>
              <a:rPr lang="ko-KR" altLang="en-US" sz="3500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코드 작성</a:t>
            </a:r>
            <a:r>
              <a:rPr lang="en-US" sz="35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}</a:t>
            </a:r>
            <a:endParaRPr lang="en-US" sz="3500" b="0" i="0" u="none" strike="noStrike" dirty="0">
              <a:solidFill>
                <a:srgbClr val="3C4043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9" name="TextBox 17"/>
          <p:cNvSpPr txBox="1"/>
          <p:nvPr/>
        </p:nvSpPr>
        <p:spPr>
          <a:xfrm>
            <a:off x="12458700" y="6139259"/>
            <a:ext cx="49911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35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{Main </a:t>
            </a:r>
            <a:r>
              <a:rPr lang="ko-KR" altLang="en-US" sz="35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클래스 설계</a:t>
            </a:r>
            <a:r>
              <a:rPr lang="en-US" sz="35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}</a:t>
            </a:r>
            <a:endParaRPr lang="en-US" sz="3500" b="0" i="0" u="none" strike="noStrike" dirty="0">
              <a:solidFill>
                <a:srgbClr val="3C4043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0" name="TextBox 18"/>
          <p:cNvSpPr txBox="1"/>
          <p:nvPr/>
        </p:nvSpPr>
        <p:spPr>
          <a:xfrm>
            <a:off x="12458700" y="7051079"/>
            <a:ext cx="49911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35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{</a:t>
            </a:r>
            <a:r>
              <a:rPr lang="en-US" sz="3500" b="0" i="0" u="none" strike="noStrike" dirty="0" err="1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EmpDAO</a:t>
            </a:r>
            <a:r>
              <a:rPr lang="ko-KR" altLang="en-US" sz="3500" b="0" i="0" u="none" strike="noStrike" dirty="0" err="1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메소드화</a:t>
            </a:r>
            <a:r>
              <a:rPr lang="en-US" sz="35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}</a:t>
            </a:r>
            <a:endParaRPr lang="en-US" sz="3500" b="0" i="0" u="none" strike="noStrike" dirty="0">
              <a:solidFill>
                <a:srgbClr val="3C4043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1" name="TextBox 19"/>
          <p:cNvSpPr txBox="1"/>
          <p:nvPr/>
        </p:nvSpPr>
        <p:spPr>
          <a:xfrm>
            <a:off x="12458700" y="7962900"/>
            <a:ext cx="49911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3500" b="0" i="0" u="none" strike="noStrike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{</a:t>
            </a:r>
            <a:r>
              <a:rPr lang="ko-KR" sz="3500" b="0" i="0" u="none" strike="noStrike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공부</a:t>
            </a:r>
            <a:r>
              <a:rPr lang="en-US" sz="3500" b="0" i="0" u="none" strike="noStrike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}</a:t>
            </a:r>
          </a:p>
        </p:txBody>
      </p:sp>
      <p:cxnSp>
        <p:nvCxnSpPr>
          <p:cNvPr id="14" name="구부러진 연결선 13"/>
          <p:cNvCxnSpPr/>
          <p:nvPr/>
        </p:nvCxnSpPr>
        <p:spPr>
          <a:xfrm flipV="1">
            <a:off x="1676400" y="5220229"/>
            <a:ext cx="3962400" cy="25401"/>
          </a:xfrm>
          <a:prstGeom prst="curvedConnector3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구부러진 연결선 61"/>
          <p:cNvCxnSpPr/>
          <p:nvPr/>
        </p:nvCxnSpPr>
        <p:spPr>
          <a:xfrm>
            <a:off x="1447800" y="6427069"/>
            <a:ext cx="4495800" cy="12700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구부러진 연결선 63"/>
          <p:cNvCxnSpPr/>
          <p:nvPr/>
        </p:nvCxnSpPr>
        <p:spPr>
          <a:xfrm>
            <a:off x="1905000" y="7645400"/>
            <a:ext cx="3733800" cy="12700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구부러진 연결선 85"/>
          <p:cNvCxnSpPr/>
          <p:nvPr/>
        </p:nvCxnSpPr>
        <p:spPr>
          <a:xfrm flipV="1">
            <a:off x="7242175" y="5062338"/>
            <a:ext cx="3962400" cy="25401"/>
          </a:xfrm>
          <a:prstGeom prst="curvedConnector3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구부러진 연결선 86"/>
          <p:cNvCxnSpPr/>
          <p:nvPr/>
        </p:nvCxnSpPr>
        <p:spPr>
          <a:xfrm>
            <a:off x="7013575" y="5974159"/>
            <a:ext cx="4495800" cy="12700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구부러진 연결선 87"/>
          <p:cNvCxnSpPr/>
          <p:nvPr/>
        </p:nvCxnSpPr>
        <p:spPr>
          <a:xfrm>
            <a:off x="7013575" y="6885979"/>
            <a:ext cx="4495800" cy="12700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구부러진 연결선 88"/>
          <p:cNvCxnSpPr/>
          <p:nvPr/>
        </p:nvCxnSpPr>
        <p:spPr>
          <a:xfrm>
            <a:off x="7470775" y="7797800"/>
            <a:ext cx="3733800" cy="12700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구부러진 연결선 89"/>
          <p:cNvCxnSpPr/>
          <p:nvPr/>
        </p:nvCxnSpPr>
        <p:spPr>
          <a:xfrm flipV="1">
            <a:off x="12954000" y="5062338"/>
            <a:ext cx="3962400" cy="25401"/>
          </a:xfrm>
          <a:prstGeom prst="curvedConnector3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구부러진 연결선 90"/>
          <p:cNvCxnSpPr/>
          <p:nvPr/>
        </p:nvCxnSpPr>
        <p:spPr>
          <a:xfrm>
            <a:off x="12725400" y="5974159"/>
            <a:ext cx="4495800" cy="12700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구부러진 연결선 91"/>
          <p:cNvCxnSpPr/>
          <p:nvPr/>
        </p:nvCxnSpPr>
        <p:spPr>
          <a:xfrm>
            <a:off x="12725400" y="6885979"/>
            <a:ext cx="4495800" cy="12700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구부러진 연결선 92"/>
          <p:cNvCxnSpPr/>
          <p:nvPr/>
        </p:nvCxnSpPr>
        <p:spPr>
          <a:xfrm>
            <a:off x="13182600" y="7797800"/>
            <a:ext cx="3733800" cy="12700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 93"/>
          <p:cNvCxnSpPr/>
          <p:nvPr/>
        </p:nvCxnSpPr>
        <p:spPr>
          <a:xfrm flipV="1">
            <a:off x="2819400" y="3746498"/>
            <a:ext cx="1752600" cy="25402"/>
          </a:xfrm>
          <a:prstGeom prst="curvedConnector3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 95"/>
          <p:cNvCxnSpPr/>
          <p:nvPr/>
        </p:nvCxnSpPr>
        <p:spPr>
          <a:xfrm flipV="1">
            <a:off x="8483600" y="3746498"/>
            <a:ext cx="1752600" cy="25402"/>
          </a:xfrm>
          <a:prstGeom prst="curvedConnector3">
            <a:avLst>
              <a:gd name="adj1" fmla="val 80978"/>
            </a:avLst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 96"/>
          <p:cNvCxnSpPr/>
          <p:nvPr/>
        </p:nvCxnSpPr>
        <p:spPr>
          <a:xfrm>
            <a:off x="14058900" y="3771900"/>
            <a:ext cx="1714500" cy="25400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5"/>
          <p:cNvSpPr txBox="1"/>
          <p:nvPr/>
        </p:nvSpPr>
        <p:spPr>
          <a:xfrm>
            <a:off x="4191000" y="914400"/>
            <a:ext cx="98933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ko-KR" altLang="en-US" sz="5500" b="0" i="0" u="none" strike="noStrike" smtClean="0">
                <a:solidFill>
                  <a:srgbClr val="3C4043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개발방향 및 </a:t>
            </a:r>
            <a:r>
              <a:rPr lang="ko-KR" altLang="en-US" sz="5500" b="0" i="0" u="none" strike="noStrike" dirty="0" err="1" smtClean="0">
                <a:solidFill>
                  <a:srgbClr val="3C4043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파트분배</a:t>
            </a:r>
            <a:endParaRPr lang="ko-KR" sz="5500" b="0" i="0" u="none" strike="noStrike" dirty="0">
              <a:solidFill>
                <a:srgbClr val="3C4043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772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21240000">
            <a:off x="2095501" y="2661029"/>
            <a:ext cx="3073400" cy="24003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360000">
            <a:off x="7696200" y="5075774"/>
            <a:ext cx="2895600" cy="2705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280000">
            <a:off x="13208001" y="2483229"/>
            <a:ext cx="2882900" cy="25146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3200400" y="1207402"/>
            <a:ext cx="11976100" cy="1422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0429"/>
              </a:lnSpc>
            </a:pPr>
            <a:r>
              <a:rPr lang="ko-KR" sz="8000" b="0" i="0" u="none" strike="noStrike" dirty="0">
                <a:solidFill>
                  <a:srgbClr val="3C4043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코드</a:t>
            </a:r>
            <a:r>
              <a:rPr lang="en-US" sz="8000" b="0" i="0" u="none" strike="noStrike" dirty="0">
                <a:solidFill>
                  <a:srgbClr val="3C4043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</a:t>
            </a:r>
            <a:r>
              <a:rPr lang="ko-KR" sz="8000" b="0" i="0" u="none" strike="noStrike" dirty="0">
                <a:solidFill>
                  <a:srgbClr val="3C4043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구성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267200" y="470802"/>
            <a:ext cx="98425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ko-KR" sz="3200" b="0" i="0" u="none" strike="noStrike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클래스를</a:t>
            </a:r>
            <a:r>
              <a:rPr lang="en-US" sz="3200" b="0" i="0" u="none" strike="noStrike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sz="3200" b="0" i="0" u="none" strike="noStrike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중점으로</a:t>
            </a:r>
            <a:r>
              <a:rPr lang="en-US" sz="3200" b="0" i="0" u="none" strike="noStrike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sz="3200" b="0" i="0" u="none" strike="noStrike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보는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54101" y="3710831"/>
            <a:ext cx="51435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0429"/>
              </a:lnSpc>
            </a:pPr>
            <a:r>
              <a:rPr lang="en-US" sz="3500" b="0" i="0" u="none" strike="noStrike" dirty="0" err="1">
                <a:solidFill>
                  <a:srgbClr val="6F8A9D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Emp</a:t>
            </a:r>
            <a:endParaRPr lang="en-US" sz="3500" b="0" i="0" u="none" strike="noStrike" dirty="0">
              <a:solidFill>
                <a:srgbClr val="6F8A9D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39801" y="5157110"/>
            <a:ext cx="5372100" cy="1041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2900" b="0" i="0" u="none" strike="noStrike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Employee </a:t>
            </a:r>
            <a:r>
              <a:rPr lang="ko-KR" sz="2900" b="0" i="0" u="none" strike="noStrike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테이블의</a:t>
            </a:r>
            <a:r>
              <a:rPr lang="en-US" sz="2900" b="0" i="0" u="none" strike="noStrike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sz="2900" b="0" i="0" u="none" strike="noStrike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값을</a:t>
            </a:r>
          </a:p>
          <a:p>
            <a:pPr lvl="0" algn="ctr">
              <a:lnSpc>
                <a:spcPct val="116199"/>
              </a:lnSpc>
            </a:pPr>
            <a:r>
              <a:rPr lang="ko-KR" sz="2900" b="0" i="0" u="none" strike="noStrike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받아서</a:t>
            </a:r>
            <a:r>
              <a:rPr lang="en-US" sz="2900" b="0" i="0" u="none" strike="noStrike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sz="2900" b="0" i="0" u="none" strike="noStrike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모아둔다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705600" y="6083300"/>
            <a:ext cx="48768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0429"/>
              </a:lnSpc>
            </a:pPr>
            <a:r>
              <a:rPr lang="en-US" sz="3500" b="0" i="0" u="none" strike="noStrike" dirty="0">
                <a:solidFill>
                  <a:srgbClr val="6F8A9D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Main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451600" y="7796399"/>
            <a:ext cx="5372100" cy="1041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2900" b="0" i="0" u="none" strike="noStrike" dirty="0" err="1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Emp</a:t>
            </a:r>
            <a:r>
              <a:rPr lang="ko-KR" sz="2900" b="0" i="0" u="none" strike="noStrike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와</a:t>
            </a:r>
            <a:r>
              <a:rPr lang="en-US" sz="2900" b="0" i="0" u="none" strike="noStrike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en-US" sz="2900" b="0" i="0" u="none" strike="noStrike" dirty="0" err="1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EmpDAO</a:t>
            </a:r>
            <a:r>
              <a:rPr lang="ko-KR" sz="2900" b="0" i="0" u="none" strike="noStrike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를</a:t>
            </a:r>
            <a:r>
              <a:rPr lang="en-US" sz="2900" b="0" i="0" u="none" strike="noStrike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sz="2900" b="0" i="0" u="none" strike="noStrike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부르고</a:t>
            </a:r>
          </a:p>
          <a:p>
            <a:pPr lvl="0" algn="ctr">
              <a:lnSpc>
                <a:spcPct val="116199"/>
              </a:lnSpc>
            </a:pPr>
            <a:r>
              <a:rPr lang="ko-KR" sz="2900" b="0" i="0" u="none" strike="noStrike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함수들을</a:t>
            </a:r>
            <a:r>
              <a:rPr lang="en-US" sz="2900" b="0" i="0" u="none" strike="noStrike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sz="2900" b="0" i="0" u="none" strike="noStrike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실행한다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319001" y="3429379"/>
            <a:ext cx="46736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0429"/>
              </a:lnSpc>
            </a:pPr>
            <a:r>
              <a:rPr lang="en-US" sz="3500" b="0" i="0" u="none" strike="noStrike" dirty="0" err="1">
                <a:solidFill>
                  <a:srgbClr val="6F8A9D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EmpDAO</a:t>
            </a:r>
            <a:endParaRPr lang="en-US" sz="3500" b="0" i="0" u="none" strike="noStrike" dirty="0">
              <a:solidFill>
                <a:srgbClr val="6F8A9D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2341640" y="5122246"/>
            <a:ext cx="53721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sz="2900" b="0" i="0" u="none" strike="noStrike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사용할</a:t>
            </a:r>
            <a:r>
              <a:rPr lang="en-US" sz="2900" b="0" i="0" u="none" strike="noStrike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sz="2900" b="0" i="0" u="none" strike="noStrike" dirty="0" err="1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메소드를</a:t>
            </a:r>
            <a:r>
              <a:rPr lang="en-US" sz="2900" b="0" i="0" u="none" strike="noStrike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sz="2900" b="0" i="0" u="none" strike="noStrike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정의한다</a:t>
            </a:r>
          </a:p>
        </p:txBody>
      </p:sp>
      <p:cxnSp>
        <p:nvCxnSpPr>
          <p:cNvPr id="16" name="구부러진 연결선 15"/>
          <p:cNvCxnSpPr/>
          <p:nvPr/>
        </p:nvCxnSpPr>
        <p:spPr>
          <a:xfrm flipV="1">
            <a:off x="5473667" y="2908403"/>
            <a:ext cx="7573379" cy="355444"/>
          </a:xfrm>
          <a:prstGeom prst="curvedConnector3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/>
          <p:nvPr/>
        </p:nvCxnSpPr>
        <p:spPr>
          <a:xfrm>
            <a:off x="5285933" y="4889897"/>
            <a:ext cx="1970279" cy="1350391"/>
          </a:xfrm>
          <a:prstGeom prst="curvedConnector3">
            <a:avLst>
              <a:gd name="adj1" fmla="val 44761"/>
            </a:avLst>
          </a:prstGeom>
          <a:ln w="381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/>
          <p:nvPr/>
        </p:nvCxnSpPr>
        <p:spPr>
          <a:xfrm rot="10800000" flipV="1">
            <a:off x="11031788" y="4350991"/>
            <a:ext cx="2455612" cy="1847519"/>
          </a:xfrm>
          <a:prstGeom prst="curvedConnector3">
            <a:avLst>
              <a:gd name="adj1" fmla="val 25375"/>
            </a:avLst>
          </a:prstGeom>
          <a:ln w="381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20940000">
            <a:off x="14427200" y="-2679700"/>
            <a:ext cx="5524500" cy="48133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191000" y="914400"/>
            <a:ext cx="98933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90470"/>
              </a:lnSpc>
            </a:pPr>
            <a:r>
              <a:rPr lang="en-US" sz="5500" b="0" i="0" u="none" strike="noStrike" dirty="0" smtClean="0">
                <a:solidFill>
                  <a:srgbClr val="3C4043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Emp. </a:t>
            </a:r>
            <a:r>
              <a:rPr lang="ko-KR" sz="5500" b="0" i="0" u="none" strike="noStrike" dirty="0" smtClean="0">
                <a:solidFill>
                  <a:srgbClr val="3C4043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살펴보기</a:t>
            </a:r>
            <a:r>
              <a:rPr lang="en-US" altLang="ko-KR" sz="5500" dirty="0" smtClean="0">
                <a:solidFill>
                  <a:srgbClr val="3C4043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()</a:t>
            </a:r>
            <a:endParaRPr lang="ko-KR" altLang="ko-KR" sz="5500" dirty="0">
              <a:solidFill>
                <a:srgbClr val="3C4043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5960"/>
          <a:stretch/>
        </p:blipFill>
        <p:spPr>
          <a:xfrm>
            <a:off x="457200" y="2628900"/>
            <a:ext cx="15989842" cy="6097388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7467600" y="3543300"/>
            <a:ext cx="10515600" cy="292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457200" lvl="0" indent="-457200" algn="l">
              <a:lnSpc>
                <a:spcPct val="126990"/>
              </a:lnSpc>
              <a:buFont typeface="Arial" panose="020B0604020202020204" pitchFamily="34" charset="0"/>
              <a:buChar char="•"/>
            </a:pPr>
            <a:r>
              <a:rPr lang="en-US" altLang="ko-KR" sz="3100" b="0" i="0" u="none" strike="noStrike" dirty="0" err="1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Emlpoyee</a:t>
            </a:r>
            <a:r>
              <a:rPr lang="en-US" altLang="ko-KR" sz="3100" dirty="0" err="1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</a:t>
            </a:r>
            <a:r>
              <a:rPr lang="en-US" altLang="ko-KR" sz="31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31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테이블에 존재하는 </a:t>
            </a:r>
            <a:r>
              <a:rPr lang="en-US" altLang="ko-KR" sz="31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column</a:t>
            </a:r>
            <a:r>
              <a:rPr lang="ko-KR" altLang="en-US" sz="31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을 변수로 정의</a:t>
            </a:r>
            <a:endParaRPr lang="en-US" altLang="ko-KR" sz="3100" dirty="0" smtClean="0">
              <a:solidFill>
                <a:srgbClr val="3C4043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marL="457200" lvl="0" indent="-457200" algn="l">
              <a:lnSpc>
                <a:spcPct val="126990"/>
              </a:lnSpc>
              <a:buFont typeface="Arial" panose="020B0604020202020204" pitchFamily="34" charset="0"/>
              <a:buChar char="•"/>
            </a:pPr>
            <a:r>
              <a:rPr lang="en-US" altLang="ko-KR" sz="3100" dirty="0" err="1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toString</a:t>
            </a:r>
            <a:r>
              <a:rPr lang="ko-KR" altLang="en-US" sz="31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메서드를 </a:t>
            </a:r>
            <a:r>
              <a:rPr lang="ko-KR" altLang="en-US" sz="3100" dirty="0" err="1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오버라이딩</a:t>
            </a:r>
            <a:r>
              <a:rPr lang="ko-KR" altLang="en-US" sz="31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하여 </a:t>
            </a:r>
            <a:r>
              <a:rPr lang="ko-KR" altLang="en-US" sz="3100" dirty="0" err="1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출력문의</a:t>
            </a:r>
            <a:r>
              <a:rPr lang="ko-KR" altLang="en-US" sz="31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형태를 정의 </a:t>
            </a:r>
            <a:endParaRPr lang="en-US" sz="3100" b="0" i="0" u="none" strike="noStrike" dirty="0">
              <a:solidFill>
                <a:srgbClr val="3C4043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30400"/>
            <a:ext cx="14782800" cy="2908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20940000">
            <a:off x="14427200" y="-2679700"/>
            <a:ext cx="5524500" cy="48133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676400" y="2996708"/>
            <a:ext cx="14351000" cy="11557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457200" lvl="0" indent="-457200">
              <a:lnSpc>
                <a:spcPct val="126990"/>
              </a:lnSpc>
              <a:buFont typeface="Arial" panose="020B0604020202020204" pitchFamily="34" charset="0"/>
              <a:buChar char="•"/>
              <a:defRPr sz="3100" b="0" i="0" u="none" strike="noStrike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</a:lstStyle>
          <a:p>
            <a:r>
              <a:rPr lang="ko-KR" dirty="0"/>
              <a:t>코드의</a:t>
            </a:r>
            <a:r>
              <a:rPr lang="en-US" dirty="0"/>
              <a:t> </a:t>
            </a:r>
            <a:r>
              <a:rPr lang="ko-KR" dirty="0" err="1"/>
              <a:t>가독성</a:t>
            </a:r>
            <a:r>
              <a:rPr lang="en-US" dirty="0"/>
              <a:t>, </a:t>
            </a:r>
            <a:r>
              <a:rPr lang="ko-KR" dirty="0"/>
              <a:t>유지보수의</a:t>
            </a:r>
            <a:r>
              <a:rPr lang="en-US" dirty="0"/>
              <a:t> </a:t>
            </a:r>
            <a:r>
              <a:rPr lang="ko-KR" dirty="0"/>
              <a:t>용이성</a:t>
            </a:r>
            <a:r>
              <a:rPr lang="en-US" dirty="0" smtClean="0"/>
              <a:t>, </a:t>
            </a:r>
            <a:r>
              <a:rPr lang="ko-KR" dirty="0" smtClean="0"/>
              <a:t>오류</a:t>
            </a:r>
            <a:r>
              <a:rPr lang="en-US" dirty="0" smtClean="0"/>
              <a:t> </a:t>
            </a:r>
            <a:r>
              <a:rPr lang="ko-KR" dirty="0"/>
              <a:t>감소</a:t>
            </a:r>
            <a:r>
              <a:rPr lang="en-US" dirty="0"/>
              <a:t> </a:t>
            </a:r>
            <a:r>
              <a:rPr lang="ko-KR" dirty="0"/>
              <a:t>및</a:t>
            </a:r>
            <a:r>
              <a:rPr lang="en-US" dirty="0"/>
              <a:t> </a:t>
            </a:r>
            <a:r>
              <a:rPr lang="ko-KR" dirty="0"/>
              <a:t>안정성</a:t>
            </a:r>
            <a:r>
              <a:rPr lang="en-US" dirty="0"/>
              <a:t> </a:t>
            </a:r>
            <a:r>
              <a:rPr lang="ko-KR" dirty="0"/>
              <a:t>향상을</a:t>
            </a:r>
            <a:r>
              <a:rPr lang="en-US" dirty="0"/>
              <a:t> </a:t>
            </a:r>
            <a:r>
              <a:rPr lang="ko-KR" dirty="0" smtClean="0"/>
              <a:t>위해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dirty="0" smtClean="0"/>
              <a:t>하나의</a:t>
            </a:r>
            <a:r>
              <a:rPr lang="en-US" dirty="0" smtClean="0"/>
              <a:t> </a:t>
            </a:r>
            <a:r>
              <a:rPr lang="ko-KR" dirty="0"/>
              <a:t>새</a:t>
            </a:r>
            <a:r>
              <a:rPr lang="en-US" dirty="0"/>
              <a:t> </a:t>
            </a:r>
            <a:r>
              <a:rPr lang="ko-KR" dirty="0" err="1"/>
              <a:t>메소드로</a:t>
            </a:r>
            <a:r>
              <a:rPr lang="en-US" dirty="0"/>
              <a:t> </a:t>
            </a:r>
            <a:r>
              <a:rPr lang="ko-KR" dirty="0" err="1"/>
              <a:t>로직을</a:t>
            </a:r>
            <a:r>
              <a:rPr lang="en-US" dirty="0"/>
              <a:t> </a:t>
            </a:r>
            <a:r>
              <a:rPr lang="ko-KR" dirty="0"/>
              <a:t>분리하여</a:t>
            </a:r>
            <a:r>
              <a:rPr lang="en-US" dirty="0"/>
              <a:t> </a:t>
            </a:r>
            <a:r>
              <a:rPr lang="ko-KR" dirty="0" smtClean="0"/>
              <a:t>작성한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부분</a:t>
            </a:r>
            <a:endParaRPr lang="en-US" dirty="0"/>
          </a:p>
        </p:txBody>
      </p:sp>
      <p:sp>
        <p:nvSpPr>
          <p:cNvPr id="8" name="TextBox 6"/>
          <p:cNvSpPr txBox="1"/>
          <p:nvPr/>
        </p:nvSpPr>
        <p:spPr>
          <a:xfrm>
            <a:off x="4191000" y="914400"/>
            <a:ext cx="98933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0470"/>
              </a:lnSpc>
            </a:pPr>
            <a:r>
              <a:rPr lang="en-US" sz="5500" b="0" i="0" u="none" strike="noStrike" dirty="0" err="1" smtClean="0">
                <a:solidFill>
                  <a:srgbClr val="3C4043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EmpDAO</a:t>
            </a:r>
            <a:r>
              <a:rPr lang="en-US" sz="5500" b="0" i="0" u="none" strike="noStrike" dirty="0" smtClean="0">
                <a:solidFill>
                  <a:srgbClr val="3C4043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. </a:t>
            </a:r>
            <a:r>
              <a:rPr lang="ko-KR" sz="5500" b="0" i="0" u="none" strike="noStrike" dirty="0" smtClean="0">
                <a:solidFill>
                  <a:srgbClr val="3C4043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살펴보기</a:t>
            </a:r>
            <a:r>
              <a:rPr lang="en-US" altLang="ko-KR" sz="5500" b="0" i="0" u="none" strike="noStrike" dirty="0" smtClean="0">
                <a:solidFill>
                  <a:srgbClr val="3C4043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()</a:t>
            </a:r>
            <a:endParaRPr lang="ko-KR" sz="5500" b="0" i="0" u="none" strike="noStrike" dirty="0">
              <a:solidFill>
                <a:srgbClr val="3C4043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24450" y="2152404"/>
            <a:ext cx="51435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0429"/>
              </a:lnSpc>
            </a:pPr>
            <a:r>
              <a:rPr lang="ko-KR" altLang="en-US" sz="3500" b="0" i="0" u="none" strike="noStrike" dirty="0" err="1" smtClean="0">
                <a:solidFill>
                  <a:srgbClr val="6F8A9D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메소드화에</a:t>
            </a:r>
            <a:r>
              <a:rPr lang="ko-KR" altLang="en-US" sz="3500" b="0" i="0" u="none" strike="noStrike" dirty="0" smtClean="0">
                <a:solidFill>
                  <a:srgbClr val="6F8A9D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대해서</a:t>
            </a:r>
            <a:endParaRPr lang="en-US" sz="3500" b="0" i="0" u="none" strike="noStrike" dirty="0">
              <a:solidFill>
                <a:srgbClr val="6F8A9D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pic>
        <p:nvPicPr>
          <p:cNvPr id="11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5216265"/>
            <a:ext cx="14782800" cy="471538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10400" y="5448300"/>
            <a:ext cx="65151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0429"/>
              </a:lnSpc>
            </a:pPr>
            <a:r>
              <a:rPr lang="en-US" sz="3500" dirty="0" err="1" smtClean="0">
                <a:solidFill>
                  <a:srgbClr val="6F8A9D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EmpDAO</a:t>
            </a:r>
            <a:r>
              <a:rPr lang="ko-KR" altLang="en-US" sz="3500" dirty="0" smtClean="0">
                <a:solidFill>
                  <a:srgbClr val="6F8A9D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에서 정의한 </a:t>
            </a:r>
            <a:r>
              <a:rPr lang="ko-KR" altLang="en-US" sz="3500" dirty="0" err="1" smtClean="0">
                <a:solidFill>
                  <a:srgbClr val="6F8A9D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메소드들</a:t>
            </a:r>
            <a:endParaRPr lang="en-US" sz="3500" b="0" i="0" u="none" strike="noStrike" dirty="0">
              <a:solidFill>
                <a:srgbClr val="6F8A9D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16" name="TextBox 7"/>
          <p:cNvSpPr txBox="1"/>
          <p:nvPr/>
        </p:nvSpPr>
        <p:spPr>
          <a:xfrm>
            <a:off x="4953000" y="5893046"/>
            <a:ext cx="6686550" cy="3593854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457200" lvl="0" indent="-457200">
              <a:lnSpc>
                <a:spcPct val="126990"/>
              </a:lnSpc>
              <a:buFont typeface="Arial" panose="020B0604020202020204" pitchFamily="34" charset="0"/>
              <a:buChar char="•"/>
              <a:defRPr sz="3100" b="0" i="0" u="none" strike="noStrike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</a:lstStyle>
          <a:p>
            <a:r>
              <a:rPr lang="en-US" altLang="ko-KR" sz="2000" dirty="0" err="1" smtClean="0"/>
              <a:t>getEmpListByFirstName</a:t>
            </a:r>
            <a:r>
              <a:rPr lang="en-US" altLang="ko-KR" sz="2000" dirty="0" smtClean="0"/>
              <a:t>()</a:t>
            </a:r>
          </a:p>
          <a:p>
            <a:r>
              <a:rPr lang="en-US" altLang="ko-KR" sz="2000" dirty="0" err="1" smtClean="0"/>
              <a:t>getEmpListByHireYear</a:t>
            </a:r>
            <a:r>
              <a:rPr lang="en-US" altLang="ko-KR" sz="2000" dirty="0" smtClean="0"/>
              <a:t>()</a:t>
            </a:r>
          </a:p>
          <a:p>
            <a:r>
              <a:rPr lang="en-US" altLang="ko-KR" sz="2000" dirty="0" err="1" smtClean="0"/>
              <a:t>getEmpListByDepartmentId</a:t>
            </a:r>
            <a:r>
              <a:rPr lang="en-US" altLang="ko-KR" sz="2000" dirty="0" smtClean="0"/>
              <a:t>()</a:t>
            </a:r>
          </a:p>
          <a:p>
            <a:r>
              <a:rPr lang="en-US" altLang="ko-KR" sz="2000" dirty="0" err="1" smtClean="0"/>
              <a:t>getEmpListByJobId</a:t>
            </a:r>
            <a:r>
              <a:rPr lang="en-US" altLang="ko-KR" sz="2000" dirty="0" smtClean="0"/>
              <a:t>()</a:t>
            </a:r>
          </a:p>
          <a:p>
            <a:r>
              <a:rPr lang="en-US" altLang="ko-KR" sz="2000" dirty="0" err="1" smtClean="0"/>
              <a:t>getEmpListByCityName</a:t>
            </a:r>
            <a:r>
              <a:rPr lang="en-US" altLang="ko-KR" sz="2000" dirty="0" smtClean="0"/>
              <a:t>()</a:t>
            </a:r>
          </a:p>
          <a:p>
            <a:r>
              <a:rPr lang="en-US" sz="2000" dirty="0" err="1" smtClean="0"/>
              <a:t>getYOEStatByDept</a:t>
            </a:r>
            <a:r>
              <a:rPr lang="en-US" sz="2000" dirty="0" smtClean="0"/>
              <a:t>()</a:t>
            </a:r>
          </a:p>
          <a:p>
            <a:r>
              <a:rPr lang="en-US" altLang="ko-KR" sz="2000" dirty="0" err="1" smtClean="0"/>
              <a:t>getEmpListByDepManagerLastName</a:t>
            </a:r>
            <a:r>
              <a:rPr lang="en-US" altLang="ko-KR" sz="2000" dirty="0" smtClean="0"/>
              <a:t>()</a:t>
            </a:r>
          </a:p>
          <a:p>
            <a:r>
              <a:rPr lang="en-US" altLang="ko-KR" sz="2000" dirty="0" err="1" smtClean="0"/>
              <a:t>getEmpListByCountryName</a:t>
            </a:r>
            <a:r>
              <a:rPr lang="en-US" altLang="ko-KR" sz="2000" dirty="0" smtClean="0"/>
              <a:t>()</a:t>
            </a:r>
            <a:endParaRPr lang="en-US" sz="2000" dirty="0"/>
          </a:p>
        </p:txBody>
      </p:sp>
      <p:sp>
        <p:nvSpPr>
          <p:cNvPr id="17" name="TextBox 7"/>
          <p:cNvSpPr txBox="1"/>
          <p:nvPr/>
        </p:nvSpPr>
        <p:spPr>
          <a:xfrm>
            <a:off x="11445603" y="5893046"/>
            <a:ext cx="6686550" cy="3593854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457200" lvl="0" indent="-457200">
              <a:lnSpc>
                <a:spcPct val="126990"/>
              </a:lnSpc>
              <a:buFont typeface="Arial" panose="020B0604020202020204" pitchFamily="34" charset="0"/>
              <a:buChar char="•"/>
              <a:defRPr sz="3100" b="0" i="0" u="none" strike="noStrike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</a:lstStyle>
          <a:p>
            <a:r>
              <a:rPr lang="en-US" altLang="ko-KR" sz="2000" dirty="0" err="1" smtClean="0"/>
              <a:t>setScanResultAsString</a:t>
            </a:r>
            <a:r>
              <a:rPr lang="en-US" altLang="ko-KR" sz="2000" dirty="0" smtClean="0"/>
              <a:t>()</a:t>
            </a:r>
          </a:p>
          <a:p>
            <a:r>
              <a:rPr lang="en-US" altLang="ko-KR" sz="2000" dirty="0" err="1" smtClean="0"/>
              <a:t>closeScanner</a:t>
            </a:r>
            <a:r>
              <a:rPr lang="en-US" altLang="ko-KR" sz="2000" dirty="0" smtClean="0"/>
              <a:t>()</a:t>
            </a:r>
          </a:p>
          <a:p>
            <a:r>
              <a:rPr lang="en-US" altLang="ko-KR" sz="2000" dirty="0" err="1" smtClean="0"/>
              <a:t>getEmpInfo</a:t>
            </a:r>
            <a:r>
              <a:rPr lang="en-US" altLang="ko-KR" sz="2000" dirty="0" smtClean="0"/>
              <a:t>()</a:t>
            </a:r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77750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47875"/>
            <a:ext cx="9494968" cy="744274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20940000">
            <a:off x="14427200" y="-2679700"/>
            <a:ext cx="5524500" cy="4813300"/>
          </a:xfrm>
          <a:prstGeom prst="rect">
            <a:avLst/>
          </a:prstGeom>
        </p:spPr>
      </p:pic>
      <p:sp>
        <p:nvSpPr>
          <p:cNvPr id="9" name="TextBox 6"/>
          <p:cNvSpPr txBox="1"/>
          <p:nvPr/>
        </p:nvSpPr>
        <p:spPr>
          <a:xfrm>
            <a:off x="4191000" y="914400"/>
            <a:ext cx="98933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90470"/>
              </a:lnSpc>
            </a:pPr>
            <a:r>
              <a:rPr lang="en-US" sz="5500" b="0" i="0" u="none" strike="noStrike" dirty="0" err="1" smtClean="0">
                <a:solidFill>
                  <a:srgbClr val="3C4043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EmpDAO</a:t>
            </a:r>
            <a:r>
              <a:rPr lang="en-US" sz="5500" b="0" i="0" u="none" strike="noStrike" dirty="0" smtClean="0">
                <a:solidFill>
                  <a:srgbClr val="3C4043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. </a:t>
            </a:r>
            <a:r>
              <a:rPr lang="ko-KR" sz="5500" b="0" i="0" u="none" strike="noStrike" dirty="0" smtClean="0">
                <a:solidFill>
                  <a:srgbClr val="3C4043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살펴보기</a:t>
            </a:r>
            <a:r>
              <a:rPr lang="en-US" altLang="ko-KR" sz="5500" dirty="0" smtClean="0">
                <a:solidFill>
                  <a:srgbClr val="3C4043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()</a:t>
            </a:r>
            <a:endParaRPr lang="ko-KR" altLang="ko-KR" sz="5500" dirty="0">
              <a:solidFill>
                <a:srgbClr val="3C4043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9647368" y="2375146"/>
            <a:ext cx="8326302" cy="7188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457200" lvl="0" indent="-457200">
              <a:lnSpc>
                <a:spcPct val="126990"/>
              </a:lnSpc>
              <a:buFont typeface="Arial" panose="020B0604020202020204" pitchFamily="34" charset="0"/>
              <a:buChar char="•"/>
              <a:defRPr sz="3100" b="0" i="0" u="none" strike="noStrike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</a:lstStyle>
          <a:p>
            <a:pPr marL="0" indent="0">
              <a:buNone/>
            </a:pPr>
            <a:r>
              <a:rPr lang="en-US" dirty="0"/>
              <a:t> </a:t>
            </a:r>
            <a:endParaRPr lang="en-US" dirty="0" smtClean="0"/>
          </a:p>
          <a:p>
            <a:r>
              <a:rPr lang="en-US" dirty="0" err="1" smtClean="0"/>
              <a:t>setScanResultAsString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ko-KR" altLang="en-US" dirty="0" smtClean="0"/>
              <a:t>스캐너로 입력한 값을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적용하도록 한다</a:t>
            </a:r>
            <a:endParaRPr lang="en-US" altLang="ko-KR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altLang="ko-KR" dirty="0" err="1"/>
              <a:t>closeScanner</a:t>
            </a:r>
            <a:r>
              <a:rPr lang="en-US" altLang="ko-KR" dirty="0" smtClean="0"/>
              <a:t>()</a:t>
            </a:r>
            <a:br>
              <a:rPr lang="en-US" altLang="ko-KR" dirty="0" smtClean="0"/>
            </a:br>
            <a:r>
              <a:rPr lang="ko-KR" altLang="ko-KR" dirty="0" smtClean="0"/>
              <a:t>코드</a:t>
            </a:r>
            <a:r>
              <a:rPr lang="en-US" altLang="ko-KR" dirty="0" smtClean="0"/>
              <a:t> </a:t>
            </a:r>
            <a:r>
              <a:rPr lang="ko-KR" altLang="ko-KR" dirty="0"/>
              <a:t>안전성</a:t>
            </a:r>
            <a:r>
              <a:rPr lang="en-US" altLang="ko-KR" dirty="0"/>
              <a:t> </a:t>
            </a:r>
            <a:r>
              <a:rPr lang="ko-KR" altLang="ko-KR" dirty="0"/>
              <a:t>및</a:t>
            </a:r>
            <a:r>
              <a:rPr lang="en-US" altLang="ko-KR" dirty="0"/>
              <a:t> </a:t>
            </a:r>
            <a:r>
              <a:rPr lang="ko-KR" altLang="ko-KR" dirty="0"/>
              <a:t>안정성</a:t>
            </a:r>
            <a:r>
              <a:rPr lang="en-US" altLang="ko-KR" dirty="0"/>
              <a:t> </a:t>
            </a:r>
            <a:r>
              <a:rPr lang="ko-KR" altLang="ko-KR" dirty="0"/>
              <a:t>향상을</a:t>
            </a:r>
            <a:r>
              <a:rPr lang="en-US" altLang="ko-KR" dirty="0"/>
              <a:t> </a:t>
            </a:r>
            <a:r>
              <a:rPr lang="ko-KR" altLang="ko-KR" dirty="0"/>
              <a:t>위해</a:t>
            </a:r>
            <a:r>
              <a:rPr lang="en-US" altLang="ko-KR" dirty="0"/>
              <a:t> </a:t>
            </a:r>
            <a:r>
              <a:rPr lang="ko-KR" altLang="en-US" dirty="0" smtClean="0"/>
              <a:t>프로그램을 종료할 필요가 있는데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바로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에서 실행할 수 있도록 </a:t>
            </a:r>
            <a:r>
              <a:rPr lang="ko-KR" altLang="en-US" dirty="0" err="1" smtClean="0"/>
              <a:t>메소드화하였다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dirty="0"/>
          </a:p>
          <a:p>
            <a:r>
              <a:rPr lang="en-US" dirty="0" err="1" smtClean="0"/>
              <a:t>getEmpInfo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SQL</a:t>
            </a:r>
            <a:r>
              <a:rPr lang="ko-KR" altLang="en-US" dirty="0" smtClean="0"/>
              <a:t>과 연결하는 작업과 생성한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값을 변수로 받아오는 작업이 반복되어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간략하게 만들기 위해 </a:t>
            </a:r>
            <a:r>
              <a:rPr lang="ko-KR" altLang="en-US" dirty="0" err="1" smtClean="0"/>
              <a:t>메소드화하였다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590800" y="2190700"/>
            <a:ext cx="1905000" cy="22862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86000" y="3238500"/>
            <a:ext cx="1295400" cy="228625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324100" y="4286300"/>
            <a:ext cx="3543300" cy="228625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35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1" y="5627952"/>
            <a:ext cx="9139739" cy="453595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20940000">
            <a:off x="14427200" y="-2679700"/>
            <a:ext cx="5524500" cy="48133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9144000" y="2375146"/>
            <a:ext cx="9144000" cy="7188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457200" lvl="0" indent="-457200">
              <a:lnSpc>
                <a:spcPct val="126990"/>
              </a:lnSpc>
              <a:buFont typeface="Arial" panose="020B0604020202020204" pitchFamily="34" charset="0"/>
              <a:buChar char="•"/>
              <a:defRPr sz="3100" b="0" i="0" u="none" strike="noStrike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</a:lstStyle>
          <a:p>
            <a:r>
              <a:rPr lang="en-US" sz="2800" dirty="0" smtClean="0"/>
              <a:t>1-5, 7, 8</a:t>
            </a:r>
            <a:r>
              <a:rPr lang="ko-KR" altLang="en-US" sz="2800" dirty="0" smtClean="0"/>
              <a:t>번 </a:t>
            </a:r>
            <a:r>
              <a:rPr lang="ko-KR" altLang="en-US" sz="2800" dirty="0" err="1" smtClean="0"/>
              <a:t>메소드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sz="2800" dirty="0" smtClean="0"/>
              <a:t>조회하는</a:t>
            </a:r>
            <a:r>
              <a:rPr lang="en-US" sz="2800" dirty="0" smtClean="0"/>
              <a:t> </a:t>
            </a:r>
            <a:r>
              <a:rPr lang="ko-KR" sz="2800" dirty="0" err="1"/>
              <a:t>로직을</a:t>
            </a:r>
            <a:r>
              <a:rPr lang="en-US" sz="2800" dirty="0"/>
              <a:t> </a:t>
            </a:r>
            <a:r>
              <a:rPr lang="ko-KR" sz="2800" dirty="0" err="1"/>
              <a:t>메소드화로</a:t>
            </a:r>
            <a:r>
              <a:rPr lang="en-US" sz="2800" dirty="0"/>
              <a:t> </a:t>
            </a:r>
            <a:r>
              <a:rPr lang="ko-KR" sz="2800" dirty="0"/>
              <a:t>만들어</a:t>
            </a:r>
            <a:r>
              <a:rPr lang="en-US" sz="2800" dirty="0"/>
              <a:t> </a:t>
            </a:r>
            <a:r>
              <a:rPr lang="ko-KR" sz="2800" dirty="0" err="1"/>
              <a:t>가독성을</a:t>
            </a:r>
            <a:r>
              <a:rPr lang="en-US" sz="2800" dirty="0"/>
              <a:t> </a:t>
            </a:r>
            <a:r>
              <a:rPr lang="ko-KR" sz="2800" dirty="0"/>
              <a:t>높였다</a:t>
            </a:r>
            <a:r>
              <a:rPr lang="en-US" sz="2800" dirty="0"/>
              <a:t>.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altLang="ko-KR" sz="2800" dirty="0" smtClean="0"/>
              <a:t>6</a:t>
            </a:r>
            <a:r>
              <a:rPr lang="ko-KR" altLang="en-US" sz="2800" dirty="0" smtClean="0"/>
              <a:t>번 </a:t>
            </a:r>
            <a:r>
              <a:rPr lang="ko-KR" altLang="en-US" sz="2800" dirty="0" err="1" smtClean="0"/>
              <a:t>메소드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6</a:t>
            </a:r>
            <a:r>
              <a:rPr lang="ko-KR" altLang="en-US" sz="2800" dirty="0" smtClean="0"/>
              <a:t>번 </a:t>
            </a:r>
            <a:r>
              <a:rPr lang="ko-KR" altLang="en-US" sz="2800" dirty="0" err="1" smtClean="0"/>
              <a:t>메소드는</a:t>
            </a:r>
            <a:r>
              <a:rPr lang="ko-KR" altLang="en-US" sz="2800" dirty="0" smtClean="0"/>
              <a:t> 다른 </a:t>
            </a:r>
            <a:r>
              <a:rPr lang="ko-KR" altLang="en-US" sz="2800" dirty="0" err="1" smtClean="0"/>
              <a:t>메소드와</a:t>
            </a:r>
            <a:r>
              <a:rPr lang="ko-KR" altLang="en-US" sz="2800" dirty="0" smtClean="0"/>
              <a:t> 다르게 </a:t>
            </a:r>
            <a:r>
              <a:rPr lang="en-US" altLang="ko-KR" sz="2800" dirty="0" smtClean="0"/>
              <a:t>Employees </a:t>
            </a:r>
            <a:r>
              <a:rPr lang="ko-KR" altLang="en-US" sz="2800" dirty="0" smtClean="0"/>
              <a:t>테이블에 값이 존재하지 않기에 별도로 리스트를 만들어서</a:t>
            </a:r>
            <a:r>
              <a:rPr lang="en-US" altLang="ko-KR" sz="2800" dirty="0" smtClean="0"/>
              <a:t> </a:t>
            </a:r>
            <a:r>
              <a:rPr lang="en-US" altLang="ko-KR" sz="2400" dirty="0" err="1"/>
              <a:t>setScanResultAsString</a:t>
            </a:r>
            <a:r>
              <a:rPr lang="en-US" altLang="ko-KR" sz="2400" dirty="0" smtClean="0"/>
              <a:t>(), </a:t>
            </a:r>
            <a:r>
              <a:rPr lang="en-US" altLang="ko-KR" sz="2400" dirty="0" err="1" smtClean="0"/>
              <a:t>closeScanner</a:t>
            </a:r>
            <a:r>
              <a:rPr lang="en-US" altLang="ko-KR" sz="2400" dirty="0" smtClean="0"/>
              <a:t>(), </a:t>
            </a:r>
            <a:r>
              <a:rPr lang="en-US" altLang="ko-KR" sz="2400" dirty="0" err="1" smtClean="0"/>
              <a:t>getEmpInfo</a:t>
            </a:r>
            <a:r>
              <a:rPr lang="en-US" altLang="ko-KR" sz="2400" dirty="0" smtClean="0"/>
              <a:t>()</a:t>
            </a:r>
            <a:r>
              <a:rPr lang="ko-KR" altLang="en-US" sz="2400" dirty="0" smtClean="0"/>
              <a:t>를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800" dirty="0" smtClean="0"/>
              <a:t>사용하지 않았다</a:t>
            </a:r>
            <a:endParaRPr lang="en-US" altLang="ko-KR" sz="2800" dirty="0"/>
          </a:p>
          <a:p>
            <a:endParaRPr lang="en-US" sz="2800" dirty="0" smtClean="0"/>
          </a:p>
        </p:txBody>
      </p:sp>
      <p:sp>
        <p:nvSpPr>
          <p:cNvPr id="8" name="TextBox 6"/>
          <p:cNvSpPr txBox="1"/>
          <p:nvPr/>
        </p:nvSpPr>
        <p:spPr>
          <a:xfrm>
            <a:off x="4191000" y="914400"/>
            <a:ext cx="98933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90470"/>
              </a:lnSpc>
            </a:pPr>
            <a:r>
              <a:rPr lang="en-US" sz="5500" b="0" i="0" u="none" strike="noStrike" dirty="0" err="1" smtClean="0">
                <a:solidFill>
                  <a:srgbClr val="3C4043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EmpDAO</a:t>
            </a:r>
            <a:r>
              <a:rPr lang="en-US" sz="5500" b="0" i="0" u="none" strike="noStrike" dirty="0" smtClean="0">
                <a:solidFill>
                  <a:srgbClr val="3C4043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. </a:t>
            </a:r>
            <a:r>
              <a:rPr lang="ko-KR" sz="5500" b="0" i="0" u="none" strike="noStrike" dirty="0" smtClean="0">
                <a:solidFill>
                  <a:srgbClr val="3C4043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살펴보기</a:t>
            </a:r>
            <a:r>
              <a:rPr lang="en-US" altLang="ko-KR" sz="5500" dirty="0" smtClean="0">
                <a:solidFill>
                  <a:srgbClr val="3C4043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()</a:t>
            </a:r>
            <a:endParaRPr lang="ko-KR" altLang="ko-KR" sz="5500" dirty="0">
              <a:solidFill>
                <a:srgbClr val="3C4043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61" y="1892300"/>
            <a:ext cx="7638302" cy="2811092"/>
          </a:xfrm>
          <a:prstGeom prst="rect">
            <a:avLst/>
          </a:prstGeom>
        </p:spPr>
      </p:pic>
      <p:sp>
        <p:nvSpPr>
          <p:cNvPr id="12" name="TextBox 10"/>
          <p:cNvSpPr txBox="1"/>
          <p:nvPr/>
        </p:nvSpPr>
        <p:spPr>
          <a:xfrm>
            <a:off x="2438400" y="4866750"/>
            <a:ext cx="1752600" cy="59784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pPr lvl="0" algn="ctr">
              <a:lnSpc>
                <a:spcPct val="116199"/>
              </a:lnSpc>
            </a:pPr>
            <a:r>
              <a:rPr lang="en-US" altLang="ko-KR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pPr lvl="0" algn="ctr">
              <a:lnSpc>
                <a:spcPct val="116199"/>
              </a:lnSpc>
            </a:pPr>
            <a:r>
              <a:rPr lang="en-US" altLang="ko-KR" b="0" i="0" u="none" strike="noStrike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b="0" i="0" u="none" strike="noStrike" dirty="0">
              <a:solidFill>
                <a:srgbClr val="3C4043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47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20940000">
            <a:off x="14427200" y="-2679700"/>
            <a:ext cx="5524500" cy="48133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191000" y="914400"/>
            <a:ext cx="98933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90470"/>
              </a:lnSpc>
            </a:pPr>
            <a:r>
              <a:rPr lang="en-US" altLang="ko-KR" sz="5500" dirty="0" smtClean="0">
                <a:solidFill>
                  <a:srgbClr val="3C4043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Main</a:t>
            </a:r>
            <a:r>
              <a:rPr lang="en-US" sz="5500" b="0" i="0" u="none" strike="noStrike" dirty="0" smtClean="0">
                <a:solidFill>
                  <a:srgbClr val="3C4043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. </a:t>
            </a:r>
            <a:r>
              <a:rPr lang="ko-KR" sz="5500" b="0" i="0" u="none" strike="noStrike" dirty="0" smtClean="0">
                <a:solidFill>
                  <a:srgbClr val="3C4043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살펴보기</a:t>
            </a:r>
            <a:r>
              <a:rPr lang="en-US" altLang="ko-KR" sz="5500" dirty="0" smtClean="0">
                <a:solidFill>
                  <a:srgbClr val="3C4043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()</a:t>
            </a:r>
            <a:endParaRPr lang="ko-KR" altLang="ko-KR" sz="5500" dirty="0">
              <a:solidFill>
                <a:srgbClr val="3C4043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464800" y="1714500"/>
            <a:ext cx="7239000" cy="807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6990"/>
              </a:lnSpc>
            </a:pPr>
            <a:endParaRPr lang="en-US" sz="2200" b="0" i="0" u="none" strike="noStrike" dirty="0" smtClean="0">
              <a:solidFill>
                <a:srgbClr val="3C4043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lvl="0" algn="l">
              <a:lnSpc>
                <a:spcPct val="126990"/>
              </a:lnSpc>
            </a:pPr>
            <a:r>
              <a:rPr lang="en-US" sz="2200" b="0" i="0" u="none" strike="noStrike" dirty="0" err="1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Int</a:t>
            </a:r>
            <a:r>
              <a:rPr lang="en-US" sz="22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en-US" sz="2200" b="0" i="0" u="none" strike="noStrike" dirty="0" err="1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scanResult</a:t>
            </a:r>
            <a:r>
              <a:rPr lang="en-US" sz="22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22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초기화</a:t>
            </a:r>
            <a:endParaRPr lang="en-US" altLang="ko-KR" sz="2200" b="0" i="0" u="none" strike="noStrike" dirty="0" smtClean="0">
              <a:solidFill>
                <a:srgbClr val="3C4043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lvl="0" algn="l">
              <a:lnSpc>
                <a:spcPct val="126990"/>
              </a:lnSpc>
            </a:pPr>
            <a:r>
              <a:rPr lang="en-US" sz="2200" dirty="0" smtClean="0">
                <a:solidFill>
                  <a:schemeClr val="accent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// 0</a:t>
            </a:r>
            <a:r>
              <a:rPr lang="ko-KR" altLang="en-US" sz="2200" dirty="0" smtClean="0">
                <a:solidFill>
                  <a:schemeClr val="accent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으로 종료하기 전까지 코드 반복</a:t>
            </a:r>
            <a:endParaRPr lang="en-US" sz="2200" b="0" i="0" u="none" strike="noStrike" dirty="0" smtClean="0">
              <a:solidFill>
                <a:schemeClr val="accent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lvl="0" algn="l">
              <a:lnSpc>
                <a:spcPct val="126990"/>
              </a:lnSpc>
            </a:pPr>
            <a:r>
              <a:rPr lang="en-US" sz="22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While(</a:t>
            </a:r>
            <a:r>
              <a:rPr lang="en-US" sz="2200" b="0" i="0" u="none" strike="noStrike" dirty="0" err="1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scanResult</a:t>
            </a:r>
            <a:r>
              <a:rPr lang="en-US" sz="22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!=0 ) {</a:t>
            </a:r>
          </a:p>
          <a:p>
            <a:pPr lvl="0" algn="l">
              <a:lnSpc>
                <a:spcPct val="126990"/>
              </a:lnSpc>
            </a:pPr>
            <a:r>
              <a:rPr lang="en-US" sz="2200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	</a:t>
            </a:r>
            <a:r>
              <a:rPr lang="en-US" sz="2200" dirty="0" smtClean="0">
                <a:solidFill>
                  <a:schemeClr val="accent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// </a:t>
            </a:r>
            <a:r>
              <a:rPr lang="ko-KR" altLang="en-US" sz="2200" dirty="0" smtClean="0">
                <a:solidFill>
                  <a:schemeClr val="accent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숫자가 아닌 값을 입력할 때 반복</a:t>
            </a:r>
            <a:r>
              <a:rPr lang="en-US" sz="22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/>
            </a:r>
            <a:br>
              <a:rPr lang="en-US" sz="22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</a:br>
            <a:r>
              <a:rPr lang="en-US" sz="22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	while(true) {</a:t>
            </a:r>
            <a:br>
              <a:rPr lang="en-US" sz="22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</a:br>
            <a:r>
              <a:rPr lang="en-US" sz="22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		try-catch{}</a:t>
            </a:r>
          </a:p>
          <a:p>
            <a:pPr lvl="0" algn="l">
              <a:lnSpc>
                <a:spcPct val="126990"/>
              </a:lnSpc>
            </a:pPr>
            <a:r>
              <a:rPr lang="en-US" sz="22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	}</a:t>
            </a:r>
          </a:p>
          <a:p>
            <a:pPr lvl="0" algn="l">
              <a:lnSpc>
                <a:spcPct val="126990"/>
              </a:lnSpc>
            </a:pPr>
            <a:r>
              <a:rPr lang="en-US" sz="2200" b="0" i="0" u="none" strike="noStrike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	</a:t>
            </a:r>
            <a:r>
              <a:rPr lang="en-US" sz="2200" b="0" i="0" u="none" strike="noStrike" dirty="0" smtClean="0">
                <a:solidFill>
                  <a:schemeClr val="accent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// </a:t>
            </a:r>
            <a:r>
              <a:rPr lang="ko-KR" altLang="en-US" sz="2200" b="0" i="0" u="none" strike="noStrike" dirty="0" smtClean="0">
                <a:solidFill>
                  <a:schemeClr val="accent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각 숫자에 맞춰 </a:t>
            </a:r>
            <a:r>
              <a:rPr lang="en-US" sz="2200" b="0" i="0" u="none" strike="noStrike" dirty="0" err="1" smtClean="0">
                <a:solidFill>
                  <a:schemeClr val="accent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EmpDAO</a:t>
            </a:r>
            <a:r>
              <a:rPr lang="en-US" sz="2200" b="0" i="0" u="none" strike="noStrike" dirty="0" smtClean="0">
                <a:solidFill>
                  <a:schemeClr val="accent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2200" b="0" i="0" u="none" strike="noStrike" dirty="0" smtClean="0">
                <a:solidFill>
                  <a:schemeClr val="accent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함수 실행</a:t>
            </a:r>
            <a:endParaRPr lang="en-US" sz="2200" b="0" i="0" u="none" strike="noStrike" dirty="0" smtClean="0">
              <a:solidFill>
                <a:schemeClr val="accent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lvl="0" algn="l">
              <a:lnSpc>
                <a:spcPct val="126990"/>
              </a:lnSpc>
            </a:pPr>
            <a:r>
              <a:rPr lang="en-US" sz="22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	if(</a:t>
            </a:r>
            <a:r>
              <a:rPr lang="en-US" sz="2200" dirty="0" err="1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scanResult</a:t>
            </a:r>
            <a:r>
              <a:rPr lang="en-US" sz="22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== n) {</a:t>
            </a:r>
          </a:p>
          <a:p>
            <a:pPr lvl="0" algn="l">
              <a:lnSpc>
                <a:spcPct val="126990"/>
              </a:lnSpc>
            </a:pPr>
            <a:r>
              <a:rPr lang="en-US" sz="22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	}  </a:t>
            </a:r>
          </a:p>
          <a:p>
            <a:pPr lvl="0" algn="l">
              <a:lnSpc>
                <a:spcPct val="126990"/>
              </a:lnSpc>
            </a:pPr>
            <a:r>
              <a:rPr lang="en-US" sz="2200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	</a:t>
            </a:r>
            <a:r>
              <a:rPr lang="en-US" sz="2200" dirty="0" smtClean="0">
                <a:solidFill>
                  <a:schemeClr val="accent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// </a:t>
            </a:r>
            <a:r>
              <a:rPr lang="ko-KR" altLang="en-US" sz="2200" dirty="0" smtClean="0">
                <a:solidFill>
                  <a:schemeClr val="accent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종료될 때 정의해 둔 </a:t>
            </a:r>
            <a:r>
              <a:rPr lang="en-US" altLang="ko-KR" sz="2200" dirty="0" smtClean="0">
                <a:solidFill>
                  <a:schemeClr val="accent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close</a:t>
            </a:r>
            <a:r>
              <a:rPr lang="ko-KR" altLang="en-US" sz="2200" dirty="0" smtClean="0">
                <a:solidFill>
                  <a:schemeClr val="accent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함수가 실행되도록</a:t>
            </a:r>
            <a:r>
              <a:rPr lang="en-US" sz="22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/>
            </a:r>
            <a:br>
              <a:rPr lang="en-US" sz="22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</a:br>
            <a:r>
              <a:rPr lang="en-US" sz="22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	else if(</a:t>
            </a:r>
            <a:r>
              <a:rPr lang="en-US" sz="2200" b="0" i="0" u="none" strike="noStrike" dirty="0" err="1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scanResult</a:t>
            </a:r>
            <a:r>
              <a:rPr lang="en-US" sz="22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==0) {</a:t>
            </a:r>
          </a:p>
          <a:p>
            <a:pPr lvl="0" algn="l">
              <a:lnSpc>
                <a:spcPct val="126990"/>
              </a:lnSpc>
            </a:pPr>
            <a:r>
              <a:rPr lang="en-US" sz="2200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	</a:t>
            </a:r>
            <a:r>
              <a:rPr lang="en-US" sz="22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	</a:t>
            </a:r>
            <a:r>
              <a:rPr lang="en-US" sz="2200" dirty="0" err="1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EmpDAO.closeScanner</a:t>
            </a:r>
            <a:r>
              <a:rPr lang="en-US" sz="22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();</a:t>
            </a:r>
          </a:p>
          <a:p>
            <a:pPr lvl="0" algn="l">
              <a:lnSpc>
                <a:spcPct val="126990"/>
              </a:lnSpc>
            </a:pPr>
            <a:r>
              <a:rPr lang="en-US" sz="2200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	}</a:t>
            </a:r>
          </a:p>
          <a:p>
            <a:pPr lvl="0" algn="l">
              <a:lnSpc>
                <a:spcPct val="126990"/>
              </a:lnSpc>
            </a:pPr>
            <a:r>
              <a:rPr lang="en-US" sz="2200" dirty="0">
                <a:solidFill>
                  <a:schemeClr val="accent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	</a:t>
            </a:r>
            <a:r>
              <a:rPr lang="en-US" sz="2200" dirty="0" smtClean="0">
                <a:solidFill>
                  <a:schemeClr val="accent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// </a:t>
            </a:r>
            <a:r>
              <a:rPr lang="ko-KR" altLang="en-US" sz="2200" dirty="0" smtClean="0">
                <a:solidFill>
                  <a:schemeClr val="accent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함수가 정의된 숫자 외의 값을 입력할 때 출력</a:t>
            </a:r>
            <a:endParaRPr lang="en-US" sz="2200" b="0" i="0" u="none" strike="noStrike" dirty="0" smtClean="0">
              <a:solidFill>
                <a:schemeClr val="accent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lvl="0" algn="l">
              <a:lnSpc>
                <a:spcPct val="126990"/>
              </a:lnSpc>
            </a:pPr>
            <a:r>
              <a:rPr lang="en-US" sz="2200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	</a:t>
            </a:r>
            <a:r>
              <a:rPr lang="en-US" sz="22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else {</a:t>
            </a:r>
          </a:p>
          <a:p>
            <a:pPr lvl="0" algn="l">
              <a:lnSpc>
                <a:spcPct val="126990"/>
              </a:lnSpc>
            </a:pPr>
            <a:r>
              <a:rPr lang="en-US" sz="2200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	</a:t>
            </a:r>
            <a:r>
              <a:rPr lang="en-US" sz="22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	</a:t>
            </a:r>
            <a:r>
              <a:rPr lang="en-US" sz="2200" dirty="0" err="1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System.out.println</a:t>
            </a:r>
            <a:r>
              <a:rPr lang="en-US" sz="22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(“0-8</a:t>
            </a:r>
            <a:r>
              <a:rPr lang="ko-KR" altLang="en-US" sz="22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사이 값만</a:t>
            </a:r>
            <a:r>
              <a:rPr lang="en-US" altLang="ko-KR" sz="22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!</a:t>
            </a:r>
            <a:r>
              <a:rPr lang="en-US" sz="22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”);</a:t>
            </a:r>
          </a:p>
          <a:p>
            <a:pPr lvl="0" algn="l">
              <a:lnSpc>
                <a:spcPct val="126990"/>
              </a:lnSpc>
            </a:pPr>
            <a:r>
              <a:rPr lang="en-US" sz="2200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	</a:t>
            </a:r>
            <a:r>
              <a:rPr lang="en-US" sz="2200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}</a:t>
            </a:r>
            <a:endParaRPr lang="en-US" sz="2200" b="0" i="0" u="none" strike="noStrike" dirty="0" smtClean="0">
              <a:solidFill>
                <a:srgbClr val="3C4043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lvl="0" algn="l">
              <a:lnSpc>
                <a:spcPct val="126990"/>
              </a:lnSpc>
            </a:pPr>
            <a:r>
              <a:rPr lang="en-US" sz="2200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}</a:t>
            </a:r>
            <a:endParaRPr lang="en-US" sz="2200" b="0" i="0" u="none" strike="noStrike" dirty="0">
              <a:solidFill>
                <a:srgbClr val="3C4043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49" y="1701701"/>
            <a:ext cx="9930583" cy="453297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549" y="7277100"/>
            <a:ext cx="7215738" cy="2863389"/>
          </a:xfrm>
          <a:prstGeom prst="rect">
            <a:avLst/>
          </a:prstGeom>
        </p:spPr>
      </p:pic>
      <p:sp>
        <p:nvSpPr>
          <p:cNvPr id="9" name="TextBox 10"/>
          <p:cNvSpPr txBox="1"/>
          <p:nvPr/>
        </p:nvSpPr>
        <p:spPr>
          <a:xfrm>
            <a:off x="1143000" y="6374456"/>
            <a:ext cx="1752600" cy="59784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b="0" i="0" u="none" strike="noStrike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pPr lvl="0" algn="ctr">
              <a:lnSpc>
                <a:spcPct val="116199"/>
              </a:lnSpc>
            </a:pPr>
            <a:r>
              <a:rPr lang="en-US" altLang="ko-KR" dirty="0" smtClean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pPr lvl="0" algn="ctr">
              <a:lnSpc>
                <a:spcPct val="116199"/>
              </a:lnSpc>
            </a:pPr>
            <a:r>
              <a:rPr lang="en-US" altLang="ko-KR" b="0" i="0" u="none" strike="noStrike" dirty="0">
                <a:solidFill>
                  <a:srgbClr val="3C404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b="0" i="0" u="none" strike="noStrike" dirty="0">
              <a:solidFill>
                <a:srgbClr val="3C4043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70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430</Words>
  <Application>Microsoft Office PowerPoint</Application>
  <PresentationFormat>사용자 지정</PresentationFormat>
  <Paragraphs>136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Noto Sans KR Black</vt:lpstr>
      <vt:lpstr>Noto Sans KR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DH Ha</dc:creator>
  <cp:lastModifiedBy>LX</cp:lastModifiedBy>
  <cp:revision>119</cp:revision>
  <dcterms:created xsi:type="dcterms:W3CDTF">2006-08-16T00:00:00Z</dcterms:created>
  <dcterms:modified xsi:type="dcterms:W3CDTF">2025-07-21T05:32:29Z</dcterms:modified>
</cp:coreProperties>
</file>