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74" r:id="rId3"/>
    <p:sldId id="378" r:id="rId4"/>
    <p:sldId id="364" r:id="rId5"/>
    <p:sldId id="381" r:id="rId6"/>
    <p:sldId id="365" r:id="rId7"/>
    <p:sldId id="260" r:id="rId8"/>
    <p:sldId id="368" r:id="rId9"/>
    <p:sldId id="271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B55"/>
    <a:srgbClr val="67B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0" autoAdjust="0"/>
    <p:restoredTop sz="94648" autoAdjust="0"/>
  </p:normalViewPr>
  <p:slideViewPr>
    <p:cSldViewPr>
      <p:cViewPr varScale="1">
        <p:scale>
          <a:sx n="73" d="100"/>
          <a:sy n="73" d="100"/>
        </p:scale>
        <p:origin x="234" y="54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F1B0008-3535-364D-A9E1-1DE33788E52E}" type="datetime1">
              <a:rPr kumimoji="1" lang="ko-Kore-KR" altLang="en-US"/>
              <a:pPr lvl="0">
                <a:defRPr/>
              </a:pPr>
              <a:t>07/21/2025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7ADFCF8-45C0-7C42-BEEA-785ED9266981}" type="slidenum">
              <a:rPr kumimoji="1" lang="ko-Kore-KR" altLang="en-US"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2162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DFCF8-45C0-7C42-BEEA-785ED926698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75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248026" y="3585071"/>
            <a:ext cx="1242295" cy="0"/>
          </a:xfrm>
          <a:prstGeom prst="line">
            <a:avLst/>
          </a:prstGeom>
          <a:ln w="114300" cap="flat">
            <a:solidFill>
              <a:srgbClr val="67B0EA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3" name="AutoShape 3"/>
          <p:cNvSpPr/>
          <p:nvPr/>
        </p:nvSpPr>
        <p:spPr>
          <a:xfrm>
            <a:off x="4490321" y="3585071"/>
            <a:ext cx="2619353" cy="0"/>
          </a:xfrm>
          <a:prstGeom prst="line">
            <a:avLst/>
          </a:prstGeom>
          <a:ln w="114300" cap="flat">
            <a:solidFill>
              <a:schemeClr val="accent3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3105108" y="3971925"/>
            <a:ext cx="11429946" cy="11715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9197"/>
              </a:lnSpc>
              <a:defRPr/>
            </a:pPr>
            <a:r>
              <a:rPr lang="en-US" sz="7664" b="1">
                <a:solidFill>
                  <a:schemeClr val="tx1"/>
                </a:solidFill>
                <a:latin typeface="제주고딕"/>
                <a:ea typeface="제주고딕"/>
              </a:rPr>
              <a:t>First SIA 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76600" y="5524732"/>
            <a:ext cx="8362853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4796"/>
              </a:lnSpc>
              <a:defRPr/>
            </a:pPr>
            <a:r>
              <a:rPr lang="ko-KR" altLang="en-US" sz="3425" dirty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sz="3425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3425" dirty="0">
                <a:latin typeface="+mn-ea"/>
              </a:rPr>
              <a:t>박정훈</a:t>
            </a:r>
            <a:r>
              <a:rPr lang="en-US" altLang="ko-KR" sz="3425" dirty="0">
                <a:latin typeface="+mn-ea"/>
              </a:rPr>
              <a:t>(</a:t>
            </a:r>
            <a:r>
              <a:rPr lang="ko-KR" altLang="en-US" sz="3425" dirty="0">
                <a:latin typeface="+mn-ea"/>
              </a:rPr>
              <a:t>팀장</a:t>
            </a:r>
            <a:r>
              <a:rPr lang="en-US" altLang="ko-KR" sz="3425" dirty="0" smtClean="0">
                <a:latin typeface="+mn-ea"/>
              </a:rPr>
              <a:t>)</a:t>
            </a:r>
            <a:r>
              <a:rPr lang="en-US" altLang="ko-KR" sz="3425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425" dirty="0" err="1" smtClean="0">
                <a:solidFill>
                  <a:schemeClr val="tx1"/>
                </a:solidFill>
                <a:latin typeface="+mn-ea"/>
              </a:rPr>
              <a:t>김민채</a:t>
            </a:r>
            <a:r>
              <a:rPr lang="en-US" altLang="ko-KR" sz="3425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425" smtClean="0">
                <a:solidFill>
                  <a:schemeClr val="tx1"/>
                </a:solidFill>
                <a:latin typeface="+mn-ea"/>
              </a:rPr>
              <a:t>박윤정</a:t>
            </a:r>
            <a:endParaRPr lang="en-US" sz="3425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5" name="직사각형 20"/>
          <p:cNvSpPr/>
          <p:nvPr/>
        </p:nvSpPr>
        <p:spPr>
          <a:xfrm>
            <a:off x="0" y="0"/>
            <a:ext cx="2682149" cy="10287000"/>
          </a:xfrm>
          <a:prstGeom prst="rect">
            <a:avLst/>
          </a:prstGeom>
          <a:solidFill>
            <a:schemeClr val="accent3">
              <a:alpha val="65000"/>
            </a:schemeClr>
          </a:solidFill>
          <a:ln w="25400" cap="flat" cmpd="sng" algn="ctr">
            <a:solidFill>
              <a:schemeClr val="accent3"/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AutoShape 1290"/>
          <p:cNvSpPr>
            <a:spLocks noChangeArrowheads="1"/>
          </p:cNvSpPr>
          <p:nvPr/>
        </p:nvSpPr>
        <p:spPr>
          <a:xfrm>
            <a:off x="2502946" y="0"/>
            <a:ext cx="164054" cy="10287000"/>
          </a:xfrm>
          <a:prstGeom prst="roundRect">
            <a:avLst>
              <a:gd name="adj" fmla="val 0"/>
            </a:avLst>
          </a:prstGeom>
          <a:gradFill>
            <a:gsLst>
              <a:gs pos="50000">
                <a:srgbClr val="B0CB55">
                  <a:alpha val="100000"/>
                </a:srgbClr>
              </a:gs>
              <a:gs pos="51000">
                <a:srgbClr val="67B0EA">
                  <a:alpha val="100000"/>
                </a:srgbClr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</a:endParaRPr>
          </a:p>
        </p:txBody>
      </p:sp>
      <p:sp>
        <p:nvSpPr>
          <p:cNvPr id="26" name="삼각형 49"/>
          <p:cNvSpPr/>
          <p:nvPr/>
        </p:nvSpPr>
        <p:spPr>
          <a:xfrm rot="10800000">
            <a:off x="1828800" y="0"/>
            <a:ext cx="1513716" cy="1304927"/>
          </a:xfrm>
          <a:prstGeom prst="triangle">
            <a:avLst>
              <a:gd name="adj" fmla="val 50000"/>
            </a:avLst>
          </a:prstGeom>
          <a:solidFill>
            <a:srgbClr val="B0CB55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7" name="처리 4"/>
          <p:cNvSpPr/>
          <p:nvPr/>
        </p:nvSpPr>
        <p:spPr>
          <a:xfrm>
            <a:off x="16535400" y="0"/>
            <a:ext cx="1752600" cy="10287000"/>
          </a:xfrm>
          <a:prstGeom prst="flowChartProcess">
            <a:avLst/>
          </a:prstGeom>
          <a:solidFill>
            <a:srgbClr val="B0CB55">
              <a:alpha val="3882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89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처리 39"/>
          <p:cNvSpPr/>
          <p:nvPr/>
        </p:nvSpPr>
        <p:spPr>
          <a:xfrm>
            <a:off x="0" y="3619500"/>
            <a:ext cx="16535400" cy="4800600"/>
          </a:xfrm>
          <a:prstGeom prst="flowChartProcess">
            <a:avLst/>
          </a:prstGeom>
          <a:solidFill>
            <a:srgbClr val="D9D9D9">
              <a:alpha val="17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104900" y="1048187"/>
            <a:ext cx="164054" cy="646827"/>
            <a:chOff x="0" y="0"/>
            <a:chExt cx="43208" cy="170358"/>
          </a:xfrm>
          <a:solidFill>
            <a:srgbClr val="B0CB55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pPr lvl="0">
                <a:defRPr/>
              </a:pPr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  <a:grpFill/>
          </p:spPr>
          <p:txBody>
            <a:bodyPr lIns="50800" tIns="50800" rIns="50800" bIns="50800" anchor="ctr"/>
            <a:lstStyle/>
            <a:p>
              <a:pPr algn="ctr">
                <a:lnSpc>
                  <a:spcPts val="1800"/>
                </a:lnSpc>
                <a:defRPr/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543576" y="990600"/>
            <a:ext cx="6076424" cy="7524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5850"/>
              </a:lnSpc>
              <a:spcBef>
                <a:spcPct val="0"/>
              </a:spcBef>
              <a:defRPr/>
            </a:pPr>
            <a:r>
              <a:rPr lang="en-US" altLang="ko-KR" sz="4500" b="1">
                <a:solidFill>
                  <a:schemeClr val="tx1"/>
                </a:solidFill>
                <a:latin typeface="+mj-ea"/>
                <a:ea typeface="+mj-ea"/>
              </a:rPr>
              <a:t>contents</a:t>
            </a:r>
          </a:p>
        </p:txBody>
      </p:sp>
      <p:sp>
        <p:nvSpPr>
          <p:cNvPr id="22" name="AutoShape 22"/>
          <p:cNvSpPr/>
          <p:nvPr/>
        </p:nvSpPr>
        <p:spPr>
          <a:xfrm>
            <a:off x="9144000" y="1362075"/>
            <a:ext cx="8115300" cy="0"/>
          </a:xfrm>
          <a:prstGeom prst="line">
            <a:avLst/>
          </a:prstGeom>
          <a:ln w="38100" cap="rnd">
            <a:solidFill>
              <a:srgbClr val="B0CB55"/>
            </a:solidFill>
            <a:prstDash val="sysDot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744424" y="952500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R" b="1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kumimoji="1" lang="ko-Kore-KR" altLang="en-US" b="1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62" name="그룹 19"/>
          <p:cNvGrpSpPr/>
          <p:nvPr/>
        </p:nvGrpSpPr>
        <p:grpSpPr>
          <a:xfrm>
            <a:off x="1447800" y="4295453"/>
            <a:ext cx="6248399" cy="3865567"/>
            <a:chOff x="1296362" y="3657600"/>
            <a:chExt cx="2986269" cy="1638767"/>
          </a:xfrm>
        </p:grpSpPr>
        <p:sp>
          <p:nvSpPr>
            <p:cNvPr id="163" name="TextBox 5"/>
            <p:cNvSpPr txBox="1"/>
            <p:nvPr/>
          </p:nvSpPr>
          <p:spPr>
            <a:xfrm>
              <a:off x="1296363" y="3657600"/>
              <a:ext cx="2037145" cy="164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>
                  <a:latin typeface="맑은 고딕"/>
                  <a:cs typeface="Poppins Medium"/>
                </a:rPr>
                <a:t>CHAPTER 1</a:t>
              </a:r>
              <a:endParaRPr lang="ko-KR" altLang="en-US" sz="2000" b="1">
                <a:latin typeface="맑은 고딕"/>
                <a:cs typeface="Poppins Medium"/>
              </a:endParaRPr>
            </a:p>
          </p:txBody>
        </p:sp>
        <p:sp>
          <p:nvSpPr>
            <p:cNvPr id="164" name="TextBox 6"/>
            <p:cNvSpPr txBox="1"/>
            <p:nvPr/>
          </p:nvSpPr>
          <p:spPr>
            <a:xfrm>
              <a:off x="1296362" y="3946776"/>
              <a:ext cx="2986268" cy="206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600" b="1">
                  <a:latin typeface="맑은 고딕"/>
                  <a:cs typeface="Poppins SemiBold"/>
                </a:rPr>
                <a:t>프로젝트 개요 </a:t>
              </a:r>
            </a:p>
          </p:txBody>
        </p:sp>
        <p:cxnSp>
          <p:nvCxnSpPr>
            <p:cNvPr id="165" name="직선 연결선 8"/>
            <p:cNvCxnSpPr/>
            <p:nvPr/>
          </p:nvCxnSpPr>
          <p:spPr>
            <a:xfrm>
              <a:off x="1307939" y="4346890"/>
              <a:ext cx="202557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그룹 18"/>
            <p:cNvGrpSpPr/>
            <p:nvPr/>
          </p:nvGrpSpPr>
          <p:grpSpPr>
            <a:xfrm>
              <a:off x="1307935" y="4479400"/>
              <a:ext cx="2974696" cy="816967"/>
              <a:chOff x="1307935" y="4629871"/>
              <a:chExt cx="2974696" cy="816967"/>
            </a:xfrm>
          </p:grpSpPr>
          <p:sp>
            <p:nvSpPr>
              <p:cNvPr id="168" name="TextBox 9"/>
              <p:cNvSpPr txBox="1"/>
              <p:nvPr/>
            </p:nvSpPr>
            <p:spPr>
              <a:xfrm>
                <a:off x="1307935" y="4629871"/>
                <a:ext cx="2581156" cy="247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600" b="1" dirty="0">
                    <a:latin typeface="맑은 고딕"/>
                    <a:cs typeface="KoPubWorld돋움체 Light"/>
                  </a:rPr>
                  <a:t>01</a:t>
                </a:r>
                <a:r>
                  <a:rPr lang="ko-KR" altLang="en-US" sz="1600" b="1" dirty="0">
                    <a:latin typeface="맑은 고딕"/>
                    <a:cs typeface="KoPubWorld돋움체 Light"/>
                  </a:rPr>
                  <a:t> 시스템 전체 구조 및 흐름도</a:t>
                </a:r>
              </a:p>
              <a:p>
                <a:pPr lvl="0">
                  <a:defRPr/>
                </a:pPr>
                <a:endParaRPr lang="ko-KR" altLang="en-US" sz="1600" b="1" dirty="0">
                  <a:latin typeface="맑은 고딕"/>
                  <a:cs typeface="KoPubWorld돋움체 Light"/>
                </a:endParaRPr>
              </a:p>
            </p:txBody>
          </p:sp>
          <p:sp>
            <p:nvSpPr>
              <p:cNvPr id="172" name="TextBox 14"/>
              <p:cNvSpPr txBox="1"/>
              <p:nvPr/>
            </p:nvSpPr>
            <p:spPr>
              <a:xfrm>
                <a:off x="3514844" y="4968424"/>
                <a:ext cx="767787" cy="143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ko-KR" altLang="en-US" sz="1600">
                  <a:latin typeface="KoPubWorld돋움체 Light"/>
                  <a:ea typeface="KoPubWorld돋움체 Light"/>
                  <a:cs typeface="KoPubWorld돋움체 Light"/>
                </a:endParaRPr>
              </a:p>
            </p:txBody>
          </p:sp>
          <p:sp>
            <p:nvSpPr>
              <p:cNvPr id="175" name="TextBox 17"/>
              <p:cNvSpPr txBox="1"/>
              <p:nvPr/>
            </p:nvSpPr>
            <p:spPr>
              <a:xfrm>
                <a:off x="3514843" y="5306977"/>
                <a:ext cx="767788" cy="139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ko-KR" altLang="en-US" sz="1600">
                  <a:latin typeface="KoPubWorld돋움체 Light"/>
                  <a:ea typeface="KoPubWorld돋움체 Light"/>
                  <a:cs typeface="KoPubWorld돋움체 Light"/>
                </a:endParaRPr>
              </a:p>
            </p:txBody>
          </p:sp>
        </p:grpSp>
      </p:grpSp>
      <p:grpSp>
        <p:nvGrpSpPr>
          <p:cNvPr id="176" name="그룹 20"/>
          <p:cNvGrpSpPr/>
          <p:nvPr/>
        </p:nvGrpSpPr>
        <p:grpSpPr>
          <a:xfrm>
            <a:off x="6248400" y="4295453"/>
            <a:ext cx="6248410" cy="3874216"/>
            <a:chOff x="1296364" y="3657600"/>
            <a:chExt cx="2986275" cy="1642434"/>
          </a:xfrm>
        </p:grpSpPr>
        <p:sp>
          <p:nvSpPr>
            <p:cNvPr id="177" name="TextBox 21"/>
            <p:cNvSpPr txBox="1"/>
            <p:nvPr/>
          </p:nvSpPr>
          <p:spPr>
            <a:xfrm>
              <a:off x="1296365" y="3657600"/>
              <a:ext cx="2037146" cy="1647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>
                  <a:latin typeface="맑은 고딕"/>
                  <a:cs typeface="Poppins Medium"/>
                </a:rPr>
                <a:t>CHAPTER 2</a:t>
              </a:r>
            </a:p>
          </p:txBody>
        </p:sp>
        <p:sp>
          <p:nvSpPr>
            <p:cNvPr id="178" name="TextBox 22"/>
            <p:cNvSpPr txBox="1"/>
            <p:nvPr/>
          </p:nvSpPr>
          <p:spPr>
            <a:xfrm>
              <a:off x="1296364" y="3946777"/>
              <a:ext cx="2986267" cy="20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600" b="1">
                  <a:latin typeface="맑은 고딕"/>
                  <a:cs typeface="Poppins SemiBold"/>
                </a:rPr>
                <a:t>프로젝트 시연</a:t>
              </a:r>
            </a:p>
          </p:txBody>
        </p:sp>
        <p:cxnSp>
          <p:nvCxnSpPr>
            <p:cNvPr id="179" name="직선 연결선 23"/>
            <p:cNvCxnSpPr/>
            <p:nvPr/>
          </p:nvCxnSpPr>
          <p:spPr>
            <a:xfrm>
              <a:off x="1307939" y="4346890"/>
              <a:ext cx="202557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24"/>
            <p:cNvGrpSpPr/>
            <p:nvPr/>
          </p:nvGrpSpPr>
          <p:grpSpPr>
            <a:xfrm>
              <a:off x="1307939" y="4479401"/>
              <a:ext cx="2974700" cy="820633"/>
              <a:chOff x="1307934" y="4629873"/>
              <a:chExt cx="2974700" cy="820633"/>
            </a:xfrm>
          </p:grpSpPr>
          <p:grpSp>
            <p:nvGrpSpPr>
              <p:cNvPr id="181" name="그룹 25"/>
              <p:cNvGrpSpPr/>
              <p:nvPr/>
            </p:nvGrpSpPr>
            <p:grpSpPr>
              <a:xfrm>
                <a:off x="1307935" y="4629873"/>
                <a:ext cx="2974697" cy="142792"/>
                <a:chOff x="1307937" y="4629872"/>
                <a:chExt cx="2974696" cy="142792"/>
              </a:xfrm>
            </p:grpSpPr>
            <p:sp>
              <p:nvSpPr>
                <p:cNvPr id="182" name="TextBox 32"/>
                <p:cNvSpPr txBox="1"/>
                <p:nvPr/>
              </p:nvSpPr>
              <p:spPr>
                <a:xfrm>
                  <a:off x="1307937" y="4629872"/>
                  <a:ext cx="2581154" cy="1427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600" b="1" dirty="0">
                      <a:latin typeface="맑은 고딕"/>
                      <a:cs typeface="KoPubWorld돋움체 Light"/>
                    </a:rPr>
                    <a:t>01 </a:t>
                  </a:r>
                  <a:r>
                    <a:rPr lang="ko-KR" altLang="en-US" sz="1600" b="1" dirty="0" smtClean="0">
                      <a:latin typeface="맑은 고딕"/>
                      <a:cs typeface="KoPubWorld돋움체 Light"/>
                    </a:rPr>
                    <a:t>시스템 전체 구조 및 흐름도</a:t>
                  </a:r>
                  <a:endParaRPr lang="ko-KR" altLang="en-US" sz="1600" b="1" dirty="0">
                    <a:latin typeface="맑은 고딕"/>
                    <a:cs typeface="KoPubWorld돋움체 Light"/>
                  </a:endParaRPr>
                </a:p>
              </p:txBody>
            </p:sp>
            <p:sp>
              <p:nvSpPr>
                <p:cNvPr id="183" name="TextBox 33"/>
                <p:cNvSpPr txBox="1"/>
                <p:nvPr/>
              </p:nvSpPr>
              <p:spPr>
                <a:xfrm>
                  <a:off x="3514846" y="4629872"/>
                  <a:ext cx="767788" cy="1424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endParaRPr lang="ko-KR" altLang="en-US" sz="1600">
                    <a:latin typeface="KoPubWorld돋움체 Light"/>
                    <a:ea typeface="KoPubWorld돋움체 Light"/>
                    <a:cs typeface="KoPubWorld돋움체 Light"/>
                  </a:endParaRPr>
                </a:p>
              </p:txBody>
            </p:sp>
          </p:grpSp>
          <p:grpSp>
            <p:nvGrpSpPr>
              <p:cNvPr id="184" name="그룹 26"/>
              <p:cNvGrpSpPr/>
              <p:nvPr/>
            </p:nvGrpSpPr>
            <p:grpSpPr>
              <a:xfrm>
                <a:off x="1307934" y="4968425"/>
                <a:ext cx="2974697" cy="143432"/>
                <a:chOff x="1307937" y="4629872"/>
                <a:chExt cx="2974697" cy="143432"/>
              </a:xfrm>
            </p:grpSpPr>
            <p:sp>
              <p:nvSpPr>
                <p:cNvPr id="185" name="TextBox 30"/>
                <p:cNvSpPr txBox="1"/>
                <p:nvPr/>
              </p:nvSpPr>
              <p:spPr>
                <a:xfrm>
                  <a:off x="1307937" y="4629872"/>
                  <a:ext cx="2581156" cy="1434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600" b="1" dirty="0">
                      <a:latin typeface="맑은 고딕"/>
                      <a:cs typeface="KoPubWorld돋움체 Light"/>
                    </a:rPr>
                    <a:t>02 </a:t>
                  </a:r>
                  <a:r>
                    <a:rPr lang="ko-KR" altLang="en-US" sz="1600" b="1" dirty="0" smtClean="0">
                      <a:latin typeface="맑은 고딕"/>
                      <a:cs typeface="KoPubWorld돋움체 Light"/>
                    </a:rPr>
                    <a:t>기능 시연</a:t>
                  </a:r>
                  <a:endParaRPr lang="ko-KR" altLang="en-US" sz="1600" b="1" dirty="0">
                    <a:latin typeface="맑은 고딕"/>
                    <a:cs typeface="KoPubWorld돋움체 Light"/>
                  </a:endParaRPr>
                </a:p>
              </p:txBody>
            </p:sp>
            <p:sp>
              <p:nvSpPr>
                <p:cNvPr id="186" name="TextBox 31"/>
                <p:cNvSpPr txBox="1"/>
                <p:nvPr/>
              </p:nvSpPr>
              <p:spPr>
                <a:xfrm>
                  <a:off x="3514846" y="4629872"/>
                  <a:ext cx="767788" cy="1431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endParaRPr lang="ko-KR" altLang="en-US" sz="1600">
                    <a:latin typeface="KoPubWorld돋움체 Light"/>
                    <a:ea typeface="KoPubWorld돋움체 Light"/>
                    <a:cs typeface="KoPubWorld돋움체 Light"/>
                  </a:endParaRPr>
                </a:p>
              </p:txBody>
            </p:sp>
          </p:grpSp>
          <p:grpSp>
            <p:nvGrpSpPr>
              <p:cNvPr id="187" name="그룹 27"/>
              <p:cNvGrpSpPr/>
              <p:nvPr/>
            </p:nvGrpSpPr>
            <p:grpSpPr>
              <a:xfrm>
                <a:off x="1307934" y="5306979"/>
                <a:ext cx="2974700" cy="143527"/>
                <a:chOff x="1307935" y="4629872"/>
                <a:chExt cx="2974700" cy="143527"/>
              </a:xfrm>
            </p:grpSpPr>
            <p:sp>
              <p:nvSpPr>
                <p:cNvPr id="188" name="TextBox 28"/>
                <p:cNvSpPr txBox="1"/>
                <p:nvPr/>
              </p:nvSpPr>
              <p:spPr>
                <a:xfrm>
                  <a:off x="1307935" y="4629872"/>
                  <a:ext cx="2581156" cy="1435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600" b="1" dirty="0">
                      <a:latin typeface="맑은 고딕"/>
                      <a:cs typeface="KoPubWorld돋움체 Light"/>
                    </a:rPr>
                    <a:t>03 </a:t>
                  </a:r>
                  <a:r>
                    <a:rPr lang="ko-KR" altLang="en-US" sz="1600" b="1" dirty="0">
                      <a:latin typeface="맑은 고딕"/>
                      <a:cs typeface="KoPubWorld돋움체 Light"/>
                    </a:rPr>
                    <a:t>코드 품질 관리</a:t>
                  </a:r>
                </a:p>
              </p:txBody>
            </p:sp>
            <p:sp>
              <p:nvSpPr>
                <p:cNvPr id="189" name="TextBox 29"/>
                <p:cNvSpPr txBox="1"/>
                <p:nvPr/>
              </p:nvSpPr>
              <p:spPr>
                <a:xfrm>
                  <a:off x="3514847" y="4629872"/>
                  <a:ext cx="767788" cy="1397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endParaRPr lang="ko-KR" altLang="en-US" sz="1600">
                    <a:latin typeface="KoPubWorld돋움체 Light"/>
                    <a:ea typeface="KoPubWorld돋움체 Light"/>
                    <a:cs typeface="KoPubWorld돋움체 Light"/>
                  </a:endParaRPr>
                </a:p>
              </p:txBody>
            </p:sp>
          </p:grpSp>
        </p:grpSp>
      </p:grpSp>
      <p:grpSp>
        <p:nvGrpSpPr>
          <p:cNvPr id="190" name="그룹 34"/>
          <p:cNvGrpSpPr/>
          <p:nvPr/>
        </p:nvGrpSpPr>
        <p:grpSpPr>
          <a:xfrm>
            <a:off x="11125200" y="4295453"/>
            <a:ext cx="6605480" cy="3874226"/>
            <a:chOff x="1296368" y="3657599"/>
            <a:chExt cx="3156927" cy="1642438"/>
          </a:xfrm>
        </p:grpSpPr>
        <p:sp>
          <p:nvSpPr>
            <p:cNvPr id="191" name="TextBox 35"/>
            <p:cNvSpPr txBox="1"/>
            <p:nvPr/>
          </p:nvSpPr>
          <p:spPr>
            <a:xfrm>
              <a:off x="1296368" y="3657599"/>
              <a:ext cx="2037145" cy="1647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>
                  <a:latin typeface="맑은 고딕"/>
                  <a:cs typeface="Poppins Medium"/>
                </a:rPr>
                <a:t>CHAPTER 3</a:t>
              </a:r>
            </a:p>
          </p:txBody>
        </p:sp>
        <p:sp>
          <p:nvSpPr>
            <p:cNvPr id="192" name="TextBox 36"/>
            <p:cNvSpPr txBox="1"/>
            <p:nvPr/>
          </p:nvSpPr>
          <p:spPr>
            <a:xfrm>
              <a:off x="1296380" y="3936804"/>
              <a:ext cx="3156915" cy="204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600" b="1" dirty="0">
                  <a:latin typeface="맑은 고딕"/>
                  <a:cs typeface="Poppins SemiBold"/>
                </a:rPr>
                <a:t>팀워크 및 개인 소감</a:t>
              </a:r>
            </a:p>
          </p:txBody>
        </p:sp>
        <p:cxnSp>
          <p:nvCxnSpPr>
            <p:cNvPr id="193" name="직선 연결선 37"/>
            <p:cNvCxnSpPr/>
            <p:nvPr/>
          </p:nvCxnSpPr>
          <p:spPr>
            <a:xfrm>
              <a:off x="1307939" y="4346890"/>
              <a:ext cx="202557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그룹 38"/>
            <p:cNvGrpSpPr/>
            <p:nvPr/>
          </p:nvGrpSpPr>
          <p:grpSpPr>
            <a:xfrm>
              <a:off x="1307945" y="4479402"/>
              <a:ext cx="2974693" cy="820635"/>
              <a:chOff x="1307945" y="4629872"/>
              <a:chExt cx="2974693" cy="820635"/>
            </a:xfrm>
          </p:grpSpPr>
          <p:grpSp>
            <p:nvGrpSpPr>
              <p:cNvPr id="195" name="그룹 39"/>
              <p:cNvGrpSpPr/>
              <p:nvPr/>
            </p:nvGrpSpPr>
            <p:grpSpPr>
              <a:xfrm>
                <a:off x="1307945" y="4629872"/>
                <a:ext cx="2974693" cy="142479"/>
                <a:chOff x="1307942" y="4629872"/>
                <a:chExt cx="2974693" cy="142479"/>
              </a:xfrm>
            </p:grpSpPr>
            <p:sp>
              <p:nvSpPr>
                <p:cNvPr id="196" name="TextBox 46"/>
                <p:cNvSpPr txBox="1"/>
                <p:nvPr/>
              </p:nvSpPr>
              <p:spPr>
                <a:xfrm>
                  <a:off x="1307942" y="4629872"/>
                  <a:ext cx="2581154" cy="1424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600" b="1" dirty="0" smtClean="0">
                      <a:latin typeface="맑은 고딕"/>
                      <a:cs typeface="KoPubWorld돋움체 Light"/>
                    </a:rPr>
                    <a:t>01 </a:t>
                  </a:r>
                  <a:r>
                    <a:rPr lang="ko-KR" altLang="en-US" sz="1600" b="1" dirty="0">
                      <a:latin typeface="맑은 고딕"/>
                      <a:cs typeface="KoPubWorld돋움체 Light"/>
                    </a:rPr>
                    <a:t>발표 준비 및 느낀 점 (</a:t>
                  </a:r>
                  <a:r>
                    <a:rPr lang="ko-KR" altLang="en-US" sz="1600" b="1" dirty="0" err="1">
                      <a:latin typeface="맑은 고딕"/>
                      <a:cs typeface="KoPubWorld돋움체 Light"/>
                    </a:rPr>
                    <a:t>Lessons</a:t>
                  </a:r>
                  <a:r>
                    <a:rPr lang="ko-KR" altLang="en-US" sz="1600" b="1" dirty="0">
                      <a:latin typeface="맑은 고딕"/>
                      <a:cs typeface="KoPubWorld돋움체 Light"/>
                    </a:rPr>
                    <a:t> </a:t>
                  </a:r>
                  <a:r>
                    <a:rPr lang="ko-KR" altLang="en-US" sz="1600" b="1" dirty="0" err="1">
                      <a:latin typeface="맑은 고딕"/>
                      <a:cs typeface="KoPubWorld돋움체 Light"/>
                    </a:rPr>
                    <a:t>learned</a:t>
                  </a:r>
                  <a:r>
                    <a:rPr lang="ko-KR" altLang="en-US" sz="1600" b="1" dirty="0">
                      <a:latin typeface="맑은 고딕"/>
                      <a:cs typeface="KoPubWorld돋움체 Light"/>
                    </a:rPr>
                    <a:t>)</a:t>
                  </a:r>
                </a:p>
              </p:txBody>
            </p:sp>
            <p:sp>
              <p:nvSpPr>
                <p:cNvPr id="197" name="TextBox 47"/>
                <p:cNvSpPr txBox="1"/>
                <p:nvPr/>
              </p:nvSpPr>
              <p:spPr>
                <a:xfrm>
                  <a:off x="3514846" y="4629873"/>
                  <a:ext cx="767789" cy="1424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endParaRPr lang="ko-KR" altLang="en-US" sz="1600">
                    <a:latin typeface="KoPubWorld돋움체 Light"/>
                    <a:ea typeface="KoPubWorld돋움체 Light"/>
                    <a:cs typeface="KoPubWorld돋움체 Light"/>
                  </a:endParaRPr>
                </a:p>
              </p:txBody>
            </p:sp>
          </p:grpSp>
          <p:grpSp>
            <p:nvGrpSpPr>
              <p:cNvPr id="198" name="그룹 40"/>
              <p:cNvGrpSpPr/>
              <p:nvPr/>
            </p:nvGrpSpPr>
            <p:grpSpPr>
              <a:xfrm>
                <a:off x="1307945" y="4968425"/>
                <a:ext cx="2974691" cy="247909"/>
                <a:chOff x="1307944" y="4629871"/>
                <a:chExt cx="2974691" cy="247909"/>
              </a:xfrm>
            </p:grpSpPr>
            <p:sp>
              <p:nvSpPr>
                <p:cNvPr id="199" name="TextBox 44"/>
                <p:cNvSpPr txBox="1"/>
                <p:nvPr/>
              </p:nvSpPr>
              <p:spPr>
                <a:xfrm>
                  <a:off x="1307944" y="4629871"/>
                  <a:ext cx="2581156" cy="2479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600" b="1" dirty="0">
                      <a:latin typeface="맑은 고딕"/>
                      <a:cs typeface="KoPubWorld돋움체 Light"/>
                    </a:rPr>
                    <a:t>02 </a:t>
                  </a:r>
                  <a:r>
                    <a:rPr lang="ko-KR" altLang="en-US" sz="1600" b="1" dirty="0" smtClean="0">
                      <a:latin typeface="맑은 고딕"/>
                      <a:cs typeface="KoPubWorld돋움체 Light"/>
                    </a:rPr>
                    <a:t>팀원 </a:t>
                  </a:r>
                  <a:r>
                    <a:rPr lang="ko-KR" altLang="en-US" sz="1600" b="1" dirty="0">
                      <a:latin typeface="맑은 고딕"/>
                      <a:cs typeface="KoPubWorld돋움체 Light"/>
                    </a:rPr>
                    <a:t>협업 방식 및 역할 분담</a:t>
                  </a:r>
                </a:p>
                <a:p>
                  <a:pPr>
                    <a:defRPr/>
                  </a:pPr>
                  <a:endParaRPr lang="ko-KR" altLang="en-US" sz="1600" b="1" dirty="0">
                    <a:latin typeface="맑은 고딕"/>
                    <a:cs typeface="KoPubWorld돋움체 Light"/>
                  </a:endParaRPr>
                </a:p>
              </p:txBody>
            </p:sp>
            <p:sp>
              <p:nvSpPr>
                <p:cNvPr id="200" name="TextBox 45"/>
                <p:cNvSpPr txBox="1"/>
                <p:nvPr/>
              </p:nvSpPr>
              <p:spPr>
                <a:xfrm>
                  <a:off x="3514846" y="4629872"/>
                  <a:ext cx="767789" cy="1431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endParaRPr lang="ko-KR" altLang="en-US" sz="1600">
                    <a:latin typeface="KoPubWorld돋움체 Light"/>
                    <a:ea typeface="KoPubWorld돋움체 Light"/>
                    <a:cs typeface="KoPubWorld돋움체 Light"/>
                  </a:endParaRPr>
                </a:p>
              </p:txBody>
            </p:sp>
          </p:grpSp>
          <p:grpSp>
            <p:nvGrpSpPr>
              <p:cNvPr id="201" name="그룹 41"/>
              <p:cNvGrpSpPr/>
              <p:nvPr/>
            </p:nvGrpSpPr>
            <p:grpSpPr>
              <a:xfrm>
                <a:off x="1307945" y="5306980"/>
                <a:ext cx="2974691" cy="143527"/>
                <a:chOff x="1307944" y="4629873"/>
                <a:chExt cx="2974691" cy="143527"/>
              </a:xfrm>
            </p:grpSpPr>
            <p:sp>
              <p:nvSpPr>
                <p:cNvPr id="202" name="TextBox 42"/>
                <p:cNvSpPr txBox="1"/>
                <p:nvPr/>
              </p:nvSpPr>
              <p:spPr>
                <a:xfrm>
                  <a:off x="1307944" y="4629873"/>
                  <a:ext cx="2581156" cy="1435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600" b="1" dirty="0">
                      <a:latin typeface="맑은 고딕"/>
                      <a:cs typeface="KoPubWorld돋움체 Light"/>
                    </a:rPr>
                    <a:t>03 </a:t>
                  </a:r>
                  <a:r>
                    <a:rPr lang="ko-KR" altLang="en-US" sz="1600" b="1" dirty="0">
                      <a:latin typeface="맑은 고딕"/>
                      <a:cs typeface="KoPubWorld돋움체 Light"/>
                    </a:rPr>
                    <a:t>개인별 소감</a:t>
                  </a:r>
                </a:p>
              </p:txBody>
            </p:sp>
            <p:sp>
              <p:nvSpPr>
                <p:cNvPr id="203" name="TextBox 43"/>
                <p:cNvSpPr txBox="1"/>
                <p:nvPr/>
              </p:nvSpPr>
              <p:spPr>
                <a:xfrm>
                  <a:off x="3514846" y="4629873"/>
                  <a:ext cx="767789" cy="1397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endParaRPr lang="ko-KR" altLang="en-US" sz="1600">
                    <a:latin typeface="KoPubWorld돋움체 Light"/>
                    <a:ea typeface="KoPubWorld돋움체 Light"/>
                    <a:cs typeface="KoPubWorld돋움체 Light"/>
                  </a:endParaRPr>
                </a:p>
              </p:txBody>
            </p:sp>
          </p:grpSp>
        </p:grpSp>
      </p:grpSp>
      <p:sp>
        <p:nvSpPr>
          <p:cNvPr id="218" name="처리 4"/>
          <p:cNvSpPr/>
          <p:nvPr/>
        </p:nvSpPr>
        <p:spPr>
          <a:xfrm>
            <a:off x="16535400" y="0"/>
            <a:ext cx="1752600" cy="10287000"/>
          </a:xfrm>
          <a:prstGeom prst="flowChartProcess">
            <a:avLst/>
          </a:prstGeom>
          <a:solidFill>
            <a:srgbClr val="B0CB55">
              <a:alpha val="39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219" name="그림 2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56633" y="5498418"/>
            <a:ext cx="5088568" cy="7188882"/>
          </a:xfrm>
          <a:prstGeom prst="rect">
            <a:avLst/>
          </a:prstGeom>
          <a:noFill/>
        </p:spPr>
      </p:pic>
      <p:sp>
        <p:nvSpPr>
          <p:cNvPr id="106" name="AutoShape 1290"/>
          <p:cNvSpPr>
            <a:spLocks noChangeArrowheads="1"/>
          </p:cNvSpPr>
          <p:nvPr/>
        </p:nvSpPr>
        <p:spPr>
          <a:xfrm>
            <a:off x="0" y="-38100"/>
            <a:ext cx="164054" cy="10287000"/>
          </a:xfrm>
          <a:prstGeom prst="roundRect">
            <a:avLst>
              <a:gd name="adj" fmla="val 0"/>
            </a:avLst>
          </a:prstGeom>
          <a:gradFill>
            <a:gsLst>
              <a:gs pos="50000">
                <a:srgbClr val="B0CB55">
                  <a:alpha val="100000"/>
                </a:srgbClr>
              </a:gs>
              <a:gs pos="51000">
                <a:srgbClr val="67B0EA">
                  <a:alpha val="100000"/>
                </a:srgbClr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568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104900" y="2124077"/>
            <a:ext cx="16257247" cy="7679606"/>
          </a:xfrm>
          <a:prstGeom prst="roundRect">
            <a:avLst>
              <a:gd name="adj" fmla="val 658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38100" dir="7200000" sx="100770" sy="100770" algn="tl" rotWithShape="0">
              <a:prstClr val="black">
                <a:alpha val="2329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2" name="Group 2"/>
          <p:cNvGrpSpPr/>
          <p:nvPr/>
        </p:nvGrpSpPr>
        <p:grpSpPr>
          <a:xfrm>
            <a:off x="1104900" y="1048187"/>
            <a:ext cx="164054" cy="646827"/>
            <a:chOff x="0" y="0"/>
            <a:chExt cx="43208" cy="170358"/>
          </a:xfrm>
          <a:solidFill>
            <a:srgbClr val="B0CB55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pPr lvl="0">
                <a:defRPr/>
              </a:pPr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  <a:grpFill/>
          </p:spPr>
          <p:txBody>
            <a:bodyPr lIns="50800" tIns="50800" rIns="50800" bIns="50800" anchor="ctr"/>
            <a:lstStyle/>
            <a:p>
              <a:pPr algn="ctr">
                <a:lnSpc>
                  <a:spcPts val="1800"/>
                </a:lnSpc>
                <a:defRPr/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543576" y="990600"/>
            <a:ext cx="8286224" cy="7524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5850"/>
              </a:lnSpc>
              <a:spcBef>
                <a:spcPct val="0"/>
              </a:spcBef>
              <a:defRPr/>
            </a:pPr>
            <a:r>
              <a:rPr lang="ko-KR" altLang="en-US" sz="4500" b="1" dirty="0">
                <a:solidFill>
                  <a:schemeClr val="tx1"/>
                </a:solidFill>
                <a:latin typeface="+mj-ea"/>
                <a:ea typeface="+mj-ea"/>
              </a:rPr>
              <a:t>시스템 전체 구조 및 흐름도</a:t>
            </a:r>
          </a:p>
        </p:txBody>
      </p:sp>
      <p:sp>
        <p:nvSpPr>
          <p:cNvPr id="22" name="AutoShape 22"/>
          <p:cNvSpPr/>
          <p:nvPr/>
        </p:nvSpPr>
        <p:spPr>
          <a:xfrm>
            <a:off x="9144000" y="1321832"/>
            <a:ext cx="8115300" cy="40243"/>
          </a:xfrm>
          <a:prstGeom prst="line">
            <a:avLst/>
          </a:prstGeom>
          <a:ln w="38100" cap="rnd">
            <a:solidFill>
              <a:srgbClr val="B0CB55"/>
            </a:solidFill>
            <a:prstDash val="sysDot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37" name="AutoShape 1290"/>
          <p:cNvSpPr>
            <a:spLocks noChangeArrowheads="1"/>
          </p:cNvSpPr>
          <p:nvPr/>
        </p:nvSpPr>
        <p:spPr>
          <a:xfrm>
            <a:off x="0" y="0"/>
            <a:ext cx="164054" cy="10287000"/>
          </a:xfrm>
          <a:prstGeom prst="roundRect">
            <a:avLst>
              <a:gd name="adj" fmla="val 0"/>
            </a:avLst>
          </a:prstGeom>
          <a:gradFill>
            <a:gsLst>
              <a:gs pos="50000">
                <a:srgbClr val="B0CB55">
                  <a:alpha val="100000"/>
                </a:srgbClr>
              </a:gs>
              <a:gs pos="51000">
                <a:srgbClr val="67B0EA">
                  <a:alpha val="100000"/>
                </a:srgbClr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1905000" y="3543300"/>
            <a:ext cx="14478000" cy="7524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indent="0" algn="l" defTabSz="914400" rtl="0" eaLnBrk="1" latinLnBrk="0" hangingPunct="1">
              <a:lnSpc>
                <a:spcPts val="585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3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43" name="TextBox 7"/>
          <p:cNvSpPr txBox="1"/>
          <p:nvPr/>
        </p:nvSpPr>
        <p:spPr>
          <a:xfrm>
            <a:off x="4876800" y="3200401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TextBox 7"/>
          <p:cNvSpPr txBox="1"/>
          <p:nvPr/>
        </p:nvSpPr>
        <p:spPr>
          <a:xfrm>
            <a:off x="4953000" y="32004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6" name="TextBox 7"/>
          <p:cNvSpPr txBox="1"/>
          <p:nvPr/>
        </p:nvSpPr>
        <p:spPr>
          <a:xfrm>
            <a:off x="2695789" y="34671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7" name="TextBox 7"/>
          <p:cNvSpPr txBox="1"/>
          <p:nvPr/>
        </p:nvSpPr>
        <p:spPr>
          <a:xfrm>
            <a:off x="2848189" y="36195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8" name="TextBox 7"/>
          <p:cNvSpPr txBox="1"/>
          <p:nvPr/>
        </p:nvSpPr>
        <p:spPr>
          <a:xfrm>
            <a:off x="4038600" y="401955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0" name="TextBox 7"/>
          <p:cNvSpPr txBox="1"/>
          <p:nvPr/>
        </p:nvSpPr>
        <p:spPr>
          <a:xfrm>
            <a:off x="3305389" y="40767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1" name="TextBox 7"/>
          <p:cNvSpPr txBox="1"/>
          <p:nvPr/>
        </p:nvSpPr>
        <p:spPr>
          <a:xfrm>
            <a:off x="3457789" y="42291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TextBox 7"/>
          <p:cNvSpPr txBox="1"/>
          <p:nvPr/>
        </p:nvSpPr>
        <p:spPr>
          <a:xfrm>
            <a:off x="3610189" y="43815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3" name="TextBox 7"/>
          <p:cNvSpPr txBox="1"/>
          <p:nvPr/>
        </p:nvSpPr>
        <p:spPr>
          <a:xfrm>
            <a:off x="3762589" y="45339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4" name="TextBox 7"/>
          <p:cNvSpPr txBox="1"/>
          <p:nvPr/>
        </p:nvSpPr>
        <p:spPr>
          <a:xfrm>
            <a:off x="3914989" y="46863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5" name="TextBox 7"/>
          <p:cNvSpPr txBox="1"/>
          <p:nvPr/>
        </p:nvSpPr>
        <p:spPr>
          <a:xfrm>
            <a:off x="4067389" y="48387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6" name="TextBox 7"/>
          <p:cNvSpPr txBox="1"/>
          <p:nvPr/>
        </p:nvSpPr>
        <p:spPr>
          <a:xfrm>
            <a:off x="4219789" y="49911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4372189" y="51435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8" name="TextBox 7"/>
          <p:cNvSpPr txBox="1"/>
          <p:nvPr/>
        </p:nvSpPr>
        <p:spPr>
          <a:xfrm>
            <a:off x="4524589" y="52959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9" name="TextBox 7"/>
          <p:cNvSpPr txBox="1"/>
          <p:nvPr/>
        </p:nvSpPr>
        <p:spPr>
          <a:xfrm>
            <a:off x="4676989" y="54483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0" name="TextBox 7"/>
          <p:cNvSpPr txBox="1"/>
          <p:nvPr/>
        </p:nvSpPr>
        <p:spPr>
          <a:xfrm>
            <a:off x="4829389" y="56007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1" name="TextBox 7"/>
          <p:cNvSpPr txBox="1"/>
          <p:nvPr/>
        </p:nvSpPr>
        <p:spPr>
          <a:xfrm>
            <a:off x="4981789" y="57531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2" name="TextBox 7"/>
          <p:cNvSpPr txBox="1"/>
          <p:nvPr/>
        </p:nvSpPr>
        <p:spPr>
          <a:xfrm>
            <a:off x="5134189" y="59055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3" name="TextBox 7"/>
          <p:cNvSpPr txBox="1"/>
          <p:nvPr/>
        </p:nvSpPr>
        <p:spPr>
          <a:xfrm>
            <a:off x="5286589" y="60579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4" name="TextBox 7"/>
          <p:cNvSpPr txBox="1"/>
          <p:nvPr/>
        </p:nvSpPr>
        <p:spPr>
          <a:xfrm>
            <a:off x="5438989" y="62103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5" name="TextBox 7"/>
          <p:cNvSpPr txBox="1"/>
          <p:nvPr/>
        </p:nvSpPr>
        <p:spPr>
          <a:xfrm>
            <a:off x="5591389" y="63627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6" name="TextBox 7"/>
          <p:cNvSpPr txBox="1"/>
          <p:nvPr/>
        </p:nvSpPr>
        <p:spPr>
          <a:xfrm>
            <a:off x="5743789" y="65151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7" name="TextBox 7"/>
          <p:cNvSpPr txBox="1"/>
          <p:nvPr/>
        </p:nvSpPr>
        <p:spPr>
          <a:xfrm>
            <a:off x="8129694" y="30861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8" name="TextBox 7"/>
          <p:cNvSpPr txBox="1"/>
          <p:nvPr/>
        </p:nvSpPr>
        <p:spPr>
          <a:xfrm>
            <a:off x="5972389" y="33909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9" name="TextBox 7"/>
          <p:cNvSpPr txBox="1"/>
          <p:nvPr/>
        </p:nvSpPr>
        <p:spPr>
          <a:xfrm>
            <a:off x="5896189" y="66675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0" name="TextBox 7"/>
          <p:cNvSpPr txBox="1"/>
          <p:nvPr/>
        </p:nvSpPr>
        <p:spPr>
          <a:xfrm>
            <a:off x="6048589" y="68199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1" name="TextBox 7"/>
          <p:cNvSpPr txBox="1"/>
          <p:nvPr/>
        </p:nvSpPr>
        <p:spPr>
          <a:xfrm>
            <a:off x="6200989" y="69723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2" name="TextBox 7"/>
          <p:cNvSpPr txBox="1"/>
          <p:nvPr/>
        </p:nvSpPr>
        <p:spPr>
          <a:xfrm>
            <a:off x="6353389" y="71247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3" name="TextBox 7"/>
          <p:cNvSpPr txBox="1"/>
          <p:nvPr/>
        </p:nvSpPr>
        <p:spPr>
          <a:xfrm>
            <a:off x="6505789" y="72771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4" name="TextBox 7"/>
          <p:cNvSpPr txBox="1"/>
          <p:nvPr/>
        </p:nvSpPr>
        <p:spPr>
          <a:xfrm>
            <a:off x="6658189" y="74295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TextBox 7"/>
          <p:cNvSpPr txBox="1"/>
          <p:nvPr/>
        </p:nvSpPr>
        <p:spPr>
          <a:xfrm>
            <a:off x="6810589" y="75819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6" name="TextBox 7"/>
          <p:cNvSpPr txBox="1"/>
          <p:nvPr/>
        </p:nvSpPr>
        <p:spPr>
          <a:xfrm>
            <a:off x="6962989" y="77343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7" name="TextBox 7"/>
          <p:cNvSpPr txBox="1"/>
          <p:nvPr/>
        </p:nvSpPr>
        <p:spPr>
          <a:xfrm>
            <a:off x="7115389" y="78867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8" name="TextBox 7"/>
          <p:cNvSpPr txBox="1"/>
          <p:nvPr/>
        </p:nvSpPr>
        <p:spPr>
          <a:xfrm>
            <a:off x="7267789" y="80391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9" name="TextBox 7"/>
          <p:cNvSpPr txBox="1"/>
          <p:nvPr/>
        </p:nvSpPr>
        <p:spPr>
          <a:xfrm>
            <a:off x="7420189" y="81915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TextBox 7"/>
          <p:cNvSpPr txBox="1"/>
          <p:nvPr/>
        </p:nvSpPr>
        <p:spPr>
          <a:xfrm>
            <a:off x="7572589" y="83439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1" name="TextBox 7"/>
          <p:cNvSpPr txBox="1"/>
          <p:nvPr/>
        </p:nvSpPr>
        <p:spPr>
          <a:xfrm>
            <a:off x="7724989" y="84963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TextBox 7"/>
          <p:cNvSpPr txBox="1"/>
          <p:nvPr/>
        </p:nvSpPr>
        <p:spPr>
          <a:xfrm>
            <a:off x="7877389" y="8648700"/>
            <a:ext cx="2028611" cy="224789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algn="ctr" defTabSz="914400" rtl="0" eaLnBrk="1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28800" y="3276599"/>
            <a:ext cx="2780156" cy="2340292"/>
            <a:chOff x="1828800" y="3276599"/>
            <a:chExt cx="2780156" cy="2340292"/>
          </a:xfrm>
        </p:grpSpPr>
        <p:grpSp>
          <p:nvGrpSpPr>
            <p:cNvPr id="101" name="Group 5"/>
            <p:cNvGrpSpPr/>
            <p:nvPr/>
          </p:nvGrpSpPr>
          <p:grpSpPr>
            <a:xfrm>
              <a:off x="1828800" y="3276599"/>
              <a:ext cx="2700337" cy="2340292"/>
              <a:chOff x="0" y="0"/>
              <a:chExt cx="812800" cy="747527"/>
            </a:xfrm>
            <a:effectLst>
              <a:outerShdw blurRad="169001" dist="38100" dir="2700000" sx="100610" sy="100610" algn="tl" rotWithShape="0">
                <a:srgbClr val="808080">
                  <a:alpha val="29410"/>
                </a:srgbClr>
              </a:outerShdw>
            </a:effectLst>
          </p:grpSpPr>
          <p:sp>
            <p:nvSpPr>
              <p:cNvPr id="102" name="Freeform 6"/>
              <p:cNvSpPr/>
              <p:nvPr/>
            </p:nvSpPr>
            <p:spPr>
              <a:xfrm>
                <a:off x="0" y="0"/>
                <a:ext cx="812800" cy="747527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47527">
                    <a:moveTo>
                      <a:pt x="125801" y="0"/>
                    </a:moveTo>
                    <a:lnTo>
                      <a:pt x="686999" y="0"/>
                    </a:lnTo>
                    <a:cubicBezTo>
                      <a:pt x="756477" y="0"/>
                      <a:pt x="812800" y="56323"/>
                      <a:pt x="812800" y="125801"/>
                    </a:cubicBezTo>
                    <a:lnTo>
                      <a:pt x="812800" y="621727"/>
                    </a:lnTo>
                    <a:cubicBezTo>
                      <a:pt x="812800" y="691204"/>
                      <a:pt x="756477" y="747527"/>
                      <a:pt x="686999" y="747527"/>
                    </a:cubicBezTo>
                    <a:lnTo>
                      <a:pt x="125801" y="747527"/>
                    </a:lnTo>
                    <a:cubicBezTo>
                      <a:pt x="56323" y="747527"/>
                      <a:pt x="0" y="691204"/>
                      <a:pt x="0" y="621727"/>
                    </a:cubicBezTo>
                    <a:lnTo>
                      <a:pt x="0" y="125801"/>
                    </a:lnTo>
                    <a:cubicBezTo>
                      <a:pt x="0" y="56323"/>
                      <a:pt x="56323" y="0"/>
                      <a:pt x="125801" y="0"/>
                    </a:cubicBezTo>
                    <a:close/>
                  </a:path>
                </a:pathLst>
              </a:custGeom>
              <a:solidFill>
                <a:srgbClr val="F4F4F4">
                  <a:alpha val="100000"/>
                </a:srgbClr>
              </a:solidFill>
            </p:spPr>
            <p:txBody>
              <a:bodyPr/>
              <a:lstStyle/>
              <a:p>
                <a:pPr marL="0" lvl="0" indent="0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ore-KR" altLang="en-US" sz="1800" b="0" i="0" u="none" strike="noStrike" kern="1200" cap="none" spc="-10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03" name="TextBox 7"/>
              <p:cNvSpPr txBox="1"/>
              <p:nvPr/>
            </p:nvSpPr>
            <p:spPr>
              <a:xfrm>
                <a:off x="0" y="0"/>
                <a:ext cx="812800" cy="747527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marL="0" indent="0" defTabSz="914400" rtl="0" eaLnBrk="1" latinLnBrk="0" hangingPunct="1">
                  <a:lnSpc>
                    <a:spcPts val="18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sz="1800" b="0" i="0" u="none" strike="noStrike" kern="1200" cap="none" spc="-10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122" name="TextBox 9"/>
            <p:cNvSpPr txBox="1"/>
            <p:nvPr/>
          </p:nvSpPr>
          <p:spPr>
            <a:xfrm>
              <a:off x="1904999" y="3697606"/>
              <a:ext cx="2703957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altLang="ko-KR" sz="3000" b="1" dirty="0" err="1" smtClean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EMP</a:t>
              </a:r>
              <a:r>
                <a:rPr lang="en-US" altLang="ko-KR" sz="3000" b="1" dirty="0" err="1" smtClean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Manager</a:t>
              </a:r>
              <a:endParaRPr kumimoji="0" lang="en-US" altLang="ko-KR" sz="3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endParaRPr>
            </a:p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3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endParaRPr>
            </a:p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0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메인 기능</a:t>
              </a:r>
              <a:r>
                <a:rPr kumimoji="0" lang="ko-KR" altLang="en-US" sz="16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 </a:t>
              </a:r>
              <a:endPara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813657" y="6156007"/>
            <a:ext cx="2700337" cy="2340292"/>
            <a:chOff x="1813657" y="6156007"/>
            <a:chExt cx="2700337" cy="2340292"/>
          </a:xfrm>
        </p:grpSpPr>
        <p:grpSp>
          <p:nvGrpSpPr>
            <p:cNvPr id="113" name="Group 5"/>
            <p:cNvGrpSpPr/>
            <p:nvPr/>
          </p:nvGrpSpPr>
          <p:grpSpPr>
            <a:xfrm>
              <a:off x="1813657" y="6156007"/>
              <a:ext cx="2700337" cy="2340292"/>
              <a:chOff x="0" y="0"/>
              <a:chExt cx="812800" cy="747527"/>
            </a:xfrm>
            <a:effectLst>
              <a:outerShdw blurRad="169001" dist="38100" dir="2700000" sx="100610" sy="100610" algn="tl" rotWithShape="0">
                <a:srgbClr val="808080">
                  <a:alpha val="29410"/>
                </a:srgbClr>
              </a:outerShdw>
            </a:effectLst>
          </p:grpSpPr>
          <p:sp>
            <p:nvSpPr>
              <p:cNvPr id="114" name="Freeform 6"/>
              <p:cNvSpPr/>
              <p:nvPr/>
            </p:nvSpPr>
            <p:spPr>
              <a:xfrm>
                <a:off x="0" y="0"/>
                <a:ext cx="812800" cy="747527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47527">
                    <a:moveTo>
                      <a:pt x="125801" y="0"/>
                    </a:moveTo>
                    <a:lnTo>
                      <a:pt x="686999" y="0"/>
                    </a:lnTo>
                    <a:cubicBezTo>
                      <a:pt x="756477" y="0"/>
                      <a:pt x="812800" y="56323"/>
                      <a:pt x="812800" y="125801"/>
                    </a:cubicBezTo>
                    <a:lnTo>
                      <a:pt x="812800" y="621727"/>
                    </a:lnTo>
                    <a:cubicBezTo>
                      <a:pt x="812800" y="691204"/>
                      <a:pt x="756477" y="747527"/>
                      <a:pt x="686999" y="747527"/>
                    </a:cubicBezTo>
                    <a:lnTo>
                      <a:pt x="125801" y="747527"/>
                    </a:lnTo>
                    <a:cubicBezTo>
                      <a:pt x="56323" y="747527"/>
                      <a:pt x="0" y="691204"/>
                      <a:pt x="0" y="621727"/>
                    </a:cubicBezTo>
                    <a:lnTo>
                      <a:pt x="0" y="125801"/>
                    </a:lnTo>
                    <a:cubicBezTo>
                      <a:pt x="0" y="56323"/>
                      <a:pt x="56323" y="0"/>
                      <a:pt x="125801" y="0"/>
                    </a:cubicBezTo>
                    <a:close/>
                  </a:path>
                </a:pathLst>
              </a:custGeom>
              <a:solidFill>
                <a:srgbClr val="F4F4F4">
                  <a:alpha val="100000"/>
                </a:srgbClr>
              </a:solidFill>
            </p:spPr>
            <p:txBody>
              <a:bodyPr/>
              <a:lstStyle/>
              <a:p>
                <a:pPr marL="0" lvl="0" indent="0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ore-KR" altLang="en-US" sz="1800" b="0" i="0" u="none" strike="noStrike" kern="1200" cap="none" spc="-10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15" name="TextBox 7"/>
              <p:cNvSpPr txBox="1"/>
              <p:nvPr/>
            </p:nvSpPr>
            <p:spPr>
              <a:xfrm>
                <a:off x="0" y="0"/>
                <a:ext cx="812800" cy="747527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marL="0" indent="0" defTabSz="914400" rtl="0" eaLnBrk="1" latinLnBrk="0" hangingPunct="1">
                  <a:lnSpc>
                    <a:spcPts val="18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sz="1800" b="0" i="0" u="none" strike="noStrike" kern="1200" cap="none" spc="-10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123" name="TextBox 9"/>
            <p:cNvSpPr txBox="1"/>
            <p:nvPr/>
          </p:nvSpPr>
          <p:spPr>
            <a:xfrm>
              <a:off x="2209800" y="6591300"/>
              <a:ext cx="1944243" cy="14569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30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Function</a:t>
              </a:r>
            </a:p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3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endParaRPr>
            </a:p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0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입력</a:t>
              </a:r>
              <a:r>
                <a:rPr kumimoji="0" lang="en-US" altLang="ko-KR" sz="30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,</a:t>
              </a:r>
              <a:r>
                <a:rPr kumimoji="0" lang="ko-KR" altLang="en-US" sz="30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 출력</a:t>
              </a:r>
              <a:r>
                <a:rPr kumimoji="0" lang="ko-KR" altLang="en-US" sz="16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 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00600" y="3276599"/>
            <a:ext cx="2700337" cy="2340292"/>
            <a:chOff x="4800600" y="3276599"/>
            <a:chExt cx="2700337" cy="2340292"/>
          </a:xfrm>
        </p:grpSpPr>
        <p:grpSp>
          <p:nvGrpSpPr>
            <p:cNvPr id="107" name="Group 5"/>
            <p:cNvGrpSpPr/>
            <p:nvPr/>
          </p:nvGrpSpPr>
          <p:grpSpPr>
            <a:xfrm>
              <a:off x="4800600" y="3276599"/>
              <a:ext cx="2700337" cy="2340292"/>
              <a:chOff x="0" y="0"/>
              <a:chExt cx="812800" cy="747527"/>
            </a:xfrm>
            <a:effectLst>
              <a:outerShdw blurRad="169001" dist="38100" dir="2700000" sx="100610" sy="100610" algn="tl" rotWithShape="0">
                <a:srgbClr val="808080">
                  <a:alpha val="29410"/>
                </a:srgbClr>
              </a:outerShdw>
            </a:effectLst>
          </p:grpSpPr>
          <p:sp>
            <p:nvSpPr>
              <p:cNvPr id="108" name="Freeform 6"/>
              <p:cNvSpPr/>
              <p:nvPr/>
            </p:nvSpPr>
            <p:spPr>
              <a:xfrm>
                <a:off x="0" y="0"/>
                <a:ext cx="812800" cy="747527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47527">
                    <a:moveTo>
                      <a:pt x="125801" y="0"/>
                    </a:moveTo>
                    <a:lnTo>
                      <a:pt x="686999" y="0"/>
                    </a:lnTo>
                    <a:cubicBezTo>
                      <a:pt x="756477" y="0"/>
                      <a:pt x="812800" y="56323"/>
                      <a:pt x="812800" y="125801"/>
                    </a:cubicBezTo>
                    <a:lnTo>
                      <a:pt x="812800" y="621727"/>
                    </a:lnTo>
                    <a:cubicBezTo>
                      <a:pt x="812800" y="691204"/>
                      <a:pt x="756477" y="747527"/>
                      <a:pt x="686999" y="747527"/>
                    </a:cubicBezTo>
                    <a:lnTo>
                      <a:pt x="125801" y="747527"/>
                    </a:lnTo>
                    <a:cubicBezTo>
                      <a:pt x="56323" y="747527"/>
                      <a:pt x="0" y="691204"/>
                      <a:pt x="0" y="621727"/>
                    </a:cubicBezTo>
                    <a:lnTo>
                      <a:pt x="0" y="125801"/>
                    </a:lnTo>
                    <a:cubicBezTo>
                      <a:pt x="0" y="56323"/>
                      <a:pt x="56323" y="0"/>
                      <a:pt x="125801" y="0"/>
                    </a:cubicBezTo>
                    <a:close/>
                  </a:path>
                </a:pathLst>
              </a:custGeom>
              <a:solidFill>
                <a:srgbClr val="F4F4F4">
                  <a:alpha val="100000"/>
                </a:srgbClr>
              </a:solidFill>
            </p:spPr>
            <p:txBody>
              <a:bodyPr/>
              <a:lstStyle/>
              <a:p>
                <a:pPr marL="0" lvl="0" indent="0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ore-KR" altLang="en-US" sz="1800" b="0" i="0" u="none" strike="noStrike" kern="1200" cap="none" spc="-10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09" name="TextBox 7"/>
              <p:cNvSpPr txBox="1"/>
              <p:nvPr/>
            </p:nvSpPr>
            <p:spPr>
              <a:xfrm>
                <a:off x="0" y="0"/>
                <a:ext cx="812800" cy="747527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marL="0" indent="0" defTabSz="914400" rtl="0" eaLnBrk="1" latinLnBrk="0" hangingPunct="1">
                  <a:lnSpc>
                    <a:spcPts val="18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sz="1800" b="0" i="0" u="none" strike="noStrike" kern="1200" cap="none" spc="-10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124" name="TextBox 9"/>
            <p:cNvSpPr txBox="1"/>
            <p:nvPr/>
          </p:nvSpPr>
          <p:spPr>
            <a:xfrm>
              <a:off x="5257800" y="3697606"/>
              <a:ext cx="1944243" cy="14554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3000" b="1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cs typeface="KoPubWorld돋움체 Light"/>
                </a:rPr>
                <a:t>EmpDAO</a:t>
              </a:r>
              <a:endParaRPr kumimoji="0" lang="en-US" altLang="ko-KR" sz="3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endParaRPr>
            </a:p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3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endParaRPr>
            </a:p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30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DB</a:t>
              </a:r>
              <a:r>
                <a:rPr kumimoji="0" lang="ko-KR" altLang="en-US" sz="30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접근</a:t>
              </a:r>
              <a:r>
                <a:rPr kumimoji="0" lang="ko-KR" altLang="en-US" sz="30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 </a:t>
              </a:r>
              <a:r>
                <a:rPr kumimoji="0" lang="en-US" altLang="ko-KR" sz="20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 </a:t>
              </a:r>
              <a:endPara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681055" y="3276599"/>
            <a:ext cx="2700337" cy="2340292"/>
            <a:chOff x="7681055" y="3276599"/>
            <a:chExt cx="2700337" cy="2340292"/>
          </a:xfrm>
        </p:grpSpPr>
        <p:grpSp>
          <p:nvGrpSpPr>
            <p:cNvPr id="110" name="Group 5"/>
            <p:cNvGrpSpPr/>
            <p:nvPr/>
          </p:nvGrpSpPr>
          <p:grpSpPr>
            <a:xfrm>
              <a:off x="7681055" y="3276599"/>
              <a:ext cx="2700337" cy="2340292"/>
              <a:chOff x="0" y="0"/>
              <a:chExt cx="812800" cy="747527"/>
            </a:xfrm>
            <a:effectLst>
              <a:outerShdw blurRad="169001" dist="38100" dir="2700000" sx="100610" sy="100610" algn="tl" rotWithShape="0">
                <a:srgbClr val="808080">
                  <a:alpha val="29410"/>
                </a:srgbClr>
              </a:outerShdw>
            </a:effectLst>
          </p:grpSpPr>
          <p:sp>
            <p:nvSpPr>
              <p:cNvPr id="111" name="Freeform 6"/>
              <p:cNvSpPr/>
              <p:nvPr/>
            </p:nvSpPr>
            <p:spPr>
              <a:xfrm>
                <a:off x="0" y="0"/>
                <a:ext cx="812800" cy="747527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47527">
                    <a:moveTo>
                      <a:pt x="125801" y="0"/>
                    </a:moveTo>
                    <a:lnTo>
                      <a:pt x="686999" y="0"/>
                    </a:lnTo>
                    <a:cubicBezTo>
                      <a:pt x="756477" y="0"/>
                      <a:pt x="812800" y="56323"/>
                      <a:pt x="812800" y="125801"/>
                    </a:cubicBezTo>
                    <a:lnTo>
                      <a:pt x="812800" y="621727"/>
                    </a:lnTo>
                    <a:cubicBezTo>
                      <a:pt x="812800" y="691204"/>
                      <a:pt x="756477" y="747527"/>
                      <a:pt x="686999" y="747527"/>
                    </a:cubicBezTo>
                    <a:lnTo>
                      <a:pt x="125801" y="747527"/>
                    </a:lnTo>
                    <a:cubicBezTo>
                      <a:pt x="56323" y="747527"/>
                      <a:pt x="0" y="691204"/>
                      <a:pt x="0" y="621727"/>
                    </a:cubicBezTo>
                    <a:lnTo>
                      <a:pt x="0" y="125801"/>
                    </a:lnTo>
                    <a:cubicBezTo>
                      <a:pt x="0" y="56323"/>
                      <a:pt x="56323" y="0"/>
                      <a:pt x="125801" y="0"/>
                    </a:cubicBezTo>
                    <a:close/>
                  </a:path>
                </a:pathLst>
              </a:custGeom>
              <a:solidFill>
                <a:srgbClr val="F4F4F4">
                  <a:alpha val="100000"/>
                </a:srgbClr>
              </a:solidFill>
            </p:spPr>
            <p:txBody>
              <a:bodyPr/>
              <a:lstStyle/>
              <a:p>
                <a:pPr marL="0" lvl="0" indent="0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ore-KR" altLang="en-US" sz="1800" b="0" i="0" u="none" strike="noStrike" kern="1200" cap="none" spc="-10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12" name="TextBox 7"/>
              <p:cNvSpPr txBox="1"/>
              <p:nvPr/>
            </p:nvSpPr>
            <p:spPr>
              <a:xfrm>
                <a:off x="0" y="0"/>
                <a:ext cx="812800" cy="747527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marL="0" indent="0" defTabSz="914400" rtl="0" eaLnBrk="1" latinLnBrk="0" hangingPunct="1">
                  <a:lnSpc>
                    <a:spcPts val="18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sz="1800" b="0" i="0" u="none" strike="noStrike" kern="1200" cap="none" spc="-10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7924800" y="3467100"/>
              <a:ext cx="2184082" cy="1916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000" b="1" i="0" strike="noStrike" dirty="0" err="1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AggregateDAO</a:t>
              </a:r>
              <a:endParaRPr lang="en-US" altLang="ko-KR" sz="3000" b="1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endParaRPr lang="en-US" altLang="ko-KR" sz="3000" b="1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en-US" altLang="ko-KR" sz="3000" b="1" i="0" strike="noStrike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DB</a:t>
              </a:r>
              <a:r>
                <a:rPr lang="ko-KR" altLang="en-US" sz="3000" b="1" i="0" strike="noStrike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접근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81055" y="6156007"/>
            <a:ext cx="2700337" cy="2340292"/>
            <a:chOff x="7681055" y="6156007"/>
            <a:chExt cx="2700337" cy="2340292"/>
          </a:xfrm>
        </p:grpSpPr>
        <p:grpSp>
          <p:nvGrpSpPr>
            <p:cNvPr id="119" name="Group 5"/>
            <p:cNvGrpSpPr/>
            <p:nvPr/>
          </p:nvGrpSpPr>
          <p:grpSpPr>
            <a:xfrm>
              <a:off x="7681055" y="6156007"/>
              <a:ext cx="2700337" cy="2340292"/>
              <a:chOff x="0" y="0"/>
              <a:chExt cx="812800" cy="747527"/>
            </a:xfrm>
            <a:effectLst>
              <a:outerShdw blurRad="169001" dist="38100" dir="2700000" sx="100610" sy="100610" algn="tl" rotWithShape="0">
                <a:srgbClr val="808080">
                  <a:alpha val="29410"/>
                </a:srgbClr>
              </a:outerShdw>
            </a:effectLst>
          </p:grpSpPr>
          <p:sp>
            <p:nvSpPr>
              <p:cNvPr id="120" name="Freeform 6"/>
              <p:cNvSpPr/>
              <p:nvPr/>
            </p:nvSpPr>
            <p:spPr>
              <a:xfrm>
                <a:off x="0" y="0"/>
                <a:ext cx="812800" cy="747527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47527">
                    <a:moveTo>
                      <a:pt x="125801" y="0"/>
                    </a:moveTo>
                    <a:lnTo>
                      <a:pt x="686999" y="0"/>
                    </a:lnTo>
                    <a:cubicBezTo>
                      <a:pt x="756477" y="0"/>
                      <a:pt x="812800" y="56323"/>
                      <a:pt x="812800" y="125801"/>
                    </a:cubicBezTo>
                    <a:lnTo>
                      <a:pt x="812800" y="621727"/>
                    </a:lnTo>
                    <a:cubicBezTo>
                      <a:pt x="812800" y="691204"/>
                      <a:pt x="756477" y="747527"/>
                      <a:pt x="686999" y="747527"/>
                    </a:cubicBezTo>
                    <a:lnTo>
                      <a:pt x="125801" y="747527"/>
                    </a:lnTo>
                    <a:cubicBezTo>
                      <a:pt x="56323" y="747527"/>
                      <a:pt x="0" y="691204"/>
                      <a:pt x="0" y="621727"/>
                    </a:cubicBezTo>
                    <a:lnTo>
                      <a:pt x="0" y="125801"/>
                    </a:lnTo>
                    <a:cubicBezTo>
                      <a:pt x="0" y="56323"/>
                      <a:pt x="56323" y="0"/>
                      <a:pt x="125801" y="0"/>
                    </a:cubicBezTo>
                    <a:close/>
                  </a:path>
                </a:pathLst>
              </a:custGeom>
              <a:solidFill>
                <a:srgbClr val="F4F4F4">
                  <a:alpha val="100000"/>
                </a:srgbClr>
              </a:solidFill>
            </p:spPr>
            <p:txBody>
              <a:bodyPr/>
              <a:lstStyle/>
              <a:p>
                <a:pPr marL="0" lvl="0" indent="0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ore-KR" altLang="en-US" sz="1800" b="0" i="0" u="none" strike="noStrike" kern="1200" cap="none" spc="-10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21" name="TextBox 7"/>
              <p:cNvSpPr txBox="1"/>
              <p:nvPr/>
            </p:nvSpPr>
            <p:spPr>
              <a:xfrm>
                <a:off x="0" y="0"/>
                <a:ext cx="812800" cy="747527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marL="0" indent="0" defTabSz="914400" rtl="0" eaLnBrk="1" latinLnBrk="0" hangingPunct="1">
                  <a:lnSpc>
                    <a:spcPts val="18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sz="1800" b="0" i="0" u="none" strike="noStrike" kern="1200" cap="none" spc="-10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7924800" y="6591300"/>
              <a:ext cx="2282786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US" altLang="ko-KR" sz="3000" b="1" i="0" u="none" strike="noStrike" kern="1200" cap="none" spc="0" normalizeH="0" baseline="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Aggregate</a:t>
              </a:r>
              <a:endParaRPr kumimoji="0" lang="en-US" altLang="ko-KR" sz="3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endParaRPr kumimoji="0" lang="en-US" altLang="ko-KR" sz="3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kumimoji="0" lang="ko-KR" altLang="en-US" sz="30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데이터 객체</a:t>
              </a:r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10668000" y="5154929"/>
            <a:ext cx="4724400" cy="1005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+ </a:t>
            </a:r>
            <a:r>
              <a:rPr kumimoji="0" lang="en-US" altLang="ko-KR" sz="30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db-info.properties</a:t>
            </a:r>
            <a:endParaRPr kumimoji="0" lang="en-US" altLang="ko-KR" sz="3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9" name="TextBox 36"/>
          <p:cNvSpPr txBox="1"/>
          <p:nvPr/>
        </p:nvSpPr>
        <p:spPr>
          <a:xfrm>
            <a:off x="16744424" y="952500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800" b="1" i="0" u="none" strike="noStrike" kern="1200" cap="none" spc="0" normalizeH="0" baseline="0">
                <a:solidFill>
                  <a:srgbClr val="17375E"/>
                </a:solidFill>
                <a:latin typeface="맑은 고딕"/>
                <a:ea typeface="맑은 고딕"/>
              </a:rPr>
              <a:t>04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800600" y="6156007"/>
            <a:ext cx="2700337" cy="2340292"/>
            <a:chOff x="4800600" y="6156007"/>
            <a:chExt cx="2700337" cy="2340292"/>
          </a:xfrm>
        </p:grpSpPr>
        <p:grpSp>
          <p:nvGrpSpPr>
            <p:cNvPr id="116" name="Group 5"/>
            <p:cNvGrpSpPr/>
            <p:nvPr/>
          </p:nvGrpSpPr>
          <p:grpSpPr>
            <a:xfrm>
              <a:off x="4800600" y="6156007"/>
              <a:ext cx="2700337" cy="2340292"/>
              <a:chOff x="0" y="0"/>
              <a:chExt cx="812800" cy="747527"/>
            </a:xfrm>
            <a:effectLst>
              <a:outerShdw blurRad="169001" dist="38100" dir="2700000" sx="100610" sy="100610" algn="tl" rotWithShape="0">
                <a:srgbClr val="808080">
                  <a:alpha val="29410"/>
                </a:srgbClr>
              </a:outerShdw>
            </a:effectLst>
          </p:grpSpPr>
          <p:sp>
            <p:nvSpPr>
              <p:cNvPr id="117" name="Freeform 6"/>
              <p:cNvSpPr/>
              <p:nvPr/>
            </p:nvSpPr>
            <p:spPr>
              <a:xfrm>
                <a:off x="0" y="0"/>
                <a:ext cx="812800" cy="747527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47527">
                    <a:moveTo>
                      <a:pt x="125801" y="0"/>
                    </a:moveTo>
                    <a:lnTo>
                      <a:pt x="686999" y="0"/>
                    </a:lnTo>
                    <a:cubicBezTo>
                      <a:pt x="756477" y="0"/>
                      <a:pt x="812800" y="56323"/>
                      <a:pt x="812800" y="125801"/>
                    </a:cubicBezTo>
                    <a:lnTo>
                      <a:pt x="812800" y="621727"/>
                    </a:lnTo>
                    <a:cubicBezTo>
                      <a:pt x="812800" y="691204"/>
                      <a:pt x="756477" y="747527"/>
                      <a:pt x="686999" y="747527"/>
                    </a:cubicBezTo>
                    <a:lnTo>
                      <a:pt x="125801" y="747527"/>
                    </a:lnTo>
                    <a:cubicBezTo>
                      <a:pt x="56323" y="747527"/>
                      <a:pt x="0" y="691204"/>
                      <a:pt x="0" y="621727"/>
                    </a:cubicBezTo>
                    <a:lnTo>
                      <a:pt x="0" y="125801"/>
                    </a:lnTo>
                    <a:cubicBezTo>
                      <a:pt x="0" y="56323"/>
                      <a:pt x="56323" y="0"/>
                      <a:pt x="125801" y="0"/>
                    </a:cubicBezTo>
                    <a:close/>
                  </a:path>
                </a:pathLst>
              </a:custGeom>
              <a:solidFill>
                <a:srgbClr val="F4F4F4">
                  <a:alpha val="100000"/>
                </a:srgbClr>
              </a:solidFill>
            </p:spPr>
            <p:txBody>
              <a:bodyPr/>
              <a:lstStyle/>
              <a:p>
                <a:pPr marL="0" lvl="0" indent="0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ore-KR" altLang="en-US" sz="1800" b="0" i="0" u="none" strike="noStrike" kern="1200" cap="none" spc="-10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18" name="TextBox 7"/>
              <p:cNvSpPr txBox="1"/>
              <p:nvPr/>
            </p:nvSpPr>
            <p:spPr>
              <a:xfrm>
                <a:off x="0" y="0"/>
                <a:ext cx="812800" cy="747527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marL="0" indent="0" defTabSz="914400" rtl="0" eaLnBrk="1" latinLnBrk="0" hangingPunct="1">
                  <a:lnSpc>
                    <a:spcPts val="18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sz="1800" b="0" i="0" u="none" strike="noStrike" kern="1200" cap="none" spc="-10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83" name="TextBox 9"/>
            <p:cNvSpPr txBox="1"/>
            <p:nvPr/>
          </p:nvSpPr>
          <p:spPr>
            <a:xfrm>
              <a:off x="4966116" y="6591300"/>
              <a:ext cx="2303411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altLang="ko-KR" sz="3000" b="1" dirty="0" err="1">
                  <a:solidFill>
                    <a:srgbClr val="000000"/>
                  </a:solidFill>
                  <a:latin typeface="맑은 고딕"/>
                  <a:cs typeface="KoPubWorld돋움체 Light"/>
                </a:rPr>
                <a:t>Emp</a:t>
              </a:r>
              <a:endParaRPr lang="en-US" altLang="ko-KR" sz="3000" b="1" dirty="0">
                <a:solidFill>
                  <a:srgbClr val="000000"/>
                </a:solidFill>
                <a:latin typeface="맑은 고딕"/>
                <a:cs typeface="KoPubWorld돋움체 Light"/>
              </a:endParaRPr>
            </a:p>
            <a:p>
              <a:pPr lvl="0" algn="ctr">
                <a:spcBef>
                  <a:spcPct val="0"/>
                </a:spcBef>
                <a:defRPr/>
              </a:pPr>
              <a:endParaRPr lang="en-US" altLang="ko-KR" sz="3000" b="1" dirty="0">
                <a:solidFill>
                  <a:srgbClr val="000000"/>
                </a:solidFill>
                <a:latin typeface="맑은 고딕"/>
                <a:cs typeface="KoPubWorld돋움체 Light"/>
              </a:endParaRPr>
            </a:p>
            <a:p>
              <a:pPr lvl="0" algn="ctr">
                <a:spcBef>
                  <a:spcPct val="0"/>
                </a:spcBef>
                <a:defRPr/>
              </a:pPr>
              <a:r>
                <a:rPr lang="ko-KR" altLang="en-US" sz="3000" b="1" dirty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데이터 객체</a:t>
              </a:r>
              <a:r>
                <a:rPr lang="ko-KR" altLang="en-US" sz="2000" dirty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 </a:t>
              </a:r>
              <a:r>
                <a:rPr lang="en-US" altLang="ko-KR" sz="2000" dirty="0">
                  <a:solidFill>
                    <a:srgbClr val="000000"/>
                  </a:solidFill>
                  <a:latin typeface="맑은 고딕"/>
                  <a:cs typeface="KoPubWorld돋움체 Ligh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9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4900" y="1048187"/>
            <a:ext cx="164054" cy="646827"/>
            <a:chOff x="0" y="0"/>
            <a:chExt cx="43208" cy="170358"/>
          </a:xfrm>
          <a:solidFill>
            <a:srgbClr val="B0CB55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pPr lvl="0">
                <a:defRPr/>
              </a:pPr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  <a:grpFill/>
          </p:spPr>
          <p:txBody>
            <a:bodyPr lIns="50800" tIns="50800" rIns="50800" bIns="50800" anchor="ctr"/>
            <a:lstStyle/>
            <a:p>
              <a:pPr algn="ctr">
                <a:lnSpc>
                  <a:spcPts val="1800"/>
                </a:lnSpc>
                <a:defRPr/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22683" y="2739963"/>
            <a:ext cx="729917" cy="72991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B0CB55"/>
          </a:solidFill>
        </p:spPr>
        <p:txBody>
          <a:bodyPr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21" name="TextBox 21"/>
          <p:cNvSpPr txBox="1"/>
          <p:nvPr/>
        </p:nvSpPr>
        <p:spPr>
          <a:xfrm>
            <a:off x="1543576" y="990600"/>
            <a:ext cx="4814742" cy="7524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850"/>
              </a:lnSpc>
              <a:spcBef>
                <a:spcPct val="0"/>
              </a:spcBef>
              <a:defRPr/>
            </a:pPr>
            <a:r>
              <a:rPr lang="ko-KR" altLang="en-US" sz="4500" b="1">
                <a:solidFill>
                  <a:schemeClr val="tx1"/>
                </a:solidFill>
                <a:latin typeface="+mj-ea"/>
                <a:ea typeface="+mj-ea"/>
              </a:rPr>
              <a:t>기능 시연</a:t>
            </a:r>
          </a:p>
        </p:txBody>
      </p:sp>
      <p:sp>
        <p:nvSpPr>
          <p:cNvPr id="22" name="AutoShape 22"/>
          <p:cNvSpPr/>
          <p:nvPr/>
        </p:nvSpPr>
        <p:spPr>
          <a:xfrm>
            <a:off x="9144000" y="1321832"/>
            <a:ext cx="8115300" cy="40243"/>
          </a:xfrm>
          <a:prstGeom prst="line">
            <a:avLst/>
          </a:prstGeom>
          <a:ln w="38100" cap="rnd">
            <a:solidFill>
              <a:srgbClr val="B0CB55"/>
            </a:solidFill>
            <a:prstDash val="sysDot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23" name="TextBox 14"/>
          <p:cNvSpPr txBox="1"/>
          <p:nvPr/>
        </p:nvSpPr>
        <p:spPr>
          <a:xfrm>
            <a:off x="1022683" y="3529757"/>
            <a:ext cx="1337063" cy="65171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249"/>
              </a:lnSpc>
              <a:spcBef>
                <a:spcPct val="0"/>
              </a:spcBef>
              <a:defRPr/>
            </a:pPr>
            <a:r>
              <a:rPr lang="ko-KR" altLang="en-US" sz="3200" b="1">
                <a:solidFill>
                  <a:schemeClr val="tx1"/>
                </a:solidFill>
                <a:latin typeface="+mj-ea"/>
                <a:ea typeface="+mj-ea"/>
              </a:rPr>
              <a:t>기능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50947" y="2273313"/>
            <a:ext cx="13411200" cy="7327619"/>
          </a:xfrm>
          <a:prstGeom prst="roundRect">
            <a:avLst>
              <a:gd name="adj" fmla="val 6585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7" name="AutoShape 1290"/>
          <p:cNvSpPr>
            <a:spLocks noChangeArrowheads="1"/>
          </p:cNvSpPr>
          <p:nvPr/>
        </p:nvSpPr>
        <p:spPr>
          <a:xfrm>
            <a:off x="0" y="0"/>
            <a:ext cx="164054" cy="10287000"/>
          </a:xfrm>
          <a:prstGeom prst="roundRect">
            <a:avLst>
              <a:gd name="adj" fmla="val 0"/>
            </a:avLst>
          </a:prstGeom>
          <a:gradFill>
            <a:gsLst>
              <a:gs pos="50000">
                <a:srgbClr val="B0CB55">
                  <a:alpha val="100000"/>
                </a:srgbClr>
              </a:gs>
              <a:gs pos="51000">
                <a:srgbClr val="67B0EA">
                  <a:alpha val="100000"/>
                </a:srgbClr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5029200" y="3611340"/>
            <a:ext cx="5932147" cy="70166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  <a:defRPr/>
            </a:pPr>
            <a:r>
              <a:rPr lang="en-US" altLang="ko-KR" sz="4800" b="1" dirty="0" smtClean="0">
                <a:solidFill>
                  <a:srgbClr val="000000"/>
                </a:solidFill>
                <a:latin typeface="맑은 고딕"/>
                <a:cs typeface="KoPubWorld돋움체 Light"/>
              </a:rPr>
              <a:t>&lt;&lt;</a:t>
            </a:r>
            <a:r>
              <a:rPr lang="ko-KR" altLang="en-US" sz="4800" b="1" dirty="0" smtClean="0">
                <a:solidFill>
                  <a:srgbClr val="000000"/>
                </a:solidFill>
                <a:latin typeface="맑은 고딕"/>
                <a:cs typeface="KoPubWorld돋움체 Light"/>
              </a:rPr>
              <a:t>주요 기능 시연</a:t>
            </a:r>
            <a:r>
              <a:rPr lang="en-US" altLang="ko-KR" sz="4800" b="1" dirty="0" smtClean="0">
                <a:solidFill>
                  <a:srgbClr val="000000"/>
                </a:solidFill>
                <a:latin typeface="맑은 고딕"/>
                <a:cs typeface="KoPubWorld돋움체 Light"/>
              </a:rPr>
              <a:t>&gt;&gt;</a:t>
            </a:r>
            <a:endParaRPr lang="en-US" altLang="ko-KR" sz="4800" b="1" dirty="0">
              <a:solidFill>
                <a:srgbClr val="000000"/>
              </a:solidFill>
              <a:latin typeface="맑은 고딕"/>
              <a:cs typeface="KoPubWorld돋움체 Light"/>
            </a:endParaRPr>
          </a:p>
        </p:txBody>
      </p:sp>
      <p:sp>
        <p:nvSpPr>
          <p:cNvPr id="40" name="TextBox 36"/>
          <p:cNvSpPr txBox="1"/>
          <p:nvPr/>
        </p:nvSpPr>
        <p:spPr>
          <a:xfrm>
            <a:off x="16744424" y="952500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800" b="1" i="0" u="none" strike="noStrike" kern="1200" cap="none" spc="0" normalizeH="0" baseline="0">
                <a:solidFill>
                  <a:srgbClr val="17375E"/>
                </a:solidFill>
                <a:latin typeface="맑은 고딕"/>
                <a:ea typeface="맑은 고딕"/>
              </a:rPr>
              <a:t>06</a:t>
            </a:r>
          </a:p>
        </p:txBody>
      </p:sp>
      <p:sp>
        <p:nvSpPr>
          <p:cNvPr id="13" name="TextBox 21"/>
          <p:cNvSpPr txBox="1"/>
          <p:nvPr/>
        </p:nvSpPr>
        <p:spPr>
          <a:xfrm>
            <a:off x="5718790" y="5259746"/>
            <a:ext cx="4552966" cy="6457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  <a:defRPr/>
            </a:pPr>
            <a:r>
              <a:rPr lang="en-US" altLang="ko-KR" sz="2800" dirty="0" smtClean="0">
                <a:solidFill>
                  <a:srgbClr val="000000"/>
                </a:solidFill>
                <a:latin typeface="맑은 고딕"/>
                <a:cs typeface="KoPubWorld돋움체 Light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맑은 고딕"/>
                <a:cs typeface="KoPubWorld돋움체 Light"/>
              </a:rPr>
              <a:t>1~10</a:t>
            </a:r>
            <a:r>
              <a:rPr lang="ko-KR" altLang="en-US" sz="2800" dirty="0" smtClean="0">
                <a:solidFill>
                  <a:srgbClr val="000000"/>
                </a:solidFill>
                <a:latin typeface="맑은 고딕"/>
                <a:cs typeface="KoPubWorld돋움체 Light"/>
              </a:rPr>
              <a:t>번 기능 소개 </a:t>
            </a:r>
            <a:endParaRPr lang="en-US" altLang="ko-KR" sz="2800" dirty="0">
              <a:solidFill>
                <a:srgbClr val="000000"/>
              </a:solidFill>
              <a:latin typeface="맑은 고딕"/>
              <a:cs typeface="KoPubWorld돋움체 Light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515751" y="3162300"/>
            <a:ext cx="5029200" cy="5878252"/>
            <a:chOff x="11515751" y="3162300"/>
            <a:chExt cx="5029200" cy="5878252"/>
          </a:xfrm>
        </p:grpSpPr>
        <p:sp>
          <p:nvSpPr>
            <p:cNvPr id="6" name="직사각형 5"/>
            <p:cNvSpPr/>
            <p:nvPr/>
          </p:nvSpPr>
          <p:spPr>
            <a:xfrm>
              <a:off x="11515751" y="3162300"/>
              <a:ext cx="5029200" cy="5878252"/>
            </a:xfrm>
            <a:prstGeom prst="snip1Rect">
              <a:avLst/>
            </a:prstGeom>
            <a:solidFill>
              <a:srgbClr val="B0CB55"/>
            </a:solidFill>
            <a:ln>
              <a:solidFill>
                <a:srgbClr val="67B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5"/>
            <p:cNvSpPr/>
            <p:nvPr/>
          </p:nvSpPr>
          <p:spPr>
            <a:xfrm>
              <a:off x="11645899" y="3286885"/>
              <a:ext cx="4756203" cy="5610161"/>
            </a:xfrm>
            <a:prstGeom prst="snip1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67B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0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162150" y="2112407"/>
            <a:ext cx="16257247" cy="7679606"/>
          </a:xfrm>
          <a:prstGeom prst="roundRect">
            <a:avLst>
              <a:gd name="adj" fmla="val 658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38100" dir="7200000" sx="100770" sy="100770" algn="tl" rotWithShape="0">
              <a:prstClr val="black">
                <a:alpha val="2329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2" name="Group 2"/>
          <p:cNvGrpSpPr/>
          <p:nvPr/>
        </p:nvGrpSpPr>
        <p:grpSpPr>
          <a:xfrm>
            <a:off x="1104900" y="1048187"/>
            <a:ext cx="164054" cy="646827"/>
            <a:chOff x="0" y="0"/>
            <a:chExt cx="43208" cy="170358"/>
          </a:xfrm>
          <a:solidFill>
            <a:srgbClr val="B0CB55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pPr lvl="0">
                <a:defRPr/>
              </a:pPr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  <a:grpFill/>
          </p:spPr>
          <p:txBody>
            <a:bodyPr lIns="50800" tIns="50800" rIns="50800" bIns="50800" anchor="ctr"/>
            <a:lstStyle/>
            <a:p>
              <a:pPr algn="ctr">
                <a:lnSpc>
                  <a:spcPts val="1800"/>
                </a:lnSpc>
                <a:defRPr/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543576" y="990600"/>
            <a:ext cx="4814742" cy="7524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850"/>
              </a:lnSpc>
              <a:spcBef>
                <a:spcPct val="0"/>
              </a:spcBef>
              <a:defRPr/>
            </a:pPr>
            <a:r>
              <a:rPr lang="ko-KR" altLang="en-US" sz="4500" b="1">
                <a:solidFill>
                  <a:schemeClr val="tx1"/>
                </a:solidFill>
                <a:latin typeface="+mj-ea"/>
                <a:ea typeface="+mj-ea"/>
              </a:rPr>
              <a:t>코드 품질 관리</a:t>
            </a:r>
          </a:p>
        </p:txBody>
      </p:sp>
      <p:sp>
        <p:nvSpPr>
          <p:cNvPr id="22" name="AutoShape 22"/>
          <p:cNvSpPr/>
          <p:nvPr/>
        </p:nvSpPr>
        <p:spPr>
          <a:xfrm>
            <a:off x="9144000" y="1321832"/>
            <a:ext cx="8115300" cy="40243"/>
          </a:xfrm>
          <a:prstGeom prst="line">
            <a:avLst/>
          </a:prstGeom>
          <a:ln w="38100" cap="rnd">
            <a:solidFill>
              <a:srgbClr val="B0CB55"/>
            </a:solidFill>
            <a:prstDash val="sysDot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744424" y="952500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R" b="1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56" name="AutoShape 1290"/>
          <p:cNvSpPr>
            <a:spLocks noChangeArrowheads="1"/>
          </p:cNvSpPr>
          <p:nvPr/>
        </p:nvSpPr>
        <p:spPr>
          <a:xfrm>
            <a:off x="0" y="0"/>
            <a:ext cx="164054" cy="10287000"/>
          </a:xfrm>
          <a:prstGeom prst="roundRect">
            <a:avLst>
              <a:gd name="adj" fmla="val 0"/>
            </a:avLst>
          </a:prstGeom>
          <a:gradFill>
            <a:gsLst>
              <a:gs pos="50000">
                <a:srgbClr val="B0CB55">
                  <a:alpha val="100000"/>
                </a:srgbClr>
              </a:gs>
              <a:gs pos="51000">
                <a:srgbClr val="67B0EA">
                  <a:alpha val="100000"/>
                </a:srgbClr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044564" y="2873698"/>
            <a:ext cx="4529518" cy="2694777"/>
            <a:chOff x="1920508" y="2654878"/>
            <a:chExt cx="4529518" cy="2694777"/>
          </a:xfrm>
        </p:grpSpPr>
        <p:sp>
          <p:nvSpPr>
            <p:cNvPr id="12" name="직사각형 5"/>
            <p:cNvSpPr/>
            <p:nvPr/>
          </p:nvSpPr>
          <p:spPr>
            <a:xfrm>
              <a:off x="1920508" y="2654878"/>
              <a:ext cx="4529518" cy="2694777"/>
            </a:xfrm>
            <a:prstGeom prst="snip1Rect">
              <a:avLst/>
            </a:prstGeom>
            <a:solidFill>
              <a:srgbClr val="B0CB55"/>
            </a:solidFill>
            <a:ln>
              <a:solidFill>
                <a:srgbClr val="67B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5"/>
            <p:cNvSpPr/>
            <p:nvPr/>
          </p:nvSpPr>
          <p:spPr>
            <a:xfrm>
              <a:off x="2050657" y="2779463"/>
              <a:ext cx="4316919" cy="2486363"/>
            </a:xfrm>
            <a:prstGeom prst="snip1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r="-64448" b="-236784"/>
              </a:stretch>
            </a:blipFill>
            <a:ln>
              <a:solidFill>
                <a:srgbClr val="67B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84646" y="4000669"/>
              <a:ext cx="3663754" cy="28667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208748" y="2873698"/>
            <a:ext cx="7194094" cy="3717602"/>
            <a:chOff x="7941362" y="2873698"/>
            <a:chExt cx="7194094" cy="3717602"/>
          </a:xfrm>
        </p:grpSpPr>
        <p:sp>
          <p:nvSpPr>
            <p:cNvPr id="20" name="직사각형 5"/>
            <p:cNvSpPr/>
            <p:nvPr/>
          </p:nvSpPr>
          <p:spPr>
            <a:xfrm>
              <a:off x="7941362" y="2873698"/>
              <a:ext cx="7194094" cy="3717602"/>
            </a:xfrm>
            <a:prstGeom prst="snip1Rect">
              <a:avLst/>
            </a:prstGeom>
            <a:solidFill>
              <a:srgbClr val="B0CB55"/>
            </a:solidFill>
            <a:ln>
              <a:solidFill>
                <a:srgbClr val="67B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5"/>
            <p:cNvSpPr/>
            <p:nvPr/>
          </p:nvSpPr>
          <p:spPr>
            <a:xfrm>
              <a:off x="8061203" y="2998617"/>
              <a:ext cx="6856429" cy="3440283"/>
            </a:xfrm>
            <a:prstGeom prst="snip1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b="-27401"/>
              </a:stretch>
            </a:blipFill>
            <a:ln>
              <a:solidFill>
                <a:srgbClr val="67B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596675" y="4478202"/>
              <a:ext cx="2025218" cy="1935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866568" y="3138566"/>
              <a:ext cx="1755637" cy="1935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94998">
            <a:off x="7585406" y="3519635"/>
            <a:ext cx="3502647" cy="3230651"/>
          </a:xfrm>
          <a:prstGeom prst="rect">
            <a:avLst/>
          </a:prstGeom>
        </p:spPr>
      </p:pic>
      <p:sp>
        <p:nvSpPr>
          <p:cNvPr id="33" name="TextBox 21"/>
          <p:cNvSpPr txBox="1"/>
          <p:nvPr/>
        </p:nvSpPr>
        <p:spPr>
          <a:xfrm>
            <a:off x="2731056" y="5606083"/>
            <a:ext cx="3517344" cy="7566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  <a:defRPr/>
            </a:pPr>
            <a:r>
              <a:rPr lang="en-US" altLang="ko-KR" sz="2800" b="1" dirty="0" smtClean="0">
                <a:solidFill>
                  <a:srgbClr val="000000"/>
                </a:solidFill>
                <a:latin typeface="맑은 고딕"/>
                <a:cs typeface="KoPubWorld돋움체 Light"/>
              </a:rPr>
              <a:t>&lt;&lt;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맑은 고딕"/>
                <a:cs typeface="KoPubWorld돋움체 Light"/>
              </a:rPr>
              <a:t>EmpDAO</a:t>
            </a:r>
            <a:r>
              <a:rPr lang="en-US" altLang="ko-KR" sz="2800" b="1" dirty="0" smtClean="0">
                <a:solidFill>
                  <a:srgbClr val="000000"/>
                </a:solidFill>
                <a:latin typeface="맑은 고딕"/>
                <a:cs typeface="KoPubWorld돋움체 Light"/>
              </a:rPr>
              <a:t>&gt;&gt;</a:t>
            </a:r>
            <a:endParaRPr lang="en-US" altLang="ko-KR" sz="2800" b="1" dirty="0">
              <a:solidFill>
                <a:srgbClr val="000000"/>
              </a:solidFill>
              <a:latin typeface="맑은 고딕"/>
              <a:cs typeface="KoPubWorld돋움체 Light"/>
            </a:endParaRPr>
          </a:p>
        </p:txBody>
      </p:sp>
      <p:sp>
        <p:nvSpPr>
          <p:cNvPr id="34" name="TextBox 21"/>
          <p:cNvSpPr txBox="1"/>
          <p:nvPr/>
        </p:nvSpPr>
        <p:spPr>
          <a:xfrm>
            <a:off x="3128328" y="2103686"/>
            <a:ext cx="2409687" cy="7566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  <a:defRPr/>
            </a:pPr>
            <a:r>
              <a:rPr lang="en-US" altLang="ko-KR" sz="2800" b="1" dirty="0" smtClean="0">
                <a:solidFill>
                  <a:srgbClr val="000000"/>
                </a:solidFill>
                <a:latin typeface="맑은 고딕"/>
                <a:cs typeface="KoPubWorld돋움체 Light"/>
              </a:rPr>
              <a:t>&lt;&lt;main&gt;&gt;</a:t>
            </a:r>
            <a:endParaRPr lang="en-US" altLang="ko-KR" sz="2800" b="1" dirty="0">
              <a:solidFill>
                <a:srgbClr val="000000"/>
              </a:solidFill>
              <a:latin typeface="맑은 고딕"/>
              <a:cs typeface="KoPubWorld돋움체 Ligh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8839" flipV="1">
            <a:off x="6380857" y="2057462"/>
            <a:ext cx="3298670" cy="2447110"/>
          </a:xfrm>
          <a:prstGeom prst="rect">
            <a:avLst/>
          </a:prstGeom>
        </p:spPr>
      </p:pic>
      <p:sp>
        <p:nvSpPr>
          <p:cNvPr id="38" name="TextBox 21"/>
          <p:cNvSpPr txBox="1"/>
          <p:nvPr/>
        </p:nvSpPr>
        <p:spPr>
          <a:xfrm>
            <a:off x="11458422" y="2216926"/>
            <a:ext cx="2836496" cy="7566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  <a:defRPr/>
            </a:pPr>
            <a:r>
              <a:rPr lang="en-US" altLang="ko-KR" sz="2800" b="1" dirty="0" smtClean="0">
                <a:solidFill>
                  <a:srgbClr val="000000"/>
                </a:solidFill>
                <a:latin typeface="맑은 고딕"/>
                <a:cs typeface="KoPubWorld돋움체 Light"/>
              </a:rPr>
              <a:t>&lt;&lt;function&gt;&gt;</a:t>
            </a:r>
            <a:endParaRPr lang="en-US" altLang="ko-KR" sz="2800" b="1" dirty="0">
              <a:solidFill>
                <a:srgbClr val="000000"/>
              </a:solidFill>
              <a:latin typeface="맑은 고딕"/>
              <a:cs typeface="KoPubWorld돋움체 Light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9208748" y="7189232"/>
            <a:ext cx="7194094" cy="2434553"/>
            <a:chOff x="7941362" y="7189232"/>
            <a:chExt cx="7194094" cy="2434553"/>
          </a:xfrm>
        </p:grpSpPr>
        <p:sp>
          <p:nvSpPr>
            <p:cNvPr id="39" name="직사각형 5"/>
            <p:cNvSpPr/>
            <p:nvPr/>
          </p:nvSpPr>
          <p:spPr>
            <a:xfrm>
              <a:off x="7941362" y="7189232"/>
              <a:ext cx="7194094" cy="2434553"/>
            </a:xfrm>
            <a:prstGeom prst="snip1Rect">
              <a:avLst/>
            </a:prstGeom>
            <a:solidFill>
              <a:srgbClr val="B0CB55"/>
            </a:solidFill>
            <a:ln>
              <a:solidFill>
                <a:srgbClr val="67B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5"/>
            <p:cNvSpPr/>
            <p:nvPr/>
          </p:nvSpPr>
          <p:spPr>
            <a:xfrm>
              <a:off x="8132552" y="7395339"/>
              <a:ext cx="6878847" cy="2109840"/>
            </a:xfrm>
            <a:prstGeom prst="snip1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67B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21"/>
          <p:cNvSpPr txBox="1"/>
          <p:nvPr/>
        </p:nvSpPr>
        <p:spPr>
          <a:xfrm>
            <a:off x="10455689" y="6447621"/>
            <a:ext cx="4602228" cy="7566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  <a:defRPr/>
            </a:pPr>
            <a:r>
              <a:rPr lang="en-US" altLang="ko-KR" sz="2800" b="1" dirty="0" smtClean="0">
                <a:solidFill>
                  <a:srgbClr val="000000"/>
                </a:solidFill>
                <a:latin typeface="맑은 고딕"/>
                <a:cs typeface="KoPubWorld돋움체 Light"/>
              </a:rPr>
              <a:t>&lt;&lt;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맑은 고딕"/>
                <a:cs typeface="KoPubWorld돋움체 Light"/>
              </a:rPr>
              <a:t>db-info.properties</a:t>
            </a:r>
            <a:r>
              <a:rPr lang="en-US" altLang="ko-KR" sz="2800" b="1" dirty="0" smtClean="0">
                <a:solidFill>
                  <a:srgbClr val="000000"/>
                </a:solidFill>
                <a:latin typeface="맑은 고딕"/>
                <a:cs typeface="KoPubWorld돋움체 Light"/>
              </a:rPr>
              <a:t>&gt;&gt;</a:t>
            </a:r>
            <a:endParaRPr lang="en-US" altLang="ko-KR" sz="2800" b="1" dirty="0">
              <a:solidFill>
                <a:srgbClr val="000000"/>
              </a:solidFill>
              <a:latin typeface="맑은 고딕"/>
              <a:cs typeface="KoPubWorld돋움체 Light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69352" y="6387681"/>
            <a:ext cx="5437546" cy="3234996"/>
            <a:chOff x="1869352" y="6387681"/>
            <a:chExt cx="5437546" cy="3234996"/>
          </a:xfrm>
        </p:grpSpPr>
        <p:sp>
          <p:nvSpPr>
            <p:cNvPr id="25" name="직사각형 5"/>
            <p:cNvSpPr/>
            <p:nvPr/>
          </p:nvSpPr>
          <p:spPr>
            <a:xfrm>
              <a:off x="1869352" y="6387681"/>
              <a:ext cx="5437546" cy="3234996"/>
            </a:xfrm>
            <a:prstGeom prst="snip1Rect">
              <a:avLst/>
            </a:prstGeom>
            <a:solidFill>
              <a:srgbClr val="B0CB55"/>
            </a:solidFill>
            <a:ln>
              <a:solidFill>
                <a:srgbClr val="67B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5"/>
            <p:cNvSpPr/>
            <p:nvPr/>
          </p:nvSpPr>
          <p:spPr>
            <a:xfrm>
              <a:off x="1999501" y="6512266"/>
              <a:ext cx="5182326" cy="2984801"/>
            </a:xfrm>
            <a:prstGeom prst="snip1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67B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133600" y="7464539"/>
              <a:ext cx="5029200" cy="5745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7763">
            <a:off x="6985293" y="7888398"/>
            <a:ext cx="2351208" cy="14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15376" y="2247900"/>
            <a:ext cx="16257247" cy="7679606"/>
          </a:xfrm>
          <a:prstGeom prst="roundRect">
            <a:avLst>
              <a:gd name="adj" fmla="val 658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65100" dist="38100" dir="7200000" sx="100770" sy="100770" algn="tl" rotWithShape="0">
              <a:prstClr val="black">
                <a:alpha val="2329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2" name="Group 2"/>
          <p:cNvGrpSpPr/>
          <p:nvPr/>
        </p:nvGrpSpPr>
        <p:grpSpPr>
          <a:xfrm>
            <a:off x="1104900" y="1048187"/>
            <a:ext cx="164054" cy="646827"/>
            <a:chOff x="0" y="0"/>
            <a:chExt cx="43208" cy="170358"/>
          </a:xfrm>
          <a:solidFill>
            <a:srgbClr val="B0CB55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pPr lvl="0">
                <a:defRPr/>
              </a:pPr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  <a:grpFill/>
          </p:spPr>
          <p:txBody>
            <a:bodyPr lIns="50800" tIns="50800" rIns="50800" bIns="50800" anchor="ctr"/>
            <a:lstStyle/>
            <a:p>
              <a:pPr algn="ctr">
                <a:lnSpc>
                  <a:spcPts val="1800"/>
                </a:lnSpc>
                <a:defRPr/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543576" y="990600"/>
            <a:ext cx="7600424" cy="7524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5850"/>
              </a:lnSpc>
              <a:spcBef>
                <a:spcPct val="0"/>
              </a:spcBef>
              <a:defRPr/>
            </a:pPr>
            <a:r>
              <a:rPr lang="en-US" altLang="ko-KR" sz="4500" b="1">
                <a:solidFill>
                  <a:schemeClr val="tx1"/>
                </a:solidFill>
                <a:latin typeface="+mj-ea"/>
                <a:ea typeface="+mj-ea"/>
              </a:rPr>
              <a:t>lessons learned</a:t>
            </a:r>
            <a:endParaRPr lang="ko-KR" altLang="en-US" sz="45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9144000" y="1321832"/>
            <a:ext cx="8115300" cy="40243"/>
          </a:xfrm>
          <a:prstGeom prst="line">
            <a:avLst/>
          </a:prstGeom>
          <a:ln w="38100" cap="rnd">
            <a:solidFill>
              <a:srgbClr val="B0CB55"/>
            </a:solidFill>
            <a:prstDash val="sysDot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744424" y="952500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R" b="1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56" name="AutoShape 1290"/>
          <p:cNvSpPr>
            <a:spLocks noChangeArrowheads="1"/>
          </p:cNvSpPr>
          <p:nvPr/>
        </p:nvSpPr>
        <p:spPr>
          <a:xfrm>
            <a:off x="0" y="0"/>
            <a:ext cx="164054" cy="10287000"/>
          </a:xfrm>
          <a:prstGeom prst="roundRect">
            <a:avLst>
              <a:gd name="adj" fmla="val 0"/>
            </a:avLst>
          </a:prstGeom>
          <a:gradFill>
            <a:gsLst>
              <a:gs pos="50000">
                <a:srgbClr val="B0CB55">
                  <a:alpha val="100000"/>
                </a:srgbClr>
              </a:gs>
              <a:gs pos="51000">
                <a:srgbClr val="67B0EA">
                  <a:alpha val="100000"/>
                </a:srgbClr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28800" y="2486717"/>
            <a:ext cx="13944600" cy="72019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sz="2800" b="1" i="0" strike="noStrike" dirty="0" err="1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배운점</a:t>
            </a:r>
            <a:endParaRPr sz="2800" b="1" i="0" strike="noStrike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428400" indent="-428400" algn="l">
              <a:lnSpc>
                <a:spcPct val="150000"/>
              </a:lnSpc>
              <a:buFont typeface="Arial"/>
              <a:buChar char="•"/>
              <a:defRPr/>
            </a:pP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팀 </a:t>
            </a:r>
            <a:r>
              <a:rPr sz="2800" b="0" i="0" strike="noStrike" dirty="0" err="1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프로젝트에서</a:t>
            </a:r>
            <a:r>
              <a:rPr lang="en-US" sz="2800" b="0" i="0" strike="noStrike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Git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을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활용한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코드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공유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및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버전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관리경험</a:t>
            </a:r>
            <a:endParaRPr sz="2800" b="0" i="0" strike="noStrike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428400" indent="-428400" algn="l">
              <a:lnSpc>
                <a:spcPct val="150000"/>
              </a:lnSpc>
              <a:buFont typeface="Arial"/>
              <a:buChar char="•"/>
              <a:defRPr/>
            </a:pP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팀원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간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작업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내역을</a:t>
            </a:r>
            <a:r>
              <a:rPr lang="en-US" sz="2800" b="0" i="0" strike="noStrike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효율적으로</a:t>
            </a:r>
            <a:r>
              <a:rPr sz="2800" b="0" i="0" strike="noStrike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통합하며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협업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역량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향상</a:t>
            </a:r>
            <a:endParaRPr sz="2800" b="0" i="0" strike="noStrike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endParaRPr sz="2800" b="0" i="0" strike="noStrike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sz="2800" b="1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한계점</a:t>
            </a:r>
            <a:endParaRPr sz="2800" b="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428400" indent="-428400" algn="l">
              <a:lnSpc>
                <a:spcPct val="150000"/>
              </a:lnSpc>
              <a:buFont typeface="Arial"/>
              <a:buChar char="•"/>
              <a:defRPr/>
            </a:pP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Git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사용이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처음이라</a:t>
            </a:r>
            <a:r>
              <a:rPr lang="ko-KR" altLang="en-US"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명령어와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흐름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숙지가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어려웠음</a:t>
            </a:r>
            <a:endParaRPr sz="2800" b="0" i="0" strike="noStrike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428400" indent="-428400" algn="l">
              <a:lnSpc>
                <a:spcPct val="150000"/>
              </a:lnSpc>
              <a:buFont typeface="Arial"/>
              <a:buChar char="•"/>
              <a:defRPr/>
            </a:pP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충돌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발생</a:t>
            </a:r>
            <a:r>
              <a:rPr sz="2800" b="0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</a:t>
            </a:r>
            <a:r>
              <a:rPr lang="en-US" sz="2800" b="0" i="0" strike="noStrike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해결</a:t>
            </a:r>
            <a:r>
              <a:rPr sz="2800" b="0" i="0" strike="noStrike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과정에서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시간이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지연됨</a:t>
            </a:r>
            <a:endParaRPr sz="2800" b="0" i="0" strike="noStrike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endParaRPr sz="2800" b="0" i="0" strike="noStrike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sz="2800" b="1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해결</a:t>
            </a:r>
            <a:r>
              <a:rPr sz="2800" b="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1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방안</a:t>
            </a:r>
            <a:endParaRPr sz="2800" b="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428400" indent="-428400" algn="l">
              <a:lnSpc>
                <a:spcPct val="150000"/>
              </a:lnSpc>
              <a:buFont typeface="Arial"/>
              <a:buChar char="•"/>
              <a:defRPr/>
            </a:pP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Git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사용을반복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학습하며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에러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상황에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익숙해짐</a:t>
            </a:r>
            <a:endParaRPr sz="2800" b="0" i="0" strike="noStrike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428400" indent="-428400" algn="l">
              <a:lnSpc>
                <a:spcPct val="150000"/>
              </a:lnSpc>
              <a:buFont typeface="Arial"/>
              <a:buChar char="•"/>
              <a:defRPr/>
            </a:pP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작업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단위마다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커밋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/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푸시를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습관화해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충돌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최소화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및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원활한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협업</a:t>
            </a:r>
            <a:r>
              <a:rPr sz="2800" b="0" i="0" strike="noStrike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sz="2800" b="0" i="0" strike="noStrike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유도</a:t>
            </a:r>
            <a:endParaRPr sz="2800" b="0" i="0" strike="noStrike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6877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4900" y="1048187"/>
            <a:ext cx="164054" cy="646827"/>
            <a:chOff x="0" y="0"/>
            <a:chExt cx="43208" cy="170358"/>
          </a:xfrm>
          <a:solidFill>
            <a:srgbClr val="B0CB55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pPr lvl="0">
                <a:defRPr/>
              </a:pPr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  <a:grpFill/>
          </p:spPr>
          <p:txBody>
            <a:bodyPr lIns="50800" tIns="50800" rIns="50800" bIns="50800" anchor="ctr"/>
            <a:lstStyle/>
            <a:p>
              <a:pPr algn="ctr">
                <a:lnSpc>
                  <a:spcPts val="1800"/>
                </a:lnSpc>
                <a:defRPr/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543576" y="990600"/>
            <a:ext cx="4814742" cy="7524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850"/>
              </a:lnSpc>
              <a:spcBef>
                <a:spcPct val="0"/>
              </a:spcBef>
              <a:defRPr/>
            </a:pPr>
            <a:r>
              <a:rPr lang="ko-KR" altLang="en-US" sz="4500" b="1">
                <a:solidFill>
                  <a:schemeClr val="tx1"/>
                </a:solidFill>
                <a:latin typeface="+mj-ea"/>
                <a:ea typeface="+mj-ea"/>
              </a:rPr>
              <a:t>역할 분담</a:t>
            </a:r>
            <a:endParaRPr lang="en-US" sz="45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9144000" y="1362075"/>
            <a:ext cx="8115300" cy="0"/>
          </a:xfrm>
          <a:prstGeom prst="line">
            <a:avLst/>
          </a:prstGeom>
          <a:ln w="38100" cap="rnd">
            <a:solidFill>
              <a:srgbClr val="B0CB55"/>
            </a:solidFill>
            <a:prstDash val="sysDot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23" name="AutoShape 1290"/>
          <p:cNvSpPr>
            <a:spLocks noChangeArrowheads="1"/>
          </p:cNvSpPr>
          <p:nvPr/>
        </p:nvSpPr>
        <p:spPr>
          <a:xfrm>
            <a:off x="0" y="0"/>
            <a:ext cx="164054" cy="10287000"/>
          </a:xfrm>
          <a:prstGeom prst="roundRect">
            <a:avLst>
              <a:gd name="adj" fmla="val 0"/>
            </a:avLst>
          </a:prstGeom>
          <a:gradFill>
            <a:gsLst>
              <a:gs pos="50000">
                <a:srgbClr val="B0CB55">
                  <a:alpha val="100000"/>
                </a:srgbClr>
              </a:gs>
              <a:gs pos="51000">
                <a:srgbClr val="67B0EA">
                  <a:alpha val="100000"/>
                </a:srgbClr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</a:endParaRPr>
          </a:p>
        </p:txBody>
      </p:sp>
      <p:sp>
        <p:nvSpPr>
          <p:cNvPr id="24" name="AutoShape 22"/>
          <p:cNvSpPr/>
          <p:nvPr/>
        </p:nvSpPr>
        <p:spPr>
          <a:xfrm>
            <a:off x="9144000" y="1362075"/>
            <a:ext cx="8115300" cy="0"/>
          </a:xfrm>
          <a:prstGeom prst="line">
            <a:avLst/>
          </a:prstGeom>
          <a:solidFill>
            <a:schemeClr val="accent3"/>
          </a:solidFill>
          <a:ln w="38100" cap="rnd">
            <a:solidFill>
              <a:schemeClr val="accent3">
                <a:alpha val="100000"/>
              </a:schemeClr>
            </a:solidFill>
            <a:prstDash val="sysDot"/>
            <a:headEnd w="sm" len="sm"/>
            <a:tailEnd w="sm" len="sm"/>
          </a:ln>
        </p:spPr>
        <p:txBody>
          <a:bodyPr wrap="square"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ore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16744424" y="952500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1800" b="1" i="0" u="none" strike="noStrike" kern="1200" cap="none" spc="0" normalizeH="0" baseline="0">
                <a:solidFill>
                  <a:srgbClr val="17375E"/>
                </a:solidFill>
                <a:latin typeface="맑은 고딕"/>
                <a:ea typeface="맑은 고딕"/>
              </a:rPr>
              <a:t>09</a:t>
            </a:r>
          </a:p>
        </p:txBody>
      </p:sp>
      <p:sp>
        <p:nvSpPr>
          <p:cNvPr id="26" name="모서리가 둥근 직사각형 28"/>
          <p:cNvSpPr/>
          <p:nvPr/>
        </p:nvSpPr>
        <p:spPr>
          <a:xfrm>
            <a:off x="2027210" y="3242711"/>
            <a:ext cx="4222029" cy="5223866"/>
          </a:xfrm>
          <a:prstGeom prst="roundRect">
            <a:avLst>
              <a:gd name="adj" fmla="val 3619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모서리가 둥근 직사각형 29"/>
          <p:cNvSpPr/>
          <p:nvPr/>
        </p:nvSpPr>
        <p:spPr>
          <a:xfrm>
            <a:off x="7284171" y="1906332"/>
            <a:ext cx="4222029" cy="5223866"/>
          </a:xfrm>
          <a:prstGeom prst="roundRect">
            <a:avLst>
              <a:gd name="adj" fmla="val 3619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모서리가 둥근 직사각형 30"/>
          <p:cNvSpPr/>
          <p:nvPr/>
        </p:nvSpPr>
        <p:spPr>
          <a:xfrm>
            <a:off x="12465771" y="3162701"/>
            <a:ext cx="4222029" cy="5223866"/>
          </a:xfrm>
          <a:prstGeom prst="roundRect">
            <a:avLst>
              <a:gd name="adj" fmla="val 3619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9" name="직선 연결선[R] 35"/>
          <p:cNvCxnSpPr/>
          <p:nvPr/>
        </p:nvCxnSpPr>
        <p:spPr>
          <a:xfrm>
            <a:off x="9372600" y="7200900"/>
            <a:ext cx="0" cy="855498"/>
          </a:xfrm>
          <a:prstGeom prst="line">
            <a:avLst/>
          </a:prstGeom>
          <a:noFill/>
          <a:ln w="38100" cap="rnd" cmpd="sng" algn="ctr">
            <a:solidFill>
              <a:srgbClr val="1F497D">
                <a:alpha val="100000"/>
              </a:srgbClr>
            </a:solidFill>
            <a:prstDash val="sysDot"/>
          </a:ln>
        </p:spPr>
      </p:cxnSp>
      <p:cxnSp>
        <p:nvCxnSpPr>
          <p:cNvPr id="30" name="꺾인 연결선[E] 37"/>
          <p:cNvCxnSpPr/>
          <p:nvPr/>
        </p:nvCxnSpPr>
        <p:spPr>
          <a:xfrm rot="16200000" flipH="1">
            <a:off x="5006085" y="7504314"/>
            <a:ext cx="1275531" cy="3225712"/>
          </a:xfrm>
          <a:prstGeom prst="bentConnector2">
            <a:avLst/>
          </a:prstGeom>
          <a:noFill/>
          <a:ln w="38100" cap="rnd" cmpd="sng" algn="ctr">
            <a:solidFill>
              <a:srgbClr val="1F497D">
                <a:alpha val="100000"/>
              </a:srgbClr>
            </a:solidFill>
            <a:prstDash val="sysDot"/>
          </a:ln>
        </p:spPr>
      </p:cxnSp>
      <p:cxnSp>
        <p:nvCxnSpPr>
          <p:cNvPr id="31" name="꺾인 연결선[E] 45"/>
          <p:cNvCxnSpPr/>
          <p:nvPr/>
        </p:nvCxnSpPr>
        <p:spPr>
          <a:xfrm rot="10800000" flipV="1">
            <a:off x="11582400" y="8499812"/>
            <a:ext cx="2994388" cy="1215688"/>
          </a:xfrm>
          <a:prstGeom prst="bentConnector3">
            <a:avLst>
              <a:gd name="adj1" fmla="val -26"/>
            </a:avLst>
          </a:prstGeom>
          <a:noFill/>
          <a:ln w="38100" cap="rnd" cmpd="sng" algn="ctr">
            <a:solidFill>
              <a:srgbClr val="1F497D">
                <a:alpha val="100000"/>
              </a:srgbClr>
            </a:solidFill>
            <a:prstDash val="sysDot"/>
          </a:ln>
        </p:spPr>
      </p:cxnSp>
      <p:sp>
        <p:nvSpPr>
          <p:cNvPr id="32" name="TextBox 5"/>
          <p:cNvSpPr txBox="1"/>
          <p:nvPr/>
        </p:nvSpPr>
        <p:spPr>
          <a:xfrm>
            <a:off x="3429000" y="3607641"/>
            <a:ext cx="1524000" cy="467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김민채</a:t>
            </a:r>
          </a:p>
        </p:txBody>
      </p:sp>
      <p:sp>
        <p:nvSpPr>
          <p:cNvPr id="33" name="TextBox 6"/>
          <p:cNvSpPr txBox="1"/>
          <p:nvPr/>
        </p:nvSpPr>
        <p:spPr>
          <a:xfrm>
            <a:off x="8305800" y="2251710"/>
            <a:ext cx="2895600" cy="470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박정훈</a:t>
            </a:r>
            <a:r>
              <a:rPr kumimoji="0" lang="en-US" altLang="ko-KR" sz="2500" b="1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(</a:t>
            </a:r>
            <a:r>
              <a:rPr kumimoji="0" lang="ko-KR" altLang="en-US" sz="2500" b="1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팀장</a:t>
            </a:r>
            <a:r>
              <a:rPr kumimoji="0" lang="en-US" altLang="ko-KR" sz="2500" b="1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)</a:t>
            </a:r>
            <a:endParaRPr kumimoji="0" lang="ko-KR" altLang="en-US" sz="2500" b="1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34" name="TextBox 7"/>
          <p:cNvSpPr txBox="1"/>
          <p:nvPr/>
        </p:nvSpPr>
        <p:spPr>
          <a:xfrm>
            <a:off x="13868400" y="3477359"/>
            <a:ext cx="1752600" cy="464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박윤정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l="23790" t="23340" r="16040" b="26770"/>
          <a:stretch>
            <a:fillRect/>
          </a:stretch>
        </p:blipFill>
        <p:spPr>
          <a:xfrm>
            <a:off x="8382000" y="7505699"/>
            <a:ext cx="2285999" cy="267797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rcRect l="26790" t="29280" r="27700" b="27710"/>
          <a:stretch>
            <a:fillRect/>
          </a:stretch>
        </p:blipFill>
        <p:spPr>
          <a:xfrm>
            <a:off x="15011400" y="6587251"/>
            <a:ext cx="2514600" cy="3356849"/>
          </a:xfrm>
          <a:prstGeom prst="rect">
            <a:avLst/>
          </a:prstGeom>
        </p:spPr>
      </p:pic>
      <p:sp>
        <p:nvSpPr>
          <p:cNvPr id="45" name="TextBox 9"/>
          <p:cNvSpPr txBox="1"/>
          <p:nvPr/>
        </p:nvSpPr>
        <p:spPr>
          <a:xfrm>
            <a:off x="2438400" y="4499610"/>
            <a:ext cx="3657600" cy="277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1.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main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- </a:t>
            </a: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메뉴 기능 구현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KoPubWorld돋움체 Light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2.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기능구현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-</a:t>
            </a: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나라이름으로 직원조회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i="0" u="none" strike="noStrike" kern="1200" cap="none" spc="0" normalizeH="0" baseline="0">
              <a:solidFill>
                <a:srgbClr val="000000"/>
              </a:solidFill>
              <a:latin typeface="맑은 고딕"/>
              <a:cs typeface="KoPubWorld돋움체 Light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3.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통계함수</a:t>
            </a:r>
            <a:endParaRPr kumimoji="0" lang="ko-KR" altLang="en-US" sz="2000" i="0" u="none" strike="noStrike" kern="1200" cap="none" spc="0" normalizeH="0" baseline="0">
              <a:solidFill>
                <a:srgbClr val="000000"/>
              </a:solidFill>
              <a:latin typeface="맑은 고딕"/>
              <a:cs typeface="KoPubWorld돋움체 Light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-</a:t>
            </a:r>
            <a:r>
              <a:rPr kumimoji="0" lang="ko-KR" altLang="en-US" sz="200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연봉과 근속년수 비교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</a:t>
            </a:r>
          </a:p>
        </p:txBody>
      </p:sp>
      <p:sp>
        <p:nvSpPr>
          <p:cNvPr id="46" name="TextBox 9"/>
          <p:cNvSpPr txBox="1"/>
          <p:nvPr/>
        </p:nvSpPr>
        <p:spPr>
          <a:xfrm>
            <a:off x="7924800" y="3162300"/>
            <a:ext cx="3200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rPr>
              <a:t>1.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rPr>
              <a:t> 총괄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cs typeface="KoPubWorld돋움체 Light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rPr>
              <a:t>2.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rPr>
              <a:t> </a:t>
            </a:r>
            <a:r>
              <a:rPr kumimoji="0" lang="ko-KR" altLang="en-US" sz="20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cs typeface="KoPubWorld돋움체 Light"/>
              </a:rPr>
              <a:t>기능구현</a:t>
            </a:r>
            <a:endParaRPr kumimoji="0" lang="ko-KR" altLang="en-US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cs typeface="KoPubWorld돋움체 Light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rPr>
              <a:t>-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rPr>
              <a:t> 부서장 성으로 </a:t>
            </a:r>
            <a:r>
              <a:rPr kumimoji="0" lang="ko-KR" altLang="en-US" sz="20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cs typeface="KoPubWorld돋움체 Light"/>
              </a:rPr>
              <a:t>직원조회</a:t>
            </a:r>
            <a:endParaRPr kumimoji="0" lang="ko-KR" altLang="en-US" sz="2000" b="0" i="0" u="none" strike="noStrike" kern="1200" cap="none" spc="0" normalizeH="0" baseline="0" dirty="0">
              <a:solidFill>
                <a:srgbClr val="000000"/>
              </a:solidFill>
              <a:latin typeface="맑은 고딕"/>
              <a:cs typeface="KoPubWorld돋움체 Light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맑은 고딕"/>
              <a:cs typeface="KoPubWorld돋움체 Light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chemeClr val="tx1"/>
                </a:solidFill>
                <a:latin typeface="맑은 고딕"/>
                <a:cs typeface="KoPubWorld돋움체 Light"/>
              </a:rPr>
              <a:t>3.</a:t>
            </a:r>
            <a:r>
              <a:rPr kumimoji="0" lang="ko-KR" altLang="en-US" sz="2000" b="1" i="0" u="none" strike="noStrike" kern="1200" cap="none" spc="0" normalizeH="0" baseline="0" dirty="0">
                <a:solidFill>
                  <a:schemeClr val="tx1"/>
                </a:solidFill>
                <a:latin typeface="맑은 고딕"/>
                <a:cs typeface="KoPubWorld돋움체 Light"/>
              </a:rPr>
              <a:t> </a:t>
            </a:r>
            <a:r>
              <a:rPr kumimoji="0" lang="ko-KR" altLang="en-US" sz="2000" b="1" i="0" u="none" strike="noStrike" kern="1200" cap="none" spc="0" normalizeH="0" baseline="0" dirty="0" err="1">
                <a:solidFill>
                  <a:schemeClr val="tx1"/>
                </a:solidFill>
                <a:latin typeface="맑은 고딕"/>
                <a:cs typeface="KoPubWorld돋움체 Light"/>
              </a:rPr>
              <a:t>통계함수</a:t>
            </a:r>
            <a:endParaRPr kumimoji="0" lang="ko-KR" altLang="en-US" sz="2000" b="1" i="0" u="none" strike="noStrike" kern="1200" cap="none" spc="0" normalizeH="0" baseline="0" dirty="0">
              <a:solidFill>
                <a:schemeClr val="tx1"/>
              </a:solidFill>
              <a:latin typeface="맑은 고딕"/>
              <a:cs typeface="KoPubWorld돋움체 Light"/>
            </a:endParaRPr>
          </a:p>
          <a:p>
            <a:pPr marL="342900" lvl="0" indent="-34290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000" i="0" u="none" strike="noStrike" kern="1200" cap="none" spc="0" normalizeH="0" baseline="0" dirty="0" err="1" smtClean="0">
                <a:solidFill>
                  <a:schemeClr val="tx1"/>
                </a:solidFill>
                <a:latin typeface="맑은 고딕"/>
                <a:cs typeface="KoPubWorld돋움체 Light"/>
              </a:rPr>
              <a:t>근속년차에</a:t>
            </a:r>
            <a:r>
              <a:rPr kumimoji="0" lang="ko-KR" altLang="en-US" sz="2000" i="0" u="none" strike="noStrike" kern="1200" cap="none" spc="0" normalizeH="0" baseline="0" dirty="0" smtClean="0">
                <a:solidFill>
                  <a:schemeClr val="tx1"/>
                </a:solidFill>
                <a:latin typeface="맑은 고딕"/>
                <a:cs typeface="KoPubWorld돋움체 Light"/>
              </a:rPr>
              <a:t> </a:t>
            </a:r>
            <a:r>
              <a:rPr kumimoji="0" lang="ko-KR" altLang="en-US" sz="2000" i="0" u="none" strike="noStrike" kern="1200" cap="none" spc="0" normalizeH="0" baseline="0" dirty="0">
                <a:solidFill>
                  <a:schemeClr val="tx1"/>
                </a:solidFill>
                <a:latin typeface="맑은 고딕"/>
                <a:cs typeface="KoPubWorld돋움체 Light"/>
              </a:rPr>
              <a:t>따른 </a:t>
            </a:r>
            <a:r>
              <a:rPr kumimoji="0" lang="ko-KR" altLang="en-US" sz="2000" i="0" u="none" strike="noStrike" kern="1200" cap="none" spc="0" normalizeH="0" baseline="0" dirty="0" smtClean="0">
                <a:solidFill>
                  <a:schemeClr val="tx1"/>
                </a:solidFill>
                <a:latin typeface="맑은 고딕"/>
                <a:cs typeface="KoPubWorld돋움체 Light"/>
              </a:rPr>
              <a:t>급여</a:t>
            </a:r>
            <a:endParaRPr kumimoji="0" lang="en-US" altLang="ko-KR" sz="2000" i="0" u="none" strike="noStrike" kern="1200" cap="none" spc="0" normalizeH="0" baseline="0" dirty="0" smtClean="0">
              <a:solidFill>
                <a:schemeClr val="tx1"/>
              </a:solidFill>
              <a:latin typeface="맑은 고딕"/>
              <a:cs typeface="KoPubWorld돋움체 Light"/>
            </a:endParaRPr>
          </a:p>
          <a:p>
            <a:pPr lv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ko-KR" sz="2000" dirty="0">
              <a:latin typeface="맑은 고딕"/>
              <a:cs typeface="KoPubWorld돋움체 Light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2000" b="1" dirty="0">
                <a:latin typeface="맑은 고딕"/>
                <a:cs typeface="KoPubWorld돋움체 Light"/>
              </a:rPr>
              <a:t>4. </a:t>
            </a:r>
            <a:r>
              <a:rPr lang="en-US" altLang="ko-KR" sz="2000" b="1" dirty="0" err="1">
                <a:latin typeface="맑은 고딕"/>
                <a:cs typeface="KoPubWorld돋움체 Light"/>
              </a:rPr>
              <a:t>ppt</a:t>
            </a:r>
            <a:r>
              <a:rPr lang="ko-KR" altLang="en-US" sz="2000" b="1" dirty="0">
                <a:latin typeface="맑은 고딕"/>
                <a:cs typeface="KoPubWorld돋움체 Light"/>
              </a:rPr>
              <a:t>  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 dirty="0">
              <a:solidFill>
                <a:srgbClr val="000000"/>
              </a:solidFill>
              <a:latin typeface="맑은 고딕"/>
              <a:cs typeface="KoPubWorld돋움체 Light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rPr>
              <a:t> </a:t>
            </a:r>
          </a:p>
        </p:txBody>
      </p:sp>
      <p:sp>
        <p:nvSpPr>
          <p:cNvPr id="48" name="TextBox 9"/>
          <p:cNvSpPr txBox="1"/>
          <p:nvPr/>
        </p:nvSpPr>
        <p:spPr>
          <a:xfrm>
            <a:off x="13411200" y="4196715"/>
            <a:ext cx="2286000" cy="3080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1.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기능구현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직원이름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,   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        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입사년도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부서번호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직무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도시이름으로 직원조회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KoPubWorld돋움체 Light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2.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ppt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4900" y="1048187"/>
            <a:ext cx="164054" cy="646827"/>
            <a:chOff x="0" y="0"/>
            <a:chExt cx="43208" cy="170358"/>
          </a:xfrm>
          <a:solidFill>
            <a:srgbClr val="B0CB55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pPr lvl="0">
                <a:defRPr/>
              </a:pPr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  <a:grpFill/>
          </p:spPr>
          <p:txBody>
            <a:bodyPr lIns="50800" tIns="50800" rIns="50800" bIns="50800" anchor="ctr"/>
            <a:lstStyle/>
            <a:p>
              <a:pPr algn="ctr">
                <a:lnSpc>
                  <a:spcPts val="1800"/>
                </a:lnSpc>
                <a:defRPr/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543576" y="990600"/>
            <a:ext cx="4814742" cy="7524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850"/>
              </a:lnSpc>
              <a:spcBef>
                <a:spcPct val="0"/>
              </a:spcBef>
              <a:defRPr/>
            </a:pPr>
            <a:r>
              <a:rPr lang="ko-KR" altLang="en-US" sz="4500" b="1">
                <a:solidFill>
                  <a:schemeClr val="tx1"/>
                </a:solidFill>
                <a:latin typeface="+mj-ea"/>
                <a:ea typeface="+mj-ea"/>
              </a:rPr>
              <a:t>개인 소감</a:t>
            </a:r>
          </a:p>
        </p:txBody>
      </p:sp>
      <p:sp>
        <p:nvSpPr>
          <p:cNvPr id="22" name="AutoShape 22"/>
          <p:cNvSpPr/>
          <p:nvPr/>
        </p:nvSpPr>
        <p:spPr>
          <a:xfrm>
            <a:off x="9144000" y="1321832"/>
            <a:ext cx="8115300" cy="40243"/>
          </a:xfrm>
          <a:prstGeom prst="line">
            <a:avLst/>
          </a:prstGeom>
          <a:ln w="38100" cap="rnd">
            <a:solidFill>
              <a:srgbClr val="B0CB55"/>
            </a:solidFill>
            <a:prstDash val="sysDot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744424" y="952500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R" b="1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57" name="처리 39"/>
          <p:cNvSpPr/>
          <p:nvPr/>
        </p:nvSpPr>
        <p:spPr>
          <a:xfrm>
            <a:off x="0" y="4152902"/>
            <a:ext cx="18364200" cy="6095998"/>
          </a:xfrm>
          <a:prstGeom prst="flowChartProcess">
            <a:avLst/>
          </a:prstGeom>
          <a:solidFill>
            <a:srgbClr val="D9D9D9">
              <a:alpha val="4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8" name="모서리가 둥근 직사각형 45"/>
          <p:cNvSpPr/>
          <p:nvPr/>
        </p:nvSpPr>
        <p:spPr>
          <a:xfrm>
            <a:off x="857774" y="3467100"/>
            <a:ext cx="5314426" cy="5723944"/>
          </a:xfrm>
          <a:prstGeom prst="roundRect">
            <a:avLst>
              <a:gd name="adj" fmla="val 4838"/>
            </a:avLst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1" name="페이지 연결자 26"/>
          <p:cNvSpPr/>
          <p:nvPr/>
        </p:nvSpPr>
        <p:spPr>
          <a:xfrm>
            <a:off x="857775" y="2498785"/>
            <a:ext cx="5314424" cy="1815810"/>
          </a:xfrm>
          <a:prstGeom prst="flowChartOffpageConnector">
            <a:avLst/>
          </a:prstGeom>
          <a:solidFill>
            <a:srgbClr val="B0CB55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5" name="모서리가 둥근 직사각형 45"/>
          <p:cNvSpPr/>
          <p:nvPr/>
        </p:nvSpPr>
        <p:spPr>
          <a:xfrm>
            <a:off x="6648974" y="3454111"/>
            <a:ext cx="5314426" cy="5723944"/>
          </a:xfrm>
          <a:prstGeom prst="roundRect">
            <a:avLst>
              <a:gd name="adj" fmla="val 4838"/>
            </a:avLst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8" name="페이지 연결자 26"/>
          <p:cNvSpPr/>
          <p:nvPr/>
        </p:nvSpPr>
        <p:spPr>
          <a:xfrm>
            <a:off x="6572776" y="2476499"/>
            <a:ext cx="5314424" cy="1815811"/>
          </a:xfrm>
          <a:prstGeom prst="flowChartOffpageConnector">
            <a:avLst/>
          </a:prstGeom>
          <a:solidFill>
            <a:srgbClr val="B0CB55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9" name="모서리가 둥근 직사각형 45"/>
          <p:cNvSpPr/>
          <p:nvPr/>
        </p:nvSpPr>
        <p:spPr>
          <a:xfrm>
            <a:off x="12440174" y="3454111"/>
            <a:ext cx="5314426" cy="5723944"/>
          </a:xfrm>
          <a:prstGeom prst="roundRect">
            <a:avLst>
              <a:gd name="adj" fmla="val 4838"/>
            </a:avLst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2" name="페이지 연결자 26"/>
          <p:cNvSpPr/>
          <p:nvPr/>
        </p:nvSpPr>
        <p:spPr>
          <a:xfrm>
            <a:off x="12363976" y="2476500"/>
            <a:ext cx="5314424" cy="1815811"/>
          </a:xfrm>
          <a:prstGeom prst="flowChartOffpageConnector">
            <a:avLst/>
          </a:prstGeom>
          <a:solidFill>
            <a:srgbClr val="B0CB55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6" name="AutoShape 1290"/>
          <p:cNvSpPr>
            <a:spLocks noChangeArrowheads="1"/>
          </p:cNvSpPr>
          <p:nvPr/>
        </p:nvSpPr>
        <p:spPr>
          <a:xfrm>
            <a:off x="0" y="0"/>
            <a:ext cx="164054" cy="10287000"/>
          </a:xfrm>
          <a:prstGeom prst="roundRect">
            <a:avLst>
              <a:gd name="adj" fmla="val 0"/>
            </a:avLst>
          </a:prstGeom>
          <a:gradFill>
            <a:gsLst>
              <a:gs pos="50000">
                <a:srgbClr val="B0CB55">
                  <a:alpha val="100000"/>
                </a:srgbClr>
              </a:gs>
              <a:gs pos="51000">
                <a:srgbClr val="67B0EA">
                  <a:alpha val="100000"/>
                </a:srgbClr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</a:endParaRPr>
          </a:p>
        </p:txBody>
      </p:sp>
      <p:sp>
        <p:nvSpPr>
          <p:cNvPr id="74" name="TextBox 9"/>
          <p:cNvSpPr txBox="1"/>
          <p:nvPr/>
        </p:nvSpPr>
        <p:spPr>
          <a:xfrm>
            <a:off x="1828800" y="4533900"/>
            <a:ext cx="3657600" cy="4297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cs typeface="KoPubWorld돋움체 Light"/>
              </a:rPr>
              <a:t>김민채</a:t>
            </a:r>
            <a:endParaRPr kumimoji="0" lang="ko-KR" altLang="en-US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cs typeface="KoPubWorld돋움체 Light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cs typeface="KoPubWorld돋움체 Light"/>
            </a:endParaRPr>
          </a:p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rPr>
              <a:t>-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rPr>
              <a:t> </a:t>
            </a:r>
            <a:r>
              <a:rPr kumimoji="0" lang="ko-KR" altLang="en-US" sz="200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rPr>
              <a:t>지금까지 배운 내용을 잘 활용해서 </a:t>
            </a:r>
            <a:r>
              <a:rPr kumimoji="0" lang="ko-KR" altLang="en-US" sz="200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cs typeface="KoPubWorld돋움체 Light"/>
              </a:rPr>
              <a:t>코드를 작성할 수 있을까 라는 걱정이 있었는데, 역시 아직 부족한 부분이 </a:t>
            </a:r>
            <a:r>
              <a:rPr kumimoji="0" lang="ko-KR" altLang="en-US" sz="200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rPr>
              <a:t>많다고 느꼈다. 하지만 혼자가 아닌 사람들과 함께 문제를 해결해나가는 과정에서 즐거움을 느꼈다.</a:t>
            </a:r>
          </a:p>
        </p:txBody>
      </p:sp>
      <p:sp>
        <p:nvSpPr>
          <p:cNvPr id="76" name="TextBox 9"/>
          <p:cNvSpPr txBox="1"/>
          <p:nvPr/>
        </p:nvSpPr>
        <p:spPr>
          <a:xfrm>
            <a:off x="13335000" y="4533900"/>
            <a:ext cx="3657600" cy="4293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박윤정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6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KoPubWorld돋움체 Light"/>
            </a:endParaRPr>
          </a:p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-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프로젝트를 하며 부족한 부분은 팀원들의 도움으로 채워나갈 수 있었고, 그 과정에서 협업의 중요성을 느끼며 한 단계 성장할 수 있었다.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또한  보완해야 할 부분을 인지하고 있으며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 이를 개선해 나가고자 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KoPubWorld돋움체 Light"/>
              </a:rPr>
              <a:t>.</a:t>
            </a:r>
          </a:p>
        </p:txBody>
      </p:sp>
      <p:sp>
        <p:nvSpPr>
          <p:cNvPr id="23" name="TextBox 9"/>
          <p:cNvSpPr txBox="1"/>
          <p:nvPr/>
        </p:nvSpPr>
        <p:spPr>
          <a:xfrm>
            <a:off x="7391400" y="4579620"/>
            <a:ext cx="3886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cs typeface="KoPubWorld돋움체 Light"/>
              </a:rPr>
              <a:t>박정훈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cs typeface="KoPubWorld돋움체 Light"/>
            </a:endParaRPr>
          </a:p>
          <a:p>
            <a:pPr marL="285750" lvl="0" indent="-285750" algn="ctr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sz="2000" dirty="0"/>
              <a:t>프로젝트를 진행하며 협업의 중요성과 방법을 직접 경험하고 익혔다</a:t>
            </a:r>
            <a:r>
              <a:rPr lang="en-US" altLang="ko-KR" sz="2000" dirty="0"/>
              <a:t>. </a:t>
            </a:r>
            <a:r>
              <a:rPr lang="ko-KR" altLang="en-US" sz="2000" dirty="0"/>
              <a:t>처음부터 </a:t>
            </a:r>
            <a:r>
              <a:rPr lang="ko-KR" altLang="en-US" sz="2000" dirty="0" smtClean="0"/>
              <a:t>체계적으로 준비했다면 불필요한 시행착오를 줄일 수 있었을 </a:t>
            </a:r>
            <a:r>
              <a:rPr lang="ko-KR" altLang="en-US" sz="2000" dirty="0"/>
              <a:t>것이다</a:t>
            </a:r>
            <a:r>
              <a:rPr lang="en-US" altLang="ko-KR" sz="2000" dirty="0"/>
              <a:t>.  </a:t>
            </a:r>
            <a:r>
              <a:rPr lang="ko-KR" altLang="en-US" sz="2000" dirty="0"/>
              <a:t>하지만 이 또한 성장하는 과정이고 </a:t>
            </a:r>
            <a:r>
              <a:rPr lang="ko-KR" altLang="en-US" sz="2000" dirty="0" err="1"/>
              <a:t>다음번엔</a:t>
            </a:r>
            <a:r>
              <a:rPr lang="ko-KR" altLang="en-US" sz="2000" dirty="0"/>
              <a:t> 더 나은 시작이 될 수 있게 할 것 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19372" y="3585071"/>
            <a:ext cx="1242295" cy="0"/>
          </a:xfrm>
          <a:prstGeom prst="line">
            <a:avLst/>
          </a:prstGeom>
          <a:ln w="114300" cap="flat">
            <a:solidFill>
              <a:srgbClr val="67B0EA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3" name="AutoShape 3"/>
          <p:cNvSpPr/>
          <p:nvPr/>
        </p:nvSpPr>
        <p:spPr>
          <a:xfrm>
            <a:off x="3061667" y="3585071"/>
            <a:ext cx="2619353" cy="0"/>
          </a:xfrm>
          <a:prstGeom prst="line">
            <a:avLst/>
          </a:prstGeom>
          <a:ln w="114300" cap="flat">
            <a:solidFill>
              <a:srgbClr val="B0CB55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847947" y="3981450"/>
            <a:ext cx="9766180" cy="11068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9197"/>
              </a:lnSpc>
              <a:defRPr/>
            </a:pPr>
            <a:r>
              <a:rPr lang="ko-KR" altLang="en-US" sz="7664" b="1" dirty="0" smtClean="0">
                <a:solidFill>
                  <a:schemeClr val="tx1"/>
                </a:solidFill>
                <a:latin typeface="+mj-ea"/>
                <a:ea typeface="+mj-ea"/>
              </a:rPr>
              <a:t>감사합니다</a:t>
            </a:r>
            <a:endParaRPr lang="en-US" sz="7664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AutoShape 1290"/>
          <p:cNvSpPr>
            <a:spLocks noChangeArrowheads="1"/>
          </p:cNvSpPr>
          <p:nvPr/>
        </p:nvSpPr>
        <p:spPr>
          <a:xfrm>
            <a:off x="0" y="0"/>
            <a:ext cx="164054" cy="10287000"/>
          </a:xfrm>
          <a:prstGeom prst="roundRect">
            <a:avLst>
              <a:gd name="adj" fmla="val 0"/>
            </a:avLst>
          </a:prstGeom>
          <a:gradFill>
            <a:gsLst>
              <a:gs pos="50000">
                <a:srgbClr val="B0CB55">
                  <a:alpha val="100000"/>
                </a:srgbClr>
              </a:gs>
              <a:gs pos="51000">
                <a:srgbClr val="67B0EA">
                  <a:alpha val="100000"/>
                </a:srgbClr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/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</a:endParaRPr>
          </a:p>
        </p:txBody>
      </p:sp>
      <p:sp>
        <p:nvSpPr>
          <p:cNvPr id="14" name="타원 6"/>
          <p:cNvSpPr/>
          <p:nvPr/>
        </p:nvSpPr>
        <p:spPr>
          <a:xfrm>
            <a:off x="14995802" y="8724900"/>
            <a:ext cx="2225398" cy="762000"/>
          </a:xfrm>
          <a:prstGeom prst="ellipse">
            <a:avLst/>
          </a:prstGeom>
          <a:solidFill>
            <a:srgbClr val="BFBFB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82600" y="3695700"/>
            <a:ext cx="5525497" cy="78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359</Words>
  <Application>Microsoft Office PowerPoint</Application>
  <PresentationFormat>사용자 지정</PresentationFormat>
  <Paragraphs>108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KoPubWorld돋움체 Light</vt:lpstr>
      <vt:lpstr>Poppins Medium</vt:lpstr>
      <vt:lpstr>Poppins SemiBold</vt:lpstr>
      <vt:lpstr>맑은 고딕</vt:lpstr>
      <vt:lpstr>제주고딕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프레젠테이션 제목</dc:title>
  <dc:creator>LX</dc:creator>
  <cp:lastModifiedBy>LX</cp:lastModifiedBy>
  <cp:revision>228</cp:revision>
  <dcterms:created xsi:type="dcterms:W3CDTF">2006-08-16T00:00:00Z</dcterms:created>
  <dcterms:modified xsi:type="dcterms:W3CDTF">2025-07-21T05:26:58Z</dcterms:modified>
  <cp:version/>
</cp:coreProperties>
</file>