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2"/>
    <p:sldId id="274" r:id="rId3"/>
    <p:sldId id="297" r:id="rId4"/>
    <p:sldId id="301" r:id="rId5"/>
    <p:sldId id="302" r:id="rId6"/>
    <p:sldId id="300" r:id="rId7"/>
    <p:sldId id="258" r:id="rId8"/>
    <p:sldId id="257" r:id="rId9"/>
    <p:sldId id="2913" r:id="rId10"/>
    <p:sldId id="3006" r:id="rId11"/>
    <p:sldId id="294" r:id="rId12"/>
    <p:sldId id="286" r:id="rId13"/>
    <p:sldId id="276" r:id="rId14"/>
    <p:sldId id="277" r:id="rId15"/>
    <p:sldId id="2914" r:id="rId16"/>
    <p:sldId id="2915" r:id="rId17"/>
    <p:sldId id="288" r:id="rId18"/>
  </p:sldIdLst>
  <p:sldSz cx="12192000" cy="6858000"/>
  <p:notesSz cx="7104063" cy="10234613"/>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autoAdjust="0"/>
  </p:normalViewPr>
  <p:slideViewPr>
    <p:cSldViewPr snapToGrid="0">
      <p:cViewPr varScale="1">
        <p:scale>
          <a:sx n="108" d="100"/>
          <a:sy n="108" d="100"/>
        </p:scale>
        <p:origin x="714" y="102"/>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3274" y="82"/>
      </p:cViewPr>
      <p:guideLst/>
    </p:cSldViewPr>
  </p:notes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sz="quarter" idx="1"/>
          </p:nvPr>
        </p:nvSpPr>
        <p:spPr>
          <a:xfrm>
            <a:off x="4024313" y="0"/>
            <a:ext cx="3078162" cy="512763"/>
          </a:xfrm>
          <a:prstGeom prst="rect">
            <a:avLst/>
          </a:prstGeom>
        </p:spPr>
        <p:txBody>
          <a:bodyPr vert="horz" lIns="91440" tIns="45720" rIns="91440" bIns="45720" rtlCol="0"/>
          <a:lstStyle>
            <a:lvl1pPr algn="r" eaLnBrk="1" hangingPunct="1">
              <a:defRPr sz="1200"/>
            </a:lvl1pPr>
          </a:lstStyle>
          <a:p>
            <a:pPr>
              <a:defRPr/>
            </a:pPr>
            <a:fld id="{AA7159DF-0445-44C3-8E80-E842B6DC19C9}" type="datetimeFigureOut">
              <a:rPr lang="zh-CN" altLang="en-US"/>
              <a:t>2023/9/26</a:t>
            </a:fld>
            <a:endParaRPr lang="zh-CN" altLang="en-US"/>
          </a:p>
        </p:txBody>
      </p:sp>
      <p:sp>
        <p:nvSpPr>
          <p:cNvPr id="4" name="页脚占位符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5" name="灯片编号占位符 4"/>
          <p:cNvSpPr>
            <a:spLocks noGrp="1"/>
          </p:cNvSpPr>
          <p:nvPr>
            <p:ph type="sldNum" sz="quarter" idx="3"/>
          </p:nvPr>
        </p:nvSpPr>
        <p:spPr>
          <a:xfrm>
            <a:off x="4024313" y="9721850"/>
            <a:ext cx="3078162" cy="512763"/>
          </a:xfrm>
          <a:prstGeom prst="rect">
            <a:avLst/>
          </a:prstGeom>
        </p:spPr>
        <p:txBody>
          <a:bodyPr vert="horz" lIns="91440" tIns="45720" rIns="91440" bIns="45720" rtlCol="0" anchor="b"/>
          <a:lstStyle>
            <a:lvl1pPr algn="r" eaLnBrk="1" hangingPunct="1">
              <a:defRPr sz="1200"/>
            </a:lvl1pPr>
          </a:lstStyle>
          <a:p>
            <a:pPr>
              <a:defRPr/>
            </a:pPr>
            <a:fld id="{130F0B7C-26D8-4F1F-A706-EDA271A208CC}"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00EAB2AB-1FC2-4157-94DB-2A5CC3704393}" type="datetimeFigureOut">
              <a:rPr lang="zh-CN" altLang="en-US"/>
              <a:t>2023/9/26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wrap="square" lIns="91440" tIns="45720" rIns="91440" bIns="45720" numCol="1" anchor="b" anchorCtr="0" compatLnSpc="1"/>
          <a:lstStyle>
            <a:lvl1pPr algn="r" eaLnBrk="1" hangingPunct="1">
              <a:defRPr sz="1200"/>
            </a:lvl1pPr>
          </a:lstStyle>
          <a:p>
            <a:pPr>
              <a:defRPr/>
            </a:pPr>
            <a:fld id="{DAA45939-15C4-4085-9EB5-76955C72EA85}"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7651"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E130D5D-F686-4EE4-8AE2-316DCFDB9825}"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b="1">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B0BDA26-ED5F-4F09-AF73-6C899FAE7EDA}" type="datetimeFigureOut">
              <a:rPr lang="zh-CN" altLang="en-US"/>
              <a:t>2023/9/26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AD47B65-1AEB-4A9F-83E3-2D07EEE795F8}" type="slidenum">
              <a:rPr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4" name="组合 6"/>
          <p:cNvGrpSpPr/>
          <p:nvPr userDrawn="1"/>
        </p:nvGrpSpPr>
        <p:grpSpPr bwMode="auto">
          <a:xfrm>
            <a:off x="365125" y="565150"/>
            <a:ext cx="892175" cy="152400"/>
            <a:chOff x="365125" y="565150"/>
            <a:chExt cx="892175" cy="152835"/>
          </a:xfrm>
        </p:grpSpPr>
        <p:sp>
          <p:nvSpPr>
            <p:cNvPr id="5" name="矩形 4"/>
            <p:cNvSpPr/>
            <p:nvPr/>
          </p:nvSpPr>
          <p:spPr>
            <a:xfrm>
              <a:off x="365125"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6" name="矩形 5"/>
            <p:cNvSpPr/>
            <p:nvPr/>
          </p:nvSpPr>
          <p:spPr>
            <a:xfrm>
              <a:off x="560388"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7" name="矩形 6"/>
            <p:cNvSpPr/>
            <p:nvPr/>
          </p:nvSpPr>
          <p:spPr>
            <a:xfrm flipH="1">
              <a:off x="758825" y="565150"/>
              <a:ext cx="498475" cy="152835"/>
            </a:xfrm>
            <a:prstGeom prst="rect">
              <a:avLst/>
            </a:prstGeom>
            <a:gradFill>
              <a:gsLst>
                <a:gs pos="56000">
                  <a:srgbClr val="0067B3">
                    <a:alpha val="94000"/>
                  </a:srgbClr>
                </a:gs>
                <a:gs pos="0">
                  <a:srgbClr val="0067B3">
                    <a:alpha val="0"/>
                  </a:srgbClr>
                </a:gs>
                <a:gs pos="100000">
                  <a:srgbClr val="0067B3"/>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grpSp>
      <p:grpSp>
        <p:nvGrpSpPr>
          <p:cNvPr id="8" name="组合 10"/>
          <p:cNvGrpSpPr/>
          <p:nvPr userDrawn="1"/>
        </p:nvGrpSpPr>
        <p:grpSpPr bwMode="auto">
          <a:xfrm rot="10800000">
            <a:off x="10950575" y="6169025"/>
            <a:ext cx="892175" cy="152400"/>
            <a:chOff x="365125" y="565150"/>
            <a:chExt cx="892175" cy="152835"/>
          </a:xfrm>
        </p:grpSpPr>
        <p:sp>
          <p:nvSpPr>
            <p:cNvPr id="9" name="矩形 8"/>
            <p:cNvSpPr/>
            <p:nvPr/>
          </p:nvSpPr>
          <p:spPr>
            <a:xfrm>
              <a:off x="403225"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10" name="矩形 9"/>
            <p:cNvSpPr/>
            <p:nvPr/>
          </p:nvSpPr>
          <p:spPr>
            <a:xfrm>
              <a:off x="598487"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12" name="矩形 11"/>
            <p:cNvSpPr/>
            <p:nvPr/>
          </p:nvSpPr>
          <p:spPr>
            <a:xfrm flipH="1">
              <a:off x="760412" y="565150"/>
              <a:ext cx="498475" cy="152835"/>
            </a:xfrm>
            <a:prstGeom prst="rect">
              <a:avLst/>
            </a:prstGeom>
            <a:gradFill>
              <a:gsLst>
                <a:gs pos="56000">
                  <a:srgbClr val="0067B3">
                    <a:alpha val="94000"/>
                  </a:srgbClr>
                </a:gs>
                <a:gs pos="0">
                  <a:srgbClr val="0067B3">
                    <a:alpha val="0"/>
                  </a:srgbClr>
                </a:gs>
                <a:gs pos="100000">
                  <a:srgbClr val="0067B3"/>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grpSp>
      <p:sp>
        <p:nvSpPr>
          <p:cNvPr id="11" name="文本占位符 6"/>
          <p:cNvSpPr>
            <a:spLocks noGrp="1"/>
          </p:cNvSpPr>
          <p:nvPr>
            <p:ph type="body" sz="quarter" idx="14"/>
          </p:nvPr>
        </p:nvSpPr>
        <p:spPr>
          <a:xfrm>
            <a:off x="1257300" y="376238"/>
            <a:ext cx="8231188" cy="688975"/>
          </a:xfrm>
          <a:prstGeom prst="rect">
            <a:avLst/>
          </a:prstGeom>
        </p:spPr>
        <p:txBody>
          <a:bodyPr/>
          <a:lstStyle>
            <a:lvl1pPr marL="0" indent="0">
              <a:buNone/>
              <a:defRPr sz="4000" b="1">
                <a:solidFill>
                  <a:srgbClr val="067AB2"/>
                </a:solidFill>
                <a:latin typeface="微软雅黑" panose="020B0503020204020204" pitchFamily="34" charset="-122"/>
                <a:ea typeface="微软雅黑" panose="020B0503020204020204" pitchFamily="34" charset="-122"/>
              </a:defRPr>
            </a:lvl1pPr>
          </a:lstStyle>
          <a:p>
            <a:pPr lvl="0"/>
            <a:r>
              <a:rPr lang="zh-CN" altLang="en-US" noProof="1"/>
              <a:t>单击此处编辑母版文本样式</a:t>
            </a:r>
          </a:p>
        </p:txBody>
      </p:sp>
      <p:sp>
        <p:nvSpPr>
          <p:cNvPr id="13" name="内容占位符 8"/>
          <p:cNvSpPr>
            <a:spLocks noGrp="1"/>
          </p:cNvSpPr>
          <p:nvPr>
            <p:ph sz="quarter" idx="15"/>
          </p:nvPr>
        </p:nvSpPr>
        <p:spPr>
          <a:xfrm>
            <a:off x="628650" y="1458913"/>
            <a:ext cx="10515600" cy="4383087"/>
          </a:xfrm>
          <a:prstGeom prst="rect">
            <a:avLst/>
          </a:prstGeom>
        </p:spPr>
        <p:txBody>
          <a:bodyPr/>
          <a:lstStyle>
            <a:lvl1pPr marL="342900" indent="-342900">
              <a:buClr>
                <a:schemeClr val="accent5"/>
              </a:buClr>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buClr>
                <a:schemeClr val="accent2"/>
              </a:buClr>
              <a:buFont typeface="Wingdings" panose="05000000000000000000" pitchFamily="2" charset="2"/>
              <a:buChar char="p"/>
              <a:defRPr sz="2000">
                <a:latin typeface="微软雅黑" panose="020B0503020204020204" pitchFamily="34" charset="-122"/>
                <a:ea typeface="微软雅黑" panose="020B0503020204020204" pitchFamily="34" charset="-122"/>
              </a:defRPr>
            </a:lvl2pPr>
            <a:lvl3pPr marL="1143000" indent="-228600">
              <a:buClr>
                <a:srgbClr val="0070C0"/>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3pPr>
            <a:lvl4pPr marL="1600200" indent="-228600">
              <a:buClr>
                <a:schemeClr val="accent2"/>
              </a:buClr>
              <a:buFont typeface="Wingdings" panose="05000000000000000000" pitchFamily="2" charset="2"/>
              <a:buChar char="p"/>
              <a:defRPr sz="2000">
                <a:latin typeface="微软雅黑" panose="020B0503020204020204" pitchFamily="34" charset="-122"/>
                <a:ea typeface="微软雅黑" panose="020B0503020204020204" pitchFamily="34" charset="-122"/>
              </a:defRPr>
            </a:lvl4pPr>
            <a:lvl5pPr marL="2057400" indent="-228600">
              <a:buClr>
                <a:srgbClr val="0070C0"/>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4" name="日期占位符 3"/>
          <p:cNvSpPr>
            <a:spLocks noGrp="1"/>
          </p:cNvSpPr>
          <p:nvPr>
            <p:ph type="dt" sz="half" idx="16"/>
          </p:nvPr>
        </p:nvSpPr>
        <p:spPr/>
        <p:txBody>
          <a:bodyPr/>
          <a:lstStyle>
            <a:lvl1pPr>
              <a:defRPr/>
            </a:lvl1pPr>
          </a:lstStyle>
          <a:p>
            <a:pPr>
              <a:defRPr/>
            </a:pPr>
            <a:fld id="{D37BEAEF-082B-484B-B2A8-02B8BC2C32EC}" type="datetimeFigureOut">
              <a:rPr lang="zh-CN" altLang="en-US"/>
              <a:t>2023/9/26</a:t>
            </a:fld>
            <a:endParaRPr lang="zh-CN" altLang="en-US"/>
          </a:p>
        </p:txBody>
      </p:sp>
      <p:sp>
        <p:nvSpPr>
          <p:cNvPr id="15" name="页脚占位符 4"/>
          <p:cNvSpPr>
            <a:spLocks noGrp="1"/>
          </p:cNvSpPr>
          <p:nvPr>
            <p:ph type="ftr" sz="quarter" idx="17"/>
          </p:nvPr>
        </p:nvSpPr>
        <p:spPr/>
        <p:txBody>
          <a:bodyPr/>
          <a:lstStyle>
            <a:lvl1pPr>
              <a:defRPr/>
            </a:lvl1pPr>
          </a:lstStyle>
          <a:p>
            <a:pPr>
              <a:defRPr/>
            </a:pPr>
            <a:endParaRPr lang="zh-CN" altLang="en-US"/>
          </a:p>
        </p:txBody>
      </p:sp>
      <p:sp>
        <p:nvSpPr>
          <p:cNvPr id="16" name="灯片编号占位符 5"/>
          <p:cNvSpPr>
            <a:spLocks noGrp="1"/>
          </p:cNvSpPr>
          <p:nvPr>
            <p:ph type="sldNum" sz="quarter" idx="18"/>
          </p:nvPr>
        </p:nvSpPr>
        <p:spPr/>
        <p:txBody>
          <a:bodyPr/>
          <a:lstStyle>
            <a:lvl1pPr>
              <a:defRPr/>
            </a:lvl1pPr>
          </a:lstStyle>
          <a:p>
            <a:pPr>
              <a:defRPr/>
            </a:pPr>
            <a:fld id="{584E2AA6-D8B2-4BAE-B653-B60C6C3FEE92}" type="slidenum">
              <a:rPr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grpSp>
        <p:nvGrpSpPr>
          <p:cNvPr id="5" name="组合 6"/>
          <p:cNvGrpSpPr/>
          <p:nvPr userDrawn="1"/>
        </p:nvGrpSpPr>
        <p:grpSpPr bwMode="auto">
          <a:xfrm>
            <a:off x="365125" y="565150"/>
            <a:ext cx="892175" cy="152400"/>
            <a:chOff x="365125" y="565150"/>
            <a:chExt cx="892175" cy="152835"/>
          </a:xfrm>
        </p:grpSpPr>
        <p:sp>
          <p:nvSpPr>
            <p:cNvPr id="6" name="矩形 5"/>
            <p:cNvSpPr/>
            <p:nvPr/>
          </p:nvSpPr>
          <p:spPr>
            <a:xfrm>
              <a:off x="365125"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7" name="矩形 6"/>
            <p:cNvSpPr/>
            <p:nvPr/>
          </p:nvSpPr>
          <p:spPr>
            <a:xfrm>
              <a:off x="560388"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8" name="矩形 7"/>
            <p:cNvSpPr/>
            <p:nvPr/>
          </p:nvSpPr>
          <p:spPr>
            <a:xfrm flipH="1">
              <a:off x="758825" y="565150"/>
              <a:ext cx="498475" cy="152835"/>
            </a:xfrm>
            <a:prstGeom prst="rect">
              <a:avLst/>
            </a:prstGeom>
            <a:gradFill>
              <a:gsLst>
                <a:gs pos="56000">
                  <a:srgbClr val="0067B3">
                    <a:alpha val="94000"/>
                  </a:srgbClr>
                </a:gs>
                <a:gs pos="0">
                  <a:srgbClr val="0067B3">
                    <a:alpha val="0"/>
                  </a:srgbClr>
                </a:gs>
                <a:gs pos="100000">
                  <a:srgbClr val="0067B3"/>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grpSp>
      <p:grpSp>
        <p:nvGrpSpPr>
          <p:cNvPr id="9" name="组合 10"/>
          <p:cNvGrpSpPr/>
          <p:nvPr userDrawn="1"/>
        </p:nvGrpSpPr>
        <p:grpSpPr bwMode="auto">
          <a:xfrm rot="10800000">
            <a:off x="10950575" y="6143625"/>
            <a:ext cx="892175" cy="177800"/>
            <a:chOff x="365125" y="565150"/>
            <a:chExt cx="892175" cy="152835"/>
          </a:xfrm>
        </p:grpSpPr>
        <p:sp>
          <p:nvSpPr>
            <p:cNvPr id="10" name="矩形 9"/>
            <p:cNvSpPr/>
            <p:nvPr/>
          </p:nvSpPr>
          <p:spPr>
            <a:xfrm>
              <a:off x="403225"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11" name="矩形 10"/>
            <p:cNvSpPr/>
            <p:nvPr/>
          </p:nvSpPr>
          <p:spPr>
            <a:xfrm>
              <a:off x="598487"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12" name="矩形 11"/>
            <p:cNvSpPr/>
            <p:nvPr/>
          </p:nvSpPr>
          <p:spPr>
            <a:xfrm flipH="1">
              <a:off x="760412" y="565150"/>
              <a:ext cx="498475" cy="152835"/>
            </a:xfrm>
            <a:prstGeom prst="rect">
              <a:avLst/>
            </a:prstGeom>
            <a:gradFill>
              <a:gsLst>
                <a:gs pos="56000">
                  <a:srgbClr val="0067B3">
                    <a:alpha val="94000"/>
                  </a:srgbClr>
                </a:gs>
                <a:gs pos="0">
                  <a:srgbClr val="0067B3">
                    <a:alpha val="0"/>
                  </a:srgbClr>
                </a:gs>
                <a:gs pos="100000">
                  <a:srgbClr val="0067B3"/>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grpSp>
      <p:sp>
        <p:nvSpPr>
          <p:cNvPr id="21" name="文本占位符 6"/>
          <p:cNvSpPr>
            <a:spLocks noGrp="1"/>
          </p:cNvSpPr>
          <p:nvPr>
            <p:ph type="body" sz="quarter" idx="14"/>
          </p:nvPr>
        </p:nvSpPr>
        <p:spPr>
          <a:xfrm>
            <a:off x="1257300" y="376238"/>
            <a:ext cx="8231188" cy="688975"/>
          </a:xfrm>
          <a:prstGeom prst="rect">
            <a:avLst/>
          </a:prstGeom>
        </p:spPr>
        <p:txBody>
          <a:bodyPr/>
          <a:lstStyle>
            <a:lvl1pPr marL="0" indent="0">
              <a:buNone/>
              <a:defRPr sz="4000" b="1">
                <a:solidFill>
                  <a:srgbClr val="067AB2"/>
                </a:solidFill>
                <a:latin typeface="微软雅黑" panose="020B0503020204020204" pitchFamily="34" charset="-122"/>
                <a:ea typeface="微软雅黑" panose="020B0503020204020204" pitchFamily="34" charset="-122"/>
              </a:defRPr>
            </a:lvl1pPr>
          </a:lstStyle>
          <a:p>
            <a:pPr lvl="0"/>
            <a:r>
              <a:rPr lang="zh-CN" altLang="en-US" noProof="1"/>
              <a:t>单击此处编辑母版文本样式</a:t>
            </a:r>
          </a:p>
        </p:txBody>
      </p:sp>
      <p:sp>
        <p:nvSpPr>
          <p:cNvPr id="26" name="内容占位符 8"/>
          <p:cNvSpPr>
            <a:spLocks noGrp="1"/>
          </p:cNvSpPr>
          <p:nvPr>
            <p:ph sz="quarter" idx="15"/>
          </p:nvPr>
        </p:nvSpPr>
        <p:spPr>
          <a:xfrm>
            <a:off x="628650" y="1454727"/>
            <a:ext cx="5431698" cy="4714298"/>
          </a:xfrm>
          <a:prstGeom prst="rect">
            <a:avLst/>
          </a:prstGeom>
        </p:spPr>
        <p:txBody>
          <a:bodyPr/>
          <a:lstStyle>
            <a:lvl1pPr marL="342900" indent="-342900">
              <a:buClr>
                <a:schemeClr val="accent5"/>
              </a:buClr>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buClr>
                <a:schemeClr val="accent2"/>
              </a:buClr>
              <a:buFont typeface="Wingdings" panose="05000000000000000000" pitchFamily="2" charset="2"/>
              <a:buChar char="p"/>
              <a:defRPr sz="2000">
                <a:latin typeface="微软雅黑" panose="020B0503020204020204" pitchFamily="34" charset="-122"/>
                <a:ea typeface="微软雅黑" panose="020B0503020204020204" pitchFamily="34" charset="-122"/>
              </a:defRPr>
            </a:lvl2pPr>
            <a:lvl3pPr marL="1143000" indent="-228600">
              <a:buClr>
                <a:srgbClr val="0070C0"/>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3pPr>
            <a:lvl4pPr marL="1600200" indent="-228600">
              <a:buClr>
                <a:schemeClr val="accent2"/>
              </a:buClr>
              <a:buFont typeface="Wingdings" panose="05000000000000000000" pitchFamily="2" charset="2"/>
              <a:buChar char="p"/>
              <a:defRPr sz="2000">
                <a:latin typeface="微软雅黑" panose="020B0503020204020204" pitchFamily="34" charset="-122"/>
                <a:ea typeface="微软雅黑" panose="020B0503020204020204" pitchFamily="34" charset="-122"/>
              </a:defRPr>
            </a:lvl4pPr>
            <a:lvl5pPr marL="2057400" indent="-228600">
              <a:buClr>
                <a:srgbClr val="0070C0"/>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27" name="内容占位符 8"/>
          <p:cNvSpPr>
            <a:spLocks noGrp="1"/>
          </p:cNvSpPr>
          <p:nvPr>
            <p:ph sz="quarter" idx="16"/>
          </p:nvPr>
        </p:nvSpPr>
        <p:spPr>
          <a:xfrm>
            <a:off x="6257065" y="1454727"/>
            <a:ext cx="5431698" cy="4714298"/>
          </a:xfrm>
          <a:prstGeom prst="rect">
            <a:avLst/>
          </a:prstGeom>
        </p:spPr>
        <p:txBody>
          <a:bodyPr/>
          <a:lstStyle>
            <a:lvl1pPr marL="342900" indent="-342900">
              <a:buClr>
                <a:schemeClr val="accent5"/>
              </a:buClr>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buClr>
                <a:schemeClr val="accent2"/>
              </a:buClr>
              <a:buFont typeface="Wingdings" panose="05000000000000000000" pitchFamily="2" charset="2"/>
              <a:buChar char="p"/>
              <a:defRPr sz="2000">
                <a:latin typeface="微软雅黑" panose="020B0503020204020204" pitchFamily="34" charset="-122"/>
                <a:ea typeface="微软雅黑" panose="020B0503020204020204" pitchFamily="34" charset="-122"/>
              </a:defRPr>
            </a:lvl2pPr>
            <a:lvl3pPr marL="1143000" indent="-228600">
              <a:buClr>
                <a:srgbClr val="0070C0"/>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3pPr>
            <a:lvl4pPr marL="1600200" indent="-228600">
              <a:buClr>
                <a:schemeClr val="accent2"/>
              </a:buClr>
              <a:buFont typeface="Wingdings" panose="05000000000000000000" pitchFamily="2" charset="2"/>
              <a:buChar char="p"/>
              <a:defRPr sz="2000">
                <a:latin typeface="微软雅黑" panose="020B0503020204020204" pitchFamily="34" charset="-122"/>
                <a:ea typeface="微软雅黑" panose="020B0503020204020204" pitchFamily="34" charset="-122"/>
              </a:defRPr>
            </a:lvl4pPr>
            <a:lvl5pPr marL="2057400" indent="-228600">
              <a:buClr>
                <a:srgbClr val="0070C0"/>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3" name="日期占位符 3"/>
          <p:cNvSpPr>
            <a:spLocks noGrp="1"/>
          </p:cNvSpPr>
          <p:nvPr>
            <p:ph type="dt" sz="half" idx="17"/>
          </p:nvPr>
        </p:nvSpPr>
        <p:spPr/>
        <p:txBody>
          <a:bodyPr/>
          <a:lstStyle>
            <a:lvl1pPr>
              <a:defRPr/>
            </a:lvl1pPr>
          </a:lstStyle>
          <a:p>
            <a:pPr>
              <a:defRPr/>
            </a:pPr>
            <a:fld id="{959A16A8-424E-4A19-8399-3F6919BCFACA}" type="datetimeFigureOut">
              <a:rPr lang="zh-CN" altLang="en-US"/>
              <a:t>2023/9/26</a:t>
            </a:fld>
            <a:endParaRPr lang="zh-CN" altLang="en-US"/>
          </a:p>
        </p:txBody>
      </p:sp>
      <p:sp>
        <p:nvSpPr>
          <p:cNvPr id="14" name="页脚占位符 4"/>
          <p:cNvSpPr>
            <a:spLocks noGrp="1"/>
          </p:cNvSpPr>
          <p:nvPr>
            <p:ph type="ftr" sz="quarter" idx="18"/>
          </p:nvPr>
        </p:nvSpPr>
        <p:spPr/>
        <p:txBody>
          <a:bodyPr/>
          <a:lstStyle>
            <a:lvl1pPr>
              <a:defRPr/>
            </a:lvl1pPr>
          </a:lstStyle>
          <a:p>
            <a:pPr>
              <a:defRPr/>
            </a:pPr>
            <a:endParaRPr lang="zh-CN" altLang="en-US"/>
          </a:p>
        </p:txBody>
      </p:sp>
      <p:sp>
        <p:nvSpPr>
          <p:cNvPr id="15" name="灯片编号占位符 5"/>
          <p:cNvSpPr>
            <a:spLocks noGrp="1"/>
          </p:cNvSpPr>
          <p:nvPr>
            <p:ph type="sldNum" sz="quarter" idx="19"/>
          </p:nvPr>
        </p:nvSpPr>
        <p:spPr/>
        <p:txBody>
          <a:bodyPr/>
          <a:lstStyle>
            <a:lvl1pPr>
              <a:defRPr/>
            </a:lvl1pPr>
          </a:lstStyle>
          <a:p>
            <a:pPr>
              <a:defRPr/>
            </a:pPr>
            <a:fld id="{6FC33F8D-12E6-42F8-92ED-FB2EEEE787B9}" type="slidenum">
              <a:rPr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grpSp>
        <p:nvGrpSpPr>
          <p:cNvPr id="7" name="组合 6"/>
          <p:cNvGrpSpPr/>
          <p:nvPr userDrawn="1"/>
        </p:nvGrpSpPr>
        <p:grpSpPr bwMode="auto">
          <a:xfrm>
            <a:off x="365125" y="565150"/>
            <a:ext cx="892175" cy="152400"/>
            <a:chOff x="365125" y="565150"/>
            <a:chExt cx="892175" cy="152835"/>
          </a:xfrm>
        </p:grpSpPr>
        <p:sp>
          <p:nvSpPr>
            <p:cNvPr id="8" name="矩形 7"/>
            <p:cNvSpPr/>
            <p:nvPr/>
          </p:nvSpPr>
          <p:spPr>
            <a:xfrm>
              <a:off x="365125"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9" name="矩形 8"/>
            <p:cNvSpPr/>
            <p:nvPr/>
          </p:nvSpPr>
          <p:spPr>
            <a:xfrm>
              <a:off x="560388"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10" name="矩形 9"/>
            <p:cNvSpPr/>
            <p:nvPr/>
          </p:nvSpPr>
          <p:spPr>
            <a:xfrm flipH="1">
              <a:off x="758825" y="565150"/>
              <a:ext cx="498475" cy="152835"/>
            </a:xfrm>
            <a:prstGeom prst="rect">
              <a:avLst/>
            </a:prstGeom>
            <a:gradFill>
              <a:gsLst>
                <a:gs pos="56000">
                  <a:srgbClr val="0067B3">
                    <a:alpha val="94000"/>
                  </a:srgbClr>
                </a:gs>
                <a:gs pos="0">
                  <a:srgbClr val="0067B3">
                    <a:alpha val="0"/>
                  </a:srgbClr>
                </a:gs>
                <a:gs pos="100000">
                  <a:srgbClr val="0067B3"/>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grpSp>
      <p:grpSp>
        <p:nvGrpSpPr>
          <p:cNvPr id="11" name="组合 10"/>
          <p:cNvGrpSpPr/>
          <p:nvPr userDrawn="1"/>
        </p:nvGrpSpPr>
        <p:grpSpPr bwMode="auto">
          <a:xfrm rot="10800000">
            <a:off x="10950575" y="6169025"/>
            <a:ext cx="892175" cy="152400"/>
            <a:chOff x="365125" y="565150"/>
            <a:chExt cx="892175" cy="152835"/>
          </a:xfrm>
        </p:grpSpPr>
        <p:sp>
          <p:nvSpPr>
            <p:cNvPr id="12" name="矩形 11"/>
            <p:cNvSpPr/>
            <p:nvPr/>
          </p:nvSpPr>
          <p:spPr>
            <a:xfrm>
              <a:off x="403225"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13" name="矩形 12"/>
            <p:cNvSpPr/>
            <p:nvPr/>
          </p:nvSpPr>
          <p:spPr>
            <a:xfrm>
              <a:off x="598487"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14" name="矩形 13"/>
            <p:cNvSpPr/>
            <p:nvPr/>
          </p:nvSpPr>
          <p:spPr>
            <a:xfrm flipH="1">
              <a:off x="760412" y="565150"/>
              <a:ext cx="498475" cy="152835"/>
            </a:xfrm>
            <a:prstGeom prst="rect">
              <a:avLst/>
            </a:prstGeom>
            <a:gradFill>
              <a:gsLst>
                <a:gs pos="56000">
                  <a:srgbClr val="0067B3">
                    <a:alpha val="94000"/>
                  </a:srgbClr>
                </a:gs>
                <a:gs pos="0">
                  <a:srgbClr val="0067B3">
                    <a:alpha val="0"/>
                  </a:srgbClr>
                </a:gs>
                <a:gs pos="100000">
                  <a:srgbClr val="0067B3"/>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grpSp>
      <p:sp>
        <p:nvSpPr>
          <p:cNvPr id="3" name="文本占位符 2"/>
          <p:cNvSpPr>
            <a:spLocks noGrp="1"/>
          </p:cNvSpPr>
          <p:nvPr>
            <p:ph type="body" idx="1"/>
          </p:nvPr>
        </p:nvSpPr>
        <p:spPr>
          <a:xfrm>
            <a:off x="1186774" y="1179924"/>
            <a:ext cx="4873574" cy="823912"/>
          </a:xfrm>
          <a:prstGeom prst="rect">
            <a:avLst/>
          </a:prstGeom>
        </p:spPr>
        <p:txBody>
          <a:bodyPr anchor="ctr"/>
          <a:lstStyle>
            <a:lvl1pPr marL="0" indent="0">
              <a:buNone/>
              <a:defRPr sz="28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a:t>单击此处编辑母版文本样式</a:t>
            </a:r>
          </a:p>
        </p:txBody>
      </p:sp>
      <p:sp>
        <p:nvSpPr>
          <p:cNvPr id="5" name="文本占位符 4"/>
          <p:cNvSpPr>
            <a:spLocks noGrp="1"/>
          </p:cNvSpPr>
          <p:nvPr>
            <p:ph type="body" sz="quarter" idx="3"/>
          </p:nvPr>
        </p:nvSpPr>
        <p:spPr>
          <a:xfrm>
            <a:off x="6256938" y="1179924"/>
            <a:ext cx="4897576" cy="823912"/>
          </a:xfrm>
          <a:prstGeom prst="rect">
            <a:avLst/>
          </a:prstGeom>
        </p:spPr>
        <p:txBody>
          <a:bodyPr anchor="ctr"/>
          <a:lstStyle>
            <a:lvl1pPr marL="0" indent="0">
              <a:buNone/>
              <a:defRPr sz="28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a:t>单击此处编辑母版文本样式</a:t>
            </a:r>
          </a:p>
        </p:txBody>
      </p:sp>
      <p:sp>
        <p:nvSpPr>
          <p:cNvPr id="23" name="文本占位符 6"/>
          <p:cNvSpPr>
            <a:spLocks noGrp="1"/>
          </p:cNvSpPr>
          <p:nvPr>
            <p:ph type="body" sz="quarter" idx="14"/>
          </p:nvPr>
        </p:nvSpPr>
        <p:spPr>
          <a:xfrm>
            <a:off x="1257300" y="376238"/>
            <a:ext cx="8231188" cy="688975"/>
          </a:xfrm>
          <a:prstGeom prst="rect">
            <a:avLst/>
          </a:prstGeom>
        </p:spPr>
        <p:txBody>
          <a:bodyPr/>
          <a:lstStyle>
            <a:lvl1pPr marL="0" indent="0">
              <a:buNone/>
              <a:defRPr sz="4000" b="1">
                <a:solidFill>
                  <a:srgbClr val="067AB2"/>
                </a:solidFill>
                <a:latin typeface="微软雅黑" panose="020B0503020204020204" pitchFamily="34" charset="-122"/>
                <a:ea typeface="微软雅黑" panose="020B0503020204020204" pitchFamily="34" charset="-122"/>
              </a:defRPr>
            </a:lvl1pPr>
          </a:lstStyle>
          <a:p>
            <a:pPr lvl="0"/>
            <a:r>
              <a:rPr lang="zh-CN" altLang="en-US" noProof="1"/>
              <a:t>单击此处编辑母版文本样式</a:t>
            </a:r>
          </a:p>
        </p:txBody>
      </p:sp>
      <p:sp>
        <p:nvSpPr>
          <p:cNvPr id="24" name="内容占位符 8"/>
          <p:cNvSpPr>
            <a:spLocks noGrp="1"/>
          </p:cNvSpPr>
          <p:nvPr>
            <p:ph sz="quarter" idx="15"/>
          </p:nvPr>
        </p:nvSpPr>
        <p:spPr>
          <a:xfrm>
            <a:off x="628650" y="2117031"/>
            <a:ext cx="5431698" cy="4051994"/>
          </a:xfrm>
          <a:prstGeom prst="rect">
            <a:avLst/>
          </a:prstGeom>
        </p:spPr>
        <p:txBody>
          <a:bodyPr/>
          <a:lstStyle>
            <a:lvl1pPr marL="342900" indent="-342900">
              <a:buClr>
                <a:schemeClr val="accent5"/>
              </a:buClr>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buClr>
                <a:schemeClr val="accent2"/>
              </a:buClr>
              <a:buFont typeface="Wingdings" panose="05000000000000000000" pitchFamily="2" charset="2"/>
              <a:buChar char="p"/>
              <a:defRPr sz="2000">
                <a:latin typeface="微软雅黑" panose="020B0503020204020204" pitchFamily="34" charset="-122"/>
                <a:ea typeface="微软雅黑" panose="020B0503020204020204" pitchFamily="34" charset="-122"/>
              </a:defRPr>
            </a:lvl2pPr>
            <a:lvl3pPr marL="1143000" indent="-228600">
              <a:buClr>
                <a:srgbClr val="0070C0"/>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3pPr>
            <a:lvl4pPr marL="1600200" indent="-228600">
              <a:buClr>
                <a:schemeClr val="accent2"/>
              </a:buClr>
              <a:buFont typeface="Wingdings" panose="05000000000000000000" pitchFamily="2" charset="2"/>
              <a:buChar char="p"/>
              <a:defRPr sz="2000">
                <a:latin typeface="微软雅黑" panose="020B0503020204020204" pitchFamily="34" charset="-122"/>
                <a:ea typeface="微软雅黑" panose="020B0503020204020204" pitchFamily="34" charset="-122"/>
              </a:defRPr>
            </a:lvl4pPr>
            <a:lvl5pPr marL="2057400" indent="-228600">
              <a:buClr>
                <a:srgbClr val="0070C0"/>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25" name="内容占位符 8"/>
          <p:cNvSpPr>
            <a:spLocks noGrp="1"/>
          </p:cNvSpPr>
          <p:nvPr>
            <p:ph sz="quarter" idx="16"/>
          </p:nvPr>
        </p:nvSpPr>
        <p:spPr>
          <a:xfrm>
            <a:off x="6257065" y="2117031"/>
            <a:ext cx="5431698" cy="4051994"/>
          </a:xfrm>
          <a:prstGeom prst="rect">
            <a:avLst/>
          </a:prstGeom>
        </p:spPr>
        <p:txBody>
          <a:bodyPr/>
          <a:lstStyle>
            <a:lvl1pPr marL="342900" indent="-342900">
              <a:buClr>
                <a:schemeClr val="accent5"/>
              </a:buClr>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buClr>
                <a:schemeClr val="accent2"/>
              </a:buClr>
              <a:buFont typeface="Wingdings" panose="05000000000000000000" pitchFamily="2" charset="2"/>
              <a:buChar char="p"/>
              <a:defRPr sz="2000">
                <a:latin typeface="微软雅黑" panose="020B0503020204020204" pitchFamily="34" charset="-122"/>
                <a:ea typeface="微软雅黑" panose="020B0503020204020204" pitchFamily="34" charset="-122"/>
              </a:defRPr>
            </a:lvl2pPr>
            <a:lvl3pPr marL="1143000" indent="-228600">
              <a:buClr>
                <a:srgbClr val="0070C0"/>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3pPr>
            <a:lvl4pPr marL="1600200" indent="-228600">
              <a:buClr>
                <a:schemeClr val="accent2"/>
              </a:buClr>
              <a:buFont typeface="Wingdings" panose="05000000000000000000" pitchFamily="2" charset="2"/>
              <a:buChar char="p"/>
              <a:defRPr sz="2000">
                <a:latin typeface="微软雅黑" panose="020B0503020204020204" pitchFamily="34" charset="-122"/>
                <a:ea typeface="微软雅黑" panose="020B0503020204020204" pitchFamily="34" charset="-122"/>
              </a:defRPr>
            </a:lvl4pPr>
            <a:lvl5pPr marL="2057400" indent="-228600">
              <a:buClr>
                <a:srgbClr val="0070C0"/>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5" name="日期占位符 3"/>
          <p:cNvSpPr>
            <a:spLocks noGrp="1"/>
          </p:cNvSpPr>
          <p:nvPr>
            <p:ph type="dt" sz="half" idx="17"/>
          </p:nvPr>
        </p:nvSpPr>
        <p:spPr/>
        <p:txBody>
          <a:bodyPr/>
          <a:lstStyle>
            <a:lvl1pPr>
              <a:defRPr/>
            </a:lvl1pPr>
          </a:lstStyle>
          <a:p>
            <a:pPr>
              <a:defRPr/>
            </a:pPr>
            <a:fld id="{FB45F76C-D66E-4C8D-9781-8849A6B5A3F5}" type="datetimeFigureOut">
              <a:rPr lang="zh-CN" altLang="en-US"/>
              <a:t>2023/9/26</a:t>
            </a:fld>
            <a:endParaRPr lang="zh-CN" altLang="en-US"/>
          </a:p>
        </p:txBody>
      </p:sp>
      <p:sp>
        <p:nvSpPr>
          <p:cNvPr id="16" name="页脚占位符 4"/>
          <p:cNvSpPr>
            <a:spLocks noGrp="1"/>
          </p:cNvSpPr>
          <p:nvPr>
            <p:ph type="ftr" sz="quarter" idx="18"/>
          </p:nvPr>
        </p:nvSpPr>
        <p:spPr/>
        <p:txBody>
          <a:bodyPr/>
          <a:lstStyle>
            <a:lvl1pPr>
              <a:defRPr/>
            </a:lvl1pPr>
          </a:lstStyle>
          <a:p>
            <a:pPr>
              <a:defRPr/>
            </a:pPr>
            <a:endParaRPr lang="zh-CN" altLang="en-US"/>
          </a:p>
        </p:txBody>
      </p:sp>
      <p:sp>
        <p:nvSpPr>
          <p:cNvPr id="17" name="灯片编号占位符 5"/>
          <p:cNvSpPr>
            <a:spLocks noGrp="1"/>
          </p:cNvSpPr>
          <p:nvPr>
            <p:ph type="sldNum" sz="quarter" idx="19"/>
          </p:nvPr>
        </p:nvSpPr>
        <p:spPr/>
        <p:txBody>
          <a:bodyPr/>
          <a:lstStyle>
            <a:lvl1pPr>
              <a:defRPr/>
            </a:lvl1pPr>
          </a:lstStyle>
          <a:p>
            <a:pPr>
              <a:defRPr/>
            </a:pPr>
            <a:fld id="{CD4FE8BA-26BD-4692-B0D3-403DEB486C7B}" type="slidenum">
              <a:rPr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3" name="组合 6"/>
          <p:cNvGrpSpPr/>
          <p:nvPr userDrawn="1"/>
        </p:nvGrpSpPr>
        <p:grpSpPr bwMode="auto">
          <a:xfrm>
            <a:off x="365125" y="565150"/>
            <a:ext cx="892175" cy="152400"/>
            <a:chOff x="365125" y="565150"/>
            <a:chExt cx="892175" cy="152835"/>
          </a:xfrm>
        </p:grpSpPr>
        <p:sp>
          <p:nvSpPr>
            <p:cNvPr id="4" name="矩形 3"/>
            <p:cNvSpPr/>
            <p:nvPr/>
          </p:nvSpPr>
          <p:spPr>
            <a:xfrm>
              <a:off x="365125"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5" name="矩形 4"/>
            <p:cNvSpPr/>
            <p:nvPr/>
          </p:nvSpPr>
          <p:spPr>
            <a:xfrm>
              <a:off x="560388"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6" name="矩形 5"/>
            <p:cNvSpPr/>
            <p:nvPr/>
          </p:nvSpPr>
          <p:spPr>
            <a:xfrm flipH="1">
              <a:off x="758825" y="565150"/>
              <a:ext cx="498475" cy="152835"/>
            </a:xfrm>
            <a:prstGeom prst="rect">
              <a:avLst/>
            </a:prstGeom>
            <a:gradFill>
              <a:gsLst>
                <a:gs pos="56000">
                  <a:srgbClr val="0067B3">
                    <a:alpha val="94000"/>
                  </a:srgbClr>
                </a:gs>
                <a:gs pos="0">
                  <a:srgbClr val="0067B3">
                    <a:alpha val="0"/>
                  </a:srgbClr>
                </a:gs>
                <a:gs pos="100000">
                  <a:srgbClr val="0067B3"/>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grpSp>
      <p:grpSp>
        <p:nvGrpSpPr>
          <p:cNvPr id="7" name="组合 10"/>
          <p:cNvGrpSpPr/>
          <p:nvPr userDrawn="1"/>
        </p:nvGrpSpPr>
        <p:grpSpPr bwMode="auto">
          <a:xfrm rot="10800000">
            <a:off x="10950575" y="6169025"/>
            <a:ext cx="892175" cy="152400"/>
            <a:chOff x="365125" y="565150"/>
            <a:chExt cx="892175" cy="152835"/>
          </a:xfrm>
        </p:grpSpPr>
        <p:sp>
          <p:nvSpPr>
            <p:cNvPr id="8" name="矩形 7"/>
            <p:cNvSpPr/>
            <p:nvPr/>
          </p:nvSpPr>
          <p:spPr>
            <a:xfrm>
              <a:off x="403225"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9" name="矩形 8"/>
            <p:cNvSpPr/>
            <p:nvPr/>
          </p:nvSpPr>
          <p:spPr>
            <a:xfrm>
              <a:off x="598487"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10" name="矩形 9"/>
            <p:cNvSpPr/>
            <p:nvPr/>
          </p:nvSpPr>
          <p:spPr>
            <a:xfrm flipH="1">
              <a:off x="760412" y="565150"/>
              <a:ext cx="498475" cy="152835"/>
            </a:xfrm>
            <a:prstGeom prst="rect">
              <a:avLst/>
            </a:prstGeom>
            <a:gradFill>
              <a:gsLst>
                <a:gs pos="56000">
                  <a:srgbClr val="0067B3">
                    <a:alpha val="94000"/>
                  </a:srgbClr>
                </a:gs>
                <a:gs pos="0">
                  <a:srgbClr val="0067B3">
                    <a:alpha val="0"/>
                  </a:srgbClr>
                </a:gs>
                <a:gs pos="100000">
                  <a:srgbClr val="0067B3"/>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grpSp>
      <p:sp>
        <p:nvSpPr>
          <p:cNvPr id="16" name="文本占位符 6"/>
          <p:cNvSpPr>
            <a:spLocks noGrp="1"/>
          </p:cNvSpPr>
          <p:nvPr>
            <p:ph type="body" sz="quarter" idx="14"/>
          </p:nvPr>
        </p:nvSpPr>
        <p:spPr>
          <a:xfrm>
            <a:off x="1257300" y="376238"/>
            <a:ext cx="8231188" cy="688975"/>
          </a:xfrm>
          <a:prstGeom prst="rect">
            <a:avLst/>
          </a:prstGeom>
        </p:spPr>
        <p:txBody>
          <a:bodyPr/>
          <a:lstStyle>
            <a:lvl1pPr marL="0" indent="0">
              <a:buNone/>
              <a:defRPr sz="4000" b="1">
                <a:solidFill>
                  <a:srgbClr val="067AB2"/>
                </a:solidFill>
                <a:latin typeface="微软雅黑" panose="020B0503020204020204" pitchFamily="34" charset="-122"/>
                <a:ea typeface="微软雅黑" panose="020B0503020204020204" pitchFamily="34" charset="-122"/>
              </a:defRPr>
            </a:lvl1pPr>
          </a:lstStyle>
          <a:p>
            <a:pPr lvl="0"/>
            <a:r>
              <a:rPr lang="zh-CN" altLang="en-US" noProof="1"/>
              <a:t>单击此处编辑母版文本样式</a:t>
            </a:r>
          </a:p>
        </p:txBody>
      </p:sp>
      <p:sp>
        <p:nvSpPr>
          <p:cNvPr id="11" name="日期占位符 3"/>
          <p:cNvSpPr>
            <a:spLocks noGrp="1"/>
          </p:cNvSpPr>
          <p:nvPr>
            <p:ph type="dt" sz="half" idx="15"/>
          </p:nvPr>
        </p:nvSpPr>
        <p:spPr/>
        <p:txBody>
          <a:bodyPr/>
          <a:lstStyle>
            <a:lvl1pPr>
              <a:defRPr/>
            </a:lvl1pPr>
          </a:lstStyle>
          <a:p>
            <a:pPr>
              <a:defRPr/>
            </a:pPr>
            <a:fld id="{5709E548-C52D-4234-BA71-4C95C69F20D1}" type="datetimeFigureOut">
              <a:rPr lang="zh-CN" altLang="en-US"/>
              <a:t>2023/9/26</a:t>
            </a:fld>
            <a:endParaRPr lang="zh-CN" altLang="en-US"/>
          </a:p>
        </p:txBody>
      </p:sp>
      <p:sp>
        <p:nvSpPr>
          <p:cNvPr id="12" name="页脚占位符 4"/>
          <p:cNvSpPr>
            <a:spLocks noGrp="1"/>
          </p:cNvSpPr>
          <p:nvPr>
            <p:ph type="ftr" sz="quarter" idx="16"/>
          </p:nvPr>
        </p:nvSpPr>
        <p:spPr/>
        <p:txBody>
          <a:bodyPr/>
          <a:lstStyle>
            <a:lvl1pPr>
              <a:defRPr/>
            </a:lvl1pPr>
          </a:lstStyle>
          <a:p>
            <a:pPr>
              <a:defRPr/>
            </a:pPr>
            <a:endParaRPr lang="zh-CN" altLang="en-US"/>
          </a:p>
        </p:txBody>
      </p:sp>
      <p:sp>
        <p:nvSpPr>
          <p:cNvPr id="13" name="灯片编号占位符 5"/>
          <p:cNvSpPr>
            <a:spLocks noGrp="1"/>
          </p:cNvSpPr>
          <p:nvPr>
            <p:ph type="sldNum" sz="quarter" idx="17"/>
          </p:nvPr>
        </p:nvSpPr>
        <p:spPr/>
        <p:txBody>
          <a:bodyPr/>
          <a:lstStyle>
            <a:lvl1pPr>
              <a:defRPr/>
            </a:lvl1pPr>
          </a:lstStyle>
          <a:p>
            <a:pPr>
              <a:defRPr/>
            </a:pPr>
            <a:fld id="{BD249EA8-1556-46BE-86EB-6F92037B2BB0}" type="slidenum">
              <a:rPr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组合 10"/>
          <p:cNvGrpSpPr/>
          <p:nvPr userDrawn="1"/>
        </p:nvGrpSpPr>
        <p:grpSpPr bwMode="auto">
          <a:xfrm rot="10800000">
            <a:off x="10950575" y="6169025"/>
            <a:ext cx="892175" cy="152400"/>
            <a:chOff x="365125" y="565150"/>
            <a:chExt cx="892175" cy="152835"/>
          </a:xfrm>
        </p:grpSpPr>
        <p:sp>
          <p:nvSpPr>
            <p:cNvPr id="3" name="矩形 2"/>
            <p:cNvSpPr/>
            <p:nvPr/>
          </p:nvSpPr>
          <p:spPr>
            <a:xfrm>
              <a:off x="403225"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4" name="矩形 3"/>
            <p:cNvSpPr/>
            <p:nvPr/>
          </p:nvSpPr>
          <p:spPr>
            <a:xfrm>
              <a:off x="598487"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5" name="矩形 4"/>
            <p:cNvSpPr/>
            <p:nvPr/>
          </p:nvSpPr>
          <p:spPr>
            <a:xfrm flipH="1">
              <a:off x="760412" y="565150"/>
              <a:ext cx="498475" cy="152835"/>
            </a:xfrm>
            <a:prstGeom prst="rect">
              <a:avLst/>
            </a:prstGeom>
            <a:gradFill>
              <a:gsLst>
                <a:gs pos="56000">
                  <a:srgbClr val="0067B3">
                    <a:alpha val="94000"/>
                  </a:srgbClr>
                </a:gs>
                <a:gs pos="0">
                  <a:srgbClr val="0067B3">
                    <a:alpha val="0"/>
                  </a:srgbClr>
                </a:gs>
                <a:gs pos="100000">
                  <a:srgbClr val="0067B3"/>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grpSp>
      <p:grpSp>
        <p:nvGrpSpPr>
          <p:cNvPr id="6" name="组合 11"/>
          <p:cNvGrpSpPr/>
          <p:nvPr userDrawn="1"/>
        </p:nvGrpSpPr>
        <p:grpSpPr bwMode="auto">
          <a:xfrm>
            <a:off x="365125" y="565150"/>
            <a:ext cx="892175" cy="152400"/>
            <a:chOff x="365125" y="565150"/>
            <a:chExt cx="892175" cy="152835"/>
          </a:xfrm>
        </p:grpSpPr>
        <p:sp>
          <p:nvSpPr>
            <p:cNvPr id="7" name="矩形 6"/>
            <p:cNvSpPr/>
            <p:nvPr/>
          </p:nvSpPr>
          <p:spPr>
            <a:xfrm>
              <a:off x="365125"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8" name="矩形 7"/>
            <p:cNvSpPr/>
            <p:nvPr/>
          </p:nvSpPr>
          <p:spPr>
            <a:xfrm>
              <a:off x="560388"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9" name="矩形 8"/>
            <p:cNvSpPr/>
            <p:nvPr/>
          </p:nvSpPr>
          <p:spPr>
            <a:xfrm flipH="1">
              <a:off x="758825" y="565150"/>
              <a:ext cx="498475" cy="152835"/>
            </a:xfrm>
            <a:prstGeom prst="rect">
              <a:avLst/>
            </a:prstGeom>
            <a:gradFill>
              <a:gsLst>
                <a:gs pos="56000">
                  <a:srgbClr val="0067B3">
                    <a:alpha val="94000"/>
                  </a:srgbClr>
                </a:gs>
                <a:gs pos="0">
                  <a:srgbClr val="0067B3">
                    <a:alpha val="0"/>
                  </a:srgbClr>
                </a:gs>
                <a:gs pos="100000">
                  <a:srgbClr val="0067B3"/>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grpSp>
      <p:sp>
        <p:nvSpPr>
          <p:cNvPr id="10" name="日期占位符 3"/>
          <p:cNvSpPr>
            <a:spLocks noGrp="1"/>
          </p:cNvSpPr>
          <p:nvPr>
            <p:ph type="dt" sz="half" idx="10"/>
          </p:nvPr>
        </p:nvSpPr>
        <p:spPr/>
        <p:txBody>
          <a:bodyPr/>
          <a:lstStyle>
            <a:lvl1pPr>
              <a:defRPr/>
            </a:lvl1pPr>
          </a:lstStyle>
          <a:p>
            <a:pPr>
              <a:defRPr/>
            </a:pPr>
            <a:fld id="{57E9FA83-B8C0-4D0E-9CCC-BC23FC981E9A}" type="datetimeFigureOut">
              <a:rPr lang="zh-CN" altLang="en-US"/>
              <a:t>2023/9/26</a:t>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98668798-BB25-4FA9-ABD8-4E52926FE036}" type="slidenum">
              <a:rPr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5" name="组合 10"/>
          <p:cNvGrpSpPr/>
          <p:nvPr userDrawn="1"/>
        </p:nvGrpSpPr>
        <p:grpSpPr bwMode="auto">
          <a:xfrm rot="10800000">
            <a:off x="10950575" y="6169025"/>
            <a:ext cx="892175" cy="152400"/>
            <a:chOff x="365125" y="565150"/>
            <a:chExt cx="892175" cy="152835"/>
          </a:xfrm>
        </p:grpSpPr>
        <p:sp>
          <p:nvSpPr>
            <p:cNvPr id="6" name="矩形 5"/>
            <p:cNvSpPr/>
            <p:nvPr/>
          </p:nvSpPr>
          <p:spPr>
            <a:xfrm>
              <a:off x="403225"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7" name="矩形 6"/>
            <p:cNvSpPr/>
            <p:nvPr/>
          </p:nvSpPr>
          <p:spPr>
            <a:xfrm>
              <a:off x="598487"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8" name="矩形 7"/>
            <p:cNvSpPr/>
            <p:nvPr/>
          </p:nvSpPr>
          <p:spPr>
            <a:xfrm flipH="1">
              <a:off x="760412" y="565150"/>
              <a:ext cx="498475" cy="152835"/>
            </a:xfrm>
            <a:prstGeom prst="rect">
              <a:avLst/>
            </a:prstGeom>
            <a:gradFill>
              <a:gsLst>
                <a:gs pos="56000">
                  <a:srgbClr val="0067B3">
                    <a:alpha val="94000"/>
                  </a:srgbClr>
                </a:gs>
                <a:gs pos="0">
                  <a:srgbClr val="0067B3">
                    <a:alpha val="0"/>
                  </a:srgbClr>
                </a:gs>
                <a:gs pos="100000">
                  <a:srgbClr val="0067B3"/>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grpSp>
      <p:grpSp>
        <p:nvGrpSpPr>
          <p:cNvPr id="9" name="组合 11"/>
          <p:cNvGrpSpPr/>
          <p:nvPr userDrawn="1"/>
        </p:nvGrpSpPr>
        <p:grpSpPr bwMode="auto">
          <a:xfrm>
            <a:off x="365125" y="565150"/>
            <a:ext cx="892175" cy="152400"/>
            <a:chOff x="365125" y="565150"/>
            <a:chExt cx="892175" cy="152835"/>
          </a:xfrm>
        </p:grpSpPr>
        <p:sp>
          <p:nvSpPr>
            <p:cNvPr id="10" name="矩形 9"/>
            <p:cNvSpPr/>
            <p:nvPr/>
          </p:nvSpPr>
          <p:spPr>
            <a:xfrm>
              <a:off x="365125"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11" name="矩形 10"/>
            <p:cNvSpPr/>
            <p:nvPr/>
          </p:nvSpPr>
          <p:spPr>
            <a:xfrm>
              <a:off x="560388"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12" name="矩形 11"/>
            <p:cNvSpPr/>
            <p:nvPr/>
          </p:nvSpPr>
          <p:spPr>
            <a:xfrm flipH="1">
              <a:off x="758825" y="565150"/>
              <a:ext cx="498475" cy="152835"/>
            </a:xfrm>
            <a:prstGeom prst="rect">
              <a:avLst/>
            </a:prstGeom>
            <a:gradFill>
              <a:gsLst>
                <a:gs pos="56000">
                  <a:srgbClr val="0067B3">
                    <a:alpha val="94000"/>
                  </a:srgbClr>
                </a:gs>
                <a:gs pos="0">
                  <a:srgbClr val="0067B3">
                    <a:alpha val="0"/>
                  </a:srgbClr>
                </a:gs>
                <a:gs pos="100000">
                  <a:srgbClr val="0067B3"/>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grpSp>
      <p:sp>
        <p:nvSpPr>
          <p:cNvPr id="2" name="标题 1"/>
          <p:cNvSpPr>
            <a:spLocks noGrp="1"/>
          </p:cNvSpPr>
          <p:nvPr>
            <p:ph type="title"/>
          </p:nvPr>
        </p:nvSpPr>
        <p:spPr>
          <a:xfrm>
            <a:off x="839788" y="457200"/>
            <a:ext cx="4165349" cy="1600200"/>
          </a:xfrm>
        </p:spPr>
        <p:txBody>
          <a:bodyPr anchor="b"/>
          <a:lstStyle>
            <a:lvl1pPr>
              <a:defRPr sz="3200">
                <a:solidFill>
                  <a:schemeClr val="accent1"/>
                </a:solidFill>
              </a:defRPr>
            </a:lvl1pPr>
          </a:lstStyle>
          <a:p>
            <a:r>
              <a:rPr lang="zh-CN" altLang="en-US" noProof="1"/>
              <a:t>单击此处编辑母版标题样式</a:t>
            </a:r>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1"/>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13" name="日期占位符 3"/>
          <p:cNvSpPr>
            <a:spLocks noGrp="1"/>
          </p:cNvSpPr>
          <p:nvPr>
            <p:ph type="dt" sz="half" idx="10"/>
          </p:nvPr>
        </p:nvSpPr>
        <p:spPr/>
        <p:txBody>
          <a:bodyPr/>
          <a:lstStyle>
            <a:lvl1pPr>
              <a:defRPr/>
            </a:lvl1pPr>
          </a:lstStyle>
          <a:p>
            <a:pPr>
              <a:defRPr/>
            </a:pPr>
            <a:fld id="{4C7D6E0B-D0BE-4B4D-AD73-C06552E3975E}" type="datetimeFigureOut">
              <a:rPr lang="zh-CN" altLang="en-US"/>
              <a:t>2023/9/26</a:t>
            </a:fld>
            <a:endParaRPr lang="zh-CN" altLang="en-US"/>
          </a:p>
        </p:txBody>
      </p:sp>
      <p:sp>
        <p:nvSpPr>
          <p:cNvPr id="14" name="页脚占位符 4"/>
          <p:cNvSpPr>
            <a:spLocks noGrp="1"/>
          </p:cNvSpPr>
          <p:nvPr>
            <p:ph type="ftr" sz="quarter" idx="11"/>
          </p:nvPr>
        </p:nvSpPr>
        <p:spPr/>
        <p:txBody>
          <a:bodyPr/>
          <a:lstStyle>
            <a:lvl1pPr>
              <a:defRPr/>
            </a:lvl1pPr>
          </a:lstStyle>
          <a:p>
            <a:pPr>
              <a:defRPr/>
            </a:pPr>
            <a:endParaRPr lang="zh-CN" altLang="en-US"/>
          </a:p>
        </p:txBody>
      </p:sp>
      <p:sp>
        <p:nvSpPr>
          <p:cNvPr id="15" name="灯片编号占位符 5"/>
          <p:cNvSpPr>
            <a:spLocks noGrp="1"/>
          </p:cNvSpPr>
          <p:nvPr>
            <p:ph type="sldNum" sz="quarter" idx="12"/>
          </p:nvPr>
        </p:nvSpPr>
        <p:spPr/>
        <p:txBody>
          <a:bodyPr/>
          <a:lstStyle>
            <a:lvl1pPr>
              <a:defRPr/>
            </a:lvl1pPr>
          </a:lstStyle>
          <a:p>
            <a:pPr>
              <a:defRPr/>
            </a:pPr>
            <a:fld id="{F73F1EFB-CD7A-4F23-A026-94599C0E4C11}" type="slidenum">
              <a:rPr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grpSp>
        <p:nvGrpSpPr>
          <p:cNvPr id="4" name="组合 10"/>
          <p:cNvGrpSpPr/>
          <p:nvPr userDrawn="1"/>
        </p:nvGrpSpPr>
        <p:grpSpPr bwMode="auto">
          <a:xfrm rot="10800000">
            <a:off x="10950575" y="6169025"/>
            <a:ext cx="892175" cy="152400"/>
            <a:chOff x="365125" y="565150"/>
            <a:chExt cx="892175" cy="152835"/>
          </a:xfrm>
        </p:grpSpPr>
        <p:sp>
          <p:nvSpPr>
            <p:cNvPr id="5" name="矩形 4"/>
            <p:cNvSpPr/>
            <p:nvPr/>
          </p:nvSpPr>
          <p:spPr>
            <a:xfrm>
              <a:off x="403225"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6" name="矩形 5"/>
            <p:cNvSpPr/>
            <p:nvPr/>
          </p:nvSpPr>
          <p:spPr>
            <a:xfrm>
              <a:off x="598487"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7" name="矩形 6"/>
            <p:cNvSpPr/>
            <p:nvPr/>
          </p:nvSpPr>
          <p:spPr>
            <a:xfrm flipH="1">
              <a:off x="760412" y="565150"/>
              <a:ext cx="498475" cy="152835"/>
            </a:xfrm>
            <a:prstGeom prst="rect">
              <a:avLst/>
            </a:prstGeom>
            <a:gradFill>
              <a:gsLst>
                <a:gs pos="56000">
                  <a:srgbClr val="0067B3">
                    <a:alpha val="94000"/>
                  </a:srgbClr>
                </a:gs>
                <a:gs pos="0">
                  <a:srgbClr val="0067B3">
                    <a:alpha val="0"/>
                  </a:srgbClr>
                </a:gs>
                <a:gs pos="100000">
                  <a:srgbClr val="0067B3"/>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grpSp>
      <p:grpSp>
        <p:nvGrpSpPr>
          <p:cNvPr id="8" name="组合 11"/>
          <p:cNvGrpSpPr/>
          <p:nvPr userDrawn="1"/>
        </p:nvGrpSpPr>
        <p:grpSpPr bwMode="auto">
          <a:xfrm>
            <a:off x="365125" y="565150"/>
            <a:ext cx="892175" cy="152400"/>
            <a:chOff x="365125" y="565150"/>
            <a:chExt cx="892175" cy="152835"/>
          </a:xfrm>
        </p:grpSpPr>
        <p:sp>
          <p:nvSpPr>
            <p:cNvPr id="9" name="矩形 8"/>
            <p:cNvSpPr/>
            <p:nvPr/>
          </p:nvSpPr>
          <p:spPr>
            <a:xfrm>
              <a:off x="365125"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10" name="矩形 9"/>
            <p:cNvSpPr/>
            <p:nvPr/>
          </p:nvSpPr>
          <p:spPr>
            <a:xfrm>
              <a:off x="560388" y="565150"/>
              <a:ext cx="152400" cy="152835"/>
            </a:xfrm>
            <a:prstGeom prst="rect">
              <a:avLst/>
            </a:prstGeom>
            <a:solidFill>
              <a:srgbClr val="006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sp>
          <p:nvSpPr>
            <p:cNvPr id="11" name="矩形 10"/>
            <p:cNvSpPr/>
            <p:nvPr/>
          </p:nvSpPr>
          <p:spPr>
            <a:xfrm flipH="1">
              <a:off x="758825" y="565150"/>
              <a:ext cx="498475" cy="152835"/>
            </a:xfrm>
            <a:prstGeom prst="rect">
              <a:avLst/>
            </a:prstGeom>
            <a:gradFill>
              <a:gsLst>
                <a:gs pos="56000">
                  <a:srgbClr val="0067B3">
                    <a:alpha val="94000"/>
                  </a:srgbClr>
                </a:gs>
                <a:gs pos="0">
                  <a:srgbClr val="0067B3">
                    <a:alpha val="0"/>
                  </a:srgbClr>
                </a:gs>
                <a:gs pos="100000">
                  <a:srgbClr val="0067B3"/>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405"/>
            </a:p>
          </p:txBody>
        </p:sp>
      </p:grpSp>
      <p:sp>
        <p:nvSpPr>
          <p:cNvPr id="2" name="竖排标题 1"/>
          <p:cNvSpPr>
            <a:spLocks noGrp="1"/>
          </p:cNvSpPr>
          <p:nvPr>
            <p:ph type="title" orient="vert"/>
          </p:nvPr>
        </p:nvSpPr>
        <p:spPr>
          <a:xfrm>
            <a:off x="8724900" y="365125"/>
            <a:ext cx="2628900" cy="5811838"/>
          </a:xfrm>
        </p:spPr>
        <p:txBody>
          <a:bodyPr vert="eaVert"/>
          <a:lstStyle>
            <a:lvl1pPr>
              <a:defRPr>
                <a:solidFill>
                  <a:schemeClr val="accent1"/>
                </a:solidFill>
              </a:defRPr>
            </a:lvl1pPr>
          </a:lstStyle>
          <a:p>
            <a:r>
              <a:rPr lang="zh-CN" altLang="en-US" noProof="1"/>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2" name="日期占位符 3"/>
          <p:cNvSpPr>
            <a:spLocks noGrp="1"/>
          </p:cNvSpPr>
          <p:nvPr>
            <p:ph type="dt" sz="half" idx="10"/>
          </p:nvPr>
        </p:nvSpPr>
        <p:spPr/>
        <p:txBody>
          <a:bodyPr/>
          <a:lstStyle>
            <a:lvl1pPr>
              <a:defRPr/>
            </a:lvl1pPr>
          </a:lstStyle>
          <a:p>
            <a:pPr>
              <a:defRPr/>
            </a:pPr>
            <a:fld id="{CFDB69D5-8F99-4149-A125-9A8E7A77A43F}" type="datetimeFigureOut">
              <a:rPr lang="zh-CN" altLang="en-US"/>
              <a:t>2023/9/26</a:t>
            </a:fld>
            <a:endParaRPr lang="zh-CN" altLang="en-US"/>
          </a:p>
        </p:txBody>
      </p:sp>
      <p:sp>
        <p:nvSpPr>
          <p:cNvPr id="13" name="页脚占位符 4"/>
          <p:cNvSpPr>
            <a:spLocks noGrp="1"/>
          </p:cNvSpPr>
          <p:nvPr>
            <p:ph type="ftr" sz="quarter" idx="11"/>
          </p:nvPr>
        </p:nvSpPr>
        <p:spPr/>
        <p:txBody>
          <a:bodyPr/>
          <a:lstStyle>
            <a:lvl1pPr>
              <a:defRPr/>
            </a:lvl1pPr>
          </a:lstStyle>
          <a:p>
            <a:pPr>
              <a:defRPr/>
            </a:pPr>
            <a:endParaRPr lang="zh-CN" altLang="en-US"/>
          </a:p>
        </p:txBody>
      </p:sp>
      <p:sp>
        <p:nvSpPr>
          <p:cNvPr id="14" name="灯片编号占位符 5"/>
          <p:cNvSpPr>
            <a:spLocks noGrp="1"/>
          </p:cNvSpPr>
          <p:nvPr>
            <p:ph type="sldNum" sz="quarter" idx="12"/>
          </p:nvPr>
        </p:nvSpPr>
        <p:spPr/>
        <p:txBody>
          <a:bodyPr/>
          <a:lstStyle>
            <a:lvl1pPr>
              <a:defRPr/>
            </a:lvl1pPr>
          </a:lstStyle>
          <a:p>
            <a:pPr>
              <a:defRPr/>
            </a:pPr>
            <a:fld id="{A1D67BB1-ACEE-40BC-BFE7-D30740BE5795}" type="slidenum">
              <a:rPr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89836BE2-B5A5-4CB2-9E9B-EFEED70E7A13}" type="datetimeFigureOut">
              <a:rPr lang="zh-CN" altLang="en-US"/>
              <a:t>2023/9/26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noProof="1">
                <a:solidFill>
                  <a:srgbClr val="898989"/>
                </a:solidFill>
              </a:defRPr>
            </a:lvl1pPr>
          </a:lstStyle>
          <a:p>
            <a:pPr>
              <a:defRPr/>
            </a:pPr>
            <a:fld id="{593F8D81-4EED-474F-A365-61D79FED8BD2}" type="slidenum">
              <a:rPr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rtl="0" eaLnBrk="0" fontAlgn="base" hangingPunct="0">
        <a:lnSpc>
          <a:spcPct val="90000"/>
        </a:lnSpc>
        <a:spcBef>
          <a:spcPct val="0"/>
        </a:spcBef>
        <a:spcAft>
          <a:spcPct val="0"/>
        </a:spcAft>
        <a:defRPr sz="44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18" Type="http://schemas.openxmlformats.org/officeDocument/2006/relationships/tags" Target="../tags/tag38.xml"/><Relationship Id="rId3" Type="http://schemas.openxmlformats.org/officeDocument/2006/relationships/tags" Target="../tags/tag23.xml"/><Relationship Id="rId21" Type="http://schemas.openxmlformats.org/officeDocument/2006/relationships/slideLayout" Target="../slideLayouts/slideLayout6.xml"/><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tags" Target="../tags/tag37.xml"/><Relationship Id="rId25" Type="http://schemas.openxmlformats.org/officeDocument/2006/relationships/image" Target="../media/image18.png"/><Relationship Id="rId2" Type="http://schemas.openxmlformats.org/officeDocument/2006/relationships/tags" Target="../tags/tag22.xml"/><Relationship Id="rId16" Type="http://schemas.openxmlformats.org/officeDocument/2006/relationships/tags" Target="../tags/tag36.xml"/><Relationship Id="rId20" Type="http://schemas.openxmlformats.org/officeDocument/2006/relationships/tags" Target="../tags/tag40.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24" Type="http://schemas.openxmlformats.org/officeDocument/2006/relationships/image" Target="../media/image17.png"/><Relationship Id="rId5" Type="http://schemas.openxmlformats.org/officeDocument/2006/relationships/tags" Target="../tags/tag25.xml"/><Relationship Id="rId15" Type="http://schemas.openxmlformats.org/officeDocument/2006/relationships/tags" Target="../tags/tag35.xml"/><Relationship Id="rId23" Type="http://schemas.openxmlformats.org/officeDocument/2006/relationships/image" Target="../media/image16.png"/><Relationship Id="rId10" Type="http://schemas.openxmlformats.org/officeDocument/2006/relationships/tags" Target="../tags/tag30.xml"/><Relationship Id="rId19" Type="http://schemas.openxmlformats.org/officeDocument/2006/relationships/tags" Target="../tags/tag39.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 Id="rId2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2.xml"/><Relationship Id="rId18" Type="http://schemas.openxmlformats.org/officeDocument/2006/relationships/image" Target="../media/image5.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4.png"/><Relationship Id="rId2" Type="http://schemas.openxmlformats.org/officeDocument/2006/relationships/tags" Target="../tags/tag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2.xml"/><Relationship Id="rId10" Type="http://schemas.openxmlformats.org/officeDocument/2006/relationships/tags" Target="../tags/tag10.xml"/><Relationship Id="rId19" Type="http://schemas.openxmlformats.org/officeDocument/2006/relationships/image" Target="../media/image6.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9.png"/><Relationship Id="rId3" Type="http://schemas.openxmlformats.org/officeDocument/2006/relationships/tags" Target="../tags/tag15.xml"/><Relationship Id="rId7" Type="http://schemas.openxmlformats.org/officeDocument/2006/relationships/slideLayout" Target="../slideLayouts/slideLayout2.xml"/><Relationship Id="rId12" Type="http://schemas.openxmlformats.org/officeDocument/2006/relationships/image" Target="../media/image8.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15.xml"/><Relationship Id="rId5" Type="http://schemas.openxmlformats.org/officeDocument/2006/relationships/tags" Target="../tags/tag17.xml"/><Relationship Id="rId10" Type="http://schemas.openxmlformats.org/officeDocument/2006/relationships/image" Target="../media/image30.png"/><Relationship Id="rId4" Type="http://schemas.openxmlformats.org/officeDocument/2006/relationships/tags" Target="../tags/tag16.xml"/><Relationship Id="rId9"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6.xml"/><Relationship Id="rId7" Type="http://schemas.openxmlformats.org/officeDocument/2006/relationships/image" Target="../media/image14.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noChangeArrowheads="1"/>
          </p:cNvSpPr>
          <p:nvPr>
            <p:ph type="ctrTitle"/>
          </p:nvPr>
        </p:nvSpPr>
        <p:spPr/>
        <p:txBody>
          <a:bodyPr/>
          <a:lstStyle/>
          <a:p>
            <a:r>
              <a:rPr lang="zh-CN" altLang="en-US" dirty="0"/>
              <a:t>癫痫模拟</a:t>
            </a:r>
          </a:p>
        </p:txBody>
      </p:sp>
      <p:sp>
        <p:nvSpPr>
          <p:cNvPr id="11267" name="副标题 2"/>
          <p:cNvSpPr>
            <a:spLocks noGrp="1" noChangeArrowheads="1"/>
          </p:cNvSpPr>
          <p:nvPr>
            <p:ph type="subTitle"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tLang="zh-CN" dirty="0"/>
          </a:p>
          <a:p>
            <a:r>
              <a:rPr lang="zh-CN" altLang="en-US" dirty="0"/>
              <a:t>刘鑫杰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2"/>
          <p:cNvSpPr txBox="1"/>
          <p:nvPr/>
        </p:nvSpPr>
        <p:spPr>
          <a:xfrm>
            <a:off x="1532881" y="286193"/>
            <a:ext cx="4709423" cy="52520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3413" b="1" dirty="0">
                <a:latin typeface="Arial" panose="020B0604020202020204" pitchFamily="34" charset="0"/>
                <a:ea typeface="微软雅黑" panose="020B0503020204020204" pitchFamily="34" charset="-122"/>
                <a:sym typeface="Arial" panose="020B0604020202020204" pitchFamily="34" charset="0"/>
              </a:rPr>
              <a:t>癫痫网络模型反演</a:t>
            </a:r>
          </a:p>
        </p:txBody>
      </p:sp>
      <p:sp>
        <p:nvSpPr>
          <p:cNvPr id="7" name="文本框 6"/>
          <p:cNvSpPr txBox="1"/>
          <p:nvPr/>
        </p:nvSpPr>
        <p:spPr>
          <a:xfrm>
            <a:off x="1525054" y="1574010"/>
            <a:ext cx="184731" cy="369332"/>
          </a:xfrm>
          <a:prstGeom prst="rect">
            <a:avLst/>
          </a:prstGeom>
          <a:noFill/>
        </p:spPr>
        <p:txBody>
          <a:bodyPr wrap="none" rtlCol="0">
            <a:spAutoFit/>
          </a:bodyPr>
          <a:lstStyle/>
          <a:p>
            <a:endParaRPr lang="zh-CN" altLang="en-US"/>
          </a:p>
        </p:txBody>
      </p:sp>
      <p:sp>
        <p:nvSpPr>
          <p:cNvPr id="3" name="文本框 2"/>
          <p:cNvSpPr txBox="1"/>
          <p:nvPr/>
        </p:nvSpPr>
        <p:spPr>
          <a:xfrm>
            <a:off x="547285" y="970732"/>
            <a:ext cx="6092990" cy="442429"/>
          </a:xfrm>
          <a:prstGeom prst="rect">
            <a:avLst/>
          </a:prstGeom>
          <a:noFill/>
        </p:spPr>
        <p:txBody>
          <a:bodyPr wrap="square" rtlCol="0" anchor="t">
            <a:spAutoFit/>
          </a:bodyPr>
          <a:lstStyle/>
          <a:p>
            <a:r>
              <a:rPr lang="zh-CN" altLang="en-US" sz="2275">
                <a:latin typeface="Times New Roman" panose="02020603050405020304" charset="0"/>
                <a:ea typeface="微软雅黑" panose="020B0503020204020204" pitchFamily="34" charset="-122"/>
                <a:cs typeface="Times New Roman" panose="02020603050405020304" charset="0"/>
              </a:rPr>
              <a:t>SEEG信号快速放电包络获取</a:t>
            </a:r>
          </a:p>
        </p:txBody>
      </p:sp>
      <p:sp>
        <p:nvSpPr>
          <p:cNvPr id="4" name="文本框 3"/>
          <p:cNvSpPr txBox="1"/>
          <p:nvPr>
            <p:custDataLst>
              <p:tags r:id="rId1"/>
            </p:custDataLst>
          </p:nvPr>
        </p:nvSpPr>
        <p:spPr>
          <a:xfrm>
            <a:off x="798351" y="1428910"/>
            <a:ext cx="11047457" cy="1055417"/>
          </a:xfrm>
          <a:prstGeom prst="rect">
            <a:avLst/>
          </a:prstGeom>
          <a:noFill/>
        </p:spPr>
        <p:txBody>
          <a:bodyPr wrap="square" rtlCol="0">
            <a:spAutoFit/>
          </a:bodyPr>
          <a:lstStyle/>
          <a:p>
            <a:pPr marL="270920" indent="-270920">
              <a:buFont typeface="Wingdings" panose="05000000000000000000" charset="0"/>
              <a:buChar char="l"/>
            </a:pPr>
            <a:r>
              <a:rPr lang="zh-CN" altLang="en-US" sz="1517">
                <a:latin typeface="+mn-ea"/>
                <a:ea typeface="+mn-ea"/>
                <a:cs typeface="+mn-ea"/>
              </a:rPr>
              <a:t>癫痫网络模型反演的目的是为了估计各网络节点的兴奋性参数。</a:t>
            </a:r>
          </a:p>
          <a:p>
            <a:pPr marL="270920" indent="-270920">
              <a:buFont typeface="Wingdings" panose="05000000000000000000" charset="0"/>
              <a:buChar char="l"/>
            </a:pPr>
            <a:r>
              <a:rPr lang="zh-CN" altLang="en-US" sz="1517">
                <a:latin typeface="+mn-ea"/>
                <a:ea typeface="+mn-ea"/>
                <a:cs typeface="+mn-ea"/>
              </a:rPr>
              <a:t>原始的SEEG信号，由于采样率较高，振荡较快，不能很好地捕获癫痫发作时的整个进程。</a:t>
            </a:r>
          </a:p>
          <a:p>
            <a:pPr marL="270920" indent="-270920">
              <a:buFont typeface="Wingdings" panose="05000000000000000000" charset="0"/>
              <a:buChar char="l"/>
            </a:pPr>
            <a:r>
              <a:rPr lang="zh-CN" altLang="en-US" sz="1517">
                <a:latin typeface="+mn-ea"/>
                <a:ea typeface="+mn-ea"/>
                <a:cs typeface="+mn-ea"/>
              </a:rPr>
              <a:t>癫痫发作时，SEEG信号的能量会发生明显的变化，对比原始的SEEG信号来说，能量随时间的变化相对比较缓慢</a:t>
            </a:r>
            <a:r>
              <a:rPr lang="zh-CN" altLang="en-US" sz="1707">
                <a:latin typeface="+mn-ea"/>
                <a:ea typeface="+mn-ea"/>
                <a:cs typeface="+mn-ea"/>
              </a:rPr>
              <a:t>。</a:t>
            </a:r>
          </a:p>
          <a:p>
            <a:pPr marL="270920" indent="-270920">
              <a:buFont typeface="Wingdings" panose="05000000000000000000" charset="0"/>
              <a:buChar char="l"/>
            </a:pPr>
            <a:r>
              <a:rPr lang="zh-CN" altLang="en-US" sz="1517">
                <a:latin typeface="+mn-ea"/>
                <a:ea typeface="+mn-ea"/>
                <a:cs typeface="+mn-ea"/>
                <a:sym typeface="+mn-ea"/>
              </a:rPr>
              <a:t>对患者的</a:t>
            </a:r>
            <a:r>
              <a:rPr lang="en-US" altLang="zh-CN" sz="1517">
                <a:latin typeface="+mn-ea"/>
                <a:ea typeface="+mn-ea"/>
                <a:cs typeface="+mn-ea"/>
                <a:sym typeface="+mn-ea"/>
              </a:rPr>
              <a:t>SEEG</a:t>
            </a:r>
            <a:r>
              <a:rPr lang="zh-CN" altLang="en-US" sz="1517">
                <a:latin typeface="+mn-ea"/>
                <a:ea typeface="+mn-ea"/>
                <a:cs typeface="+mn-ea"/>
                <a:sym typeface="+mn-ea"/>
              </a:rPr>
              <a:t>数据进行数据同化，找到各节点合适的兴奋性参数使得模型正向模拟得到的数据尽可能拟合实际的测量数据</a:t>
            </a:r>
          </a:p>
        </p:txBody>
      </p:sp>
      <p:sp>
        <p:nvSpPr>
          <p:cNvPr id="50" name="文本框 2"/>
          <p:cNvSpPr txBox="1">
            <a:spLocks noChangeArrowheads="1"/>
          </p:cNvSpPr>
          <p:nvPr>
            <p:custDataLst>
              <p:tags r:id="rId2"/>
            </p:custDataLst>
          </p:nvPr>
        </p:nvSpPr>
        <p:spPr bwMode="auto">
          <a:xfrm>
            <a:off x="7575296" y="5955303"/>
            <a:ext cx="1747821" cy="331141"/>
          </a:xfrm>
          <a:prstGeom prst="rect">
            <a:avLst/>
          </a:prstGeom>
          <a:solidFill>
            <a:srgbClr val="FFFFFF"/>
          </a:solidFill>
          <a:ln w="9525">
            <a:noFill/>
            <a:miter lim="800000"/>
          </a:ln>
        </p:spPr>
        <p:txBody>
          <a:bodyPr rot="0" vert="horz" wrap="square" lIns="86699" tIns="43349" rIns="86699" bIns="43349" anchor="t" anchorCtr="0">
            <a:noAutofit/>
          </a:bodyPr>
          <a:lstStyle/>
          <a:p>
            <a:pPr algn="ctr">
              <a:spcAft>
                <a:spcPts val="0"/>
              </a:spcAft>
            </a:pPr>
            <a:endParaRPr lang="zh-CN" altLang="en-US" sz="1707" kern="100">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5" name="组合 4"/>
          <p:cNvGrpSpPr/>
          <p:nvPr/>
        </p:nvGrpSpPr>
        <p:grpSpPr>
          <a:xfrm>
            <a:off x="340172" y="4999209"/>
            <a:ext cx="11792825" cy="1084937"/>
            <a:chOff x="269" y="9323"/>
            <a:chExt cx="19587" cy="1802"/>
          </a:xfrm>
        </p:grpSpPr>
        <p:sp>
          <p:nvSpPr>
            <p:cNvPr id="30" name="文本框 2"/>
            <p:cNvSpPr txBox="1">
              <a:spLocks noChangeArrowheads="1"/>
            </p:cNvSpPr>
            <p:nvPr>
              <p:custDataLst>
                <p:tags r:id="rId8"/>
              </p:custDataLst>
            </p:nvPr>
          </p:nvSpPr>
          <p:spPr bwMode="auto">
            <a:xfrm>
              <a:off x="269" y="9915"/>
              <a:ext cx="3129" cy="721"/>
            </a:xfrm>
            <a:prstGeom prst="rect">
              <a:avLst/>
            </a:prstGeom>
            <a:solidFill>
              <a:srgbClr val="FFFFFF"/>
            </a:solidFill>
            <a:ln w="9525">
              <a:noFill/>
              <a:miter lim="800000"/>
            </a:ln>
          </p:spPr>
          <p:txBody>
            <a:bodyPr rot="0" vert="horz" wrap="square" lIns="86699" tIns="43349" rIns="86699" bIns="43349" anchor="t" anchorCtr="0">
              <a:noAutofit/>
            </a:bodyPr>
            <a:lstStyle/>
            <a:p>
              <a:pPr algn="ctr">
                <a:spcAft>
                  <a:spcPts val="0"/>
                </a:spcAft>
              </a:pPr>
              <a:r>
                <a:rPr lang="zh-CN" altLang="en-US" sz="1707" kern="100">
                  <a:latin typeface="微软雅黑" panose="020B0503020204020204" pitchFamily="34" charset="-122"/>
                  <a:ea typeface="微软雅黑" panose="020B0503020204020204" pitchFamily="34" charset="-122"/>
                  <a:cs typeface="微软雅黑" panose="020B0503020204020204" pitchFamily="34" charset="-122"/>
                  <a:sym typeface="+mn-ea"/>
                </a:rPr>
                <a:t>高通滤波</a:t>
              </a:r>
            </a:p>
          </p:txBody>
        </p:sp>
        <p:sp>
          <p:nvSpPr>
            <p:cNvPr id="6" name="矩形 18"/>
            <p:cNvSpPr/>
            <p:nvPr>
              <p:custDataLst>
                <p:tags r:id="rId9"/>
              </p:custDataLst>
            </p:nvPr>
          </p:nvSpPr>
          <p:spPr>
            <a:xfrm>
              <a:off x="309" y="9324"/>
              <a:ext cx="3267" cy="1737"/>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6699" tIns="43349" rIns="86699" bIns="43349" numCol="1" spcCol="0" rtlCol="0" fromWordArt="0" anchor="ctr" anchorCtr="0" forceAA="0" compatLnSpc="1">
              <a:noAutofit/>
            </a:bodyPr>
            <a:lstStyle/>
            <a:p>
              <a:endParaRPr lang="zh-CN" altLang="en-US"/>
            </a:p>
          </p:txBody>
        </p:sp>
        <p:sp>
          <p:nvSpPr>
            <p:cNvPr id="37" name="文本框 2"/>
            <p:cNvSpPr txBox="1">
              <a:spLocks noChangeArrowheads="1"/>
            </p:cNvSpPr>
            <p:nvPr>
              <p:custDataLst>
                <p:tags r:id="rId10"/>
              </p:custDataLst>
            </p:nvPr>
          </p:nvSpPr>
          <p:spPr bwMode="auto">
            <a:xfrm>
              <a:off x="4391" y="9931"/>
              <a:ext cx="2983" cy="638"/>
            </a:xfrm>
            <a:prstGeom prst="rect">
              <a:avLst/>
            </a:prstGeom>
            <a:solidFill>
              <a:srgbClr val="FFFFFF"/>
            </a:solidFill>
            <a:ln w="9525">
              <a:noFill/>
              <a:miter lim="800000"/>
            </a:ln>
          </p:spPr>
          <p:txBody>
            <a:bodyPr rot="0" vert="horz" wrap="square" lIns="86699" tIns="43349" rIns="86699" bIns="43349" anchor="t" anchorCtr="0">
              <a:noAutofit/>
            </a:bodyPr>
            <a:lstStyle/>
            <a:p>
              <a:pPr algn="ctr">
                <a:spcAft>
                  <a:spcPts val="0"/>
                </a:spcAft>
              </a:pPr>
              <a:r>
                <a:rPr lang="zh-CN" altLang="en-US" sz="1707" kern="100">
                  <a:latin typeface="微软雅黑" panose="020B0503020204020204" pitchFamily="34" charset="-122"/>
                  <a:ea typeface="微软雅黑" panose="020B0503020204020204" pitchFamily="34" charset="-122"/>
                  <a:cs typeface="宋体" panose="02010600030101010101" pitchFamily="2" charset="-122"/>
                </a:rPr>
                <a:t>加窗及傅里叶变换</a:t>
              </a:r>
            </a:p>
          </p:txBody>
        </p:sp>
        <p:sp>
          <p:nvSpPr>
            <p:cNvPr id="47" name="下箭头 47"/>
            <p:cNvSpPr/>
            <p:nvPr>
              <p:custDataLst>
                <p:tags r:id="rId11"/>
              </p:custDataLst>
            </p:nvPr>
          </p:nvSpPr>
          <p:spPr>
            <a:xfrm rot="16200000">
              <a:off x="3903" y="9999"/>
              <a:ext cx="88" cy="551"/>
            </a:xfrm>
            <a:prstGeom prst="downArrow">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9" tIns="43349" rIns="86699" bIns="43349" numCol="1" spcCol="0" rtlCol="0" fromWordArt="0" anchor="ctr" anchorCtr="0" forceAA="0" compatLnSpc="1">
              <a:noAutofit/>
            </a:bodyPr>
            <a:lstStyle/>
            <a:p>
              <a:endParaRPr lang="zh-CN" altLang="en-US"/>
            </a:p>
          </p:txBody>
        </p:sp>
        <p:sp>
          <p:nvSpPr>
            <p:cNvPr id="41" name="文本框 2"/>
            <p:cNvSpPr txBox="1">
              <a:spLocks noChangeArrowheads="1"/>
            </p:cNvSpPr>
            <p:nvPr>
              <p:custDataLst>
                <p:tags r:id="rId12"/>
              </p:custDataLst>
            </p:nvPr>
          </p:nvSpPr>
          <p:spPr bwMode="auto">
            <a:xfrm>
              <a:off x="8247" y="9477"/>
              <a:ext cx="3484" cy="1648"/>
            </a:xfrm>
            <a:prstGeom prst="rect">
              <a:avLst/>
            </a:prstGeom>
            <a:solidFill>
              <a:srgbClr val="FFFFFF"/>
            </a:solidFill>
            <a:ln w="9525">
              <a:noFill/>
              <a:miter lim="800000"/>
            </a:ln>
          </p:spPr>
          <p:txBody>
            <a:bodyPr rot="0" vert="horz" wrap="square" lIns="86699" tIns="43349" rIns="86699" bIns="43349" anchor="t" anchorCtr="0">
              <a:noAutofit/>
            </a:bodyPr>
            <a:lstStyle/>
            <a:p>
              <a:pPr algn="ctr">
                <a:spcAft>
                  <a:spcPts val="0"/>
                </a:spcAft>
              </a:pPr>
              <a:r>
                <a:rPr lang="zh-CN" altLang="en-US" sz="1707" kern="100">
                  <a:latin typeface="微软雅黑" panose="020B0503020204020204" pitchFamily="34" charset="-122"/>
                  <a:ea typeface="微软雅黑" panose="020B0503020204020204" pitchFamily="34" charset="-122"/>
                  <a:cs typeface="宋体" panose="02010600030101010101" pitchFamily="2" charset="-122"/>
                </a:rPr>
                <a:t>将各个时间点的所有频率的功率谱密度值相加</a:t>
              </a:r>
            </a:p>
          </p:txBody>
        </p:sp>
        <p:sp>
          <p:nvSpPr>
            <p:cNvPr id="48" name="矩形 48"/>
            <p:cNvSpPr/>
            <p:nvPr>
              <p:custDataLst>
                <p:tags r:id="rId13"/>
              </p:custDataLst>
            </p:nvPr>
          </p:nvSpPr>
          <p:spPr>
            <a:xfrm>
              <a:off x="4342" y="9323"/>
              <a:ext cx="3305" cy="1738"/>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6699" tIns="43349" rIns="86699" bIns="43349" numCol="1" spcCol="0" rtlCol="0" fromWordArt="0" anchor="ctr" anchorCtr="0" forceAA="0" compatLnSpc="1">
              <a:noAutofit/>
            </a:bodyPr>
            <a:lstStyle/>
            <a:p>
              <a:endParaRPr lang="zh-CN" altLang="en-US"/>
            </a:p>
          </p:txBody>
        </p:sp>
        <p:sp>
          <p:nvSpPr>
            <p:cNvPr id="49" name="矩形 49"/>
            <p:cNvSpPr/>
            <p:nvPr>
              <p:custDataLst>
                <p:tags r:id="rId14"/>
              </p:custDataLst>
            </p:nvPr>
          </p:nvSpPr>
          <p:spPr>
            <a:xfrm>
              <a:off x="8360" y="9324"/>
              <a:ext cx="3267" cy="1692"/>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6699" tIns="43349" rIns="86699" bIns="43349" numCol="1" spcCol="0" rtlCol="0" fromWordArt="0" anchor="ctr" anchorCtr="0" forceAA="0" compatLnSpc="1">
              <a:noAutofit/>
            </a:bodyPr>
            <a:lstStyle/>
            <a:p>
              <a:endParaRPr lang="zh-CN" altLang="en-US"/>
            </a:p>
          </p:txBody>
        </p:sp>
        <p:sp>
          <p:nvSpPr>
            <p:cNvPr id="51" name="矩形 51"/>
            <p:cNvSpPr/>
            <p:nvPr>
              <p:custDataLst>
                <p:tags r:id="rId15"/>
              </p:custDataLst>
            </p:nvPr>
          </p:nvSpPr>
          <p:spPr>
            <a:xfrm>
              <a:off x="12393" y="9338"/>
              <a:ext cx="3267" cy="1677"/>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6699" tIns="43349" rIns="86699" bIns="43349" numCol="1" spcCol="0" rtlCol="0" fromWordArt="0" anchor="ctr" anchorCtr="0" forceAA="0" compatLnSpc="1">
              <a:noAutofit/>
            </a:bodyPr>
            <a:lstStyle/>
            <a:p>
              <a:r>
                <a:rPr lang="zh-CN" kern="100">
                  <a:effectLst/>
                  <a:latin typeface="微软雅黑" panose="020B0503020204020204" pitchFamily="34" charset="-122"/>
                  <a:ea typeface="微软雅黑" panose="020B0503020204020204" pitchFamily="34" charset="-122"/>
                  <a:cs typeface="宋体" panose="02010600030101010101" pitchFamily="2" charset="-122"/>
                  <a:sym typeface="+mn-ea"/>
                </a:rPr>
                <a:t>对数转换然后线性去趋势化</a:t>
              </a:r>
              <a:endParaRPr lang="zh-CN" altLang="en-US" kern="100">
                <a:effectLst/>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52" name="文本框 2"/>
            <p:cNvSpPr txBox="1">
              <a:spLocks noChangeArrowheads="1"/>
            </p:cNvSpPr>
            <p:nvPr>
              <p:custDataLst>
                <p:tags r:id="rId16"/>
              </p:custDataLst>
            </p:nvPr>
          </p:nvSpPr>
          <p:spPr bwMode="auto">
            <a:xfrm>
              <a:off x="16764" y="9904"/>
              <a:ext cx="2903" cy="550"/>
            </a:xfrm>
            <a:prstGeom prst="rect">
              <a:avLst/>
            </a:prstGeom>
            <a:solidFill>
              <a:srgbClr val="FFFFFF"/>
            </a:solidFill>
            <a:ln w="9525">
              <a:noFill/>
              <a:miter lim="800000"/>
            </a:ln>
          </p:spPr>
          <p:txBody>
            <a:bodyPr rot="0" vert="horz" wrap="square" lIns="86699" tIns="43349" rIns="86699" bIns="43349" anchor="t" anchorCtr="0">
              <a:noAutofit/>
            </a:bodyPr>
            <a:lstStyle/>
            <a:p>
              <a:pPr algn="ctr">
                <a:spcAft>
                  <a:spcPts val="0"/>
                </a:spcAft>
              </a:pPr>
              <a:r>
                <a:rPr lang="zh-CN" altLang="en-US" sz="1707" kern="100">
                  <a:latin typeface="微软雅黑" panose="020B0503020204020204" pitchFamily="34" charset="-122"/>
                  <a:ea typeface="微软雅黑" panose="020B0503020204020204" pitchFamily="34" charset="-122"/>
                  <a:cs typeface="宋体" panose="02010600030101010101" pitchFamily="2" charset="-122"/>
                </a:rPr>
                <a:t>低通滤波平滑</a:t>
              </a:r>
            </a:p>
          </p:txBody>
        </p:sp>
        <p:sp>
          <p:nvSpPr>
            <p:cNvPr id="53" name="矩形 53"/>
            <p:cNvSpPr/>
            <p:nvPr>
              <p:custDataLst>
                <p:tags r:id="rId17"/>
              </p:custDataLst>
            </p:nvPr>
          </p:nvSpPr>
          <p:spPr>
            <a:xfrm>
              <a:off x="16589" y="9323"/>
              <a:ext cx="3267" cy="1692"/>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6699" tIns="43349" rIns="86699" bIns="43349" numCol="1" spcCol="0" rtlCol="0" fromWordArt="0" anchor="ctr" anchorCtr="0" forceAA="0" compatLnSpc="1">
              <a:noAutofit/>
            </a:bodyPr>
            <a:lstStyle/>
            <a:p>
              <a:endParaRPr lang="zh-CN" altLang="en-US"/>
            </a:p>
          </p:txBody>
        </p:sp>
        <p:sp>
          <p:nvSpPr>
            <p:cNvPr id="8" name="下箭头 47"/>
            <p:cNvSpPr/>
            <p:nvPr>
              <p:custDataLst>
                <p:tags r:id="rId18"/>
              </p:custDataLst>
            </p:nvPr>
          </p:nvSpPr>
          <p:spPr>
            <a:xfrm rot="16200000">
              <a:off x="7962" y="9999"/>
              <a:ext cx="88" cy="551"/>
            </a:xfrm>
            <a:prstGeom prst="downArrow">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9" tIns="43349" rIns="86699" bIns="43349" numCol="1" spcCol="0" rtlCol="0" fromWordArt="0" anchor="ctr" anchorCtr="0" forceAA="0" compatLnSpc="1">
              <a:noAutofit/>
            </a:bodyPr>
            <a:lstStyle/>
            <a:p>
              <a:endParaRPr lang="zh-CN" altLang="en-US"/>
            </a:p>
          </p:txBody>
        </p:sp>
        <p:sp>
          <p:nvSpPr>
            <p:cNvPr id="9" name="下箭头 47"/>
            <p:cNvSpPr/>
            <p:nvPr>
              <p:custDataLst>
                <p:tags r:id="rId19"/>
              </p:custDataLst>
            </p:nvPr>
          </p:nvSpPr>
          <p:spPr>
            <a:xfrm rot="16200000">
              <a:off x="11936" y="9999"/>
              <a:ext cx="88" cy="551"/>
            </a:xfrm>
            <a:prstGeom prst="downArrow">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9" tIns="43349" rIns="86699" bIns="43349" numCol="1" spcCol="0" rtlCol="0" fromWordArt="0" anchor="ctr" anchorCtr="0" forceAA="0" compatLnSpc="1">
              <a:noAutofit/>
            </a:bodyPr>
            <a:lstStyle/>
            <a:p>
              <a:endParaRPr lang="zh-CN" altLang="en-US"/>
            </a:p>
          </p:txBody>
        </p:sp>
        <p:sp>
          <p:nvSpPr>
            <p:cNvPr id="10" name="下箭头 47"/>
            <p:cNvSpPr/>
            <p:nvPr>
              <p:custDataLst>
                <p:tags r:id="rId20"/>
              </p:custDataLst>
            </p:nvPr>
          </p:nvSpPr>
          <p:spPr>
            <a:xfrm rot="16200000">
              <a:off x="16080" y="9999"/>
              <a:ext cx="88" cy="551"/>
            </a:xfrm>
            <a:prstGeom prst="downArrow">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9" tIns="43349" rIns="86699" bIns="43349" numCol="1" spcCol="0" rtlCol="0" fromWordArt="0" anchor="ctr" anchorCtr="0" forceAA="0" compatLnSpc="1">
              <a:noAutofit/>
            </a:bodyPr>
            <a:lstStyle/>
            <a:p>
              <a:endParaRPr lang="zh-CN" altLang="en-US"/>
            </a:p>
          </p:txBody>
        </p:sp>
      </p:grpSp>
      <p:sp>
        <p:nvSpPr>
          <p:cNvPr id="11" name="下箭头 47"/>
          <p:cNvSpPr/>
          <p:nvPr>
            <p:custDataLst>
              <p:tags r:id="rId3"/>
            </p:custDataLst>
          </p:nvPr>
        </p:nvSpPr>
        <p:spPr>
          <a:xfrm rot="16200000">
            <a:off x="3467947" y="3326045"/>
            <a:ext cx="143896" cy="486476"/>
          </a:xfrm>
          <a:prstGeom prst="downArrow">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9" tIns="43349" rIns="86699" bIns="43349" numCol="1" spcCol="0" rtlCol="0" fromWordArt="0" anchor="ctr" anchorCtr="0" forceAA="0" compatLnSpc="1">
            <a:noAutofit/>
          </a:bodyPr>
          <a:lstStyle/>
          <a:p>
            <a:endParaRPr lang="zh-CN" altLang="en-US"/>
          </a:p>
        </p:txBody>
      </p:sp>
      <p:pic>
        <p:nvPicPr>
          <p:cNvPr id="12" name="图片 5"/>
          <p:cNvPicPr/>
          <p:nvPr>
            <p:custDataLst>
              <p:tags r:id="rId4"/>
            </p:custDataLst>
          </p:nvPr>
        </p:nvPicPr>
        <p:blipFill>
          <a:blip r:embed="rId23" cstate="print">
            <a:extLst>
              <a:ext uri="{28A0092B-C50C-407E-A947-70E740481C1C}">
                <a14:useLocalDpi xmlns:a14="http://schemas.microsoft.com/office/drawing/2010/main" val="0"/>
              </a:ext>
            </a:extLst>
          </a:blip>
          <a:stretch>
            <a:fillRect/>
          </a:stretch>
        </p:blipFill>
        <p:spPr>
          <a:xfrm>
            <a:off x="3843039" y="3019590"/>
            <a:ext cx="3569095" cy="1218598"/>
          </a:xfrm>
          <a:prstGeom prst="rect">
            <a:avLst/>
          </a:prstGeom>
        </p:spPr>
      </p:pic>
      <p:pic>
        <p:nvPicPr>
          <p:cNvPr id="13" name="图片 6"/>
          <p:cNvPicPr/>
          <p:nvPr>
            <p:custDataLst>
              <p:tags r:id="rId5"/>
            </p:custDataLst>
          </p:nvPr>
        </p:nvPicPr>
        <p:blipFill>
          <a:blip r:embed="rId24" cstate="print">
            <a:extLst>
              <a:ext uri="{28A0092B-C50C-407E-A947-70E740481C1C}">
                <a14:useLocalDpi xmlns:a14="http://schemas.microsoft.com/office/drawing/2010/main" val="0"/>
              </a:ext>
            </a:extLst>
          </a:blip>
          <a:stretch>
            <a:fillRect/>
          </a:stretch>
        </p:blipFill>
        <p:spPr>
          <a:xfrm>
            <a:off x="8121378" y="3018386"/>
            <a:ext cx="3644354" cy="1219802"/>
          </a:xfrm>
          <a:prstGeom prst="rect">
            <a:avLst/>
          </a:prstGeom>
        </p:spPr>
      </p:pic>
      <p:sp>
        <p:nvSpPr>
          <p:cNvPr id="14" name="下箭头 47"/>
          <p:cNvSpPr/>
          <p:nvPr>
            <p:custDataLst>
              <p:tags r:id="rId6"/>
            </p:custDataLst>
          </p:nvPr>
        </p:nvSpPr>
        <p:spPr>
          <a:xfrm rot="16200000">
            <a:off x="7769164" y="3326045"/>
            <a:ext cx="143896" cy="486476"/>
          </a:xfrm>
          <a:prstGeom prst="downArrow">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9" tIns="43349" rIns="86699" bIns="43349" numCol="1" spcCol="0" rtlCol="0" fromWordArt="0" anchor="ctr" anchorCtr="0" forceAA="0" compatLnSpc="1">
            <a:noAutofit/>
          </a:bodyPr>
          <a:lstStyle/>
          <a:p>
            <a:endParaRPr lang="zh-CN" altLang="en-US"/>
          </a:p>
        </p:txBody>
      </p:sp>
      <p:sp>
        <p:nvSpPr>
          <p:cNvPr id="15" name="文本框 14"/>
          <p:cNvSpPr txBox="1"/>
          <p:nvPr/>
        </p:nvSpPr>
        <p:spPr>
          <a:xfrm>
            <a:off x="7471740" y="3067154"/>
            <a:ext cx="772461" cy="430483"/>
          </a:xfrm>
          <a:prstGeom prst="rect">
            <a:avLst/>
          </a:prstGeom>
          <a:noFill/>
        </p:spPr>
        <p:txBody>
          <a:bodyPr wrap="square" rtlCol="0">
            <a:noAutofit/>
          </a:bodyPr>
          <a:lstStyle/>
          <a:p>
            <a:r>
              <a:rPr lang="zh-CN" altLang="en-US" sz="1327">
                <a:latin typeface="微软雅黑" panose="020B0503020204020204" pitchFamily="34" charset="-122"/>
                <a:ea typeface="微软雅黑" panose="020B0503020204020204" pitchFamily="34" charset="-122"/>
              </a:rPr>
              <a:t>低通滤波平滑</a:t>
            </a:r>
          </a:p>
        </p:txBody>
      </p:sp>
      <p:pic>
        <p:nvPicPr>
          <p:cNvPr id="2" name="图片 4"/>
          <p:cNvPicPr/>
          <p:nvPr>
            <p:custDataLst>
              <p:tags r:id="rId7"/>
            </p:custDataLst>
          </p:nvPr>
        </p:nvPicPr>
        <p:blipFill>
          <a:blip r:embed="rId25" cstate="print">
            <a:extLst>
              <a:ext uri="{28A0092B-C50C-407E-A947-70E740481C1C}">
                <a14:useLocalDpi xmlns:a14="http://schemas.microsoft.com/office/drawing/2010/main" val="0"/>
              </a:ext>
            </a:extLst>
          </a:blip>
          <a:stretch>
            <a:fillRect/>
          </a:stretch>
        </p:blipFill>
        <p:spPr>
          <a:xfrm>
            <a:off x="374490" y="2678214"/>
            <a:ext cx="2889956" cy="1888104"/>
          </a:xfrm>
          <a:prstGeom prst="rect">
            <a:avLst/>
          </a:prstGeom>
        </p:spPr>
      </p:pic>
      <p:sp>
        <p:nvSpPr>
          <p:cNvPr id="16" name="文本框 15"/>
          <p:cNvSpPr txBox="1"/>
          <p:nvPr/>
        </p:nvSpPr>
        <p:spPr>
          <a:xfrm>
            <a:off x="1089152" y="4539827"/>
            <a:ext cx="1643662" cy="296556"/>
          </a:xfrm>
          <a:prstGeom prst="rect">
            <a:avLst/>
          </a:prstGeom>
          <a:noFill/>
        </p:spPr>
        <p:txBody>
          <a:bodyPr wrap="square" rtlCol="0">
            <a:spAutoFit/>
          </a:bodyPr>
          <a:lstStyle/>
          <a:p>
            <a:r>
              <a:rPr lang="zh-CN" altLang="en-US" sz="1327">
                <a:latin typeface="Times New Roman" panose="02020603050405020304" charset="0"/>
                <a:ea typeface="+mn-ea"/>
                <a:cs typeface="Times New Roman" panose="02020603050405020304" charset="0"/>
              </a:rPr>
              <a:t>原始SEEG电极信号</a:t>
            </a:r>
          </a:p>
        </p:txBody>
      </p:sp>
      <p:sp>
        <p:nvSpPr>
          <p:cNvPr id="17" name="文本框 16"/>
          <p:cNvSpPr txBox="1"/>
          <p:nvPr/>
        </p:nvSpPr>
        <p:spPr>
          <a:xfrm>
            <a:off x="4980357" y="4249025"/>
            <a:ext cx="1378148" cy="296556"/>
          </a:xfrm>
          <a:prstGeom prst="rect">
            <a:avLst/>
          </a:prstGeom>
          <a:noFill/>
        </p:spPr>
        <p:txBody>
          <a:bodyPr wrap="square" rtlCol="0" anchor="t">
            <a:spAutoFit/>
          </a:bodyPr>
          <a:lstStyle/>
          <a:p>
            <a:r>
              <a:rPr lang="zh-CN" altLang="en-US" sz="1327">
                <a:latin typeface="Times New Roman" panose="02020603050405020304" charset="0"/>
                <a:ea typeface="+mn-ea"/>
                <a:cs typeface="Times New Roman" panose="02020603050405020304" charset="0"/>
              </a:rPr>
              <a:t>SEEG信号包络</a:t>
            </a:r>
          </a:p>
        </p:txBody>
      </p:sp>
      <p:sp>
        <p:nvSpPr>
          <p:cNvPr id="18" name="文本框 17"/>
          <p:cNvSpPr txBox="1"/>
          <p:nvPr/>
        </p:nvSpPr>
        <p:spPr>
          <a:xfrm>
            <a:off x="8804129" y="4275517"/>
            <a:ext cx="2309556" cy="296556"/>
          </a:xfrm>
          <a:prstGeom prst="rect">
            <a:avLst/>
          </a:prstGeom>
          <a:noFill/>
        </p:spPr>
        <p:txBody>
          <a:bodyPr wrap="square" rtlCol="0" anchor="t">
            <a:spAutoFit/>
          </a:bodyPr>
          <a:lstStyle/>
          <a:p>
            <a:r>
              <a:rPr lang="zh-CN" altLang="en-US" sz="1327">
                <a:latin typeface="Times New Roman" panose="02020603050405020304" charset="0"/>
                <a:ea typeface="+mn-ea"/>
                <a:cs typeface="Times New Roman" panose="02020603050405020304" charset="0"/>
              </a:rPr>
              <a:t>低通滤波后的SEEG信号包络</a:t>
            </a:r>
          </a:p>
        </p:txBody>
      </p:sp>
      <p:sp>
        <p:nvSpPr>
          <p:cNvPr id="19" name="文本框 18"/>
          <p:cNvSpPr txBox="1"/>
          <p:nvPr/>
        </p:nvSpPr>
        <p:spPr>
          <a:xfrm>
            <a:off x="5072474" y="6160610"/>
            <a:ext cx="2339660" cy="296556"/>
          </a:xfrm>
          <a:prstGeom prst="rect">
            <a:avLst/>
          </a:prstGeom>
          <a:noFill/>
        </p:spPr>
        <p:txBody>
          <a:bodyPr wrap="square" rtlCol="0" anchor="t">
            <a:spAutoFit/>
          </a:bodyPr>
          <a:lstStyle/>
          <a:p>
            <a:r>
              <a:rPr lang="zh-CN" altLang="en-US" sz="1327">
                <a:latin typeface="Times New Roman" panose="02020603050405020304" charset="0"/>
                <a:ea typeface="+mn-ea"/>
                <a:cs typeface="Times New Roman" panose="02020603050405020304" charset="0"/>
              </a:rPr>
              <a:t>SEEG快速放电包络获取流程</a:t>
            </a:r>
          </a:p>
        </p:txBody>
      </p:sp>
    </p:spTree>
  </p:cSld>
  <p:clrMapOvr>
    <a:masterClrMapping/>
  </p:clrMapOvr>
  <mc:AlternateContent xmlns:mc="http://schemas.openxmlformats.org/markup-compatibility/2006" xmlns:p14="http://schemas.microsoft.com/office/powerpoint/2010/main">
    <mc:Choice Requires="p14">
      <p:transition spd="slow" p14:dur="1250" advTm="0"/>
    </mc:Choice>
    <mc:Fallback xmlns="">
      <p:transition spd="slow"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使用履行机构">
            <a:extLst>
              <a:ext uri="{FF2B5EF4-FFF2-40B4-BE49-F238E27FC236}">
                <a16:creationId xmlns:a16="http://schemas.microsoft.com/office/drawing/2014/main" id="{9058979C-20F3-A254-77A5-E9E88E7B7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938492"/>
            <a:ext cx="9757367" cy="538241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占位符 1">
            <a:extLst>
              <a:ext uri="{FF2B5EF4-FFF2-40B4-BE49-F238E27FC236}">
                <a16:creationId xmlns:a16="http://schemas.microsoft.com/office/drawing/2014/main" id="{F15C0B10-1A95-0998-86E0-723450809F99}"/>
              </a:ext>
            </a:extLst>
          </p:cNvPr>
          <p:cNvSpPr txBox="1">
            <a:spLocks noChangeArrowheads="1"/>
          </p:cNvSpPr>
          <p:nvPr/>
        </p:nvSpPr>
        <p:spPr bwMode="auto">
          <a:xfrm>
            <a:off x="1257300" y="376238"/>
            <a:ext cx="8231188" cy="6889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基于模拟的推理的</a:t>
            </a:r>
            <a:r>
              <a:rPr lang="en-US" altLang="zh-CN" dirty="0"/>
              <a:t>Python</a:t>
            </a:r>
            <a:r>
              <a:rPr lang="zh-CN" altLang="en-US" dirty="0"/>
              <a:t>工具箱</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1"/>
          <p:cNvSpPr>
            <a:spLocks noGrp="1" noChangeArrowheads="1"/>
          </p:cNvSpPr>
          <p:nvPr>
            <p:ph type="body"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贝叶斯推理</a:t>
            </a:r>
          </a:p>
        </p:txBody>
      </p:sp>
      <p:sp>
        <p:nvSpPr>
          <p:cNvPr id="3" name="内容占位符 2"/>
          <p:cNvSpPr>
            <a:spLocks noGrp="1"/>
          </p:cNvSpPr>
          <p:nvPr>
            <p:ph sz="quarter" idx="15"/>
          </p:nvPr>
        </p:nvSpPr>
        <p:spPr/>
        <p:txBody>
          <a:bodyPr/>
          <a:lstStyle/>
          <a:p>
            <a:pPr>
              <a:lnSpc>
                <a:spcPct val="130000"/>
              </a:lnSpc>
              <a:defRPr/>
            </a:pPr>
            <a:r>
              <a:rPr lang="zh-CN" altLang="en-US" dirty="0"/>
              <a:t>将 </a:t>
            </a:r>
            <a:r>
              <a:rPr lang="en-US" altLang="zh-CN" dirty="0"/>
              <a:t>VEP </a:t>
            </a:r>
            <a:r>
              <a:rPr lang="zh-CN" altLang="en-US" dirty="0"/>
              <a:t>模型拟合到脑癫痫模式</a:t>
            </a:r>
            <a:endParaRPr lang="en-US" altLang="zh-CN" dirty="0"/>
          </a:p>
          <a:p>
            <a:pPr lvl="1">
              <a:lnSpc>
                <a:spcPct val="130000"/>
              </a:lnSpc>
              <a:defRPr/>
            </a:pPr>
            <a:r>
              <a:rPr lang="zh-CN" altLang="en-US" dirty="0"/>
              <a:t>最大化模型</a:t>
            </a:r>
            <a:r>
              <a:rPr lang="en-US" altLang="zh-CN" dirty="0"/>
              <a:t>(</a:t>
            </a:r>
            <a:r>
              <a:rPr lang="zh-CN" altLang="en-US" dirty="0"/>
              <a:t>方程</a:t>
            </a:r>
            <a:r>
              <a:rPr lang="en-US" altLang="zh-CN" dirty="0"/>
              <a:t>(2)</a:t>
            </a:r>
            <a:r>
              <a:rPr lang="zh-CN" altLang="en-US" dirty="0"/>
              <a:t>和</a:t>
            </a:r>
            <a:r>
              <a:rPr lang="en-US" altLang="zh-CN" dirty="0"/>
              <a:t>(3))</a:t>
            </a:r>
            <a:r>
              <a:rPr lang="zh-CN" altLang="en-US" dirty="0"/>
              <a:t>下观察数据的对数似然来训练 </a:t>
            </a:r>
            <a:r>
              <a:rPr lang="en-US" altLang="zh-CN" dirty="0"/>
              <a:t>NFs</a:t>
            </a:r>
          </a:p>
          <a:p>
            <a:pPr lvl="1">
              <a:lnSpc>
                <a:spcPct val="130000"/>
              </a:lnSpc>
              <a:defRPr/>
            </a:pPr>
            <a:r>
              <a:rPr lang="zh-CN" altLang="en-US" dirty="0"/>
              <a:t>最小化真实后验分布 </a:t>
            </a:r>
            <a:r>
              <a:rPr lang="en-US" altLang="zh-CN" dirty="0"/>
              <a:t>p(</a:t>
            </a:r>
            <a:r>
              <a:rPr lang="el-GR" altLang="zh-CN" dirty="0"/>
              <a:t>θ | </a:t>
            </a:r>
            <a:r>
              <a:rPr lang="en-US" altLang="zh-CN" dirty="0"/>
              <a:t>y)</a:t>
            </a:r>
            <a:r>
              <a:rPr lang="zh-CN" altLang="en-US" dirty="0"/>
              <a:t>与由一组密度 </a:t>
            </a:r>
            <a:r>
              <a:rPr lang="en-US" altLang="zh-CN" dirty="0"/>
              <a:t>q</a:t>
            </a:r>
            <a:r>
              <a:rPr lang="el-GR" altLang="zh-CN" dirty="0"/>
              <a:t>φ </a:t>
            </a:r>
            <a:r>
              <a:rPr lang="zh-CN" altLang="en-US" dirty="0"/>
              <a:t>表示的方程</a:t>
            </a:r>
            <a:r>
              <a:rPr lang="en-US" altLang="zh-CN" dirty="0"/>
              <a:t>(11)</a:t>
            </a:r>
            <a:r>
              <a:rPr lang="zh-CN" altLang="en-US" dirty="0"/>
              <a:t>的变分近似之间的 </a:t>
            </a:r>
            <a:r>
              <a:rPr lang="en-US" altLang="zh-CN" dirty="0" err="1"/>
              <a:t>Kullback-Leibler</a:t>
            </a:r>
            <a:r>
              <a:rPr lang="en-US" altLang="zh-CN" dirty="0"/>
              <a:t> </a:t>
            </a:r>
            <a:r>
              <a:rPr lang="zh-CN" altLang="en-US" dirty="0"/>
              <a:t>散度或差异</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文本占位符 3"/>
          <p:cNvSpPr>
            <a:spLocks noGrp="1" noChangeArrowheads="1"/>
          </p:cNvSpPr>
          <p:nvPr>
            <p:ph type="body"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a:t>BVEP</a:t>
            </a:r>
            <a:r>
              <a:rPr lang="zh-CN" altLang="en-US"/>
              <a:t>模型评估</a:t>
            </a:r>
          </a:p>
        </p:txBody>
      </p:sp>
      <p:pic>
        <p:nvPicPr>
          <p:cNvPr id="3" name="图片 2">
            <a:extLst>
              <a:ext uri="{FF2B5EF4-FFF2-40B4-BE49-F238E27FC236}">
                <a16:creationId xmlns:a16="http://schemas.microsoft.com/office/drawing/2014/main" id="{20172DE5-848A-70F2-4800-E3630BAE30D5}"/>
              </a:ext>
            </a:extLst>
          </p:cNvPr>
          <p:cNvPicPr>
            <a:picLocks noChangeAspect="1"/>
          </p:cNvPicPr>
          <p:nvPr/>
        </p:nvPicPr>
        <p:blipFill>
          <a:blip r:embed="rId2"/>
          <a:stretch>
            <a:fillRect/>
          </a:stretch>
        </p:blipFill>
        <p:spPr>
          <a:xfrm>
            <a:off x="426129" y="1717137"/>
            <a:ext cx="9232130" cy="4702481"/>
          </a:xfrm>
          <a:prstGeom prst="rect">
            <a:avLst/>
          </a:prstGeom>
        </p:spPr>
      </p:pic>
      <p:grpSp>
        <p:nvGrpSpPr>
          <p:cNvPr id="4" name="组合 8">
            <a:extLst>
              <a:ext uri="{FF2B5EF4-FFF2-40B4-BE49-F238E27FC236}">
                <a16:creationId xmlns:a16="http://schemas.microsoft.com/office/drawing/2014/main" id="{016B004F-DE24-FE2A-B73A-94E03F685AD9}"/>
              </a:ext>
            </a:extLst>
          </p:cNvPr>
          <p:cNvGrpSpPr/>
          <p:nvPr/>
        </p:nvGrpSpPr>
        <p:grpSpPr bwMode="auto">
          <a:xfrm>
            <a:off x="6563403" y="107950"/>
            <a:ext cx="4692650" cy="1914525"/>
            <a:chOff x="4947920" y="303257"/>
            <a:chExt cx="4693920" cy="1913526"/>
          </a:xfrm>
        </p:grpSpPr>
        <p:sp>
          <p:nvSpPr>
            <p:cNvPr id="5" name="文本框 3">
              <a:extLst>
                <a:ext uri="{FF2B5EF4-FFF2-40B4-BE49-F238E27FC236}">
                  <a16:creationId xmlns:a16="http://schemas.microsoft.com/office/drawing/2014/main" id="{39D4B76A-8FC7-803B-ECE6-41865CA1BA3A}"/>
                </a:ext>
              </a:extLst>
            </p:cNvPr>
            <p:cNvSpPr txBox="1">
              <a:spLocks noChangeArrowheads="1"/>
            </p:cNvSpPr>
            <p:nvPr/>
          </p:nvSpPr>
          <p:spPr bwMode="auto">
            <a:xfrm>
              <a:off x="4947920" y="676373"/>
              <a:ext cx="469392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dirty="0">
                  <a:latin typeface="Times New Roman" panose="02020603050405020304" pitchFamily="18" charset="0"/>
                  <a:cs typeface="Times New Roman" panose="02020603050405020304" pitchFamily="18" charset="0"/>
                </a:rPr>
                <a:t>posterior z-scores</a:t>
              </a: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posterior shrinkages</a:t>
              </a:r>
              <a:endParaRPr lang="zh-CN" altLang="en-US" sz="20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FF31C4E7-AB90-9442-A2A5-4251EE829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4936" y="303257"/>
              <a:ext cx="1315720" cy="103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7">
              <a:extLst>
                <a:ext uri="{FF2B5EF4-FFF2-40B4-BE49-F238E27FC236}">
                  <a16:creationId xmlns:a16="http://schemas.microsoft.com/office/drawing/2014/main" id="{DE8A9F98-69BF-442B-99B1-B52FF3427A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6014" y="1411073"/>
              <a:ext cx="1324642" cy="805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文本占位符 6"/>
          <p:cNvSpPr>
            <a:spLocks noGrp="1" noChangeArrowheads="1"/>
          </p:cNvSpPr>
          <p:nvPr>
            <p:ph type="body"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a:t>BVEP</a:t>
            </a:r>
            <a:r>
              <a:rPr lang="zh-CN" altLang="en-US"/>
              <a:t>模型评估</a:t>
            </a:r>
          </a:p>
        </p:txBody>
      </p:sp>
      <p:pic>
        <p:nvPicPr>
          <p:cNvPr id="3" name="图片 2">
            <a:extLst>
              <a:ext uri="{FF2B5EF4-FFF2-40B4-BE49-F238E27FC236}">
                <a16:creationId xmlns:a16="http://schemas.microsoft.com/office/drawing/2014/main" id="{82D62F23-C4B5-22E7-6389-CE1AFD70F14E}"/>
              </a:ext>
            </a:extLst>
          </p:cNvPr>
          <p:cNvPicPr>
            <a:picLocks noChangeAspect="1"/>
          </p:cNvPicPr>
          <p:nvPr/>
        </p:nvPicPr>
        <p:blipFill>
          <a:blip r:embed="rId3"/>
          <a:stretch>
            <a:fillRect/>
          </a:stretch>
        </p:blipFill>
        <p:spPr>
          <a:xfrm>
            <a:off x="897399" y="976544"/>
            <a:ext cx="10252584" cy="516236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A31A9DB-986B-C5B2-3CB5-8944F9705027}"/>
              </a:ext>
            </a:extLst>
          </p:cNvPr>
          <p:cNvSpPr>
            <a:spLocks noGrp="1"/>
          </p:cNvSpPr>
          <p:nvPr>
            <p:ph type="body" sz="quarter" idx="14"/>
          </p:nvPr>
        </p:nvSpPr>
        <p:spPr/>
        <p:txBody>
          <a:bodyPr/>
          <a:lstStyle/>
          <a:p>
            <a:r>
              <a:rPr lang="en-US" altLang="zh-CN" dirty="0"/>
              <a:t>SBI-VEP </a:t>
            </a:r>
            <a:r>
              <a:rPr lang="zh-CN" altLang="en-US" dirty="0"/>
              <a:t>上的算法基准</a:t>
            </a:r>
          </a:p>
        </p:txBody>
      </p:sp>
      <p:pic>
        <p:nvPicPr>
          <p:cNvPr id="4" name="图片 3">
            <a:extLst>
              <a:ext uri="{FF2B5EF4-FFF2-40B4-BE49-F238E27FC236}">
                <a16:creationId xmlns:a16="http://schemas.microsoft.com/office/drawing/2014/main" id="{BA3891EC-1921-1FBF-3EEB-B5751208D248}"/>
              </a:ext>
            </a:extLst>
          </p:cNvPr>
          <p:cNvPicPr>
            <a:picLocks noChangeAspect="1"/>
          </p:cNvPicPr>
          <p:nvPr/>
        </p:nvPicPr>
        <p:blipFill>
          <a:blip r:embed="rId2"/>
          <a:stretch>
            <a:fillRect/>
          </a:stretch>
        </p:blipFill>
        <p:spPr>
          <a:xfrm>
            <a:off x="530388" y="1225118"/>
            <a:ext cx="10276695" cy="4859218"/>
          </a:xfrm>
          <a:prstGeom prst="rect">
            <a:avLst/>
          </a:prstGeom>
        </p:spPr>
      </p:pic>
    </p:spTree>
    <p:extLst>
      <p:ext uri="{BB962C8B-B14F-4D97-AF65-F5344CB8AC3E}">
        <p14:creationId xmlns:p14="http://schemas.microsoft.com/office/powerpoint/2010/main" val="3158730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1E9466-5D25-D828-D6DE-6A28E95887A4}"/>
              </a:ext>
            </a:extLst>
          </p:cNvPr>
          <p:cNvSpPr>
            <a:spLocks noGrp="1"/>
          </p:cNvSpPr>
          <p:nvPr>
            <p:ph type="body" sz="quarter" idx="14"/>
          </p:nvPr>
        </p:nvSpPr>
        <p:spPr/>
        <p:txBody>
          <a:bodyPr/>
          <a:lstStyle/>
          <a:p>
            <a:r>
              <a:rPr lang="en-US" altLang="zh-CN" dirty="0"/>
              <a:t>SBI-VEP </a:t>
            </a:r>
            <a:r>
              <a:rPr lang="zh-CN" altLang="en-US" dirty="0"/>
              <a:t>与经验 </a:t>
            </a:r>
            <a:r>
              <a:rPr lang="en-US" altLang="zh-CN" dirty="0"/>
              <a:t>SEEG </a:t>
            </a:r>
            <a:r>
              <a:rPr lang="zh-CN" altLang="en-US" dirty="0"/>
              <a:t>记录的对比</a:t>
            </a:r>
          </a:p>
        </p:txBody>
      </p:sp>
      <p:pic>
        <p:nvPicPr>
          <p:cNvPr id="4" name="图片 3">
            <a:extLst>
              <a:ext uri="{FF2B5EF4-FFF2-40B4-BE49-F238E27FC236}">
                <a16:creationId xmlns:a16="http://schemas.microsoft.com/office/drawing/2014/main" id="{7481C67E-843B-3A8F-A6DA-58AE84E407A3}"/>
              </a:ext>
            </a:extLst>
          </p:cNvPr>
          <p:cNvPicPr>
            <a:picLocks noChangeAspect="1"/>
          </p:cNvPicPr>
          <p:nvPr/>
        </p:nvPicPr>
        <p:blipFill>
          <a:blip r:embed="rId2"/>
          <a:stretch>
            <a:fillRect/>
          </a:stretch>
        </p:blipFill>
        <p:spPr>
          <a:xfrm>
            <a:off x="2965142" y="949591"/>
            <a:ext cx="6390364" cy="5908409"/>
          </a:xfrm>
          <a:prstGeom prst="rect">
            <a:avLst/>
          </a:prstGeom>
        </p:spPr>
      </p:pic>
    </p:spTree>
    <p:extLst>
      <p:ext uri="{BB962C8B-B14F-4D97-AF65-F5344CB8AC3E}">
        <p14:creationId xmlns:p14="http://schemas.microsoft.com/office/powerpoint/2010/main" val="1691789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占位符 1"/>
          <p:cNvSpPr>
            <a:spLocks noGrp="1" noChangeArrowheads="1"/>
          </p:cNvSpPr>
          <p:nvPr>
            <p:ph type="body"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a:t>改进思路</a:t>
            </a:r>
          </a:p>
        </p:txBody>
      </p:sp>
      <p:sp>
        <p:nvSpPr>
          <p:cNvPr id="3" name="内容占位符 2"/>
          <p:cNvSpPr>
            <a:spLocks noGrp="1"/>
          </p:cNvSpPr>
          <p:nvPr>
            <p:ph sz="quarter" idx="15"/>
          </p:nvPr>
        </p:nvSpPr>
        <p:spPr>
          <a:xfrm>
            <a:off x="628650" y="1458913"/>
            <a:ext cx="10956925" cy="4383087"/>
          </a:xfrm>
        </p:spPr>
        <p:txBody>
          <a:bodyPr/>
          <a:lstStyle/>
          <a:p>
            <a:pPr>
              <a:lnSpc>
                <a:spcPct val="130000"/>
              </a:lnSpc>
              <a:defRPr/>
            </a:pPr>
            <a:r>
              <a:rPr lang="en-US" altLang="zh-CN" dirty="0"/>
              <a:t>1. </a:t>
            </a:r>
          </a:p>
          <a:p>
            <a:pPr>
              <a:lnSpc>
                <a:spcPct val="130000"/>
              </a:lnSpc>
              <a:defRPr/>
            </a:pPr>
            <a:r>
              <a:rPr lang="en-US" altLang="zh-CN" dirty="0"/>
              <a:t>2.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1"/>
          <p:cNvSpPr>
            <a:spLocks noGrp="1" noChangeArrowheads="1"/>
          </p:cNvSpPr>
          <p:nvPr>
            <p:ph type="body"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汇报内容</a:t>
            </a:r>
          </a:p>
        </p:txBody>
      </p:sp>
      <p:sp>
        <p:nvSpPr>
          <p:cNvPr id="3" name="内容占位符 2"/>
          <p:cNvSpPr>
            <a:spLocks noGrp="1"/>
          </p:cNvSpPr>
          <p:nvPr>
            <p:ph sz="quarter" idx="15"/>
          </p:nvPr>
        </p:nvSpPr>
        <p:spPr/>
        <p:txBody>
          <a:bodyPr/>
          <a:lstStyle/>
          <a:p>
            <a:pPr>
              <a:defRPr/>
            </a:pPr>
            <a:endParaRPr lang="en-US" altLang="zh-CN" dirty="0"/>
          </a:p>
          <a:p>
            <a:r>
              <a:rPr lang="en-US" altLang="zh-CN" dirty="0"/>
              <a:t>Simulation-Based Inference(SBI)</a:t>
            </a:r>
          </a:p>
          <a:p>
            <a:endParaRPr lang="zh-CN" altLang="en-US" dirty="0"/>
          </a:p>
          <a:p>
            <a:pPr>
              <a:defRPr/>
            </a:pPr>
            <a:r>
              <a:rPr lang="en-US" altLang="zh-CN" dirty="0"/>
              <a:t>SBI-VEP</a:t>
            </a:r>
            <a:r>
              <a:rPr lang="zh-CN" altLang="en-US" dirty="0"/>
              <a:t>工作流程</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1"/>
          <p:cNvSpPr>
            <a:spLocks noGrp="1" noChangeArrowheads="1"/>
          </p:cNvSpPr>
          <p:nvPr>
            <p:ph type="body" sz="quarter" idx="14"/>
          </p:nvPr>
        </p:nvSpPr>
        <p:spPr bwMode="auto">
          <a:xfrm>
            <a:off x="1257300" y="376238"/>
            <a:ext cx="10017125" cy="688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t>Simulation-Based Inference</a:t>
            </a:r>
            <a:endParaRPr lang="zh-CN" altLang="en-US" dirty="0"/>
          </a:p>
        </p:txBody>
      </p:sp>
      <p:sp>
        <p:nvSpPr>
          <p:cNvPr id="3" name="内容占位符 2"/>
          <p:cNvSpPr>
            <a:spLocks noGrp="1"/>
          </p:cNvSpPr>
          <p:nvPr>
            <p:ph sz="quarter" idx="15"/>
          </p:nvPr>
        </p:nvSpPr>
        <p:spPr/>
        <p:txBody>
          <a:bodyPr/>
          <a:lstStyle/>
          <a:p>
            <a:pPr>
              <a:lnSpc>
                <a:spcPct val="130000"/>
              </a:lnSpc>
              <a:defRPr/>
            </a:pPr>
            <a:r>
              <a:rPr lang="zh-CN" altLang="en-US" sz="2000" dirty="0">
                <a:solidFill>
                  <a:srgbClr val="262626"/>
                </a:solidFill>
                <a:latin typeface="Open Sans" panose="020B0606030504020204" pitchFamily="34" charset="0"/>
              </a:rPr>
              <a:t>重点：</a:t>
            </a:r>
            <a:r>
              <a:rPr lang="zh-CN" altLang="en-US" sz="1600" dirty="0"/>
              <a:t>在贝叶斯框架中，重点是</a:t>
            </a:r>
            <a:r>
              <a:rPr lang="zh-CN" altLang="en-US" sz="1600" b="1" dirty="0"/>
              <a:t>估计模型参数的整个后验分布</a:t>
            </a:r>
            <a:endParaRPr lang="en-US" altLang="zh-CN" sz="1600" b="1" dirty="0"/>
          </a:p>
          <a:p>
            <a:pPr>
              <a:lnSpc>
                <a:spcPct val="130000"/>
              </a:lnSpc>
              <a:defRPr/>
            </a:pPr>
            <a:r>
              <a:rPr lang="zh-CN" altLang="en-US" sz="2000" dirty="0">
                <a:solidFill>
                  <a:srgbClr val="262626"/>
                </a:solidFill>
                <a:latin typeface="Open Sans" panose="020B0606030504020204" pitchFamily="34" charset="0"/>
              </a:rPr>
              <a:t>动机：</a:t>
            </a:r>
            <a:r>
              <a:rPr lang="zh-CN" altLang="en-US" sz="1600" dirty="0"/>
              <a:t>受益于快速和并行模拟，通过</a:t>
            </a:r>
            <a:r>
              <a:rPr lang="zh-CN" altLang="en-US" sz="1600" b="1" dirty="0"/>
              <a:t>不确定性量化而不是单点估计</a:t>
            </a:r>
            <a:r>
              <a:rPr lang="zh-CN" altLang="en-US" sz="1600" dirty="0"/>
              <a:t>，来执行直接、灵活和高效的推理和预测，并且不需要重新参数化改善收敛问题的方法</a:t>
            </a:r>
            <a:endParaRPr lang="en-US" altLang="zh-CN" sz="1600" dirty="0"/>
          </a:p>
          <a:p>
            <a:pPr>
              <a:lnSpc>
                <a:spcPct val="130000"/>
              </a:lnSpc>
              <a:defRPr/>
            </a:pPr>
            <a:r>
              <a:rPr lang="zh-CN" altLang="en-US" sz="2000" dirty="0">
                <a:solidFill>
                  <a:srgbClr val="262626"/>
                </a:solidFill>
                <a:latin typeface="Open Sans" panose="020B0606030504020204" pitchFamily="34" charset="0"/>
              </a:rPr>
              <a:t>方法：</a:t>
            </a:r>
            <a:endParaRPr lang="en-US" altLang="zh-CN" sz="2000" dirty="0">
              <a:solidFill>
                <a:srgbClr val="262626"/>
              </a:solidFill>
              <a:latin typeface="Open Sans" panose="020B0606030504020204" pitchFamily="34" charset="0"/>
            </a:endParaRPr>
          </a:p>
          <a:p>
            <a:pPr lvl="1">
              <a:lnSpc>
                <a:spcPct val="130000"/>
              </a:lnSpc>
              <a:defRPr/>
            </a:pPr>
            <a:r>
              <a:rPr lang="zh-CN" altLang="en-US" sz="1400" b="0" i="0" dirty="0">
                <a:effectLst/>
                <a:latin typeface="Roboto" panose="02000000000000000000" pitchFamily="2" charset="0"/>
              </a:rPr>
              <a:t>顺序神经</a:t>
            </a:r>
            <a:r>
              <a:rPr lang="zh-CN" altLang="en-US" sz="1400" b="1" i="0" dirty="0">
                <a:effectLst/>
                <a:latin typeface="Roboto" panose="02000000000000000000" pitchFamily="2" charset="0"/>
              </a:rPr>
              <a:t>后验估计</a:t>
            </a:r>
            <a:r>
              <a:rPr lang="zh-CN" altLang="en-US" sz="1400" b="0" i="0" dirty="0">
                <a:effectLst/>
                <a:latin typeface="Roboto" panose="02000000000000000000" pitchFamily="2" charset="0"/>
              </a:rPr>
              <a:t>（</a:t>
            </a:r>
            <a:r>
              <a:rPr lang="en-US" altLang="zh-CN" sz="1400" b="0" i="0" dirty="0">
                <a:effectLst/>
                <a:latin typeface="Roboto" panose="02000000000000000000" pitchFamily="2" charset="0"/>
              </a:rPr>
              <a:t>SNPE</a:t>
            </a:r>
            <a:r>
              <a:rPr lang="zh-CN" altLang="en-US" sz="1400" b="0" i="0" dirty="0">
                <a:effectLst/>
                <a:latin typeface="Roboto" panose="02000000000000000000" pitchFamily="2" charset="0"/>
              </a:rPr>
              <a:t>）、顺序神经</a:t>
            </a:r>
            <a:r>
              <a:rPr lang="zh-CN" altLang="en-US" sz="1400" b="1" i="0" dirty="0">
                <a:effectLst/>
                <a:latin typeface="Roboto" panose="02000000000000000000" pitchFamily="2" charset="0"/>
              </a:rPr>
              <a:t>似然估计</a:t>
            </a:r>
            <a:r>
              <a:rPr lang="zh-CN" altLang="en-US" sz="1400" b="0" i="0" dirty="0">
                <a:effectLst/>
                <a:latin typeface="Roboto" panose="02000000000000000000" pitchFamily="2" charset="0"/>
              </a:rPr>
              <a:t>（</a:t>
            </a:r>
            <a:r>
              <a:rPr lang="en-US" altLang="zh-CN" sz="1400" b="0" i="0" dirty="0">
                <a:effectLst/>
                <a:latin typeface="Roboto" panose="02000000000000000000" pitchFamily="2" charset="0"/>
              </a:rPr>
              <a:t>SNLE</a:t>
            </a:r>
            <a:r>
              <a:rPr lang="zh-CN" altLang="en-US" sz="1400" b="0" i="0" dirty="0">
                <a:effectLst/>
                <a:latin typeface="Roboto" panose="02000000000000000000" pitchFamily="2" charset="0"/>
              </a:rPr>
              <a:t>）、顺序神经</a:t>
            </a:r>
            <a:r>
              <a:rPr lang="zh-CN" altLang="en-US" sz="1400" b="1" i="0" dirty="0">
                <a:effectLst/>
                <a:latin typeface="Roboto" panose="02000000000000000000" pitchFamily="2" charset="0"/>
              </a:rPr>
              <a:t>比率估计</a:t>
            </a:r>
            <a:r>
              <a:rPr lang="zh-CN" altLang="en-US" sz="1400" b="0" i="0" dirty="0">
                <a:effectLst/>
                <a:latin typeface="Roboto" panose="02000000000000000000" pitchFamily="2" charset="0"/>
              </a:rPr>
              <a:t>（</a:t>
            </a:r>
            <a:r>
              <a:rPr lang="en-US" altLang="zh-CN" sz="1400" b="0" i="0" dirty="0">
                <a:effectLst/>
                <a:latin typeface="Roboto" panose="02000000000000000000" pitchFamily="2" charset="0"/>
              </a:rPr>
              <a:t>SNRE</a:t>
            </a:r>
            <a:r>
              <a:rPr lang="zh-CN" altLang="en-US" sz="1400" b="0" i="0" dirty="0">
                <a:effectLst/>
                <a:latin typeface="Roboto" panose="02000000000000000000" pitchFamily="2" charset="0"/>
              </a:rPr>
              <a:t>）</a:t>
            </a:r>
            <a:endParaRPr lang="en-US" altLang="zh-CN" sz="1400" b="0" i="0" dirty="0">
              <a:effectLst/>
              <a:latin typeface="Roboto" panose="02000000000000000000" pitchFamily="2" charset="0"/>
            </a:endParaRPr>
          </a:p>
          <a:p>
            <a:pPr lvl="1">
              <a:lnSpc>
                <a:spcPct val="130000"/>
              </a:lnSpc>
              <a:defRPr/>
            </a:pPr>
            <a:r>
              <a:rPr lang="zh-CN" altLang="en-US" sz="1400" dirty="0">
                <a:solidFill>
                  <a:srgbClr val="262626"/>
                </a:solidFill>
                <a:latin typeface="Roboto" panose="02000000000000000000" pitchFamily="2" charset="0"/>
              </a:rPr>
              <a:t>三个输入：</a:t>
            </a:r>
            <a:r>
              <a:rPr lang="zh-CN" altLang="en-US" sz="1400" b="1" dirty="0">
                <a:solidFill>
                  <a:srgbClr val="262626"/>
                </a:solidFill>
                <a:latin typeface="Roboto" panose="02000000000000000000" pitchFamily="2" charset="0"/>
              </a:rPr>
              <a:t>生成模型</a:t>
            </a:r>
            <a:r>
              <a:rPr lang="en-US" altLang="zh-CN" sz="1400" dirty="0">
                <a:solidFill>
                  <a:srgbClr val="262626"/>
                </a:solidFill>
                <a:latin typeface="Roboto" panose="02000000000000000000" pitchFamily="2" charset="0"/>
              </a:rPr>
              <a:t>(</a:t>
            </a:r>
            <a:r>
              <a:rPr lang="zh-CN" altLang="en-US" sz="1400" dirty="0">
                <a:solidFill>
                  <a:srgbClr val="262626"/>
                </a:solidFill>
                <a:latin typeface="Roboto" panose="02000000000000000000" pitchFamily="2" charset="0"/>
              </a:rPr>
              <a:t>模拟器即一组动态方程如</a:t>
            </a:r>
            <a:r>
              <a:rPr lang="en-US" altLang="zh-CN" sz="1400" dirty="0">
                <a:solidFill>
                  <a:srgbClr val="262626"/>
                </a:solidFill>
                <a:latin typeface="Roboto" panose="02000000000000000000" pitchFamily="2" charset="0"/>
              </a:rPr>
              <a:t>VEP)</a:t>
            </a:r>
            <a:r>
              <a:rPr lang="zh-CN" altLang="en-US" sz="1400" dirty="0">
                <a:solidFill>
                  <a:srgbClr val="262626"/>
                </a:solidFill>
                <a:latin typeface="Roboto" panose="02000000000000000000" pitchFamily="2" charset="0"/>
              </a:rPr>
              <a:t>、描述参数可能范围的</a:t>
            </a:r>
            <a:r>
              <a:rPr lang="zh-CN" altLang="en-US" sz="1400" b="1" dirty="0">
                <a:solidFill>
                  <a:srgbClr val="262626"/>
                </a:solidFill>
                <a:latin typeface="Roboto" panose="02000000000000000000" pitchFamily="2" charset="0"/>
              </a:rPr>
              <a:t>先验分布</a:t>
            </a:r>
            <a:r>
              <a:rPr lang="en-US" altLang="zh-CN" sz="1400" dirty="0">
                <a:solidFill>
                  <a:srgbClr val="262626"/>
                </a:solidFill>
                <a:latin typeface="Roboto" panose="02000000000000000000" pitchFamily="2" charset="0"/>
              </a:rPr>
              <a:t>p(θ)</a:t>
            </a:r>
            <a:r>
              <a:rPr lang="zh-CN" altLang="en-US" sz="1400" dirty="0">
                <a:solidFill>
                  <a:srgbClr val="262626"/>
                </a:solidFill>
                <a:latin typeface="Roboto" panose="02000000000000000000" pitchFamily="2" charset="0"/>
              </a:rPr>
              <a:t>、</a:t>
            </a:r>
            <a:r>
              <a:rPr lang="zh-CN" altLang="en-US" sz="1400" b="1" dirty="0">
                <a:solidFill>
                  <a:srgbClr val="262626"/>
                </a:solidFill>
                <a:latin typeface="Roboto" panose="02000000000000000000" pitchFamily="2" charset="0"/>
              </a:rPr>
              <a:t>观测数据</a:t>
            </a:r>
            <a:r>
              <a:rPr lang="en-US" altLang="zh-CN" sz="1400" dirty="0">
                <a:solidFill>
                  <a:srgbClr val="262626"/>
                </a:solidFill>
                <a:latin typeface="Roboto" panose="02000000000000000000" pitchFamily="2" charset="0"/>
              </a:rPr>
              <a:t>(</a:t>
            </a:r>
            <a:r>
              <a:rPr lang="zh-CN" altLang="en-US" sz="1400" dirty="0">
                <a:solidFill>
                  <a:srgbClr val="262626"/>
                </a:solidFill>
                <a:latin typeface="Roboto" panose="02000000000000000000" pitchFamily="2" charset="0"/>
              </a:rPr>
              <a:t>或其汇总统计数据</a:t>
            </a:r>
            <a:r>
              <a:rPr lang="en-US" altLang="zh-CN" sz="1400" dirty="0">
                <a:solidFill>
                  <a:srgbClr val="262626"/>
                </a:solidFill>
                <a:latin typeface="Roboto" panose="02000000000000000000" pitchFamily="2" charset="0"/>
              </a:rPr>
              <a:t>)</a:t>
            </a:r>
            <a:r>
              <a:rPr lang="zh-CN" altLang="en-US" sz="1400" dirty="0">
                <a:solidFill>
                  <a:srgbClr val="262626"/>
                </a:solidFill>
                <a:latin typeface="Roboto" panose="02000000000000000000" pitchFamily="2" charset="0"/>
              </a:rPr>
              <a:t>即从参数的指定先验分布中重复抽取样本来收集模拟数据集</a:t>
            </a:r>
            <a:endParaRPr lang="en-US" altLang="zh-CN" sz="1400" dirty="0">
              <a:solidFill>
                <a:srgbClr val="262626"/>
              </a:solidFill>
              <a:latin typeface="Roboto" panose="02000000000000000000" pitchFamily="2" charset="0"/>
            </a:endParaRPr>
          </a:p>
          <a:p>
            <a:pPr>
              <a:lnSpc>
                <a:spcPct val="130000"/>
              </a:lnSpc>
              <a:defRPr/>
            </a:pPr>
            <a:r>
              <a:rPr lang="en-US" altLang="zh-CN" sz="2000" dirty="0">
                <a:solidFill>
                  <a:srgbClr val="262626"/>
                </a:solidFill>
                <a:latin typeface="Open Sans" panose="020B0606030504020204" pitchFamily="34" charset="0"/>
              </a:rPr>
              <a:t>SNPE</a:t>
            </a:r>
            <a:r>
              <a:rPr lang="zh-CN" altLang="en-US" sz="2000" dirty="0">
                <a:solidFill>
                  <a:srgbClr val="262626"/>
                </a:solidFill>
                <a:latin typeface="Open Sans" panose="020B0606030504020204" pitchFamily="34" charset="0"/>
              </a:rPr>
              <a:t>（顺序神经后验估计）</a:t>
            </a:r>
            <a:endParaRPr lang="en-US" altLang="zh-CN" sz="2000" dirty="0">
              <a:solidFill>
                <a:srgbClr val="262626"/>
              </a:solidFill>
              <a:latin typeface="Open Sans" panose="020B0606030504020204" pitchFamily="34" charset="0"/>
            </a:endParaRPr>
          </a:p>
          <a:p>
            <a:pPr lvl="1">
              <a:lnSpc>
                <a:spcPct val="130000"/>
              </a:lnSpc>
              <a:defRPr/>
            </a:pPr>
            <a:r>
              <a:rPr lang="zh-CN" altLang="en-US" sz="1400" dirty="0">
                <a:latin typeface="Roboto" panose="02000000000000000000" pitchFamily="2" charset="0"/>
              </a:rPr>
              <a:t>这是一种工具，可以对神经科学中的机械模型进行贝叶斯推理，而无需访问可能性。</a:t>
            </a:r>
            <a:endParaRPr lang="en-US" altLang="zh-CN" sz="1400" dirty="0">
              <a:latin typeface="Roboto" panose="02000000000000000000" pitchFamily="2" charset="0"/>
            </a:endParaRPr>
          </a:p>
          <a:p>
            <a:pPr lvl="1">
              <a:lnSpc>
                <a:spcPct val="130000"/>
              </a:lnSpc>
              <a:defRPr/>
            </a:pPr>
            <a:r>
              <a:rPr lang="en-US" altLang="zh-CN" sz="1400" dirty="0">
                <a:latin typeface="Roboto" panose="02000000000000000000" pitchFamily="2" charset="0"/>
              </a:rPr>
              <a:t>SNPE </a:t>
            </a:r>
            <a:r>
              <a:rPr lang="zh-CN" altLang="en-US" sz="1400" dirty="0">
                <a:latin typeface="Roboto" panose="02000000000000000000" pitchFamily="2" charset="0"/>
              </a:rPr>
              <a:t>识别与观察到的实验数据（或总结特征）一致的所有机械模型参数。</a:t>
            </a:r>
            <a:endParaRPr lang="en-US" altLang="zh-CN" sz="1400" dirty="0">
              <a:latin typeface="Roboto" panose="02000000000000000000" pitchFamily="2" charset="0"/>
            </a:endParaRPr>
          </a:p>
          <a:p>
            <a:pPr lvl="1">
              <a:lnSpc>
                <a:spcPct val="130000"/>
              </a:lnSpc>
              <a:defRPr/>
            </a:pPr>
            <a:r>
              <a:rPr lang="zh-CN" altLang="en-US" sz="1200" dirty="0"/>
              <a:t>SNPE 返回后验分布 p(θ|xo)，</a:t>
            </a:r>
            <a:r>
              <a:rPr lang="zh-CN" altLang="en-US" sz="1400" dirty="0"/>
              <a:t>高后验概率分配给与数据和先验一致的参数，低概率分配给不一致的参数。</a:t>
            </a:r>
            <a:endParaRPr lang="en-US" altLang="zh-CN" sz="1400" dirty="0">
              <a:latin typeface="Roboto" panose="02000000000000000000" pitchFamily="2" charset="0"/>
            </a:endParaRPr>
          </a:p>
          <a:p>
            <a:pPr lvl="1">
              <a:lnSpc>
                <a:spcPct val="130000"/>
              </a:lnSpc>
              <a:defRPr/>
            </a:pPr>
            <a:endParaRPr lang="en-US" altLang="zh-CN" sz="1400" dirty="0">
              <a:latin typeface="Roboto" panose="020000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817038-8EB9-35F9-0CD6-33A0603492A4}"/>
              </a:ext>
            </a:extLst>
          </p:cNvPr>
          <p:cNvSpPr>
            <a:spLocks noGrp="1"/>
          </p:cNvSpPr>
          <p:nvPr>
            <p:ph type="body" sz="quarter" idx="14"/>
          </p:nvPr>
        </p:nvSpPr>
        <p:spPr/>
        <p:txBody>
          <a:bodyPr/>
          <a:lstStyle/>
          <a:p>
            <a:r>
              <a:rPr lang="en-US" altLang="zh-CN" dirty="0"/>
              <a:t>SBI Workflow</a:t>
            </a:r>
            <a:endParaRPr lang="zh-CN" altLang="en-US" dirty="0"/>
          </a:p>
        </p:txBody>
      </p:sp>
      <p:sp>
        <p:nvSpPr>
          <p:cNvPr id="10" name="文本框 9">
            <a:extLst>
              <a:ext uri="{FF2B5EF4-FFF2-40B4-BE49-F238E27FC236}">
                <a16:creationId xmlns:a16="http://schemas.microsoft.com/office/drawing/2014/main" id="{9EC3A59F-C4D6-5959-39B8-D7A165ED45F9}"/>
              </a:ext>
            </a:extLst>
          </p:cNvPr>
          <p:cNvSpPr txBox="1"/>
          <p:nvPr/>
        </p:nvSpPr>
        <p:spPr>
          <a:xfrm>
            <a:off x="8373864" y="920621"/>
            <a:ext cx="3726400" cy="4770537"/>
          </a:xfrm>
          <a:prstGeom prst="rect">
            <a:avLst/>
          </a:prstGeom>
          <a:noFill/>
        </p:spPr>
        <p:txBody>
          <a:bodyPr wrap="square">
            <a:spAutoFit/>
          </a:bodyPr>
          <a:lstStyle/>
          <a:p>
            <a:r>
              <a:rPr lang="zh-CN" altLang="en-US" sz="1600" dirty="0"/>
              <a:t>然后这些方法</a:t>
            </a:r>
            <a:r>
              <a:rPr lang="en-US" altLang="zh-CN" sz="1400" dirty="0"/>
              <a:t>(</a:t>
            </a:r>
            <a:r>
              <a:rPr lang="zh-CN" altLang="en-US" sz="1400" dirty="0"/>
              <a:t>后验估计</a:t>
            </a:r>
            <a:r>
              <a:rPr lang="en-US" altLang="zh-CN" sz="1400" b="0" i="0" dirty="0">
                <a:effectLst/>
                <a:latin typeface="Roboto" panose="02000000000000000000" pitchFamily="2" charset="0"/>
              </a:rPr>
              <a:t>SNPE</a:t>
            </a:r>
            <a:r>
              <a:rPr lang="zh-CN" altLang="en-US" sz="1400" b="0" i="0" dirty="0">
                <a:effectLst/>
                <a:latin typeface="Roboto" panose="02000000000000000000" pitchFamily="2" charset="0"/>
              </a:rPr>
              <a:t>、似然估计</a:t>
            </a:r>
            <a:r>
              <a:rPr lang="en-US" altLang="zh-CN" sz="1400" b="0" i="0" dirty="0">
                <a:effectLst/>
                <a:latin typeface="Roboto" panose="02000000000000000000" pitchFamily="2" charset="0"/>
              </a:rPr>
              <a:t>SNLE</a:t>
            </a:r>
            <a:r>
              <a:rPr lang="zh-CN" altLang="en-US" sz="1400" b="0" i="0" dirty="0">
                <a:effectLst/>
                <a:latin typeface="Roboto" panose="02000000000000000000" pitchFamily="2" charset="0"/>
              </a:rPr>
              <a:t>、似然比估计</a:t>
            </a:r>
            <a:r>
              <a:rPr lang="en-US" altLang="zh-CN" sz="1400" b="0" i="0" dirty="0">
                <a:effectLst/>
                <a:latin typeface="Roboto" panose="02000000000000000000" pitchFamily="2" charset="0"/>
              </a:rPr>
              <a:t>SNRE</a:t>
            </a:r>
            <a:r>
              <a:rPr lang="en-US" altLang="zh-CN" sz="1400" dirty="0"/>
              <a:t>)</a:t>
            </a:r>
            <a:r>
              <a:rPr lang="zh-CN" altLang="en-US" sz="1600" dirty="0"/>
              <a:t>继续进行：</a:t>
            </a:r>
            <a:endParaRPr lang="en-US" altLang="zh-CN" sz="1600" dirty="0"/>
          </a:p>
          <a:p>
            <a:endParaRPr lang="en-US" altLang="zh-CN" sz="1600" dirty="0"/>
          </a:p>
          <a:p>
            <a:r>
              <a:rPr lang="zh-CN" altLang="en-US" sz="1600" dirty="0"/>
              <a:t>1.从先前的参数中</a:t>
            </a:r>
            <a:r>
              <a:rPr lang="zh-CN" altLang="en-US" sz="1600" b="1" dirty="0"/>
              <a:t>采样</a:t>
            </a:r>
            <a:r>
              <a:rPr lang="zh-CN" altLang="en-US" sz="1600" dirty="0"/>
              <a:t>，然后根据这些参数模拟合成数据，</a:t>
            </a:r>
            <a:endParaRPr lang="en-US" altLang="zh-CN" sz="1600" dirty="0"/>
          </a:p>
          <a:p>
            <a:r>
              <a:rPr lang="zh-CN" altLang="en-US" sz="1600" dirty="0"/>
              <a:t>2.学习数据（或数据特征)和基础参数之间的（概率）关联，即从模拟数据中学习统计推断。上述方法之间学习这种关联的方式有所不同，但都使用深度神经网络。</a:t>
            </a:r>
            <a:endParaRPr lang="en-US" altLang="zh-CN" sz="1600" dirty="0"/>
          </a:p>
          <a:p>
            <a:r>
              <a:rPr lang="zh-CN" altLang="en-US" sz="1600" dirty="0"/>
              <a:t>3.然后将该学习的神经网络应用于经验数据，以导出与数据和先验(即后验分布)一致的参数的完整空间。高后验概率分配给与数据和先验一致的参数，低概率分配给不一致的参数。SNPE直接学习后验分布，而SNLE和SNRE需要额外的 MCMC 采样步骤来构建后验分布。</a:t>
            </a:r>
            <a:endParaRPr lang="en-US" altLang="zh-CN" sz="1600" dirty="0"/>
          </a:p>
          <a:p>
            <a:r>
              <a:rPr lang="zh-CN" altLang="en-US" sz="1600" dirty="0"/>
              <a:t>4.如果需要，后验的初始估计可用于自适应地生成额外的信息模拟。</a:t>
            </a:r>
          </a:p>
        </p:txBody>
      </p:sp>
      <p:sp>
        <p:nvSpPr>
          <p:cNvPr id="12" name="文本框 11">
            <a:extLst>
              <a:ext uri="{FF2B5EF4-FFF2-40B4-BE49-F238E27FC236}">
                <a16:creationId xmlns:a16="http://schemas.microsoft.com/office/drawing/2014/main" id="{A76844BC-3F36-1D44-0925-B0FFB4170B5F}"/>
              </a:ext>
            </a:extLst>
          </p:cNvPr>
          <p:cNvSpPr txBox="1"/>
          <p:nvPr/>
        </p:nvSpPr>
        <p:spPr>
          <a:xfrm>
            <a:off x="1029280" y="5492759"/>
            <a:ext cx="6094520" cy="369332"/>
          </a:xfrm>
          <a:prstGeom prst="rect">
            <a:avLst/>
          </a:prstGeom>
          <a:noFill/>
        </p:spPr>
        <p:txBody>
          <a:bodyPr wrap="square">
            <a:spAutoFit/>
          </a:bodyPr>
          <a:lstStyle/>
          <a:p>
            <a:r>
              <a:rPr lang="zh-CN" altLang="en-US" b="1" i="0" dirty="0">
                <a:effectLst/>
                <a:latin typeface="Roboto" panose="02000000000000000000" pitchFamily="2" charset="0"/>
              </a:rPr>
              <a:t>目标：通过算法</a:t>
            </a:r>
            <a:r>
              <a:rPr lang="zh-CN" altLang="en-US" b="1" dirty="0">
                <a:latin typeface="Roboto" panose="02000000000000000000" pitchFamily="2" charset="0"/>
              </a:rPr>
              <a:t>来</a:t>
            </a:r>
            <a:r>
              <a:rPr lang="zh-CN" altLang="en-US" b="1" i="0" dirty="0">
                <a:effectLst/>
                <a:latin typeface="Roboto" panose="02000000000000000000" pitchFamily="2" charset="0"/>
              </a:rPr>
              <a:t>识别与数据一致的机械模型。</a:t>
            </a:r>
            <a:endParaRPr lang="zh-CN" altLang="en-US" dirty="0"/>
          </a:p>
        </p:txBody>
      </p:sp>
      <p:pic>
        <p:nvPicPr>
          <p:cNvPr id="1028" name="Picture 4">
            <a:extLst>
              <a:ext uri="{FF2B5EF4-FFF2-40B4-BE49-F238E27FC236}">
                <a16:creationId xmlns:a16="http://schemas.microsoft.com/office/drawing/2014/main" id="{8724CC1C-B859-2368-B297-E7FF47713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36" y="1358283"/>
            <a:ext cx="8219415" cy="392385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9746A117-9567-5888-B6F6-BEE5DCB66728}"/>
              </a:ext>
            </a:extLst>
          </p:cNvPr>
          <p:cNvSpPr txBox="1"/>
          <p:nvPr/>
        </p:nvSpPr>
        <p:spPr>
          <a:xfrm>
            <a:off x="1139407" y="6656630"/>
            <a:ext cx="8732562" cy="230832"/>
          </a:xfrm>
          <a:prstGeom prst="rect">
            <a:avLst/>
          </a:prstGeom>
          <a:noFill/>
        </p:spPr>
        <p:txBody>
          <a:bodyPr wrap="square">
            <a:spAutoFit/>
          </a:bodyPr>
          <a:lstStyle/>
          <a:p>
            <a:r>
              <a:rPr lang="en-US" altLang="zh-CN" sz="900" b="0" i="0" dirty="0">
                <a:solidFill>
                  <a:srgbClr val="222222"/>
                </a:solidFill>
                <a:effectLst/>
                <a:latin typeface="Arial" panose="020B0604020202020204" pitchFamily="34" charset="0"/>
              </a:rPr>
              <a:t>Gonçalves P J, </a:t>
            </a:r>
            <a:r>
              <a:rPr lang="en-US" altLang="zh-CN" sz="900" b="0" i="0" dirty="0" err="1">
                <a:solidFill>
                  <a:srgbClr val="222222"/>
                </a:solidFill>
                <a:effectLst/>
                <a:latin typeface="Arial" panose="020B0604020202020204" pitchFamily="34" charset="0"/>
              </a:rPr>
              <a:t>Lueckmann</a:t>
            </a:r>
            <a:r>
              <a:rPr lang="en-US" altLang="zh-CN" sz="900" b="0" i="0" dirty="0">
                <a:solidFill>
                  <a:srgbClr val="222222"/>
                </a:solidFill>
                <a:effectLst/>
                <a:latin typeface="Arial" panose="020B0604020202020204" pitchFamily="34" charset="0"/>
              </a:rPr>
              <a:t> J M, </a:t>
            </a:r>
            <a:r>
              <a:rPr lang="en-US" altLang="zh-CN" sz="900" b="0" i="0" dirty="0" err="1">
                <a:solidFill>
                  <a:srgbClr val="222222"/>
                </a:solidFill>
                <a:effectLst/>
                <a:latin typeface="Arial" panose="020B0604020202020204" pitchFamily="34" charset="0"/>
              </a:rPr>
              <a:t>Deistler</a:t>
            </a:r>
            <a:r>
              <a:rPr lang="en-US" altLang="zh-CN" sz="900" b="0" i="0" dirty="0">
                <a:solidFill>
                  <a:srgbClr val="222222"/>
                </a:solidFill>
                <a:effectLst/>
                <a:latin typeface="Arial" panose="020B0604020202020204" pitchFamily="34" charset="0"/>
              </a:rPr>
              <a:t> M, et al. Training deep neural density estimators to identify mechanistic models of neural dynamics[J]. </a:t>
            </a:r>
            <a:r>
              <a:rPr lang="en-US" altLang="zh-CN" sz="900" b="0" i="0" dirty="0" err="1">
                <a:solidFill>
                  <a:srgbClr val="222222"/>
                </a:solidFill>
                <a:effectLst/>
                <a:latin typeface="Arial" panose="020B0604020202020204" pitchFamily="34" charset="0"/>
              </a:rPr>
              <a:t>Elife</a:t>
            </a:r>
            <a:r>
              <a:rPr lang="en-US" altLang="zh-CN" sz="900" b="0" i="0" dirty="0">
                <a:solidFill>
                  <a:srgbClr val="222222"/>
                </a:solidFill>
                <a:effectLst/>
                <a:latin typeface="Arial" panose="020B0604020202020204" pitchFamily="34" charset="0"/>
              </a:rPr>
              <a:t>, 2020, 9: e56261.</a:t>
            </a:r>
            <a:endParaRPr lang="zh-CN" altLang="en-US" sz="900" dirty="0"/>
          </a:p>
        </p:txBody>
      </p:sp>
    </p:spTree>
    <p:extLst>
      <p:ext uri="{BB962C8B-B14F-4D97-AF65-F5344CB8AC3E}">
        <p14:creationId xmlns:p14="http://schemas.microsoft.com/office/powerpoint/2010/main" val="3322123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3E85920B-695E-91EC-931B-F2EA4341EFD9}"/>
              </a:ext>
            </a:extLst>
          </p:cNvPr>
          <p:cNvSpPr>
            <a:spLocks noGrp="1"/>
          </p:cNvSpPr>
          <p:nvPr>
            <p:ph type="body" sz="quarter" idx="14"/>
          </p:nvPr>
        </p:nvSpPr>
        <p:spPr/>
        <p:txBody>
          <a:bodyPr/>
          <a:lstStyle/>
          <a:p>
            <a:r>
              <a:rPr lang="en-US" altLang="zh-CN" dirty="0"/>
              <a:t>Amortized Bayesian inference</a:t>
            </a:r>
            <a:endParaRPr lang="zh-CN" altLang="en-US" dirty="0"/>
          </a:p>
        </p:txBody>
      </p:sp>
      <p:sp>
        <p:nvSpPr>
          <p:cNvPr id="9" name="文本框 8">
            <a:extLst>
              <a:ext uri="{FF2B5EF4-FFF2-40B4-BE49-F238E27FC236}">
                <a16:creationId xmlns:a16="http://schemas.microsoft.com/office/drawing/2014/main" id="{3DF2B908-5516-B896-0B3B-34DC5A2766B2}"/>
              </a:ext>
            </a:extLst>
          </p:cNvPr>
          <p:cNvSpPr txBox="1"/>
          <p:nvPr/>
        </p:nvSpPr>
        <p:spPr>
          <a:xfrm>
            <a:off x="1608455" y="1659890"/>
            <a:ext cx="309880" cy="368300"/>
          </a:xfrm>
          <a:prstGeom prst="rect">
            <a:avLst/>
          </a:prstGeom>
          <a:noFill/>
        </p:spPr>
        <p:txBody>
          <a:bodyPr wrap="none" rtlCol="0">
            <a:spAutoFit/>
          </a:bodyPr>
          <a:lstStyle/>
          <a:p>
            <a:endParaRPr lang="zh-CN" altLang="en-US"/>
          </a:p>
        </p:txBody>
      </p:sp>
      <p:sp>
        <p:nvSpPr>
          <p:cNvPr id="10" name="文本框 2">
            <a:extLst>
              <a:ext uri="{FF2B5EF4-FFF2-40B4-BE49-F238E27FC236}">
                <a16:creationId xmlns:a16="http://schemas.microsoft.com/office/drawing/2014/main" id="{FCCD0B6A-9FF4-89BE-F758-6E257B6AAD84}"/>
              </a:ext>
            </a:extLst>
          </p:cNvPr>
          <p:cNvSpPr txBox="1">
            <a:spLocks noChangeArrowheads="1"/>
          </p:cNvSpPr>
          <p:nvPr>
            <p:custDataLst>
              <p:tags r:id="rId1"/>
            </p:custDataLst>
          </p:nvPr>
        </p:nvSpPr>
        <p:spPr bwMode="auto">
          <a:xfrm>
            <a:off x="7941945" y="6280150"/>
            <a:ext cx="1843405" cy="349250"/>
          </a:xfrm>
          <a:prstGeom prst="rect">
            <a:avLst/>
          </a:prstGeom>
          <a:solidFill>
            <a:srgbClr val="FFFFFF"/>
          </a:solidFill>
          <a:ln w="9525">
            <a:noFill/>
            <a:miter lim="800000"/>
          </a:ln>
        </p:spPr>
        <p:txBody>
          <a:bodyPr rot="0" vert="horz" wrap="square" lIns="91440" tIns="45720" rIns="91440" bIns="45720" anchor="t" anchorCtr="0">
            <a:noAutofit/>
          </a:bodyPr>
          <a:lstStyle/>
          <a:p>
            <a:pPr algn="ctr">
              <a:spcAft>
                <a:spcPts val="0"/>
              </a:spcAft>
            </a:pP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370E968-371B-09AA-178D-070317342E1C}"/>
                  </a:ext>
                </a:extLst>
              </p:cNvPr>
              <p:cNvSpPr txBox="1"/>
              <p:nvPr/>
            </p:nvSpPr>
            <p:spPr>
              <a:xfrm>
                <a:off x="2635250" y="1422400"/>
                <a:ext cx="2804160" cy="662940"/>
              </a:xfrm>
              <a:prstGeom prst="rect">
                <a:avLst/>
              </a:prstGeom>
              <a:noFill/>
            </p:spPr>
            <p:txBody>
              <a:bodyPr wrap="square" rtlCol="0" anchor="t">
                <a:spAutoFit/>
              </a:bodyPr>
              <a:lstStyle/>
              <a:p>
                <a:pPr marL="0" indent="0" eaLnBrk="1" latinLnBrk="0" hangingPunct="1"/>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ea typeface="+mj-ea"/>
                          <a:cs typeface="Cambria Math" panose="02040503050406030204" charset="0"/>
                        </a:rPr>
                        <m:t>𝑝</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S PGothic" panose="020B0600070205080204" charset="-128"/>
                          <a:cs typeface="Cambria Math" panose="02040503050406030204" charset="0"/>
                        </a:rPr>
                        <m:t>𝜃</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j-ea"/>
                          <a:cs typeface="Cambria Math" panose="02040503050406030204" charset="0"/>
                        </a:rPr>
                        <m:t>𝑌</m:t>
                      </m:r>
                      <m:r>
                        <a:rPr lang="en-US" altLang="zh-CN" sz="1800" i="1">
                          <a:latin typeface="Cambria Math" panose="02040503050406030204" charset="0"/>
                          <a:ea typeface="MS PGothic" panose="020B0600070205080204" charset="-128"/>
                          <a:cs typeface="Cambria Math" panose="02040503050406030204" charset="0"/>
                        </a:rPr>
                        <m:t>)=</m:t>
                      </m:r>
                      <m:f>
                        <m:fPr>
                          <m:ctrlPr>
                            <a:rPr lang="en-US" altLang="zh-CN" sz="1800" i="1">
                              <a:latin typeface="Cambria Math" panose="02040503050406030204" pitchFamily="18" charset="0"/>
                              <a:ea typeface="MS PGothic" panose="020B0600070205080204" charset="-128"/>
                              <a:cs typeface="Cambria Math" panose="02040503050406030204" charset="0"/>
                            </a:rPr>
                          </m:ctrlPr>
                        </m:fPr>
                        <m:num>
                          <m:r>
                            <a:rPr lang="en-US" altLang="zh-CN" sz="1800" i="1">
                              <a:latin typeface="Cambria Math" panose="02040503050406030204" charset="0"/>
                              <a:ea typeface="MS PGothic" panose="020B0600070205080204" charset="-128"/>
                              <a:cs typeface="Cambria Math" panose="02040503050406030204" charset="0"/>
                            </a:rPr>
                            <m:t>𝑝</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S PGothic" panose="020B0600070205080204" charset="-128"/>
                              <a:cs typeface="Cambria Math" panose="02040503050406030204" charset="0"/>
                            </a:rPr>
                            <m:t>𝑌</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S PGothic" panose="020B0600070205080204" charset="-128"/>
                              <a:cs typeface="Cambria Math" panose="02040503050406030204" charset="0"/>
                            </a:rPr>
                            <m:t>𝜃</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S PGothic" panose="020B0600070205080204" charset="-128"/>
                              <a:cs typeface="Cambria Math" panose="02040503050406030204" charset="0"/>
                            </a:rPr>
                            <m:t>𝑝</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S PGothic" panose="020B0600070205080204" charset="-128"/>
                              <a:cs typeface="Cambria Math" panose="02040503050406030204" charset="0"/>
                            </a:rPr>
                            <m:t>𝜃</m:t>
                          </m:r>
                          <m:r>
                            <a:rPr lang="en-US" altLang="zh-CN" sz="1800" i="1">
                              <a:latin typeface="Cambria Math" panose="02040503050406030204" charset="0"/>
                              <a:ea typeface="MS PGothic" panose="020B0600070205080204" charset="-128"/>
                              <a:cs typeface="Cambria Math" panose="02040503050406030204" charset="0"/>
                            </a:rPr>
                            <m:t>)</m:t>
                          </m:r>
                        </m:num>
                        <m:den>
                          <m:r>
                            <a:rPr lang="en-US" altLang="zh-CN" sz="1800" i="1">
                              <a:latin typeface="Cambria Math" panose="02040503050406030204" charset="0"/>
                              <a:ea typeface="MS PGothic" panose="020B0600070205080204" charset="-128"/>
                              <a:cs typeface="Cambria Math" panose="02040503050406030204" charset="0"/>
                            </a:rPr>
                            <m:t>𝑝</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S PGothic" panose="020B0600070205080204" charset="-128"/>
                              <a:cs typeface="Cambria Math" panose="02040503050406030204" charset="0"/>
                            </a:rPr>
                            <m:t>𝑌</m:t>
                          </m:r>
                          <m:r>
                            <a:rPr lang="en-US" altLang="zh-CN" sz="1800" i="1">
                              <a:latin typeface="Cambria Math" panose="02040503050406030204" charset="0"/>
                              <a:ea typeface="MS PGothic" panose="020B0600070205080204" charset="-128"/>
                              <a:cs typeface="Cambria Math" panose="02040503050406030204" charset="0"/>
                            </a:rPr>
                            <m:t>)</m:t>
                          </m:r>
                        </m:den>
                      </m:f>
                    </m:oMath>
                  </m:oMathPara>
                </a14:m>
                <a:endParaRPr lang="en-US" altLang="zh-CN" sz="1800" i="1">
                  <a:latin typeface="Cambria Math" panose="02040503050406030204" charset="0"/>
                  <a:ea typeface="MS PGothic" panose="020B0600070205080204" charset="-128"/>
                  <a:cs typeface="Cambria Math" panose="02040503050406030204" charset="0"/>
                </a:endParaRPr>
              </a:p>
            </p:txBody>
          </p:sp>
        </mc:Choice>
        <mc:Fallback xmlns="">
          <p:sp>
            <p:nvSpPr>
              <p:cNvPr id="11" name="文本框 10">
                <a:extLst>
                  <a:ext uri="{FF2B5EF4-FFF2-40B4-BE49-F238E27FC236}">
                    <a16:creationId xmlns:a16="http://schemas.microsoft.com/office/drawing/2014/main" id="{5370E968-371B-09AA-178D-070317342E1C}"/>
                  </a:ext>
                </a:extLst>
              </p:cNvPr>
              <p:cNvSpPr txBox="1">
                <a:spLocks noRot="1" noChangeAspect="1" noMove="1" noResize="1" noEditPoints="1" noAdjustHandles="1" noChangeArrowheads="1" noChangeShapeType="1" noTextEdit="1"/>
              </p:cNvSpPr>
              <p:nvPr/>
            </p:nvSpPr>
            <p:spPr>
              <a:xfrm>
                <a:off x="2635250" y="1422400"/>
                <a:ext cx="2804160" cy="662940"/>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F3F679A-1358-E9C9-D071-D4AD52623F77}"/>
                  </a:ext>
                </a:extLst>
              </p:cNvPr>
              <p:cNvSpPr txBox="1"/>
              <p:nvPr>
                <p:custDataLst>
                  <p:tags r:id="rId2"/>
                </p:custDataLst>
              </p:nvPr>
            </p:nvSpPr>
            <p:spPr>
              <a:xfrm>
                <a:off x="5277485" y="1364615"/>
                <a:ext cx="2759710" cy="617220"/>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ea typeface="+mj-ea"/>
                          <a:cs typeface="Cambria Math" panose="02040503050406030204" charset="0"/>
                        </a:rPr>
                        <m:t>𝑝</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j-ea"/>
                          <a:cs typeface="Cambria Math" panose="02040503050406030204" charset="0"/>
                        </a:rPr>
                        <m:t>𝑌</m:t>
                      </m:r>
                      <m:r>
                        <a:rPr lang="en-US" altLang="zh-CN" sz="1800" i="1">
                          <a:latin typeface="Cambria Math" panose="02040503050406030204" charset="0"/>
                          <a:ea typeface="MS PGothic" panose="020B0600070205080204" charset="-128"/>
                          <a:cs typeface="Cambria Math" panose="02040503050406030204" charset="0"/>
                        </a:rPr>
                        <m:t>)=</m:t>
                      </m:r>
                      <m:nary>
                        <m:naryPr>
                          <m:limLoc m:val="undOvr"/>
                          <m:subHide m:val="on"/>
                          <m:supHide m:val="on"/>
                          <m:ctrlPr>
                            <a:rPr lang="en-US" altLang="zh-CN" sz="1800" i="1">
                              <a:latin typeface="Cambria Math" panose="02040503050406030204" pitchFamily="18" charset="0"/>
                              <a:ea typeface="+mj-ea"/>
                              <a:cs typeface="Cambria Math" panose="02040503050406030204" charset="0"/>
                            </a:rPr>
                          </m:ctrlPr>
                        </m:naryPr>
                        <m:sub/>
                        <m:sup/>
                        <m:e>
                          <m:r>
                            <a:rPr lang="en-US" altLang="zh-CN" sz="1800" i="1">
                              <a:latin typeface="Cambria Math" panose="02040503050406030204" charset="0"/>
                              <a:ea typeface="+mj-ea"/>
                              <a:cs typeface="Cambria Math" panose="02040503050406030204" charset="0"/>
                            </a:rPr>
                            <m:t>𝑝</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j-ea"/>
                              <a:cs typeface="Cambria Math" panose="02040503050406030204" charset="0"/>
                            </a:rPr>
                            <m:t>𝑌</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S PGothic" panose="020B0600070205080204" charset="-128"/>
                              <a:cs typeface="Cambria Math" panose="02040503050406030204" charset="0"/>
                            </a:rPr>
                            <m:t>𝜃</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j-ea"/>
                              <a:cs typeface="Cambria Math" panose="02040503050406030204" charset="0"/>
                            </a:rPr>
                            <m:t>𝑝</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S PGothic" panose="020B0600070205080204" charset="-128"/>
                              <a:cs typeface="Cambria Math" panose="02040503050406030204" charset="0"/>
                            </a:rPr>
                            <m:t>𝜃</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j-ea"/>
                              <a:cs typeface="Cambria Math" panose="02040503050406030204" charset="0"/>
                            </a:rPr>
                            <m:t>𝑑</m:t>
                          </m:r>
                          <m:r>
                            <a:rPr lang="en-US" altLang="zh-CN" sz="1800" i="1">
                              <a:latin typeface="Cambria Math" panose="02040503050406030204" charset="0"/>
                              <a:ea typeface="MS PGothic" panose="020B0600070205080204" charset="-128"/>
                              <a:cs typeface="Cambria Math" panose="02040503050406030204" charset="0"/>
                            </a:rPr>
                            <m:t>𝜃</m:t>
                          </m:r>
                        </m:e>
                      </m:nary>
                    </m:oMath>
                  </m:oMathPara>
                </a14:m>
                <a:endParaRPr lang="en-US" altLang="zh-CN" sz="1800" i="1">
                  <a:latin typeface="Cambria Math" panose="02040503050406030204" charset="0"/>
                  <a:ea typeface="MS PGothic" panose="020B0600070205080204" charset="-128"/>
                  <a:cs typeface="Cambria Math" panose="02040503050406030204" charset="0"/>
                </a:endParaRPr>
              </a:p>
            </p:txBody>
          </p:sp>
        </mc:Choice>
        <mc:Fallback xmlns="">
          <p:sp>
            <p:nvSpPr>
              <p:cNvPr id="12" name="文本框 11">
                <a:extLst>
                  <a:ext uri="{FF2B5EF4-FFF2-40B4-BE49-F238E27FC236}">
                    <a16:creationId xmlns:a16="http://schemas.microsoft.com/office/drawing/2014/main" id="{CF3F679A-1358-E9C9-D071-D4AD52623F77}"/>
                  </a:ext>
                </a:extLst>
              </p:cNvPr>
              <p:cNvSpPr txBox="1">
                <a:spLocks noRot="1" noChangeAspect="1" noMove="1" noResize="1" noEditPoints="1" noAdjustHandles="1" noChangeArrowheads="1" noChangeShapeType="1" noTextEdit="1"/>
              </p:cNvSpPr>
              <p:nvPr>
                <p:custDataLst>
                  <p:tags r:id="rId15"/>
                </p:custDataLst>
              </p:nvPr>
            </p:nvSpPr>
            <p:spPr>
              <a:xfrm>
                <a:off x="5277485" y="1364615"/>
                <a:ext cx="2759710" cy="617220"/>
              </a:xfrm>
              <a:prstGeom prst="rect">
                <a:avLst/>
              </a:prstGeom>
              <a:blipFill>
                <a:blip r:embed="rId16"/>
                <a:stretch>
                  <a:fillRect b="-2970"/>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CD2DE8F6-DD15-D8EF-BBA5-11B9AB063211}"/>
              </a:ext>
            </a:extLst>
          </p:cNvPr>
          <p:cNvGrpSpPr/>
          <p:nvPr/>
        </p:nvGrpSpPr>
        <p:grpSpPr>
          <a:xfrm>
            <a:off x="8865870" y="1577340"/>
            <a:ext cx="1689735" cy="690880"/>
            <a:chOff x="13187" y="2230"/>
            <a:chExt cx="2661" cy="1088"/>
          </a:xfrm>
        </p:grpSpPr>
        <p:sp>
          <p:nvSpPr>
            <p:cNvPr id="14" name="圆角矩形标注 10">
              <a:extLst>
                <a:ext uri="{FF2B5EF4-FFF2-40B4-BE49-F238E27FC236}">
                  <a16:creationId xmlns:a16="http://schemas.microsoft.com/office/drawing/2014/main" id="{7A472665-C002-75C7-93CD-03CF2F765CB1}"/>
                </a:ext>
              </a:extLst>
            </p:cNvPr>
            <p:cNvSpPr/>
            <p:nvPr>
              <p:custDataLst>
                <p:tags r:id="rId11"/>
              </p:custDataLst>
            </p:nvPr>
          </p:nvSpPr>
          <p:spPr>
            <a:xfrm rot="10800000">
              <a:off x="13187" y="2230"/>
              <a:ext cx="2661" cy="1088"/>
            </a:xfrm>
            <a:prstGeom prst="wedgeRoundRectCallout">
              <a:avLst>
                <a:gd name="adj1" fmla="val 100883"/>
                <a:gd name="adj2" fmla="val 37959"/>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D82D8CE4-49A3-3044-14A6-DE7BC431EC25}"/>
                </a:ext>
              </a:extLst>
            </p:cNvPr>
            <p:cNvSpPr txBox="1"/>
            <p:nvPr>
              <p:custDataLst>
                <p:tags r:id="rId12"/>
              </p:custDataLst>
            </p:nvPr>
          </p:nvSpPr>
          <p:spPr>
            <a:xfrm>
              <a:off x="13300" y="2314"/>
              <a:ext cx="2334" cy="919"/>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计算困难，无法获得精确解</a:t>
              </a:r>
            </a:p>
          </p:txBody>
        </p:sp>
      </p:grpSp>
      <p:sp>
        <p:nvSpPr>
          <p:cNvPr id="16" name="下箭头 13">
            <a:extLst>
              <a:ext uri="{FF2B5EF4-FFF2-40B4-BE49-F238E27FC236}">
                <a16:creationId xmlns:a16="http://schemas.microsoft.com/office/drawing/2014/main" id="{AA937065-7E69-E624-AC03-0AC4DB40F69F}"/>
              </a:ext>
            </a:extLst>
          </p:cNvPr>
          <p:cNvSpPr/>
          <p:nvPr>
            <p:custDataLst>
              <p:tags r:id="rId3"/>
            </p:custDataLst>
          </p:nvPr>
        </p:nvSpPr>
        <p:spPr>
          <a:xfrm>
            <a:off x="5696585" y="2016760"/>
            <a:ext cx="166370" cy="615950"/>
          </a:xfrm>
          <a:prstGeom prst="downArrow">
            <a:avLst>
              <a:gd name="adj1" fmla="val 50000"/>
              <a:gd name="adj2" fmla="val 10096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BC9CAC7C-270B-32A2-17BA-CDA4A67B5FA8}"/>
              </a:ext>
            </a:extLst>
          </p:cNvPr>
          <p:cNvSpPr txBox="1"/>
          <p:nvPr/>
        </p:nvSpPr>
        <p:spPr>
          <a:xfrm>
            <a:off x="6273165" y="2103120"/>
            <a:ext cx="2452370" cy="583565"/>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采用贝叶斯推理算法近似计算后验</a:t>
            </a:r>
          </a:p>
        </p:txBody>
      </p:sp>
      <p:grpSp>
        <p:nvGrpSpPr>
          <p:cNvPr id="18" name="组合 5">
            <a:extLst>
              <a:ext uri="{FF2B5EF4-FFF2-40B4-BE49-F238E27FC236}">
                <a16:creationId xmlns:a16="http://schemas.microsoft.com/office/drawing/2014/main" id="{D98B9ECC-7E2C-CAD3-7447-FC72DC14ADBB}"/>
              </a:ext>
            </a:extLst>
          </p:cNvPr>
          <p:cNvGrpSpPr/>
          <p:nvPr/>
        </p:nvGrpSpPr>
        <p:grpSpPr bwMode="auto">
          <a:xfrm>
            <a:off x="571500" y="2607945"/>
            <a:ext cx="3180715" cy="2270125"/>
            <a:chOff x="6023728" y="3089751"/>
            <a:chExt cx="2973781" cy="2160980"/>
          </a:xfrm>
        </p:grpSpPr>
        <p:pic>
          <p:nvPicPr>
            <p:cNvPr id="19" name="图片 3">
              <a:extLst>
                <a:ext uri="{FF2B5EF4-FFF2-40B4-BE49-F238E27FC236}">
                  <a16:creationId xmlns:a16="http://schemas.microsoft.com/office/drawing/2014/main" id="{7D1FB6F4-EECD-E399-1E5C-698C49F7FC61}"/>
                </a:ext>
              </a:extLst>
            </p:cNvPr>
            <p:cNvPicPr>
              <a:picLocks noChangeAspect="1" noChangeArrowheads="1"/>
            </p:cNvPicPr>
            <p:nvPr>
              <p:custDataLst>
                <p:tags r:id="rId9"/>
              </p:custDataLst>
            </p:nvPr>
          </p:nvPicPr>
          <p:blipFill>
            <a:blip r:embed="rId17">
              <a:extLst>
                <a:ext uri="{28A0092B-C50C-407E-A947-70E740481C1C}">
                  <a14:useLocalDpi xmlns:a14="http://schemas.microsoft.com/office/drawing/2010/main" val="0"/>
                </a:ext>
              </a:extLst>
            </a:blip>
            <a:srcRect l="9465" r="49426"/>
            <a:stretch>
              <a:fillRect/>
            </a:stretch>
          </p:blipFill>
          <p:spPr bwMode="auto">
            <a:xfrm>
              <a:off x="6023728" y="3089751"/>
              <a:ext cx="2658359" cy="216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a:extLst>
                <a:ext uri="{FF2B5EF4-FFF2-40B4-BE49-F238E27FC236}">
                  <a16:creationId xmlns:a16="http://schemas.microsoft.com/office/drawing/2014/main" id="{227A7683-7075-2A40-F5D7-A22246820B67}"/>
                </a:ext>
              </a:extLst>
            </p:cNvPr>
            <p:cNvSpPr/>
            <p:nvPr>
              <p:custDataLst>
                <p:tags r:id="rId10"/>
              </p:custDataLst>
            </p:nvPr>
          </p:nvSpPr>
          <p:spPr>
            <a:xfrm>
              <a:off x="8366852" y="4059890"/>
              <a:ext cx="630657" cy="2207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1" name="文本框 20">
            <a:extLst>
              <a:ext uri="{FF2B5EF4-FFF2-40B4-BE49-F238E27FC236}">
                <a16:creationId xmlns:a16="http://schemas.microsoft.com/office/drawing/2014/main" id="{0E1D4FBF-9F00-A6D1-FDF4-5BF372A72ADF}"/>
              </a:ext>
            </a:extLst>
          </p:cNvPr>
          <p:cNvSpPr txBox="1"/>
          <p:nvPr/>
        </p:nvSpPr>
        <p:spPr>
          <a:xfrm>
            <a:off x="452755" y="5060950"/>
            <a:ext cx="3670935" cy="1814830"/>
          </a:xfrm>
          <a:prstGeom prst="rect">
            <a:avLst/>
          </a:prstGeom>
          <a:noFill/>
        </p:spPr>
        <p:txBody>
          <a:bodyPr wrap="square" rtlCol="0">
            <a:spAutoFit/>
          </a:bodyPr>
          <a:lstStyle/>
          <a:p>
            <a:pPr marL="0" indent="0">
              <a:buFont typeface="Wingdings" panose="05000000000000000000" charset="0"/>
              <a:buNone/>
            </a:pPr>
            <a:r>
              <a:rPr sz="1600" b="1" dirty="0" err="1">
                <a:latin typeface="Times New Roman" panose="02020603050405020304" charset="0"/>
                <a:ea typeface="+mj-ea"/>
                <a:cs typeface="Times New Roman" panose="02020603050405020304" charset="0"/>
              </a:rPr>
              <a:t>马尔科夫链蒙特卡洛</a:t>
            </a:r>
            <a:r>
              <a:rPr sz="1600" b="1" dirty="0">
                <a:latin typeface="Times New Roman" panose="02020603050405020304" charset="0"/>
                <a:ea typeface="+mj-ea"/>
                <a:cs typeface="Times New Roman" panose="02020603050405020304" charset="0"/>
              </a:rPr>
              <a:t>(Markov Chain Monte Carlo, MCMC)</a:t>
            </a:r>
            <a:r>
              <a:rPr lang="zh-CN" sz="1600" b="1" dirty="0">
                <a:latin typeface="Times New Roman" panose="02020603050405020304" charset="0"/>
                <a:ea typeface="+mj-ea"/>
                <a:cs typeface="Times New Roman" panose="02020603050405020304" charset="0"/>
              </a:rPr>
              <a:t>算法</a:t>
            </a:r>
          </a:p>
          <a:p>
            <a:pPr marL="285750" indent="-285750">
              <a:buFont typeface="Wingdings" panose="05000000000000000000" charset="0"/>
              <a:buChar char="l"/>
            </a:pPr>
            <a:r>
              <a:rPr lang="zh-CN" sz="1600" dirty="0">
                <a:latin typeface="微软雅黑" panose="020B0503020204020204" pitchFamily="34" charset="-122"/>
                <a:ea typeface="微软雅黑" panose="020B0503020204020204" pitchFamily="34" charset="-122"/>
                <a:cs typeface="微软雅黑" panose="020B0503020204020204" pitchFamily="34" charset="-122"/>
              </a:rPr>
              <a:t>采样方法</a:t>
            </a:r>
          </a:p>
          <a:p>
            <a:pPr marL="285750" indent="-285750">
              <a:buFont typeface="Wingdings" panose="05000000000000000000" charset="0"/>
              <a:buChar char="l"/>
            </a:pPr>
            <a:r>
              <a:rPr lang="zh-CN" sz="1600" dirty="0">
                <a:latin typeface="微软雅黑" panose="020B0503020204020204" pitchFamily="34" charset="-122"/>
                <a:ea typeface="微软雅黑" panose="020B0503020204020204" pitchFamily="34" charset="-122"/>
                <a:cs typeface="微软雅黑" panose="020B0503020204020204" pitchFamily="34" charset="-122"/>
              </a:rPr>
              <a:t>随机性近似</a:t>
            </a:r>
          </a:p>
          <a:p>
            <a:pPr marL="285750" indent="-285750">
              <a:buFont typeface="Wingdings" panose="05000000000000000000" charset="0"/>
              <a:buChar char="l"/>
            </a:pPr>
            <a:r>
              <a:rPr lang="zh-CN" sz="1600" dirty="0">
                <a:latin typeface="微软雅黑" panose="020B0503020204020204" pitchFamily="34" charset="-122"/>
                <a:ea typeface="微软雅黑" panose="020B0503020204020204" pitchFamily="34" charset="-122"/>
                <a:cs typeface="微软雅黑" panose="020B0503020204020204" pitchFamily="34" charset="-122"/>
              </a:rPr>
              <a:t>在无限运行的情况下可以渐进接近精确</a:t>
            </a:r>
          </a:p>
          <a:p>
            <a:pPr marL="0" indent="0">
              <a:buFont typeface="Wingdings" panose="05000000000000000000" charset="0"/>
              <a:buNone/>
            </a:pPr>
            <a:endParaRPr 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2" name="组合 7">
            <a:extLst>
              <a:ext uri="{FF2B5EF4-FFF2-40B4-BE49-F238E27FC236}">
                <a16:creationId xmlns:a16="http://schemas.microsoft.com/office/drawing/2014/main" id="{98A09DB7-28B2-BDD1-2B41-1CC251B20791}"/>
              </a:ext>
            </a:extLst>
          </p:cNvPr>
          <p:cNvGrpSpPr/>
          <p:nvPr/>
        </p:nvGrpSpPr>
        <p:grpSpPr bwMode="auto">
          <a:xfrm>
            <a:off x="4124325" y="2870835"/>
            <a:ext cx="3213735" cy="2035810"/>
            <a:chOff x="3412503" y="4410694"/>
            <a:chExt cx="2683497" cy="1562235"/>
          </a:xfrm>
        </p:grpSpPr>
        <p:pic>
          <p:nvPicPr>
            <p:cNvPr id="23" name="图片 4">
              <a:extLst>
                <a:ext uri="{FF2B5EF4-FFF2-40B4-BE49-F238E27FC236}">
                  <a16:creationId xmlns:a16="http://schemas.microsoft.com/office/drawing/2014/main" id="{DC4D27B1-8465-8349-38F5-0884700B1977}"/>
                </a:ext>
              </a:extLst>
            </p:cNvPr>
            <p:cNvPicPr>
              <a:picLocks noChangeAspect="1" noChangeArrowheads="1"/>
            </p:cNvPicPr>
            <p:nvPr>
              <p:custDataLst>
                <p:tags r:id="rId6"/>
              </p:custDataLst>
            </p:nvPr>
          </p:nvPicPr>
          <p:blipFill>
            <a:blip r:embed="rId17">
              <a:extLst>
                <a:ext uri="{28A0092B-C50C-407E-A947-70E740481C1C}">
                  <a14:useLocalDpi xmlns:a14="http://schemas.microsoft.com/office/drawing/2010/main" val="0"/>
                </a:ext>
              </a:extLst>
            </a:blip>
            <a:srcRect l="49336"/>
            <a:stretch>
              <a:fillRect/>
            </a:stretch>
          </p:blipFill>
          <p:spPr bwMode="auto">
            <a:xfrm>
              <a:off x="3648173" y="4410694"/>
              <a:ext cx="2447827" cy="156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23">
              <a:extLst>
                <a:ext uri="{FF2B5EF4-FFF2-40B4-BE49-F238E27FC236}">
                  <a16:creationId xmlns:a16="http://schemas.microsoft.com/office/drawing/2014/main" id="{878D91AE-036C-6778-D556-2EACDF660C10}"/>
                </a:ext>
              </a:extLst>
            </p:cNvPr>
            <p:cNvSpPr/>
            <p:nvPr>
              <p:custDataLst>
                <p:tags r:id="rId7"/>
              </p:custDataLst>
            </p:nvPr>
          </p:nvSpPr>
          <p:spPr>
            <a:xfrm>
              <a:off x="3620113" y="4609273"/>
              <a:ext cx="470976" cy="16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矩形 24">
              <a:extLst>
                <a:ext uri="{FF2B5EF4-FFF2-40B4-BE49-F238E27FC236}">
                  <a16:creationId xmlns:a16="http://schemas.microsoft.com/office/drawing/2014/main" id="{3109DF73-277D-CA4C-0DFD-80047CAE0989}"/>
                </a:ext>
              </a:extLst>
            </p:cNvPr>
            <p:cNvSpPr/>
            <p:nvPr>
              <p:custDataLst>
                <p:tags r:id="rId8"/>
              </p:custDataLst>
            </p:nvPr>
          </p:nvSpPr>
          <p:spPr>
            <a:xfrm>
              <a:off x="3412503" y="5667599"/>
              <a:ext cx="470977" cy="159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6" name="文本框 25">
            <a:extLst>
              <a:ext uri="{FF2B5EF4-FFF2-40B4-BE49-F238E27FC236}">
                <a16:creationId xmlns:a16="http://schemas.microsoft.com/office/drawing/2014/main" id="{B62068A0-5F77-190C-AB07-F48BDCF63D11}"/>
              </a:ext>
            </a:extLst>
          </p:cNvPr>
          <p:cNvSpPr txBox="1"/>
          <p:nvPr>
            <p:custDataLst>
              <p:tags r:id="rId4"/>
            </p:custDataLst>
          </p:nvPr>
        </p:nvSpPr>
        <p:spPr>
          <a:xfrm>
            <a:off x="4629150" y="5061585"/>
            <a:ext cx="3554095" cy="1630045"/>
          </a:xfrm>
          <a:prstGeom prst="rect">
            <a:avLst/>
          </a:prstGeom>
          <a:noFill/>
        </p:spPr>
        <p:txBody>
          <a:bodyPr wrap="square" rtlCol="0">
            <a:spAutoFit/>
          </a:bodyPr>
          <a:lstStyle/>
          <a:p>
            <a:pPr marL="0" indent="0">
              <a:buFont typeface="Wingdings" panose="05000000000000000000" charset="0"/>
              <a:buNone/>
            </a:pPr>
            <a:r>
              <a:rPr lang="zh-CN" sz="1800" b="1">
                <a:latin typeface="Times New Roman" panose="02020603050405020304" charset="0"/>
                <a:ea typeface="微软雅黑" panose="020B0503020204020204" pitchFamily="34" charset="-122"/>
                <a:cs typeface="Times New Roman" panose="02020603050405020304" charset="0"/>
              </a:rPr>
              <a:t>变分推理</a:t>
            </a:r>
            <a:r>
              <a:rPr lang="en-US" altLang="zh-CN" sz="1800" b="1">
                <a:latin typeface="Times New Roman" panose="02020603050405020304" charset="0"/>
                <a:ea typeface="微软雅黑" panose="020B0503020204020204" pitchFamily="34" charset="-122"/>
                <a:cs typeface="Times New Roman" panose="02020603050405020304" charset="0"/>
              </a:rPr>
              <a:t>(</a:t>
            </a:r>
            <a:r>
              <a:rPr lang="zh-CN" sz="1800" b="1">
                <a:latin typeface="Times New Roman" panose="02020603050405020304" charset="0"/>
                <a:ea typeface="微软雅黑" panose="020B0503020204020204" pitchFamily="34" charset="-122"/>
                <a:cs typeface="Times New Roman" panose="02020603050405020304" charset="0"/>
              </a:rPr>
              <a:t>Variational Inference</a:t>
            </a:r>
            <a:r>
              <a:rPr lang="en-US" altLang="zh-CN" sz="1800" b="1">
                <a:latin typeface="Times New Roman" panose="02020603050405020304" charset="0"/>
                <a:ea typeface="微软雅黑" panose="020B0503020204020204" pitchFamily="34" charset="-122"/>
                <a:cs typeface="Times New Roman" panose="02020603050405020304" charset="0"/>
              </a:rPr>
              <a:t>, VI)</a:t>
            </a:r>
            <a:r>
              <a:rPr lang="zh-CN" sz="1800" b="1">
                <a:latin typeface="Times New Roman" panose="02020603050405020304" charset="0"/>
                <a:ea typeface="微软雅黑" panose="020B0503020204020204" pitchFamily="34" charset="-122"/>
                <a:cs typeface="Times New Roman" panose="02020603050405020304" charset="0"/>
              </a:rPr>
              <a:t>算法</a:t>
            </a:r>
            <a:endParaRPr lang="zh-CN" sz="1800" b="1">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charset="0"/>
              <a:buChar char="l"/>
            </a:pPr>
            <a:r>
              <a:rPr lang="zh-CN" sz="1600">
                <a:latin typeface="微软雅黑" panose="020B0503020204020204" pitchFamily="34" charset="-122"/>
                <a:ea typeface="微软雅黑" panose="020B0503020204020204" pitchFamily="34" charset="-122"/>
                <a:cs typeface="微软雅黑" panose="020B0503020204020204" pitchFamily="34" charset="-122"/>
              </a:rPr>
              <a:t>优化方法</a:t>
            </a:r>
            <a:endParaRPr lang="zh-CN" sz="1600" b="1">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charset="0"/>
              <a:buChar char="l"/>
            </a:pPr>
            <a:r>
              <a:rPr lang="zh-CN" sz="1600">
                <a:latin typeface="微软雅黑" panose="020B0503020204020204" pitchFamily="34" charset="-122"/>
                <a:ea typeface="微软雅黑" panose="020B0503020204020204" pitchFamily="34" charset="-122"/>
                <a:cs typeface="微软雅黑" panose="020B0503020204020204" pitchFamily="34" charset="-122"/>
              </a:rPr>
              <a:t>确定性近似</a:t>
            </a:r>
          </a:p>
          <a:p>
            <a:pPr marL="285750" indent="-285750">
              <a:buFont typeface="Wingdings" panose="05000000000000000000" charset="0"/>
              <a:buChar char="l"/>
            </a:pPr>
            <a:r>
              <a:rPr lang="zh-CN" altLang="en-US" sz="1600" dirty="0">
                <a:latin typeface="Times New Roman" panose="02020603050405020304" charset="0"/>
                <a:ea typeface="微软雅黑" panose="020B0503020204020204" pitchFamily="34" charset="-122"/>
                <a:cs typeface="Times New Roman" panose="02020603050405020304" charset="0"/>
                <a:sym typeface="+mn-ea"/>
              </a:rPr>
              <a:t>使用一个或多个简单分布拟合复杂的后验分布</a:t>
            </a:r>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3414C53B-7950-2092-9ECA-1B1EF74B1C29}"/>
                  </a:ext>
                </a:extLst>
              </p:cNvPr>
              <p:cNvSpPr txBox="1"/>
              <p:nvPr/>
            </p:nvSpPr>
            <p:spPr>
              <a:xfrm>
                <a:off x="9027731" y="3235579"/>
                <a:ext cx="2155190" cy="34925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acc>
                        <m:accPr>
                          <m:chr m:val="̂"/>
                          <m:ctrlPr>
                            <a:rPr lang="en-US" altLang="zh-CN" sz="1600" i="1">
                              <a:latin typeface="Cambria Math" panose="02040503050406030204" pitchFamily="18" charset="0"/>
                              <a:cs typeface="Cambria Math" panose="02040503050406030204" charset="0"/>
                            </a:rPr>
                          </m:ctrlPr>
                        </m:accPr>
                        <m:e>
                          <m:r>
                            <a:rPr lang="en-US" altLang="zh-CN" sz="1600" i="1">
                              <a:latin typeface="Cambria Math" panose="02040503050406030204" charset="0"/>
                              <a:cs typeface="Cambria Math" panose="02040503050406030204" charset="0"/>
                            </a:rPr>
                            <m:t>𝜃</m:t>
                          </m:r>
                        </m:e>
                      </m:acc>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𝑎𝑟𝑔𝑚𝑎𝑥</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ea typeface="+mj-ea"/>
                          <a:cs typeface="Cambria Math" panose="02040503050406030204" charset="0"/>
                        </a:rPr>
                        <m:t>𝑝</m:t>
                      </m:r>
                      <m:r>
                        <a:rPr lang="en-US" altLang="zh-CN" sz="1600" i="1">
                          <a:latin typeface="Cambria Math" panose="02040503050406030204" charset="0"/>
                          <a:ea typeface="MS PGothic" panose="020B0600070205080204" charset="-128"/>
                          <a:cs typeface="Cambria Math" panose="02040503050406030204" charset="0"/>
                        </a:rPr>
                        <m:t>(</m:t>
                      </m:r>
                      <m:r>
                        <a:rPr lang="en-US" altLang="zh-CN" sz="1600" i="1">
                          <a:latin typeface="Cambria Math" panose="02040503050406030204" charset="0"/>
                          <a:ea typeface="MS PGothic" panose="020B0600070205080204" charset="-128"/>
                          <a:cs typeface="Cambria Math" panose="02040503050406030204" charset="0"/>
                        </a:rPr>
                        <m:t>𝜃</m:t>
                      </m:r>
                      <m:r>
                        <a:rPr lang="en-US" altLang="zh-CN" sz="1600" i="1">
                          <a:latin typeface="Cambria Math" panose="02040503050406030204" charset="0"/>
                          <a:ea typeface="MS PGothic" panose="020B0600070205080204" charset="-128"/>
                          <a:cs typeface="Cambria Math" panose="02040503050406030204" charset="0"/>
                        </a:rPr>
                        <m:t>|</m:t>
                      </m:r>
                      <m:r>
                        <a:rPr lang="en-US" altLang="zh-CN" sz="1600" i="1">
                          <a:latin typeface="Cambria Math" panose="02040503050406030204" charset="0"/>
                          <a:ea typeface="+mj-ea"/>
                          <a:cs typeface="Cambria Math" panose="02040503050406030204" charset="0"/>
                        </a:rPr>
                        <m:t>𝑌</m:t>
                      </m:r>
                      <m:r>
                        <a:rPr lang="en-US" altLang="zh-CN" sz="1600" i="1">
                          <a:latin typeface="Cambria Math" panose="02040503050406030204" charset="0"/>
                          <a:ea typeface="MS PGothic" panose="020B0600070205080204" charset="-128"/>
                          <a:cs typeface="Cambria Math" panose="02040503050406030204" charset="0"/>
                        </a:rPr>
                        <m:t>)</m:t>
                      </m:r>
                      <m:r>
                        <a:rPr lang="en-US" altLang="zh-CN" sz="1600" i="1">
                          <a:latin typeface="Cambria Math" panose="02040503050406030204" charset="0"/>
                          <a:ea typeface="MS Mincho" charset="0"/>
                          <a:cs typeface="Cambria Math" panose="02040503050406030204" charset="0"/>
                        </a:rPr>
                        <m:t>)</m:t>
                      </m:r>
                    </m:oMath>
                  </m:oMathPara>
                </a14:m>
                <a:endParaRPr lang="en-US" altLang="zh-CN" sz="1600" i="1">
                  <a:latin typeface="Cambria Math" panose="02040503050406030204" charset="0"/>
                  <a:cs typeface="Cambria Math" panose="02040503050406030204" charset="0"/>
                </a:endParaRPr>
              </a:p>
            </p:txBody>
          </p:sp>
        </mc:Choice>
        <mc:Fallback xmlns="">
          <p:sp>
            <p:nvSpPr>
              <p:cNvPr id="27" name="文本框 26">
                <a:extLst>
                  <a:ext uri="{FF2B5EF4-FFF2-40B4-BE49-F238E27FC236}">
                    <a16:creationId xmlns:a16="http://schemas.microsoft.com/office/drawing/2014/main" id="{3414C53B-7950-2092-9ECA-1B1EF74B1C29}"/>
                  </a:ext>
                </a:extLst>
              </p:cNvPr>
              <p:cNvSpPr txBox="1">
                <a:spLocks noRot="1" noChangeAspect="1" noMove="1" noResize="1" noEditPoints="1" noAdjustHandles="1" noChangeArrowheads="1" noChangeShapeType="1" noTextEdit="1"/>
              </p:cNvSpPr>
              <p:nvPr/>
            </p:nvSpPr>
            <p:spPr>
              <a:xfrm>
                <a:off x="9027731" y="3235579"/>
                <a:ext cx="2155190" cy="349250"/>
              </a:xfrm>
              <a:prstGeom prst="rect">
                <a:avLst/>
              </a:prstGeom>
              <a:blipFill>
                <a:blip r:embed="rId18"/>
                <a:stretch>
                  <a:fillRect b="-122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7C99BC8E-D36D-6EC9-3C5A-2E05796F60E4}"/>
                  </a:ext>
                </a:extLst>
              </p:cNvPr>
              <p:cNvSpPr txBox="1"/>
              <p:nvPr/>
            </p:nvSpPr>
            <p:spPr>
              <a:xfrm>
                <a:off x="8649970" y="4451985"/>
                <a:ext cx="2926080" cy="349250"/>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acc>
                        <m:accPr>
                          <m:chr m:val="̂"/>
                          <m:ctrlPr>
                            <a:rPr lang="en-US" altLang="zh-CN" sz="1600" i="1">
                              <a:latin typeface="Cambria Math" panose="02040503050406030204" pitchFamily="18" charset="0"/>
                              <a:cs typeface="Cambria Math" panose="02040503050406030204" charset="0"/>
                            </a:rPr>
                          </m:ctrlPr>
                        </m:accPr>
                        <m:e>
                          <m:r>
                            <a:rPr lang="en-US" altLang="zh-CN" sz="1600" i="1">
                              <a:latin typeface="Cambria Math" panose="02040503050406030204" charset="0"/>
                              <a:cs typeface="Cambria Math" panose="02040503050406030204" charset="0"/>
                            </a:rPr>
                            <m:t>𝜃</m:t>
                          </m:r>
                        </m:e>
                      </m:acc>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𝑎𝑟𝑔𝑚𝑎𝑥</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ea typeface="MS PGothic" panose="020B0600070205080204" charset="-128"/>
                          <a:cs typeface="Cambria Math" panose="02040503050406030204" charset="0"/>
                        </a:rPr>
                        <m:t>𝑝</m:t>
                      </m:r>
                      <m:r>
                        <a:rPr lang="en-US" altLang="zh-CN" sz="1600" i="1">
                          <a:latin typeface="Cambria Math" panose="02040503050406030204" charset="0"/>
                          <a:ea typeface="MS PGothic" panose="020B0600070205080204" charset="-128"/>
                          <a:cs typeface="Cambria Math" panose="02040503050406030204" charset="0"/>
                        </a:rPr>
                        <m:t>(</m:t>
                      </m:r>
                      <m:r>
                        <a:rPr lang="en-US" altLang="zh-CN" sz="1600" i="1">
                          <a:latin typeface="Cambria Math" panose="02040503050406030204" charset="0"/>
                          <a:ea typeface="MS PGothic" panose="020B0600070205080204" charset="-128"/>
                          <a:cs typeface="Cambria Math" panose="02040503050406030204" charset="0"/>
                        </a:rPr>
                        <m:t>𝑌</m:t>
                      </m:r>
                      <m:r>
                        <a:rPr lang="en-US" altLang="zh-CN" sz="1600" i="1">
                          <a:latin typeface="Cambria Math" panose="02040503050406030204" charset="0"/>
                          <a:ea typeface="MS PGothic" panose="020B0600070205080204" charset="-128"/>
                          <a:cs typeface="Cambria Math" panose="02040503050406030204" charset="0"/>
                        </a:rPr>
                        <m:t>|</m:t>
                      </m:r>
                      <m:r>
                        <a:rPr lang="en-US" altLang="zh-CN" sz="1600" i="1">
                          <a:latin typeface="Cambria Math" panose="02040503050406030204" charset="0"/>
                          <a:ea typeface="MS PGothic" panose="020B0600070205080204" charset="-128"/>
                          <a:cs typeface="Cambria Math" panose="02040503050406030204" charset="0"/>
                        </a:rPr>
                        <m:t>𝜃</m:t>
                      </m:r>
                      <m:r>
                        <a:rPr lang="en-US" altLang="zh-CN" sz="1600" i="1">
                          <a:latin typeface="Cambria Math" panose="02040503050406030204" charset="0"/>
                          <a:ea typeface="MS PGothic" panose="020B0600070205080204" charset="-128"/>
                          <a:cs typeface="Cambria Math" panose="02040503050406030204" charset="0"/>
                        </a:rPr>
                        <m:t>)</m:t>
                      </m:r>
                      <m:r>
                        <a:rPr lang="en-US" altLang="zh-CN" sz="1600" i="1">
                          <a:latin typeface="Cambria Math" panose="02040503050406030204" charset="0"/>
                          <a:ea typeface="MS PGothic" panose="020B0600070205080204" charset="-128"/>
                          <a:cs typeface="Cambria Math" panose="02040503050406030204" charset="0"/>
                        </a:rPr>
                        <m:t>𝑝</m:t>
                      </m:r>
                      <m:r>
                        <a:rPr lang="en-US" altLang="zh-CN" sz="1600" i="1">
                          <a:latin typeface="Cambria Math" panose="02040503050406030204" charset="0"/>
                          <a:ea typeface="MS PGothic" panose="020B0600070205080204" charset="-128"/>
                          <a:cs typeface="Cambria Math" panose="02040503050406030204" charset="0"/>
                        </a:rPr>
                        <m:t>(</m:t>
                      </m:r>
                      <m:r>
                        <a:rPr lang="en-US" altLang="zh-CN" sz="1600" i="1">
                          <a:latin typeface="Cambria Math" panose="02040503050406030204" charset="0"/>
                          <a:ea typeface="MS PGothic" panose="020B0600070205080204" charset="-128"/>
                          <a:cs typeface="Cambria Math" panose="02040503050406030204" charset="0"/>
                        </a:rPr>
                        <m:t>𝜃</m:t>
                      </m:r>
                      <m:r>
                        <a:rPr lang="en-US" altLang="zh-CN" sz="1600" i="1">
                          <a:latin typeface="Cambria Math" panose="02040503050406030204" charset="0"/>
                          <a:ea typeface="MS PGothic" panose="020B0600070205080204" charset="-128"/>
                          <a:cs typeface="Cambria Math" panose="02040503050406030204" charset="0"/>
                        </a:rPr>
                        <m:t>))</m:t>
                      </m:r>
                    </m:oMath>
                  </m:oMathPara>
                </a14:m>
                <a:endParaRPr lang="en-US" altLang="zh-CN" sz="1600" i="1">
                  <a:latin typeface="Cambria Math" panose="02040503050406030204" charset="0"/>
                  <a:cs typeface="Cambria Math" panose="02040503050406030204" charset="0"/>
                </a:endParaRPr>
              </a:p>
            </p:txBody>
          </p:sp>
        </mc:Choice>
        <mc:Fallback xmlns="">
          <p:sp>
            <p:nvSpPr>
              <p:cNvPr id="28" name="文本框 27">
                <a:extLst>
                  <a:ext uri="{FF2B5EF4-FFF2-40B4-BE49-F238E27FC236}">
                    <a16:creationId xmlns:a16="http://schemas.microsoft.com/office/drawing/2014/main" id="{7C99BC8E-D36D-6EC9-3C5A-2E05796F60E4}"/>
                  </a:ext>
                </a:extLst>
              </p:cNvPr>
              <p:cNvSpPr txBox="1">
                <a:spLocks noRot="1" noChangeAspect="1" noMove="1" noResize="1" noEditPoints="1" noAdjustHandles="1" noChangeArrowheads="1" noChangeShapeType="1" noTextEdit="1"/>
              </p:cNvSpPr>
              <p:nvPr/>
            </p:nvSpPr>
            <p:spPr>
              <a:xfrm>
                <a:off x="8649970" y="4451985"/>
                <a:ext cx="2926080" cy="349250"/>
              </a:xfrm>
              <a:prstGeom prst="rect">
                <a:avLst/>
              </a:prstGeom>
              <a:blipFill>
                <a:blip r:embed="rId19"/>
                <a:stretch>
                  <a:fillRect b="-10345"/>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5E0C2CD6-F7DA-777F-8E07-D3F51CF9DAC7}"/>
              </a:ext>
            </a:extLst>
          </p:cNvPr>
          <p:cNvSpPr txBox="1"/>
          <p:nvPr/>
        </p:nvSpPr>
        <p:spPr>
          <a:xfrm>
            <a:off x="8650605" y="5632450"/>
            <a:ext cx="3511550" cy="337185"/>
          </a:xfrm>
          <a:prstGeom prst="rect">
            <a:avLst/>
          </a:prstGeom>
          <a:noFill/>
        </p:spPr>
        <p:txBody>
          <a:bodyPr wrap="square" rtlCol="0">
            <a:spAutoFit/>
          </a:bodyPr>
          <a:lstStyle/>
          <a:p>
            <a:pPr marL="285750" indent="-285750">
              <a:buFont typeface="Wingdings" panose="05000000000000000000" charset="0"/>
              <a:buChar char="l"/>
            </a:pPr>
            <a:r>
              <a:rPr lang="zh-CN" altLang="en-US" sz="1600">
                <a:latin typeface="+mn-ea"/>
                <a:ea typeface="+mn-ea"/>
              </a:rPr>
              <a:t>点估计</a:t>
            </a:r>
          </a:p>
        </p:txBody>
      </p:sp>
      <p:sp>
        <p:nvSpPr>
          <p:cNvPr id="30" name="文本框 29">
            <a:extLst>
              <a:ext uri="{FF2B5EF4-FFF2-40B4-BE49-F238E27FC236}">
                <a16:creationId xmlns:a16="http://schemas.microsoft.com/office/drawing/2014/main" id="{1485DD57-B5AD-EA27-8002-A223AF6540D3}"/>
              </a:ext>
            </a:extLst>
          </p:cNvPr>
          <p:cNvSpPr txBox="1"/>
          <p:nvPr>
            <p:custDataLst>
              <p:tags r:id="rId5"/>
            </p:custDataLst>
          </p:nvPr>
        </p:nvSpPr>
        <p:spPr>
          <a:xfrm>
            <a:off x="8569960" y="5031740"/>
            <a:ext cx="3670935" cy="645160"/>
          </a:xfrm>
          <a:prstGeom prst="rect">
            <a:avLst/>
          </a:prstGeom>
          <a:noFill/>
        </p:spPr>
        <p:txBody>
          <a:bodyPr wrap="square" rtlCol="0">
            <a:spAutoFit/>
          </a:bodyPr>
          <a:lstStyle/>
          <a:p>
            <a:pPr marL="0" indent="0">
              <a:buFont typeface="Wingdings" panose="05000000000000000000" charset="0"/>
              <a:buNone/>
            </a:pPr>
            <a:r>
              <a:rPr lang="zh-CN" sz="1800" b="1" dirty="0">
                <a:latin typeface="微软雅黑" panose="020B0503020204020204" pitchFamily="34" charset="-122"/>
                <a:ea typeface="微软雅黑" panose="020B0503020204020204" pitchFamily="34" charset="-122"/>
                <a:cs typeface="微软雅黑" panose="020B0503020204020204" pitchFamily="34" charset="-122"/>
              </a:rPr>
              <a:t>最大后验概率估计</a:t>
            </a:r>
            <a:r>
              <a:rPr lang="en-US" altLang="zh-CN" sz="1800" b="1" dirty="0">
                <a:latin typeface="Times New Roman" panose="02020603050405020304" charset="0"/>
                <a:ea typeface="微软雅黑" panose="020B0503020204020204" pitchFamily="34" charset="-122"/>
                <a:cs typeface="Times New Roman" panose="02020603050405020304" charset="0"/>
              </a:rPr>
              <a:t>(</a:t>
            </a:r>
            <a:r>
              <a:rPr lang="zh-CN" sz="1800" b="1" dirty="0">
                <a:latin typeface="Times New Roman" panose="02020603050405020304" charset="0"/>
                <a:ea typeface="微软雅黑" panose="020B0503020204020204" pitchFamily="34" charset="-122"/>
                <a:cs typeface="Times New Roman" panose="02020603050405020304" charset="0"/>
              </a:rPr>
              <a:t>Maximum a Posteriori, MAP</a:t>
            </a:r>
            <a:r>
              <a:rPr lang="en-US" altLang="zh-CN" sz="1800" b="1" dirty="0">
                <a:latin typeface="Times New Roman" panose="02020603050405020304" charset="0"/>
                <a:ea typeface="微软雅黑" panose="020B0503020204020204" pitchFamily="34" charset="-122"/>
                <a:cs typeface="Times New Roman" panose="02020603050405020304" charset="0"/>
              </a:rPr>
              <a:t>)</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CB7CDE59-FCA9-37B9-44C5-60AADE0EAFF0}"/>
                  </a:ext>
                </a:extLst>
              </p:cNvPr>
              <p:cNvSpPr txBox="1"/>
              <p:nvPr/>
            </p:nvSpPr>
            <p:spPr>
              <a:xfrm>
                <a:off x="8291195" y="3883025"/>
                <a:ext cx="4286250" cy="337185"/>
              </a:xfrm>
              <a:prstGeom prst="rect">
                <a:avLst/>
              </a:prstGeom>
              <a:noFill/>
            </p:spPr>
            <p:txBody>
              <a:bodyPr wrap="square" rtlCol="0">
                <a:spAutoFit/>
              </a:bodyPr>
              <a:lstStyle/>
              <a:p>
                <a14:m>
                  <m:oMath xmlns:m="http://schemas.openxmlformats.org/officeDocument/2006/math">
                    <m:r>
                      <a:rPr lang="en-US" altLang="zh-CN" sz="1600" i="1">
                        <a:latin typeface="Cambria Math" panose="02040503050406030204" charset="0"/>
                        <a:ea typeface="微软雅黑" panose="020B0503020204020204" pitchFamily="34" charset="-122"/>
                        <a:cs typeface="Cambria Math" panose="02040503050406030204" charset="0"/>
                      </a:rPr>
                      <m:t>𝑝</m:t>
                    </m:r>
                    <m:r>
                      <a:rPr lang="en-US" altLang="zh-CN" sz="1600" i="1">
                        <a:latin typeface="Cambria Math" panose="02040503050406030204" charset="0"/>
                        <a:ea typeface="MS Mincho" charset="0"/>
                        <a:cs typeface="Cambria Math" panose="02040503050406030204" charset="0"/>
                      </a:rPr>
                      <m:t>(</m:t>
                    </m:r>
                    <m:r>
                      <a:rPr lang="en-US" altLang="zh-CN" sz="1600" i="1">
                        <a:latin typeface="Cambria Math" panose="02040503050406030204" charset="0"/>
                        <a:ea typeface="微软雅黑" panose="020B0503020204020204" pitchFamily="34" charset="-122"/>
                        <a:cs typeface="Cambria Math" panose="02040503050406030204" charset="0"/>
                      </a:rPr>
                      <m:t>𝑌</m:t>
                    </m:r>
                    <m:r>
                      <a:rPr lang="en-US" altLang="zh-CN" sz="1600" i="1">
                        <a:latin typeface="Cambria Math" panose="02040503050406030204" charset="0"/>
                        <a:ea typeface="MS Mincho" charset="0"/>
                        <a:cs typeface="Cambria Math" panose="02040503050406030204" charset="0"/>
                      </a:rPr>
                      <m:t>)</m:t>
                    </m:r>
                  </m:oMath>
                </a14:m>
                <a:r>
                  <a:rPr lang="zh-CN" altLang="en-US" sz="1600">
                    <a:latin typeface="微软雅黑" panose="020B0503020204020204" pitchFamily="34" charset="-122"/>
                    <a:ea typeface="微软雅黑" panose="020B0503020204020204" pitchFamily="34" charset="-122"/>
                    <a:cs typeface="微软雅黑" panose="020B0503020204020204" pitchFamily="34" charset="-122"/>
                  </a:rPr>
                  <a:t>并不影响</a:t>
                </a:r>
                <a14:m>
                  <m:oMath xmlns:m="http://schemas.openxmlformats.org/officeDocument/2006/math">
                    <m:r>
                      <a:rPr lang="en-US" altLang="zh-CN" sz="1600" i="1">
                        <a:latin typeface="Cambria Math" panose="02040503050406030204" charset="0"/>
                        <a:ea typeface="微软雅黑" panose="020B0503020204020204" pitchFamily="34" charset="-122"/>
                        <a:cs typeface="Cambria Math" panose="02040503050406030204" charset="0"/>
                      </a:rPr>
                      <m:t>𝑝</m:t>
                    </m:r>
                    <m:r>
                      <a:rPr lang="en-US" altLang="zh-CN" sz="1600" i="1">
                        <a:latin typeface="Cambria Math" panose="02040503050406030204" charset="0"/>
                        <a:ea typeface="MS Mincho" charset="0"/>
                        <a:cs typeface="Cambria Math" panose="02040503050406030204" charset="0"/>
                      </a:rPr>
                      <m:t>(</m:t>
                    </m:r>
                    <m:r>
                      <a:rPr lang="en-US" altLang="zh-CN" sz="1600" i="1">
                        <a:latin typeface="Cambria Math" panose="02040503050406030204" charset="0"/>
                        <a:ea typeface="MS Mincho" charset="0"/>
                        <a:cs typeface="Cambria Math" panose="02040503050406030204" charset="0"/>
                      </a:rPr>
                      <m:t>𝜃</m:t>
                    </m:r>
                    <m:r>
                      <a:rPr lang="en-US" altLang="zh-CN" sz="1600" i="1">
                        <a:latin typeface="Cambria Math" panose="02040503050406030204" charset="0"/>
                        <a:ea typeface="MS Mincho" charset="0"/>
                        <a:cs typeface="Cambria Math" panose="02040503050406030204" charset="0"/>
                      </a:rPr>
                      <m:t>|</m:t>
                    </m:r>
                    <m:r>
                      <a:rPr lang="en-US" altLang="zh-CN" sz="1600" i="1">
                        <a:latin typeface="Cambria Math" panose="02040503050406030204" charset="0"/>
                        <a:ea typeface="微软雅黑" panose="020B0503020204020204" pitchFamily="34" charset="-122"/>
                        <a:cs typeface="Cambria Math" panose="02040503050406030204" charset="0"/>
                      </a:rPr>
                      <m:t>𝑌</m:t>
                    </m:r>
                    <m:r>
                      <a:rPr lang="en-US" altLang="zh-CN" sz="1600" i="1">
                        <a:latin typeface="Cambria Math" panose="02040503050406030204" charset="0"/>
                        <a:ea typeface="MS Mincho" charset="0"/>
                        <a:cs typeface="Cambria Math" panose="02040503050406030204" charset="0"/>
                      </a:rPr>
                      <m:t>)</m:t>
                    </m:r>
                  </m:oMath>
                </a14:m>
                <a:r>
                  <a:rPr lang="zh-CN" altLang="en-US" sz="1600">
                    <a:latin typeface="微软雅黑" panose="020B0503020204020204" pitchFamily="34" charset="-122"/>
                    <a:ea typeface="微软雅黑" panose="020B0503020204020204" pitchFamily="34" charset="-122"/>
                    <a:cs typeface="微软雅黑" panose="020B0503020204020204" pitchFamily="34" charset="-122"/>
                  </a:rPr>
                  <a:t>获得最大值，因此</a:t>
                </a:r>
              </a:p>
            </p:txBody>
          </p:sp>
        </mc:Choice>
        <mc:Fallback xmlns="">
          <p:sp>
            <p:nvSpPr>
              <p:cNvPr id="31" name="文本框 30">
                <a:extLst>
                  <a:ext uri="{FF2B5EF4-FFF2-40B4-BE49-F238E27FC236}">
                    <a16:creationId xmlns:a16="http://schemas.microsoft.com/office/drawing/2014/main" id="{CB7CDE59-FCA9-37B9-44C5-60AADE0EAFF0}"/>
                  </a:ext>
                </a:extLst>
              </p:cNvPr>
              <p:cNvSpPr txBox="1">
                <a:spLocks noRot="1" noChangeAspect="1" noMove="1" noResize="1" noEditPoints="1" noAdjustHandles="1" noChangeArrowheads="1" noChangeShapeType="1" noTextEdit="1"/>
              </p:cNvSpPr>
              <p:nvPr/>
            </p:nvSpPr>
            <p:spPr>
              <a:xfrm>
                <a:off x="8291195" y="3883025"/>
                <a:ext cx="4286250" cy="337185"/>
              </a:xfrm>
              <a:prstGeom prst="rect">
                <a:avLst/>
              </a:prstGeom>
              <a:blipFill>
                <a:blip r:embed="rId20"/>
                <a:stretch>
                  <a:fillRect t="-5455" b="-23636"/>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A1F38D74-DF5D-164A-81AB-EE276E5ADA57}"/>
              </a:ext>
            </a:extLst>
          </p:cNvPr>
          <p:cNvSpPr txBox="1"/>
          <p:nvPr/>
        </p:nvSpPr>
        <p:spPr>
          <a:xfrm>
            <a:off x="8291195" y="2802890"/>
            <a:ext cx="3949700" cy="33718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找到参数的最大后验概率值，即</a:t>
            </a:r>
            <a:r>
              <a:rPr lang="en-US" altLang="zh-CN" sz="16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36997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8EC5D72-8B8D-BF39-9A94-353E08919BB7}"/>
              </a:ext>
            </a:extLst>
          </p:cNvPr>
          <p:cNvSpPr>
            <a:spLocks noGrp="1"/>
          </p:cNvSpPr>
          <p:nvPr>
            <p:ph type="body" sz="quarter" idx="14"/>
          </p:nvPr>
        </p:nvSpPr>
        <p:spPr/>
        <p:txBody>
          <a:bodyPr/>
          <a:lstStyle/>
          <a:p>
            <a:r>
              <a:rPr lang="en-US" altLang="zh-CN" dirty="0"/>
              <a:t>Amortized Bayesian inference</a:t>
            </a:r>
            <a:endParaRPr lang="zh-CN" altLang="en-US" sz="4000" dirty="0">
              <a:latin typeface="Times New Roman" panose="02020603050405020304" charset="0"/>
              <a:ea typeface="微软雅黑" panose="020B0503020204020204" pitchFamily="34" charset="-122"/>
              <a:cs typeface="Times New Roman" panose="02020603050405020304" charset="0"/>
              <a:sym typeface="+mn-ea"/>
            </a:endParaRPr>
          </a:p>
          <a:p>
            <a:endParaRPr lang="zh-CN" altLang="en-US" dirty="0"/>
          </a:p>
        </p:txBody>
      </p:sp>
      <p:sp>
        <p:nvSpPr>
          <p:cNvPr id="4" name="文本框 3">
            <a:extLst>
              <a:ext uri="{FF2B5EF4-FFF2-40B4-BE49-F238E27FC236}">
                <a16:creationId xmlns:a16="http://schemas.microsoft.com/office/drawing/2014/main" id="{A8EBDDA4-604C-5EA6-AE38-7D9751C7FD9E}"/>
              </a:ext>
            </a:extLst>
          </p:cNvPr>
          <p:cNvSpPr txBox="1"/>
          <p:nvPr/>
        </p:nvSpPr>
        <p:spPr>
          <a:xfrm>
            <a:off x="1608455" y="1659890"/>
            <a:ext cx="309880" cy="368300"/>
          </a:xfrm>
          <a:prstGeom prst="rect">
            <a:avLst/>
          </a:prstGeom>
          <a:noFill/>
        </p:spPr>
        <p:txBody>
          <a:bodyPr wrap="none" rtlCol="0">
            <a:spAutoFit/>
          </a:bodyPr>
          <a:lstStyle/>
          <a:p>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3000059-F984-EC8A-501C-3E1FC4027EAA}"/>
                  </a:ext>
                </a:extLst>
              </p:cNvPr>
              <p:cNvSpPr txBox="1"/>
              <p:nvPr/>
            </p:nvSpPr>
            <p:spPr>
              <a:xfrm>
                <a:off x="206375" y="1396001"/>
                <a:ext cx="2804160" cy="662940"/>
              </a:xfrm>
              <a:prstGeom prst="rect">
                <a:avLst/>
              </a:prstGeom>
              <a:noFill/>
            </p:spPr>
            <p:txBody>
              <a:bodyPr wrap="square" rtlCol="0" anchor="t">
                <a:spAutoFit/>
              </a:bodyPr>
              <a:lstStyle/>
              <a:p>
                <a:pPr marL="0" indent="0" eaLnBrk="1" latinLnBrk="0" hangingPunct="1"/>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ea typeface="+mj-ea"/>
                          <a:cs typeface="Cambria Math" panose="02040503050406030204" charset="0"/>
                        </a:rPr>
                        <m:t>𝑝</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S PGothic" panose="020B0600070205080204" charset="-128"/>
                          <a:cs typeface="Cambria Math" panose="02040503050406030204" charset="0"/>
                        </a:rPr>
                        <m:t>𝜃</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j-ea"/>
                          <a:cs typeface="Cambria Math" panose="02040503050406030204" charset="0"/>
                        </a:rPr>
                        <m:t>𝑌</m:t>
                      </m:r>
                      <m:r>
                        <a:rPr lang="en-US" altLang="zh-CN" sz="1800" i="1">
                          <a:latin typeface="Cambria Math" panose="02040503050406030204" charset="0"/>
                          <a:ea typeface="MS PGothic" panose="020B0600070205080204" charset="-128"/>
                          <a:cs typeface="Cambria Math" panose="02040503050406030204" charset="0"/>
                        </a:rPr>
                        <m:t>)=</m:t>
                      </m:r>
                      <m:f>
                        <m:fPr>
                          <m:ctrlPr>
                            <a:rPr lang="en-US" altLang="zh-CN" sz="1800" i="1">
                              <a:latin typeface="Cambria Math" panose="02040503050406030204" pitchFamily="18" charset="0"/>
                              <a:ea typeface="MS PGothic" panose="020B0600070205080204" charset="-128"/>
                              <a:cs typeface="Cambria Math" panose="02040503050406030204" charset="0"/>
                            </a:rPr>
                          </m:ctrlPr>
                        </m:fPr>
                        <m:num>
                          <m:r>
                            <a:rPr lang="en-US" altLang="zh-CN" sz="1800" i="1">
                              <a:latin typeface="Cambria Math" panose="02040503050406030204" charset="0"/>
                              <a:ea typeface="MS PGothic" panose="020B0600070205080204" charset="-128"/>
                              <a:cs typeface="Cambria Math" panose="02040503050406030204" charset="0"/>
                            </a:rPr>
                            <m:t>𝑝</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S PGothic" panose="020B0600070205080204" charset="-128"/>
                              <a:cs typeface="Cambria Math" panose="02040503050406030204" charset="0"/>
                            </a:rPr>
                            <m:t>𝑌</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S PGothic" panose="020B0600070205080204" charset="-128"/>
                              <a:cs typeface="Cambria Math" panose="02040503050406030204" charset="0"/>
                            </a:rPr>
                            <m:t>𝜃</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S PGothic" panose="020B0600070205080204" charset="-128"/>
                              <a:cs typeface="Cambria Math" panose="02040503050406030204" charset="0"/>
                            </a:rPr>
                            <m:t>𝑝</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S PGothic" panose="020B0600070205080204" charset="-128"/>
                              <a:cs typeface="Cambria Math" panose="02040503050406030204" charset="0"/>
                            </a:rPr>
                            <m:t>𝜃</m:t>
                          </m:r>
                          <m:r>
                            <a:rPr lang="en-US" altLang="zh-CN" sz="1800" i="1">
                              <a:latin typeface="Cambria Math" panose="02040503050406030204" charset="0"/>
                              <a:ea typeface="MS PGothic" panose="020B0600070205080204" charset="-128"/>
                              <a:cs typeface="Cambria Math" panose="02040503050406030204" charset="0"/>
                            </a:rPr>
                            <m:t>)</m:t>
                          </m:r>
                        </m:num>
                        <m:den>
                          <m:r>
                            <a:rPr lang="en-US" altLang="zh-CN" sz="1800" i="1">
                              <a:latin typeface="Cambria Math" panose="02040503050406030204" charset="0"/>
                              <a:ea typeface="MS PGothic" panose="020B0600070205080204" charset="-128"/>
                              <a:cs typeface="Cambria Math" panose="02040503050406030204" charset="0"/>
                            </a:rPr>
                            <m:t>𝑝</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S PGothic" panose="020B0600070205080204" charset="-128"/>
                              <a:cs typeface="Cambria Math" panose="02040503050406030204" charset="0"/>
                            </a:rPr>
                            <m:t>𝑌</m:t>
                          </m:r>
                          <m:r>
                            <a:rPr lang="en-US" altLang="zh-CN" sz="1800" i="1">
                              <a:latin typeface="Cambria Math" panose="02040503050406030204" charset="0"/>
                              <a:ea typeface="MS PGothic" panose="020B0600070205080204" charset="-128"/>
                              <a:cs typeface="Cambria Math" panose="02040503050406030204" charset="0"/>
                            </a:rPr>
                            <m:t>)</m:t>
                          </m:r>
                        </m:den>
                      </m:f>
                    </m:oMath>
                  </m:oMathPara>
                </a14:m>
                <a:endParaRPr lang="en-US" altLang="zh-CN" sz="1800" i="1" dirty="0">
                  <a:latin typeface="Cambria Math" panose="02040503050406030204" charset="0"/>
                  <a:ea typeface="MS PGothic" panose="020B0600070205080204" charset="-128"/>
                  <a:cs typeface="Cambria Math" panose="02040503050406030204" charset="0"/>
                </a:endParaRPr>
              </a:p>
            </p:txBody>
          </p:sp>
        </mc:Choice>
        <mc:Fallback xmlns="">
          <p:sp>
            <p:nvSpPr>
              <p:cNvPr id="5" name="文本框 4">
                <a:extLst>
                  <a:ext uri="{FF2B5EF4-FFF2-40B4-BE49-F238E27FC236}">
                    <a16:creationId xmlns:a16="http://schemas.microsoft.com/office/drawing/2014/main" id="{F3000059-F984-EC8A-501C-3E1FC4027EAA}"/>
                  </a:ext>
                </a:extLst>
              </p:cNvPr>
              <p:cNvSpPr txBox="1">
                <a:spLocks noRot="1" noChangeAspect="1" noMove="1" noResize="1" noEditPoints="1" noAdjustHandles="1" noChangeArrowheads="1" noChangeShapeType="1" noTextEdit="1"/>
              </p:cNvSpPr>
              <p:nvPr/>
            </p:nvSpPr>
            <p:spPr>
              <a:xfrm>
                <a:off x="206375" y="1396001"/>
                <a:ext cx="2804160" cy="66294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247C7CB-49DF-B5E9-E1CE-A451C0F89F69}"/>
                  </a:ext>
                </a:extLst>
              </p:cNvPr>
              <p:cNvSpPr txBox="1"/>
              <p:nvPr>
                <p:custDataLst>
                  <p:tags r:id="rId1"/>
                </p:custDataLst>
              </p:nvPr>
            </p:nvSpPr>
            <p:spPr>
              <a:xfrm>
                <a:off x="2848610" y="1338216"/>
                <a:ext cx="2759710" cy="617220"/>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ea typeface="+mj-ea"/>
                          <a:cs typeface="Cambria Math" panose="02040503050406030204" charset="0"/>
                        </a:rPr>
                        <m:t>𝑝</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j-ea"/>
                          <a:cs typeface="Cambria Math" panose="02040503050406030204" charset="0"/>
                        </a:rPr>
                        <m:t>𝑌</m:t>
                      </m:r>
                      <m:r>
                        <a:rPr lang="en-US" altLang="zh-CN" sz="1800" i="1">
                          <a:latin typeface="Cambria Math" panose="02040503050406030204" charset="0"/>
                          <a:ea typeface="MS PGothic" panose="020B0600070205080204" charset="-128"/>
                          <a:cs typeface="Cambria Math" panose="02040503050406030204" charset="0"/>
                        </a:rPr>
                        <m:t>)=</m:t>
                      </m:r>
                      <m:nary>
                        <m:naryPr>
                          <m:limLoc m:val="undOvr"/>
                          <m:subHide m:val="on"/>
                          <m:supHide m:val="on"/>
                          <m:ctrlPr>
                            <a:rPr lang="en-US" altLang="zh-CN" sz="1800" i="1">
                              <a:latin typeface="Cambria Math" panose="02040503050406030204" pitchFamily="18" charset="0"/>
                              <a:ea typeface="+mj-ea"/>
                              <a:cs typeface="Cambria Math" panose="02040503050406030204" charset="0"/>
                            </a:rPr>
                          </m:ctrlPr>
                        </m:naryPr>
                        <m:sub/>
                        <m:sup/>
                        <m:e>
                          <m:r>
                            <a:rPr lang="en-US" altLang="zh-CN" sz="1800" i="1">
                              <a:latin typeface="Cambria Math" panose="02040503050406030204" charset="0"/>
                              <a:ea typeface="+mj-ea"/>
                              <a:cs typeface="Cambria Math" panose="02040503050406030204" charset="0"/>
                            </a:rPr>
                            <m:t>𝑝</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j-ea"/>
                              <a:cs typeface="Cambria Math" panose="02040503050406030204" charset="0"/>
                            </a:rPr>
                            <m:t>𝑌</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S PGothic" panose="020B0600070205080204" charset="-128"/>
                              <a:cs typeface="Cambria Math" panose="02040503050406030204" charset="0"/>
                            </a:rPr>
                            <m:t>𝜃</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j-ea"/>
                              <a:cs typeface="Cambria Math" panose="02040503050406030204" charset="0"/>
                            </a:rPr>
                            <m:t>𝑝</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S PGothic" panose="020B0600070205080204" charset="-128"/>
                              <a:cs typeface="Cambria Math" panose="02040503050406030204" charset="0"/>
                            </a:rPr>
                            <m:t>𝜃</m:t>
                          </m:r>
                          <m:r>
                            <a:rPr lang="en-US" altLang="zh-CN" sz="1800" i="1">
                              <a:latin typeface="Cambria Math" panose="02040503050406030204" charset="0"/>
                              <a:ea typeface="MS PGothic" panose="020B0600070205080204" charset="-128"/>
                              <a:cs typeface="Cambria Math" panose="02040503050406030204" charset="0"/>
                            </a:rPr>
                            <m:t>)</m:t>
                          </m:r>
                          <m:r>
                            <a:rPr lang="en-US" altLang="zh-CN" sz="1800" i="1">
                              <a:latin typeface="Cambria Math" panose="02040503050406030204" charset="0"/>
                              <a:ea typeface="+mj-ea"/>
                              <a:cs typeface="Cambria Math" panose="02040503050406030204" charset="0"/>
                            </a:rPr>
                            <m:t>𝑑</m:t>
                          </m:r>
                          <m:r>
                            <a:rPr lang="en-US" altLang="zh-CN" sz="1800" i="1">
                              <a:latin typeface="Cambria Math" panose="02040503050406030204" charset="0"/>
                              <a:ea typeface="MS PGothic" panose="020B0600070205080204" charset="-128"/>
                              <a:cs typeface="Cambria Math" panose="02040503050406030204" charset="0"/>
                            </a:rPr>
                            <m:t>𝜃</m:t>
                          </m:r>
                        </m:e>
                      </m:nary>
                    </m:oMath>
                  </m:oMathPara>
                </a14:m>
                <a:endParaRPr lang="en-US" altLang="zh-CN" sz="1800" i="1" dirty="0">
                  <a:latin typeface="Cambria Math" panose="02040503050406030204" charset="0"/>
                  <a:ea typeface="MS PGothic" panose="020B0600070205080204" charset="-128"/>
                  <a:cs typeface="Cambria Math" panose="02040503050406030204" charset="0"/>
                </a:endParaRPr>
              </a:p>
            </p:txBody>
          </p:sp>
        </mc:Choice>
        <mc:Fallback xmlns="">
          <p:sp>
            <p:nvSpPr>
              <p:cNvPr id="6" name="文本框 5">
                <a:extLst>
                  <a:ext uri="{FF2B5EF4-FFF2-40B4-BE49-F238E27FC236}">
                    <a16:creationId xmlns:a16="http://schemas.microsoft.com/office/drawing/2014/main" id="{5247C7CB-49DF-B5E9-E1CE-A451C0F89F69}"/>
                  </a:ext>
                </a:extLst>
              </p:cNvPr>
              <p:cNvSpPr txBox="1">
                <a:spLocks noRot="1" noChangeAspect="1" noMove="1" noResize="1" noEditPoints="1" noAdjustHandles="1" noChangeArrowheads="1" noChangeShapeType="1" noTextEdit="1"/>
              </p:cNvSpPr>
              <p:nvPr>
                <p:custDataLst>
                  <p:tags r:id="rId9"/>
                </p:custDataLst>
              </p:nvPr>
            </p:nvSpPr>
            <p:spPr>
              <a:xfrm>
                <a:off x="2848610" y="1338216"/>
                <a:ext cx="2759710" cy="617220"/>
              </a:xfrm>
              <a:prstGeom prst="rect">
                <a:avLst/>
              </a:prstGeom>
              <a:blipFill>
                <a:blip r:embed="rId10"/>
                <a:stretch>
                  <a:fillRect b="-2970"/>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9D4D118E-D809-201A-AA47-B6EDF8D9DE28}"/>
              </a:ext>
            </a:extLst>
          </p:cNvPr>
          <p:cNvGrpSpPr/>
          <p:nvPr/>
        </p:nvGrpSpPr>
        <p:grpSpPr>
          <a:xfrm>
            <a:off x="6108469" y="1029374"/>
            <a:ext cx="1153465" cy="926062"/>
            <a:chOff x="13053" y="1901"/>
            <a:chExt cx="2661" cy="994"/>
          </a:xfrm>
        </p:grpSpPr>
        <p:sp>
          <p:nvSpPr>
            <p:cNvPr id="8" name="圆角矩形标注 10">
              <a:extLst>
                <a:ext uri="{FF2B5EF4-FFF2-40B4-BE49-F238E27FC236}">
                  <a16:creationId xmlns:a16="http://schemas.microsoft.com/office/drawing/2014/main" id="{417464F7-F279-E003-CDFB-0E065A8BF312}"/>
                </a:ext>
              </a:extLst>
            </p:cNvPr>
            <p:cNvSpPr/>
            <p:nvPr>
              <p:custDataLst>
                <p:tags r:id="rId5"/>
              </p:custDataLst>
            </p:nvPr>
          </p:nvSpPr>
          <p:spPr>
            <a:xfrm rot="10800000">
              <a:off x="13053" y="1901"/>
              <a:ext cx="2661" cy="874"/>
            </a:xfrm>
            <a:prstGeom prst="wedgeRoundRectCallout">
              <a:avLst>
                <a:gd name="adj1" fmla="val 85647"/>
                <a:gd name="adj2" fmla="val -27144"/>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FC64D8A-C048-EE0A-D737-3F78EF713B85}"/>
                </a:ext>
              </a:extLst>
            </p:cNvPr>
            <p:cNvSpPr txBox="1"/>
            <p:nvPr>
              <p:custDataLst>
                <p:tags r:id="rId6"/>
              </p:custDataLst>
            </p:nvPr>
          </p:nvSpPr>
          <p:spPr>
            <a:xfrm>
              <a:off x="13216" y="1976"/>
              <a:ext cx="2334" cy="919"/>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计算困难，无法获得精确解</a:t>
              </a:r>
            </a:p>
          </p:txBody>
        </p:sp>
      </p:grpSp>
      <p:sp>
        <p:nvSpPr>
          <p:cNvPr id="10" name="下箭头 13">
            <a:extLst>
              <a:ext uri="{FF2B5EF4-FFF2-40B4-BE49-F238E27FC236}">
                <a16:creationId xmlns:a16="http://schemas.microsoft.com/office/drawing/2014/main" id="{3DD6018B-2C3A-A47C-3595-27AE6A0083B4}"/>
              </a:ext>
            </a:extLst>
          </p:cNvPr>
          <p:cNvSpPr/>
          <p:nvPr>
            <p:custDataLst>
              <p:tags r:id="rId2"/>
            </p:custDataLst>
          </p:nvPr>
        </p:nvSpPr>
        <p:spPr>
          <a:xfrm>
            <a:off x="3267710" y="1990361"/>
            <a:ext cx="166370" cy="615950"/>
          </a:xfrm>
          <a:prstGeom prst="downArrow">
            <a:avLst>
              <a:gd name="adj1" fmla="val 50000"/>
              <a:gd name="adj2" fmla="val 10096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8E8B43F-D5B6-C8FA-4366-EB58A689EC9B}"/>
              </a:ext>
            </a:extLst>
          </p:cNvPr>
          <p:cNvSpPr txBox="1"/>
          <p:nvPr/>
        </p:nvSpPr>
        <p:spPr>
          <a:xfrm>
            <a:off x="3844290" y="2076721"/>
            <a:ext cx="2452370"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采用深度神经网络的近似推理方案近似计算后验</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63F2328-23DD-5FE3-3938-85C18F444D02}"/>
                  </a:ext>
                </a:extLst>
              </p:cNvPr>
              <p:cNvSpPr txBox="1"/>
              <p:nvPr>
                <p:custDataLst>
                  <p:tags r:id="rId3"/>
                </p:custDataLst>
              </p:nvPr>
            </p:nvSpPr>
            <p:spPr>
              <a:xfrm>
                <a:off x="7547680" y="1099248"/>
                <a:ext cx="4452421" cy="2943242"/>
              </a:xfrm>
              <a:prstGeom prst="rect">
                <a:avLst/>
              </a:prstGeom>
              <a:noFill/>
            </p:spPr>
            <p:txBody>
              <a:bodyPr wrap="square" rtlCol="0" anchor="t">
                <a:spAutoFit/>
              </a:bodyPr>
              <a:lstStyle/>
              <a:p>
                <a:pPr marL="285750" indent="-285750" algn="l">
                  <a:lnSpc>
                    <a:spcPct val="130000"/>
                  </a:lnSpc>
                  <a:buFont typeface="Wingdings" panose="05000000000000000000" charset="0"/>
                  <a:buChar char="l"/>
                  <a:defRPr/>
                </a:pPr>
                <a14:m>
                  <m:oMath xmlns:m="http://schemas.openxmlformats.org/officeDocument/2006/math">
                    <m:r>
                      <a:rPr lang="en-US" altLang="zh-CN" sz="1600" i="1">
                        <a:latin typeface="Cambria Math" panose="02040503050406030204" charset="0"/>
                        <a:cs typeface="Cambria Math" panose="02040503050406030204" charset="0"/>
                      </a:rPr>
                      <m:t>𝜃</m:t>
                    </m:r>
                  </m:oMath>
                </a14:m>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模型中的所有未知变量，</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sym typeface="+mn-ea"/>
                  </a:rPr>
                  <a:t>所有未知参数的先验都被设置为高斯分布</a:t>
                </a:r>
              </a:p>
              <a:p>
                <a:pPr marL="0" lvl="1" indent="0" algn="l">
                  <a:lnSpc>
                    <a:spcPct val="130000"/>
                  </a:lnSpc>
                  <a:buFont typeface="Wingdings" panose="05000000000000000000" charset="0"/>
                  <a:buNone/>
                  <a:defRPr/>
                </a:pPr>
                <a:r>
                  <a:rPr lang="en-US" altLang="zh-CN" sz="1600" dirty="0">
                    <a:latin typeface="Cambria Math" panose="02040503050406030204" charset="0"/>
                    <a:cs typeface="Cambria Math" panose="02040503050406030204" charset="0"/>
                  </a:rPr>
                  <a:t>      </a:t>
                </a:r>
                <a14:m>
                  <m:oMath xmlns:m="http://schemas.openxmlformats.org/officeDocument/2006/math">
                    <m:r>
                      <a:rPr lang="en-US" altLang="zh-CN" sz="1600" i="1">
                        <a:latin typeface="Cambria Math" panose="02040503050406030204" charset="0"/>
                        <a:cs typeface="Cambria Math" panose="02040503050406030204" charset="0"/>
                      </a:rPr>
                      <m:t>𝜃</m:t>
                    </m:r>
                  </m:oMath>
                </a14:m>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14:m>
                  <m:oMath xmlns:m="http://schemas.openxmlformats.org/officeDocument/2006/math">
                    <m:acc>
                      <m:accPr>
                        <m:chr m:val="⃗"/>
                        <m:ctrlPr>
                          <a:rPr lang="en-US" altLang="zh-CN" sz="1600" i="1" dirty="0">
                            <a:latin typeface="Cambria Math" panose="02040503050406030204" pitchFamily="18" charset="0"/>
                            <a:ea typeface="微软雅黑" panose="020B0503020204020204" pitchFamily="34" charset="-122"/>
                            <a:cs typeface="Cambria Math" panose="02040503050406030204" charset="0"/>
                            <a:sym typeface="+mn-ea"/>
                          </a:rPr>
                        </m:ctrlPr>
                      </m:accPr>
                      <m:e>
                        <m:r>
                          <a:rPr lang="en-US" altLang="zh-CN" sz="1600" i="1" dirty="0">
                            <a:latin typeface="Cambria Math" panose="02040503050406030204" charset="0"/>
                            <a:ea typeface="微软雅黑" panose="020B0503020204020204" pitchFamily="34" charset="-122"/>
                            <a:cs typeface="Cambria Math" panose="02040503050406030204" charset="0"/>
                            <a:sym typeface="+mn-ea"/>
                          </a:rPr>
                          <m:t>𝜂</m:t>
                        </m:r>
                      </m:e>
                    </m:acc>
                  </m:oMath>
                </a14:m>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14:m>
                  <m:oMath xmlns:m="http://schemas.openxmlformats.org/officeDocument/2006/math">
                    <m:acc>
                      <m:accPr>
                        <m:chr m:val="⃗"/>
                        <m:ctrlPr>
                          <a:rPr lang="en-US" altLang="zh-CN" sz="1600" i="1" dirty="0">
                            <a:latin typeface="Cambria Math" panose="02040503050406030204" pitchFamily="18" charset="0"/>
                            <a:ea typeface="微软雅黑" panose="020B0503020204020204" pitchFamily="34" charset="-122"/>
                            <a:cs typeface="Cambria Math" panose="02040503050406030204" charset="0"/>
                            <a:sym typeface="+mn-ea"/>
                          </a:rPr>
                        </m:ctrlPr>
                      </m:accPr>
                      <m:e>
                        <m:r>
                          <a:rPr lang="en-US" altLang="zh-CN" sz="1600" i="1" dirty="0">
                            <a:latin typeface="Cambria Math" panose="02040503050406030204" charset="0"/>
                            <a:ea typeface="微软雅黑" panose="020B0503020204020204" pitchFamily="34" charset="-122"/>
                            <a:cs typeface="Cambria Math" panose="02040503050406030204" charset="0"/>
                            <a:sym typeface="+mn-ea"/>
                          </a:rPr>
                          <m:t>𝑥</m:t>
                        </m:r>
                      </m:e>
                    </m:acc>
                    <m:r>
                      <a:rPr lang="en-US" altLang="zh-CN" sz="1600" i="1" dirty="0">
                        <a:latin typeface="Cambria Math" panose="02040503050406030204" charset="0"/>
                        <a:ea typeface="微软雅黑" panose="020B0503020204020204" pitchFamily="34" charset="-122"/>
                        <a:cs typeface="Cambria Math" panose="02040503050406030204" charset="0"/>
                        <a:sym typeface="+mn-ea"/>
                      </a:rPr>
                      <m:t>(</m:t>
                    </m:r>
                    <m:sSub>
                      <m:sSubPr>
                        <m:ctrlPr>
                          <a:rPr lang="en-US" altLang="zh-CN" sz="1600" i="1" dirty="0">
                            <a:latin typeface="Cambria Math" panose="02040503050406030204" pitchFamily="18" charset="0"/>
                            <a:ea typeface="微软雅黑" panose="020B0503020204020204" pitchFamily="34" charset="-122"/>
                            <a:cs typeface="Cambria Math" panose="02040503050406030204" charset="0"/>
                            <a:sym typeface="+mn-ea"/>
                          </a:rPr>
                        </m:ctrlPr>
                      </m:sSubPr>
                      <m:e>
                        <m:r>
                          <a:rPr lang="en-US" altLang="zh-CN" sz="1600" i="1" dirty="0">
                            <a:latin typeface="Cambria Math" panose="02040503050406030204" charset="0"/>
                            <a:ea typeface="微软雅黑" panose="020B0503020204020204" pitchFamily="34" charset="-122"/>
                            <a:cs typeface="Cambria Math" panose="02040503050406030204" charset="0"/>
                            <a:sym typeface="+mn-ea"/>
                          </a:rPr>
                          <m:t>𝑡</m:t>
                        </m:r>
                      </m:e>
                      <m:sub>
                        <m:r>
                          <a:rPr lang="en-US" altLang="zh-CN" sz="1600" i="1" dirty="0">
                            <a:latin typeface="Cambria Math" panose="02040503050406030204" charset="0"/>
                            <a:ea typeface="微软雅黑" panose="020B0503020204020204" pitchFamily="34" charset="-122"/>
                            <a:cs typeface="Cambria Math" panose="02040503050406030204" charset="0"/>
                            <a:sym typeface="+mn-ea"/>
                          </a:rPr>
                          <m:t>0</m:t>
                        </m:r>
                      </m:sub>
                    </m:sSub>
                    <m:r>
                      <a:rPr lang="en-US" altLang="zh-CN" sz="1600" i="1" dirty="0">
                        <a:latin typeface="Cambria Math" panose="02040503050406030204" charset="0"/>
                        <a:ea typeface="微软雅黑" panose="020B0503020204020204" pitchFamily="34" charset="-122"/>
                        <a:cs typeface="Cambria Math" panose="02040503050406030204" charset="0"/>
                        <a:sym typeface="+mn-ea"/>
                      </a:rPr>
                      <m:t>)</m:t>
                    </m:r>
                  </m:oMath>
                </a14:m>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14:m>
                  <m:oMath xmlns:m="http://schemas.openxmlformats.org/officeDocument/2006/math">
                    <m:acc>
                      <m:accPr>
                        <m:chr m:val="⃗"/>
                        <m:ctrlPr>
                          <a:rPr lang="en-US" altLang="zh-CN" sz="1600" i="1" dirty="0">
                            <a:latin typeface="Cambria Math" panose="02040503050406030204" pitchFamily="18" charset="0"/>
                            <a:ea typeface="微软雅黑" panose="020B0503020204020204" pitchFamily="34" charset="-122"/>
                            <a:cs typeface="Cambria Math" panose="02040503050406030204" charset="0"/>
                            <a:sym typeface="+mn-ea"/>
                          </a:rPr>
                        </m:ctrlPr>
                      </m:accPr>
                      <m:e>
                        <m:r>
                          <a:rPr lang="en-US" altLang="zh-CN" sz="1600" i="1" dirty="0">
                            <a:latin typeface="Cambria Math" panose="02040503050406030204" charset="0"/>
                            <a:ea typeface="微软雅黑" panose="020B0503020204020204" pitchFamily="34" charset="-122"/>
                            <a:cs typeface="Cambria Math" panose="02040503050406030204" charset="0"/>
                            <a:sym typeface="+mn-ea"/>
                          </a:rPr>
                          <m:t>𝑧</m:t>
                        </m:r>
                      </m:e>
                    </m:acc>
                    <m:r>
                      <a:rPr lang="en-US" altLang="zh-CN" sz="1600" i="1" dirty="0">
                        <a:latin typeface="Cambria Math" panose="02040503050406030204" charset="0"/>
                        <a:ea typeface="微软雅黑" panose="020B0503020204020204" pitchFamily="34" charset="-122"/>
                        <a:cs typeface="Cambria Math" panose="02040503050406030204" charset="0"/>
                        <a:sym typeface="+mn-ea"/>
                      </a:rPr>
                      <m:t>(</m:t>
                    </m:r>
                    <m:sSub>
                      <m:sSubPr>
                        <m:ctrlPr>
                          <a:rPr lang="en-US" altLang="zh-CN" sz="1600" i="1" dirty="0">
                            <a:latin typeface="Cambria Math" panose="02040503050406030204" pitchFamily="18" charset="0"/>
                            <a:ea typeface="微软雅黑" panose="020B0503020204020204" pitchFamily="34" charset="-122"/>
                            <a:cs typeface="Cambria Math" panose="02040503050406030204" charset="0"/>
                            <a:sym typeface="+mn-ea"/>
                          </a:rPr>
                        </m:ctrlPr>
                      </m:sSubPr>
                      <m:e>
                        <m:r>
                          <a:rPr lang="en-US" altLang="zh-CN" sz="1600" i="1" dirty="0">
                            <a:latin typeface="Cambria Math" panose="02040503050406030204" charset="0"/>
                            <a:ea typeface="微软雅黑" panose="020B0503020204020204" pitchFamily="34" charset="-122"/>
                            <a:cs typeface="Cambria Math" panose="02040503050406030204" charset="0"/>
                            <a:sym typeface="+mn-ea"/>
                          </a:rPr>
                          <m:t>𝑡</m:t>
                        </m:r>
                      </m:e>
                      <m:sub>
                        <m:r>
                          <a:rPr lang="en-US" altLang="zh-CN" sz="1600" i="1" dirty="0">
                            <a:latin typeface="Cambria Math" panose="02040503050406030204" charset="0"/>
                            <a:ea typeface="微软雅黑" panose="020B0503020204020204" pitchFamily="34" charset="-122"/>
                            <a:cs typeface="Cambria Math" panose="02040503050406030204" charset="0"/>
                            <a:sym typeface="+mn-ea"/>
                          </a:rPr>
                          <m:t>0</m:t>
                        </m:r>
                      </m:sub>
                    </m:sSub>
                    <m:r>
                      <a:rPr lang="en-US" altLang="zh-CN" sz="1600" i="1" dirty="0">
                        <a:latin typeface="Cambria Math" panose="02040503050406030204" charset="0"/>
                        <a:ea typeface="微软雅黑" panose="020B0503020204020204" pitchFamily="34" charset="-122"/>
                        <a:cs typeface="Cambria Math" panose="02040503050406030204" charset="0"/>
                        <a:sym typeface="+mn-ea"/>
                      </a:rPr>
                      <m:t>)</m:t>
                    </m:r>
                  </m:oMath>
                </a14:m>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14:m>
                  <m:oMath xmlns:m="http://schemas.openxmlformats.org/officeDocument/2006/math">
                    <m:r>
                      <a:rPr lang="en-US" altLang="zh-CN" sz="1600" i="1">
                        <a:latin typeface="Cambria Math" panose="02040503050406030204" charset="0"/>
                        <a:cs typeface="Cambria Math" panose="02040503050406030204" charset="0"/>
                      </a:rPr>
                      <m:t> </m:t>
                    </m:r>
                    <m:r>
                      <a:rPr lang="en-US" altLang="zh-CN" sz="1600" i="1">
                        <a:latin typeface="Cambria Math" panose="02040503050406030204" charset="0"/>
                        <a:cs typeface="Cambria Math" panose="02040503050406030204" charset="0"/>
                      </a:rPr>
                      <m:t>𝐾</m:t>
                    </m:r>
                  </m:oMath>
                </a14:m>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14:m>
                  <m:oMath xmlns:m="http://schemas.openxmlformats.org/officeDocument/2006/math">
                    <m:r>
                      <m:rPr>
                        <m:sty m:val="p"/>
                      </m:rPr>
                      <a:rPr lang="en-US" altLang="zh-CN" sz="1600" dirty="0">
                        <a:latin typeface="Cambria Math" panose="02040503050406030204" charset="0"/>
                        <a:ea typeface="微软雅黑" panose="020B0503020204020204" pitchFamily="34" charset="-122"/>
                        <a:cs typeface="Cambria Math" panose="02040503050406030204" charset="0"/>
                        <a:sym typeface="+mn-ea"/>
                      </a:rPr>
                      <m:t>σ</m:t>
                    </m:r>
                  </m:oMath>
                </a14:m>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 </a:t>
                </a:r>
                <a14:m>
                  <m:oMath xmlns:m="http://schemas.openxmlformats.org/officeDocument/2006/math">
                    <m:acc>
                      <m:accPr>
                        <m:chr m:val="⃗"/>
                        <m:ctrlPr>
                          <a:rPr lang="en-US" altLang="zh-CN" sz="1600" b="1" i="1" dirty="0">
                            <a:latin typeface="Cambria Math" panose="02040503050406030204" pitchFamily="18" charset="0"/>
                            <a:ea typeface="微软雅黑" panose="020B0503020204020204" pitchFamily="34" charset="-122"/>
                            <a:cs typeface="Cambria Math" panose="02040503050406030204" charset="0"/>
                            <a:sym typeface="+mn-ea"/>
                          </a:rPr>
                        </m:ctrlPr>
                      </m:accPr>
                      <m:e>
                        <m:r>
                          <a:rPr lang="en-US" altLang="zh-CN" sz="1600" b="1" i="1" dirty="0">
                            <a:latin typeface="Cambria Math" panose="02040503050406030204" charset="0"/>
                            <a:ea typeface="微软雅黑" panose="020B0503020204020204" pitchFamily="34" charset="-122"/>
                            <a:cs typeface="Cambria Math" panose="02040503050406030204" charset="0"/>
                            <a:sym typeface="+mn-ea"/>
                          </a:rPr>
                          <m:t>𝜼</m:t>
                        </m:r>
                      </m:e>
                    </m:acc>
                  </m:oMath>
                </a14:m>
                <a:r>
                  <a:rPr lang="zh-CN" altLang="en-US" sz="1600" dirty="0">
                    <a:latin typeface="Cambria Math" panose="02040503050406030204" charset="0"/>
                    <a:ea typeface="微软雅黑" panose="020B0503020204020204" pitchFamily="34" charset="-122"/>
                    <a:cs typeface="Cambria Math" panose="02040503050406030204" charset="0"/>
                    <a:sym typeface="+mn-ea"/>
                  </a:rPr>
                  <a:t>表示所有大脑节点的兴奋性参数，</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14:m>
                  <m:oMath xmlns:m="http://schemas.openxmlformats.org/officeDocument/2006/math">
                    <m:acc>
                      <m:accPr>
                        <m:chr m:val="⃗"/>
                        <m:ctrlPr>
                          <a:rPr lang="en-US" altLang="zh-CN" sz="1600" i="1" dirty="0">
                            <a:latin typeface="Cambria Math" panose="02040503050406030204" pitchFamily="18" charset="0"/>
                            <a:ea typeface="微软雅黑" panose="020B0503020204020204" pitchFamily="34" charset="-122"/>
                            <a:cs typeface="Cambria Math" panose="02040503050406030204" charset="0"/>
                            <a:sym typeface="+mn-ea"/>
                          </a:rPr>
                        </m:ctrlPr>
                      </m:accPr>
                      <m:e>
                        <m:r>
                          <a:rPr lang="en-US" altLang="zh-CN" sz="1600" i="1" dirty="0">
                            <a:latin typeface="Cambria Math" panose="02040503050406030204" charset="0"/>
                            <a:ea typeface="微软雅黑" panose="020B0503020204020204" pitchFamily="34" charset="-122"/>
                            <a:cs typeface="Cambria Math" panose="02040503050406030204" charset="0"/>
                            <a:sym typeface="+mn-ea"/>
                          </a:rPr>
                          <m:t>𝑥</m:t>
                        </m:r>
                      </m:e>
                    </m:acc>
                    <m:r>
                      <a:rPr lang="en-US" altLang="zh-CN" sz="1600" i="1" dirty="0">
                        <a:latin typeface="Cambria Math" panose="02040503050406030204" charset="0"/>
                        <a:ea typeface="微软雅黑" panose="020B0503020204020204" pitchFamily="34" charset="-122"/>
                        <a:cs typeface="Cambria Math" panose="02040503050406030204" charset="0"/>
                        <a:sym typeface="+mn-ea"/>
                      </a:rPr>
                      <m:t>(</m:t>
                    </m:r>
                    <m:sSub>
                      <m:sSubPr>
                        <m:ctrlPr>
                          <a:rPr lang="en-US" altLang="zh-CN" sz="1600" i="1" dirty="0">
                            <a:latin typeface="Cambria Math" panose="02040503050406030204" pitchFamily="18" charset="0"/>
                            <a:ea typeface="微软雅黑" panose="020B0503020204020204" pitchFamily="34" charset="-122"/>
                            <a:cs typeface="Cambria Math" panose="02040503050406030204" charset="0"/>
                            <a:sym typeface="+mn-ea"/>
                          </a:rPr>
                        </m:ctrlPr>
                      </m:sSubPr>
                      <m:e>
                        <m:r>
                          <a:rPr lang="en-US" altLang="zh-CN" sz="1600" i="1" dirty="0">
                            <a:latin typeface="Cambria Math" panose="02040503050406030204" charset="0"/>
                            <a:ea typeface="微软雅黑" panose="020B0503020204020204" pitchFamily="34" charset="-122"/>
                            <a:cs typeface="Cambria Math" panose="02040503050406030204" charset="0"/>
                            <a:sym typeface="+mn-ea"/>
                          </a:rPr>
                          <m:t>𝑡</m:t>
                        </m:r>
                      </m:e>
                      <m:sub>
                        <m:r>
                          <a:rPr lang="en-US" altLang="zh-CN" sz="1600" i="1" dirty="0">
                            <a:latin typeface="Cambria Math" panose="02040503050406030204" charset="0"/>
                            <a:ea typeface="微软雅黑" panose="020B0503020204020204" pitchFamily="34" charset="-122"/>
                            <a:cs typeface="Cambria Math" panose="02040503050406030204" charset="0"/>
                            <a:sym typeface="+mn-ea"/>
                          </a:rPr>
                          <m:t>0</m:t>
                        </m:r>
                      </m:sub>
                    </m:sSub>
                    <m:r>
                      <a:rPr lang="en-US" altLang="zh-CN" sz="1600" i="1" dirty="0">
                        <a:latin typeface="Cambria Math" panose="02040503050406030204" charset="0"/>
                        <a:ea typeface="微软雅黑" panose="020B0503020204020204" pitchFamily="34" charset="-122"/>
                        <a:cs typeface="Cambria Math" panose="02040503050406030204" charset="0"/>
                        <a:sym typeface="+mn-ea"/>
                      </a:rPr>
                      <m:t>)</m:t>
                    </m:r>
                  </m:oMath>
                </a14:m>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14:m>
                  <m:oMath xmlns:m="http://schemas.openxmlformats.org/officeDocument/2006/math">
                    <m:acc>
                      <m:accPr>
                        <m:chr m:val="⃗"/>
                        <m:ctrlPr>
                          <a:rPr lang="en-US" altLang="zh-CN" sz="1600" i="1" dirty="0">
                            <a:latin typeface="Cambria Math" panose="02040503050406030204" pitchFamily="18" charset="0"/>
                            <a:ea typeface="微软雅黑" panose="020B0503020204020204" pitchFamily="34" charset="-122"/>
                            <a:cs typeface="Cambria Math" panose="02040503050406030204" charset="0"/>
                            <a:sym typeface="+mn-ea"/>
                          </a:rPr>
                        </m:ctrlPr>
                      </m:accPr>
                      <m:e>
                        <m:r>
                          <a:rPr lang="en-US" altLang="zh-CN" sz="1600" i="1" dirty="0">
                            <a:latin typeface="Cambria Math" panose="02040503050406030204" charset="0"/>
                            <a:ea typeface="微软雅黑" panose="020B0503020204020204" pitchFamily="34" charset="-122"/>
                            <a:cs typeface="Cambria Math" panose="02040503050406030204" charset="0"/>
                            <a:sym typeface="+mn-ea"/>
                          </a:rPr>
                          <m:t>𝑧</m:t>
                        </m:r>
                      </m:e>
                    </m:acc>
                    <m:r>
                      <a:rPr lang="en-US" altLang="zh-CN" sz="1600" i="1" dirty="0">
                        <a:latin typeface="Cambria Math" panose="02040503050406030204" charset="0"/>
                        <a:ea typeface="微软雅黑" panose="020B0503020204020204" pitchFamily="34" charset="-122"/>
                        <a:cs typeface="Cambria Math" panose="02040503050406030204" charset="0"/>
                        <a:sym typeface="+mn-ea"/>
                      </a:rPr>
                      <m:t>(</m:t>
                    </m:r>
                    <m:sSub>
                      <m:sSubPr>
                        <m:ctrlPr>
                          <a:rPr lang="en-US" altLang="zh-CN" sz="1600" i="1" dirty="0">
                            <a:latin typeface="Cambria Math" panose="02040503050406030204" pitchFamily="18" charset="0"/>
                            <a:ea typeface="微软雅黑" panose="020B0503020204020204" pitchFamily="34" charset="-122"/>
                            <a:cs typeface="Cambria Math" panose="02040503050406030204" charset="0"/>
                            <a:sym typeface="+mn-ea"/>
                          </a:rPr>
                        </m:ctrlPr>
                      </m:sSubPr>
                      <m:e>
                        <m:r>
                          <a:rPr lang="en-US" altLang="zh-CN" sz="1600" i="1" dirty="0">
                            <a:latin typeface="Cambria Math" panose="02040503050406030204" charset="0"/>
                            <a:ea typeface="微软雅黑" panose="020B0503020204020204" pitchFamily="34" charset="-122"/>
                            <a:cs typeface="Cambria Math" panose="02040503050406030204" charset="0"/>
                            <a:sym typeface="+mn-ea"/>
                          </a:rPr>
                          <m:t>𝑡</m:t>
                        </m:r>
                      </m:e>
                      <m:sub>
                        <m:r>
                          <a:rPr lang="en-US" altLang="zh-CN" sz="1600" i="1" dirty="0">
                            <a:latin typeface="Cambria Math" panose="02040503050406030204" charset="0"/>
                            <a:ea typeface="微软雅黑" panose="020B0503020204020204" pitchFamily="34" charset="-122"/>
                            <a:cs typeface="Cambria Math" panose="02040503050406030204" charset="0"/>
                            <a:sym typeface="+mn-ea"/>
                          </a:rPr>
                          <m:t>0</m:t>
                        </m:r>
                      </m:sub>
                    </m:sSub>
                    <m:r>
                      <a:rPr lang="en-US" altLang="zh-CN" sz="1600" i="1" dirty="0">
                        <a:latin typeface="Cambria Math" panose="02040503050406030204" charset="0"/>
                        <a:ea typeface="微软雅黑" panose="020B0503020204020204" pitchFamily="34" charset="-122"/>
                        <a:cs typeface="Cambria Math" panose="02040503050406030204" charset="0"/>
                        <a:sym typeface="+mn-ea"/>
                      </a:rPr>
                      <m:t>)</m:t>
                    </m:r>
                  </m:oMath>
                </a14:m>
                <a:r>
                  <a:rPr lang="en-US" altLang="zh-CN" sz="1600" dirty="0">
                    <a:latin typeface="+mn-ea"/>
                    <a:ea typeface="+mn-ea"/>
                    <a:cs typeface="+mn-ea"/>
                    <a:sym typeface="+mn-ea"/>
                  </a:rPr>
                  <a:t>表示所有大脑节点</a:t>
                </a:r>
                <a:r>
                  <a:rPr lang="zh-CN" altLang="en-US" sz="1600" dirty="0">
                    <a:latin typeface="+mn-ea"/>
                    <a:ea typeface="+mn-ea"/>
                    <a:cs typeface="+mn-ea"/>
                    <a:sym typeface="+mn-ea"/>
                  </a:rPr>
                  <a:t>的</a:t>
                </a:r>
                <a:r>
                  <a:rPr lang="en-US" altLang="zh-CN" sz="1600" dirty="0">
                    <a:latin typeface="+mn-ea"/>
                    <a:ea typeface="+mn-ea"/>
                    <a:cs typeface="+mn-ea"/>
                    <a:sym typeface="+mn-ea"/>
                  </a:rPr>
                  <a:t>状态变量在t=0时的初始值</a:t>
                </a:r>
                <a:r>
                  <a:rPr lang="zh-CN" altLang="en-US" sz="1600" dirty="0">
                    <a:latin typeface="+mn-ea"/>
                    <a:ea typeface="+mn-ea"/>
                    <a:cs typeface="+mn-ea"/>
                    <a:sym typeface="+mn-ea"/>
                  </a:rPr>
                  <a:t>，</a:t>
                </a:r>
                <a14:m>
                  <m:oMath xmlns:m="http://schemas.openxmlformats.org/officeDocument/2006/math">
                    <m:r>
                      <a:rPr lang="en-US" altLang="zh-CN" sz="1600" i="1">
                        <a:latin typeface="Cambria Math" panose="02040503050406030204" charset="0"/>
                        <a:cs typeface="Cambria Math" panose="02040503050406030204" charset="0"/>
                      </a:rPr>
                      <m:t>𝐾</m:t>
                    </m:r>
                  </m:oMath>
                </a14:m>
                <a:r>
                  <a:rPr lang="zh-CN" altLang="en-US" sz="1600" dirty="0">
                    <a:latin typeface="+mn-ea"/>
                    <a:ea typeface="+mn-ea"/>
                    <a:cs typeface="+mn-ea"/>
                    <a:sym typeface="+mn-ea"/>
                  </a:rPr>
                  <a:t>为全局耦合系数，</a:t>
                </a:r>
                <a14:m>
                  <m:oMath xmlns:m="http://schemas.openxmlformats.org/officeDocument/2006/math">
                    <m:r>
                      <m:rPr>
                        <m:sty m:val="p"/>
                      </m:rPr>
                      <a:rPr lang="en-US" altLang="zh-CN" sz="1600" dirty="0">
                        <a:latin typeface="Cambria Math" panose="02040503050406030204" charset="0"/>
                        <a:ea typeface="微软雅黑" panose="020B0503020204020204" pitchFamily="34" charset="-122"/>
                        <a:cs typeface="Cambria Math" panose="02040503050406030204" charset="0"/>
                        <a:sym typeface="+mn-ea"/>
                      </a:rPr>
                      <m:t>σ</m:t>
                    </m:r>
                  </m:oMath>
                </a14:m>
                <a:r>
                  <a:rPr lang="zh-CN" altLang="en-US" sz="1600" dirty="0">
                    <a:latin typeface="Cambria Math" panose="02040503050406030204" charset="0"/>
                    <a:ea typeface="微软雅黑" panose="020B0503020204020204" pitchFamily="34" charset="-122"/>
                    <a:cs typeface="Cambria Math" panose="02040503050406030204" charset="0"/>
                    <a:sym typeface="+mn-ea"/>
                  </a:rPr>
                  <a:t>为观测噪声的方差</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30000"/>
                  </a:lnSpc>
                  <a:buFont typeface="Wingdings" panose="05000000000000000000" charset="0"/>
                  <a:buChar char="l"/>
                  <a:defRPr/>
                </a:pPr>
                <a14:m>
                  <m:oMath xmlns:m="http://schemas.openxmlformats.org/officeDocument/2006/math">
                    <m:r>
                      <m:rPr>
                        <m:sty m:val="p"/>
                      </m:rPr>
                      <a:rPr lang="en-US" altLang="zh-CN" sz="1600" i="1" dirty="0">
                        <a:latin typeface="Cambria Math" panose="02040503050406030204" pitchFamily="18" charset="0"/>
                        <a:ea typeface="微软雅黑" panose="020B0503020204020204" pitchFamily="34" charset="-122"/>
                        <a:cs typeface="微软雅黑" panose="020B0503020204020204" pitchFamily="34" charset="-122"/>
                        <a:sym typeface="+mn-ea"/>
                      </a:rPr>
                      <m:t>Y</m:t>
                    </m:r>
                  </m:oMath>
                </a14:m>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表示真实观测数据，即</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真实的SEEG信号的快速放电包络</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nSpc>
                    <a:spcPct val="130000"/>
                  </a:lnSpc>
                  <a:buFont typeface="Wingdings" panose="05000000000000000000" charset="0"/>
                  <a:buChar char="l"/>
                  <a:defRPr/>
                </a:pPr>
                <a:r>
                  <a:rPr lang="zh-CN" altLang="en-US" sz="1600" dirty="0"/>
                  <a:t>后验分布 </a:t>
                </a:r>
                <a:r>
                  <a:rPr lang="en-US" altLang="zh-CN" sz="1600" dirty="0"/>
                  <a:t>p(</a:t>
                </a:r>
                <a:r>
                  <a:rPr lang="el-GR" altLang="zh-CN" sz="1600" dirty="0"/>
                  <a:t>θ | </a:t>
                </a:r>
                <a:r>
                  <a:rPr lang="en-US" altLang="zh-CN" sz="1600" dirty="0"/>
                  <a:t>y)</a:t>
                </a:r>
                <a:r>
                  <a:rPr lang="zh-CN" altLang="en-US" sz="1600" dirty="0"/>
                  <a:t>、先验分布 </a:t>
                </a:r>
                <a:r>
                  <a:rPr lang="en-US" altLang="zh-CN" sz="1600" dirty="0"/>
                  <a:t>p(</a:t>
                </a:r>
                <a:r>
                  <a:rPr lang="el-GR" altLang="zh-CN" sz="1600" dirty="0"/>
                  <a:t>θ</a:t>
                </a:r>
                <a:r>
                  <a:rPr lang="en-US" altLang="zh-CN" sz="1600" dirty="0"/>
                  <a: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mc:Choice>
        <mc:Fallback xmlns="">
          <p:sp>
            <p:nvSpPr>
              <p:cNvPr id="13" name="文本框 12">
                <a:extLst>
                  <a:ext uri="{FF2B5EF4-FFF2-40B4-BE49-F238E27FC236}">
                    <a16:creationId xmlns:a16="http://schemas.microsoft.com/office/drawing/2014/main" id="{163F2328-23DD-5FE3-3938-85C18F444D02}"/>
                  </a:ext>
                </a:extLst>
              </p:cNvPr>
              <p:cNvSpPr txBox="1">
                <a:spLocks noRot="1" noChangeAspect="1" noMove="1" noResize="1" noEditPoints="1" noAdjustHandles="1" noChangeArrowheads="1" noChangeShapeType="1" noTextEdit="1"/>
              </p:cNvSpPr>
              <p:nvPr>
                <p:custDataLst>
                  <p:tags r:id="rId11"/>
                </p:custDataLst>
              </p:nvPr>
            </p:nvSpPr>
            <p:spPr>
              <a:xfrm>
                <a:off x="7547680" y="1099248"/>
                <a:ext cx="4452421" cy="2943242"/>
              </a:xfrm>
              <a:prstGeom prst="rect">
                <a:avLst/>
              </a:prstGeom>
              <a:blipFill>
                <a:blip r:embed="rId12"/>
                <a:stretch>
                  <a:fillRect l="-684" b="-1863"/>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D3AB2603-889F-B522-2FD0-22EB28530FAD}"/>
              </a:ext>
            </a:extLst>
          </p:cNvPr>
          <p:cNvSpPr txBox="1"/>
          <p:nvPr/>
        </p:nvSpPr>
        <p:spPr>
          <a:xfrm>
            <a:off x="858816" y="2925523"/>
            <a:ext cx="6094520" cy="1785104"/>
          </a:xfrm>
          <a:prstGeom prst="rect">
            <a:avLst/>
          </a:prstGeom>
          <a:noFill/>
        </p:spPr>
        <p:txBody>
          <a:bodyPr wrap="square">
            <a:spAutoFit/>
          </a:bodyPr>
          <a:lstStyle/>
          <a:p>
            <a:r>
              <a:rPr lang="zh-CN" altLang="en-US" b="1" dirty="0"/>
              <a:t>目标</a:t>
            </a:r>
            <a:r>
              <a:rPr lang="en-US" altLang="zh-CN" b="1" dirty="0"/>
              <a:t>:</a:t>
            </a:r>
            <a:r>
              <a:rPr lang="zh-CN" altLang="en-US" b="1" dirty="0"/>
              <a:t> </a:t>
            </a:r>
            <a:r>
              <a:rPr lang="zh-CN" altLang="en-US" dirty="0"/>
              <a:t>在一组共享的变分参数 </a:t>
            </a:r>
            <a:r>
              <a:rPr lang="en-US" altLang="zh-CN" dirty="0"/>
              <a:t>φ </a:t>
            </a:r>
            <a:r>
              <a:rPr lang="zh-CN" altLang="en-US" dirty="0"/>
              <a:t>上找到一个</a:t>
            </a:r>
            <a:r>
              <a:rPr lang="zh-CN" altLang="en-US" b="1" dirty="0"/>
              <a:t>参数密度族 </a:t>
            </a:r>
            <a:r>
              <a:rPr lang="en-US" altLang="zh-CN" sz="2000" b="1" dirty="0" err="1"/>
              <a:t>q</a:t>
            </a:r>
            <a:r>
              <a:rPr lang="en-US" altLang="zh-CN" b="1" baseline="-25000" dirty="0" err="1"/>
              <a:t>φ</a:t>
            </a:r>
            <a:r>
              <a:rPr lang="en-US" altLang="zh-CN" b="1" dirty="0"/>
              <a:t>(θ)</a:t>
            </a:r>
            <a:r>
              <a:rPr lang="zh-CN" altLang="en-US" dirty="0"/>
              <a:t>，对于给定的 </a:t>
            </a:r>
            <a:r>
              <a:rPr lang="en-US" altLang="zh-CN" dirty="0"/>
              <a:t>θ</a:t>
            </a:r>
            <a:r>
              <a:rPr lang="zh-CN" altLang="en-US" dirty="0"/>
              <a:t>，最好地近似实际后验 </a:t>
            </a:r>
            <a:r>
              <a:rPr lang="en-US" altLang="zh-CN" dirty="0"/>
              <a:t>p(θ | y)</a:t>
            </a:r>
            <a:r>
              <a:rPr lang="zh-CN" altLang="en-US" dirty="0"/>
              <a:t>。</a:t>
            </a:r>
            <a:endParaRPr lang="en-US" altLang="zh-CN" dirty="0"/>
          </a:p>
          <a:p>
            <a:endParaRPr lang="en-US" altLang="zh-CN" dirty="0"/>
          </a:p>
          <a:p>
            <a:r>
              <a:rPr lang="en-US" altLang="zh-CN" b="1" dirty="0"/>
              <a:t>Normalizing Flows (NFs)</a:t>
            </a:r>
            <a:r>
              <a:rPr lang="zh-CN" altLang="en-US" dirty="0"/>
              <a:t>：是一组方法，用于从简单分布通过可逆</a:t>
            </a:r>
            <a:r>
              <a:rPr lang="en-US" altLang="zh-CN" dirty="0"/>
              <a:t>(</a:t>
            </a:r>
            <a:r>
              <a:rPr lang="zh-CN" altLang="en-US" dirty="0"/>
              <a:t>双 射</a:t>
            </a:r>
            <a:r>
              <a:rPr lang="en-US" altLang="zh-CN" dirty="0"/>
              <a:t>)</a:t>
            </a:r>
            <a:r>
              <a:rPr lang="zh-CN" altLang="en-US" dirty="0"/>
              <a:t>、可微</a:t>
            </a:r>
            <a:r>
              <a:rPr lang="en-US" altLang="zh-CN" dirty="0"/>
              <a:t>(</a:t>
            </a:r>
            <a:r>
              <a:rPr lang="zh-CN" altLang="en-US" dirty="0"/>
              <a:t>光滑</a:t>
            </a:r>
            <a:r>
              <a:rPr lang="en-US" altLang="zh-CN" dirty="0"/>
              <a:t>)</a:t>
            </a:r>
            <a:r>
              <a:rPr lang="zh-CN" altLang="en-US" dirty="0"/>
              <a:t>和参数变换的链</a:t>
            </a:r>
            <a:r>
              <a:rPr lang="en-US" altLang="zh-CN" dirty="0"/>
              <a:t>(</a:t>
            </a:r>
            <a:r>
              <a:rPr lang="zh-CN" altLang="en-US" dirty="0"/>
              <a:t>流</a:t>
            </a:r>
            <a:r>
              <a:rPr lang="en-US" altLang="zh-CN" dirty="0"/>
              <a:t>)</a:t>
            </a:r>
            <a:r>
              <a:rPr lang="zh-CN" altLang="en-US" b="1" dirty="0"/>
              <a:t>构造任何复杂概率分布</a:t>
            </a:r>
            <a:r>
              <a:rPr lang="zh-CN" altLang="en-US" dirty="0"/>
              <a:t>，通常由 </a:t>
            </a:r>
            <a:r>
              <a:rPr lang="en-US" altLang="zh-CN" dirty="0"/>
              <a:t>ANNs</a:t>
            </a:r>
            <a:r>
              <a:rPr lang="zh-CN" altLang="en-US" dirty="0"/>
              <a:t>实现。</a:t>
            </a:r>
          </a:p>
        </p:txBody>
      </p:sp>
      <p:sp>
        <p:nvSpPr>
          <p:cNvPr id="17" name="文本框 16">
            <a:extLst>
              <a:ext uri="{FF2B5EF4-FFF2-40B4-BE49-F238E27FC236}">
                <a16:creationId xmlns:a16="http://schemas.microsoft.com/office/drawing/2014/main" id="{C561321D-AE5A-3279-6EC1-D9DBBAC9CFCB}"/>
              </a:ext>
            </a:extLst>
          </p:cNvPr>
          <p:cNvSpPr txBox="1"/>
          <p:nvPr/>
        </p:nvSpPr>
        <p:spPr>
          <a:xfrm>
            <a:off x="797030" y="4869739"/>
            <a:ext cx="5958877" cy="1200329"/>
          </a:xfrm>
          <a:prstGeom prst="rect">
            <a:avLst/>
          </a:prstGeom>
          <a:noFill/>
        </p:spPr>
        <p:txBody>
          <a:bodyPr wrap="square">
            <a:spAutoFit/>
          </a:bodyPr>
          <a:lstStyle/>
          <a:p>
            <a:r>
              <a:rPr lang="zh-CN" altLang="en-US" dirty="0"/>
              <a:t>以观测值为条件，可训练 </a:t>
            </a:r>
            <a:r>
              <a:rPr lang="en-US" altLang="zh-CN" dirty="0"/>
              <a:t>NFs </a:t>
            </a:r>
            <a:r>
              <a:rPr lang="zh-CN" altLang="en-US" dirty="0"/>
              <a:t>以返回任何观测值的贝叶斯后验概率估计。使用 </a:t>
            </a:r>
            <a:r>
              <a:rPr lang="en-US" altLang="zh-CN" dirty="0"/>
              <a:t>NFs</a:t>
            </a:r>
            <a:r>
              <a:rPr lang="zh-CN" altLang="en-US" dirty="0"/>
              <a:t>，首先从基本分布中抽取一个样本，然后用一些流对样本进行变换， 在应用 </a:t>
            </a:r>
            <a:r>
              <a:rPr lang="en-US" altLang="zh-CN" dirty="0"/>
              <a:t>K </a:t>
            </a:r>
            <a:r>
              <a:rPr lang="zh-CN" altLang="en-US" dirty="0"/>
              <a:t>个流之后，相应的整体变换的对数概率近似为</a:t>
            </a:r>
          </a:p>
        </p:txBody>
      </p:sp>
      <p:pic>
        <p:nvPicPr>
          <p:cNvPr id="21" name="图片 20">
            <a:extLst>
              <a:ext uri="{FF2B5EF4-FFF2-40B4-BE49-F238E27FC236}">
                <a16:creationId xmlns:a16="http://schemas.microsoft.com/office/drawing/2014/main" id="{1368CB5E-8D82-D620-A7E3-33E4F739D61E}"/>
              </a:ext>
            </a:extLst>
          </p:cNvPr>
          <p:cNvPicPr>
            <a:picLocks noChangeAspect="1"/>
          </p:cNvPicPr>
          <p:nvPr/>
        </p:nvPicPr>
        <p:blipFill>
          <a:blip r:embed="rId13"/>
          <a:stretch>
            <a:fillRect/>
          </a:stretch>
        </p:blipFill>
        <p:spPr>
          <a:xfrm>
            <a:off x="745444" y="6070068"/>
            <a:ext cx="5210902" cy="685896"/>
          </a:xfrm>
          <a:prstGeom prst="rect">
            <a:avLst/>
          </a:prstGeom>
        </p:spPr>
      </p:pic>
      <p:sp>
        <p:nvSpPr>
          <p:cNvPr id="12" name="文本框 11">
            <a:extLst>
              <a:ext uri="{FF2B5EF4-FFF2-40B4-BE49-F238E27FC236}">
                <a16:creationId xmlns:a16="http://schemas.microsoft.com/office/drawing/2014/main" id="{BD98FA83-2C29-7B7A-A2B5-CCC322AFEA08}"/>
              </a:ext>
            </a:extLst>
          </p:cNvPr>
          <p:cNvSpPr txBox="1"/>
          <p:nvPr/>
        </p:nvSpPr>
        <p:spPr>
          <a:xfrm>
            <a:off x="7261934" y="4177241"/>
            <a:ext cx="4720800" cy="2062103"/>
          </a:xfrm>
          <a:prstGeom prst="rect">
            <a:avLst/>
          </a:prstGeom>
          <a:noFill/>
        </p:spPr>
        <p:txBody>
          <a:bodyPr wrap="square">
            <a:spAutoFit/>
          </a:bodyPr>
          <a:lstStyle/>
          <a:p>
            <a:r>
              <a:rPr lang="zh-CN" altLang="en-US" sz="1600" dirty="0"/>
              <a:t>用于构造转换以建模高维复杂分布的设计架构中</a:t>
            </a:r>
            <a:r>
              <a:rPr lang="en-US" altLang="zh-CN" sz="1600" dirty="0"/>
              <a:t>(</a:t>
            </a:r>
            <a:r>
              <a:rPr lang="en-US" altLang="zh-CN" sz="1600" b="1" dirty="0" err="1"/>
              <a:t>NICE</a:t>
            </a:r>
            <a:r>
              <a:rPr lang="en-US" altLang="zh-CN" sz="1600" dirty="0" err="1"/>
              <a:t>;Dinh</a:t>
            </a:r>
            <a:r>
              <a:rPr lang="en-US" altLang="zh-CN" sz="1600" dirty="0"/>
              <a:t> et al.(2015)</a:t>
            </a:r>
            <a:r>
              <a:rPr lang="zh-CN" altLang="en-US" sz="1600" dirty="0"/>
              <a:t>， </a:t>
            </a:r>
            <a:r>
              <a:rPr lang="en-US" altLang="zh-CN" sz="1600" b="1" dirty="0" err="1"/>
              <a:t>Real-NVP</a:t>
            </a:r>
            <a:r>
              <a:rPr lang="en-US" altLang="zh-CN" sz="1600" dirty="0" err="1"/>
              <a:t>;Dinh</a:t>
            </a:r>
            <a:r>
              <a:rPr lang="en-US" altLang="zh-CN" sz="1600" dirty="0"/>
              <a:t> et al.(2017)</a:t>
            </a:r>
            <a:r>
              <a:rPr lang="zh-CN" altLang="en-US" sz="1600" dirty="0"/>
              <a:t>， </a:t>
            </a:r>
            <a:r>
              <a:rPr lang="en-US" altLang="zh-CN" sz="1600" b="1" dirty="0" err="1"/>
              <a:t>PixelRNN</a:t>
            </a:r>
            <a:r>
              <a:rPr lang="en-US" altLang="zh-CN" sz="1600" dirty="0" err="1"/>
              <a:t>;Van</a:t>
            </a:r>
            <a:r>
              <a:rPr lang="en-US" altLang="zh-CN" sz="1600" dirty="0"/>
              <a:t> Oord </a:t>
            </a:r>
            <a:r>
              <a:rPr lang="zh-CN" altLang="en-US" sz="1600" dirty="0"/>
              <a:t>等人</a:t>
            </a:r>
            <a:r>
              <a:rPr lang="en-US" altLang="zh-CN" sz="1600" dirty="0"/>
              <a:t>(2016)</a:t>
            </a:r>
            <a:r>
              <a:rPr lang="zh-CN" altLang="en-US" sz="1600" dirty="0"/>
              <a:t>，</a:t>
            </a:r>
            <a:r>
              <a:rPr lang="en-US" altLang="zh-CN" sz="1600" b="1" dirty="0" err="1"/>
              <a:t>WaveNet</a:t>
            </a:r>
            <a:r>
              <a:rPr lang="en-US" altLang="zh-CN" sz="1600" dirty="0" err="1"/>
              <a:t>;Oord</a:t>
            </a:r>
            <a:r>
              <a:rPr lang="en-US" altLang="zh-CN" sz="1600" dirty="0"/>
              <a:t> </a:t>
            </a:r>
            <a:r>
              <a:rPr lang="zh-CN" altLang="en-US" sz="1600" dirty="0"/>
              <a:t>等人</a:t>
            </a:r>
            <a:r>
              <a:rPr lang="en-US" altLang="zh-CN" sz="1600" dirty="0"/>
              <a:t>(2016))</a:t>
            </a:r>
            <a:r>
              <a:rPr lang="zh-CN" altLang="en-US" sz="1600" dirty="0"/>
              <a:t>，混合密度网络</a:t>
            </a:r>
            <a:r>
              <a:rPr lang="en-US" altLang="zh-CN" sz="1600" dirty="0"/>
              <a:t>(</a:t>
            </a:r>
            <a:r>
              <a:rPr lang="en-US" altLang="zh-CN" sz="1600" b="1" dirty="0" err="1"/>
              <a:t>MDN</a:t>
            </a:r>
            <a:r>
              <a:rPr lang="en-US" altLang="zh-CN" sz="1600" dirty="0" err="1"/>
              <a:t>;Dockhorn</a:t>
            </a:r>
            <a:r>
              <a:rPr lang="en-US" altLang="zh-CN" sz="1600" dirty="0"/>
              <a:t> et al.(2020))</a:t>
            </a:r>
            <a:r>
              <a:rPr lang="zh-CN" altLang="en-US" sz="1600" dirty="0"/>
              <a:t>， 以及神经样条流</a:t>
            </a:r>
            <a:r>
              <a:rPr lang="en-US" altLang="zh-CN" sz="1600" dirty="0"/>
              <a:t>(</a:t>
            </a:r>
            <a:r>
              <a:rPr lang="en-US" altLang="zh-CN" sz="1600" b="1" dirty="0" err="1"/>
              <a:t>NSFs</a:t>
            </a:r>
            <a:r>
              <a:rPr lang="en-US" altLang="zh-CN" sz="1600" dirty="0" err="1"/>
              <a:t>;Durkan</a:t>
            </a:r>
            <a:r>
              <a:rPr lang="en-US" altLang="zh-CN" sz="1600" dirty="0"/>
              <a:t> </a:t>
            </a:r>
            <a:r>
              <a:rPr lang="zh-CN" altLang="en-US" sz="1600" dirty="0"/>
              <a:t>等人</a:t>
            </a:r>
            <a:r>
              <a:rPr lang="en-US" altLang="zh-CN" sz="1600" dirty="0"/>
              <a:t>(2019))</a:t>
            </a:r>
            <a:r>
              <a:rPr lang="zh-CN" altLang="en-US" sz="1600" dirty="0"/>
              <a:t>，我们专注于掩蔽自回归流</a:t>
            </a:r>
            <a:r>
              <a:rPr lang="en-US" altLang="zh-CN" sz="1600" dirty="0"/>
              <a:t>(</a:t>
            </a:r>
            <a:r>
              <a:rPr lang="en-US" altLang="zh-CN" sz="1600" b="1" dirty="0" err="1"/>
              <a:t>MAF</a:t>
            </a:r>
            <a:r>
              <a:rPr lang="en-US" altLang="zh-CN" sz="1600" dirty="0" err="1"/>
              <a:t>;Papamakarios</a:t>
            </a:r>
            <a:r>
              <a:rPr lang="en-US" altLang="zh-CN" sz="1600" dirty="0"/>
              <a:t> </a:t>
            </a:r>
            <a:r>
              <a:rPr lang="zh-CN" altLang="en-US" sz="1600" dirty="0"/>
              <a:t>等人</a:t>
            </a:r>
            <a:r>
              <a:rPr lang="en-US" altLang="zh-CN" sz="1600" dirty="0"/>
              <a:t>(2017))</a:t>
            </a:r>
            <a:r>
              <a:rPr lang="zh-CN" altLang="en-US" sz="1600" dirty="0"/>
              <a:t>，它支持可逆的非线性变换，并支持高度表达的变换。</a:t>
            </a:r>
          </a:p>
        </p:txBody>
      </p:sp>
      <p:sp>
        <p:nvSpPr>
          <p:cNvPr id="14" name="下箭头 13">
            <a:extLst>
              <a:ext uri="{FF2B5EF4-FFF2-40B4-BE49-F238E27FC236}">
                <a16:creationId xmlns:a16="http://schemas.microsoft.com/office/drawing/2014/main" id="{0BB14D04-2EBF-F345-FC94-43E3859606A5}"/>
              </a:ext>
            </a:extLst>
          </p:cNvPr>
          <p:cNvSpPr/>
          <p:nvPr>
            <p:custDataLst>
              <p:tags r:id="rId4"/>
            </p:custDataLst>
          </p:nvPr>
        </p:nvSpPr>
        <p:spPr>
          <a:xfrm rot="16200000">
            <a:off x="6870151" y="4572852"/>
            <a:ext cx="166370" cy="615950"/>
          </a:xfrm>
          <a:prstGeom prst="downArrow">
            <a:avLst>
              <a:gd name="adj1" fmla="val 50000"/>
              <a:gd name="adj2" fmla="val 10096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0229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占位符 1"/>
          <p:cNvSpPr>
            <a:spLocks noGrp="1" noChangeArrowheads="1"/>
          </p:cNvSpPr>
          <p:nvPr>
            <p:ph type="body"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t>The Workflow of SBI-VEP</a:t>
            </a:r>
            <a:endParaRPr lang="zh-CN" altLang="en-US" dirty="0"/>
          </a:p>
        </p:txBody>
      </p:sp>
      <p:graphicFrame>
        <p:nvGraphicFramePr>
          <p:cNvPr id="13315" name="对象 17"/>
          <p:cNvGraphicFramePr>
            <a:graphicFrameLocks noChangeAspect="1"/>
          </p:cNvGraphicFramePr>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name="Equation" r:id="rId2" imgW="434975" imgH="676910" progId="Equation.DSMT4">
                  <p:embed/>
                </p:oleObj>
              </mc:Choice>
              <mc:Fallback>
                <p:oleObj name="Equation" r:id="rId2" imgW="434975" imgH="676910" progId="Equation.DSMT4">
                  <p:embed/>
                  <p:pic>
                    <p:nvPicPr>
                      <p:cNvPr id="0" name="对象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7600" y="2667000"/>
                        <a:ext cx="914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图片 3">
            <a:extLst>
              <a:ext uri="{FF2B5EF4-FFF2-40B4-BE49-F238E27FC236}">
                <a16:creationId xmlns:a16="http://schemas.microsoft.com/office/drawing/2014/main" id="{95ED169C-928A-3B6C-97C8-2A3902D06A26}"/>
              </a:ext>
            </a:extLst>
          </p:cNvPr>
          <p:cNvPicPr>
            <a:picLocks noChangeAspect="1"/>
          </p:cNvPicPr>
          <p:nvPr/>
        </p:nvPicPr>
        <p:blipFill>
          <a:blip r:embed="rId4"/>
          <a:stretch>
            <a:fillRect/>
          </a:stretch>
        </p:blipFill>
        <p:spPr>
          <a:xfrm>
            <a:off x="297644" y="965349"/>
            <a:ext cx="9023909" cy="5863969"/>
          </a:xfrm>
          <a:prstGeom prst="rect">
            <a:avLst/>
          </a:prstGeom>
        </p:spPr>
      </p:pic>
      <p:sp>
        <p:nvSpPr>
          <p:cNvPr id="6" name="文本框 5">
            <a:extLst>
              <a:ext uri="{FF2B5EF4-FFF2-40B4-BE49-F238E27FC236}">
                <a16:creationId xmlns:a16="http://schemas.microsoft.com/office/drawing/2014/main" id="{8878525E-0819-4290-8BA1-487CF884D9DA}"/>
              </a:ext>
            </a:extLst>
          </p:cNvPr>
          <p:cNvSpPr txBox="1"/>
          <p:nvPr/>
        </p:nvSpPr>
        <p:spPr>
          <a:xfrm>
            <a:off x="9349666" y="2168083"/>
            <a:ext cx="2842334" cy="3416320"/>
          </a:xfrm>
          <a:prstGeom prst="rect">
            <a:avLst/>
          </a:prstGeom>
          <a:noFill/>
        </p:spPr>
        <p:txBody>
          <a:bodyPr wrap="square">
            <a:spAutoFit/>
          </a:bodyPr>
          <a:lstStyle/>
          <a:p>
            <a:r>
              <a:rPr lang="zh-CN" altLang="en-US" dirty="0"/>
              <a:t>带有深度神经密度估计器的 </a:t>
            </a:r>
            <a:r>
              <a:rPr lang="en-US" altLang="zh-CN" dirty="0"/>
              <a:t>SBI</a:t>
            </a:r>
            <a:r>
              <a:rPr lang="zh-CN" altLang="en-US" dirty="0"/>
              <a:t>。首先，从先验分布 </a:t>
            </a:r>
            <a:r>
              <a:rPr lang="en-US" altLang="zh-CN" dirty="0"/>
              <a:t>p(</a:t>
            </a:r>
            <a:r>
              <a:rPr lang="en-US" altLang="zh-CN" dirty="0" err="1"/>
              <a:t>ηi</a:t>
            </a:r>
            <a:r>
              <a:rPr lang="en-US" altLang="zh-CN" dirty="0"/>
              <a:t>)</a:t>
            </a:r>
            <a:r>
              <a:rPr lang="zh-CN" altLang="en-US" dirty="0"/>
              <a:t>中随机抽取模型参数。然后，</a:t>
            </a:r>
            <a:r>
              <a:rPr lang="en-US" altLang="zh-CN" dirty="0"/>
              <a:t>VEP </a:t>
            </a:r>
            <a:r>
              <a:rPr lang="zh-CN" altLang="en-US" dirty="0"/>
              <a:t>模拟器将参数作为输入，并生成</a:t>
            </a:r>
            <a:r>
              <a:rPr lang="zh-CN" altLang="en-US" b="1" dirty="0"/>
              <a:t>模拟数据集</a:t>
            </a:r>
            <a:r>
              <a:rPr lang="zh-CN" altLang="en-US" dirty="0"/>
              <a:t>作为输出。然后在模拟的</a:t>
            </a:r>
            <a:r>
              <a:rPr lang="zh-CN" altLang="en-US" b="1" dirty="0"/>
              <a:t>低维数据特征</a:t>
            </a:r>
            <a:r>
              <a:rPr lang="zh-CN" altLang="en-US" dirty="0"/>
              <a:t>上训练一类</a:t>
            </a:r>
            <a:r>
              <a:rPr lang="en-US" altLang="zh-CN" dirty="0"/>
              <a:t>NFs</a:t>
            </a:r>
            <a:r>
              <a:rPr lang="zh-CN" altLang="en-US" dirty="0"/>
              <a:t>，以学习所有</a:t>
            </a:r>
            <a:r>
              <a:rPr lang="en-US" altLang="zh-CN" dirty="0"/>
              <a:t>(</a:t>
            </a:r>
            <a:r>
              <a:rPr lang="zh-CN" altLang="en-US" dirty="0"/>
              <a:t>平摊的</a:t>
            </a:r>
            <a:r>
              <a:rPr lang="en-US" altLang="zh-CN" dirty="0"/>
              <a:t>)</a:t>
            </a:r>
            <a:r>
              <a:rPr lang="zh-CN" altLang="en-US" dirty="0"/>
              <a:t>后验 </a:t>
            </a:r>
            <a:r>
              <a:rPr lang="en-US" altLang="zh-CN" dirty="0"/>
              <a:t>p(η </a:t>
            </a:r>
            <a:r>
              <a:rPr lang="en-US" altLang="zh-CN" dirty="0" err="1"/>
              <a:t>i</a:t>
            </a:r>
            <a:r>
              <a:rPr lang="en-US" altLang="zh-CN" dirty="0"/>
              <a:t> | y)</a:t>
            </a:r>
            <a:r>
              <a:rPr lang="zh-CN" altLang="en-US" dirty="0"/>
              <a:t>，最后，对于新的观测数据 </a:t>
            </a:r>
            <a:r>
              <a:rPr lang="en-US" altLang="zh-CN" dirty="0" err="1"/>
              <a:t>y</a:t>
            </a:r>
            <a:r>
              <a:rPr lang="en-US" altLang="zh-CN" sz="900" dirty="0" err="1"/>
              <a:t>obs</a:t>
            </a:r>
            <a:r>
              <a:rPr lang="zh-CN" altLang="en-US" dirty="0"/>
              <a:t>， 我们可以很容易地近似真实后验 </a:t>
            </a:r>
            <a:r>
              <a:rPr lang="en-US" altLang="zh-CN" dirty="0"/>
              <a:t>p(η </a:t>
            </a:r>
            <a:r>
              <a:rPr lang="en-US" altLang="zh-CN" dirty="0" err="1"/>
              <a:t>i</a:t>
            </a:r>
            <a:r>
              <a:rPr lang="en-US" altLang="zh-CN" dirty="0"/>
              <a:t> | </a:t>
            </a:r>
            <a:r>
              <a:rPr lang="en-US" altLang="zh-CN" dirty="0" err="1"/>
              <a:t>y</a:t>
            </a:r>
            <a:r>
              <a:rPr lang="en-US" altLang="zh-CN" sz="900" dirty="0" err="1"/>
              <a:t>obs</a:t>
            </a:r>
            <a:r>
              <a:rPr lang="en-US" altLang="zh-CN" dirty="0"/>
              <a:t>)</a:t>
            </a:r>
            <a:r>
              <a:rPr lang="zh-CN" alt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占位符 1"/>
          <p:cNvSpPr>
            <a:spLocks noGrp="1" noChangeArrowheads="1"/>
          </p:cNvSpPr>
          <p:nvPr>
            <p:ph type="body" sz="quarter" idx="14"/>
          </p:nvPr>
        </p:nvSpPr>
        <p:spPr bwMode="auto">
          <a:xfrm>
            <a:off x="1257300" y="621437"/>
            <a:ext cx="10299700" cy="4437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baseline="30000" dirty="0"/>
              <a:t>SBI-VEP</a:t>
            </a:r>
            <a:endParaRPr lang="zh-CN" altLang="en-US" baseline="30000" dirty="0"/>
          </a:p>
        </p:txBody>
      </p:sp>
      <p:sp>
        <p:nvSpPr>
          <p:cNvPr id="3" name="内容占位符 2"/>
          <p:cNvSpPr>
            <a:spLocks noGrp="1"/>
          </p:cNvSpPr>
          <p:nvPr>
            <p:ph sz="quarter" idx="15"/>
          </p:nvPr>
        </p:nvSpPr>
        <p:spPr>
          <a:xfrm>
            <a:off x="628650" y="1458913"/>
            <a:ext cx="11136313" cy="4383087"/>
          </a:xfrm>
        </p:spPr>
        <p:txBody>
          <a:bodyPr/>
          <a:lstStyle/>
          <a:p>
            <a:pPr>
              <a:lnSpc>
                <a:spcPct val="130000"/>
              </a:lnSpc>
              <a:defRPr/>
            </a:pPr>
            <a:r>
              <a:rPr lang="zh-CN" altLang="en-US" kern="1500" dirty="0"/>
              <a:t>该论文</a:t>
            </a:r>
            <a:r>
              <a:rPr lang="zh-CN" altLang="en-US" dirty="0"/>
              <a:t>提出的框架利用人工神经网络的力量来学习全脑水平上有效和准确的贝叶斯推理的近似似然</a:t>
            </a:r>
            <a:endParaRPr lang="en-US" altLang="zh-CN" kern="1500" baseline="30000" dirty="0"/>
          </a:p>
          <a:p>
            <a:pPr>
              <a:lnSpc>
                <a:spcPct val="130000"/>
              </a:lnSpc>
              <a:defRPr/>
            </a:pPr>
            <a:r>
              <a:rPr lang="zh-CN" altLang="en-US" dirty="0"/>
              <a:t>基于 </a:t>
            </a:r>
            <a:r>
              <a:rPr lang="en-US" altLang="zh-CN" dirty="0" err="1"/>
              <a:t>pytorch</a:t>
            </a:r>
            <a:r>
              <a:rPr lang="en-US" altLang="zh-CN" dirty="0"/>
              <a:t> </a:t>
            </a:r>
            <a:r>
              <a:rPr lang="zh-CN" altLang="en-US" dirty="0"/>
              <a:t>的 </a:t>
            </a:r>
            <a:r>
              <a:rPr lang="en-US" altLang="zh-CN" dirty="0"/>
              <a:t>SBI </a:t>
            </a:r>
            <a:r>
              <a:rPr lang="zh-CN" altLang="en-US" dirty="0"/>
              <a:t>包实现了基于顺序采样方法</a:t>
            </a:r>
            <a:r>
              <a:rPr lang="en-US" altLang="zh-CN" dirty="0"/>
              <a:t>(SNPE/SNLE/SNRE)</a:t>
            </a:r>
            <a:r>
              <a:rPr lang="zh-CN" altLang="en-US" dirty="0"/>
              <a:t>的基于神经网络的密度估计的最先进算法。</a:t>
            </a:r>
            <a:endParaRPr lang="en-US" altLang="zh-CN" kern="1500" dirty="0"/>
          </a:p>
          <a:p>
            <a:pPr>
              <a:lnSpc>
                <a:spcPct val="130000"/>
              </a:lnSpc>
              <a:defRPr/>
            </a:pPr>
            <a:r>
              <a:rPr lang="zh-CN" altLang="en-US" kern="1500" dirty="0"/>
              <a:t>推断</a:t>
            </a:r>
            <a:r>
              <a:rPr lang="en-US" altLang="zh-CN" kern="1500" dirty="0"/>
              <a:t>VEP</a:t>
            </a:r>
            <a:r>
              <a:rPr lang="zh-CN" altLang="en-US" kern="1500" dirty="0"/>
              <a:t>中兴奋性（致痫性）参数的空间分布</a:t>
            </a:r>
            <a:endParaRPr lang="en-US" altLang="zh-CN" kern="1500" dirty="0"/>
          </a:p>
          <a:p>
            <a:pPr>
              <a:lnSpc>
                <a:spcPct val="130000"/>
              </a:lnSpc>
              <a:defRPr/>
            </a:pPr>
            <a:r>
              <a:rPr lang="en-US" altLang="zh-CN" dirty="0"/>
              <a:t>SBI </a:t>
            </a:r>
            <a:r>
              <a:rPr lang="zh-CN" altLang="en-US" dirty="0"/>
              <a:t>中的摊销策略可以立即应用于新数据， 而无需重复训练。这使我们能够快速评估个性化模型</a:t>
            </a:r>
            <a:r>
              <a:rPr lang="en-US" altLang="zh-CN" dirty="0"/>
              <a:t>(</a:t>
            </a:r>
            <a:r>
              <a:rPr lang="zh-CN" altLang="en-US" dirty="0"/>
              <a:t>如 </a:t>
            </a:r>
            <a:r>
              <a:rPr lang="en-US" altLang="zh-CN" dirty="0"/>
              <a:t>VEP)</a:t>
            </a:r>
            <a:r>
              <a:rPr lang="zh-CN" altLang="en-US" dirty="0"/>
              <a:t>的不同临床假设，而无需 进一步模拟的计算开销。</a:t>
            </a:r>
            <a:endParaRPr lang="en-US" altLang="zh-CN" dirty="0"/>
          </a:p>
          <a:p>
            <a:pPr>
              <a:lnSpc>
                <a:spcPct val="130000"/>
              </a:lnSpc>
              <a:defRPr/>
            </a:pPr>
            <a:r>
              <a:rPr lang="zh-CN" altLang="en-US" dirty="0"/>
              <a:t>提供快速模拟</a:t>
            </a:r>
            <a:endParaRPr lang="en-US" altLang="zh-CN" kern="1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2"/>
          <p:cNvSpPr txBox="1"/>
          <p:nvPr/>
        </p:nvSpPr>
        <p:spPr>
          <a:xfrm>
            <a:off x="1525054" y="310156"/>
            <a:ext cx="4709423" cy="52520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3413" b="1" dirty="0">
                <a:latin typeface="Arial" panose="020B0604020202020204" pitchFamily="34" charset="0"/>
                <a:ea typeface="微软雅黑" panose="020B0503020204020204" pitchFamily="34" charset="-122"/>
                <a:sym typeface="Arial" panose="020B0604020202020204" pitchFamily="34" charset="0"/>
              </a:rPr>
              <a:t>癫痫网络正向计算模型</a:t>
            </a:r>
          </a:p>
        </p:txBody>
      </p:sp>
      <p:sp>
        <p:nvSpPr>
          <p:cNvPr id="7" name="文本框 6"/>
          <p:cNvSpPr txBox="1"/>
          <p:nvPr/>
        </p:nvSpPr>
        <p:spPr>
          <a:xfrm>
            <a:off x="1525054" y="1574010"/>
            <a:ext cx="184731" cy="369332"/>
          </a:xfrm>
          <a:prstGeom prst="rect">
            <a:avLst/>
          </a:prstGeom>
          <a:noFill/>
        </p:spPr>
        <p:txBody>
          <a:bodyPr wrap="none" rtlCol="0">
            <a:spAutoFit/>
          </a:bodyPr>
          <a:lstStyle/>
          <a:p>
            <a:endParaRPr lang="zh-CN" altLang="en-US"/>
          </a:p>
        </p:txBody>
      </p:sp>
      <p:sp>
        <p:nvSpPr>
          <p:cNvPr id="18" name="文本框 17"/>
          <p:cNvSpPr txBox="1"/>
          <p:nvPr/>
        </p:nvSpPr>
        <p:spPr>
          <a:xfrm>
            <a:off x="5208543" y="1482495"/>
            <a:ext cx="6252539" cy="2527507"/>
          </a:xfrm>
          <a:prstGeom prst="rect">
            <a:avLst/>
          </a:prstGeom>
          <a:noFill/>
        </p:spPr>
        <p:txBody>
          <a:bodyPr wrap="square" rtlCol="0">
            <a:noAutofit/>
          </a:bodyPr>
          <a:lstStyle/>
          <a:p>
            <a:pPr marL="270920" indent="-270920">
              <a:lnSpc>
                <a:spcPct val="150000"/>
              </a:lnSpc>
              <a:buFont typeface="Wingdings" panose="05000000000000000000" charset="0"/>
              <a:buChar char="l"/>
            </a:pPr>
            <a:r>
              <a:rPr lang="zh-CN" altLang="en-US">
                <a:latin typeface="微软雅黑" panose="020B0503020204020204" pitchFamily="34" charset="-122"/>
                <a:ea typeface="微软雅黑" panose="020B0503020204020204" pitchFamily="34" charset="-122"/>
                <a:cs typeface="微软雅黑" panose="020B0503020204020204" pitchFamily="34" charset="-122"/>
              </a:rPr>
              <a:t>大脑各脑区的源活动信号一般无法直接获取，在实际中只能通过传感器的测量而获得部分采用，比如利用头皮脑电或者颅内脑电。</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marL="270920" indent="-270920">
              <a:lnSpc>
                <a:spcPct val="150000"/>
              </a:lnSpc>
              <a:buFont typeface="Wingdings" panose="05000000000000000000" charset="0"/>
              <a:buChar char="l"/>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marL="270920" indent="-270920">
              <a:lnSpc>
                <a:spcPct val="150000"/>
              </a:lnSpc>
              <a:buFont typeface="Wingdings" panose="05000000000000000000" charset="0"/>
              <a:buChar char="l"/>
            </a:pPr>
            <a:r>
              <a:rPr lang="zh-CN" altLang="en-US">
                <a:latin typeface="微软雅黑" panose="020B0503020204020204" pitchFamily="34" charset="-122"/>
                <a:ea typeface="微软雅黑" panose="020B0503020204020204" pitchFamily="34" charset="-122"/>
                <a:cs typeface="微软雅黑" panose="020B0503020204020204" pitchFamily="34" charset="-122"/>
              </a:rPr>
              <a:t>增益矩阵用于将大脑节点的源活动映射至</a:t>
            </a:r>
            <a:r>
              <a:rPr lang="en-US" altLang="zh-CN">
                <a:latin typeface="微软雅黑" panose="020B0503020204020204" pitchFamily="34" charset="-122"/>
                <a:ea typeface="微软雅黑" panose="020B0503020204020204" pitchFamily="34" charset="-122"/>
                <a:cs typeface="微软雅黑" panose="020B0503020204020204" pitchFamily="34" charset="-122"/>
              </a:rPr>
              <a:t>SEEG</a:t>
            </a:r>
            <a:r>
              <a:rPr lang="zh-CN" altLang="en-US">
                <a:latin typeface="微软雅黑" panose="020B0503020204020204" pitchFamily="34" charset="-122"/>
                <a:ea typeface="微软雅黑" panose="020B0503020204020204" pitchFamily="34" charset="-122"/>
                <a:cs typeface="微软雅黑" panose="020B0503020204020204" pitchFamily="34" charset="-122"/>
              </a:rPr>
              <a:t>电极，控制源活动的线性组合，实现</a:t>
            </a:r>
            <a:r>
              <a:rPr lang="en-US" altLang="zh-CN">
                <a:latin typeface="微软雅黑" panose="020B0503020204020204" pitchFamily="34" charset="-122"/>
                <a:ea typeface="微软雅黑" panose="020B0503020204020204" pitchFamily="34" charset="-122"/>
                <a:cs typeface="微软雅黑" panose="020B0503020204020204" pitchFamily="34" charset="-122"/>
              </a:rPr>
              <a:t>SEEG</a:t>
            </a:r>
            <a:r>
              <a:rPr lang="zh-CN" altLang="en-US">
                <a:latin typeface="微软雅黑" panose="020B0503020204020204" pitchFamily="34" charset="-122"/>
                <a:ea typeface="微软雅黑" panose="020B0503020204020204" pitchFamily="34" charset="-122"/>
                <a:cs typeface="微软雅黑" panose="020B0503020204020204" pitchFamily="34" charset="-122"/>
              </a:rPr>
              <a:t>信号的正向建模。</a:t>
            </a:r>
          </a:p>
        </p:txBody>
      </p:sp>
      <mc:AlternateContent xmlns:mc="http://schemas.openxmlformats.org/markup-compatibility/2006" xmlns:a14="http://schemas.microsoft.com/office/drawing/2010/main">
        <mc:Choice Requires="a14">
          <p:sp>
            <p:nvSpPr>
              <p:cNvPr id="25" name="文本框 24"/>
              <p:cNvSpPr txBox="1"/>
              <p:nvPr/>
            </p:nvSpPr>
            <p:spPr>
              <a:xfrm>
                <a:off x="975360" y="5135880"/>
                <a:ext cx="3966464" cy="622606"/>
              </a:xfrm>
              <a:prstGeom prst="rect">
                <a:avLst/>
              </a:prstGeom>
              <a:noFill/>
            </p:spPr>
            <p:txBody>
              <a:bodyPr wrap="square" rtlCol="0">
                <a:spAutoFit/>
              </a:bodyPr>
              <a:lstStyle/>
              <a:p>
                <a:r>
                  <a:rPr lang="zh-CN" altLang="en-US" sz="1896">
                    <a:latin typeface="微软雅黑" panose="020B0503020204020204" pitchFamily="34" charset="-122"/>
                    <a:ea typeface="微软雅黑" panose="020B0503020204020204" pitchFamily="34" charset="-122"/>
                  </a:rPr>
                  <a:t>增益矩阵：</a:t>
                </a:r>
                <a14:m>
                  <m:oMath xmlns:m="http://schemas.openxmlformats.org/officeDocument/2006/math">
                    <m:sSub>
                      <m:sSubPr>
                        <m:ctrlPr>
                          <a:rPr lang="en-US" altLang="zh-CN" sz="1896" i="1">
                            <a:latin typeface="Cambria Math" panose="02040503050406030204" pitchFamily="18" charset="0"/>
                            <a:ea typeface="微软雅黑" panose="020B0503020204020204" pitchFamily="34" charset="-122"/>
                            <a:cs typeface="Cambria Math" panose="02040503050406030204" charset="0"/>
                          </a:rPr>
                        </m:ctrlPr>
                      </m:sSubPr>
                      <m:e>
                        <m:r>
                          <a:rPr lang="en-US" altLang="zh-CN" sz="1896" i="1">
                            <a:latin typeface="Cambria Math" panose="02040503050406030204" charset="0"/>
                            <a:ea typeface="微软雅黑" panose="020B0503020204020204" pitchFamily="34" charset="-122"/>
                            <a:cs typeface="Cambria Math" panose="02040503050406030204" charset="0"/>
                          </a:rPr>
                          <m:t>𝐺</m:t>
                        </m:r>
                      </m:e>
                      <m:sub>
                        <m:r>
                          <a:rPr lang="en-US" altLang="zh-CN" sz="1896" i="1">
                            <a:latin typeface="Cambria Math" panose="02040503050406030204" charset="0"/>
                            <a:ea typeface="微软雅黑" panose="020B0503020204020204" pitchFamily="34" charset="-122"/>
                            <a:cs typeface="Cambria Math" panose="02040503050406030204" charset="0"/>
                          </a:rPr>
                          <m:t>𝑖𝑗</m:t>
                        </m:r>
                      </m:sub>
                    </m:sSub>
                    <m:r>
                      <a:rPr lang="en-US" altLang="zh-CN" sz="1896" i="1">
                        <a:latin typeface="Cambria Math" panose="02040503050406030204" charset="0"/>
                        <a:ea typeface="微软雅黑" panose="020B0503020204020204" pitchFamily="34" charset="-122"/>
                        <a:cs typeface="Cambria Math" panose="02040503050406030204" charset="0"/>
                      </a:rPr>
                      <m:t>=</m:t>
                    </m:r>
                    <m:nary>
                      <m:naryPr>
                        <m:chr m:val="∑"/>
                        <m:limLoc m:val="undOvr"/>
                        <m:supHide m:val="on"/>
                        <m:ctrlPr>
                          <a:rPr lang="en-US" altLang="zh-CN" sz="1896" i="1">
                            <a:latin typeface="Cambria Math" panose="02040503050406030204" pitchFamily="18" charset="0"/>
                            <a:ea typeface="微软雅黑" panose="020B0503020204020204" pitchFamily="34" charset="-122"/>
                            <a:cs typeface="Cambria Math" panose="02040503050406030204" charset="0"/>
                          </a:rPr>
                        </m:ctrlPr>
                      </m:naryPr>
                      <m:sub>
                        <m:r>
                          <a:rPr lang="en-US" altLang="zh-CN" sz="1896" i="1">
                            <a:latin typeface="Cambria Math" panose="02040503050406030204" charset="0"/>
                            <a:ea typeface="微软雅黑" panose="020B0503020204020204" pitchFamily="34" charset="-122"/>
                            <a:cs typeface="Cambria Math" panose="02040503050406030204" charset="0"/>
                          </a:rPr>
                          <m:t>𝑘</m:t>
                        </m:r>
                        <m:r>
                          <a:rPr lang="en-US" altLang="zh-CN" sz="1896" i="1">
                            <a:latin typeface="Cambria Math" panose="02040503050406030204" charset="0"/>
                            <a:ea typeface="微软雅黑" panose="020B0503020204020204" pitchFamily="34" charset="-122"/>
                            <a:cs typeface="Cambria Math" panose="02040503050406030204" charset="0"/>
                          </a:rPr>
                          <m:t>∈</m:t>
                        </m:r>
                        <m:sSub>
                          <m:sSubPr>
                            <m:ctrlPr>
                              <a:rPr lang="en-US" altLang="zh-CN" sz="1896" i="1">
                                <a:latin typeface="Cambria Math" panose="02040503050406030204" pitchFamily="18" charset="0"/>
                                <a:ea typeface="微软雅黑" panose="020B0503020204020204" pitchFamily="34" charset="-122"/>
                                <a:cs typeface="Cambria Math" panose="02040503050406030204" charset="0"/>
                              </a:rPr>
                            </m:ctrlPr>
                          </m:sSubPr>
                          <m:e>
                            <m:r>
                              <a:rPr lang="en-US" altLang="zh-CN" sz="1896" i="1">
                                <a:latin typeface="Cambria Math" panose="02040503050406030204" charset="0"/>
                                <a:ea typeface="微软雅黑" panose="020B0503020204020204" pitchFamily="34" charset="-122"/>
                                <a:cs typeface="Cambria Math" panose="02040503050406030204" charset="0"/>
                              </a:rPr>
                              <m:t>𝑉</m:t>
                            </m:r>
                          </m:e>
                          <m:sub>
                            <m:r>
                              <a:rPr lang="en-US" altLang="zh-CN" sz="1896" i="1">
                                <a:latin typeface="Cambria Math" panose="02040503050406030204" charset="0"/>
                                <a:ea typeface="微软雅黑" panose="020B0503020204020204" pitchFamily="34" charset="-122"/>
                                <a:cs typeface="Cambria Math" panose="02040503050406030204" charset="0"/>
                              </a:rPr>
                              <m:t>𝑗</m:t>
                            </m:r>
                          </m:sub>
                        </m:sSub>
                      </m:sub>
                      <m:sup/>
                      <m:e>
                        <m:f>
                          <m:fPr>
                            <m:ctrlPr>
                              <a:rPr lang="en-US" altLang="zh-CN" sz="1896" i="1">
                                <a:latin typeface="Cambria Math" panose="02040503050406030204" pitchFamily="18" charset="0"/>
                                <a:ea typeface="微软雅黑" panose="020B0503020204020204" pitchFamily="34" charset="-122"/>
                                <a:cs typeface="Cambria Math" panose="02040503050406030204" charset="0"/>
                              </a:rPr>
                            </m:ctrlPr>
                          </m:fPr>
                          <m:num>
                            <m:r>
                              <a:rPr lang="en-US" altLang="zh-CN" sz="1896" i="1">
                                <a:latin typeface="Cambria Math" panose="02040503050406030204" charset="0"/>
                                <a:ea typeface="微软雅黑" panose="020B0503020204020204" pitchFamily="34" charset="-122"/>
                                <a:cs typeface="Cambria Math" panose="02040503050406030204" charset="0"/>
                              </a:rPr>
                              <m:t>𝑐</m:t>
                            </m:r>
                            <m:sSub>
                              <m:sSubPr>
                                <m:ctrlPr>
                                  <a:rPr lang="en-US" altLang="zh-CN" sz="1896" i="1">
                                    <a:latin typeface="Cambria Math" panose="02040503050406030204" pitchFamily="18" charset="0"/>
                                    <a:ea typeface="微软雅黑" panose="020B0503020204020204" pitchFamily="34" charset="-122"/>
                                    <a:cs typeface="Cambria Math" panose="02040503050406030204" charset="0"/>
                                  </a:rPr>
                                </m:ctrlPr>
                              </m:sSubPr>
                              <m:e>
                                <m:r>
                                  <a:rPr lang="en-US" altLang="zh-CN" sz="1896" i="1">
                                    <a:latin typeface="Cambria Math" panose="02040503050406030204" charset="0"/>
                                    <a:ea typeface="微软雅黑" panose="020B0503020204020204" pitchFamily="34" charset="-122"/>
                                    <a:cs typeface="Cambria Math" panose="02040503050406030204" charset="0"/>
                                  </a:rPr>
                                  <m:t>𝐴</m:t>
                                </m:r>
                              </m:e>
                              <m:sub>
                                <m:r>
                                  <a:rPr lang="en-US" altLang="zh-CN" sz="1896" i="1">
                                    <a:latin typeface="Cambria Math" panose="02040503050406030204" charset="0"/>
                                    <a:ea typeface="微软雅黑" panose="020B0503020204020204" pitchFamily="34" charset="-122"/>
                                    <a:cs typeface="Cambria Math" panose="02040503050406030204" charset="0"/>
                                  </a:rPr>
                                  <m:t>𝑘</m:t>
                                </m:r>
                              </m:sub>
                            </m:sSub>
                          </m:num>
                          <m:den>
                            <m:sSup>
                              <m:sSupPr>
                                <m:ctrlPr>
                                  <a:rPr lang="en-US" altLang="zh-CN" sz="1896" i="1">
                                    <a:latin typeface="Cambria Math" panose="02040503050406030204" pitchFamily="18" charset="0"/>
                                    <a:ea typeface="微软雅黑" panose="020B0503020204020204" pitchFamily="34" charset="-122"/>
                                    <a:cs typeface="Cambria Math" panose="02040503050406030204" charset="0"/>
                                  </a:rPr>
                                </m:ctrlPr>
                              </m:sSupPr>
                              <m:e>
                                <m:d>
                                  <m:dPr>
                                    <m:begChr m:val="|"/>
                                    <m:endChr m:val="|"/>
                                    <m:ctrlPr>
                                      <a:rPr lang="en-US" altLang="zh-CN" sz="1896" i="1">
                                        <a:latin typeface="Cambria Math" panose="02040503050406030204" pitchFamily="18" charset="0"/>
                                        <a:ea typeface="微软雅黑" panose="020B0503020204020204" pitchFamily="34" charset="-122"/>
                                        <a:cs typeface="Cambria Math" panose="02040503050406030204" charset="0"/>
                                      </a:rPr>
                                    </m:ctrlPr>
                                  </m:dPr>
                                  <m:e>
                                    <m:sSup>
                                      <m:sSupPr>
                                        <m:ctrlPr>
                                          <a:rPr lang="en-US" altLang="zh-CN" sz="1896" i="1">
                                            <a:latin typeface="Cambria Math" panose="02040503050406030204" pitchFamily="18" charset="0"/>
                                            <a:ea typeface="微软雅黑" panose="020B0503020204020204" pitchFamily="34" charset="-122"/>
                                            <a:cs typeface="Cambria Math" panose="02040503050406030204" charset="0"/>
                                          </a:rPr>
                                        </m:ctrlPr>
                                      </m:sSupPr>
                                      <m:e>
                                        <m:acc>
                                          <m:accPr>
                                            <m:chr m:val="⃗"/>
                                            <m:ctrlPr>
                                              <a:rPr lang="en-US" altLang="zh-CN" sz="1896" i="1">
                                                <a:latin typeface="Cambria Math" panose="02040503050406030204" pitchFamily="18" charset="0"/>
                                                <a:ea typeface="微软雅黑" panose="020B0503020204020204" pitchFamily="34" charset="-122"/>
                                                <a:cs typeface="Cambria Math" panose="02040503050406030204" charset="0"/>
                                              </a:rPr>
                                            </m:ctrlPr>
                                          </m:accPr>
                                          <m:e>
                                            <m:sSub>
                                              <m:sSubPr>
                                                <m:ctrlPr>
                                                  <a:rPr lang="en-US" altLang="zh-CN" sz="1896" i="1">
                                                    <a:latin typeface="Cambria Math" panose="02040503050406030204" pitchFamily="18" charset="0"/>
                                                    <a:ea typeface="微软雅黑" panose="020B0503020204020204" pitchFamily="34" charset="-122"/>
                                                    <a:cs typeface="Cambria Math" panose="02040503050406030204" charset="0"/>
                                                  </a:rPr>
                                                </m:ctrlPr>
                                              </m:sSubPr>
                                              <m:e>
                                                <m:r>
                                                  <a:rPr lang="en-US" altLang="zh-CN" sz="1896" i="1">
                                                    <a:latin typeface="Cambria Math" panose="02040503050406030204" charset="0"/>
                                                    <a:ea typeface="微软雅黑" panose="020B0503020204020204" pitchFamily="34" charset="-122"/>
                                                    <a:cs typeface="Cambria Math" panose="02040503050406030204" charset="0"/>
                                                  </a:rPr>
                                                  <m:t>𝑥</m:t>
                                                </m:r>
                                              </m:e>
                                              <m:sub>
                                                <m:r>
                                                  <a:rPr lang="en-US" altLang="zh-CN" sz="1896" i="1">
                                                    <a:latin typeface="Cambria Math" panose="02040503050406030204" charset="0"/>
                                                    <a:ea typeface="微软雅黑" panose="020B0503020204020204" pitchFamily="34" charset="-122"/>
                                                    <a:cs typeface="Cambria Math" panose="02040503050406030204" charset="0"/>
                                                  </a:rPr>
                                                  <m:t>𝑖</m:t>
                                                </m:r>
                                              </m:sub>
                                            </m:sSub>
                                          </m:e>
                                        </m:acc>
                                      </m:e>
                                      <m:sup>
                                        <m:r>
                                          <a:rPr lang="en-US" altLang="zh-CN" sz="1896" i="1">
                                            <a:latin typeface="Cambria Math" panose="02040503050406030204" charset="0"/>
                                            <a:ea typeface="微软雅黑" panose="020B0503020204020204" pitchFamily="34" charset="-122"/>
                                            <a:cs typeface="Cambria Math" panose="02040503050406030204" charset="0"/>
                                          </a:rPr>
                                          <m:t>𝑠</m:t>
                                        </m:r>
                                      </m:sup>
                                    </m:sSup>
                                    <m:r>
                                      <a:rPr lang="en-US" altLang="zh-CN" sz="1896" i="1">
                                        <a:latin typeface="Cambria Math" panose="02040503050406030204" charset="0"/>
                                        <a:ea typeface="微软雅黑" panose="020B0503020204020204" pitchFamily="34" charset="-122"/>
                                        <a:cs typeface="Cambria Math" panose="02040503050406030204" charset="0"/>
                                      </a:rPr>
                                      <m:t>−</m:t>
                                    </m:r>
                                    <m:sSup>
                                      <m:sSupPr>
                                        <m:ctrlPr>
                                          <a:rPr lang="en-US" altLang="zh-CN" sz="1896" i="1">
                                            <a:latin typeface="Cambria Math" panose="02040503050406030204" pitchFamily="18" charset="0"/>
                                            <a:ea typeface="微软雅黑" panose="020B0503020204020204" pitchFamily="34" charset="-122"/>
                                            <a:cs typeface="Cambria Math" panose="02040503050406030204" charset="0"/>
                                          </a:rPr>
                                        </m:ctrlPr>
                                      </m:sSupPr>
                                      <m:e>
                                        <m:acc>
                                          <m:accPr>
                                            <m:chr m:val="⃗"/>
                                            <m:ctrlPr>
                                              <a:rPr lang="en-US" altLang="zh-CN" sz="1896" i="1">
                                                <a:latin typeface="Cambria Math" panose="02040503050406030204" pitchFamily="18" charset="0"/>
                                                <a:ea typeface="微软雅黑" panose="020B0503020204020204" pitchFamily="34" charset="-122"/>
                                                <a:cs typeface="Cambria Math" panose="02040503050406030204" charset="0"/>
                                              </a:rPr>
                                            </m:ctrlPr>
                                          </m:accPr>
                                          <m:e>
                                            <m:sSub>
                                              <m:sSubPr>
                                                <m:ctrlPr>
                                                  <a:rPr lang="en-US" altLang="zh-CN" sz="1896" i="1">
                                                    <a:latin typeface="Cambria Math" panose="02040503050406030204" pitchFamily="18" charset="0"/>
                                                    <a:ea typeface="微软雅黑" panose="020B0503020204020204" pitchFamily="34" charset="-122"/>
                                                    <a:cs typeface="Cambria Math" panose="02040503050406030204" charset="0"/>
                                                  </a:rPr>
                                                </m:ctrlPr>
                                              </m:sSubPr>
                                              <m:e>
                                                <m:r>
                                                  <a:rPr lang="en-US" altLang="zh-CN" sz="1896" i="1">
                                                    <a:latin typeface="Cambria Math" panose="02040503050406030204" charset="0"/>
                                                    <a:ea typeface="微软雅黑" panose="020B0503020204020204" pitchFamily="34" charset="-122"/>
                                                    <a:cs typeface="Cambria Math" panose="02040503050406030204" charset="0"/>
                                                  </a:rPr>
                                                  <m:t>𝑥</m:t>
                                                </m:r>
                                              </m:e>
                                              <m:sub>
                                                <m:r>
                                                  <a:rPr lang="en-US" altLang="zh-CN" sz="1896" i="1">
                                                    <a:latin typeface="Cambria Math" panose="02040503050406030204" charset="0"/>
                                                    <a:ea typeface="微软雅黑" panose="020B0503020204020204" pitchFamily="34" charset="-122"/>
                                                    <a:cs typeface="Cambria Math" panose="02040503050406030204" charset="0"/>
                                                  </a:rPr>
                                                  <m:t>𝑘</m:t>
                                                </m:r>
                                              </m:sub>
                                            </m:sSub>
                                          </m:e>
                                        </m:acc>
                                      </m:e>
                                      <m:sup>
                                        <m:r>
                                          <a:rPr lang="en-US" altLang="zh-CN" sz="1896" i="1">
                                            <a:latin typeface="Cambria Math" panose="02040503050406030204" charset="0"/>
                                            <a:ea typeface="微软雅黑" panose="020B0503020204020204" pitchFamily="34" charset="-122"/>
                                            <a:cs typeface="Cambria Math" panose="02040503050406030204" charset="0"/>
                                          </a:rPr>
                                          <m:t>𝑣</m:t>
                                        </m:r>
                                      </m:sup>
                                    </m:sSup>
                                  </m:e>
                                </m:d>
                              </m:e>
                              <m:sup>
                                <m:r>
                                  <a:rPr lang="en-US" altLang="zh-CN" sz="1896" i="1">
                                    <a:latin typeface="Cambria Math" panose="02040503050406030204" charset="0"/>
                                    <a:ea typeface="微软雅黑" panose="020B0503020204020204" pitchFamily="34" charset="-122"/>
                                    <a:cs typeface="Cambria Math" panose="02040503050406030204" charset="0"/>
                                  </a:rPr>
                                  <m:t>2</m:t>
                                </m:r>
                              </m:sup>
                            </m:sSup>
                          </m:den>
                        </m:f>
                      </m:e>
                    </m:nary>
                  </m:oMath>
                </a14:m>
                <a:endParaRPr lang="zh-CN" altLang="en-US" sz="1896">
                  <a:latin typeface="微软雅黑" panose="020B0503020204020204" pitchFamily="34" charset="-122"/>
                  <a:ea typeface="微软雅黑" panose="020B0503020204020204" pitchFamily="34" charset="-122"/>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975360" y="5135880"/>
                <a:ext cx="3966464" cy="622606"/>
              </a:xfrm>
              <a:prstGeom prst="rect">
                <a:avLst/>
              </a:prstGeom>
              <a:blipFill>
                <a:blip r:embed="rId5"/>
                <a:stretch>
                  <a:fillRect l="-1382" t="-63725" b="-8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975360" y="5817428"/>
                <a:ext cx="3652181" cy="467812"/>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rPr>
                  <a:t>SEEG</a:t>
                </a:r>
                <a:r>
                  <a:rPr lang="zh-CN" altLang="en-US">
                    <a:latin typeface="微软雅黑" panose="020B0503020204020204" pitchFamily="34" charset="-122"/>
                    <a:ea typeface="微软雅黑" panose="020B0503020204020204" pitchFamily="34" charset="-122"/>
                    <a:cs typeface="微软雅黑" panose="020B0503020204020204" pitchFamily="34" charset="-122"/>
                  </a:rPr>
                  <a:t>信号：</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cs typeface="Cambria Math" panose="02040503050406030204" charset="0"/>
                          </a:rPr>
                        </m:ctrlPr>
                      </m:sSubPr>
                      <m:e>
                        <m:r>
                          <a:rPr lang="en-US" altLang="zh-CN" i="1">
                            <a:latin typeface="Cambria Math" panose="02040503050406030204" charset="0"/>
                            <a:ea typeface="微软雅黑" panose="020B0503020204020204" pitchFamily="34" charset="-122"/>
                            <a:cs typeface="Cambria Math" panose="02040503050406030204" charset="0"/>
                          </a:rPr>
                          <m:t>𝑆</m:t>
                        </m:r>
                      </m:e>
                      <m:sub>
                        <m:r>
                          <a:rPr lang="en-US" altLang="zh-CN" i="1">
                            <a:latin typeface="Cambria Math" panose="02040503050406030204" charset="0"/>
                            <a:ea typeface="微软雅黑" panose="020B0503020204020204" pitchFamily="34" charset="-122"/>
                            <a:cs typeface="Cambria Math" panose="02040503050406030204" charset="0"/>
                          </a:rPr>
                          <m:t>𝑖</m:t>
                        </m:r>
                      </m:sub>
                    </m:sSub>
                    <m:r>
                      <a:rPr lang="en-US" altLang="zh-CN" i="1">
                        <a:latin typeface="Cambria Math" panose="02040503050406030204" charset="0"/>
                        <a:ea typeface="微软雅黑" panose="020B0503020204020204" pitchFamily="34" charset="-122"/>
                        <a:cs typeface="Cambria Math" panose="02040503050406030204" charset="0"/>
                      </a:rPr>
                      <m:t>(</m:t>
                    </m:r>
                    <m:r>
                      <a:rPr lang="en-US" altLang="zh-CN" i="1">
                        <a:latin typeface="Cambria Math" panose="02040503050406030204" charset="0"/>
                        <a:ea typeface="微软雅黑" panose="020B0503020204020204" pitchFamily="34" charset="-122"/>
                        <a:cs typeface="Cambria Math" panose="02040503050406030204" charset="0"/>
                      </a:rPr>
                      <m:t>𝑡</m:t>
                    </m:r>
                    <m:r>
                      <a:rPr lang="en-US" altLang="zh-CN" i="1">
                        <a:latin typeface="Cambria Math" panose="02040503050406030204" charset="0"/>
                        <a:ea typeface="微软雅黑" panose="020B0503020204020204" pitchFamily="34" charset="-122"/>
                        <a:cs typeface="Cambria Math" panose="02040503050406030204" charset="0"/>
                      </a:rPr>
                      <m:t>)=</m:t>
                    </m:r>
                    <m:nary>
                      <m:naryPr>
                        <m:chr m:val="∑"/>
                        <m:limLoc m:val="undOvr"/>
                        <m:ctrlPr>
                          <a:rPr lang="en-US" altLang="zh-CN" i="1">
                            <a:latin typeface="Cambria Math" panose="02040503050406030204" pitchFamily="18" charset="0"/>
                            <a:ea typeface="微软雅黑" panose="020B0503020204020204" pitchFamily="34" charset="-122"/>
                            <a:cs typeface="Cambria Math" panose="02040503050406030204" charset="0"/>
                          </a:rPr>
                        </m:ctrlPr>
                      </m:naryPr>
                      <m:sub>
                        <m:r>
                          <a:rPr lang="en-US" altLang="zh-CN" i="1">
                            <a:latin typeface="Cambria Math" panose="02040503050406030204" charset="0"/>
                            <a:ea typeface="微软雅黑" panose="020B0503020204020204" pitchFamily="34" charset="-122"/>
                            <a:cs typeface="Cambria Math" panose="02040503050406030204" charset="0"/>
                          </a:rPr>
                          <m:t>𝑗</m:t>
                        </m:r>
                        <m:r>
                          <a:rPr lang="en-US" altLang="zh-CN" i="1">
                            <a:latin typeface="Cambria Math" panose="02040503050406030204" charset="0"/>
                            <a:ea typeface="微软雅黑" panose="020B0503020204020204" pitchFamily="34" charset="-122"/>
                            <a:cs typeface="Cambria Math" panose="02040503050406030204" charset="0"/>
                          </a:rPr>
                          <m:t>=1</m:t>
                        </m:r>
                      </m:sub>
                      <m:sup>
                        <m:sSub>
                          <m:sSubPr>
                            <m:ctrlPr>
                              <a:rPr lang="en-US" altLang="zh-CN" i="1">
                                <a:latin typeface="Cambria Math" panose="02040503050406030204" pitchFamily="18" charset="0"/>
                                <a:ea typeface="微软雅黑" panose="020B0503020204020204" pitchFamily="34" charset="-122"/>
                                <a:cs typeface="Cambria Math" panose="02040503050406030204" charset="0"/>
                              </a:rPr>
                            </m:ctrlPr>
                          </m:sSubPr>
                          <m:e>
                            <m:r>
                              <a:rPr lang="en-US" altLang="zh-CN" i="1">
                                <a:latin typeface="Cambria Math" panose="02040503050406030204" charset="0"/>
                                <a:ea typeface="微软雅黑" panose="020B0503020204020204" pitchFamily="34" charset="-122"/>
                                <a:cs typeface="Cambria Math" panose="02040503050406030204" charset="0"/>
                              </a:rPr>
                              <m:t>𝑁</m:t>
                            </m:r>
                          </m:e>
                          <m:sub>
                            <m:r>
                              <a:rPr lang="en-US" altLang="zh-CN" i="1">
                                <a:latin typeface="Cambria Math" panose="02040503050406030204" charset="0"/>
                                <a:ea typeface="微软雅黑" panose="020B0503020204020204" pitchFamily="34" charset="-122"/>
                                <a:cs typeface="Cambria Math" panose="02040503050406030204" charset="0"/>
                              </a:rPr>
                              <m:t>𝑛</m:t>
                            </m:r>
                          </m:sub>
                        </m:sSub>
                      </m:sup>
                      <m:e>
                        <m:sSub>
                          <m:sSubPr>
                            <m:ctrlPr>
                              <a:rPr lang="en-US" altLang="zh-CN" i="1">
                                <a:latin typeface="Cambria Math" panose="02040503050406030204" pitchFamily="18" charset="0"/>
                                <a:ea typeface="微软雅黑" panose="020B0503020204020204" pitchFamily="34" charset="-122"/>
                                <a:cs typeface="Cambria Math" panose="02040503050406030204" charset="0"/>
                              </a:rPr>
                            </m:ctrlPr>
                          </m:sSubPr>
                          <m:e>
                            <m:r>
                              <a:rPr lang="en-US" altLang="zh-CN" i="1">
                                <a:latin typeface="Cambria Math" panose="02040503050406030204" charset="0"/>
                                <a:ea typeface="微软雅黑" panose="020B0503020204020204" pitchFamily="34" charset="-122"/>
                                <a:cs typeface="Cambria Math" panose="02040503050406030204" charset="0"/>
                              </a:rPr>
                              <m:t>𝐺</m:t>
                            </m:r>
                          </m:e>
                          <m:sub>
                            <m:r>
                              <a:rPr lang="en-US" altLang="zh-CN" i="1">
                                <a:latin typeface="Cambria Math" panose="02040503050406030204" charset="0"/>
                                <a:ea typeface="微软雅黑" panose="020B0503020204020204" pitchFamily="34" charset="-122"/>
                                <a:cs typeface="Cambria Math" panose="02040503050406030204" charset="0"/>
                              </a:rPr>
                              <m:t>𝑖𝑗</m:t>
                            </m:r>
                          </m:sub>
                        </m:sSub>
                        <m:sSub>
                          <m:sSubPr>
                            <m:ctrlPr>
                              <a:rPr lang="en-US" altLang="zh-CN" i="1">
                                <a:latin typeface="Cambria Math" panose="02040503050406030204" pitchFamily="18" charset="0"/>
                                <a:ea typeface="微软雅黑" panose="020B0503020204020204" pitchFamily="34" charset="-122"/>
                                <a:cs typeface="Cambria Math" panose="02040503050406030204" charset="0"/>
                              </a:rPr>
                            </m:ctrlPr>
                          </m:sSubPr>
                          <m:e>
                            <m:r>
                              <a:rPr lang="en-US" altLang="zh-CN" i="1">
                                <a:latin typeface="Cambria Math" panose="02040503050406030204" charset="0"/>
                                <a:ea typeface="微软雅黑" panose="020B0503020204020204" pitchFamily="34" charset="-122"/>
                                <a:cs typeface="Cambria Math" panose="02040503050406030204" charset="0"/>
                              </a:rPr>
                              <m:t>𝑠</m:t>
                            </m:r>
                          </m:e>
                          <m:sub>
                            <m:r>
                              <a:rPr lang="en-US" altLang="zh-CN" i="1">
                                <a:latin typeface="Cambria Math" panose="02040503050406030204" charset="0"/>
                                <a:ea typeface="微软雅黑" panose="020B0503020204020204" pitchFamily="34" charset="-122"/>
                                <a:cs typeface="Cambria Math" panose="02040503050406030204" charset="0"/>
                              </a:rPr>
                              <m:t>𝑗</m:t>
                            </m:r>
                          </m:sub>
                        </m:sSub>
                        <m:r>
                          <a:rPr lang="en-US" altLang="zh-CN" i="1">
                            <a:latin typeface="Cambria Math" panose="02040503050406030204" charset="0"/>
                            <a:ea typeface="微软雅黑" panose="020B0503020204020204" pitchFamily="34" charset="-122"/>
                            <a:cs typeface="Cambria Math" panose="02040503050406030204" charset="0"/>
                          </a:rPr>
                          <m:t>(</m:t>
                        </m:r>
                        <m:r>
                          <a:rPr lang="en-US" altLang="zh-CN" i="1">
                            <a:latin typeface="Cambria Math" panose="02040503050406030204" charset="0"/>
                            <a:ea typeface="微软雅黑" panose="020B0503020204020204" pitchFamily="34" charset="-122"/>
                            <a:cs typeface="Cambria Math" panose="02040503050406030204" charset="0"/>
                          </a:rPr>
                          <m:t>𝑡</m:t>
                        </m:r>
                        <m:r>
                          <a:rPr lang="en-US" altLang="zh-CN" i="1">
                            <a:latin typeface="Cambria Math" panose="02040503050406030204" charset="0"/>
                            <a:ea typeface="微软雅黑" panose="020B0503020204020204" pitchFamily="34" charset="-122"/>
                            <a:cs typeface="Cambria Math" panose="02040503050406030204" charset="0"/>
                          </a:rPr>
                          <m:t>)</m:t>
                        </m:r>
                      </m:e>
                    </m:nary>
                  </m:oMath>
                </a14:m>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975360" y="5817428"/>
                <a:ext cx="3652181" cy="467812"/>
              </a:xfrm>
              <a:prstGeom prst="rect">
                <a:avLst/>
              </a:prstGeom>
              <a:blipFill>
                <a:blip r:embed="rId6"/>
                <a:stretch>
                  <a:fillRect l="-1336" t="-84416" b="-1350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5276578" y="4634353"/>
                <a:ext cx="6209190" cy="1662327"/>
              </a:xfrm>
              <a:prstGeom prst="rect">
                <a:avLst/>
              </a:prstGeom>
              <a:noFill/>
            </p:spPr>
            <p:txBody>
              <a:bodyPr wrap="square" rtlCol="0">
                <a:noAutofit/>
              </a:bodyPr>
              <a:lstStyle/>
              <a:p>
                <a:pPr marL="270920" indent="-270920" algn="just">
                  <a:lnSpc>
                    <a:spcPct val="150000"/>
                  </a:lnSpc>
                  <a:buFont typeface="Wingdings" panose="05000000000000000000" charset="0"/>
                  <a:buChar char="l"/>
                </a:pPr>
                <a14:m>
                  <m:oMath xmlns:m="http://schemas.openxmlformats.org/officeDocument/2006/math">
                    <m:sSub>
                      <m:sSubPr>
                        <m:ctrlPr>
                          <a:rPr lang="en-US" altLang="zh-CN" sz="1707" i="1">
                            <a:latin typeface="Cambria Math" panose="02040503050406030204" pitchFamily="18" charset="0"/>
                            <a:ea typeface="微软雅黑" panose="020B0503020204020204" pitchFamily="34" charset="-122"/>
                            <a:cs typeface="Cambria Math" panose="02040503050406030204" charset="0"/>
                          </a:rPr>
                        </m:ctrlPr>
                      </m:sSubPr>
                      <m:e>
                        <m:r>
                          <a:rPr lang="en-US" altLang="zh-CN" sz="1707" i="1">
                            <a:latin typeface="Cambria Math" panose="02040503050406030204" charset="0"/>
                            <a:ea typeface="微软雅黑" panose="020B0503020204020204" pitchFamily="34" charset="-122"/>
                            <a:cs typeface="Cambria Math" panose="02040503050406030204" charset="0"/>
                          </a:rPr>
                          <m:t>𝑉</m:t>
                        </m:r>
                      </m:e>
                      <m:sub>
                        <m:r>
                          <a:rPr lang="en-US" altLang="zh-CN" sz="1707" i="1">
                            <a:latin typeface="Cambria Math" panose="02040503050406030204" charset="0"/>
                            <a:ea typeface="微软雅黑" panose="020B0503020204020204" pitchFamily="34" charset="-122"/>
                            <a:cs typeface="Cambria Math" panose="02040503050406030204" charset="0"/>
                          </a:rPr>
                          <m:t>𝑗</m:t>
                        </m:r>
                      </m:sub>
                    </m:sSub>
                  </m:oMath>
                </a14:m>
                <a:r>
                  <a:rPr lang="en-US" altLang="zh-CN" sz="1707">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707">
                    <a:latin typeface="微软雅黑" panose="020B0503020204020204" pitchFamily="34" charset="-122"/>
                    <a:ea typeface="微软雅黑" panose="020B0503020204020204" pitchFamily="34" charset="-122"/>
                    <a:cs typeface="微软雅黑" panose="020B0503020204020204" pitchFamily="34" charset="-122"/>
                  </a:rPr>
                  <a:t>脑区j的三角形曲面上的所有顶点的集合；</a:t>
                </a:r>
              </a:p>
              <a:p>
                <a:pPr marL="270920" indent="-270920" algn="just">
                  <a:lnSpc>
                    <a:spcPct val="150000"/>
                  </a:lnSpc>
                  <a:buFont typeface="Wingdings" panose="05000000000000000000" charset="0"/>
                  <a:buChar char="l"/>
                </a:pPr>
                <a14:m>
                  <m:oMath xmlns:m="http://schemas.openxmlformats.org/officeDocument/2006/math">
                    <m:sSub>
                      <m:sSubPr>
                        <m:ctrlPr>
                          <a:rPr lang="en-US" altLang="zh-CN" sz="1707" i="1">
                            <a:latin typeface="Cambria Math" panose="02040503050406030204" pitchFamily="18" charset="0"/>
                            <a:ea typeface="微软雅黑" panose="020B0503020204020204" pitchFamily="34" charset="-122"/>
                            <a:cs typeface="Cambria Math" panose="02040503050406030204" charset="0"/>
                          </a:rPr>
                        </m:ctrlPr>
                      </m:sSubPr>
                      <m:e>
                        <m:r>
                          <a:rPr lang="en-US" altLang="zh-CN" sz="1707" i="1">
                            <a:latin typeface="Cambria Math" panose="02040503050406030204" charset="0"/>
                            <a:ea typeface="微软雅黑" panose="020B0503020204020204" pitchFamily="34" charset="-122"/>
                            <a:cs typeface="Cambria Math" panose="02040503050406030204" charset="0"/>
                          </a:rPr>
                          <m:t>𝐴</m:t>
                        </m:r>
                      </m:e>
                      <m:sub>
                        <m:r>
                          <a:rPr lang="en-US" altLang="zh-CN" sz="1707" i="1">
                            <a:latin typeface="Cambria Math" panose="02040503050406030204" charset="0"/>
                            <a:ea typeface="微软雅黑" panose="020B0503020204020204" pitchFamily="34" charset="-122"/>
                            <a:cs typeface="Cambria Math" panose="02040503050406030204" charset="0"/>
                          </a:rPr>
                          <m:t>𝑘</m:t>
                        </m:r>
                      </m:sub>
                    </m:sSub>
                  </m:oMath>
                </a14:m>
                <a:r>
                  <a:rPr lang="en-US" altLang="zh-CN" sz="1707">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707">
                    <a:latin typeface="微软雅黑" panose="020B0503020204020204" pitchFamily="34" charset="-122"/>
                    <a:ea typeface="微软雅黑" panose="020B0503020204020204" pitchFamily="34" charset="-122"/>
                    <a:cs typeface="微软雅黑" panose="020B0503020204020204" pitchFamily="34" charset="-122"/>
                  </a:rPr>
                  <a:t>顶点k的所有相邻三角形的三分之一的面积相加之和；</a:t>
                </a:r>
              </a:p>
              <a:p>
                <a:pPr marL="270920" indent="-270920" algn="just">
                  <a:lnSpc>
                    <a:spcPct val="150000"/>
                  </a:lnSpc>
                  <a:buFont typeface="Wingdings" panose="05000000000000000000" charset="0"/>
                  <a:buChar char="l"/>
                </a:pPr>
                <a14:m>
                  <m:oMath xmlns:m="http://schemas.openxmlformats.org/officeDocument/2006/math">
                    <m:sSup>
                      <m:sSupPr>
                        <m:ctrlPr>
                          <a:rPr lang="en-US" altLang="zh-CN" sz="1707" i="1">
                            <a:latin typeface="Cambria Math" panose="02040503050406030204" pitchFamily="18" charset="0"/>
                            <a:ea typeface="微软雅黑" panose="020B0503020204020204" pitchFamily="34" charset="-122"/>
                            <a:cs typeface="Cambria Math" panose="02040503050406030204" charset="0"/>
                          </a:rPr>
                        </m:ctrlPr>
                      </m:sSupPr>
                      <m:e>
                        <m:acc>
                          <m:accPr>
                            <m:chr m:val="⃗"/>
                            <m:ctrlPr>
                              <a:rPr lang="en-US" altLang="zh-CN" sz="1707" i="1">
                                <a:latin typeface="Cambria Math" panose="02040503050406030204" pitchFamily="18" charset="0"/>
                                <a:ea typeface="微软雅黑" panose="020B0503020204020204" pitchFamily="34" charset="-122"/>
                                <a:cs typeface="Cambria Math" panose="02040503050406030204" charset="0"/>
                              </a:rPr>
                            </m:ctrlPr>
                          </m:accPr>
                          <m:e>
                            <m:sSub>
                              <m:sSubPr>
                                <m:ctrlPr>
                                  <a:rPr lang="en-US" altLang="zh-CN" sz="1707" i="1">
                                    <a:latin typeface="Cambria Math" panose="02040503050406030204" pitchFamily="18" charset="0"/>
                                    <a:ea typeface="微软雅黑" panose="020B0503020204020204" pitchFamily="34" charset="-122"/>
                                    <a:cs typeface="Cambria Math" panose="02040503050406030204" charset="0"/>
                                  </a:rPr>
                                </m:ctrlPr>
                              </m:sSubPr>
                              <m:e>
                                <m:r>
                                  <a:rPr lang="en-US" altLang="zh-CN" sz="1707" i="1">
                                    <a:latin typeface="Cambria Math" panose="02040503050406030204" charset="0"/>
                                    <a:ea typeface="微软雅黑" panose="020B0503020204020204" pitchFamily="34" charset="-122"/>
                                    <a:cs typeface="Cambria Math" panose="02040503050406030204" charset="0"/>
                                  </a:rPr>
                                  <m:t>𝑥</m:t>
                                </m:r>
                              </m:e>
                              <m:sub>
                                <m:r>
                                  <a:rPr lang="en-US" altLang="zh-CN" sz="1707" i="1">
                                    <a:latin typeface="Cambria Math" panose="02040503050406030204" charset="0"/>
                                    <a:ea typeface="微软雅黑" panose="020B0503020204020204" pitchFamily="34" charset="-122"/>
                                    <a:cs typeface="Cambria Math" panose="02040503050406030204" charset="0"/>
                                  </a:rPr>
                                  <m:t>𝑖</m:t>
                                </m:r>
                              </m:sub>
                            </m:sSub>
                          </m:e>
                        </m:acc>
                      </m:e>
                      <m:sup>
                        <m:r>
                          <a:rPr lang="en-US" altLang="zh-CN" sz="1707" i="1">
                            <a:latin typeface="Cambria Math" panose="02040503050406030204" charset="0"/>
                            <a:ea typeface="微软雅黑" panose="020B0503020204020204" pitchFamily="34" charset="-122"/>
                            <a:cs typeface="Cambria Math" panose="02040503050406030204" charset="0"/>
                          </a:rPr>
                          <m:t>𝑠</m:t>
                        </m:r>
                      </m:sup>
                    </m:sSup>
                  </m:oMath>
                </a14:m>
                <a:r>
                  <a:rPr lang="en-US" altLang="zh-CN" sz="1707">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707">
                    <a:latin typeface="微软雅黑" panose="020B0503020204020204" pitchFamily="34" charset="-122"/>
                    <a:ea typeface="微软雅黑" panose="020B0503020204020204" pitchFamily="34" charset="-122"/>
                    <a:cs typeface="微软雅黑" panose="020B0503020204020204" pitchFamily="34" charset="-122"/>
                  </a:rPr>
                  <a:t>传感器即</a:t>
                </a:r>
                <a:r>
                  <a:rPr lang="en-US" altLang="zh-CN" sz="1707">
                    <a:latin typeface="微软雅黑" panose="020B0503020204020204" pitchFamily="34" charset="-122"/>
                    <a:ea typeface="微软雅黑" panose="020B0503020204020204" pitchFamily="34" charset="-122"/>
                    <a:cs typeface="微软雅黑" panose="020B0503020204020204" pitchFamily="34" charset="-122"/>
                  </a:rPr>
                  <a:t>SEEG</a:t>
                </a:r>
                <a:r>
                  <a:rPr lang="zh-CN" altLang="en-US" sz="1707">
                    <a:latin typeface="微软雅黑" panose="020B0503020204020204" pitchFamily="34" charset="-122"/>
                    <a:ea typeface="微软雅黑" panose="020B0503020204020204" pitchFamily="34" charset="-122"/>
                    <a:cs typeface="微软雅黑" panose="020B0503020204020204" pitchFamily="34" charset="-122"/>
                  </a:rPr>
                  <a:t>电极触点的位置</a:t>
                </a:r>
              </a:p>
              <a:p>
                <a:pPr marL="270920" indent="-270920" algn="just">
                  <a:lnSpc>
                    <a:spcPct val="150000"/>
                  </a:lnSpc>
                  <a:buFont typeface="Wingdings" panose="05000000000000000000" charset="0"/>
                  <a:buChar char="l"/>
                </a:pPr>
                <a14:m>
                  <m:oMath xmlns:m="http://schemas.openxmlformats.org/officeDocument/2006/math">
                    <m:sSup>
                      <m:sSupPr>
                        <m:ctrlPr>
                          <a:rPr lang="en-US" altLang="zh-CN" sz="1707" i="1">
                            <a:latin typeface="Cambria Math" panose="02040503050406030204" pitchFamily="18" charset="0"/>
                            <a:ea typeface="微软雅黑" panose="020B0503020204020204" pitchFamily="34" charset="-122"/>
                            <a:cs typeface="Cambria Math" panose="02040503050406030204" charset="0"/>
                          </a:rPr>
                        </m:ctrlPr>
                      </m:sSupPr>
                      <m:e>
                        <m:acc>
                          <m:accPr>
                            <m:chr m:val="⃗"/>
                            <m:ctrlPr>
                              <a:rPr lang="en-US" altLang="zh-CN" sz="1707" i="1">
                                <a:latin typeface="Cambria Math" panose="02040503050406030204" pitchFamily="18" charset="0"/>
                                <a:ea typeface="微软雅黑" panose="020B0503020204020204" pitchFamily="34" charset="-122"/>
                                <a:cs typeface="Cambria Math" panose="02040503050406030204" charset="0"/>
                              </a:rPr>
                            </m:ctrlPr>
                          </m:accPr>
                          <m:e>
                            <m:sSub>
                              <m:sSubPr>
                                <m:ctrlPr>
                                  <a:rPr lang="en-US" altLang="zh-CN" sz="1707" i="1">
                                    <a:latin typeface="Cambria Math" panose="02040503050406030204" pitchFamily="18" charset="0"/>
                                    <a:ea typeface="微软雅黑" panose="020B0503020204020204" pitchFamily="34" charset="-122"/>
                                    <a:cs typeface="Cambria Math" panose="02040503050406030204" charset="0"/>
                                  </a:rPr>
                                </m:ctrlPr>
                              </m:sSubPr>
                              <m:e>
                                <m:r>
                                  <a:rPr lang="en-US" altLang="zh-CN" sz="1707" i="1">
                                    <a:latin typeface="Cambria Math" panose="02040503050406030204" charset="0"/>
                                    <a:ea typeface="微软雅黑" panose="020B0503020204020204" pitchFamily="34" charset="-122"/>
                                    <a:cs typeface="Cambria Math" panose="02040503050406030204" charset="0"/>
                                  </a:rPr>
                                  <m:t>𝑥</m:t>
                                </m:r>
                              </m:e>
                              <m:sub>
                                <m:r>
                                  <a:rPr lang="en-US" altLang="zh-CN" sz="1707" i="1">
                                    <a:latin typeface="Cambria Math" panose="02040503050406030204" charset="0"/>
                                    <a:ea typeface="微软雅黑" panose="020B0503020204020204" pitchFamily="34" charset="-122"/>
                                    <a:cs typeface="Cambria Math" panose="02040503050406030204" charset="0"/>
                                  </a:rPr>
                                  <m:t>𝑘</m:t>
                                </m:r>
                              </m:sub>
                            </m:sSub>
                          </m:e>
                        </m:acc>
                      </m:e>
                      <m:sup>
                        <m:r>
                          <a:rPr lang="en-US" altLang="zh-CN" sz="1707" i="1">
                            <a:latin typeface="Cambria Math" panose="02040503050406030204" charset="0"/>
                            <a:ea typeface="微软雅黑" panose="020B0503020204020204" pitchFamily="34" charset="-122"/>
                            <a:cs typeface="Cambria Math" panose="02040503050406030204" charset="0"/>
                          </a:rPr>
                          <m:t>𝑣</m:t>
                        </m:r>
                      </m:sup>
                    </m:sSup>
                  </m:oMath>
                </a14:m>
                <a:r>
                  <a:rPr lang="en-US" altLang="zh-CN" sz="1707">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707">
                    <a:latin typeface="微软雅黑" panose="020B0503020204020204" pitchFamily="34" charset="-122"/>
                    <a:ea typeface="微软雅黑" panose="020B0503020204020204" pitchFamily="34" charset="-122"/>
                    <a:cs typeface="微软雅黑" panose="020B0503020204020204" pitchFamily="34" charset="-122"/>
                  </a:rPr>
                  <a:t>顶点</a:t>
                </a:r>
                <a:r>
                  <a:rPr lang="en-US" altLang="zh-CN" sz="1707">
                    <a:latin typeface="微软雅黑" panose="020B0503020204020204" pitchFamily="34" charset="-122"/>
                    <a:ea typeface="微软雅黑" panose="020B0503020204020204" pitchFamily="34" charset="-122"/>
                    <a:cs typeface="微软雅黑" panose="020B0503020204020204" pitchFamily="34" charset="-122"/>
                  </a:rPr>
                  <a:t>k</a:t>
                </a:r>
                <a:r>
                  <a:rPr lang="zh-CN" altLang="en-US" sz="1707">
                    <a:latin typeface="微软雅黑" panose="020B0503020204020204" pitchFamily="34" charset="-122"/>
                    <a:ea typeface="微软雅黑" panose="020B0503020204020204" pitchFamily="34" charset="-122"/>
                    <a:cs typeface="微软雅黑" panose="020B0503020204020204" pitchFamily="34" charset="-122"/>
                  </a:rPr>
                  <a:t>的位置</a:t>
                </a:r>
              </a:p>
              <a:p>
                <a:pPr marL="270920" indent="-270920">
                  <a:lnSpc>
                    <a:spcPct val="120000"/>
                  </a:lnSpc>
                  <a:buFont typeface="Wingdings" panose="05000000000000000000" charset="0"/>
                  <a:buChar char="l"/>
                </a:pPr>
                <a:endParaRPr lang="zh-CN" altLang="en-US" sz="1896">
                  <a:latin typeface="微软雅黑" panose="020B0503020204020204" pitchFamily="34" charset="-122"/>
                  <a:ea typeface="微软雅黑" panose="020B0503020204020204" pitchFamily="34" charset="-122"/>
                  <a:cs typeface="微软雅黑" panose="020B0503020204020204" pitchFamily="34" charset="-122"/>
                </a:endParaRPr>
              </a:p>
              <a:p>
                <a:pPr marL="270920" indent="-270920">
                  <a:lnSpc>
                    <a:spcPct val="110000"/>
                  </a:lnSpc>
                  <a:buFont typeface="Wingdings" panose="05000000000000000000" charset="0"/>
                  <a:buChar char="l"/>
                </a:pPr>
                <a:endParaRPr lang="zh-CN" altLang="en-US" sz="1896">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5276578" y="4634353"/>
                <a:ext cx="6209190" cy="1662327"/>
              </a:xfrm>
              <a:prstGeom prst="rect">
                <a:avLst/>
              </a:prstGeom>
              <a:blipFill>
                <a:blip r:embed="rId7"/>
                <a:stretch>
                  <a:fillRect l="-589" b="-6960"/>
                </a:stretch>
              </a:blipFill>
            </p:spPr>
            <p:txBody>
              <a:bodyPr/>
              <a:lstStyle/>
              <a:p>
                <a:r>
                  <a:rPr lang="zh-CN" altLang="en-US">
                    <a:noFill/>
                  </a:rPr>
                  <a:t> </a:t>
                </a:r>
              </a:p>
            </p:txBody>
          </p:sp>
        </mc:Fallback>
      </mc:AlternateContent>
      <p:sp>
        <p:nvSpPr>
          <p:cNvPr id="2" name="文本框 1"/>
          <p:cNvSpPr txBox="1"/>
          <p:nvPr>
            <p:custDataLst>
              <p:tags r:id="rId1"/>
            </p:custDataLst>
          </p:nvPr>
        </p:nvSpPr>
        <p:spPr>
          <a:xfrm>
            <a:off x="5413248" y="4300803"/>
            <a:ext cx="497975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将脑区表面用三角形网格表示：</a:t>
            </a:r>
          </a:p>
        </p:txBody>
      </p:sp>
      <p:pic>
        <p:nvPicPr>
          <p:cNvPr id="244" name="图片 244"/>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702620" y="1380745"/>
            <a:ext cx="3914686" cy="3360175"/>
          </a:xfrm>
          <a:prstGeom prst="rect">
            <a:avLst/>
          </a:prstGeom>
        </p:spPr>
      </p:pic>
      <p:sp>
        <p:nvSpPr>
          <p:cNvPr id="3" name="文本框 2"/>
          <p:cNvSpPr txBox="1"/>
          <p:nvPr/>
        </p:nvSpPr>
        <p:spPr>
          <a:xfrm>
            <a:off x="577389" y="954476"/>
            <a:ext cx="6092990" cy="442429"/>
          </a:xfrm>
          <a:prstGeom prst="rect">
            <a:avLst/>
          </a:prstGeom>
          <a:noFill/>
        </p:spPr>
        <p:txBody>
          <a:bodyPr wrap="square" rtlCol="0" anchor="t">
            <a:spAutoFit/>
          </a:bodyPr>
          <a:lstStyle/>
          <a:p>
            <a:r>
              <a:rPr lang="zh-CN" altLang="en-US" sz="2275" dirty="0">
                <a:latin typeface="Times New Roman" panose="02020603050405020304" charset="0"/>
                <a:ea typeface="微软雅黑" panose="020B0503020204020204" pitchFamily="34" charset="-122"/>
                <a:cs typeface="Times New Roman" panose="02020603050405020304" charset="0"/>
              </a:rPr>
              <a:t>SEEG生成模型</a:t>
            </a:r>
          </a:p>
        </p:txBody>
      </p:sp>
      <p:sp>
        <p:nvSpPr>
          <p:cNvPr id="4" name="文本框 3"/>
          <p:cNvSpPr txBox="1"/>
          <p:nvPr/>
        </p:nvSpPr>
        <p:spPr>
          <a:xfrm>
            <a:off x="2136159" y="4657834"/>
            <a:ext cx="983789" cy="296556"/>
          </a:xfrm>
          <a:prstGeom prst="rect">
            <a:avLst/>
          </a:prstGeom>
          <a:noFill/>
        </p:spPr>
        <p:txBody>
          <a:bodyPr wrap="square" rtlCol="0" anchor="t">
            <a:spAutoFit/>
          </a:bodyPr>
          <a:lstStyle/>
          <a:p>
            <a:r>
              <a:rPr lang="zh-CN" altLang="en-US" sz="1327">
                <a:latin typeface="微软雅黑" panose="020B0503020204020204" pitchFamily="34" charset="-122"/>
                <a:ea typeface="微软雅黑" panose="020B0503020204020204" pitchFamily="34" charset="-122"/>
                <a:sym typeface="+mn-ea"/>
              </a:rPr>
              <a:t>增益矩阵</a:t>
            </a:r>
          </a:p>
        </p:txBody>
      </p:sp>
    </p:spTree>
  </p:cSld>
  <p:clrMapOvr>
    <a:masterClrMapping/>
  </p:clrMapOvr>
  <mc:AlternateContent xmlns:mc="http://schemas.openxmlformats.org/markup-compatibility/2006" xmlns:p14="http://schemas.microsoft.com/office/powerpoint/2010/main">
    <mc:Choice Requires="p14">
      <p:transition spd="slow" p14:dur="1250" advTm="0"/>
    </mc:Choice>
    <mc:Fallback xmlns="">
      <p:transition spd="slow"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TotalTime>
  <Words>1581</Words>
  <Application>Microsoft Office PowerPoint</Application>
  <PresentationFormat>宽屏</PresentationFormat>
  <Paragraphs>116</Paragraphs>
  <Slides>17</Slides>
  <Notes>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30" baseType="lpstr">
      <vt:lpstr>等线</vt:lpstr>
      <vt:lpstr>宋体</vt:lpstr>
      <vt:lpstr>微软雅黑</vt:lpstr>
      <vt:lpstr>Arial</vt:lpstr>
      <vt:lpstr>Calibri</vt:lpstr>
      <vt:lpstr>Calibri Light</vt:lpstr>
      <vt:lpstr>Cambria Math</vt:lpstr>
      <vt:lpstr>Open Sans</vt:lpstr>
      <vt:lpstr>Roboto</vt:lpstr>
      <vt:lpstr>Times New Roman</vt:lpstr>
      <vt:lpstr>Wingdings</vt:lpstr>
      <vt:lpstr>Office 主题</vt:lpstr>
      <vt:lpstr>Equation</vt:lpstr>
      <vt:lpstr>癫痫模拟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cqchang</dc:creator>
  <cp:lastModifiedBy>LMC</cp:lastModifiedBy>
  <cp:revision>645</cp:revision>
  <dcterms:created xsi:type="dcterms:W3CDTF">2020-01-03T04:31:00Z</dcterms:created>
  <dcterms:modified xsi:type="dcterms:W3CDTF">2023-09-26T07:24:36Z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0749C7B21CBA4AE99F7B5013F2A56B37</vt:lpwstr>
  </property>
</Properties>
</file>