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AdventProSemiBold-italic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afec44e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fafec44e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24608cc4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24608cc4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24608cc4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24608cc4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4608cc4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4608cc4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24608cc4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24608cc4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24608cc4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24608cc4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fafec44e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fafec44e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fafec44ea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fafec44ea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fafec44e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fafec44e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fafec44ea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fafec44ea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45b1d5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45b1d5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afec44e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fafec44e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556d74f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556d74f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afec44e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fafec44e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24608cc4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24608cc4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fafec44e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fafec44e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79525" y="31066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Desempenho </a:t>
            </a:r>
            <a:r>
              <a:rPr lang="en"/>
              <a:t>acadêmico </a:t>
            </a:r>
            <a:r>
              <a:rPr lang="en"/>
              <a:t> 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015200" y="1159213"/>
            <a:ext cx="7113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</a:t>
            </a:r>
            <a:r>
              <a:rPr lang="en">
                <a:solidFill>
                  <a:schemeClr val="accent2"/>
                </a:solidFill>
              </a:rPr>
              <a:t>EXPLORATÓRIA</a:t>
            </a:r>
            <a:r>
              <a:rPr lang="en"/>
              <a:t> DE DADOS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CURSO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25" y="1234124"/>
            <a:ext cx="8448750" cy="26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CURSO</a:t>
            </a:r>
            <a:endParaRPr/>
          </a:p>
        </p:txBody>
      </p:sp>
      <p:sp>
        <p:nvSpPr>
          <p:cNvPr id="600" name="Google Shape;600;p33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8" y="1210613"/>
            <a:ext cx="8844625" cy="27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CURSO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23" y="906900"/>
            <a:ext cx="6687750" cy="39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5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DAS MÉDIAS</a:t>
            </a:r>
            <a:endParaRPr/>
          </a:p>
        </p:txBody>
      </p:sp>
      <p:sp>
        <p:nvSpPr>
          <p:cNvPr id="616" name="Google Shape;616;p35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5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81" y="989475"/>
            <a:ext cx="5829223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DAS MÉDIAS</a:t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556" y="989475"/>
            <a:ext cx="5926146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DAS MÉDIAS</a:t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25" y="989475"/>
            <a:ext cx="4492951" cy="39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40" name="Google Shape;640;p3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8"/>
          <p:cNvSpPr txBox="1"/>
          <p:nvPr>
            <p:ph idx="4294967295" type="ctrTitle"/>
          </p:nvPr>
        </p:nvSpPr>
        <p:spPr>
          <a:xfrm>
            <a:off x="618825" y="331900"/>
            <a:ext cx="41199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CONSIDERAÇÕES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Desempenho acadêmico por gênero e curso</a:t>
            </a:r>
            <a:endParaRPr sz="3600"/>
          </a:p>
        </p:txBody>
      </p:sp>
      <p:sp>
        <p:nvSpPr>
          <p:cNvPr id="646" name="Google Shape;646;p38"/>
          <p:cNvSpPr txBox="1"/>
          <p:nvPr/>
        </p:nvSpPr>
        <p:spPr>
          <a:xfrm>
            <a:off x="299300" y="1135775"/>
            <a:ext cx="78729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>
                <a:solidFill>
                  <a:srgbClr val="FFFFFF"/>
                </a:solidFill>
              </a:rPr>
              <a:t>Média Geral por gênero: </a:t>
            </a:r>
            <a:r>
              <a:rPr lang="en">
                <a:solidFill>
                  <a:srgbClr val="FFFFFF"/>
                </a:solidFill>
              </a:rPr>
              <a:t>A média acadêmica pode variar entre gêneros. Gráficos mostram como a média geral e a distribuição de gênero afetam o desempenho.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>
                <a:solidFill>
                  <a:srgbClr val="FFFFFF"/>
                </a:solidFill>
              </a:rPr>
              <a:t>Média Geral por curso:</a:t>
            </a:r>
            <a:r>
              <a:rPr lang="en">
                <a:solidFill>
                  <a:srgbClr val="FFFFFF"/>
                </a:solidFill>
              </a:rPr>
              <a:t> As médias gerais variam entre cursos. Alguns cursos podem ter notas mais altas ou mais baixas.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>
                <a:solidFill>
                  <a:srgbClr val="FFFFFF"/>
                </a:solidFill>
              </a:rPr>
              <a:t>Popularidade:</a:t>
            </a:r>
            <a:r>
              <a:rPr lang="en">
                <a:solidFill>
                  <a:srgbClr val="FFFFFF"/>
                </a:solidFill>
              </a:rPr>
              <a:t> Percentual de estudantes em cada curso revela quais cursos são mais comuns.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52" name="Google Shape;652;p3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9"/>
          <p:cNvSpPr txBox="1"/>
          <p:nvPr>
            <p:ph idx="4294967295" type="ctrTitle"/>
          </p:nvPr>
        </p:nvSpPr>
        <p:spPr>
          <a:xfrm>
            <a:off x="618819" y="331900"/>
            <a:ext cx="3948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CONSIDERAÇÕES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Desempenho Acadêmico (notas)</a:t>
            </a:r>
            <a:endParaRPr sz="3600"/>
          </a:p>
        </p:txBody>
      </p:sp>
      <p:sp>
        <p:nvSpPr>
          <p:cNvPr id="658" name="Google Shape;658;p39"/>
          <p:cNvSpPr txBox="1"/>
          <p:nvPr/>
        </p:nvSpPr>
        <p:spPr>
          <a:xfrm>
            <a:off x="635550" y="1449050"/>
            <a:ext cx="71712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Distribuição das Notas:</a:t>
            </a:r>
            <a:endParaRPr b="1">
              <a:solidFill>
                <a:srgbClr val="FFFFFF"/>
              </a:solidFill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Histograma: Mostra se a maioria dos estudantes tem notas próximas à média ou uma ampla gama de notas.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Variação das Notas:</a:t>
            </a:r>
            <a:endParaRPr b="1">
              <a:solidFill>
                <a:srgbClr val="FFFFFF"/>
              </a:solidFill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Boxplot: Exibe a variação das médias gerais por curso, indicando cursos com maior ou menor variação nas notas.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64" name="Google Shape;664;p4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40"/>
          <p:cNvSpPr txBox="1"/>
          <p:nvPr>
            <p:ph idx="4294967295" type="ctrTitle"/>
          </p:nvPr>
        </p:nvSpPr>
        <p:spPr>
          <a:xfrm>
            <a:off x="618819" y="331900"/>
            <a:ext cx="3948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CONSIDERAÇÕES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Distribuição relações</a:t>
            </a:r>
            <a:endParaRPr sz="3600"/>
          </a:p>
        </p:txBody>
      </p:sp>
      <p:sp>
        <p:nvSpPr>
          <p:cNvPr id="670" name="Google Shape;670;p40"/>
          <p:cNvSpPr txBox="1"/>
          <p:nvPr/>
        </p:nvSpPr>
        <p:spPr>
          <a:xfrm>
            <a:off x="635550" y="1331575"/>
            <a:ext cx="78729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Relação Estudo-Desempenho:</a:t>
            </a:r>
            <a:endParaRPr b="1">
              <a:solidFill>
                <a:srgbClr val="FFFFFF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Gráfico de Dispersão: A correlação entre horas de estudo e média geral sugere que mais horas de estudo estão associadas a melhores notas.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Correlação Entre Variáveis:</a:t>
            </a:r>
            <a:endParaRPr b="1">
              <a:solidFill>
                <a:srgbClr val="FFFFFF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Heatmap: Mostra a relação entre idade, horas de estudo e média geral, evidenciando que mais horas de estudo geralmente resultam em melhores notas.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1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76" name="Google Shape;676;p41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41"/>
          <p:cNvSpPr txBox="1"/>
          <p:nvPr>
            <p:ph idx="4294967295" type="ctrTitle"/>
          </p:nvPr>
        </p:nvSpPr>
        <p:spPr>
          <a:xfrm>
            <a:off x="618825" y="331900"/>
            <a:ext cx="3689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CONSIDERAÇÕES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Insights Rápidos</a:t>
            </a:r>
            <a:endParaRPr sz="3600"/>
          </a:p>
        </p:txBody>
      </p:sp>
      <p:sp>
        <p:nvSpPr>
          <p:cNvPr id="682" name="Google Shape;682;p41"/>
          <p:cNvSpPr txBox="1"/>
          <p:nvPr/>
        </p:nvSpPr>
        <p:spPr>
          <a:xfrm>
            <a:off x="618825" y="961425"/>
            <a:ext cx="69621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Gênero:</a:t>
            </a:r>
            <a:r>
              <a:rPr lang="en">
                <a:solidFill>
                  <a:srgbClr val="FFFFFF"/>
                </a:solidFill>
              </a:rPr>
              <a:t> Diferenças de desempenho podem existir entre gêneros.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Curso: </a:t>
            </a:r>
            <a:r>
              <a:rPr lang="en">
                <a:solidFill>
                  <a:srgbClr val="FFFFFF"/>
                </a:solidFill>
              </a:rPr>
              <a:t>Desempenho e popularidade variam por curso.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Notas: </a:t>
            </a:r>
            <a:r>
              <a:rPr lang="en">
                <a:solidFill>
                  <a:srgbClr val="FFFFFF"/>
                </a:solidFill>
              </a:rPr>
              <a:t>A maioria dos estudantes pode ter notas próximas à média.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Horas de Estudo: </a:t>
            </a:r>
            <a:r>
              <a:rPr lang="en">
                <a:solidFill>
                  <a:srgbClr val="FFFFFF"/>
                </a:solidFill>
              </a:rPr>
              <a:t>Mais horas de estudo estão associadas a melhores notas.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>
                <a:solidFill>
                  <a:srgbClr val="FFFFFF"/>
                </a:solidFill>
              </a:rPr>
              <a:t>Correlação: </a:t>
            </a:r>
            <a:r>
              <a:rPr lang="en">
                <a:solidFill>
                  <a:srgbClr val="FFFFFF"/>
                </a:solidFill>
              </a:rPr>
              <a:t>O aumento nas horas de estudo geralmente melhora o desempenho acadêmico.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type="ctrTitle"/>
          </p:nvPr>
        </p:nvSpPr>
        <p:spPr>
          <a:xfrm>
            <a:off x="383996" y="466675"/>
            <a:ext cx="34746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1370475" y="1769225"/>
            <a:ext cx="4082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Hellen Marinho Cordeiro, 558841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Heloisa Alves de Mesquita, 559145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João Gabriel Silva Oliveira, 555308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Júlia Soares Farias dos Santos, 554609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Maria Raphaella Oliveira Contratese, 555660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1TDSA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24"/>
          <p:cNvCxnSpPr>
            <a:stCxn id="46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88" name="Google Shape;688;p4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2"/>
          <p:cNvSpPr txBox="1"/>
          <p:nvPr>
            <p:ph idx="4294967295" type="ctrTitle"/>
          </p:nvPr>
        </p:nvSpPr>
        <p:spPr>
          <a:xfrm>
            <a:off x="618819" y="331900"/>
            <a:ext cx="3948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CONCLUSÃO </a:t>
            </a:r>
            <a:endParaRPr sz="3600"/>
          </a:p>
        </p:txBody>
      </p:sp>
      <p:sp>
        <p:nvSpPr>
          <p:cNvPr id="694" name="Google Shape;694;p42"/>
          <p:cNvSpPr txBox="1"/>
          <p:nvPr/>
        </p:nvSpPr>
        <p:spPr>
          <a:xfrm>
            <a:off x="240250" y="1313850"/>
            <a:ext cx="69621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Os padrões observados fornecem insights valiosos sobre o desempenho acadêmico e o comportamento de estudo dos estudantes. A análise revelou que as horas de estudo e o gênero têm um impacto significativo nas médias gerais, com variações dependendo do curso. Esses insights podem ser usados para ajustar estratégias de apoio acadêmico e entender melhor as dinâmicas de desempenho entre diferentes grupos de estudantes.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/>
          <p:cNvSpPr txBox="1"/>
          <p:nvPr>
            <p:ph type="title"/>
          </p:nvPr>
        </p:nvSpPr>
        <p:spPr>
          <a:xfrm>
            <a:off x="2037000" y="1770525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:)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idx="1" type="body"/>
          </p:nvPr>
        </p:nvSpPr>
        <p:spPr>
          <a:xfrm>
            <a:off x="570825" y="1470325"/>
            <a:ext cx="3985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Nesta análise exploratória de dados, nosso objetivo é investigar e compreender os padrões e tendências relacionados ao desempenho acadêmico, buscando identificar fatores que impactam positivamente ou negativamente os resultados dos alunos.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 txBox="1"/>
          <p:nvPr>
            <p:ph type="ctrTitle"/>
          </p:nvPr>
        </p:nvSpPr>
        <p:spPr>
          <a:xfrm>
            <a:off x="618825" y="696000"/>
            <a:ext cx="411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INTRODUÇÃO</a:t>
            </a:r>
            <a:endParaRPr sz="4800"/>
          </a:p>
        </p:txBody>
      </p:sp>
      <p:grpSp>
        <p:nvGrpSpPr>
          <p:cNvPr id="475" name="Google Shape;475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76" name="Google Shape;476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6" name="Google Shape;496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5"/>
          <p:cNvSpPr txBox="1"/>
          <p:nvPr/>
        </p:nvSpPr>
        <p:spPr>
          <a:xfrm>
            <a:off x="5665875" y="1740600"/>
            <a:ext cx="166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01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idx="1" type="body"/>
          </p:nvPr>
        </p:nvSpPr>
        <p:spPr>
          <a:xfrm>
            <a:off x="618825" y="1169200"/>
            <a:ext cx="38850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Compreender as nuances do desempenho acadêmico pode fornecer insights valiosos para a formulação de estratégias pedagógicas mais eficazes, intervenções direcionadas e políticas educacionais melhoradas.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análise exploratória permite uma visualização inicial dos dados, ajuda a identificar tendências, padrões e outliers, e define hipóteses para investigações mais profundas.</a:t>
            </a:r>
            <a:endParaRPr sz="2000"/>
          </a:p>
        </p:txBody>
      </p:sp>
      <p:grpSp>
        <p:nvGrpSpPr>
          <p:cNvPr id="507" name="Google Shape;507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8" name="Google Shape;508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8" name="Google Shape;528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6"/>
          <p:cNvSpPr txBox="1"/>
          <p:nvPr/>
        </p:nvSpPr>
        <p:spPr>
          <a:xfrm>
            <a:off x="5665875" y="1740600"/>
            <a:ext cx="166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02</a:t>
            </a:r>
            <a:endParaRPr sz="9600"/>
          </a:p>
        </p:txBody>
      </p:sp>
      <p:sp>
        <p:nvSpPr>
          <p:cNvPr id="534" name="Google Shape;534;p26"/>
          <p:cNvSpPr txBox="1"/>
          <p:nvPr>
            <p:ph type="ctrTitle"/>
          </p:nvPr>
        </p:nvSpPr>
        <p:spPr>
          <a:xfrm>
            <a:off x="618825" y="696000"/>
            <a:ext cx="411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INTRODUÇÃO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/>
          <p:nvPr>
            <p:ph idx="2" type="ctrTitle"/>
          </p:nvPr>
        </p:nvSpPr>
        <p:spPr>
          <a:xfrm>
            <a:off x="5934005" y="139122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Notas</a:t>
            </a:r>
            <a:endParaRPr/>
          </a:p>
        </p:txBody>
      </p:sp>
      <p:sp>
        <p:nvSpPr>
          <p:cNvPr id="540" name="Google Shape;540;p27"/>
          <p:cNvSpPr txBox="1"/>
          <p:nvPr>
            <p:ph idx="4" type="ctrTitle"/>
          </p:nvPr>
        </p:nvSpPr>
        <p:spPr>
          <a:xfrm>
            <a:off x="1218541" y="267163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Horas de estudo</a:t>
            </a:r>
            <a:endParaRPr/>
          </a:p>
        </p:txBody>
      </p:sp>
      <p:sp>
        <p:nvSpPr>
          <p:cNvPr id="541" name="Google Shape;541;p27"/>
          <p:cNvSpPr txBox="1"/>
          <p:nvPr>
            <p:ph idx="7" type="subTitle"/>
          </p:nvPr>
        </p:nvSpPr>
        <p:spPr>
          <a:xfrm>
            <a:off x="6044305" y="34235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Frequência</a:t>
            </a:r>
            <a:endParaRPr/>
          </a:p>
        </p:txBody>
      </p:sp>
      <p:sp>
        <p:nvSpPr>
          <p:cNvPr id="542" name="Google Shape;542;p27"/>
          <p:cNvSpPr txBox="1"/>
          <p:nvPr>
            <p:ph type="ctrTitle"/>
          </p:nvPr>
        </p:nvSpPr>
        <p:spPr>
          <a:xfrm>
            <a:off x="1208291" y="150820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do aluno</a:t>
            </a:r>
            <a:endParaRPr/>
          </a:p>
        </p:txBody>
      </p: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1208291" y="21528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Idade e gênero</a:t>
            </a:r>
            <a:endParaRPr/>
          </a:p>
        </p:txBody>
      </p:sp>
      <p:sp>
        <p:nvSpPr>
          <p:cNvPr id="544" name="Google Shape;544;p27"/>
          <p:cNvSpPr txBox="1"/>
          <p:nvPr>
            <p:ph idx="3" type="subTitle"/>
          </p:nvPr>
        </p:nvSpPr>
        <p:spPr>
          <a:xfrm>
            <a:off x="5934005" y="21528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Média geral</a:t>
            </a:r>
            <a:endParaRPr/>
          </a:p>
        </p:txBody>
      </p:sp>
      <p:sp>
        <p:nvSpPr>
          <p:cNvPr id="545" name="Google Shape;545;p27"/>
          <p:cNvSpPr txBox="1"/>
          <p:nvPr>
            <p:ph idx="5" type="subTitle"/>
          </p:nvPr>
        </p:nvSpPr>
        <p:spPr>
          <a:xfrm>
            <a:off x="1116841" y="34235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semana</a:t>
            </a:r>
            <a:endParaRPr/>
          </a:p>
        </p:txBody>
      </p:sp>
      <p:sp>
        <p:nvSpPr>
          <p:cNvPr id="546" name="Google Shape;546;p27"/>
          <p:cNvSpPr txBox="1"/>
          <p:nvPr>
            <p:ph idx="6" type="ctrTitle"/>
          </p:nvPr>
        </p:nvSpPr>
        <p:spPr>
          <a:xfrm>
            <a:off x="5655950" y="2861875"/>
            <a:ext cx="26580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Atividades extracurriculares</a:t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27"/>
          <p:cNvCxnSpPr>
            <a:stCxn id="547" idx="3"/>
            <a:endCxn id="549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7"/>
          <p:cNvCxnSpPr>
            <a:stCxn id="549" idx="2"/>
            <a:endCxn id="548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7"/>
          <p:cNvCxnSpPr>
            <a:stCxn id="548" idx="3"/>
            <a:endCxn id="550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27"/>
          <p:cNvSpPr txBox="1"/>
          <p:nvPr>
            <p:ph idx="8" type="ctrTitle"/>
          </p:nvPr>
        </p:nvSpPr>
        <p:spPr>
          <a:xfrm>
            <a:off x="618825" y="696000"/>
            <a:ext cx="517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DADOS ANALISADOS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GÊNERO</a:t>
            </a:r>
            <a:endParaRPr/>
          </a:p>
        </p:txBody>
      </p:sp>
      <p:sp>
        <p:nvSpPr>
          <p:cNvPr id="560" name="Google Shape;560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8" y="1384450"/>
            <a:ext cx="8761833" cy="2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GÊNERO</a:t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0" y="1197550"/>
            <a:ext cx="8821399" cy="27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GÊNERO</a:t>
            </a: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0" y="1217125"/>
            <a:ext cx="8728500" cy="2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POR CURSO</a:t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3" y="1263575"/>
            <a:ext cx="8713868" cy="26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