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315" r:id="rId3"/>
    <p:sldId id="316" r:id="rId4"/>
    <p:sldId id="3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65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48CB1-0122-6A49-8FCB-EABDDAB5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B1E6E2-ADC9-EA4E-92B3-68FE5D4B3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D8296-7E40-CB46-BB7E-3F990E0A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D2C91-D6AA-654F-87CF-15C49EF4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B8F88-0130-654A-B9DE-5FA9E9B6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79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73893-4405-5F4A-A943-47FD5A81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6CA7A9-C173-5442-A3DC-C5CFB5E64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F94C4-8D27-FC4B-932E-7C0C2416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B99DC-7AA4-5D4C-A7E5-71D5472C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D3593-83A6-1A44-8E11-0B9A03CC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50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CD9F4-2E09-2047-8ACA-0A4AC6C43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339B58-5586-B449-8FDE-1056FAC0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502BB-467A-454F-8523-B0A3CF56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1AC27-C65B-E640-AFB5-CE100C16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97183-6FD1-8B4D-B1F3-A34CBE36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93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29453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695A3-9672-2040-A6CE-9CCA57DF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0E364-EBBB-8A40-836D-57461F8B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1CE50-6AD8-4445-82F8-7E991FA4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D2D29-23C2-954F-9812-FF30E4FA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20945-FEB1-024F-B6C7-59B0A006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36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AE7BA-C656-EF4C-8A59-9C43D03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5960C-9917-884B-8455-C93F0A87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73272-BDF4-4848-BB69-4AB8D01E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2FA32-8D7E-D648-9CD8-F0F1BA5C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785F5-B1EA-5B4A-B27E-9A6EFDDD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15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96EBC-8C4D-1D41-8D08-53E88140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A1515-82EC-4848-A150-3F6201089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59ABA6-7143-204F-8CB1-A024A00C1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EAB5D-7ED3-484E-8A66-F65294B8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7F59-7E8E-8846-AE62-66BB7B4B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A7291-54B7-CB49-A843-8DAF945B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54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3FA5E-726E-3B4A-8107-8266F74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079E0-357B-564F-A7C5-24610908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5AC31-E442-2C45-86E5-CBE01E27C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9ADCF0-9BA0-3D4D-A803-A5A75988A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8BDD7F-DC05-F443-BBA6-7A0BE6ECF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A070CB-248F-A44C-8ACE-370ABD31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7DD7AC-C57D-994F-97D3-5244AD9A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2699BD-B071-A641-AD03-13D2CD7A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42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ACB6F-E6A9-B141-B087-08A8FEC9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352BE-90FD-234D-84BB-4541FD1B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8471D-01A1-4E42-A2F1-9E2D8D55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16939B-40B6-3B4F-A420-FE74F19B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25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AA5B56-3F4B-3E45-B5C5-CE87161E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C621E1-9FC2-8D4C-ACD7-BACBB6AD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EEEA7-A26A-044E-A129-70A84CA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1FD07-4C23-204C-93D8-3211353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2A9A3-24C1-9B46-9DD7-D558E16B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DC9AD-56E1-A142-8F68-1E23DD2D8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DA09A-B044-884C-B89B-22C36125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BD1E6-74BC-A04F-84B1-E79422B8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4BFA4-5774-DE4B-BC33-7EF07194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4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EA102-6117-E84E-9735-747C93E1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9E1474-8F32-D94C-A94B-ECE6841E7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FDDF1-7FE5-3445-BE7A-F8E7FFDF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7D2FF-617A-7844-8997-AAF057FA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43479-BBF6-5F40-A520-2CD58024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2252F-B680-4F4B-9BE3-C9D87D13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5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7B7910-CF2A-AE40-841A-9305BE9F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BE836-114C-B640-A98B-9CF3CC68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31419-DFF7-0042-87F6-9CFBA8DE2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5A23B-2B32-1F4E-B141-4504C7EE4B47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57139-A8CE-E947-A263-D514C592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CB70A-F4F1-DC49-9FB1-A851F4A6E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378BB-7D6C-AE42-8D10-633E84FF5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05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68849" y="1541063"/>
            <a:ext cx="9073404" cy="4554922"/>
          </a:xfrm>
          <a:prstGeom prst="rect">
            <a:avLst/>
          </a:prstGeom>
          <a:solidFill>
            <a:srgbClr val="42D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8A5837-BD67-FE42-A04A-61243D8376BC}"/>
              </a:ext>
            </a:extLst>
          </p:cNvPr>
          <p:cNvSpPr txBox="1"/>
          <p:nvPr/>
        </p:nvSpPr>
        <p:spPr>
          <a:xfrm>
            <a:off x="1760318" y="1996699"/>
            <a:ext cx="8652312" cy="35680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30</a:t>
            </a:r>
            <a:r>
              <a:rPr lang="zh-CN" altLang="en-US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维度</a:t>
            </a:r>
            <a:r>
              <a:rPr lang="zh-CN" altLang="en-US" sz="36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endParaRPr lang="en-US" altLang="zh-CN" sz="36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defTabSz="457200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  </a:t>
            </a:r>
            <a:endParaRPr lang="en-US" altLang="zh-CN" sz="36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defTabSz="457200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600" b="1" i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灰色关联分析   </a:t>
            </a:r>
            <a:endParaRPr lang="en-US" altLang="zh-CN" sz="3600" b="1" i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defTabSz="457200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 </a:t>
            </a:r>
            <a:endParaRPr lang="en-US" altLang="zh-CN" sz="36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defTabSz="457200">
              <a:lnSpc>
                <a:spcPct val="13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维度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46FFDE-8406-7B47-A3F7-476E146E0369}"/>
              </a:ext>
            </a:extLst>
          </p:cNvPr>
          <p:cNvSpPr txBox="1"/>
          <p:nvPr/>
        </p:nvSpPr>
        <p:spPr>
          <a:xfrm>
            <a:off x="4341406" y="306362"/>
            <a:ext cx="3490137" cy="91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FZDaBiaoSong-B06S" panose="02000000000000000000" pitchFamily="2" charset="-122"/>
                <a:ea typeface="FZDaBiaoSong-B06S" panose="02000000000000000000" pitchFamily="2" charset="-122"/>
              </a:rPr>
              <a:t>1.</a:t>
            </a:r>
            <a:r>
              <a:rPr lang="zh-CN" altLang="en-US" sz="4400" b="1" dirty="0">
                <a:solidFill>
                  <a:schemeClr val="bg1"/>
                </a:solidFill>
                <a:latin typeface="FZDaBiaoSong-B06S" panose="02000000000000000000" pitchFamily="2" charset="-122"/>
                <a:ea typeface="FZDaBiaoSong-B06S" panose="02000000000000000000" pitchFamily="2" charset="-122"/>
              </a:rPr>
              <a:t>特征提取 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0453555-C9AE-7947-9007-1680A540782A}"/>
              </a:ext>
            </a:extLst>
          </p:cNvPr>
          <p:cNvCxnSpPr/>
          <p:nvPr/>
        </p:nvCxnSpPr>
        <p:spPr>
          <a:xfrm>
            <a:off x="6131442" y="2743200"/>
            <a:ext cx="0" cy="834656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4FFF241-49DE-8748-A5E7-5B9006054C9D}"/>
              </a:ext>
            </a:extLst>
          </p:cNvPr>
          <p:cNvCxnSpPr/>
          <p:nvPr/>
        </p:nvCxnSpPr>
        <p:spPr>
          <a:xfrm>
            <a:off x="6096000" y="4128977"/>
            <a:ext cx="0" cy="834656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56A5A89-96C5-134C-AC43-41457B813D9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8" r="30372"/>
          <a:stretch/>
        </p:blipFill>
        <p:spPr bwMode="auto">
          <a:xfrm>
            <a:off x="1993692" y="1046090"/>
            <a:ext cx="8660131" cy="56098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4A25768-6D10-1442-A79B-712009BCCE2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239398" y="202019"/>
            <a:ext cx="3563482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FZDaBiaoSong-B06S" panose="02000000000000000000" pitchFamily="2" charset="-122"/>
                <a:ea typeface="FZDaBiaoSong-B06S" panose="02000000000000000000" pitchFamily="2" charset="-122"/>
              </a:rPr>
              <a:t>灰色关联分析 </a:t>
            </a:r>
          </a:p>
        </p:txBody>
      </p:sp>
    </p:spTree>
    <p:extLst>
      <p:ext uri="{BB962C8B-B14F-4D97-AF65-F5344CB8AC3E}">
        <p14:creationId xmlns:p14="http://schemas.microsoft.com/office/powerpoint/2010/main" val="20746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341406" y="306362"/>
            <a:ext cx="3490137" cy="91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FZDaBiaoSong-B06S" panose="02000000000000000000" pitchFamily="2" charset="-122"/>
                <a:ea typeface="FZDaBiaoSong-B06S" panose="02000000000000000000" pitchFamily="2" charset="-122"/>
              </a:rPr>
              <a:t>2. </a:t>
            </a:r>
            <a:r>
              <a:rPr lang="zh-CN" altLang="en-US" sz="4400" b="1" dirty="0">
                <a:solidFill>
                  <a:schemeClr val="bg1"/>
                </a:solidFill>
                <a:latin typeface="FZDaBiaoSong-B06S" panose="02000000000000000000" pitchFamily="2" charset="-122"/>
                <a:ea typeface="FZDaBiaoSong-B06S" panose="02000000000000000000" pitchFamily="2" charset="-122"/>
              </a:rPr>
              <a:t>特征处理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1768849" y="1541063"/>
            <a:ext cx="9073404" cy="4554922"/>
          </a:xfrm>
          <a:prstGeom prst="rect">
            <a:avLst/>
          </a:prstGeom>
          <a:solidFill>
            <a:srgbClr val="42D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8A5837-BD67-FE42-A04A-61243D8376BC}"/>
              </a:ext>
            </a:extLst>
          </p:cNvPr>
          <p:cNvSpPr txBox="1"/>
          <p:nvPr/>
        </p:nvSpPr>
        <p:spPr>
          <a:xfrm>
            <a:off x="977439" y="1909417"/>
            <a:ext cx="10656223" cy="35680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对车型等离散且无数值意义的特征</a:t>
            </a:r>
            <a:endParaRPr lang="en-US" altLang="zh-CN" sz="36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defTabSz="457200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</a:t>
            </a:r>
            <a:r>
              <a:rPr lang="zh-CN" altLang="en-US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进行</a:t>
            </a:r>
            <a:r>
              <a:rPr lang="en" altLang="zh-CN" sz="3600" b="1" i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one-hot</a:t>
            </a:r>
            <a:r>
              <a:rPr lang="zh-CN" altLang="en-US" sz="3600" b="1" i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编码</a:t>
            </a:r>
            <a:r>
              <a:rPr lang="zh-CN" altLang="en-US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</a:p>
          <a:p>
            <a:pPr defTabSz="457200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2.</a:t>
            </a:r>
            <a:r>
              <a:rPr lang="zh-CN" altLang="en-US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对有数值意义的特征</a:t>
            </a:r>
            <a:r>
              <a:rPr lang="zh-CN" altLang="en-US" sz="3600" b="1" i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标准化</a:t>
            </a:r>
            <a:r>
              <a:rPr lang="zh-CN" altLang="en-US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处理</a:t>
            </a:r>
            <a:endParaRPr lang="en-US" altLang="zh-CN" sz="36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defTabSz="457200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</a:t>
            </a:r>
            <a:r>
              <a:rPr lang="zh-CN" altLang="en-US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以消除量纲效应，</a:t>
            </a:r>
            <a:endParaRPr lang="en-US" altLang="zh-CN" sz="36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defTabSz="457200"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3.</a:t>
            </a:r>
            <a:r>
              <a:rPr lang="zh-CN" altLang="en-US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对销量数据进行</a:t>
            </a:r>
            <a:r>
              <a:rPr lang="en" altLang="zh-CN" sz="3600" b="1" i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log1p</a:t>
            </a:r>
            <a:r>
              <a:rPr lang="zh-CN" altLang="en-US" sz="3600" b="1" i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平滑处理</a:t>
            </a:r>
            <a:r>
              <a:rPr lang="zh-CN" altLang="en-US" sz="36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3101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81760" y="1463044"/>
            <a:ext cx="9460493" cy="4632941"/>
          </a:xfrm>
          <a:prstGeom prst="rect">
            <a:avLst/>
          </a:prstGeom>
          <a:solidFill>
            <a:srgbClr val="42D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8A5837-BD67-FE42-A04A-61243D8376BC}"/>
              </a:ext>
            </a:extLst>
          </p:cNvPr>
          <p:cNvSpPr txBox="1"/>
          <p:nvPr/>
        </p:nvSpPr>
        <p:spPr>
          <a:xfrm>
            <a:off x="1463040" y="1543151"/>
            <a:ext cx="9045403" cy="50084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在划分的训练集、验证集、测试集上进行训练，调整超参数，评估模型的泛化能力。</a:t>
            </a:r>
          </a:p>
          <a:p>
            <a:pPr defTabSz="457200"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3600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defTabSz="457200"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最终选择具有三个隐藏层的网络，使用</a:t>
            </a:r>
            <a:r>
              <a:rPr lang="en" altLang="zh-CN" sz="3600" b="1" i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Adam</a:t>
            </a:r>
            <a:r>
              <a:rPr lang="zh-CN" alt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优化器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，并采用</a:t>
            </a:r>
            <a:r>
              <a:rPr lang="en" altLang="zh-CN" sz="3600" b="1" i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L2</a:t>
            </a:r>
            <a:r>
              <a:rPr lang="zh-CN" alt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正则化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" altLang="zh-CN" sz="3600" b="1" i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Dropout</a:t>
            </a:r>
            <a:endParaRPr lang="en-US" altLang="zh-CN" sz="3600" b="1" i="1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defTabSz="457200">
              <a:lnSpc>
                <a:spcPct val="130000"/>
              </a:lnSpc>
            </a:pPr>
            <a:r>
              <a:rPr lang="zh-CN" alt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正则化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方法防止过拟合。</a:t>
            </a:r>
          </a:p>
          <a:p>
            <a:pPr algn="ctr" defTabSz="457200"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77DFC2-B43A-664C-8857-4D59B5907393}"/>
              </a:ext>
            </a:extLst>
          </p:cNvPr>
          <p:cNvSpPr txBox="1"/>
          <p:nvPr/>
        </p:nvSpPr>
        <p:spPr>
          <a:xfrm>
            <a:off x="4341406" y="306362"/>
            <a:ext cx="3490137" cy="91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3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FZDaBiaoSong-B06S" panose="02000000000000000000" pitchFamily="2" charset="-122"/>
                <a:ea typeface="FZDaBiaoSong-B06S" panose="02000000000000000000" pitchFamily="2" charset="-122"/>
              </a:rPr>
              <a:t>3. </a:t>
            </a:r>
            <a:r>
              <a:rPr lang="zh-CN" altLang="en-US" sz="4400" b="1" dirty="0">
                <a:solidFill>
                  <a:schemeClr val="bg1"/>
                </a:solidFill>
                <a:latin typeface="FZDaBiaoSong-B06S" panose="02000000000000000000" pitchFamily="2" charset="-122"/>
                <a:ea typeface="FZDaBiaoSong-B06S" panose="02000000000000000000" pitchFamily="2" charset="-122"/>
              </a:rPr>
              <a:t>网络训练</a:t>
            </a:r>
          </a:p>
        </p:txBody>
      </p:sp>
    </p:spTree>
    <p:extLst>
      <p:ext uri="{BB962C8B-B14F-4D97-AF65-F5344CB8AC3E}">
        <p14:creationId xmlns:p14="http://schemas.microsoft.com/office/powerpoint/2010/main" val="27743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132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FZDaBiaoSong-B06S</vt:lpstr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</dc:creator>
  <cp:lastModifiedBy>Jin Echo</cp:lastModifiedBy>
  <cp:revision>6</cp:revision>
  <dcterms:created xsi:type="dcterms:W3CDTF">2021-01-13T12:36:43Z</dcterms:created>
  <dcterms:modified xsi:type="dcterms:W3CDTF">2021-01-13T13:30:07Z</dcterms:modified>
</cp:coreProperties>
</file>