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55" r:id="rId4"/>
  </p:sldMasterIdLst>
  <p:notesMasterIdLst>
    <p:notesMasterId r:id="rId9"/>
  </p:notesMasterIdLst>
  <p:sldIdLst>
    <p:sldId id="256" r:id="rId5"/>
    <p:sldId id="257" r:id="rId6"/>
    <p:sldId id="261" r:id="rId7"/>
    <p:sldId id="259"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36766"/>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589" autoAdjust="0"/>
    <p:restoredTop sz="61338" autoAdjust="0"/>
  </p:normalViewPr>
  <p:slideViewPr>
    <p:cSldViewPr snapToGrid="0" snapToObjects="1">
      <p:cViewPr>
        <p:scale>
          <a:sx n="94" d="100"/>
          <a:sy n="94" d="100"/>
        </p:scale>
        <p:origin x="-400" y="-80"/>
      </p:cViewPr>
      <p:guideLst>
        <p:guide orient="horz" pos="2160"/>
        <p:guide pos="2880"/>
      </p:guideLst>
    </p:cSldViewPr>
  </p:slideViewPr>
  <p:notesTextViewPr>
    <p:cViewPr>
      <p:scale>
        <a:sx n="100" d="100"/>
        <a:sy n="100" d="100"/>
      </p:scale>
      <p:origin x="0" y="0"/>
    </p:cViewPr>
  </p:notesTextViewPr>
  <p:sorterViewPr>
    <p:cViewPr>
      <p:scale>
        <a:sx n="149" d="100"/>
        <a:sy n="149" d="100"/>
      </p:scale>
      <p:origin x="0" y="0"/>
    </p:cViewPr>
  </p:sorter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notesMaster" Target="notesMasters/notesMaster1.xml"/><Relationship Id="rId10" Type="http://schemas.openxmlformats.org/officeDocument/2006/relationships/printerSettings" Target="printerSettings/printerSettings1.bin"/></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CB3807F-A616-9B4D-A7D9-593981F7E86F}" type="datetimeFigureOut">
              <a:rPr lang="en-US" smtClean="0"/>
              <a:t>3/12/18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B6AF96E-52F6-AC4C-9587-E80A9602EA60}" type="slidenum">
              <a:rPr lang="en-US" smtClean="0"/>
              <a:t>‹#›</a:t>
            </a:fld>
            <a:endParaRPr lang="en-US"/>
          </a:p>
        </p:txBody>
      </p:sp>
    </p:spTree>
    <p:extLst>
      <p:ext uri="{BB962C8B-B14F-4D97-AF65-F5344CB8AC3E}">
        <p14:creationId xmlns:p14="http://schemas.microsoft.com/office/powerpoint/2010/main" val="280775003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Hi, I’m Nirali </a:t>
            </a:r>
            <a:r>
              <a:rPr lang="en-US" smtClean="0"/>
              <a:t>Shah. Reflection</a:t>
            </a:r>
            <a:r>
              <a:rPr lang="en-US" dirty="0" smtClean="0"/>
              <a:t>: a mobile app focused on remembering the little moments in life</a:t>
            </a:r>
            <a:endParaRPr lang="en-US" dirty="0"/>
          </a:p>
        </p:txBody>
      </p:sp>
      <p:sp>
        <p:nvSpPr>
          <p:cNvPr id="4" name="Slide Number Placeholder 3"/>
          <p:cNvSpPr>
            <a:spLocks noGrp="1"/>
          </p:cNvSpPr>
          <p:nvPr>
            <p:ph type="sldNum" sz="quarter" idx="10"/>
          </p:nvPr>
        </p:nvSpPr>
        <p:spPr/>
        <p:txBody>
          <a:bodyPr/>
          <a:lstStyle/>
          <a:p>
            <a:fld id="{7B6AF96E-52F6-AC4C-9587-E80A9602EA60}" type="slidenum">
              <a:rPr lang="en-US" smtClean="0"/>
              <a:t>1</a:t>
            </a:fld>
            <a:endParaRPr lang="en-US"/>
          </a:p>
        </p:txBody>
      </p:sp>
    </p:spTree>
    <p:extLst>
      <p:ext uri="{BB962C8B-B14F-4D97-AF65-F5344CB8AC3E}">
        <p14:creationId xmlns:p14="http://schemas.microsoft.com/office/powerpoint/2010/main" val="15739244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buNone/>
            </a:pPr>
            <a:r>
              <a:rPr lang="en-US" sz="1200" dirty="0" smtClean="0">
                <a:solidFill>
                  <a:srgbClr val="436766"/>
                </a:solidFill>
                <a:latin typeface="Georgia"/>
                <a:cs typeface="Georgia"/>
              </a:rPr>
              <a:t>Reflection is a mobile app focused on remembering the little moments in life by privately chronicling memories and moods through short journal entries</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Journaling can help manage anxiety, reduce stress, and help identify patterns in thoughts or behaviors, but we may not all have time to sit down and write long entries.</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With Reflection, you can jot down a few words while you’re on the train, while you’re waiting for your morning coffee, while you’re waiting for dinner to finish cooking, whenever is convenient for you to capture your memories and feelings. </a:t>
            </a:r>
            <a:endParaRPr lang="en-US" dirty="0" smtClean="0"/>
          </a:p>
          <a:p>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Think of it as a </a:t>
            </a:r>
            <a:r>
              <a:rPr lang="en-US" dirty="0" err="1" smtClean="0"/>
              <a:t>Timehop</a:t>
            </a:r>
            <a:r>
              <a:rPr lang="en-US" baseline="0" dirty="0" smtClean="0"/>
              <a:t> or Facebook memories, but for your private thoughts and feelings.</a:t>
            </a:r>
          </a:p>
          <a:p>
            <a:endParaRPr lang="en-US" dirty="0" smtClean="0"/>
          </a:p>
          <a:p>
            <a:r>
              <a:rPr lang="en-US" dirty="0" smtClean="0"/>
              <a:t>I utilized</a:t>
            </a:r>
            <a:r>
              <a:rPr lang="en-US" baseline="0" dirty="0" smtClean="0"/>
              <a:t> react native and express to create Reflection and styled with Native Base and Photoshop. Let’s get into the demo!</a:t>
            </a:r>
            <a:endParaRPr lang="en-US" dirty="0" smtClean="0"/>
          </a:p>
          <a:p>
            <a:endParaRPr lang="en-US" baseline="0" dirty="0" smtClean="0"/>
          </a:p>
          <a:p>
            <a:r>
              <a:rPr lang="en-US" baseline="0" dirty="0" smtClean="0"/>
              <a:t>DEMO</a:t>
            </a:r>
          </a:p>
          <a:p>
            <a:pPr marL="171450" indent="-171450">
              <a:buFontTx/>
              <a:buChar char="-"/>
            </a:pPr>
            <a:r>
              <a:rPr lang="en-US" dirty="0" smtClean="0"/>
              <a:t>Read home screen</a:t>
            </a:r>
          </a:p>
          <a:p>
            <a:pPr marL="171450" indent="-171450">
              <a:buFontTx/>
              <a:buChar char="-"/>
            </a:pPr>
            <a:r>
              <a:rPr lang="en-US" dirty="0" smtClean="0"/>
              <a:t>Add entry button</a:t>
            </a:r>
          </a:p>
          <a:p>
            <a:pPr marL="628650" lvl="1" indent="-171450">
              <a:buFontTx/>
              <a:buChar char="-"/>
            </a:pPr>
            <a:r>
              <a:rPr lang="en-US" dirty="0" smtClean="0"/>
              <a:t>The form</a:t>
            </a:r>
            <a:r>
              <a:rPr lang="en-US" baseline="0" dirty="0" smtClean="0"/>
              <a:t> utilizes Native Base for the floating titles</a:t>
            </a:r>
            <a:endParaRPr lang="en-US" dirty="0" smtClean="0"/>
          </a:p>
          <a:p>
            <a:pPr marL="628650" lvl="1" indent="-171450">
              <a:buFontTx/>
              <a:buChar char="-"/>
            </a:pPr>
            <a:r>
              <a:rPr lang="en-US" dirty="0" err="1" smtClean="0"/>
              <a:t>Date</a:t>
            </a:r>
            <a:r>
              <a:rPr lang="en-US" baseline="0" dirty="0" err="1" smtClean="0"/>
              <a:t>Picker</a:t>
            </a:r>
            <a:r>
              <a:rPr lang="en-US" baseline="0" dirty="0" smtClean="0"/>
              <a:t> </a:t>
            </a:r>
            <a:r>
              <a:rPr lang="mr-IN" baseline="0" dirty="0" smtClean="0"/>
              <a:t>–</a:t>
            </a:r>
            <a:r>
              <a:rPr lang="en-US" baseline="0" dirty="0" smtClean="0"/>
              <a:t> having to utilize a different library to get this and integrating it with the rest of the data from the form</a:t>
            </a:r>
          </a:p>
          <a:p>
            <a:pPr marL="628650" lvl="1" indent="-171450">
              <a:buFontTx/>
              <a:buChar char="-"/>
            </a:pPr>
            <a:r>
              <a:rPr lang="en-US" baseline="0" dirty="0" smtClean="0"/>
              <a:t>Test form</a:t>
            </a:r>
          </a:p>
          <a:p>
            <a:pPr marL="628650" lvl="1" indent="-171450">
              <a:buFontTx/>
              <a:buChar char="-"/>
            </a:pPr>
            <a:r>
              <a:rPr lang="en-US" baseline="0" dirty="0" smtClean="0"/>
              <a:t>Form clears and goes to the next page</a:t>
            </a:r>
          </a:p>
          <a:p>
            <a:pPr marL="171450" lvl="0" indent="-171450">
              <a:buFontTx/>
              <a:buChar char="-"/>
            </a:pPr>
            <a:r>
              <a:rPr lang="en-US" baseline="0" dirty="0" smtClean="0"/>
              <a:t>Created a fake timeline</a:t>
            </a:r>
          </a:p>
          <a:p>
            <a:pPr marL="628650" lvl="1" indent="-171450">
              <a:buFontTx/>
              <a:buChar char="-"/>
            </a:pPr>
            <a:r>
              <a:rPr lang="en-US" baseline="0" dirty="0" smtClean="0"/>
              <a:t>Read through timeline</a:t>
            </a:r>
          </a:p>
          <a:p>
            <a:pPr marL="628650" lvl="1" indent="-171450">
              <a:buFontTx/>
              <a:buChar char="-"/>
            </a:pPr>
            <a:r>
              <a:rPr lang="en-US" baseline="0" dirty="0" smtClean="0"/>
              <a:t>Scroll through the timeline</a:t>
            </a:r>
          </a:p>
          <a:p>
            <a:pPr marL="628650" lvl="1" indent="-171450">
              <a:buFontTx/>
              <a:buChar char="-"/>
            </a:pPr>
            <a:r>
              <a:rPr lang="en-US" baseline="0" dirty="0" smtClean="0"/>
              <a:t>Sorted posts so the most recent are on the top</a:t>
            </a:r>
          </a:p>
          <a:p>
            <a:pPr marL="628650" lvl="1" indent="-171450">
              <a:buFontTx/>
              <a:buChar char="-"/>
            </a:pPr>
            <a:r>
              <a:rPr lang="en-US" baseline="0" dirty="0" err="1" smtClean="0"/>
              <a:t>Navbar</a:t>
            </a:r>
            <a:r>
              <a:rPr lang="en-US" baseline="0" dirty="0" smtClean="0"/>
              <a:t> goes back and forth</a:t>
            </a:r>
          </a:p>
          <a:p>
            <a:endParaRPr lang="en-US" baseline="0" dirty="0" smtClean="0"/>
          </a:p>
        </p:txBody>
      </p:sp>
      <p:sp>
        <p:nvSpPr>
          <p:cNvPr id="4" name="Slide Number Placeholder 3"/>
          <p:cNvSpPr>
            <a:spLocks noGrp="1"/>
          </p:cNvSpPr>
          <p:nvPr>
            <p:ph type="sldNum" sz="quarter" idx="10"/>
          </p:nvPr>
        </p:nvSpPr>
        <p:spPr/>
        <p:txBody>
          <a:bodyPr/>
          <a:lstStyle/>
          <a:p>
            <a:fld id="{7B6AF96E-52F6-AC4C-9587-E80A9602EA60}" type="slidenum">
              <a:rPr lang="en-US" smtClean="0"/>
              <a:t>2</a:t>
            </a:fld>
            <a:endParaRPr lang="en-US"/>
          </a:p>
        </p:txBody>
      </p:sp>
    </p:spTree>
    <p:extLst>
      <p:ext uri="{BB962C8B-B14F-4D97-AF65-F5344CB8AC3E}">
        <p14:creationId xmlns:p14="http://schemas.microsoft.com/office/powerpoint/2010/main" val="7487155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(Started </a:t>
            </a:r>
            <a:r>
              <a:rPr lang="en-US" baseline="0" dirty="0" smtClean="0"/>
              <a:t>by drawing out wireframes that gave me a good sense of what I needed to build out and how to focus my </a:t>
            </a:r>
            <a:r>
              <a:rPr lang="en-US" baseline="0" dirty="0" smtClean="0"/>
              <a:t>time)</a:t>
            </a:r>
            <a:endParaRPr lang="en-US" baseline="0" dirty="0" smtClean="0"/>
          </a:p>
          <a:p>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Learning</a:t>
            </a:r>
            <a:r>
              <a:rPr lang="en-US" baseline="0" dirty="0" smtClean="0"/>
              <a:t> React Native was an interesting process </a:t>
            </a:r>
            <a:r>
              <a:rPr lang="mr-IN" baseline="0" dirty="0" smtClean="0"/>
              <a:t>–</a:t>
            </a:r>
            <a:r>
              <a:rPr lang="en-US" baseline="0" dirty="0" smtClean="0"/>
              <a:t> there are slight differences than when working with react </a:t>
            </a:r>
            <a:r>
              <a:rPr lang="mr-IN" baseline="0" dirty="0" smtClean="0"/>
              <a:t>–</a:t>
            </a:r>
            <a:r>
              <a:rPr lang="en-US" baseline="0" dirty="0" smtClean="0"/>
              <a:t> CSS, libraries, simple </a:t>
            </a:r>
            <a:r>
              <a:rPr lang="en-US" baseline="0" dirty="0" smtClean="0"/>
              <a:t>functions like </a:t>
            </a:r>
            <a:r>
              <a:rPr lang="en-US" baseline="0" dirty="0" err="1" smtClean="0"/>
              <a:t>onChange</a:t>
            </a:r>
            <a:r>
              <a:rPr lang="en-US" baseline="0" dirty="0" smtClean="0"/>
              <a:t> and </a:t>
            </a:r>
            <a:r>
              <a:rPr lang="en-US" baseline="0" dirty="0" err="1" smtClean="0"/>
              <a:t>onSubmit</a:t>
            </a: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One</a:t>
            </a:r>
            <a:r>
              <a:rPr lang="en-US" baseline="0" dirty="0" smtClean="0"/>
              <a:t> important thing I learned was that react native is a work in progress and t</a:t>
            </a:r>
            <a:r>
              <a:rPr lang="en-US" dirty="0" smtClean="0"/>
              <a:t>here are some current bugs they are working through.</a:t>
            </a:r>
            <a:r>
              <a:rPr lang="en-US" baseline="0" dirty="0" smtClean="0"/>
              <a:t> it’s been interesting debugging different error messages and learning if it’s because the app or react native is still a work in process</a:t>
            </a:r>
          </a:p>
          <a:p>
            <a:endParaRPr lang="en-US" dirty="0" smtClean="0"/>
          </a:p>
          <a:p>
            <a:r>
              <a:rPr lang="en-US" dirty="0" smtClean="0"/>
              <a:t>There</a:t>
            </a:r>
            <a:r>
              <a:rPr lang="en-US" baseline="0" dirty="0" smtClean="0"/>
              <a:t> are a lot of great libraries and resources that go with React Native. The benefit is that you can find a library and probably a tutorial for almost any general feature you can think of for an app, however, it did take me some time to realize which libraries worked </a:t>
            </a:r>
            <a:r>
              <a:rPr lang="en-US" baseline="0" dirty="0" smtClean="0"/>
              <a:t>with the latest version of NPM and </a:t>
            </a:r>
            <a:r>
              <a:rPr lang="en-US" baseline="0" dirty="0" smtClean="0"/>
              <a:t>which ones gave me the red screen of death</a:t>
            </a:r>
          </a:p>
          <a:p>
            <a:endParaRPr lang="en-US" baseline="0" dirty="0" smtClean="0"/>
          </a:p>
          <a:p>
            <a:r>
              <a:rPr lang="en-US" baseline="0" dirty="0" smtClean="0"/>
              <a:t>I ended up going through a handful of libraries before I landed on the ones you see. It was also fun to get them to work together seamlessly. It took a little bit to get Native Base for the UI styling, React Native Router Flux for the </a:t>
            </a:r>
            <a:r>
              <a:rPr lang="en-US" baseline="0" dirty="0" err="1" smtClean="0"/>
              <a:t>navbar</a:t>
            </a:r>
            <a:r>
              <a:rPr lang="en-US" baseline="0" dirty="0" smtClean="0"/>
              <a:t>, and React Native Modal Date Time Picker for the date picker to work all together. I tested out a lot of different layouts and options, but I do like how it ended up turning out and the flow it has</a:t>
            </a:r>
            <a:endParaRPr lang="en-US" dirty="0" smtClean="0"/>
          </a:p>
        </p:txBody>
      </p:sp>
      <p:sp>
        <p:nvSpPr>
          <p:cNvPr id="4" name="Slide Number Placeholder 3"/>
          <p:cNvSpPr>
            <a:spLocks noGrp="1"/>
          </p:cNvSpPr>
          <p:nvPr>
            <p:ph type="sldNum" sz="quarter" idx="10"/>
          </p:nvPr>
        </p:nvSpPr>
        <p:spPr/>
        <p:txBody>
          <a:bodyPr/>
          <a:lstStyle/>
          <a:p>
            <a:fld id="{7B6AF96E-52F6-AC4C-9587-E80A9602EA60}" type="slidenum">
              <a:rPr lang="en-US" smtClean="0"/>
              <a:t>3</a:t>
            </a:fld>
            <a:endParaRPr lang="en-US"/>
          </a:p>
        </p:txBody>
      </p:sp>
    </p:spTree>
    <p:extLst>
      <p:ext uri="{BB962C8B-B14F-4D97-AF65-F5344CB8AC3E}">
        <p14:creationId xmlns:p14="http://schemas.microsoft.com/office/powerpoint/2010/main" val="6223078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a:t>
            </a:r>
            <a:r>
              <a:rPr lang="en-US" baseline="0" dirty="0" smtClean="0"/>
              <a:t> my version 2.0, I’d love to scale and include authentication for multiple users to sign up and use Reflection</a:t>
            </a:r>
          </a:p>
          <a:p>
            <a:endParaRPr lang="en-US" baseline="0" dirty="0" smtClean="0"/>
          </a:p>
          <a:p>
            <a:r>
              <a:rPr lang="en-US" baseline="0" dirty="0" smtClean="0"/>
              <a:t>I’d also like to add functionality to include images, sound bites, geo-tagging, and other attachments with each entry</a:t>
            </a:r>
          </a:p>
          <a:p>
            <a:endParaRPr lang="en-US" baseline="0" dirty="0" smtClean="0"/>
          </a:p>
          <a:p>
            <a:r>
              <a:rPr lang="en-US" baseline="0" dirty="0" smtClean="0"/>
              <a:t>Similar to </a:t>
            </a:r>
            <a:r>
              <a:rPr lang="en-US" baseline="0" dirty="0" err="1" smtClean="0"/>
              <a:t>Timehop</a:t>
            </a:r>
            <a:r>
              <a:rPr lang="en-US" baseline="0" dirty="0" smtClean="0"/>
              <a:t> and Facebook memories, I’d like to enable push notifications on the anniversary of a reflection</a:t>
            </a:r>
          </a:p>
          <a:p>
            <a:endParaRPr lang="en-US" baseline="0" dirty="0" smtClean="0"/>
          </a:p>
          <a:p>
            <a:r>
              <a:rPr lang="en-US" baseline="0" dirty="0" smtClean="0"/>
              <a:t>A smaller upgrade is that instead of writing moods, in order to standardize mood options and to add some whimsy to it, I’d like to include an option where you can select the </a:t>
            </a:r>
            <a:r>
              <a:rPr lang="en-US" baseline="0" dirty="0" err="1" smtClean="0"/>
              <a:t>emoji</a:t>
            </a:r>
            <a:r>
              <a:rPr lang="en-US" baseline="0" dirty="0" smtClean="0"/>
              <a:t> you’re feeling</a:t>
            </a:r>
          </a:p>
          <a:p>
            <a:endParaRPr lang="en-US" baseline="0" dirty="0" smtClean="0"/>
          </a:p>
          <a:p>
            <a:r>
              <a:rPr lang="en-US" baseline="0" dirty="0" smtClean="0"/>
              <a:t>This could also help with creating aggregated charts for mood and posts to help find trends in your entries.</a:t>
            </a:r>
          </a:p>
          <a:p>
            <a:endParaRPr lang="en-US" baseline="0" dirty="0" smtClean="0"/>
          </a:p>
          <a:p>
            <a:r>
              <a:rPr lang="en-US" baseline="0" dirty="0" smtClean="0"/>
              <a:t>Overall it’s been a challenging and fun experience. I’m glad I was able to learn react native and excited to use it again in the future. Thank you!</a:t>
            </a:r>
            <a:endParaRPr lang="en-US" dirty="0"/>
          </a:p>
        </p:txBody>
      </p:sp>
      <p:sp>
        <p:nvSpPr>
          <p:cNvPr id="4" name="Slide Number Placeholder 3"/>
          <p:cNvSpPr>
            <a:spLocks noGrp="1"/>
          </p:cNvSpPr>
          <p:nvPr>
            <p:ph type="sldNum" sz="quarter" idx="10"/>
          </p:nvPr>
        </p:nvSpPr>
        <p:spPr/>
        <p:txBody>
          <a:bodyPr/>
          <a:lstStyle/>
          <a:p>
            <a:fld id="{7B6AF96E-52F6-AC4C-9587-E80A9602EA60}" type="slidenum">
              <a:rPr lang="en-US" smtClean="0"/>
              <a:t>4</a:t>
            </a:fld>
            <a:endParaRPr lang="en-US"/>
          </a:p>
        </p:txBody>
      </p:sp>
    </p:spTree>
    <p:extLst>
      <p:ext uri="{BB962C8B-B14F-4D97-AF65-F5344CB8AC3E}">
        <p14:creationId xmlns:p14="http://schemas.microsoft.com/office/powerpoint/2010/main" val="9516557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ACDB3CC-F982-40F9-8DD6-BCC9AFBF44BD}" type="datetime1">
              <a:rPr lang="en-US" smtClean="0"/>
              <a:pPr/>
              <a:t>3/12/18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F88E988-FB04-AB4E-BE5A-59F242AF7F7A}" type="slidenum">
              <a:rPr lang="en-US" smtClean="0"/>
              <a:t>‹#›</a:t>
            </a:fld>
            <a:endParaRPr lang="en-US"/>
          </a:p>
        </p:txBody>
      </p:sp>
    </p:spTree>
    <p:extLst>
      <p:ext uri="{BB962C8B-B14F-4D97-AF65-F5344CB8AC3E}">
        <p14:creationId xmlns:p14="http://schemas.microsoft.com/office/powerpoint/2010/main" val="17283514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C2560D-EC28-3B41-86E8-18F1CE0113B4}" type="datetimeFigureOut">
              <a:rPr lang="en-US" smtClean="0"/>
              <a:t>3/12/18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3723317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C2560D-EC28-3B41-86E8-18F1CE0113B4}" type="datetimeFigureOut">
              <a:rPr lang="en-US" smtClean="0"/>
              <a:t>3/12/18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24179964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C2560D-EC28-3B41-86E8-18F1CE0113B4}" type="datetimeFigureOut">
              <a:rPr lang="en-US" smtClean="0"/>
              <a:t>3/12/18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32203822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9E7B99-7C3F-4BC3-B7B8-7E1F8C620B24}" type="datetime1">
              <a:rPr lang="en-US" smtClean="0"/>
              <a:pPr/>
              <a:t>3/12/18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AF2B4D-6B12-4EDF-87BB-2B55CECB6611}" type="slidenum">
              <a:rPr lang="en-US" smtClean="0"/>
              <a:pPr/>
              <a:t>‹#›</a:t>
            </a:fld>
            <a:endParaRPr lang="en-US"/>
          </a:p>
        </p:txBody>
      </p:sp>
    </p:spTree>
    <p:extLst>
      <p:ext uri="{BB962C8B-B14F-4D97-AF65-F5344CB8AC3E}">
        <p14:creationId xmlns:p14="http://schemas.microsoft.com/office/powerpoint/2010/main" val="1122394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8C2560D-EC28-3B41-86E8-18F1CE0113B4}" type="datetimeFigureOut">
              <a:rPr lang="en-US" smtClean="0"/>
              <a:t>3/12/18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1260594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8C2560D-EC28-3B41-86E8-18F1CE0113B4}" type="datetimeFigureOut">
              <a:rPr lang="en-US" smtClean="0"/>
              <a:t>3/12/18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24868244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8C2560D-EC28-3B41-86E8-18F1CE0113B4}" type="datetimeFigureOut">
              <a:rPr lang="en-US" smtClean="0"/>
              <a:t>3/12/18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1084712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C2560D-EC28-3B41-86E8-18F1CE0113B4}" type="datetimeFigureOut">
              <a:rPr lang="en-US" smtClean="0"/>
              <a:t>3/12/18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12492246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C2560D-EC28-3B41-86E8-18F1CE0113B4}" type="datetimeFigureOut">
              <a:rPr lang="en-US" smtClean="0"/>
              <a:t>3/12/18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6B1FF6-39B9-40F5-8B67-33C6354A3D4F}" type="slidenum">
              <a:rPr kumimoji="0" lang="en-US" smtClean="0"/>
              <a:pPr eaLnBrk="1" latinLnBrk="0" hangingPunct="1"/>
              <a:t>‹#›</a:t>
            </a:fld>
            <a:endParaRPr kumimoji="0" lang="en-US" dirty="0">
              <a:solidFill>
                <a:schemeClr val="accent3">
                  <a:shade val="75000"/>
                </a:schemeClr>
              </a:solidFill>
            </a:endParaRPr>
          </a:p>
        </p:txBody>
      </p:sp>
    </p:spTree>
    <p:extLst>
      <p:ext uri="{BB962C8B-B14F-4D97-AF65-F5344CB8AC3E}">
        <p14:creationId xmlns:p14="http://schemas.microsoft.com/office/powerpoint/2010/main" val="12182203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C2560D-EC28-3B41-86E8-18F1CE0113B4}" type="datetimeFigureOut">
              <a:rPr lang="en-US" smtClean="0"/>
              <a:t>3/12/18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361598310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C2560D-EC28-3B41-86E8-18F1CE0113B4}" type="datetimeFigureOut">
              <a:rPr lang="en-US" smtClean="0"/>
              <a:t>3/12/18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66355A-084C-D24E-9AD2-7E4FC41EA627}" type="slidenum">
              <a:rPr lang="en-US" smtClean="0"/>
              <a:t>‹#›</a:t>
            </a:fld>
            <a:endParaRPr lang="en-US"/>
          </a:p>
        </p:txBody>
      </p:sp>
    </p:spTree>
    <p:extLst>
      <p:ext uri="{BB962C8B-B14F-4D97-AF65-F5344CB8AC3E}">
        <p14:creationId xmlns:p14="http://schemas.microsoft.com/office/powerpoint/2010/main" val="3693843513"/>
      </p:ext>
    </p:extLst>
  </p:cSld>
  <p:clrMap bg1="lt1" tx1="dk1" bg2="lt2" tx2="dk2" accent1="accent1" accent2="accent2" accent3="accent3" accent4="accent4" accent5="accent5" accent6="accent6" hlink="hlink" folHlink="folHlink"/>
  <p:sldLayoutIdLst>
    <p:sldLayoutId id="2147493456" r:id="rId1"/>
    <p:sldLayoutId id="2147493457" r:id="rId2"/>
    <p:sldLayoutId id="2147493458" r:id="rId3"/>
    <p:sldLayoutId id="2147493459" r:id="rId4"/>
    <p:sldLayoutId id="2147493460" r:id="rId5"/>
    <p:sldLayoutId id="2147493461" r:id="rId6"/>
    <p:sldLayoutId id="2147493462" r:id="rId7"/>
    <p:sldLayoutId id="2147493463" r:id="rId8"/>
    <p:sldLayoutId id="2147493464" r:id="rId9"/>
    <p:sldLayoutId id="2147493465" r:id="rId10"/>
    <p:sldLayoutId id="2147493466"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3"/>
          <a:srcRect l="6431" t="549" r="5504"/>
          <a:stretch/>
        </p:blipFill>
        <p:spPr>
          <a:xfrm>
            <a:off x="0" y="0"/>
            <a:ext cx="9144000" cy="6884188"/>
          </a:xfrm>
          <a:prstGeom prst="rect">
            <a:avLst/>
          </a:prstGeom>
        </p:spPr>
      </p:pic>
      <p:sp>
        <p:nvSpPr>
          <p:cNvPr id="2" name="Title 1"/>
          <p:cNvSpPr>
            <a:spLocks noGrp="1"/>
          </p:cNvSpPr>
          <p:nvPr>
            <p:ph type="ctrTitle"/>
          </p:nvPr>
        </p:nvSpPr>
        <p:spPr>
          <a:xfrm>
            <a:off x="0" y="1958975"/>
            <a:ext cx="9144000" cy="1470025"/>
          </a:xfrm>
          <a:effectLst>
            <a:outerShdw blurRad="50800" dist="38100" dir="2700000" algn="tl" rotWithShape="0">
              <a:prstClr val="black">
                <a:alpha val="40000"/>
              </a:prstClr>
            </a:outerShdw>
          </a:effectLst>
        </p:spPr>
        <p:txBody>
          <a:bodyPr>
            <a:noAutofit/>
          </a:bodyPr>
          <a:lstStyle/>
          <a:p>
            <a:r>
              <a:rPr lang="en-US" sz="96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Georgia"/>
                <a:cs typeface="Georgia"/>
              </a:rPr>
              <a:t>Reflection</a:t>
            </a:r>
            <a:endParaRPr lang="en-US" sz="96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Georgia"/>
              <a:cs typeface="Georgia"/>
            </a:endParaRPr>
          </a:p>
        </p:txBody>
      </p:sp>
      <p:sp>
        <p:nvSpPr>
          <p:cNvPr id="3" name="Subtitle 2"/>
          <p:cNvSpPr>
            <a:spLocks noGrp="1"/>
          </p:cNvSpPr>
          <p:nvPr>
            <p:ph type="subTitle" idx="1"/>
          </p:nvPr>
        </p:nvSpPr>
        <p:spPr>
          <a:xfrm>
            <a:off x="0" y="5723546"/>
            <a:ext cx="9144000" cy="1134454"/>
          </a:xfrm>
        </p:spPr>
        <p:txBody>
          <a:bodyPr>
            <a:noAutofit/>
          </a:bodyPr>
          <a:lstStyle/>
          <a:p>
            <a:r>
              <a:rPr lang="en-US" sz="16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Georgia"/>
                <a:cs typeface="Georgia"/>
              </a:rPr>
              <a:t>Nirali Shah</a:t>
            </a:r>
          </a:p>
          <a:p>
            <a:r>
              <a:rPr lang="en-US" sz="16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Georgia"/>
                <a:cs typeface="Georgia"/>
              </a:rPr>
              <a:t>March 12, 2018</a:t>
            </a:r>
            <a:endParaRPr lang="en-US" sz="16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Georgia"/>
              <a:cs typeface="Georgia"/>
            </a:endParaRPr>
          </a:p>
        </p:txBody>
      </p:sp>
    </p:spTree>
    <p:extLst>
      <p:ext uri="{BB962C8B-B14F-4D97-AF65-F5344CB8AC3E}">
        <p14:creationId xmlns:p14="http://schemas.microsoft.com/office/powerpoint/2010/main" val="468160139"/>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p:cNvPicPr>
            <a:picLocks noGrp="1" noChangeAspect="1"/>
          </p:cNvPicPr>
          <p:nvPr>
            <p:ph idx="1"/>
          </p:nvPr>
        </p:nvPicPr>
        <p:blipFill rotWithShape="1">
          <a:blip r:embed="rId3">
            <a:alphaModFix amt="33000"/>
          </a:blip>
          <a:srcRect t="48134" r="-1" b="9676"/>
          <a:stretch/>
        </p:blipFill>
        <p:spPr>
          <a:xfrm>
            <a:off x="0" y="0"/>
            <a:ext cx="9144000" cy="6858000"/>
          </a:xfrm>
        </p:spPr>
      </p:pic>
      <p:sp>
        <p:nvSpPr>
          <p:cNvPr id="2" name="Title 1"/>
          <p:cNvSpPr>
            <a:spLocks noGrp="1"/>
          </p:cNvSpPr>
          <p:nvPr>
            <p:ph type="title"/>
          </p:nvPr>
        </p:nvSpPr>
        <p:spPr/>
        <p:txBody>
          <a:bodyPr/>
          <a:lstStyle/>
          <a:p>
            <a:r>
              <a:rPr lang="en-US" dirty="0" smtClean="0">
                <a:solidFill>
                  <a:srgbClr val="436766"/>
                </a:solidFill>
                <a:latin typeface="Georgia"/>
                <a:cs typeface="Georgia"/>
              </a:rPr>
              <a:t>Overview</a:t>
            </a:r>
            <a:endParaRPr lang="en-US" dirty="0">
              <a:solidFill>
                <a:srgbClr val="436766"/>
              </a:solidFill>
              <a:latin typeface="Georgia"/>
              <a:cs typeface="Georgia"/>
            </a:endParaRPr>
          </a:p>
        </p:txBody>
      </p:sp>
      <p:pic>
        <p:nvPicPr>
          <p:cNvPr id="11" name="Picture 10"/>
          <p:cNvPicPr>
            <a:picLocks noChangeAspect="1"/>
          </p:cNvPicPr>
          <p:nvPr/>
        </p:nvPicPr>
        <p:blipFill>
          <a:blip r:embed="rId4"/>
          <a:stretch>
            <a:fillRect/>
          </a:stretch>
        </p:blipFill>
        <p:spPr>
          <a:xfrm>
            <a:off x="5416078" y="3978130"/>
            <a:ext cx="3484711" cy="1918978"/>
          </a:xfrm>
          <a:prstGeom prst="rect">
            <a:avLst/>
          </a:prstGeom>
          <a:effectLst>
            <a:outerShdw blurRad="50800" dist="38100" dir="2700000" algn="tl" rotWithShape="0">
              <a:prstClr val="black">
                <a:alpha val="40000"/>
              </a:prstClr>
            </a:outerShdw>
          </a:effectLst>
        </p:spPr>
      </p:pic>
      <p:pic>
        <p:nvPicPr>
          <p:cNvPr id="12" name="Picture 11"/>
          <p:cNvPicPr>
            <a:picLocks noChangeAspect="1"/>
          </p:cNvPicPr>
          <p:nvPr/>
        </p:nvPicPr>
        <p:blipFill rotWithShape="1">
          <a:blip r:embed="rId5"/>
          <a:srcRect l="27349" t="34190" r="41436" b="39201"/>
          <a:stretch/>
        </p:blipFill>
        <p:spPr>
          <a:xfrm>
            <a:off x="2294854" y="3978131"/>
            <a:ext cx="2854329" cy="900218"/>
          </a:xfrm>
          <a:prstGeom prst="rect">
            <a:avLst/>
          </a:prstGeom>
          <a:effectLst>
            <a:outerShdw blurRad="50800" dist="38100" dir="2700000" algn="tl" rotWithShape="0">
              <a:prstClr val="black">
                <a:alpha val="40000"/>
              </a:prstClr>
            </a:outerShdw>
          </a:effectLst>
        </p:spPr>
      </p:pic>
      <p:pic>
        <p:nvPicPr>
          <p:cNvPr id="15" name="Picture 14"/>
          <p:cNvPicPr>
            <a:picLocks noChangeAspect="1"/>
          </p:cNvPicPr>
          <p:nvPr/>
        </p:nvPicPr>
        <p:blipFill rotWithShape="1">
          <a:blip r:embed="rId6"/>
          <a:srcRect l="5615" t="14191" r="5578" b="25863"/>
          <a:stretch/>
        </p:blipFill>
        <p:spPr>
          <a:xfrm>
            <a:off x="2294854" y="5075733"/>
            <a:ext cx="2853798" cy="821375"/>
          </a:xfrm>
          <a:prstGeom prst="rect">
            <a:avLst/>
          </a:prstGeom>
          <a:effectLst>
            <a:outerShdw blurRad="50800" dist="38100" dir="2700000" algn="tl" rotWithShape="0">
              <a:prstClr val="black">
                <a:alpha val="40000"/>
              </a:prstClr>
            </a:outerShdw>
          </a:effectLst>
        </p:spPr>
      </p:pic>
      <p:sp>
        <p:nvSpPr>
          <p:cNvPr id="17" name="Content Placeholder 2"/>
          <p:cNvSpPr txBox="1">
            <a:spLocks/>
          </p:cNvSpPr>
          <p:nvPr/>
        </p:nvSpPr>
        <p:spPr>
          <a:xfrm>
            <a:off x="0" y="1498698"/>
            <a:ext cx="9144000" cy="1838265"/>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sz="2800" dirty="0" smtClean="0">
                <a:solidFill>
                  <a:srgbClr val="436766"/>
                </a:solidFill>
                <a:latin typeface="Georgia"/>
                <a:cs typeface="Georgia"/>
              </a:rPr>
              <a:t>Reflection is a mobile app focused on remembering </a:t>
            </a:r>
            <a:br>
              <a:rPr lang="en-US" sz="2800" dirty="0" smtClean="0">
                <a:solidFill>
                  <a:srgbClr val="436766"/>
                </a:solidFill>
                <a:latin typeface="Georgia"/>
                <a:cs typeface="Georgia"/>
              </a:rPr>
            </a:br>
            <a:r>
              <a:rPr lang="en-US" sz="2800" dirty="0" smtClean="0">
                <a:solidFill>
                  <a:srgbClr val="436766"/>
                </a:solidFill>
                <a:latin typeface="Georgia"/>
                <a:cs typeface="Georgia"/>
              </a:rPr>
              <a:t>the little moments in life by privately </a:t>
            </a:r>
            <a:br>
              <a:rPr lang="en-US" sz="2800" dirty="0" smtClean="0">
                <a:solidFill>
                  <a:srgbClr val="436766"/>
                </a:solidFill>
                <a:latin typeface="Georgia"/>
                <a:cs typeface="Georgia"/>
              </a:rPr>
            </a:br>
            <a:r>
              <a:rPr lang="en-US" sz="2800" dirty="0" smtClean="0">
                <a:solidFill>
                  <a:srgbClr val="436766"/>
                </a:solidFill>
                <a:latin typeface="Georgia"/>
                <a:cs typeface="Georgia"/>
              </a:rPr>
              <a:t>chronicling memories and moods through </a:t>
            </a:r>
            <a:br>
              <a:rPr lang="en-US" sz="2800" dirty="0" smtClean="0">
                <a:solidFill>
                  <a:srgbClr val="436766"/>
                </a:solidFill>
                <a:latin typeface="Georgia"/>
                <a:cs typeface="Georgia"/>
              </a:rPr>
            </a:br>
            <a:r>
              <a:rPr lang="en-US" sz="2800" dirty="0" smtClean="0">
                <a:solidFill>
                  <a:srgbClr val="436766"/>
                </a:solidFill>
                <a:latin typeface="Georgia"/>
                <a:cs typeface="Georgia"/>
              </a:rPr>
              <a:t>short journal entries</a:t>
            </a:r>
          </a:p>
          <a:p>
            <a:pPr algn="ctr"/>
            <a:endParaRPr lang="en-US" sz="2800" dirty="0" smtClean="0">
              <a:solidFill>
                <a:srgbClr val="436766"/>
              </a:solidFill>
              <a:latin typeface="Georgia"/>
              <a:cs typeface="Georgia"/>
            </a:endParaRPr>
          </a:p>
          <a:p>
            <a:pPr algn="ctr"/>
            <a:endParaRPr lang="en-US" sz="2800" dirty="0">
              <a:solidFill>
                <a:srgbClr val="436766"/>
              </a:solidFill>
              <a:latin typeface="Georgia"/>
              <a:cs typeface="Georgia"/>
            </a:endParaRPr>
          </a:p>
        </p:txBody>
      </p:sp>
      <p:pic>
        <p:nvPicPr>
          <p:cNvPr id="18" name="Picture 17"/>
          <p:cNvPicPr>
            <a:picLocks noChangeAspect="1"/>
          </p:cNvPicPr>
          <p:nvPr/>
        </p:nvPicPr>
        <p:blipFill rotWithShape="1">
          <a:blip r:embed="rId7"/>
          <a:srcRect l="25711" r="25378"/>
          <a:stretch/>
        </p:blipFill>
        <p:spPr>
          <a:xfrm>
            <a:off x="270232" y="3978130"/>
            <a:ext cx="1787764" cy="1918977"/>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883957662"/>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8"/>
          <p:cNvPicPr>
            <a:picLocks noChangeAspect="1"/>
          </p:cNvPicPr>
          <p:nvPr/>
        </p:nvPicPr>
        <p:blipFill rotWithShape="1">
          <a:blip r:embed="rId3">
            <a:alphaModFix amt="33000"/>
          </a:blip>
          <a:srcRect t="48134" r="-1" b="9676"/>
          <a:stretch/>
        </p:blipFill>
        <p:spPr>
          <a:xfrm>
            <a:off x="0" y="0"/>
            <a:ext cx="9144000" cy="6858000"/>
          </a:xfrm>
          <a:prstGeom prst="rect">
            <a:avLst/>
          </a:prstGeom>
        </p:spPr>
      </p:pic>
      <p:sp>
        <p:nvSpPr>
          <p:cNvPr id="2" name="Title 1"/>
          <p:cNvSpPr>
            <a:spLocks noGrp="1"/>
          </p:cNvSpPr>
          <p:nvPr>
            <p:ph type="title"/>
          </p:nvPr>
        </p:nvSpPr>
        <p:spPr/>
        <p:txBody>
          <a:bodyPr/>
          <a:lstStyle/>
          <a:p>
            <a:r>
              <a:rPr lang="en-US" dirty="0" smtClean="0">
                <a:solidFill>
                  <a:srgbClr val="436766"/>
                </a:solidFill>
                <a:latin typeface="Georgia"/>
                <a:cs typeface="Georgia"/>
              </a:rPr>
              <a:t>Lessons Learned</a:t>
            </a:r>
            <a:endParaRPr lang="en-US" dirty="0">
              <a:solidFill>
                <a:srgbClr val="436766"/>
              </a:solidFill>
              <a:latin typeface="Georgia"/>
              <a:cs typeface="Georgia"/>
            </a:endParaRPr>
          </a:p>
        </p:txBody>
      </p:sp>
      <p:sp>
        <p:nvSpPr>
          <p:cNvPr id="4" name="Content Placeholder 2"/>
          <p:cNvSpPr>
            <a:spLocks noGrp="1"/>
          </p:cNvSpPr>
          <p:nvPr>
            <p:ph idx="1"/>
          </p:nvPr>
        </p:nvSpPr>
        <p:spPr>
          <a:xfrm>
            <a:off x="457200" y="1600200"/>
            <a:ext cx="8229600" cy="4525963"/>
          </a:xfrm>
        </p:spPr>
        <p:txBody>
          <a:bodyPr>
            <a:normAutofit/>
          </a:bodyPr>
          <a:lstStyle/>
          <a:p>
            <a:r>
              <a:rPr lang="en-US" sz="2800" dirty="0" smtClean="0">
                <a:solidFill>
                  <a:srgbClr val="436766"/>
                </a:solidFill>
                <a:latin typeface="Georgia"/>
                <a:cs typeface="Georgia"/>
              </a:rPr>
              <a:t>Working with React Native for the first time</a:t>
            </a:r>
            <a:br>
              <a:rPr lang="en-US" sz="2800" dirty="0" smtClean="0">
                <a:solidFill>
                  <a:srgbClr val="436766"/>
                </a:solidFill>
                <a:latin typeface="Georgia"/>
                <a:cs typeface="Georgia"/>
              </a:rPr>
            </a:br>
            <a:endParaRPr lang="en-US" sz="2800" dirty="0" smtClean="0">
              <a:solidFill>
                <a:srgbClr val="436766"/>
              </a:solidFill>
              <a:latin typeface="Georgia"/>
              <a:cs typeface="Georgia"/>
            </a:endParaRPr>
          </a:p>
          <a:p>
            <a:r>
              <a:rPr lang="en-US" sz="2800" dirty="0" smtClean="0">
                <a:solidFill>
                  <a:srgbClr val="436766"/>
                </a:solidFill>
                <a:latin typeface="Georgia"/>
                <a:cs typeface="Georgia"/>
              </a:rPr>
              <a:t>React Native with NPM</a:t>
            </a:r>
            <a:br>
              <a:rPr lang="en-US" sz="2800" dirty="0" smtClean="0">
                <a:solidFill>
                  <a:srgbClr val="436766"/>
                </a:solidFill>
                <a:latin typeface="Georgia"/>
                <a:cs typeface="Georgia"/>
              </a:rPr>
            </a:br>
            <a:endParaRPr lang="en-US" sz="2800" dirty="0" smtClean="0">
              <a:solidFill>
                <a:srgbClr val="436766"/>
              </a:solidFill>
              <a:latin typeface="Georgia"/>
              <a:cs typeface="Georgia"/>
            </a:endParaRPr>
          </a:p>
          <a:p>
            <a:r>
              <a:rPr lang="en-US" sz="2800" dirty="0" smtClean="0">
                <a:solidFill>
                  <a:srgbClr val="436766"/>
                </a:solidFill>
                <a:latin typeface="Georgia"/>
                <a:cs typeface="Georgia"/>
              </a:rPr>
              <a:t>Getting multiple libraries to work together</a:t>
            </a:r>
            <a:endParaRPr lang="en-US" sz="2800" dirty="0">
              <a:solidFill>
                <a:srgbClr val="436766"/>
              </a:solidFill>
              <a:latin typeface="Georgia"/>
              <a:cs typeface="Georgia"/>
            </a:endParaRPr>
          </a:p>
        </p:txBody>
      </p:sp>
    </p:spTree>
    <p:extLst>
      <p:ext uri="{BB962C8B-B14F-4D97-AF65-F5344CB8AC3E}">
        <p14:creationId xmlns:p14="http://schemas.microsoft.com/office/powerpoint/2010/main" val="1709428925"/>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8"/>
          <p:cNvPicPr>
            <a:picLocks noChangeAspect="1"/>
          </p:cNvPicPr>
          <p:nvPr/>
        </p:nvPicPr>
        <p:blipFill rotWithShape="1">
          <a:blip r:embed="rId3">
            <a:alphaModFix amt="33000"/>
          </a:blip>
          <a:srcRect t="48134" r="-1" b="9676"/>
          <a:stretch/>
        </p:blipFill>
        <p:spPr>
          <a:xfrm>
            <a:off x="0" y="0"/>
            <a:ext cx="9144000" cy="6858000"/>
          </a:xfrm>
          <a:prstGeom prst="rect">
            <a:avLst/>
          </a:prstGeom>
        </p:spPr>
      </p:pic>
      <p:sp>
        <p:nvSpPr>
          <p:cNvPr id="2" name="Title 1"/>
          <p:cNvSpPr>
            <a:spLocks noGrp="1"/>
          </p:cNvSpPr>
          <p:nvPr>
            <p:ph type="title"/>
          </p:nvPr>
        </p:nvSpPr>
        <p:spPr/>
        <p:txBody>
          <a:bodyPr/>
          <a:lstStyle/>
          <a:p>
            <a:r>
              <a:rPr lang="en-US" dirty="0" smtClean="0">
                <a:solidFill>
                  <a:srgbClr val="436766"/>
                </a:solidFill>
                <a:latin typeface="Georgia"/>
                <a:cs typeface="Georgia"/>
              </a:rPr>
              <a:t>Version 2.0</a:t>
            </a:r>
            <a:endParaRPr lang="en-US" dirty="0">
              <a:solidFill>
                <a:srgbClr val="436766"/>
              </a:solidFill>
              <a:latin typeface="Georgia"/>
              <a:cs typeface="Georgia"/>
            </a:endParaRPr>
          </a:p>
        </p:txBody>
      </p:sp>
      <p:sp>
        <p:nvSpPr>
          <p:cNvPr id="3" name="Content Placeholder 2"/>
          <p:cNvSpPr>
            <a:spLocks noGrp="1"/>
          </p:cNvSpPr>
          <p:nvPr>
            <p:ph idx="1"/>
          </p:nvPr>
        </p:nvSpPr>
        <p:spPr/>
        <p:txBody>
          <a:bodyPr>
            <a:normAutofit fontScale="92500"/>
          </a:bodyPr>
          <a:lstStyle/>
          <a:p>
            <a:r>
              <a:rPr lang="en-US" sz="2800" dirty="0" smtClean="0">
                <a:solidFill>
                  <a:srgbClr val="436766"/>
                </a:solidFill>
                <a:latin typeface="Georgia"/>
                <a:cs typeface="Georgia"/>
              </a:rPr>
              <a:t>Add authentication for multiple users</a:t>
            </a:r>
            <a:br>
              <a:rPr lang="en-US" sz="2800" dirty="0" smtClean="0">
                <a:solidFill>
                  <a:srgbClr val="436766"/>
                </a:solidFill>
                <a:latin typeface="Georgia"/>
                <a:cs typeface="Georgia"/>
              </a:rPr>
            </a:br>
            <a:endParaRPr lang="en-US" sz="2800" dirty="0" smtClean="0">
              <a:solidFill>
                <a:srgbClr val="436766"/>
              </a:solidFill>
              <a:latin typeface="Georgia"/>
              <a:cs typeface="Georgia"/>
            </a:endParaRPr>
          </a:p>
          <a:p>
            <a:r>
              <a:rPr lang="en-US" sz="2800" dirty="0" smtClean="0">
                <a:solidFill>
                  <a:srgbClr val="436766"/>
                </a:solidFill>
                <a:latin typeface="Georgia"/>
                <a:cs typeface="Georgia"/>
              </a:rPr>
              <a:t>Functionality to include attachments</a:t>
            </a:r>
            <a:r>
              <a:rPr lang="en-US" sz="2800" dirty="0">
                <a:solidFill>
                  <a:srgbClr val="436766"/>
                </a:solidFill>
                <a:latin typeface="Georgia"/>
                <a:cs typeface="Georgia"/>
              </a:rPr>
              <a:t> </a:t>
            </a:r>
            <a:r>
              <a:rPr lang="en-US" sz="2800" dirty="0" smtClean="0">
                <a:solidFill>
                  <a:srgbClr val="436766"/>
                </a:solidFill>
                <a:latin typeface="Georgia"/>
                <a:cs typeface="Georgia"/>
              </a:rPr>
              <a:t>and </a:t>
            </a:r>
            <a:br>
              <a:rPr lang="en-US" sz="2800" dirty="0" smtClean="0">
                <a:solidFill>
                  <a:srgbClr val="436766"/>
                </a:solidFill>
                <a:latin typeface="Georgia"/>
                <a:cs typeface="Georgia"/>
              </a:rPr>
            </a:br>
            <a:r>
              <a:rPr lang="en-US" sz="2800" dirty="0" smtClean="0">
                <a:solidFill>
                  <a:srgbClr val="436766"/>
                </a:solidFill>
                <a:latin typeface="Georgia"/>
                <a:cs typeface="Georgia"/>
              </a:rPr>
              <a:t>geo-tagging</a:t>
            </a:r>
            <a:br>
              <a:rPr lang="en-US" sz="2800" dirty="0" smtClean="0">
                <a:solidFill>
                  <a:srgbClr val="436766"/>
                </a:solidFill>
                <a:latin typeface="Georgia"/>
                <a:cs typeface="Georgia"/>
              </a:rPr>
            </a:br>
            <a:endParaRPr lang="en-US" sz="2800" dirty="0" smtClean="0">
              <a:solidFill>
                <a:srgbClr val="436766"/>
              </a:solidFill>
              <a:latin typeface="Georgia"/>
              <a:cs typeface="Georgia"/>
            </a:endParaRPr>
          </a:p>
          <a:p>
            <a:r>
              <a:rPr lang="en-US" sz="2800" dirty="0" smtClean="0">
                <a:solidFill>
                  <a:srgbClr val="436766"/>
                </a:solidFill>
                <a:latin typeface="Georgia"/>
                <a:cs typeface="Georgia"/>
              </a:rPr>
              <a:t>Push notifications on the anniversary of a reflection</a:t>
            </a:r>
            <a:br>
              <a:rPr lang="en-US" sz="2800" dirty="0" smtClean="0">
                <a:solidFill>
                  <a:srgbClr val="436766"/>
                </a:solidFill>
                <a:latin typeface="Georgia"/>
                <a:cs typeface="Georgia"/>
              </a:rPr>
            </a:br>
            <a:endParaRPr lang="en-US" sz="2800" dirty="0" smtClean="0">
              <a:solidFill>
                <a:srgbClr val="436766"/>
              </a:solidFill>
              <a:latin typeface="Georgia"/>
              <a:cs typeface="Georgia"/>
            </a:endParaRPr>
          </a:p>
          <a:p>
            <a:r>
              <a:rPr lang="en-US" sz="2800" dirty="0" smtClean="0">
                <a:solidFill>
                  <a:srgbClr val="436766"/>
                </a:solidFill>
                <a:latin typeface="Georgia"/>
                <a:cs typeface="Georgia"/>
              </a:rPr>
              <a:t>Include option to pick </a:t>
            </a:r>
            <a:r>
              <a:rPr lang="en-US" sz="2800" dirty="0" err="1" smtClean="0">
                <a:solidFill>
                  <a:srgbClr val="436766"/>
                </a:solidFill>
                <a:latin typeface="Georgia"/>
                <a:cs typeface="Georgia"/>
              </a:rPr>
              <a:t>emojis</a:t>
            </a:r>
            <a:r>
              <a:rPr lang="en-US" sz="2800" dirty="0" smtClean="0">
                <a:solidFill>
                  <a:srgbClr val="436766"/>
                </a:solidFill>
                <a:latin typeface="Georgia"/>
                <a:cs typeface="Georgia"/>
              </a:rPr>
              <a:t> to reflect mood</a:t>
            </a:r>
            <a:endParaRPr lang="en-US" sz="2800" dirty="0">
              <a:solidFill>
                <a:srgbClr val="436766"/>
              </a:solidFill>
              <a:latin typeface="Georgia"/>
              <a:cs typeface="Georgia"/>
            </a:endParaRPr>
          </a:p>
          <a:p>
            <a:endParaRPr lang="en-US" sz="2800" dirty="0" smtClean="0">
              <a:solidFill>
                <a:srgbClr val="436766"/>
              </a:solidFill>
              <a:latin typeface="Georgia"/>
              <a:cs typeface="Georgia"/>
            </a:endParaRPr>
          </a:p>
          <a:p>
            <a:r>
              <a:rPr lang="en-US" sz="2800" dirty="0" smtClean="0">
                <a:solidFill>
                  <a:srgbClr val="436766"/>
                </a:solidFill>
                <a:latin typeface="Georgia"/>
                <a:cs typeface="Georgia"/>
              </a:rPr>
              <a:t>Aggregation mood charts</a:t>
            </a:r>
          </a:p>
        </p:txBody>
      </p:sp>
    </p:spTree>
    <p:extLst>
      <p:ext uri="{BB962C8B-B14F-4D97-AF65-F5344CB8AC3E}">
        <p14:creationId xmlns:p14="http://schemas.microsoft.com/office/powerpoint/2010/main" val="3786778905"/>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Props1.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7D2A1B0-FF3E-4009-940D-AED0EB70AA20}">
  <ds:schemaRefs>
    <ds:schemaRef ds:uri="http://schemas.microsoft.com/sharepoint/v3/contenttype/forms"/>
  </ds:schemaRefs>
</ds:datastoreItem>
</file>

<file path=customXml/itemProps3.xml><?xml version="1.0" encoding="utf-8"?>
<ds:datastoreItem xmlns:ds="http://schemas.openxmlformats.org/officeDocument/2006/customXml" ds:itemID="{7B6F2769-7194-4217-93D3-3AF3A4742282}">
  <ds:schemaRefs>
    <ds:schemaRef ds:uri="http://schemas.microsoft.com/office/2006/metadata/properties"/>
    <ds:schemaRef ds:uri="http://schemas.microsoft.com/office/infopath/2007/PartnerControls"/>
    <ds:schemaRef ds:uri="http://schemas.microsoft.com/sharepoint/v3/fields"/>
  </ds:schemaRefs>
</ds:datastoreItem>
</file>

<file path=docProps/app.xml><?xml version="1.0" encoding="utf-8"?>
<Properties xmlns="http://schemas.openxmlformats.org/officeDocument/2006/extended-properties" xmlns:vt="http://schemas.openxmlformats.org/officeDocument/2006/docPropsVTypes">
  <Template>FNEMasterTemplateForThemePreview.pptx</Template>
  <TotalTime>983</TotalTime>
  <Words>691</Words>
  <Application>Microsoft Macintosh PowerPoint</Application>
  <PresentationFormat>On-screen Show (4:3)</PresentationFormat>
  <Paragraphs>63</Paragraphs>
  <Slides>4</Slides>
  <Notes>4</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Reflection</vt:lpstr>
      <vt:lpstr>Overview</vt:lpstr>
      <vt:lpstr>Lessons Learned</vt:lpstr>
      <vt:lpstr>Version 2.0</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FileNewTemplate</dc:title>
  <dc:creator>Diana</dc:creator>
  <cp:lastModifiedBy>Nirali Shah</cp:lastModifiedBy>
  <cp:revision>55</cp:revision>
  <dcterms:created xsi:type="dcterms:W3CDTF">2010-04-12T23:12:02Z</dcterms:created>
  <dcterms:modified xsi:type="dcterms:W3CDTF">2018-03-12T15:33:53Z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