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3" r:id="rId3"/>
    <p:sldId id="267" r:id="rId4"/>
    <p:sldId id="266" r:id="rId5"/>
    <p:sldId id="269" r:id="rId6"/>
    <p:sldId id="287" r:id="rId7"/>
    <p:sldId id="271" r:id="rId8"/>
    <p:sldId id="270" r:id="rId9"/>
    <p:sldId id="288" r:id="rId10"/>
    <p:sldId id="273" r:id="rId11"/>
    <p:sldId id="275" r:id="rId12"/>
    <p:sldId id="284" r:id="rId13"/>
    <p:sldId id="276" r:id="rId14"/>
    <p:sldId id="285" r:id="rId15"/>
    <p:sldId id="278" r:id="rId16"/>
    <p:sldId id="279" r:id="rId17"/>
    <p:sldId id="280" r:id="rId18"/>
    <p:sldId id="281" r:id="rId19"/>
    <p:sldId id="282" r:id="rId20"/>
    <p:sldId id="289" r:id="rId21"/>
    <p:sldId id="272" r:id="rId22"/>
    <p:sldId id="283" r:id="rId23"/>
    <p:sldId id="259" r:id="rId24"/>
  </p:sldIdLst>
  <p:sldSz cx="11522075" cy="6480175"/>
  <p:notesSz cx="6858000" cy="9144000"/>
  <p:defaultTextStyle>
    <a:defPPr>
      <a:defRPr lang="zh-CN"/>
    </a:defPPr>
    <a:lvl1pPr marL="0" algn="l" defTabSz="1028065" rtl="0" eaLnBrk="1" latinLnBrk="0" hangingPunct="1">
      <a:defRPr sz="2000" kern="1200">
        <a:solidFill>
          <a:schemeClr val="tx1"/>
        </a:solidFill>
        <a:latin typeface="+mn-lt"/>
        <a:ea typeface="+mn-ea"/>
        <a:cs typeface="+mn-cs"/>
      </a:defRPr>
    </a:lvl1pPr>
    <a:lvl2pPr marL="514350" algn="l" defTabSz="1028065" rtl="0" eaLnBrk="1" latinLnBrk="0" hangingPunct="1">
      <a:defRPr sz="2000" kern="1200">
        <a:solidFill>
          <a:schemeClr val="tx1"/>
        </a:solidFill>
        <a:latin typeface="+mn-lt"/>
        <a:ea typeface="+mn-ea"/>
        <a:cs typeface="+mn-cs"/>
      </a:defRPr>
    </a:lvl2pPr>
    <a:lvl3pPr marL="1028700" algn="l" defTabSz="1028065" rtl="0" eaLnBrk="1" latinLnBrk="0" hangingPunct="1">
      <a:defRPr sz="2000" kern="1200">
        <a:solidFill>
          <a:schemeClr val="tx1"/>
        </a:solidFill>
        <a:latin typeface="+mn-lt"/>
        <a:ea typeface="+mn-ea"/>
        <a:cs typeface="+mn-cs"/>
      </a:defRPr>
    </a:lvl3pPr>
    <a:lvl4pPr marL="1543050" algn="l" defTabSz="1028065" rtl="0" eaLnBrk="1" latinLnBrk="0" hangingPunct="1">
      <a:defRPr sz="2000" kern="1200">
        <a:solidFill>
          <a:schemeClr val="tx1"/>
        </a:solidFill>
        <a:latin typeface="+mn-lt"/>
        <a:ea typeface="+mn-ea"/>
        <a:cs typeface="+mn-cs"/>
      </a:defRPr>
    </a:lvl4pPr>
    <a:lvl5pPr marL="2057400" algn="l" defTabSz="1028065" rtl="0" eaLnBrk="1" latinLnBrk="0" hangingPunct="1">
      <a:defRPr sz="2000" kern="1200">
        <a:solidFill>
          <a:schemeClr val="tx1"/>
        </a:solidFill>
        <a:latin typeface="+mn-lt"/>
        <a:ea typeface="+mn-ea"/>
        <a:cs typeface="+mn-cs"/>
      </a:defRPr>
    </a:lvl5pPr>
    <a:lvl6pPr marL="2571750" algn="l" defTabSz="1028065" rtl="0" eaLnBrk="1" latinLnBrk="0" hangingPunct="1">
      <a:defRPr sz="2000" kern="1200">
        <a:solidFill>
          <a:schemeClr val="tx1"/>
        </a:solidFill>
        <a:latin typeface="+mn-lt"/>
        <a:ea typeface="+mn-ea"/>
        <a:cs typeface="+mn-cs"/>
      </a:defRPr>
    </a:lvl6pPr>
    <a:lvl7pPr marL="3086100" algn="l" defTabSz="1028065" rtl="0" eaLnBrk="1" latinLnBrk="0" hangingPunct="1">
      <a:defRPr sz="2000" kern="1200">
        <a:solidFill>
          <a:schemeClr val="tx1"/>
        </a:solidFill>
        <a:latin typeface="+mn-lt"/>
        <a:ea typeface="+mn-ea"/>
        <a:cs typeface="+mn-cs"/>
      </a:defRPr>
    </a:lvl7pPr>
    <a:lvl8pPr marL="3600450" algn="l" defTabSz="1028065" rtl="0" eaLnBrk="1" latinLnBrk="0" hangingPunct="1">
      <a:defRPr sz="2000" kern="1200">
        <a:solidFill>
          <a:schemeClr val="tx1"/>
        </a:solidFill>
        <a:latin typeface="+mn-lt"/>
        <a:ea typeface="+mn-ea"/>
        <a:cs typeface="+mn-cs"/>
      </a:defRPr>
    </a:lvl8pPr>
    <a:lvl9pPr marL="4114165" algn="l" defTabSz="1028065"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0">
          <p15:clr>
            <a:srgbClr val="A4A3A4"/>
          </p15:clr>
        </p15:guide>
        <p15:guide id="2" pos="3628">
          <p15:clr>
            <a:srgbClr val="A4A3A4"/>
          </p15:clr>
        </p15:guide>
      </p15:sldGuideLst>
    </p:ext>
    <p:ext uri="{2D200454-40CA-4A62-9FC3-DE9A4176ACB9}">
      <p15:notesGuideLst xmlns:p15="http://schemas.microsoft.com/office/powerpoint/2012/main">
        <p15:guide id="1" orient="horz" pos="2879">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231A"/>
    <a:srgbClr val="E31D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90"/>
    <p:restoredTop sz="76185" autoAdjust="0"/>
  </p:normalViewPr>
  <p:slideViewPr>
    <p:cSldViewPr>
      <p:cViewPr varScale="1">
        <p:scale>
          <a:sx n="60" d="100"/>
          <a:sy n="60" d="100"/>
        </p:scale>
        <p:origin x="1410" y="60"/>
      </p:cViewPr>
      <p:guideLst>
        <p:guide orient="horz" pos="2040"/>
        <p:guide pos="3628"/>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3" d="100"/>
          <a:sy n="83" d="100"/>
        </p:scale>
        <p:origin x="3924" y="90"/>
      </p:cViewPr>
      <p:guideLst>
        <p:guide orient="horz" pos="2879"/>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B751A1-F057-4CD7-B3D0-663A5894C4B0}" type="datetimeFigureOut">
              <a:rPr lang="zh-CN" altLang="en-US" smtClean="0"/>
              <a:t>2018/3/20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EC3829-85C2-4C78-A748-3A4999477BD2}" type="slidenum">
              <a:rPr lang="zh-CN" altLang="en-US" smtClean="0"/>
              <a:t>‹#›</a:t>
            </a:fld>
            <a:endParaRPr lang="zh-CN" altLang="en-US"/>
          </a:p>
        </p:txBody>
      </p:sp>
    </p:spTree>
    <p:extLst>
      <p:ext uri="{BB962C8B-B14F-4D97-AF65-F5344CB8AC3E}">
        <p14:creationId xmlns:p14="http://schemas.microsoft.com/office/powerpoint/2010/main" val="315079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smtClean="0"/>
              <a:t>Supervised learning can be explained by the following example.</a:t>
            </a:r>
          </a:p>
          <a:p>
            <a:r>
              <a:rPr lang="en-US" altLang="zh-CN" dirty="0" smtClean="0"/>
              <a:t>If we want to approximate a function, y=f(x), </a:t>
            </a:r>
            <a:r>
              <a:rPr lang="en-US" altLang="zh-CN" b="1" dirty="0" smtClean="0"/>
              <a:t>X</a:t>
            </a:r>
            <a:r>
              <a:rPr lang="en-US" altLang="zh-CN" dirty="0" smtClean="0"/>
              <a:t> is the train data point consists of a vector of features and</a:t>
            </a:r>
          </a:p>
          <a:p>
            <a:r>
              <a:rPr lang="en-US" altLang="zh-CN" dirty="0" smtClean="0"/>
              <a:t>y is the class label. Then, we need to find a function </a:t>
            </a:r>
            <a:r>
              <a:rPr lang="en-US" altLang="zh-CN" i="1" dirty="0" smtClean="0"/>
              <a:t>h, called hypotheses,</a:t>
            </a:r>
            <a:r>
              <a:rPr lang="en-US" altLang="zh-CN" dirty="0" smtClean="0"/>
              <a:t> among a fixed subclass of functions for which the error </a:t>
            </a:r>
            <a:r>
              <a:rPr lang="en-US" altLang="zh-CN" i="1" dirty="0" smtClean="0"/>
              <a:t>E</a:t>
            </a:r>
            <a:r>
              <a:rPr lang="en-US" altLang="zh-CN" dirty="0" smtClean="0"/>
              <a:t>(</a:t>
            </a:r>
            <a:r>
              <a:rPr lang="en-US" altLang="zh-CN" i="1" dirty="0" smtClean="0"/>
              <a:t>h</a:t>
            </a:r>
            <a:r>
              <a:rPr lang="en-US" altLang="zh-CN" dirty="0" smtClean="0"/>
              <a:t>) is minimal,</a:t>
            </a:r>
          </a:p>
          <a:p>
            <a:r>
              <a:rPr lang="en-US" altLang="zh-CN" dirty="0" smtClean="0"/>
              <a:t>The error consists of three parts, the noise, bias and variance. Noise is usually considered independent of</a:t>
            </a:r>
            <a:r>
              <a:rPr lang="en-US" altLang="zh-CN" i="1" dirty="0" smtClean="0"/>
              <a:t> h</a:t>
            </a:r>
            <a:r>
              <a:rPr lang="en-US" altLang="zh-CN" dirty="0" smtClean="0"/>
              <a:t>, so we just focus on the other two.</a:t>
            </a:r>
          </a:p>
          <a:p>
            <a:pPr>
              <a:spcBef>
                <a:spcPct val="0"/>
              </a:spcBef>
            </a:pPr>
            <a:r>
              <a:rPr lang="en-US" altLang="zh-CN" sz="1200" b="1" i="0" kern="1200" dirty="0" smtClean="0">
                <a:solidFill>
                  <a:schemeClr val="tx1"/>
                </a:solidFill>
                <a:effectLst/>
                <a:latin typeface="+mn-lt"/>
                <a:ea typeface="+mn-ea"/>
                <a:cs typeface="+mn-cs"/>
              </a:rPr>
              <a:t>Error</a:t>
            </a:r>
            <a:r>
              <a:rPr lang="zh-CN" altLang="en-US" sz="1200" b="0" i="0" kern="1200" dirty="0" smtClean="0">
                <a:solidFill>
                  <a:schemeClr val="tx1"/>
                </a:solidFill>
                <a:effectLst/>
                <a:latin typeface="+mn-lt"/>
                <a:ea typeface="+mn-ea"/>
                <a:cs typeface="+mn-cs"/>
              </a:rPr>
              <a:t>反映的是整个模型的准确度，</a:t>
            </a:r>
            <a:r>
              <a:rPr lang="en-US" altLang="zh-CN" sz="1200" b="1" i="0" kern="1200" dirty="0" smtClean="0">
                <a:solidFill>
                  <a:schemeClr val="tx1"/>
                </a:solidFill>
                <a:effectLst/>
                <a:latin typeface="+mn-lt"/>
                <a:ea typeface="+mn-ea"/>
                <a:cs typeface="+mn-cs"/>
              </a:rPr>
              <a:t>Bias</a:t>
            </a:r>
            <a:r>
              <a:rPr lang="zh-CN" altLang="en-US" sz="1200" b="0" i="0" kern="1200" dirty="0" smtClean="0">
                <a:solidFill>
                  <a:schemeClr val="tx1"/>
                </a:solidFill>
                <a:effectLst/>
                <a:latin typeface="+mn-lt"/>
                <a:ea typeface="+mn-ea"/>
                <a:cs typeface="+mn-cs"/>
              </a:rPr>
              <a:t>反映的是模型在</a:t>
            </a:r>
            <a:r>
              <a:rPr lang="zh-CN" altLang="en-US" sz="1200" b="1" i="0" kern="1200" dirty="0" smtClean="0">
                <a:solidFill>
                  <a:schemeClr val="tx1"/>
                </a:solidFill>
                <a:effectLst/>
                <a:latin typeface="+mn-lt"/>
                <a:ea typeface="+mn-ea"/>
                <a:cs typeface="+mn-cs"/>
              </a:rPr>
              <a:t>样本上的输出与真实值</a:t>
            </a:r>
            <a:r>
              <a:rPr lang="zh-CN" altLang="en-US" sz="1200" b="0" i="0" kern="1200" dirty="0" smtClean="0">
                <a:solidFill>
                  <a:schemeClr val="tx1"/>
                </a:solidFill>
                <a:effectLst/>
                <a:latin typeface="+mn-lt"/>
                <a:ea typeface="+mn-ea"/>
                <a:cs typeface="+mn-cs"/>
              </a:rPr>
              <a:t>之间的误差，即模型本身的</a:t>
            </a:r>
            <a:r>
              <a:rPr lang="zh-CN" altLang="en-US" sz="1200" b="0" i="1" kern="1200" dirty="0" smtClean="0">
                <a:solidFill>
                  <a:schemeClr val="tx1"/>
                </a:solidFill>
                <a:effectLst/>
                <a:latin typeface="+mn-lt"/>
                <a:ea typeface="+mn-ea"/>
                <a:cs typeface="+mn-cs"/>
              </a:rPr>
              <a:t>精准度</a:t>
            </a:r>
            <a:r>
              <a:rPr lang="zh-CN" altLang="en-US" sz="1200" b="0"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Variance</a:t>
            </a:r>
            <a:r>
              <a:rPr lang="zh-CN" altLang="en-US" sz="1200" b="0" i="0" kern="1200" dirty="0" smtClean="0">
                <a:solidFill>
                  <a:schemeClr val="tx1"/>
                </a:solidFill>
                <a:effectLst/>
                <a:latin typeface="+mn-lt"/>
                <a:ea typeface="+mn-ea"/>
                <a:cs typeface="+mn-cs"/>
              </a:rPr>
              <a:t>反映的是</a:t>
            </a:r>
            <a:r>
              <a:rPr lang="zh-CN" altLang="en-US" sz="1200" b="1" i="0" kern="1200" dirty="0" smtClean="0">
                <a:solidFill>
                  <a:schemeClr val="tx1"/>
                </a:solidFill>
                <a:effectLst/>
                <a:latin typeface="+mn-lt"/>
                <a:ea typeface="+mn-ea"/>
                <a:cs typeface="+mn-cs"/>
              </a:rPr>
              <a:t>模型每一次输出结果与模型输出期望值</a:t>
            </a:r>
            <a:r>
              <a:rPr lang="zh-CN" altLang="en-US" sz="1200" b="0" i="0" kern="1200" dirty="0" smtClean="0">
                <a:solidFill>
                  <a:schemeClr val="tx1"/>
                </a:solidFill>
                <a:effectLst/>
                <a:latin typeface="+mn-lt"/>
                <a:ea typeface="+mn-ea"/>
                <a:cs typeface="+mn-cs"/>
              </a:rPr>
              <a:t>之间的误差，即模型的</a:t>
            </a:r>
            <a:r>
              <a:rPr lang="zh-CN" altLang="en-US" sz="1200" b="0" i="1" kern="1200" dirty="0" smtClean="0">
                <a:solidFill>
                  <a:schemeClr val="tx1"/>
                </a:solidFill>
                <a:effectLst/>
                <a:latin typeface="+mn-lt"/>
                <a:ea typeface="+mn-ea"/>
                <a:cs typeface="+mn-cs"/>
              </a:rPr>
              <a:t>稳定性</a:t>
            </a:r>
            <a:r>
              <a:rPr lang="zh-CN" altLang="en-US" sz="1200" b="0" i="0" kern="1200" dirty="0" smtClean="0">
                <a:solidFill>
                  <a:schemeClr val="tx1"/>
                </a:solidFill>
                <a:effectLst/>
                <a:latin typeface="+mn-lt"/>
                <a:ea typeface="+mn-ea"/>
                <a:cs typeface="+mn-cs"/>
              </a:rPr>
              <a:t>。</a:t>
            </a:r>
            <a:endParaRPr lang="en-US" altLang="zh-CN" dirty="0"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DFF58F5E-DE26-41BE-AE9F-913345268BCA}" type="slidenum">
              <a:rPr lang="zh-CN" altLang="en-US"/>
              <a:pPr/>
              <a:t>3</a:t>
            </a:fld>
            <a:endParaRPr lang="en-US" altLang="zh-CN"/>
          </a:p>
        </p:txBody>
      </p:sp>
    </p:spTree>
    <p:extLst>
      <p:ext uri="{BB962C8B-B14F-4D97-AF65-F5344CB8AC3E}">
        <p14:creationId xmlns:p14="http://schemas.microsoft.com/office/powerpoint/2010/main" val="3837685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t>Here is the  iteration steps of a single decision tree.</a:t>
            </a: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5FB75C6A-7989-45E3-BE5C-A08012200927}" type="slidenum">
              <a:rPr lang="zh-CN" altLang="en-US"/>
              <a:pPr/>
              <a:t>14</a:t>
            </a:fld>
            <a:endParaRPr lang="en-US" altLang="zh-CN"/>
          </a:p>
        </p:txBody>
      </p:sp>
    </p:spTree>
    <p:extLst>
      <p:ext uri="{BB962C8B-B14F-4D97-AF65-F5344CB8AC3E}">
        <p14:creationId xmlns:p14="http://schemas.microsoft.com/office/powerpoint/2010/main" val="1119417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b="1" dirty="0" smtClean="0"/>
              <a:t>If there is a high level of mislabeled training data points, </a:t>
            </a:r>
            <a:r>
              <a:rPr lang="en-US" altLang="zh-CN" b="1" dirty="0" err="1" smtClean="0"/>
              <a:t>adaboost</a:t>
            </a:r>
            <a:r>
              <a:rPr lang="en-US" altLang="zh-CN" b="1" dirty="0" smtClean="0"/>
              <a:t> will put very high weights on the noisy data points and learn very poor classifiers.</a:t>
            </a:r>
          </a:p>
        </p:txBody>
      </p:sp>
    </p:spTree>
    <p:extLst>
      <p:ext uri="{BB962C8B-B14F-4D97-AF65-F5344CB8AC3E}">
        <p14:creationId xmlns:p14="http://schemas.microsoft.com/office/powerpoint/2010/main" val="3571596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a:spcBef>
                <a:spcPct val="0"/>
              </a:spcBef>
            </a:pPr>
            <a:r>
              <a:rPr lang="en-US" altLang="zh-CN" smtClean="0"/>
              <a:t>Something interesting is that Breiman originally submitted the paper to journal of statistics was rejected, so he went to machine learning journal in 1996 and a year or two he become the hero of the classification area.</a:t>
            </a:r>
            <a:endParaRPr lang="zh-CN" altLang="en-US" smtClean="0"/>
          </a:p>
          <a:p>
            <a:pPr>
              <a:spcBef>
                <a:spcPct val="0"/>
              </a:spcBef>
            </a:pPr>
            <a:endParaRPr lang="zh-CN" altLang="en-US" smtClean="0"/>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653728AA-1285-42D6-9BB4-E9D8AF11F9D6}" type="slidenum">
              <a:rPr lang="zh-CN" altLang="en-US"/>
              <a:pPr/>
              <a:t>16</a:t>
            </a:fld>
            <a:endParaRPr lang="en-US" altLang="zh-CN"/>
          </a:p>
        </p:txBody>
      </p:sp>
    </p:spTree>
    <p:extLst>
      <p:ext uri="{BB962C8B-B14F-4D97-AF65-F5344CB8AC3E}">
        <p14:creationId xmlns:p14="http://schemas.microsoft.com/office/powerpoint/2010/main" val="3712600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a:spcBef>
                <a:spcPct val="0"/>
              </a:spcBef>
            </a:pPr>
            <a:r>
              <a:rPr lang="en-US" altLang="zh-CN" smtClean="0"/>
              <a:t>Can also create multiple NN using different random initial weights for diversity.  Another bagging technique?</a:t>
            </a:r>
          </a:p>
          <a:p>
            <a:pPr>
              <a:spcBef>
                <a:spcPct val="0"/>
              </a:spcBef>
            </a:pPr>
            <a:endParaRPr lang="zh-CN" altLang="en-US" smtClean="0"/>
          </a:p>
        </p:txBody>
      </p:sp>
      <p:sp>
        <p:nvSpPr>
          <p:cNvPr id="43012"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a:fld id="{075AF72A-8E9B-409E-9FCC-F8005F90BF89}" type="slidenum">
              <a:rPr lang="zh-CN" altLang="en-US" sz="1200"/>
              <a:pPr algn="r"/>
              <a:t>17</a:t>
            </a:fld>
            <a:endParaRPr lang="en-US" altLang="zh-CN" sz="1200"/>
          </a:p>
        </p:txBody>
      </p:sp>
    </p:spTree>
    <p:extLst>
      <p:ext uri="{BB962C8B-B14F-4D97-AF65-F5344CB8AC3E}">
        <p14:creationId xmlns:p14="http://schemas.microsoft.com/office/powerpoint/2010/main" val="3050661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43012"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a:fld id="{2AEEB30A-29A2-4CBE-A9B8-1B74714BECAF}" type="slidenum">
              <a:rPr lang="zh-CN" altLang="en-US" sz="1200"/>
              <a:pPr algn="r"/>
              <a:t>18</a:t>
            </a:fld>
            <a:endParaRPr lang="en-US" altLang="zh-CN" sz="1200"/>
          </a:p>
        </p:txBody>
      </p:sp>
    </p:spTree>
    <p:extLst>
      <p:ext uri="{BB962C8B-B14F-4D97-AF65-F5344CB8AC3E}">
        <p14:creationId xmlns:p14="http://schemas.microsoft.com/office/powerpoint/2010/main" val="3732169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方差和偏差均较小时，是最期待的结果，但是事情没有这么好，二者往往鱼与熊掌难以兼得，因此需要平衡。</a:t>
            </a:r>
          </a:p>
          <a:p>
            <a:r>
              <a:rPr lang="zh-CN" altLang="en-US" sz="1200" b="0" i="0" kern="1200" dirty="0" smtClean="0">
                <a:solidFill>
                  <a:schemeClr val="tx1"/>
                </a:solidFill>
                <a:effectLst/>
                <a:latin typeface="+mn-lt"/>
                <a:ea typeface="+mn-ea"/>
                <a:cs typeface="+mn-cs"/>
              </a:rPr>
              <a:t>高偏差（样本训练出来模型）</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低方差，模型表现出来的是在远离靶心的地方稳定出现。注意稳定这个词。</a:t>
            </a:r>
          </a:p>
          <a:p>
            <a:r>
              <a:rPr lang="zh-CN" altLang="en-US" sz="1200" b="0" i="0" kern="1200" dirty="0" smtClean="0">
                <a:solidFill>
                  <a:schemeClr val="tx1"/>
                </a:solidFill>
                <a:effectLst/>
                <a:latin typeface="+mn-lt"/>
                <a:ea typeface="+mn-ea"/>
                <a:cs typeface="+mn-cs"/>
              </a:rPr>
              <a:t>低偏差 </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高方差，模型围绕着中心散列得比较开，因为低偏差的量化计算一般是通过估计整体的偏差期望，所以围绕着中心比较均匀分布时，可以得到较小的偏差，但是计算方差时，每一项都是正数（可以为</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），那么方差就是偏离的累计。</a:t>
            </a:r>
          </a:p>
          <a:p>
            <a:r>
              <a:rPr lang="zh-CN" altLang="en-US" sz="1200" b="0" i="0" kern="1200" dirty="0" smtClean="0">
                <a:solidFill>
                  <a:schemeClr val="tx1"/>
                </a:solidFill>
                <a:effectLst/>
                <a:latin typeface="+mn-lt"/>
                <a:ea typeface="+mn-ea"/>
                <a:cs typeface="+mn-cs"/>
              </a:rPr>
              <a:t>高偏差 </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高方差，模型在远离中心的地方且散列较开，是最差的情形。</a:t>
            </a:r>
          </a:p>
          <a:p>
            <a:r>
              <a:rPr lang="zh-CN" altLang="en-US" sz="1200" b="0" i="0" kern="1200" dirty="0" smtClean="0">
                <a:solidFill>
                  <a:schemeClr val="tx1"/>
                </a:solidFill>
                <a:effectLst/>
                <a:latin typeface="+mn-lt"/>
                <a:ea typeface="+mn-ea"/>
                <a:cs typeface="+mn-cs"/>
              </a:rPr>
              <a:t>下面的线图，体现的是为何以及如何在</a:t>
            </a:r>
            <a:r>
              <a:rPr lang="en-US" altLang="zh-CN" sz="1200" b="0" i="0" kern="1200" dirty="0" smtClean="0">
                <a:solidFill>
                  <a:schemeClr val="tx1"/>
                </a:solidFill>
                <a:effectLst/>
                <a:latin typeface="+mn-lt"/>
                <a:ea typeface="+mn-ea"/>
                <a:cs typeface="+mn-cs"/>
              </a:rPr>
              <a:t>Bias</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Variance</a:t>
            </a:r>
            <a:r>
              <a:rPr lang="zh-CN" altLang="en-US" sz="1200" b="0" i="0" kern="1200" dirty="0" smtClean="0">
                <a:solidFill>
                  <a:schemeClr val="tx1"/>
                </a:solidFill>
                <a:effectLst/>
                <a:latin typeface="+mn-lt"/>
                <a:ea typeface="+mn-ea"/>
                <a:cs typeface="+mn-cs"/>
              </a:rPr>
              <a:t>之间取得平衡。一般考虑</a:t>
            </a:r>
            <a:r>
              <a:rPr lang="en-US" altLang="zh-CN" sz="1200" b="0" i="0" kern="1200" dirty="0" smtClean="0">
                <a:solidFill>
                  <a:schemeClr val="tx1"/>
                </a:solidFill>
                <a:effectLst/>
                <a:latin typeface="+mn-lt"/>
                <a:ea typeface="+mn-ea"/>
                <a:cs typeface="+mn-cs"/>
              </a:rPr>
              <a:t>Bias</a:t>
            </a:r>
            <a:r>
              <a:rPr lang="zh-CN" altLang="en-US" sz="1200" b="0" i="0" kern="1200" dirty="0" smtClean="0">
                <a:solidFill>
                  <a:schemeClr val="tx1"/>
                </a:solidFill>
                <a:effectLst/>
                <a:latin typeface="+mn-lt"/>
                <a:ea typeface="+mn-ea"/>
                <a:cs typeface="+mn-cs"/>
              </a:rPr>
              <a:t>时用的是平方值。</a:t>
            </a:r>
          </a:p>
          <a:p>
            <a:r>
              <a:rPr lang="zh-CN" altLang="en-US" sz="1200" b="0" i="0" kern="1200" dirty="0" smtClean="0">
                <a:solidFill>
                  <a:schemeClr val="tx1"/>
                </a:solidFill>
                <a:effectLst/>
                <a:latin typeface="+mn-lt"/>
                <a:ea typeface="+mn-ea"/>
                <a:cs typeface="+mn-cs"/>
              </a:rPr>
              <a:t>模型越复杂，</a:t>
            </a:r>
            <a:r>
              <a:rPr lang="en-US" altLang="zh-CN" sz="1200" b="0" i="0" kern="1200" dirty="0" smtClean="0">
                <a:solidFill>
                  <a:schemeClr val="tx1"/>
                </a:solidFill>
                <a:effectLst/>
                <a:latin typeface="+mn-lt"/>
                <a:ea typeface="+mn-ea"/>
                <a:cs typeface="+mn-cs"/>
              </a:rPr>
              <a:t>Bias</a:t>
            </a:r>
            <a:r>
              <a:rPr lang="zh-CN" altLang="en-US" sz="1200" b="0" i="0" kern="1200" dirty="0" smtClean="0">
                <a:solidFill>
                  <a:schemeClr val="tx1"/>
                </a:solidFill>
                <a:effectLst/>
                <a:latin typeface="+mn-lt"/>
                <a:ea typeface="+mn-ea"/>
                <a:cs typeface="+mn-cs"/>
              </a:rPr>
              <a:t>越小，体现的是随着模型复杂度变高，在训练样本上效果越好，也无可避免得出现过拟合现象。也即，在测试样本上，方差就会越来越大。而总体误差是二者之和，得到的总体结果是</a:t>
            </a:r>
            <a:r>
              <a:rPr lang="en-US" altLang="zh-CN" sz="1200" b="0" i="0" kern="1200" dirty="0" smtClean="0">
                <a:solidFill>
                  <a:schemeClr val="tx1"/>
                </a:solidFill>
                <a:effectLst/>
                <a:latin typeface="+mn-lt"/>
                <a:ea typeface="+mn-ea"/>
                <a:cs typeface="+mn-cs"/>
              </a:rPr>
              <a:t>U</a:t>
            </a:r>
            <a:r>
              <a:rPr lang="zh-CN" altLang="en-US" sz="1200" b="0" i="0" kern="1200" dirty="0" smtClean="0">
                <a:solidFill>
                  <a:schemeClr val="tx1"/>
                </a:solidFill>
                <a:effectLst/>
                <a:latin typeface="+mn-lt"/>
                <a:ea typeface="+mn-ea"/>
                <a:cs typeface="+mn-cs"/>
              </a:rPr>
              <a:t>形线。所以，可见，最佳的解决思路是在该</a:t>
            </a:r>
            <a:r>
              <a:rPr lang="en-US" altLang="zh-CN" sz="1200" b="0" i="0" kern="1200" dirty="0" smtClean="0">
                <a:solidFill>
                  <a:schemeClr val="tx1"/>
                </a:solidFill>
                <a:effectLst/>
                <a:latin typeface="+mn-lt"/>
                <a:ea typeface="+mn-ea"/>
                <a:cs typeface="+mn-cs"/>
              </a:rPr>
              <a:t>U</a:t>
            </a:r>
            <a:r>
              <a:rPr lang="zh-CN" altLang="en-US" sz="1200" b="0" i="0" kern="1200" dirty="0" smtClean="0">
                <a:solidFill>
                  <a:schemeClr val="tx1"/>
                </a:solidFill>
                <a:effectLst/>
                <a:latin typeface="+mn-lt"/>
                <a:ea typeface="+mn-ea"/>
                <a:cs typeface="+mn-cs"/>
              </a:rPr>
              <a:t>形线最低点处取值。</a:t>
            </a:r>
          </a:p>
          <a:p>
            <a:endParaRPr lang="en-US" altLang="zh-CN" dirty="0" smtClean="0"/>
          </a:p>
          <a:p>
            <a:r>
              <a:rPr lang="zh-CN" altLang="en-US" sz="1200" b="0" i="0" kern="1200" dirty="0" smtClean="0">
                <a:solidFill>
                  <a:schemeClr val="tx1"/>
                </a:solidFill>
                <a:effectLst/>
                <a:latin typeface="+mn-lt"/>
                <a:ea typeface="+mn-ea"/>
                <a:cs typeface="+mn-cs"/>
              </a:rPr>
              <a:t>引入过拟合的思路来看，我们通过样本上训练模型来估计真实数据。即：通过有限的训练样本来估计无限的真实数据。当我们更加相信这些样本数据的真实性的时候，会尽量保证模型在训练样本上的准确度，从而去减少了模型的</a:t>
            </a:r>
            <a:r>
              <a:rPr lang="en-US" altLang="zh-CN" sz="1200" b="1" i="0" kern="1200" dirty="0" smtClean="0">
                <a:solidFill>
                  <a:schemeClr val="tx1"/>
                </a:solidFill>
                <a:effectLst/>
                <a:latin typeface="+mn-lt"/>
                <a:ea typeface="+mn-ea"/>
                <a:cs typeface="+mn-cs"/>
              </a:rPr>
              <a:t>Bias</a:t>
            </a:r>
            <a:r>
              <a:rPr lang="zh-CN" altLang="en-US" sz="1200" b="0" i="0" kern="1200" dirty="0" smtClean="0">
                <a:solidFill>
                  <a:schemeClr val="tx1"/>
                </a:solidFill>
                <a:effectLst/>
                <a:latin typeface="+mn-lt"/>
                <a:ea typeface="+mn-ea"/>
                <a:cs typeface="+mn-cs"/>
              </a:rPr>
              <a:t>。这样的模型很可能就会失去一定的泛化能力，导致过拟合问题。而我们为了防止过拟合，通过降低模型在真实数据上的表现时，增加了模型的稳定性，即减小</a:t>
            </a:r>
            <a:r>
              <a:rPr lang="en-US" altLang="zh-CN" sz="1200" b="1" i="0" kern="1200" dirty="0" smtClean="0">
                <a:solidFill>
                  <a:schemeClr val="tx1"/>
                </a:solidFill>
                <a:effectLst/>
                <a:latin typeface="+mn-lt"/>
                <a:ea typeface="+mn-ea"/>
                <a:cs typeface="+mn-cs"/>
              </a:rPr>
              <a:t>Variance</a:t>
            </a:r>
            <a:r>
              <a:rPr lang="zh-CN" altLang="en-US" sz="1200" b="0" i="0" kern="1200" dirty="0" smtClean="0">
                <a:solidFill>
                  <a:schemeClr val="tx1"/>
                </a:solidFill>
                <a:effectLst/>
                <a:latin typeface="+mn-lt"/>
                <a:ea typeface="+mn-ea"/>
                <a:cs typeface="+mn-cs"/>
              </a:rPr>
              <a:t>。这样会使模型的</a:t>
            </a:r>
            <a:r>
              <a:rPr lang="en-US" altLang="zh-CN" sz="1200" b="0" i="0" kern="1200" dirty="0" smtClean="0">
                <a:solidFill>
                  <a:schemeClr val="tx1"/>
                </a:solidFill>
                <a:effectLst/>
                <a:latin typeface="+mn-lt"/>
                <a:ea typeface="+mn-ea"/>
                <a:cs typeface="+mn-cs"/>
              </a:rPr>
              <a:t>Bias</a:t>
            </a:r>
            <a:r>
              <a:rPr lang="zh-CN" altLang="en-US" sz="1200" b="0" i="0" kern="1200" dirty="0" smtClean="0">
                <a:solidFill>
                  <a:schemeClr val="tx1"/>
                </a:solidFill>
                <a:effectLst/>
                <a:latin typeface="+mn-lt"/>
                <a:ea typeface="+mn-ea"/>
                <a:cs typeface="+mn-cs"/>
              </a:rPr>
              <a:t>增大。</a:t>
            </a:r>
            <a:endParaRPr lang="zh-CN" altLang="en-US" dirty="0"/>
          </a:p>
        </p:txBody>
      </p:sp>
      <p:sp>
        <p:nvSpPr>
          <p:cNvPr id="4" name="灯片编号占位符 3"/>
          <p:cNvSpPr>
            <a:spLocks noGrp="1"/>
          </p:cNvSpPr>
          <p:nvPr>
            <p:ph type="sldNum" sz="quarter" idx="10"/>
          </p:nvPr>
        </p:nvSpPr>
        <p:spPr/>
        <p:txBody>
          <a:bodyPr/>
          <a:lstStyle/>
          <a:p>
            <a:fld id="{E9EC3829-85C2-4C78-A748-3A4999477BD2}" type="slidenum">
              <a:rPr lang="zh-CN" altLang="en-US" smtClean="0"/>
              <a:t>4</a:t>
            </a:fld>
            <a:endParaRPr lang="zh-CN" altLang="en-US"/>
          </a:p>
        </p:txBody>
      </p:sp>
    </p:spTree>
    <p:extLst>
      <p:ext uri="{BB962C8B-B14F-4D97-AF65-F5344CB8AC3E}">
        <p14:creationId xmlns:p14="http://schemas.microsoft.com/office/powerpoint/2010/main" val="3991904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ct val="0"/>
              </a:spcBef>
            </a:pPr>
            <a:r>
              <a:rPr lang="en-US" altLang="zh-CN" dirty="0" smtClean="0"/>
              <a:t>Typically, when bias is low, variance is high and vice-versa.</a:t>
            </a:r>
          </a:p>
          <a:p>
            <a:pPr>
              <a:spcBef>
                <a:spcPct val="0"/>
              </a:spcBef>
            </a:pPr>
            <a:r>
              <a:rPr lang="en-US" altLang="zh-CN" dirty="0" smtClean="0"/>
              <a:t>What do we see from the figure?</a:t>
            </a:r>
          </a:p>
          <a:p>
            <a:r>
              <a:rPr lang="en-US" altLang="zh-CN" sz="1200" dirty="0" smtClean="0"/>
              <a:t>There is an optimal model complexity that gives minimum test error.</a:t>
            </a:r>
          </a:p>
          <a:p>
            <a:r>
              <a:rPr lang="en-US" altLang="zh-CN" sz="1200" dirty="0" smtClean="0"/>
              <a:t>Training error is not a good estimate of the test error.</a:t>
            </a:r>
          </a:p>
          <a:p>
            <a:r>
              <a:rPr lang="en-US" altLang="zh-CN" sz="1200" dirty="0" smtClean="0"/>
              <a:t>There is a bias-variance tradeoff in choosing the appropriate complexity of the model.</a:t>
            </a:r>
          </a:p>
          <a:p>
            <a:pPr>
              <a:spcBef>
                <a:spcPct val="0"/>
              </a:spcBef>
            </a:pPr>
            <a:r>
              <a:rPr lang="en-US" altLang="zh-CN" dirty="0" smtClean="0"/>
              <a:t>How to get the tradeoff. Let’s talk about the ensemble.</a:t>
            </a:r>
          </a:p>
        </p:txBody>
      </p:sp>
      <p:sp>
        <p:nvSpPr>
          <p:cNvPr id="4" name="灯片编号占位符 3"/>
          <p:cNvSpPr>
            <a:spLocks noGrp="1"/>
          </p:cNvSpPr>
          <p:nvPr>
            <p:ph type="sldNum" sz="quarter" idx="10"/>
          </p:nvPr>
        </p:nvSpPr>
        <p:spPr/>
        <p:txBody>
          <a:bodyPr/>
          <a:lstStyle/>
          <a:p>
            <a:fld id="{E9EC3829-85C2-4C78-A748-3A4999477BD2}" type="slidenum">
              <a:rPr lang="zh-CN" altLang="en-US" smtClean="0"/>
              <a:t>5</a:t>
            </a:fld>
            <a:endParaRPr lang="zh-CN" altLang="en-US"/>
          </a:p>
        </p:txBody>
      </p:sp>
    </p:spTree>
    <p:extLst>
      <p:ext uri="{BB962C8B-B14F-4D97-AF65-F5344CB8AC3E}">
        <p14:creationId xmlns:p14="http://schemas.microsoft.com/office/powerpoint/2010/main" val="297253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one major aspect of concern is diversity.  That is to say there are meaningful differences between the classifications of each classifier in the ensemble.</a:t>
            </a:r>
          </a:p>
          <a:p>
            <a:pPr>
              <a:lnSpc>
                <a:spcPct val="90000"/>
              </a:lnSpc>
            </a:pPr>
            <a:r>
              <a:rPr lang="en-US" altLang="zh-CN" dirty="0" smtClean="0"/>
              <a:t>Utility of combining diverse, independent opinions in human decision-making</a:t>
            </a:r>
          </a:p>
          <a:p>
            <a:pPr marL="742950" lvl="1" indent="-285750">
              <a:lnSpc>
                <a:spcPct val="90000"/>
              </a:lnSpc>
            </a:pPr>
            <a:r>
              <a:rPr lang="en-US" altLang="zh-CN" dirty="0" smtClean="0"/>
              <a:t>Protective Mechanism (e.g. stock portfolio diversity)</a:t>
            </a:r>
          </a:p>
          <a:p>
            <a:r>
              <a:rPr lang="en-US" altLang="zh-CN" dirty="0" smtClean="0"/>
              <a:t>You will not spend all your money on one idea or just one company’s stock.</a:t>
            </a:r>
          </a:p>
          <a:p>
            <a:r>
              <a:rPr lang="en-US" altLang="zh-CN" dirty="0" smtClean="0"/>
              <a:t>A man who is in the community is more unlikely to do some extreme behavior than live alone.</a:t>
            </a:r>
          </a:p>
        </p:txBody>
      </p:sp>
      <p:sp>
        <p:nvSpPr>
          <p:cNvPr id="4" name="灯片编号占位符 3"/>
          <p:cNvSpPr>
            <a:spLocks noGrp="1"/>
          </p:cNvSpPr>
          <p:nvPr>
            <p:ph type="sldNum" sz="quarter" idx="10"/>
          </p:nvPr>
        </p:nvSpPr>
        <p:spPr/>
        <p:txBody>
          <a:bodyPr/>
          <a:lstStyle/>
          <a:p>
            <a:fld id="{E9EC3829-85C2-4C78-A748-3A4999477BD2}" type="slidenum">
              <a:rPr lang="zh-CN" altLang="en-US" smtClean="0"/>
              <a:t>7</a:t>
            </a:fld>
            <a:endParaRPr lang="zh-CN" altLang="en-US"/>
          </a:p>
        </p:txBody>
      </p:sp>
    </p:spTree>
    <p:extLst>
      <p:ext uri="{BB962C8B-B14F-4D97-AF65-F5344CB8AC3E}">
        <p14:creationId xmlns:p14="http://schemas.microsoft.com/office/powerpoint/2010/main" val="1368460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u="sng" dirty="0" smtClean="0"/>
              <a:t>Ensemble is a method like Majority vote</a:t>
            </a:r>
          </a:p>
          <a:p>
            <a:r>
              <a:rPr lang="en-US" altLang="zh-CN" dirty="0" smtClean="0"/>
              <a:t>Suppose we have 5 completely independent classifiers…If accuracy is 70% for each, we can get </a:t>
            </a:r>
            <a:r>
              <a:rPr lang="en-US" altLang="zh-CN" b="1" dirty="0" smtClean="0"/>
              <a:t>83.7% accuracy by majority vote.</a:t>
            </a:r>
          </a:p>
          <a:p>
            <a:r>
              <a:rPr lang="en-US" altLang="zh-CN" b="1" dirty="0" smtClean="0"/>
              <a:t>If we have </a:t>
            </a:r>
            <a:r>
              <a:rPr lang="en-US" altLang="zh-CN" dirty="0" smtClean="0"/>
              <a:t>101 such classifiers then we can get </a:t>
            </a:r>
            <a:r>
              <a:rPr lang="en-US" altLang="zh-CN" b="1" dirty="0" smtClean="0"/>
              <a:t>99.9% majority vote accuracy</a:t>
            </a:r>
          </a:p>
        </p:txBody>
      </p:sp>
      <p:sp>
        <p:nvSpPr>
          <p:cNvPr id="4" name="灯片编号占位符 3"/>
          <p:cNvSpPr>
            <a:spLocks noGrp="1"/>
          </p:cNvSpPr>
          <p:nvPr>
            <p:ph type="sldNum" sz="quarter" idx="10"/>
          </p:nvPr>
        </p:nvSpPr>
        <p:spPr/>
        <p:txBody>
          <a:bodyPr/>
          <a:lstStyle/>
          <a:p>
            <a:fld id="{E9EC3829-85C2-4C78-A748-3A4999477BD2}" type="slidenum">
              <a:rPr lang="zh-CN" altLang="en-US" smtClean="0"/>
              <a:t>8</a:t>
            </a:fld>
            <a:endParaRPr lang="zh-CN" altLang="en-US"/>
          </a:p>
        </p:txBody>
      </p:sp>
    </p:spTree>
    <p:extLst>
      <p:ext uri="{BB962C8B-B14F-4D97-AF65-F5344CB8AC3E}">
        <p14:creationId xmlns:p14="http://schemas.microsoft.com/office/powerpoint/2010/main" val="2105074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The two most common strategies. Boosting is incremental, and gets diversity by having each additional classifier a bit more focused than the last. Bagging—diversity comes focusing on different subsets of data. </a:t>
            </a:r>
          </a:p>
          <a:p>
            <a:r>
              <a:rPr lang="en-US" altLang="zh-CN" smtClean="0"/>
              <a:t>Before we talk about the algorithm, we look at the weak learning Idea first.</a:t>
            </a:r>
            <a:endParaRPr lang="zh-CN" altLang="en-US" smtClean="0"/>
          </a:p>
        </p:txBody>
      </p:sp>
    </p:spTree>
    <p:extLst>
      <p:ext uri="{BB962C8B-B14F-4D97-AF65-F5344CB8AC3E}">
        <p14:creationId xmlns:p14="http://schemas.microsoft.com/office/powerpoint/2010/main" val="3402810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t>Boosting Incrementally create models using training examples based on some distribution. The method make examples currently misclassified more important (or less, if lots of noise).  Then combine the hypotheses. There are two types of  boosting methods AdaBoost and BrownBoosting.</a:t>
            </a:r>
          </a:p>
          <a:p>
            <a:endParaRPr lang="zh-CN" altLang="en-US" smtClean="0"/>
          </a:p>
        </p:txBody>
      </p:sp>
    </p:spTree>
    <p:extLst>
      <p:ext uri="{BB962C8B-B14F-4D97-AF65-F5344CB8AC3E}">
        <p14:creationId xmlns:p14="http://schemas.microsoft.com/office/powerpoint/2010/main" val="2301662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t>Boosting Incrementally create models using training examples based on some distribution. The method make examples currently misclassified more important (or less, if lots of noise).  Then combine the hypotheses. There are two types of  boosting methods AdaBoost and BrownBoosting.</a:t>
            </a:r>
          </a:p>
          <a:p>
            <a:endParaRPr lang="zh-CN" altLang="en-US" smtClean="0"/>
          </a:p>
        </p:txBody>
      </p:sp>
    </p:spTree>
    <p:extLst>
      <p:ext uri="{BB962C8B-B14F-4D97-AF65-F5344CB8AC3E}">
        <p14:creationId xmlns:p14="http://schemas.microsoft.com/office/powerpoint/2010/main" val="942213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err="1" smtClean="0"/>
              <a:t>Adaboost</a:t>
            </a:r>
            <a:r>
              <a:rPr lang="en-US" altLang="zh-CN" dirty="0" smtClean="0"/>
              <a:t> </a:t>
            </a:r>
            <a:r>
              <a:rPr lang="en-US" altLang="zh-CN" dirty="0" err="1" smtClean="0"/>
              <a:t>alogrithm</a:t>
            </a:r>
            <a:r>
              <a:rPr lang="en-US" altLang="zh-CN" dirty="0" smtClean="0"/>
              <a:t>, introduced in 1995 by Freund  and </a:t>
            </a:r>
            <a:r>
              <a:rPr lang="en-US" altLang="zh-CN" dirty="0" err="1" smtClean="0"/>
              <a:t>Schapire</a:t>
            </a:r>
            <a:r>
              <a:rPr lang="en-US" altLang="zh-CN" dirty="0" smtClean="0"/>
              <a:t> solved many of the practical difficulties of the earlier boosting algorithms. </a:t>
            </a:r>
          </a:p>
          <a:p>
            <a:r>
              <a:rPr lang="en-US" altLang="zh-CN" dirty="0" smtClean="0"/>
              <a:t>one of the main ideas of the algorithm is to maintain a distribution or set of weights over the training set. Initially, all weights are set equally, but on each round, the weights of incorrectly classified examples are increased so that the weak learner is forced to focus on the hard examples .</a:t>
            </a:r>
          </a:p>
          <a:p>
            <a:r>
              <a:rPr lang="en-US" altLang="zh-CN" dirty="0" smtClean="0"/>
              <a:t>The weak learner’s job is to find a </a:t>
            </a:r>
            <a:r>
              <a:rPr lang="en-US" altLang="zh-CN" i="1" dirty="0" smtClean="0"/>
              <a:t>weak hypothesis </a:t>
            </a:r>
            <a:r>
              <a:rPr lang="en-US" altLang="zh-CN" dirty="0" smtClean="0"/>
              <a:t>appropriate for the distribution. In practice, the weak learner may be an algorithm that can use the weights on the training examples. Alternatively, when this is not possible, a subset of the training examples can be sampled according to the distribution, and these resampled examples can be used to train the weak learner.</a:t>
            </a:r>
          </a:p>
          <a:p>
            <a:endParaRPr lang="en-US" altLang="zh-CN" dirty="0" smtClean="0"/>
          </a:p>
          <a:p>
            <a:r>
              <a:rPr lang="en-US" altLang="zh-CN" sz="1200" b="0" i="0" u="none" strike="noStrike" kern="1200" baseline="0" dirty="0" smtClean="0">
                <a:solidFill>
                  <a:schemeClr val="tx1"/>
                </a:solidFill>
                <a:latin typeface="+mn-lt"/>
                <a:ea typeface="+mn-ea"/>
                <a:cs typeface="+mn-cs"/>
              </a:rPr>
              <a:t>Therefore, the weak learner is to be trained under D</a:t>
            </a:r>
            <a:r>
              <a:rPr lang="en-US" altLang="zh-CN" sz="1200" b="0" i="1" u="none" strike="noStrike" kern="1200" baseline="0" dirty="0" smtClean="0">
                <a:solidFill>
                  <a:schemeClr val="tx1"/>
                </a:solidFill>
                <a:latin typeface="+mn-lt"/>
                <a:ea typeface="+mn-ea"/>
                <a:cs typeface="+mn-cs"/>
              </a:rPr>
              <a:t>t</a:t>
            </a:r>
            <a:r>
              <a:rPr lang="en-US" altLang="zh-CN" sz="1200" b="0" i="0" u="none" strike="noStrike" kern="1200" baseline="0" dirty="0" smtClean="0">
                <a:solidFill>
                  <a:schemeClr val="tx1"/>
                </a:solidFill>
                <a:latin typeface="+mn-lt"/>
                <a:ea typeface="+mn-ea"/>
                <a:cs typeface="+mn-cs"/>
              </a:rPr>
              <a:t>, and</a:t>
            </a:r>
          </a:p>
          <a:p>
            <a:r>
              <a:rPr lang="en-US" altLang="zh-CN" sz="1200" b="0" i="0" u="none" strike="noStrike" kern="1200" baseline="0" dirty="0" smtClean="0">
                <a:solidFill>
                  <a:schemeClr val="tx1"/>
                </a:solidFill>
                <a:latin typeface="+mn-lt"/>
                <a:ea typeface="+mn-ea"/>
                <a:cs typeface="+mn-cs"/>
              </a:rPr>
              <a:t>has less than 0.5 classification error according to D</a:t>
            </a:r>
            <a:r>
              <a:rPr lang="en-US" altLang="zh-CN" sz="1200" b="0" i="1" u="none" strike="noStrike" kern="1200" baseline="0" dirty="0" smtClean="0">
                <a:solidFill>
                  <a:schemeClr val="tx1"/>
                </a:solidFill>
                <a:latin typeface="+mn-lt"/>
                <a:ea typeface="+mn-ea"/>
                <a:cs typeface="+mn-cs"/>
              </a:rPr>
              <a:t>t</a:t>
            </a:r>
            <a:r>
              <a:rPr lang="en-US" altLang="zh-CN" sz="1200" b="0" i="0" u="none" strike="noStrike" kern="1200" baseline="0" dirty="0" smtClean="0">
                <a:solidFill>
                  <a:schemeClr val="tx1"/>
                </a:solidFill>
                <a:latin typeface="+mn-lt"/>
                <a:ea typeface="+mn-ea"/>
                <a:cs typeface="+mn-cs"/>
              </a:rPr>
              <a:t>.</a:t>
            </a:r>
            <a:endParaRPr lang="en-US" altLang="zh-CN" dirty="0" smtClean="0"/>
          </a:p>
          <a:p>
            <a:endParaRPr lang="en-US" altLang="zh-CN" dirty="0" smtClean="0"/>
          </a:p>
          <a:p>
            <a:endParaRPr lang="en-US" altLang="zh-CN" dirty="0" smtClean="0"/>
          </a:p>
          <a:p>
            <a:pPr>
              <a:spcBef>
                <a:spcPct val="0"/>
              </a:spcBef>
            </a:pPr>
            <a:endParaRPr lang="en-US" altLang="zh-CN" dirty="0" smtClean="0"/>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A6C5DDB3-3723-4D9D-8A5D-AA3275855BB9}" type="slidenum">
              <a:rPr lang="zh-CN" altLang="en-US"/>
              <a:pPr/>
              <a:t>13</a:t>
            </a:fld>
            <a:endParaRPr lang="en-US" altLang="zh-CN"/>
          </a:p>
        </p:txBody>
      </p:sp>
    </p:spTree>
    <p:extLst>
      <p:ext uri="{BB962C8B-B14F-4D97-AF65-F5344CB8AC3E}">
        <p14:creationId xmlns:p14="http://schemas.microsoft.com/office/powerpoint/2010/main" val="41375264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1515835" cy="6480175"/>
          </a:xfrm>
          <a:prstGeom prst="rect">
            <a:avLst/>
          </a:prstGeom>
        </p:spPr>
      </p:pic>
      <p:sp>
        <p:nvSpPr>
          <p:cNvPr id="4" name="文本占位符 3"/>
          <p:cNvSpPr>
            <a:spLocks noGrp="1"/>
          </p:cNvSpPr>
          <p:nvPr>
            <p:ph type="body" sz="quarter" idx="10" hasCustomPrompt="1"/>
          </p:nvPr>
        </p:nvSpPr>
        <p:spPr>
          <a:xfrm>
            <a:off x="864493" y="989120"/>
            <a:ext cx="7993062" cy="720080"/>
          </a:xfrm>
          <a:prstGeom prst="rect">
            <a:avLst/>
          </a:prstGeom>
        </p:spPr>
        <p:txBody>
          <a:bodyPr/>
          <a:lstStyle>
            <a:lvl1pPr marL="0" indent="0">
              <a:buFontTx/>
              <a:buNone/>
              <a:defRPr sz="4000" b="1">
                <a:solidFill>
                  <a:schemeClr val="bg1"/>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a:t>单击此处添加标题</a:t>
            </a:r>
          </a:p>
        </p:txBody>
      </p:sp>
      <p:sp>
        <p:nvSpPr>
          <p:cNvPr id="6" name="文本占位符 5"/>
          <p:cNvSpPr>
            <a:spLocks noGrp="1"/>
          </p:cNvSpPr>
          <p:nvPr>
            <p:ph type="body" sz="quarter" idx="11" hasCustomPrompt="1"/>
          </p:nvPr>
        </p:nvSpPr>
        <p:spPr>
          <a:xfrm>
            <a:off x="864493" y="1727919"/>
            <a:ext cx="7343775" cy="503758"/>
          </a:xfrm>
          <a:prstGeom prst="rect">
            <a:avLst/>
          </a:prstGeom>
        </p:spPr>
        <p:txBody>
          <a:bodyPr/>
          <a:lstStyle>
            <a:lvl1pPr marL="0" indent="0">
              <a:buFontTx/>
              <a:buNone/>
              <a:defRPr sz="2800" baseline="0">
                <a:solidFill>
                  <a:schemeClr val="bg1"/>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a:t>单击此处编辑文字</a:t>
            </a:r>
          </a:p>
        </p:txBody>
      </p:sp>
      <p:sp>
        <p:nvSpPr>
          <p:cNvPr id="8" name="文本占位符 7"/>
          <p:cNvSpPr>
            <a:spLocks noGrp="1"/>
          </p:cNvSpPr>
          <p:nvPr>
            <p:ph type="body" sz="quarter" idx="12" hasCustomPrompt="1"/>
          </p:nvPr>
        </p:nvSpPr>
        <p:spPr>
          <a:xfrm>
            <a:off x="864493" y="2827356"/>
            <a:ext cx="3167062" cy="288354"/>
          </a:xfrm>
          <a:prstGeom prst="rect">
            <a:avLst/>
          </a:prstGeom>
        </p:spPr>
        <p:txBody>
          <a:bodyPr/>
          <a:lstStyle>
            <a:lvl1pPr marL="0" indent="0">
              <a:buFontTx/>
              <a:buNone/>
              <a:defRPr sz="1600">
                <a:solidFill>
                  <a:schemeClr val="bg1"/>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a:t>年／月／日</a:t>
            </a:r>
          </a:p>
        </p:txBody>
      </p:sp>
      <p:pic>
        <p:nvPicPr>
          <p:cNvPr id="2" name="图片 1"/>
          <p:cNvPicPr>
            <a:picLocks noChangeAspect="1"/>
          </p:cNvPicPr>
          <p:nvPr userDrawn="1"/>
        </p:nvPicPr>
        <p:blipFill rotWithShape="1">
          <a:blip r:embed="rId3" cstate="print">
            <a:extLst>
              <a:ext uri="{28A0092B-C50C-407E-A947-70E740481C1C}">
                <a14:useLocalDpi xmlns:a14="http://schemas.microsoft.com/office/drawing/2010/main" val="0"/>
              </a:ext>
            </a:extLst>
          </a:blip>
          <a:srcRect t="71113" r="68107"/>
          <a:stretch/>
        </p:blipFill>
        <p:spPr>
          <a:xfrm>
            <a:off x="0" y="4608239"/>
            <a:ext cx="3672805" cy="1871936"/>
          </a:xfrm>
          <a:prstGeom prst="rect">
            <a:avLst/>
          </a:prstGeom>
        </p:spPr>
      </p:pic>
    </p:spTree>
    <p:extLst>
      <p:ext uri="{BB962C8B-B14F-4D97-AF65-F5344CB8AC3E}">
        <p14:creationId xmlns:p14="http://schemas.microsoft.com/office/powerpoint/2010/main" val="269629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7" name="文本占位符 6"/>
          <p:cNvSpPr>
            <a:spLocks noGrp="1"/>
          </p:cNvSpPr>
          <p:nvPr>
            <p:ph type="body" sz="quarter" idx="10" hasCustomPrompt="1"/>
          </p:nvPr>
        </p:nvSpPr>
        <p:spPr>
          <a:xfrm>
            <a:off x="648469" y="503783"/>
            <a:ext cx="1152128" cy="647724"/>
          </a:xfrm>
          <a:prstGeom prst="rect">
            <a:avLst/>
          </a:prstGeom>
        </p:spPr>
        <p:txBody>
          <a:bodyPr/>
          <a:lstStyle>
            <a:lvl1pPr marL="0" indent="0">
              <a:buFontTx/>
              <a:buNone/>
              <a:defRPr b="1">
                <a:solidFill>
                  <a:srgbClr val="E2231A"/>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a:t>目录</a:t>
            </a:r>
          </a:p>
        </p:txBody>
      </p:sp>
      <p:sp>
        <p:nvSpPr>
          <p:cNvPr id="14" name="文本占位符 13"/>
          <p:cNvSpPr>
            <a:spLocks noGrp="1"/>
          </p:cNvSpPr>
          <p:nvPr>
            <p:ph type="body" sz="quarter" idx="11" hasCustomPrompt="1"/>
          </p:nvPr>
        </p:nvSpPr>
        <p:spPr>
          <a:xfrm>
            <a:off x="2838044" y="1439887"/>
            <a:ext cx="550702" cy="431502"/>
          </a:xfrm>
          <a:prstGeom prst="rect">
            <a:avLst/>
          </a:prstGeom>
        </p:spPr>
        <p:txBody>
          <a:bodyPr/>
          <a:lstStyle>
            <a:lvl1pPr marL="0" indent="0">
              <a:buFontTx/>
              <a:buNone/>
              <a:defRPr sz="2000">
                <a:solidFill>
                  <a:srgbClr val="E2231A"/>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zh-CN" dirty="0"/>
              <a:t>1</a:t>
            </a:r>
            <a:endParaRPr kumimoji="1" lang="zh-CN" altLang="en-US" dirty="0"/>
          </a:p>
        </p:txBody>
      </p:sp>
      <p:sp>
        <p:nvSpPr>
          <p:cNvPr id="16" name="文本占位符 15"/>
          <p:cNvSpPr>
            <a:spLocks noGrp="1"/>
          </p:cNvSpPr>
          <p:nvPr>
            <p:ph type="body" sz="quarter" idx="12" hasCustomPrompt="1"/>
          </p:nvPr>
        </p:nvSpPr>
        <p:spPr>
          <a:xfrm>
            <a:off x="3389415" y="1439887"/>
            <a:ext cx="3883789" cy="431502"/>
          </a:xfrm>
          <a:prstGeom prst="rect">
            <a:avLst/>
          </a:prstGeom>
        </p:spPr>
        <p:txBody>
          <a:bodyPr/>
          <a:lstStyle>
            <a:lvl1pPr marL="0" indent="0">
              <a:buFontTx/>
              <a:buNone/>
              <a:defRPr sz="2000">
                <a:solidFill>
                  <a:schemeClr val="tx1">
                    <a:lumMod val="50000"/>
                    <a:lumOff val="50000"/>
                  </a:schemeClr>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a:t>单击此处添加标题</a:t>
            </a:r>
          </a:p>
        </p:txBody>
      </p:sp>
      <p:sp>
        <p:nvSpPr>
          <p:cNvPr id="20" name="文本占位符 19"/>
          <p:cNvSpPr>
            <a:spLocks noGrp="1"/>
          </p:cNvSpPr>
          <p:nvPr>
            <p:ph type="body" sz="quarter" idx="13" hasCustomPrompt="1"/>
          </p:nvPr>
        </p:nvSpPr>
        <p:spPr>
          <a:xfrm>
            <a:off x="2838044" y="1975555"/>
            <a:ext cx="550702" cy="400436"/>
          </a:xfrm>
          <a:prstGeom prst="rect">
            <a:avLst/>
          </a:prstGeom>
        </p:spPr>
        <p:txBody>
          <a:bodyPr/>
          <a:lstStyle>
            <a:lvl1pPr marL="0" indent="0">
              <a:buFontTx/>
              <a:buNone/>
              <a:defRPr sz="2000">
                <a:solidFill>
                  <a:srgbClr val="E2231A"/>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zh-CN" dirty="0"/>
              <a:t>2</a:t>
            </a:r>
            <a:endParaRPr kumimoji="1" lang="zh-CN" altLang="en-US" dirty="0"/>
          </a:p>
        </p:txBody>
      </p:sp>
      <p:sp>
        <p:nvSpPr>
          <p:cNvPr id="23" name="文本占位符 22"/>
          <p:cNvSpPr>
            <a:spLocks noGrp="1"/>
          </p:cNvSpPr>
          <p:nvPr>
            <p:ph type="body" sz="quarter" idx="14" hasCustomPrompt="1"/>
          </p:nvPr>
        </p:nvSpPr>
        <p:spPr>
          <a:xfrm>
            <a:off x="3388746" y="1975555"/>
            <a:ext cx="3884458" cy="400436"/>
          </a:xfrm>
          <a:prstGeom prst="rect">
            <a:avLst/>
          </a:prstGeom>
        </p:spPr>
        <p:txBody>
          <a:bodyPr/>
          <a:lstStyle>
            <a:lvl1pPr marL="385445" marR="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sz="2000">
                <a:solidFill>
                  <a:schemeClr val="tx1">
                    <a:lumMod val="50000"/>
                    <a:lumOff val="50000"/>
                  </a:schemeClr>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a:t>单击此处添加标题</a:t>
            </a:r>
          </a:p>
        </p:txBody>
      </p:sp>
      <p:sp>
        <p:nvSpPr>
          <p:cNvPr id="27" name="文本占位符 26"/>
          <p:cNvSpPr>
            <a:spLocks noGrp="1"/>
          </p:cNvSpPr>
          <p:nvPr>
            <p:ph type="body" sz="quarter" idx="15" hasCustomPrompt="1"/>
          </p:nvPr>
        </p:nvSpPr>
        <p:spPr>
          <a:xfrm>
            <a:off x="2838044" y="2511225"/>
            <a:ext cx="550702" cy="409215"/>
          </a:xfrm>
          <a:prstGeom prst="rect">
            <a:avLst/>
          </a:prstGeom>
        </p:spPr>
        <p:txBody>
          <a:bodyPr/>
          <a:lstStyle>
            <a:lvl1pPr marL="0" indent="0">
              <a:buFontTx/>
              <a:buNone/>
              <a:defRPr sz="2000">
                <a:solidFill>
                  <a:srgbClr val="E2231A"/>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zh-CN" dirty="0"/>
              <a:t>3</a:t>
            </a:r>
            <a:endParaRPr kumimoji="1" lang="zh-CN" altLang="en-US" dirty="0"/>
          </a:p>
        </p:txBody>
      </p:sp>
      <p:sp>
        <p:nvSpPr>
          <p:cNvPr id="31" name="文本占位符 30"/>
          <p:cNvSpPr>
            <a:spLocks noGrp="1"/>
          </p:cNvSpPr>
          <p:nvPr>
            <p:ph type="body" sz="quarter" idx="16" hasCustomPrompt="1"/>
          </p:nvPr>
        </p:nvSpPr>
        <p:spPr>
          <a:xfrm>
            <a:off x="2838044" y="3046894"/>
            <a:ext cx="550702" cy="409217"/>
          </a:xfrm>
          <a:prstGeom prst="rect">
            <a:avLst/>
          </a:prstGeom>
        </p:spPr>
        <p:txBody>
          <a:bodyPr/>
          <a:lstStyle>
            <a:lvl1pPr marL="0" indent="0">
              <a:buFontTx/>
              <a:buNone/>
              <a:defRPr sz="2000">
                <a:solidFill>
                  <a:srgbClr val="E2231A"/>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zh-CN" dirty="0"/>
              <a:t>4</a:t>
            </a:r>
            <a:endParaRPr kumimoji="1" lang="zh-CN" altLang="en-US" dirty="0"/>
          </a:p>
        </p:txBody>
      </p:sp>
      <p:sp>
        <p:nvSpPr>
          <p:cNvPr id="34" name="文本占位符 33"/>
          <p:cNvSpPr>
            <a:spLocks noGrp="1"/>
          </p:cNvSpPr>
          <p:nvPr>
            <p:ph type="body" sz="quarter" idx="17" hasCustomPrompt="1"/>
          </p:nvPr>
        </p:nvSpPr>
        <p:spPr>
          <a:xfrm>
            <a:off x="2841891" y="3582565"/>
            <a:ext cx="546855" cy="360362"/>
          </a:xfrm>
          <a:prstGeom prst="rect">
            <a:avLst/>
          </a:prstGeom>
        </p:spPr>
        <p:txBody>
          <a:bodyPr/>
          <a:lstStyle>
            <a:lvl1pPr marL="0" indent="0">
              <a:buFontTx/>
              <a:buNone/>
              <a:defRPr sz="2000">
                <a:solidFill>
                  <a:srgbClr val="E2231A"/>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zh-CN" dirty="0"/>
              <a:t>5</a:t>
            </a:r>
            <a:endParaRPr kumimoji="1" lang="zh-CN" altLang="en-US" dirty="0"/>
          </a:p>
        </p:txBody>
      </p:sp>
      <p:sp>
        <p:nvSpPr>
          <p:cNvPr id="38" name="文本占位符 26"/>
          <p:cNvSpPr>
            <a:spLocks noGrp="1"/>
          </p:cNvSpPr>
          <p:nvPr>
            <p:ph type="body" sz="quarter" idx="18" hasCustomPrompt="1"/>
          </p:nvPr>
        </p:nvSpPr>
        <p:spPr>
          <a:xfrm>
            <a:off x="3391093" y="2511225"/>
            <a:ext cx="3882111" cy="409215"/>
          </a:xfrm>
          <a:prstGeom prst="rect">
            <a:avLst/>
          </a:prstGeom>
        </p:spPr>
        <p:txBody>
          <a:bodyPr/>
          <a:lstStyle>
            <a:lvl1pPr marL="385445" marR="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sz="2000">
                <a:solidFill>
                  <a:schemeClr val="tx1">
                    <a:lumMod val="50000"/>
                    <a:lumOff val="50000"/>
                  </a:schemeClr>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a:t>单击此处添加标题</a:t>
            </a:r>
          </a:p>
        </p:txBody>
      </p:sp>
      <p:sp>
        <p:nvSpPr>
          <p:cNvPr id="40" name="文本占位符 30"/>
          <p:cNvSpPr>
            <a:spLocks noGrp="1"/>
          </p:cNvSpPr>
          <p:nvPr>
            <p:ph type="body" sz="quarter" idx="19" hasCustomPrompt="1"/>
          </p:nvPr>
        </p:nvSpPr>
        <p:spPr>
          <a:xfrm>
            <a:off x="3391094" y="3046894"/>
            <a:ext cx="3882110" cy="409217"/>
          </a:xfrm>
          <a:prstGeom prst="rect">
            <a:avLst/>
          </a:prstGeom>
        </p:spPr>
        <p:txBody>
          <a:bodyPr/>
          <a:lstStyle>
            <a:lvl1pPr marL="385445" marR="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sz="2000">
                <a:solidFill>
                  <a:schemeClr val="tx1">
                    <a:lumMod val="50000"/>
                    <a:lumOff val="50000"/>
                  </a:schemeClr>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a:t>单击此处添加标题</a:t>
            </a:r>
          </a:p>
        </p:txBody>
      </p:sp>
      <p:sp>
        <p:nvSpPr>
          <p:cNvPr id="41" name="文本占位符 33"/>
          <p:cNvSpPr>
            <a:spLocks noGrp="1"/>
          </p:cNvSpPr>
          <p:nvPr>
            <p:ph type="body" sz="quarter" idx="20" hasCustomPrompt="1"/>
          </p:nvPr>
        </p:nvSpPr>
        <p:spPr>
          <a:xfrm>
            <a:off x="3388746" y="3582565"/>
            <a:ext cx="3884458" cy="360362"/>
          </a:xfrm>
          <a:prstGeom prst="rect">
            <a:avLst/>
          </a:prstGeom>
        </p:spPr>
        <p:txBody>
          <a:bodyPr/>
          <a:lstStyle>
            <a:lvl1pPr marL="385445" marR="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sz="2000">
                <a:solidFill>
                  <a:schemeClr val="tx1">
                    <a:lumMod val="50000"/>
                    <a:lumOff val="50000"/>
                  </a:schemeClr>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a:t>单击此处添加标题</a:t>
            </a:r>
          </a:p>
        </p:txBody>
      </p:sp>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l="76915" t="84447" r="2451" b="2219"/>
          <a:stretch/>
        </p:blipFill>
        <p:spPr>
          <a:xfrm>
            <a:off x="8857381" y="5472335"/>
            <a:ext cx="2376264" cy="864096"/>
          </a:xfrm>
          <a:prstGeom prst="rect">
            <a:avLst/>
          </a:prstGeom>
        </p:spPr>
      </p:pic>
      <p:pic>
        <p:nvPicPr>
          <p:cNvPr id="3" name="图片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11515835" cy="6480175"/>
          </a:xfrm>
          <a:prstGeom prst="rect">
            <a:avLst/>
          </a:prstGeom>
        </p:spPr>
      </p:pic>
    </p:spTree>
    <p:extLst>
      <p:ext uri="{BB962C8B-B14F-4D97-AF65-F5344CB8AC3E}">
        <p14:creationId xmlns:p14="http://schemas.microsoft.com/office/powerpoint/2010/main" val="151229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504453" y="503783"/>
            <a:ext cx="6120680" cy="647700"/>
          </a:xfrm>
          <a:prstGeom prst="rect">
            <a:avLst/>
          </a:prstGeom>
        </p:spPr>
        <p:txBody>
          <a:bodyPr/>
          <a:lstStyle>
            <a:lvl1pPr marL="0" indent="0">
              <a:buFontTx/>
              <a:buNone/>
              <a:defRPr sz="3200" b="1">
                <a:solidFill>
                  <a:srgbClr val="E2231A"/>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a:t>单击此处添加标题</a:t>
            </a:r>
          </a:p>
        </p:txBody>
      </p:sp>
      <p:sp>
        <p:nvSpPr>
          <p:cNvPr id="8" name="灯片编号占位符 5"/>
          <p:cNvSpPr>
            <a:spLocks noGrp="1"/>
          </p:cNvSpPr>
          <p:nvPr>
            <p:ph type="sldNum" sz="quarter" idx="4"/>
          </p:nvPr>
        </p:nvSpPr>
        <p:spPr>
          <a:xfrm>
            <a:off x="504453" y="5803353"/>
            <a:ext cx="1296144" cy="346075"/>
          </a:xfrm>
          <a:prstGeom prst="rect">
            <a:avLst/>
          </a:prstGeom>
        </p:spPr>
        <p:txBody>
          <a:bodyPr vert="horz" lIns="91440" tIns="45720" rIns="91440" bIns="45720" rtlCol="0" anchor="ctr"/>
          <a:lstStyle>
            <a:lvl1pPr algn="r">
              <a:defRPr sz="1200">
                <a:solidFill>
                  <a:srgbClr val="E2231A"/>
                </a:solidFill>
                <a:latin typeface="微软雅黑" panose="020B0503020204020204" pitchFamily="34" charset="-122"/>
                <a:ea typeface="微软雅黑" panose="020B0503020204020204" pitchFamily="34" charset="-122"/>
              </a:defRPr>
            </a:lvl1pPr>
          </a:lstStyle>
          <a:p>
            <a:pPr algn="l"/>
            <a:r>
              <a:rPr lang="en-US" altLang="zh-CN" dirty="0"/>
              <a:t>Page_</a:t>
            </a:r>
            <a:fld id="{A15D12D9-99BA-440A-80F4-5CAE18325EBB}" type="slidenum">
              <a:rPr lang="zh-CN" altLang="en-US" smtClean="0"/>
              <a:pPr algn="l"/>
              <a:t>‹#›</a:t>
            </a:fld>
            <a:endParaRPr lang="zh-CN" altLang="en-US" dirty="0"/>
          </a:p>
        </p:txBody>
      </p:sp>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l="76915" t="84447" r="2451" b="2219"/>
          <a:stretch/>
        </p:blipFill>
        <p:spPr>
          <a:xfrm>
            <a:off x="8857381" y="5472335"/>
            <a:ext cx="2376264" cy="864096"/>
          </a:xfrm>
          <a:prstGeom prst="rect">
            <a:avLst/>
          </a:prstGeom>
        </p:spPr>
      </p:pic>
    </p:spTree>
    <p:extLst>
      <p:ext uri="{BB962C8B-B14F-4D97-AF65-F5344CB8AC3E}">
        <p14:creationId xmlns:p14="http://schemas.microsoft.com/office/powerpoint/2010/main" val="88617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1515835" cy="6480175"/>
          </a:xfrm>
          <a:prstGeom prst="rect">
            <a:avLst/>
          </a:prstGeom>
        </p:spPr>
      </p:pic>
      <p:sp>
        <p:nvSpPr>
          <p:cNvPr id="3" name="文本占位符 2"/>
          <p:cNvSpPr>
            <a:spLocks noGrp="1"/>
          </p:cNvSpPr>
          <p:nvPr>
            <p:ph type="body" sz="quarter" idx="13" hasCustomPrompt="1"/>
          </p:nvPr>
        </p:nvSpPr>
        <p:spPr>
          <a:xfrm>
            <a:off x="864493" y="1079847"/>
            <a:ext cx="5329238" cy="806643"/>
          </a:xfrm>
          <a:prstGeom prst="rect">
            <a:avLst/>
          </a:prstGeom>
        </p:spPr>
        <p:txBody>
          <a:bodyPr anchor="ctr"/>
          <a:lstStyle>
            <a:lvl1pPr marL="0" indent="0">
              <a:buFontTx/>
              <a:buNone/>
              <a:defRPr sz="4000">
                <a:solidFill>
                  <a:schemeClr val="bg1"/>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a:t>感谢您的时间。</a:t>
            </a:r>
          </a:p>
        </p:txBody>
      </p:sp>
      <p:sp>
        <p:nvSpPr>
          <p:cNvPr id="12" name="文本占位符 2"/>
          <p:cNvSpPr>
            <a:spLocks noGrp="1"/>
          </p:cNvSpPr>
          <p:nvPr>
            <p:ph type="body" sz="quarter" idx="14" hasCustomPrompt="1"/>
          </p:nvPr>
        </p:nvSpPr>
        <p:spPr>
          <a:xfrm>
            <a:off x="864493" y="1877580"/>
            <a:ext cx="5329238" cy="570420"/>
          </a:xfrm>
          <a:prstGeom prst="rect">
            <a:avLst/>
          </a:prstGeom>
        </p:spPr>
        <p:txBody>
          <a:bodyPr anchor="ctr"/>
          <a:lstStyle>
            <a:lvl1pPr marL="0" marR="0" indent="0" algn="l" defTabSz="1028065" rtl="0" eaLnBrk="1" fontAlgn="auto" latinLnBrk="0" hangingPunct="1">
              <a:lnSpc>
                <a:spcPct val="100000"/>
              </a:lnSpc>
              <a:spcBef>
                <a:spcPct val="20000"/>
              </a:spcBef>
              <a:spcAft>
                <a:spcPts val="0"/>
              </a:spcAft>
              <a:buClrTx/>
              <a:buSzTx/>
              <a:buFontTx/>
              <a:buNone/>
              <a:tabLst/>
              <a:defRPr sz="2800">
                <a:solidFill>
                  <a:schemeClr val="bg1"/>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altLang="zh-CN" sz="2800" dirty="0">
                <a:solidFill>
                  <a:schemeClr val="bg1"/>
                </a:solidFill>
                <a:latin typeface="微软雅黑" panose="020B0503020204020204" pitchFamily="34" charset="-122"/>
                <a:ea typeface="微软雅黑" panose="020B0503020204020204" pitchFamily="34" charset="-122"/>
              </a:rPr>
              <a:t>THANKS</a:t>
            </a:r>
            <a:r>
              <a:rPr kumimoji="1" lang="en-US" altLang="zh-CN" dirty="0"/>
              <a:t>.</a:t>
            </a:r>
            <a:endParaRPr kumimoji="1" lang="zh-CN" altLang="en-US" dirty="0"/>
          </a:p>
        </p:txBody>
      </p:sp>
      <p:pic>
        <p:nvPicPr>
          <p:cNvPr id="5" name="图片 4"/>
          <p:cNvPicPr>
            <a:picLocks noChangeAspect="1"/>
          </p:cNvPicPr>
          <p:nvPr userDrawn="1"/>
        </p:nvPicPr>
        <p:blipFill rotWithShape="1">
          <a:blip r:embed="rId3" cstate="print">
            <a:extLst>
              <a:ext uri="{28A0092B-C50C-407E-A947-70E740481C1C}">
                <a14:useLocalDpi xmlns:a14="http://schemas.microsoft.com/office/drawing/2010/main" val="0"/>
              </a:ext>
            </a:extLst>
          </a:blip>
          <a:srcRect l="73788" t="81113" r="4952" b="4441"/>
          <a:stretch/>
        </p:blipFill>
        <p:spPr>
          <a:xfrm>
            <a:off x="8497341" y="5256311"/>
            <a:ext cx="2448272" cy="936104"/>
          </a:xfrm>
          <a:prstGeom prst="rect">
            <a:avLst/>
          </a:prstGeom>
        </p:spPr>
      </p:pic>
    </p:spTree>
    <p:extLst>
      <p:ext uri="{BB962C8B-B14F-4D97-AF65-F5344CB8AC3E}">
        <p14:creationId xmlns:p14="http://schemas.microsoft.com/office/powerpoint/2010/main" val="1848590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16933" y="178247"/>
            <a:ext cx="8166157" cy="442217"/>
          </a:xfrm>
          <a:prstGeom prst="rect">
            <a:avLst/>
          </a:prstGeom>
        </p:spPr>
        <p:txBody>
          <a:bodyPr>
            <a:noAutofit/>
          </a:bodyPr>
          <a:lstStyle>
            <a:lvl1pPr algn="l">
              <a:defRPr sz="2268" b="1">
                <a:solidFill>
                  <a:schemeClr val="bg2">
                    <a:lumMod val="90000"/>
                  </a:schemeClr>
                </a:solidFill>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314905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44334" y="1029204"/>
            <a:ext cx="10433409" cy="4796350"/>
          </a:xfrm>
          <a:prstGeom prst="rect">
            <a:avLst/>
          </a:prstGeom>
        </p:spPr>
        <p:txBody>
          <a:bodyPr/>
          <a:lstStyle>
            <a:lvl1pPr>
              <a:defRPr sz="2268" baseline="0">
                <a:solidFill>
                  <a:schemeClr val="tx1"/>
                </a:solidFill>
                <a:latin typeface="微软雅黑" panose="020B0503020204020204" pitchFamily="34" charset="-122"/>
                <a:ea typeface="微软雅黑" panose="020B0503020204020204" pitchFamily="34" charset="-122"/>
              </a:defRPr>
            </a:lvl1pPr>
            <a:lvl2pPr>
              <a:defRPr sz="1890">
                <a:solidFill>
                  <a:schemeClr val="tx1"/>
                </a:solidFill>
                <a:latin typeface="微软雅黑" panose="020B0503020204020204" pitchFamily="34" charset="-122"/>
                <a:ea typeface="微软雅黑" panose="020B0503020204020204" pitchFamily="34" charset="-122"/>
              </a:defRPr>
            </a:lvl2pPr>
            <a:lvl3pPr>
              <a:defRPr sz="1701">
                <a:solidFill>
                  <a:schemeClr val="tx1"/>
                </a:solidFill>
                <a:latin typeface="微软雅黑" panose="020B0503020204020204" pitchFamily="34" charset="-122"/>
                <a:ea typeface="微软雅黑" panose="020B0503020204020204" pitchFamily="34" charset="-122"/>
              </a:defRPr>
            </a:lvl3pPr>
            <a:lvl4pPr>
              <a:defRPr sz="1512">
                <a:solidFill>
                  <a:schemeClr val="tx1"/>
                </a:solidFill>
                <a:latin typeface="微软雅黑" panose="020B0503020204020204" pitchFamily="34" charset="-122"/>
                <a:ea typeface="微软雅黑" panose="020B0503020204020204" pitchFamily="34" charset="-122"/>
              </a:defRPr>
            </a:lvl4pPr>
            <a:lvl5pPr>
              <a:defRPr sz="1512">
                <a:solidFill>
                  <a:schemeClr val="tx1"/>
                </a:solidFill>
                <a:latin typeface="微软雅黑" panose="020B0503020204020204" pitchFamily="34" charset="-122"/>
                <a:ea typeface="微软雅黑" panose="020B0503020204020204" pitchFamily="34" charset="-122"/>
              </a:defRPr>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9900728" y="6082401"/>
            <a:ext cx="1077015" cy="345009"/>
          </a:xfrm>
          <a:prstGeom prst="rect">
            <a:avLst/>
          </a:prstGeom>
        </p:spPr>
        <p:txBody>
          <a:bodyPr/>
          <a:lstStyle>
            <a:lvl1pPr>
              <a:defRPr>
                <a:solidFill>
                  <a:schemeClr val="tx1"/>
                </a:solidFill>
              </a:defRPr>
            </a:lvl1pPr>
          </a:lstStyle>
          <a:p>
            <a:fld id="{D53CB646-9C68-9A45-BA80-FD674575B784}" type="slidenum">
              <a:rPr lang="en-US" smtClean="0"/>
              <a:pPr/>
              <a:t>‹#›</a:t>
            </a:fld>
            <a:endParaRPr lang="en-US" dirty="0"/>
          </a:p>
        </p:txBody>
      </p:sp>
      <p:sp>
        <p:nvSpPr>
          <p:cNvPr id="4" name="标题 3"/>
          <p:cNvSpPr>
            <a:spLocks noGrp="1"/>
          </p:cNvSpPr>
          <p:nvPr>
            <p:ph type="title"/>
          </p:nvPr>
        </p:nvSpPr>
        <p:spPr>
          <a:xfrm>
            <a:off x="792143" y="345010"/>
            <a:ext cx="9937790" cy="579016"/>
          </a:xfrm>
          <a:prstGeom prst="rect">
            <a:avLst/>
          </a:prstGeom>
        </p:spPr>
        <p:txBody>
          <a:bodyPr/>
          <a:lstStyle>
            <a:lvl1pPr algn="l">
              <a:defRPr sz="2646">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439975012"/>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576104" y="6006163"/>
            <a:ext cx="2688484" cy="345009"/>
          </a:xfrm>
          <a:prstGeom prst="rect">
            <a:avLst/>
          </a:prstGeom>
        </p:spPr>
        <p:txBody>
          <a:bodyPr/>
          <a:lstStyle>
            <a:lvl1pPr>
              <a:defRPr/>
            </a:lvl1pPr>
          </a:lstStyle>
          <a:p>
            <a:pPr>
              <a:defRPr/>
            </a:pPr>
            <a:fld id="{DA58DC31-9931-438D-8603-037D691C1FBE}" type="datetimeFigureOut">
              <a:rPr lang="en-US"/>
              <a:pPr>
                <a:defRPr/>
              </a:pPr>
              <a:t>3/20/2018</a:t>
            </a:fld>
            <a:endParaRPr lang="en-US"/>
          </a:p>
        </p:txBody>
      </p:sp>
      <p:sp>
        <p:nvSpPr>
          <p:cNvPr id="3" name="Footer Placeholder 4"/>
          <p:cNvSpPr>
            <a:spLocks noGrp="1"/>
          </p:cNvSpPr>
          <p:nvPr>
            <p:ph type="ftr" sz="quarter" idx="11"/>
          </p:nvPr>
        </p:nvSpPr>
        <p:spPr>
          <a:xfrm>
            <a:off x="3936709" y="6006163"/>
            <a:ext cx="3648657" cy="345009"/>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a:xfrm>
            <a:off x="8257487" y="6006163"/>
            <a:ext cx="2688484" cy="345009"/>
          </a:xfrm>
          <a:prstGeom prst="rect">
            <a:avLst/>
          </a:prstGeom>
        </p:spPr>
        <p:txBody>
          <a:bodyPr/>
          <a:lstStyle>
            <a:lvl1pPr>
              <a:defRPr/>
            </a:lvl1pPr>
          </a:lstStyle>
          <a:p>
            <a:fld id="{1C66EDDE-64FF-41D6-8AEC-A0AF5EB8224A}" type="slidenum">
              <a:rPr lang="zh-CN" altLang="en-US"/>
              <a:pPr/>
              <a:t>‹#›</a:t>
            </a:fld>
            <a:endParaRPr lang="en-US" altLang="zh-CN"/>
          </a:p>
        </p:txBody>
      </p:sp>
    </p:spTree>
    <p:extLst>
      <p:ext uri="{BB962C8B-B14F-4D97-AF65-F5344CB8AC3E}">
        <p14:creationId xmlns:p14="http://schemas.microsoft.com/office/powerpoint/2010/main" val="3705127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Lst>
  <p:hf hdr="0" ftr="0" dt="0"/>
  <p:txStyles>
    <p:titleStyle>
      <a:lvl1pPr algn="ctr" defTabSz="1028065" rtl="0" eaLnBrk="1" latinLnBrk="0" hangingPunct="1">
        <a:spcBef>
          <a:spcPct val="0"/>
        </a:spcBef>
        <a:buNone/>
        <a:defRPr sz="4900" kern="1200">
          <a:solidFill>
            <a:schemeClr val="tx1"/>
          </a:solidFill>
          <a:latin typeface="+mj-lt"/>
          <a:ea typeface="+mj-ea"/>
          <a:cs typeface="+mj-cs"/>
        </a:defRPr>
      </a:lvl1pPr>
    </p:titleStyle>
    <p:bodyStyle>
      <a:lvl1pPr marL="385445" indent="-385445" algn="l" defTabSz="102806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1pPr>
      <a:lvl2pPr marL="835660" indent="-321310" algn="l" defTabSz="1028065"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85875" indent="-257175" algn="l" defTabSz="10280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8002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3145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8289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3432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85699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37134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zh-CN"/>
      </a:defPPr>
      <a:lvl1pPr marL="0" algn="l" defTabSz="1028065" rtl="0" eaLnBrk="1" latinLnBrk="0" hangingPunct="1">
        <a:defRPr sz="2000" kern="1200">
          <a:solidFill>
            <a:schemeClr val="tx1"/>
          </a:solidFill>
          <a:latin typeface="+mn-lt"/>
          <a:ea typeface="+mn-ea"/>
          <a:cs typeface="+mn-cs"/>
        </a:defRPr>
      </a:lvl1pPr>
      <a:lvl2pPr marL="514350" algn="l" defTabSz="1028065" rtl="0" eaLnBrk="1" latinLnBrk="0" hangingPunct="1">
        <a:defRPr sz="2000" kern="1200">
          <a:solidFill>
            <a:schemeClr val="tx1"/>
          </a:solidFill>
          <a:latin typeface="+mn-lt"/>
          <a:ea typeface="+mn-ea"/>
          <a:cs typeface="+mn-cs"/>
        </a:defRPr>
      </a:lvl2pPr>
      <a:lvl3pPr marL="1028700" algn="l" defTabSz="1028065" rtl="0" eaLnBrk="1" latinLnBrk="0" hangingPunct="1">
        <a:defRPr sz="2000" kern="1200">
          <a:solidFill>
            <a:schemeClr val="tx1"/>
          </a:solidFill>
          <a:latin typeface="+mn-lt"/>
          <a:ea typeface="+mn-ea"/>
          <a:cs typeface="+mn-cs"/>
        </a:defRPr>
      </a:lvl3pPr>
      <a:lvl4pPr marL="1543050" algn="l" defTabSz="1028065" rtl="0" eaLnBrk="1" latinLnBrk="0" hangingPunct="1">
        <a:defRPr sz="2000" kern="1200">
          <a:solidFill>
            <a:schemeClr val="tx1"/>
          </a:solidFill>
          <a:latin typeface="+mn-lt"/>
          <a:ea typeface="+mn-ea"/>
          <a:cs typeface="+mn-cs"/>
        </a:defRPr>
      </a:lvl4pPr>
      <a:lvl5pPr marL="2057400" algn="l" defTabSz="1028065" rtl="0" eaLnBrk="1" latinLnBrk="0" hangingPunct="1">
        <a:defRPr sz="2000" kern="1200">
          <a:solidFill>
            <a:schemeClr val="tx1"/>
          </a:solidFill>
          <a:latin typeface="+mn-lt"/>
          <a:ea typeface="+mn-ea"/>
          <a:cs typeface="+mn-cs"/>
        </a:defRPr>
      </a:lvl5pPr>
      <a:lvl6pPr marL="2571750" algn="l" defTabSz="1028065" rtl="0" eaLnBrk="1" latinLnBrk="0" hangingPunct="1">
        <a:defRPr sz="2000" kern="1200">
          <a:solidFill>
            <a:schemeClr val="tx1"/>
          </a:solidFill>
          <a:latin typeface="+mn-lt"/>
          <a:ea typeface="+mn-ea"/>
          <a:cs typeface="+mn-cs"/>
        </a:defRPr>
      </a:lvl6pPr>
      <a:lvl7pPr marL="3086100" algn="l" defTabSz="1028065" rtl="0" eaLnBrk="1" latinLnBrk="0" hangingPunct="1">
        <a:defRPr sz="2000" kern="1200">
          <a:solidFill>
            <a:schemeClr val="tx1"/>
          </a:solidFill>
          <a:latin typeface="+mn-lt"/>
          <a:ea typeface="+mn-ea"/>
          <a:cs typeface="+mn-cs"/>
        </a:defRPr>
      </a:lvl7pPr>
      <a:lvl8pPr marL="3600450" algn="l" defTabSz="1028065" rtl="0" eaLnBrk="1" latinLnBrk="0" hangingPunct="1">
        <a:defRPr sz="2000" kern="1200">
          <a:solidFill>
            <a:schemeClr val="tx1"/>
          </a:solidFill>
          <a:latin typeface="+mn-lt"/>
          <a:ea typeface="+mn-ea"/>
          <a:cs typeface="+mn-cs"/>
        </a:defRPr>
      </a:lvl8pPr>
      <a:lvl9pPr marL="4114165" algn="l" defTabSz="1028065"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1.bin"/><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3.jpe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latin typeface="+mn-lt"/>
                <a:ea typeface="+mn-ea"/>
                <a:cs typeface="+mn-ea"/>
                <a:sym typeface="+mn-lt"/>
              </a:rPr>
              <a:t>集成原理与应用</a:t>
            </a:r>
            <a:endParaRPr lang="zh-CN" altLang="en-US" dirty="0">
              <a:latin typeface="+mn-lt"/>
              <a:ea typeface="+mn-ea"/>
              <a:cs typeface="+mn-ea"/>
              <a:sym typeface="+mn-lt"/>
            </a:endParaRPr>
          </a:p>
        </p:txBody>
      </p:sp>
      <p:sp>
        <p:nvSpPr>
          <p:cNvPr id="3" name="文本占位符 2"/>
          <p:cNvSpPr>
            <a:spLocks noGrp="1"/>
          </p:cNvSpPr>
          <p:nvPr>
            <p:ph type="body" sz="quarter" idx="11"/>
          </p:nvPr>
        </p:nvSpPr>
        <p:spPr/>
        <p:txBody>
          <a:bodyPr/>
          <a:lstStyle/>
          <a:p>
            <a:r>
              <a:rPr lang="zh-CN" altLang="en-US" dirty="0" smtClean="0">
                <a:latin typeface="+mn-lt"/>
                <a:ea typeface="+mn-ea"/>
                <a:cs typeface="+mn-ea"/>
                <a:sym typeface="+mn-lt"/>
              </a:rPr>
              <a:t>于利军</a:t>
            </a:r>
            <a:endParaRPr lang="zh-CN" altLang="en-US" dirty="0">
              <a:latin typeface="+mn-lt"/>
              <a:ea typeface="+mn-ea"/>
              <a:cs typeface="+mn-ea"/>
              <a:sym typeface="+mn-lt"/>
            </a:endParaRPr>
          </a:p>
        </p:txBody>
      </p:sp>
      <p:sp>
        <p:nvSpPr>
          <p:cNvPr id="4" name="文本占位符 3"/>
          <p:cNvSpPr>
            <a:spLocks noGrp="1"/>
          </p:cNvSpPr>
          <p:nvPr>
            <p:ph type="body" sz="quarter" idx="12"/>
          </p:nvPr>
        </p:nvSpPr>
        <p:spPr/>
        <p:txBody>
          <a:bodyPr/>
          <a:lstStyle/>
          <a:p>
            <a:r>
              <a:rPr lang="en-US" altLang="zh-CN" dirty="0" smtClean="0">
                <a:latin typeface="+mn-lt"/>
                <a:ea typeface="+mn-ea"/>
                <a:cs typeface="+mn-ea"/>
                <a:sym typeface="+mn-lt"/>
              </a:rPr>
              <a:t>2018</a:t>
            </a:r>
            <a:r>
              <a:rPr lang="zh-CN" altLang="en-US" dirty="0" smtClean="0">
                <a:latin typeface="+mn-lt"/>
                <a:ea typeface="+mn-ea"/>
                <a:cs typeface="+mn-ea"/>
                <a:sym typeface="+mn-lt"/>
              </a:rPr>
              <a:t>年</a:t>
            </a:r>
            <a:r>
              <a:rPr lang="en-US" altLang="zh-CN" dirty="0" smtClean="0">
                <a:latin typeface="+mn-lt"/>
                <a:ea typeface="+mn-ea"/>
                <a:cs typeface="+mn-ea"/>
                <a:sym typeface="+mn-lt"/>
              </a:rPr>
              <a:t>2</a:t>
            </a:r>
            <a:r>
              <a:rPr lang="zh-CN" altLang="en-US" dirty="0" smtClean="0">
                <a:latin typeface="+mn-lt"/>
                <a:ea typeface="+mn-ea"/>
                <a:cs typeface="+mn-ea"/>
                <a:sym typeface="+mn-lt"/>
              </a:rPr>
              <a:t>月</a:t>
            </a:r>
            <a:r>
              <a:rPr lang="en-US" altLang="zh-CN" dirty="0" smtClean="0">
                <a:latin typeface="+mn-lt"/>
                <a:ea typeface="+mn-ea"/>
                <a:cs typeface="+mn-ea"/>
                <a:sym typeface="+mn-lt"/>
              </a:rPr>
              <a:t>14</a:t>
            </a:r>
            <a:r>
              <a:rPr lang="zh-CN" altLang="en-US" dirty="0" smtClean="0">
                <a:latin typeface="+mn-lt"/>
                <a:ea typeface="+mn-ea"/>
                <a:cs typeface="+mn-ea"/>
                <a:sym typeface="+mn-lt"/>
              </a:rPr>
              <a:t>日</a:t>
            </a:r>
            <a:endParaRPr lang="zh-CN" altLang="en-US" dirty="0">
              <a:latin typeface="+mn-lt"/>
              <a:ea typeface="+mn-ea"/>
              <a:cs typeface="+mn-ea"/>
              <a:sym typeface="+mn-lt"/>
            </a:endParaRPr>
          </a:p>
        </p:txBody>
      </p:sp>
    </p:spTree>
    <p:extLst>
      <p:ext uri="{BB962C8B-B14F-4D97-AF65-F5344CB8AC3E}">
        <p14:creationId xmlns:p14="http://schemas.microsoft.com/office/powerpoint/2010/main" val="24851947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p:txBody>
          <a:bodyPr/>
          <a:lstStyle/>
          <a:p>
            <a:pPr>
              <a:buFont typeface="Arial" panose="020B0604020202020204" pitchFamily="34" charset="0"/>
              <a:buNone/>
            </a:pPr>
            <a:r>
              <a:rPr lang="en-US" altLang="zh-CN" u="sng" dirty="0" smtClean="0">
                <a:latin typeface="+mn-lt"/>
                <a:ea typeface="+mn-ea"/>
                <a:cs typeface="+mn-ea"/>
                <a:sym typeface="+mn-lt"/>
              </a:rPr>
              <a:t>Boosting</a:t>
            </a:r>
          </a:p>
          <a:p>
            <a:pPr lvl="1"/>
            <a:r>
              <a:rPr lang="en-US" altLang="zh-CN" dirty="0" smtClean="0">
                <a:latin typeface="+mn-lt"/>
                <a:ea typeface="+mn-ea"/>
                <a:cs typeface="+mn-ea"/>
                <a:sym typeface="+mn-lt"/>
              </a:rPr>
              <a:t>With each additional model, make examples currently misclassified more important (or less, in some cases)</a:t>
            </a:r>
          </a:p>
          <a:p>
            <a:pPr>
              <a:buFont typeface="Arial" panose="020B0604020202020204" pitchFamily="34" charset="0"/>
              <a:buNone/>
            </a:pPr>
            <a:endParaRPr lang="en-US" altLang="zh-CN" u="sng" dirty="0" smtClean="0">
              <a:latin typeface="+mn-lt"/>
              <a:ea typeface="+mn-ea"/>
              <a:cs typeface="+mn-ea"/>
              <a:sym typeface="+mn-lt"/>
            </a:endParaRPr>
          </a:p>
          <a:p>
            <a:pPr>
              <a:buNone/>
            </a:pPr>
            <a:r>
              <a:rPr lang="en-US" altLang="zh-CN" u="sng" dirty="0" smtClean="0">
                <a:latin typeface="+mn-lt"/>
                <a:ea typeface="+mn-ea"/>
                <a:cs typeface="+mn-ea"/>
                <a:sym typeface="+mn-lt"/>
              </a:rPr>
              <a:t>Bagging(</a:t>
            </a:r>
            <a:r>
              <a:rPr lang="en-US" altLang="zh-CN" dirty="0" smtClean="0">
                <a:latin typeface="+mn-lt"/>
                <a:ea typeface="+mn-ea"/>
                <a:cs typeface="+mn-ea"/>
                <a:sym typeface="+mn-lt"/>
              </a:rPr>
              <a:t>bootstrap </a:t>
            </a:r>
            <a:r>
              <a:rPr lang="en-US" altLang="zh-CN" dirty="0">
                <a:latin typeface="+mn-lt"/>
                <a:ea typeface="+mn-ea"/>
                <a:cs typeface="+mn-ea"/>
                <a:sym typeface="+mn-lt"/>
              </a:rPr>
              <a:t>aggregation </a:t>
            </a:r>
            <a:r>
              <a:rPr lang="en-US" altLang="zh-CN" dirty="0" smtClean="0">
                <a:latin typeface="+mn-lt"/>
                <a:ea typeface="+mn-ea"/>
                <a:cs typeface="+mn-ea"/>
                <a:sym typeface="+mn-lt"/>
              </a:rPr>
              <a:t>)</a:t>
            </a:r>
            <a:endParaRPr lang="en-US" altLang="zh-CN" u="sng" dirty="0" smtClean="0">
              <a:latin typeface="+mn-lt"/>
              <a:ea typeface="+mn-ea"/>
              <a:cs typeface="+mn-ea"/>
              <a:sym typeface="+mn-lt"/>
            </a:endParaRPr>
          </a:p>
          <a:p>
            <a:pPr lvl="1"/>
            <a:r>
              <a:rPr lang="en-US" altLang="zh-CN" dirty="0" smtClean="0">
                <a:latin typeface="+mn-lt"/>
                <a:ea typeface="+mn-ea"/>
                <a:cs typeface="+mn-ea"/>
                <a:sym typeface="+mn-lt"/>
              </a:rPr>
              <a:t>Use different subsets of the training data for each model to generate diverse classifiers</a:t>
            </a:r>
          </a:p>
          <a:p>
            <a:pPr>
              <a:buFont typeface="Arial" panose="020B0604020202020204" pitchFamily="34" charset="0"/>
              <a:buNone/>
            </a:pPr>
            <a:endParaRPr lang="en-US" altLang="zh-CN" dirty="0" smtClean="0">
              <a:latin typeface="+mn-lt"/>
              <a:ea typeface="+mn-ea"/>
              <a:cs typeface="+mn-ea"/>
              <a:sym typeface="+mn-lt"/>
            </a:endParaRPr>
          </a:p>
          <a:p>
            <a:endParaRPr lang="zh-CN" altLang="en-US" dirty="0" smtClean="0">
              <a:latin typeface="+mn-lt"/>
              <a:ea typeface="+mn-ea"/>
              <a:cs typeface="+mn-ea"/>
              <a:sym typeface="+mn-lt"/>
            </a:endParaRPr>
          </a:p>
        </p:txBody>
      </p:sp>
      <p:sp>
        <p:nvSpPr>
          <p:cNvPr id="22530" name="Title 1"/>
          <p:cNvSpPr>
            <a:spLocks noGrp="1"/>
          </p:cNvSpPr>
          <p:nvPr>
            <p:ph type="title"/>
          </p:nvPr>
        </p:nvSpPr>
        <p:spPr>
          <a:xfrm>
            <a:off x="360437" y="450188"/>
            <a:ext cx="9937790" cy="579016"/>
          </a:xfrm>
        </p:spPr>
        <p:txBody>
          <a:bodyPr/>
          <a:lstStyle/>
          <a:p>
            <a:r>
              <a:rPr lang="zh-CN" altLang="en-US" b="1" dirty="0" smtClean="0">
                <a:solidFill>
                  <a:srgbClr val="FF0000"/>
                </a:solidFill>
                <a:latin typeface="+mn-lt"/>
                <a:ea typeface="+mn-ea"/>
                <a:cs typeface="+mn-ea"/>
                <a:sym typeface="+mn-lt"/>
              </a:rPr>
              <a:t>集成原理</a:t>
            </a:r>
            <a:endParaRPr lang="zh-CN" altLang="en-US" b="1" dirty="0">
              <a:solidFill>
                <a:srgbClr val="FF0000"/>
              </a:solidFill>
              <a:latin typeface="+mn-lt"/>
              <a:ea typeface="+mn-ea"/>
              <a:cs typeface="+mn-ea"/>
              <a:sym typeface="+mn-lt"/>
            </a:endParaRPr>
          </a:p>
        </p:txBody>
      </p:sp>
      <p:pic>
        <p:nvPicPr>
          <p:cNvPr id="2" name="图片 1"/>
          <p:cNvPicPr>
            <a:picLocks noChangeAspect="1"/>
          </p:cNvPicPr>
          <p:nvPr/>
        </p:nvPicPr>
        <p:blipFill rotWithShape="1">
          <a:blip r:embed="rId3"/>
          <a:srcRect b="17704"/>
          <a:stretch/>
        </p:blipFill>
        <p:spPr>
          <a:xfrm>
            <a:off x="2952725" y="3725232"/>
            <a:ext cx="5972175" cy="2179151"/>
          </a:xfrm>
          <a:prstGeom prst="rect">
            <a:avLst/>
          </a:prstGeom>
        </p:spPr>
      </p:pic>
      <p:sp>
        <p:nvSpPr>
          <p:cNvPr id="3" name="文本框 2"/>
          <p:cNvSpPr txBox="1"/>
          <p:nvPr/>
        </p:nvSpPr>
        <p:spPr>
          <a:xfrm>
            <a:off x="1880731" y="5825554"/>
            <a:ext cx="9649072" cy="400110"/>
          </a:xfrm>
          <a:prstGeom prst="rect">
            <a:avLst/>
          </a:prstGeom>
          <a:noFill/>
        </p:spPr>
        <p:txBody>
          <a:bodyPr wrap="square" rtlCol="0">
            <a:spAutoFit/>
          </a:bodyPr>
          <a:lstStyle/>
          <a:p>
            <a:r>
              <a:rPr lang="en-US" altLang="zh-CN" dirty="0" smtClean="0">
                <a:cs typeface="+mn-ea"/>
                <a:sym typeface="+mn-lt"/>
              </a:rPr>
              <a:t>A common ensemble architecture,</a:t>
            </a:r>
            <a:r>
              <a:rPr lang="en-US" altLang="zh-CN" dirty="0">
                <a:cs typeface="+mn-ea"/>
                <a:sym typeface="+mn-lt"/>
              </a:rPr>
              <a:t> Ensemble Methods Foundations and </a:t>
            </a:r>
            <a:r>
              <a:rPr lang="en-US" altLang="zh-CN" dirty="0" smtClean="0">
                <a:cs typeface="+mn-ea"/>
                <a:sym typeface="+mn-lt"/>
              </a:rPr>
              <a:t>Algorithms,2012</a:t>
            </a:r>
            <a:endParaRPr lang="zh-CN" altLang="en-US" dirty="0">
              <a:cs typeface="+mn-ea"/>
              <a:sym typeface="+mn-lt"/>
            </a:endParaRPr>
          </a:p>
        </p:txBody>
      </p:sp>
    </p:spTree>
    <p:extLst>
      <p:ext uri="{BB962C8B-B14F-4D97-AF65-F5344CB8AC3E}">
        <p14:creationId xmlns:p14="http://schemas.microsoft.com/office/powerpoint/2010/main" val="3399270523"/>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zh-CN" b="1" smtClean="0">
                <a:solidFill>
                  <a:srgbClr val="FF0000"/>
                </a:solidFill>
                <a:latin typeface="+mn-lt"/>
                <a:ea typeface="+mn-ea"/>
                <a:cs typeface="+mn-ea"/>
                <a:sym typeface="+mn-lt"/>
              </a:rPr>
              <a:t>Boosting</a:t>
            </a:r>
          </a:p>
        </p:txBody>
      </p:sp>
      <p:sp>
        <p:nvSpPr>
          <p:cNvPr id="23555" name="Content Placeholder 2"/>
          <p:cNvSpPr>
            <a:spLocks noGrp="1"/>
          </p:cNvSpPr>
          <p:nvPr>
            <p:ph idx="1"/>
          </p:nvPr>
        </p:nvSpPr>
        <p:spPr>
          <a:xfrm>
            <a:off x="1872932" y="3744101"/>
            <a:ext cx="7776210" cy="2044556"/>
          </a:xfrm>
        </p:spPr>
        <p:txBody>
          <a:bodyPr/>
          <a:lstStyle/>
          <a:p>
            <a:pPr>
              <a:buFont typeface="Arial" panose="020B0604020202020204" pitchFamily="34" charset="0"/>
              <a:buNone/>
            </a:pPr>
            <a:r>
              <a:rPr lang="en-US" altLang="zh-CN" u="sng" dirty="0" smtClean="0">
                <a:latin typeface="+mn-lt"/>
                <a:ea typeface="+mn-ea"/>
                <a:cs typeface="+mn-ea"/>
                <a:sym typeface="+mn-lt"/>
              </a:rPr>
              <a:t>Types</a:t>
            </a:r>
          </a:p>
          <a:p>
            <a:r>
              <a:rPr lang="en-US" altLang="zh-CN" dirty="0" smtClean="0">
                <a:latin typeface="+mn-lt"/>
                <a:ea typeface="+mn-ea"/>
                <a:cs typeface="+mn-ea"/>
                <a:sym typeface="+mn-lt"/>
              </a:rPr>
              <a:t>AdaBoost</a:t>
            </a:r>
          </a:p>
        </p:txBody>
      </p:sp>
      <p:pic>
        <p:nvPicPr>
          <p:cNvPr id="2355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2971" y="2736073"/>
            <a:ext cx="3901606" cy="576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Rectangle 5"/>
          <p:cNvSpPr>
            <a:spLocks noChangeArrowheads="1"/>
          </p:cNvSpPr>
          <p:nvPr/>
        </p:nvSpPr>
        <p:spPr bwMode="auto">
          <a:xfrm>
            <a:off x="1800930" y="1368037"/>
            <a:ext cx="6840185" cy="1139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lvl="1"/>
            <a:r>
              <a:rPr lang="en-US" altLang="zh-CN" sz="2268">
                <a:latin typeface="+mn-lt"/>
                <a:cs typeface="+mn-ea"/>
                <a:sym typeface="+mn-lt"/>
              </a:rPr>
              <a:t>Make examples currently misclassified more important (or less, if lots of noise).  Then combine the hypotheses given…</a:t>
            </a:r>
          </a:p>
        </p:txBody>
      </p:sp>
    </p:spTree>
    <p:extLst>
      <p:ext uri="{BB962C8B-B14F-4D97-AF65-F5344CB8AC3E}">
        <p14:creationId xmlns:p14="http://schemas.microsoft.com/office/powerpoint/2010/main" val="1590951649"/>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zh-CN" b="1" smtClean="0">
                <a:solidFill>
                  <a:srgbClr val="FF0000"/>
                </a:solidFill>
                <a:latin typeface="+mn-lt"/>
                <a:ea typeface="+mn-ea"/>
                <a:cs typeface="+mn-ea"/>
                <a:sym typeface="+mn-lt"/>
              </a:rPr>
              <a:t>Boosting</a:t>
            </a:r>
          </a:p>
        </p:txBody>
      </p:sp>
      <p:pic>
        <p:nvPicPr>
          <p:cNvPr id="3" name="内容占位符 2"/>
          <p:cNvPicPr>
            <a:picLocks noGrp="1" noChangeAspect="1"/>
          </p:cNvPicPr>
          <p:nvPr>
            <p:ph idx="1"/>
          </p:nvPr>
        </p:nvPicPr>
        <p:blipFill>
          <a:blip r:embed="rId3"/>
          <a:stretch>
            <a:fillRect/>
          </a:stretch>
        </p:blipFill>
        <p:spPr>
          <a:xfrm>
            <a:off x="1656581" y="1367879"/>
            <a:ext cx="8001000" cy="3429000"/>
          </a:xfrm>
          <a:prstGeom prst="rect">
            <a:avLst/>
          </a:prstGeom>
        </p:spPr>
      </p:pic>
      <p:sp>
        <p:nvSpPr>
          <p:cNvPr id="4" name="文本框 3"/>
          <p:cNvSpPr txBox="1"/>
          <p:nvPr/>
        </p:nvSpPr>
        <p:spPr>
          <a:xfrm>
            <a:off x="3024733" y="5240732"/>
            <a:ext cx="6192688" cy="400110"/>
          </a:xfrm>
          <a:prstGeom prst="rect">
            <a:avLst/>
          </a:prstGeom>
          <a:noFill/>
        </p:spPr>
        <p:txBody>
          <a:bodyPr wrap="square" rtlCol="0">
            <a:spAutoFit/>
          </a:bodyPr>
          <a:lstStyle/>
          <a:p>
            <a:r>
              <a:rPr lang="en-US" altLang="zh-CN" b="1" dirty="0" smtClean="0">
                <a:cs typeface="+mn-ea"/>
                <a:sym typeface="+mn-lt"/>
              </a:rPr>
              <a:t>A general boosting procedure</a:t>
            </a:r>
            <a:endParaRPr lang="zh-CN" altLang="en-US" b="1" dirty="0">
              <a:cs typeface="+mn-ea"/>
              <a:sym typeface="+mn-lt"/>
            </a:endParaRPr>
          </a:p>
        </p:txBody>
      </p:sp>
    </p:spTree>
    <p:extLst>
      <p:ext uri="{BB962C8B-B14F-4D97-AF65-F5344CB8AC3E}">
        <p14:creationId xmlns:p14="http://schemas.microsoft.com/office/powerpoint/2010/main" val="1153432088"/>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720477" y="432011"/>
            <a:ext cx="7776210" cy="599187"/>
          </a:xfrm>
        </p:spPr>
        <p:txBody>
          <a:bodyPr/>
          <a:lstStyle/>
          <a:p>
            <a:r>
              <a:rPr lang="en-US" altLang="zh-CN" b="1" dirty="0" smtClean="0">
                <a:solidFill>
                  <a:srgbClr val="FF0000"/>
                </a:solidFill>
                <a:latin typeface="+mn-lt"/>
                <a:ea typeface="+mn-ea"/>
                <a:cs typeface="+mn-ea"/>
                <a:sym typeface="+mn-lt"/>
              </a:rPr>
              <a:t>AdaBoost Algorithm</a:t>
            </a:r>
          </a:p>
        </p:txBody>
      </p:sp>
      <p:pic>
        <p:nvPicPr>
          <p:cNvPr id="2" name="图片 1"/>
          <p:cNvPicPr>
            <a:picLocks noChangeAspect="1"/>
          </p:cNvPicPr>
          <p:nvPr/>
        </p:nvPicPr>
        <p:blipFill>
          <a:blip r:embed="rId3"/>
          <a:stretch>
            <a:fillRect/>
          </a:stretch>
        </p:blipFill>
        <p:spPr>
          <a:xfrm>
            <a:off x="1584573" y="1031198"/>
            <a:ext cx="7848872" cy="4947815"/>
          </a:xfrm>
          <a:prstGeom prst="rect">
            <a:avLst/>
          </a:prstGeom>
        </p:spPr>
      </p:pic>
      <p:sp>
        <p:nvSpPr>
          <p:cNvPr id="4" name="文本框 3"/>
          <p:cNvSpPr txBox="1"/>
          <p:nvPr/>
        </p:nvSpPr>
        <p:spPr>
          <a:xfrm>
            <a:off x="2880717" y="5972425"/>
            <a:ext cx="6192688" cy="400110"/>
          </a:xfrm>
          <a:prstGeom prst="rect">
            <a:avLst/>
          </a:prstGeom>
          <a:noFill/>
        </p:spPr>
        <p:txBody>
          <a:bodyPr wrap="square" rtlCol="0">
            <a:spAutoFit/>
          </a:bodyPr>
          <a:lstStyle/>
          <a:p>
            <a:r>
              <a:rPr lang="en-US" altLang="zh-CN" b="1" dirty="0" smtClean="0">
                <a:cs typeface="+mn-ea"/>
                <a:sym typeface="+mn-lt"/>
              </a:rPr>
              <a:t>AdaBoost procedure</a:t>
            </a:r>
            <a:endParaRPr lang="zh-CN" altLang="en-US" b="1" dirty="0">
              <a:cs typeface="+mn-ea"/>
              <a:sym typeface="+mn-lt"/>
            </a:endParaRPr>
          </a:p>
        </p:txBody>
      </p:sp>
    </p:spTree>
    <p:extLst>
      <p:ext uri="{BB962C8B-B14F-4D97-AF65-F5344CB8AC3E}">
        <p14:creationId xmlns:p14="http://schemas.microsoft.com/office/powerpoint/2010/main" val="2471230737"/>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8" name="Rectangle 9"/>
          <p:cNvSpPr>
            <a:spLocks noChangeArrowheads="1"/>
          </p:cNvSpPr>
          <p:nvPr/>
        </p:nvSpPr>
        <p:spPr bwMode="auto">
          <a:xfrm>
            <a:off x="1728589" y="5467584"/>
            <a:ext cx="8319722" cy="511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zh-CN" sz="1400" dirty="0">
                <a:latin typeface="+mn-lt"/>
                <a:cs typeface="+mn-ea"/>
                <a:sym typeface="+mn-lt"/>
              </a:rPr>
              <a:t>AdaBoost on the XOR problem</a:t>
            </a:r>
            <a:r>
              <a:rPr lang="en-US" altLang="zh-CN" sz="1323" dirty="0" smtClean="0">
                <a:latin typeface="+mn-lt"/>
                <a:cs typeface="+mn-ea"/>
                <a:sym typeface="+mn-lt"/>
              </a:rPr>
              <a:t>.  </a:t>
            </a:r>
            <a:r>
              <a:rPr lang="en-US" altLang="zh-CN" sz="1323" dirty="0">
                <a:latin typeface="+mn-lt"/>
                <a:cs typeface="+mn-ea"/>
                <a:sym typeface="+mn-lt"/>
              </a:rPr>
              <a:t>From Trees to Forests and Rule Sets - A Unified Overview of Ensemble Methods.  </a:t>
            </a:r>
            <a:r>
              <a:rPr lang="en-US" altLang="zh-CN" sz="1323" dirty="0" smtClean="0">
                <a:latin typeface="+mn-lt"/>
                <a:cs typeface="+mn-ea"/>
                <a:sym typeface="+mn-lt"/>
              </a:rPr>
              <a:t>2012.</a:t>
            </a:r>
            <a:endParaRPr lang="en-US" altLang="zh-CN" sz="1323" dirty="0">
              <a:latin typeface="+mn-lt"/>
              <a:cs typeface="+mn-ea"/>
              <a:sym typeface="+mn-lt"/>
            </a:endParaRPr>
          </a:p>
        </p:txBody>
      </p:sp>
      <p:sp>
        <p:nvSpPr>
          <p:cNvPr id="9" name="Title 1"/>
          <p:cNvSpPr>
            <a:spLocks noGrp="1"/>
          </p:cNvSpPr>
          <p:nvPr>
            <p:ph type="title"/>
          </p:nvPr>
        </p:nvSpPr>
        <p:spPr>
          <a:xfrm>
            <a:off x="792143" y="345010"/>
            <a:ext cx="9937790" cy="579016"/>
          </a:xfrm>
        </p:spPr>
        <p:txBody>
          <a:bodyPr/>
          <a:lstStyle/>
          <a:p>
            <a:r>
              <a:rPr lang="en-US" altLang="zh-CN" b="1" dirty="0" smtClean="0">
                <a:solidFill>
                  <a:srgbClr val="FF0000"/>
                </a:solidFill>
                <a:latin typeface="+mn-lt"/>
                <a:ea typeface="+mn-ea"/>
                <a:cs typeface="+mn-ea"/>
                <a:sym typeface="+mn-lt"/>
              </a:rPr>
              <a:t>AdaBoost</a:t>
            </a:r>
          </a:p>
        </p:txBody>
      </p:sp>
      <p:pic>
        <p:nvPicPr>
          <p:cNvPr id="2" name="图片 1"/>
          <p:cNvPicPr>
            <a:picLocks noChangeAspect="1"/>
          </p:cNvPicPr>
          <p:nvPr/>
        </p:nvPicPr>
        <p:blipFill>
          <a:blip r:embed="rId3"/>
          <a:stretch>
            <a:fillRect/>
          </a:stretch>
        </p:blipFill>
        <p:spPr>
          <a:xfrm>
            <a:off x="1440557" y="3229209"/>
            <a:ext cx="8486775" cy="2238375"/>
          </a:xfrm>
          <a:prstGeom prst="rect">
            <a:avLst/>
          </a:prstGeom>
        </p:spPr>
      </p:pic>
      <p:pic>
        <p:nvPicPr>
          <p:cNvPr id="3" name="图片 2"/>
          <p:cNvPicPr>
            <a:picLocks noChangeAspect="1"/>
          </p:cNvPicPr>
          <p:nvPr/>
        </p:nvPicPr>
        <p:blipFill>
          <a:blip r:embed="rId4"/>
          <a:stretch>
            <a:fillRect/>
          </a:stretch>
        </p:blipFill>
        <p:spPr>
          <a:xfrm>
            <a:off x="5184973" y="1138089"/>
            <a:ext cx="4525169" cy="1943866"/>
          </a:xfrm>
          <a:prstGeom prst="rect">
            <a:avLst/>
          </a:prstGeom>
        </p:spPr>
      </p:pic>
      <p:pic>
        <p:nvPicPr>
          <p:cNvPr id="4" name="图片 3"/>
          <p:cNvPicPr>
            <a:picLocks noChangeAspect="1"/>
          </p:cNvPicPr>
          <p:nvPr/>
        </p:nvPicPr>
        <p:blipFill>
          <a:blip r:embed="rId5"/>
          <a:stretch>
            <a:fillRect/>
          </a:stretch>
        </p:blipFill>
        <p:spPr>
          <a:xfrm>
            <a:off x="1440557" y="1212901"/>
            <a:ext cx="3248025" cy="1504950"/>
          </a:xfrm>
          <a:prstGeom prst="rect">
            <a:avLst/>
          </a:prstGeom>
        </p:spPr>
      </p:pic>
    </p:spTree>
    <p:extLst>
      <p:ext uri="{BB962C8B-B14F-4D97-AF65-F5344CB8AC3E}">
        <p14:creationId xmlns:p14="http://schemas.microsoft.com/office/powerpoint/2010/main" val="1766495713"/>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zh-CN" b="1" dirty="0" smtClean="0">
                <a:solidFill>
                  <a:srgbClr val="FF0000"/>
                </a:solidFill>
                <a:latin typeface="+mn-lt"/>
                <a:ea typeface="+mn-ea"/>
                <a:cs typeface="+mn-ea"/>
                <a:sym typeface="+mn-lt"/>
              </a:rPr>
              <a:t>AdaBoost</a:t>
            </a:r>
          </a:p>
        </p:txBody>
      </p:sp>
      <p:sp>
        <p:nvSpPr>
          <p:cNvPr id="26627" name="Content Placeholder 2"/>
          <p:cNvSpPr>
            <a:spLocks noGrp="1"/>
          </p:cNvSpPr>
          <p:nvPr>
            <p:ph idx="1"/>
          </p:nvPr>
        </p:nvSpPr>
        <p:spPr/>
        <p:txBody>
          <a:bodyPr/>
          <a:lstStyle/>
          <a:p>
            <a:r>
              <a:rPr lang="en-US" altLang="zh-CN" dirty="0" smtClean="0">
                <a:latin typeface="+mn-lt"/>
                <a:ea typeface="+mn-ea"/>
                <a:cs typeface="+mn-ea"/>
                <a:sym typeface="+mn-lt"/>
              </a:rPr>
              <a:t>Advantages</a:t>
            </a:r>
          </a:p>
          <a:p>
            <a:pPr lvl="1"/>
            <a:r>
              <a:rPr lang="en-US" altLang="zh-CN" dirty="0" smtClean="0">
                <a:latin typeface="+mn-lt"/>
                <a:ea typeface="+mn-ea"/>
                <a:cs typeface="+mn-ea"/>
                <a:sym typeface="+mn-lt"/>
              </a:rPr>
              <a:t>Very little code</a:t>
            </a:r>
          </a:p>
          <a:p>
            <a:pPr lvl="1"/>
            <a:r>
              <a:rPr lang="en-US" altLang="zh-CN" dirty="0" smtClean="0">
                <a:latin typeface="+mn-lt"/>
                <a:ea typeface="+mn-ea"/>
                <a:cs typeface="+mn-ea"/>
                <a:sym typeface="+mn-lt"/>
              </a:rPr>
              <a:t>Reduces variance</a:t>
            </a:r>
          </a:p>
          <a:p>
            <a:endParaRPr lang="en-US" altLang="zh-CN" dirty="0" smtClean="0">
              <a:latin typeface="+mn-lt"/>
              <a:ea typeface="+mn-ea"/>
              <a:cs typeface="+mn-ea"/>
              <a:sym typeface="+mn-lt"/>
            </a:endParaRPr>
          </a:p>
          <a:p>
            <a:r>
              <a:rPr lang="en-US" altLang="zh-CN" dirty="0" smtClean="0">
                <a:latin typeface="+mn-lt"/>
                <a:ea typeface="+mn-ea"/>
                <a:cs typeface="+mn-ea"/>
                <a:sym typeface="+mn-lt"/>
              </a:rPr>
              <a:t>Disadvantages</a:t>
            </a:r>
          </a:p>
          <a:p>
            <a:pPr lvl="1"/>
            <a:r>
              <a:rPr lang="en-US" altLang="zh-CN" b="1" dirty="0" smtClean="0">
                <a:latin typeface="+mn-lt"/>
                <a:ea typeface="+mn-ea"/>
                <a:cs typeface="+mn-ea"/>
                <a:sym typeface="+mn-lt"/>
              </a:rPr>
              <a:t>Sensitive to noise and outliers.  Why? </a:t>
            </a:r>
          </a:p>
        </p:txBody>
      </p:sp>
    </p:spTree>
    <p:extLst>
      <p:ext uri="{BB962C8B-B14F-4D97-AF65-F5344CB8AC3E}">
        <p14:creationId xmlns:p14="http://schemas.microsoft.com/office/powerpoint/2010/main" val="3611755412"/>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zh-CN" b="1" smtClean="0">
                <a:solidFill>
                  <a:srgbClr val="FF0000"/>
                </a:solidFill>
                <a:latin typeface="+mn-lt"/>
                <a:ea typeface="+mn-ea"/>
                <a:cs typeface="+mn-ea"/>
                <a:sym typeface="+mn-lt"/>
              </a:rPr>
              <a:t>Bagging</a:t>
            </a:r>
          </a:p>
        </p:txBody>
      </p:sp>
      <p:sp>
        <p:nvSpPr>
          <p:cNvPr id="3" name="Content Placeholder 2"/>
          <p:cNvSpPr>
            <a:spLocks noGrp="1"/>
          </p:cNvSpPr>
          <p:nvPr>
            <p:ph idx="1"/>
          </p:nvPr>
        </p:nvSpPr>
        <p:spPr>
          <a:xfrm>
            <a:off x="1872932" y="1512041"/>
            <a:ext cx="5112138" cy="4276616"/>
          </a:xfrm>
        </p:spPr>
        <p:txBody>
          <a:bodyPr rtlCol="0">
            <a:normAutofit/>
          </a:bodyPr>
          <a:lstStyle/>
          <a:p>
            <a:pPr lvl="1">
              <a:defRPr/>
            </a:pPr>
            <a:endParaRPr lang="en-US" dirty="0" smtClean="0">
              <a:latin typeface="+mn-lt"/>
              <a:ea typeface="+mn-ea"/>
              <a:cs typeface="+mn-ea"/>
              <a:sym typeface="+mn-lt"/>
            </a:endParaRPr>
          </a:p>
          <a:p>
            <a:pPr marL="918018" lvl="1" indent="-486009">
              <a:buFont typeface="+mj-lt"/>
              <a:buAutoNum type="arabicPeriod"/>
              <a:defRPr/>
            </a:pPr>
            <a:r>
              <a:rPr lang="en-US" dirty="0" smtClean="0">
                <a:latin typeface="+mn-lt"/>
                <a:ea typeface="+mn-ea"/>
                <a:cs typeface="+mn-ea"/>
                <a:sym typeface="+mn-lt"/>
              </a:rPr>
              <a:t>Use random samples of the examples to construct the classifiers</a:t>
            </a:r>
          </a:p>
          <a:p>
            <a:pPr marL="918018" lvl="1" indent="-486009">
              <a:buFont typeface="+mj-lt"/>
              <a:buAutoNum type="arabicPeriod"/>
              <a:defRPr/>
            </a:pPr>
            <a:r>
              <a:rPr lang="en-US" dirty="0" smtClean="0">
                <a:latin typeface="+mn-lt"/>
                <a:ea typeface="+mn-ea"/>
                <a:cs typeface="+mn-ea"/>
                <a:sym typeface="+mn-lt"/>
              </a:rPr>
              <a:t>Use random attribute sets to construct the classifiers</a:t>
            </a:r>
          </a:p>
          <a:p>
            <a:pPr marL="1296025" lvl="2" indent="-486009">
              <a:defRPr/>
            </a:pPr>
            <a:r>
              <a:rPr lang="en-US" b="1" dirty="0" smtClean="0">
                <a:latin typeface="+mn-lt"/>
                <a:ea typeface="+mn-ea"/>
                <a:cs typeface="+mn-ea"/>
                <a:sym typeface="+mn-lt"/>
              </a:rPr>
              <a:t>Random Decision Forests</a:t>
            </a:r>
          </a:p>
          <a:p>
            <a:pPr>
              <a:defRPr/>
            </a:pPr>
            <a:endParaRPr lang="en-US" dirty="0">
              <a:latin typeface="+mn-lt"/>
              <a:ea typeface="+mn-ea"/>
              <a:cs typeface="+mn-ea"/>
              <a:sym typeface="+mn-lt"/>
            </a:endParaRPr>
          </a:p>
        </p:txBody>
      </p:sp>
      <p:pic>
        <p:nvPicPr>
          <p:cNvPr id="2867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1076" y="1296035"/>
            <a:ext cx="2584570" cy="3447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TextBox 4"/>
          <p:cNvSpPr txBox="1">
            <a:spLocks noChangeArrowheads="1"/>
          </p:cNvSpPr>
          <p:nvPr/>
        </p:nvSpPr>
        <p:spPr bwMode="auto">
          <a:xfrm>
            <a:off x="7633088" y="4896131"/>
            <a:ext cx="1449436" cy="383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zh-CN" sz="1890">
                <a:latin typeface="+mn-lt"/>
                <a:cs typeface="+mn-ea"/>
                <a:sym typeface="+mn-lt"/>
              </a:rPr>
              <a:t>Leo Breiman</a:t>
            </a:r>
          </a:p>
        </p:txBody>
      </p:sp>
    </p:spTree>
    <p:extLst>
      <p:ext uri="{BB962C8B-B14F-4D97-AF65-F5344CB8AC3E}">
        <p14:creationId xmlns:p14="http://schemas.microsoft.com/office/powerpoint/2010/main" val="2490620902"/>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a:xfrm>
            <a:off x="432445" y="432012"/>
            <a:ext cx="7776210" cy="1080029"/>
          </a:xfrm>
          <a:prstGeom prst="rect">
            <a:avLst/>
          </a:prstGeom>
        </p:spPr>
        <p:txBody>
          <a:bodyPr/>
          <a:lstStyle/>
          <a:p>
            <a:pPr algn="l"/>
            <a:r>
              <a:rPr lang="en-US" altLang="zh-CN" b="1" dirty="0" smtClean="0">
                <a:solidFill>
                  <a:srgbClr val="FF0000"/>
                </a:solidFill>
                <a:latin typeface="+mn-lt"/>
                <a:ea typeface="+mn-ea"/>
                <a:cs typeface="+mn-ea"/>
                <a:sym typeface="+mn-lt"/>
              </a:rPr>
              <a:t>Bagging Diversity</a:t>
            </a:r>
          </a:p>
        </p:txBody>
      </p:sp>
      <p:sp>
        <p:nvSpPr>
          <p:cNvPr id="58371" name="Content Placeholder 2"/>
          <p:cNvSpPr>
            <a:spLocks noGrp="1"/>
          </p:cNvSpPr>
          <p:nvPr>
            <p:ph idx="4294967295"/>
          </p:nvPr>
        </p:nvSpPr>
        <p:spPr>
          <a:xfrm>
            <a:off x="1872605" y="1512041"/>
            <a:ext cx="7776210" cy="4276616"/>
          </a:xfrm>
          <a:prstGeom prst="rect">
            <a:avLst/>
          </a:prstGeom>
        </p:spPr>
        <p:txBody>
          <a:bodyPr/>
          <a:lstStyle/>
          <a:p>
            <a:pPr lvl="1"/>
            <a:endParaRPr lang="zh-CN" altLang="en-US" dirty="0" smtClean="0">
              <a:cs typeface="+mn-ea"/>
              <a:sym typeface="+mn-lt"/>
            </a:endParaRPr>
          </a:p>
          <a:p>
            <a:r>
              <a:rPr lang="en-US" altLang="zh-CN" dirty="0" smtClean="0">
                <a:cs typeface="+mn-ea"/>
                <a:sym typeface="+mn-lt"/>
              </a:rPr>
              <a:t>Requirement: Need </a:t>
            </a:r>
            <a:r>
              <a:rPr lang="en-US" altLang="zh-CN" b="1" dirty="0" smtClean="0">
                <a:cs typeface="+mn-ea"/>
                <a:sym typeface="+mn-lt"/>
              </a:rPr>
              <a:t>unstable</a:t>
            </a:r>
            <a:r>
              <a:rPr lang="en-US" altLang="zh-CN" dirty="0" smtClean="0">
                <a:cs typeface="+mn-ea"/>
                <a:sym typeface="+mn-lt"/>
              </a:rPr>
              <a:t> classifier types</a:t>
            </a:r>
          </a:p>
          <a:p>
            <a:pPr lvl="1">
              <a:buFont typeface="Arial" panose="020B0604020202020204" pitchFamily="34" charset="0"/>
              <a:buChar char="•"/>
            </a:pPr>
            <a:r>
              <a:rPr lang="en-US" altLang="zh-CN" dirty="0" smtClean="0">
                <a:cs typeface="+mn-ea"/>
                <a:sym typeface="+mn-lt"/>
              </a:rPr>
              <a:t>Unstable means a small change to the training data may lead to major decision changes.</a:t>
            </a:r>
          </a:p>
          <a:p>
            <a:pPr lvl="1">
              <a:buFont typeface="Arial" panose="020B0604020202020204" pitchFamily="34" charset="0"/>
              <a:buChar char="•"/>
            </a:pPr>
            <a:r>
              <a:rPr lang="en-US" altLang="zh-CN" dirty="0" smtClean="0">
                <a:cs typeface="+mn-ea"/>
                <a:sym typeface="+mn-lt"/>
              </a:rPr>
              <a:t>Is the neighbor approach unstable? No, but many other types are.</a:t>
            </a:r>
          </a:p>
        </p:txBody>
      </p:sp>
    </p:spTree>
    <p:extLst>
      <p:ext uri="{BB962C8B-B14F-4D97-AF65-F5344CB8AC3E}">
        <p14:creationId xmlns:p14="http://schemas.microsoft.com/office/powerpoint/2010/main" val="30106060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idx="4294967295"/>
          </p:nvPr>
        </p:nvSpPr>
        <p:spPr>
          <a:xfrm>
            <a:off x="936501" y="287759"/>
            <a:ext cx="7776210" cy="1080029"/>
          </a:xfrm>
          <a:prstGeom prst="rect">
            <a:avLst/>
          </a:prstGeom>
        </p:spPr>
        <p:txBody>
          <a:bodyPr/>
          <a:lstStyle/>
          <a:p>
            <a:pPr algn="l"/>
            <a:r>
              <a:rPr lang="en-US" altLang="zh-CN" b="1" dirty="0" smtClean="0">
                <a:solidFill>
                  <a:srgbClr val="FF0000"/>
                </a:solidFill>
                <a:latin typeface="+mn-lt"/>
                <a:ea typeface="+mn-ea"/>
                <a:cs typeface="+mn-ea"/>
                <a:sym typeface="+mn-lt"/>
              </a:rPr>
              <a:t>Bagging Algorithm</a:t>
            </a:r>
          </a:p>
        </p:txBody>
      </p:sp>
      <p:sp>
        <p:nvSpPr>
          <p:cNvPr id="60419" name="Content Placeholder 2"/>
          <p:cNvSpPr>
            <a:spLocks noGrp="1"/>
          </p:cNvSpPr>
          <p:nvPr>
            <p:ph idx="4294967295"/>
          </p:nvPr>
        </p:nvSpPr>
        <p:spPr>
          <a:xfrm>
            <a:off x="1872605" y="1367788"/>
            <a:ext cx="8280920" cy="4752528"/>
          </a:xfrm>
          <a:prstGeom prst="rect">
            <a:avLst/>
          </a:prstGeom>
        </p:spPr>
        <p:txBody>
          <a:bodyPr/>
          <a:lstStyle/>
          <a:p>
            <a:pPr>
              <a:buFont typeface="Arial" panose="020B0604020202020204" pitchFamily="34" charset="0"/>
              <a:buNone/>
            </a:pPr>
            <a:r>
              <a:rPr lang="en-US" altLang="zh-CN" dirty="0" smtClean="0">
                <a:cs typeface="+mn-ea"/>
                <a:sym typeface="+mn-lt"/>
              </a:rPr>
              <a:t>For 1 to k,</a:t>
            </a:r>
          </a:p>
          <a:p>
            <a:pPr marL="864017" lvl="1" indent="-486009">
              <a:buFont typeface="Calibri" panose="020F0502020204030204" pitchFamily="34" charset="0"/>
              <a:buAutoNum type="arabicPeriod"/>
            </a:pPr>
            <a:r>
              <a:rPr lang="en-US" altLang="zh-CN" dirty="0" smtClean="0">
                <a:cs typeface="+mn-ea"/>
                <a:sym typeface="+mn-lt"/>
              </a:rPr>
              <a:t>Take a bootstrap sample of the training examples</a:t>
            </a:r>
          </a:p>
          <a:p>
            <a:pPr marL="864017" lvl="1" indent="-486009">
              <a:buFont typeface="Calibri" panose="020F0502020204030204" pitchFamily="34" charset="0"/>
              <a:buAutoNum type="arabicPeriod"/>
            </a:pPr>
            <a:r>
              <a:rPr lang="en-US" altLang="zh-CN" dirty="0" smtClean="0">
                <a:cs typeface="+mn-ea"/>
                <a:sym typeface="+mn-lt"/>
              </a:rPr>
              <a:t>Build a model using sample </a:t>
            </a:r>
          </a:p>
          <a:p>
            <a:pPr marL="864017" lvl="1" indent="-486009">
              <a:buFont typeface="Calibri" panose="020F0502020204030204" pitchFamily="34" charset="0"/>
              <a:buAutoNum type="arabicPeriod"/>
            </a:pPr>
            <a:r>
              <a:rPr lang="en-US" altLang="zh-CN" dirty="0" smtClean="0">
                <a:cs typeface="+mn-ea"/>
                <a:sym typeface="+mn-lt"/>
              </a:rPr>
              <a:t>Add model to ensemble</a:t>
            </a:r>
          </a:p>
          <a:p>
            <a:pPr marL="864017" lvl="1" indent="-486009">
              <a:buFont typeface="Calibri" panose="020F0502020204030204" pitchFamily="34" charset="0"/>
              <a:buAutoNum type="arabicPeriod"/>
            </a:pPr>
            <a:endParaRPr lang="en-US" altLang="zh-CN" dirty="0" smtClean="0">
              <a:cs typeface="+mn-ea"/>
              <a:sym typeface="+mn-lt"/>
            </a:endParaRPr>
          </a:p>
          <a:p>
            <a:pPr marL="864017" lvl="1" indent="-486009">
              <a:buNone/>
            </a:pPr>
            <a:r>
              <a:rPr lang="en-US" altLang="zh-CN" dirty="0" smtClean="0">
                <a:cs typeface="+mn-ea"/>
                <a:sym typeface="+mn-lt"/>
              </a:rPr>
              <a:t>To make a prediction, run each model in the ensemble, and use the majority prediction. </a:t>
            </a:r>
          </a:p>
          <a:p>
            <a:pPr marL="864017" lvl="1" indent="-486009">
              <a:buFont typeface="Calibri" panose="020F0502020204030204" pitchFamily="34" charset="0"/>
              <a:buAutoNum type="arabicPeriod"/>
            </a:pPr>
            <a:endParaRPr lang="zh-CN" altLang="en-US" dirty="0" smtClean="0">
              <a:cs typeface="+mn-ea"/>
              <a:sym typeface="+mn-lt"/>
            </a:endParaRPr>
          </a:p>
        </p:txBody>
      </p:sp>
    </p:spTree>
    <p:extLst>
      <p:ext uri="{BB962C8B-B14F-4D97-AF65-F5344CB8AC3E}">
        <p14:creationId xmlns:p14="http://schemas.microsoft.com/office/powerpoint/2010/main" val="38446796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p:nvPr>
        </p:nvSpPr>
        <p:spPr/>
        <p:txBody>
          <a:bodyPr/>
          <a:lstStyle/>
          <a:p>
            <a:r>
              <a:rPr lang="en-US" altLang="zh-CN" b="1" smtClean="0">
                <a:solidFill>
                  <a:srgbClr val="FF0000"/>
                </a:solidFill>
                <a:latin typeface="+mn-lt"/>
                <a:ea typeface="+mn-ea"/>
                <a:cs typeface="+mn-ea"/>
                <a:sym typeface="+mn-lt"/>
              </a:rPr>
              <a:t>Some Theories on Bagging/Boosting</a:t>
            </a:r>
            <a:endParaRPr lang="zh-CN" altLang="en-US" b="1" smtClean="0">
              <a:solidFill>
                <a:srgbClr val="FF0000"/>
              </a:solidFill>
              <a:latin typeface="+mn-lt"/>
              <a:ea typeface="+mn-ea"/>
              <a:cs typeface="+mn-ea"/>
              <a:sym typeface="+mn-lt"/>
            </a:endParaRPr>
          </a:p>
        </p:txBody>
      </p:sp>
      <p:sp>
        <p:nvSpPr>
          <p:cNvPr id="77827" name="Rectangle 3"/>
          <p:cNvSpPr>
            <a:spLocks noGrp="1"/>
          </p:cNvSpPr>
          <p:nvPr>
            <p:ph type="body" idx="1"/>
          </p:nvPr>
        </p:nvSpPr>
        <p:spPr/>
        <p:txBody>
          <a:bodyPr/>
          <a:lstStyle/>
          <a:p>
            <a:pPr>
              <a:buFont typeface="Arial" panose="020B0604020202020204" pitchFamily="34" charset="0"/>
              <a:buNone/>
            </a:pPr>
            <a:r>
              <a:rPr lang="en-US" altLang="zh-CN" sz="2646" dirty="0">
                <a:latin typeface="+mn-lt"/>
                <a:ea typeface="+mn-ea"/>
                <a:cs typeface="+mn-ea"/>
                <a:sym typeface="+mn-lt"/>
              </a:rPr>
              <a:t>Error = noise + Bias + Variance</a:t>
            </a:r>
          </a:p>
          <a:p>
            <a:pPr>
              <a:buFont typeface="Arial" panose="020B0604020202020204" pitchFamily="34" charset="0"/>
              <a:buNone/>
            </a:pPr>
            <a:r>
              <a:rPr lang="en-US" altLang="zh-CN" sz="2646" dirty="0">
                <a:latin typeface="+mn-lt"/>
                <a:ea typeface="+mn-ea"/>
                <a:cs typeface="+mn-ea"/>
                <a:sym typeface="+mn-lt"/>
              </a:rPr>
              <a:t>Theories:</a:t>
            </a:r>
          </a:p>
          <a:p>
            <a:r>
              <a:rPr lang="en-US" altLang="zh-CN" sz="2646" dirty="0">
                <a:latin typeface="+mn-lt"/>
                <a:ea typeface="+mn-ea"/>
                <a:cs typeface="+mn-ea"/>
                <a:sym typeface="+mn-lt"/>
              </a:rPr>
              <a:t>Bagging can reduce variance part of error</a:t>
            </a:r>
          </a:p>
          <a:p>
            <a:r>
              <a:rPr lang="en-US" altLang="zh-CN" sz="2646" dirty="0">
                <a:latin typeface="+mn-lt"/>
                <a:ea typeface="+mn-ea"/>
                <a:cs typeface="+mn-ea"/>
                <a:sym typeface="+mn-lt"/>
              </a:rPr>
              <a:t>Boosting can reduce variance AND bias part of</a:t>
            </a:r>
          </a:p>
          <a:p>
            <a:pPr>
              <a:buFont typeface="Arial" panose="020B0604020202020204" pitchFamily="34" charset="0"/>
              <a:buNone/>
            </a:pPr>
            <a:r>
              <a:rPr lang="en-US" altLang="zh-CN" sz="2646" dirty="0">
                <a:latin typeface="+mn-lt"/>
                <a:ea typeface="+mn-ea"/>
                <a:cs typeface="+mn-ea"/>
                <a:sym typeface="+mn-lt"/>
              </a:rPr>
              <a:t>error</a:t>
            </a:r>
          </a:p>
          <a:p>
            <a:r>
              <a:rPr lang="en-US" altLang="zh-CN" sz="2646" dirty="0">
                <a:latin typeface="+mn-lt"/>
                <a:ea typeface="+mn-ea"/>
                <a:cs typeface="+mn-ea"/>
                <a:sym typeface="+mn-lt"/>
              </a:rPr>
              <a:t>Bagging will hardly ever increase error</a:t>
            </a:r>
          </a:p>
          <a:p>
            <a:r>
              <a:rPr lang="en-US" altLang="zh-CN" sz="2646" dirty="0">
                <a:latin typeface="+mn-lt"/>
                <a:ea typeface="+mn-ea"/>
                <a:cs typeface="+mn-ea"/>
                <a:sym typeface="+mn-lt"/>
              </a:rPr>
              <a:t>Boosting may increase error</a:t>
            </a:r>
          </a:p>
          <a:p>
            <a:r>
              <a:rPr lang="en-US" altLang="zh-CN" sz="2646" dirty="0">
                <a:latin typeface="+mn-lt"/>
                <a:ea typeface="+mn-ea"/>
                <a:cs typeface="+mn-ea"/>
                <a:sym typeface="+mn-lt"/>
              </a:rPr>
              <a:t>Boosting susceptible to noise</a:t>
            </a:r>
          </a:p>
          <a:p>
            <a:endParaRPr lang="zh-CN" altLang="en-US" sz="2646" dirty="0">
              <a:latin typeface="+mn-lt"/>
              <a:ea typeface="+mn-ea"/>
              <a:cs typeface="+mn-ea"/>
              <a:sym typeface="+mn-lt"/>
            </a:endParaRPr>
          </a:p>
        </p:txBody>
      </p:sp>
    </p:spTree>
    <p:extLst>
      <p:ext uri="{BB962C8B-B14F-4D97-AF65-F5344CB8AC3E}">
        <p14:creationId xmlns:p14="http://schemas.microsoft.com/office/powerpoint/2010/main" val="2061906344"/>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latin typeface="+mn-lt"/>
              <a:ea typeface="+mn-ea"/>
              <a:cs typeface="+mn-ea"/>
              <a:sym typeface="+mn-lt"/>
            </a:endParaRPr>
          </a:p>
        </p:txBody>
      </p:sp>
      <p:sp>
        <p:nvSpPr>
          <p:cNvPr id="3" name="文本占位符 2"/>
          <p:cNvSpPr>
            <a:spLocks noGrp="1"/>
          </p:cNvSpPr>
          <p:nvPr>
            <p:ph type="body" sz="quarter" idx="11"/>
          </p:nvPr>
        </p:nvSpPr>
        <p:spPr/>
        <p:txBody>
          <a:bodyPr/>
          <a:lstStyle/>
          <a:p>
            <a:endParaRPr lang="zh-CN" altLang="en-US">
              <a:latin typeface="+mn-lt"/>
              <a:ea typeface="+mn-ea"/>
              <a:cs typeface="+mn-ea"/>
              <a:sym typeface="+mn-lt"/>
            </a:endParaRPr>
          </a:p>
        </p:txBody>
      </p:sp>
      <p:sp>
        <p:nvSpPr>
          <p:cNvPr id="4" name="文本占位符 3"/>
          <p:cNvSpPr>
            <a:spLocks noGrp="1"/>
          </p:cNvSpPr>
          <p:nvPr>
            <p:ph type="body" sz="quarter" idx="12"/>
          </p:nvPr>
        </p:nvSpPr>
        <p:spPr/>
        <p:txBody>
          <a:bodyPr/>
          <a:lstStyle/>
          <a:p>
            <a:r>
              <a:rPr lang="zh-CN" altLang="en-US" dirty="0" smtClean="0">
                <a:latin typeface="+mn-lt"/>
                <a:ea typeface="+mn-ea"/>
                <a:cs typeface="+mn-ea"/>
                <a:sym typeface="+mn-lt"/>
              </a:rPr>
              <a:t>偏差与方差问题</a:t>
            </a:r>
            <a:endParaRPr lang="zh-CN" altLang="en-US" dirty="0">
              <a:latin typeface="+mn-lt"/>
              <a:ea typeface="+mn-ea"/>
              <a:cs typeface="+mn-ea"/>
              <a:sym typeface="+mn-lt"/>
            </a:endParaRPr>
          </a:p>
        </p:txBody>
      </p:sp>
      <p:sp>
        <p:nvSpPr>
          <p:cNvPr id="5" name="文本占位符 4"/>
          <p:cNvSpPr>
            <a:spLocks noGrp="1"/>
          </p:cNvSpPr>
          <p:nvPr>
            <p:ph type="body" sz="quarter" idx="13"/>
          </p:nvPr>
        </p:nvSpPr>
        <p:spPr/>
        <p:txBody>
          <a:bodyPr/>
          <a:lstStyle/>
          <a:p>
            <a:endParaRPr lang="zh-CN" altLang="en-US">
              <a:latin typeface="+mn-lt"/>
              <a:ea typeface="+mn-ea"/>
              <a:cs typeface="+mn-ea"/>
              <a:sym typeface="+mn-lt"/>
            </a:endParaRPr>
          </a:p>
        </p:txBody>
      </p:sp>
      <p:sp>
        <p:nvSpPr>
          <p:cNvPr id="6" name="文本占位符 5"/>
          <p:cNvSpPr>
            <a:spLocks noGrp="1"/>
          </p:cNvSpPr>
          <p:nvPr>
            <p:ph type="body" sz="quarter" idx="14"/>
          </p:nvPr>
        </p:nvSpPr>
        <p:spPr/>
        <p:txBody>
          <a:bodyPr/>
          <a:lstStyle/>
          <a:p>
            <a:r>
              <a:rPr lang="zh-CN" altLang="en-US" dirty="0" smtClean="0">
                <a:latin typeface="+mn-lt"/>
                <a:ea typeface="+mn-ea"/>
                <a:cs typeface="+mn-ea"/>
                <a:sym typeface="+mn-lt"/>
              </a:rPr>
              <a:t>为什么集成学习</a:t>
            </a:r>
            <a:endParaRPr lang="zh-CN" altLang="en-US" dirty="0">
              <a:latin typeface="+mn-lt"/>
              <a:ea typeface="+mn-ea"/>
              <a:cs typeface="+mn-ea"/>
              <a:sym typeface="+mn-lt"/>
            </a:endParaRPr>
          </a:p>
        </p:txBody>
      </p:sp>
      <p:sp>
        <p:nvSpPr>
          <p:cNvPr id="7" name="文本占位符 6"/>
          <p:cNvSpPr>
            <a:spLocks noGrp="1"/>
          </p:cNvSpPr>
          <p:nvPr>
            <p:ph type="body" sz="quarter" idx="15"/>
          </p:nvPr>
        </p:nvSpPr>
        <p:spPr/>
        <p:txBody>
          <a:bodyPr/>
          <a:lstStyle/>
          <a:p>
            <a:endParaRPr lang="zh-CN" altLang="en-US">
              <a:latin typeface="+mn-lt"/>
              <a:ea typeface="+mn-ea"/>
              <a:cs typeface="+mn-ea"/>
              <a:sym typeface="+mn-lt"/>
            </a:endParaRPr>
          </a:p>
        </p:txBody>
      </p:sp>
      <p:sp>
        <p:nvSpPr>
          <p:cNvPr id="8" name="文本占位符 7"/>
          <p:cNvSpPr>
            <a:spLocks noGrp="1"/>
          </p:cNvSpPr>
          <p:nvPr>
            <p:ph type="body" sz="quarter" idx="16"/>
          </p:nvPr>
        </p:nvSpPr>
        <p:spPr/>
        <p:txBody>
          <a:bodyPr/>
          <a:lstStyle/>
          <a:p>
            <a:endParaRPr lang="zh-CN" altLang="en-US">
              <a:latin typeface="+mn-lt"/>
              <a:ea typeface="+mn-ea"/>
              <a:cs typeface="+mn-ea"/>
              <a:sym typeface="+mn-lt"/>
            </a:endParaRPr>
          </a:p>
        </p:txBody>
      </p:sp>
      <p:sp>
        <p:nvSpPr>
          <p:cNvPr id="10" name="文本占位符 9"/>
          <p:cNvSpPr>
            <a:spLocks noGrp="1"/>
          </p:cNvSpPr>
          <p:nvPr>
            <p:ph type="body" sz="quarter" idx="18"/>
          </p:nvPr>
        </p:nvSpPr>
        <p:spPr/>
        <p:txBody>
          <a:bodyPr/>
          <a:lstStyle/>
          <a:p>
            <a:r>
              <a:rPr lang="zh-CN" altLang="en-US" dirty="0" smtClean="0">
                <a:latin typeface="+mn-lt"/>
                <a:ea typeface="+mn-ea"/>
                <a:cs typeface="+mn-ea"/>
                <a:sym typeface="+mn-lt"/>
              </a:rPr>
              <a:t>集成原理</a:t>
            </a:r>
            <a:r>
              <a:rPr lang="en-US" altLang="zh-CN" dirty="0" smtClean="0">
                <a:latin typeface="+mn-lt"/>
                <a:ea typeface="+mn-ea"/>
                <a:cs typeface="+mn-ea"/>
                <a:sym typeface="+mn-lt"/>
              </a:rPr>
              <a:t>	</a:t>
            </a:r>
            <a:endParaRPr lang="zh-CN" altLang="en-US" dirty="0">
              <a:latin typeface="+mn-lt"/>
              <a:ea typeface="+mn-ea"/>
              <a:cs typeface="+mn-ea"/>
              <a:sym typeface="+mn-lt"/>
            </a:endParaRPr>
          </a:p>
        </p:txBody>
      </p:sp>
      <p:sp>
        <p:nvSpPr>
          <p:cNvPr id="11" name="文本占位符 10"/>
          <p:cNvSpPr>
            <a:spLocks noGrp="1"/>
          </p:cNvSpPr>
          <p:nvPr>
            <p:ph type="body" sz="quarter" idx="19"/>
          </p:nvPr>
        </p:nvSpPr>
        <p:spPr/>
        <p:txBody>
          <a:bodyPr/>
          <a:lstStyle/>
          <a:p>
            <a:r>
              <a:rPr lang="zh-CN" altLang="en-US" dirty="0" smtClean="0">
                <a:latin typeface="+mn-lt"/>
                <a:ea typeface="+mn-ea"/>
                <a:cs typeface="+mn-ea"/>
                <a:sym typeface="+mn-lt"/>
              </a:rPr>
              <a:t>应用</a:t>
            </a:r>
            <a:endParaRPr lang="zh-CN" altLang="en-US" dirty="0">
              <a:latin typeface="+mn-lt"/>
              <a:ea typeface="+mn-ea"/>
              <a:cs typeface="+mn-ea"/>
              <a:sym typeface="+mn-lt"/>
            </a:endParaRPr>
          </a:p>
        </p:txBody>
      </p:sp>
    </p:spTree>
    <p:extLst>
      <p:ext uri="{BB962C8B-B14F-4D97-AF65-F5344CB8AC3E}">
        <p14:creationId xmlns:p14="http://schemas.microsoft.com/office/powerpoint/2010/main" val="3845604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hidden"/>
                                      </p:to>
                                    </p:set>
                                  </p:childTnLst>
                                </p:cTn>
                              </p:par>
                              <p:par>
                                <p:cTn id="9" presetID="1" presetClass="exit" presetSubtype="0" fill="hold" grpId="0" nodeType="withEffect" nodePh="1">
                                  <p:stCondLst>
                                    <p:cond delay="0"/>
                                  </p:stCondLst>
                                  <p:endCondLst>
                                    <p:cond evt="begin" delay="0">
                                      <p:tn val="9"/>
                                    </p:cond>
                                  </p:endCondLst>
                                  <p:childTnLst>
                                    <p:set>
                                      <p:cBhvr>
                                        <p:cTn id="10" dur="1" fill="hold">
                                          <p:stCondLst>
                                            <p:cond delay="0"/>
                                          </p:stCondLst>
                                        </p:cTn>
                                        <p:tgtEl>
                                          <p:spTgt spid="7">
                                            <p:txEl>
                                              <p:pRg st="0" end="0"/>
                                            </p:txEl>
                                          </p:spTgt>
                                        </p:tgtEl>
                                        <p:attrNameLst>
                                          <p:attrName>style.visibility</p:attrName>
                                        </p:attrNameLst>
                                      </p:cBhvr>
                                      <p:to>
                                        <p:strVal val="hidden"/>
                                      </p:to>
                                    </p:set>
                                  </p:childTnLst>
                                </p:cTn>
                              </p:par>
                              <p:par>
                                <p:cTn id="11" presetID="1" presetClass="exit" presetSubtype="0" fill="hold" grpId="0" nodeType="withEffect" nodePh="1">
                                  <p:stCondLst>
                                    <p:cond delay="0"/>
                                  </p:stCondLst>
                                  <p:endCondLst>
                                    <p:cond evt="begin" delay="0">
                                      <p:tn val="11"/>
                                    </p:cond>
                                  </p:endCondLst>
                                  <p:childTnLst>
                                    <p:set>
                                      <p:cBhvr>
                                        <p:cTn id="12" dur="1" fill="hold">
                                          <p:stCondLst>
                                            <p:cond delay="0"/>
                                          </p:stCondLst>
                                        </p:cTn>
                                        <p:tgtEl>
                                          <p:spTgt spid="8">
                                            <p:txEl>
                                              <p:pRg st="0" end="0"/>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0">
                                            <p:txEl>
                                              <p:pRg st="0" end="0"/>
                                            </p:txEl>
                                          </p:spTgt>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1">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p:bldP spid="8" grpId="0" build="p"/>
      <p:bldP spid="10" grpId="0" build="p"/>
      <p:bldP spid="1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latin typeface="+mn-lt"/>
              <a:ea typeface="+mn-ea"/>
              <a:cs typeface="+mn-ea"/>
              <a:sym typeface="+mn-lt"/>
            </a:endParaRPr>
          </a:p>
        </p:txBody>
      </p:sp>
      <p:sp>
        <p:nvSpPr>
          <p:cNvPr id="3" name="文本占位符 2"/>
          <p:cNvSpPr>
            <a:spLocks noGrp="1"/>
          </p:cNvSpPr>
          <p:nvPr>
            <p:ph type="body" sz="quarter" idx="11"/>
          </p:nvPr>
        </p:nvSpPr>
        <p:spPr/>
        <p:txBody>
          <a:bodyPr/>
          <a:lstStyle/>
          <a:p>
            <a:endParaRPr lang="zh-CN" altLang="en-US">
              <a:latin typeface="+mn-lt"/>
              <a:ea typeface="+mn-ea"/>
              <a:cs typeface="+mn-ea"/>
              <a:sym typeface="+mn-lt"/>
            </a:endParaRPr>
          </a:p>
        </p:txBody>
      </p:sp>
      <p:sp>
        <p:nvSpPr>
          <p:cNvPr id="4" name="文本占位符 3"/>
          <p:cNvSpPr>
            <a:spLocks noGrp="1"/>
          </p:cNvSpPr>
          <p:nvPr>
            <p:ph type="body" sz="quarter" idx="12"/>
          </p:nvPr>
        </p:nvSpPr>
        <p:spPr/>
        <p:txBody>
          <a:bodyPr/>
          <a:lstStyle/>
          <a:p>
            <a:r>
              <a:rPr lang="zh-CN" altLang="en-US" dirty="0" smtClean="0">
                <a:latin typeface="+mn-lt"/>
                <a:ea typeface="+mn-ea"/>
                <a:cs typeface="+mn-ea"/>
                <a:sym typeface="+mn-lt"/>
              </a:rPr>
              <a:t>偏差与方差问题</a:t>
            </a:r>
            <a:endParaRPr lang="zh-CN" altLang="en-US" dirty="0">
              <a:latin typeface="+mn-lt"/>
              <a:ea typeface="+mn-ea"/>
              <a:cs typeface="+mn-ea"/>
              <a:sym typeface="+mn-lt"/>
            </a:endParaRPr>
          </a:p>
        </p:txBody>
      </p:sp>
      <p:sp>
        <p:nvSpPr>
          <p:cNvPr id="5" name="文本占位符 4"/>
          <p:cNvSpPr>
            <a:spLocks noGrp="1"/>
          </p:cNvSpPr>
          <p:nvPr>
            <p:ph type="body" sz="quarter" idx="13"/>
          </p:nvPr>
        </p:nvSpPr>
        <p:spPr/>
        <p:txBody>
          <a:bodyPr/>
          <a:lstStyle/>
          <a:p>
            <a:endParaRPr lang="zh-CN" altLang="en-US">
              <a:latin typeface="+mn-lt"/>
              <a:ea typeface="+mn-ea"/>
              <a:cs typeface="+mn-ea"/>
              <a:sym typeface="+mn-lt"/>
            </a:endParaRPr>
          </a:p>
        </p:txBody>
      </p:sp>
      <p:sp>
        <p:nvSpPr>
          <p:cNvPr id="6" name="文本占位符 5"/>
          <p:cNvSpPr>
            <a:spLocks noGrp="1"/>
          </p:cNvSpPr>
          <p:nvPr>
            <p:ph type="body" sz="quarter" idx="14"/>
          </p:nvPr>
        </p:nvSpPr>
        <p:spPr/>
        <p:txBody>
          <a:bodyPr/>
          <a:lstStyle/>
          <a:p>
            <a:r>
              <a:rPr lang="zh-CN" altLang="en-US" dirty="0" smtClean="0">
                <a:latin typeface="+mn-lt"/>
                <a:ea typeface="+mn-ea"/>
                <a:cs typeface="+mn-ea"/>
                <a:sym typeface="+mn-lt"/>
              </a:rPr>
              <a:t>为什么集成学习</a:t>
            </a:r>
            <a:endParaRPr lang="zh-CN" altLang="en-US" dirty="0">
              <a:latin typeface="+mn-lt"/>
              <a:ea typeface="+mn-ea"/>
              <a:cs typeface="+mn-ea"/>
              <a:sym typeface="+mn-lt"/>
            </a:endParaRPr>
          </a:p>
        </p:txBody>
      </p:sp>
      <p:sp>
        <p:nvSpPr>
          <p:cNvPr id="7" name="文本占位符 6"/>
          <p:cNvSpPr>
            <a:spLocks noGrp="1"/>
          </p:cNvSpPr>
          <p:nvPr>
            <p:ph type="body" sz="quarter" idx="15"/>
          </p:nvPr>
        </p:nvSpPr>
        <p:spPr/>
        <p:txBody>
          <a:bodyPr/>
          <a:lstStyle/>
          <a:p>
            <a:endParaRPr lang="zh-CN" altLang="en-US">
              <a:latin typeface="+mn-lt"/>
              <a:ea typeface="+mn-ea"/>
              <a:cs typeface="+mn-ea"/>
              <a:sym typeface="+mn-lt"/>
            </a:endParaRPr>
          </a:p>
        </p:txBody>
      </p:sp>
      <p:sp>
        <p:nvSpPr>
          <p:cNvPr id="8" name="文本占位符 7"/>
          <p:cNvSpPr>
            <a:spLocks noGrp="1"/>
          </p:cNvSpPr>
          <p:nvPr>
            <p:ph type="body" sz="quarter" idx="16"/>
          </p:nvPr>
        </p:nvSpPr>
        <p:spPr/>
        <p:txBody>
          <a:bodyPr/>
          <a:lstStyle/>
          <a:p>
            <a:endParaRPr lang="zh-CN" altLang="en-US">
              <a:latin typeface="+mn-lt"/>
              <a:ea typeface="+mn-ea"/>
              <a:cs typeface="+mn-ea"/>
              <a:sym typeface="+mn-lt"/>
            </a:endParaRPr>
          </a:p>
        </p:txBody>
      </p:sp>
      <p:sp>
        <p:nvSpPr>
          <p:cNvPr id="10" name="文本占位符 9"/>
          <p:cNvSpPr>
            <a:spLocks noGrp="1"/>
          </p:cNvSpPr>
          <p:nvPr>
            <p:ph type="body" sz="quarter" idx="18"/>
          </p:nvPr>
        </p:nvSpPr>
        <p:spPr/>
        <p:txBody>
          <a:bodyPr/>
          <a:lstStyle/>
          <a:p>
            <a:r>
              <a:rPr lang="zh-CN" altLang="en-US" dirty="0" smtClean="0">
                <a:latin typeface="+mn-lt"/>
                <a:ea typeface="+mn-ea"/>
                <a:cs typeface="+mn-ea"/>
                <a:sym typeface="+mn-lt"/>
              </a:rPr>
              <a:t>集成原理</a:t>
            </a:r>
            <a:r>
              <a:rPr lang="en-US" altLang="zh-CN" dirty="0" smtClean="0">
                <a:latin typeface="+mn-lt"/>
                <a:ea typeface="+mn-ea"/>
                <a:cs typeface="+mn-ea"/>
                <a:sym typeface="+mn-lt"/>
              </a:rPr>
              <a:t>	</a:t>
            </a:r>
            <a:endParaRPr lang="zh-CN" altLang="en-US" dirty="0">
              <a:latin typeface="+mn-lt"/>
              <a:ea typeface="+mn-ea"/>
              <a:cs typeface="+mn-ea"/>
              <a:sym typeface="+mn-lt"/>
            </a:endParaRPr>
          </a:p>
        </p:txBody>
      </p:sp>
      <p:sp>
        <p:nvSpPr>
          <p:cNvPr id="11" name="文本占位符 10"/>
          <p:cNvSpPr>
            <a:spLocks noGrp="1"/>
          </p:cNvSpPr>
          <p:nvPr>
            <p:ph type="body" sz="quarter" idx="19"/>
          </p:nvPr>
        </p:nvSpPr>
        <p:spPr/>
        <p:txBody>
          <a:bodyPr/>
          <a:lstStyle/>
          <a:p>
            <a:r>
              <a:rPr lang="zh-CN" altLang="en-US" dirty="0" smtClean="0">
                <a:latin typeface="+mn-lt"/>
                <a:ea typeface="+mn-ea"/>
                <a:cs typeface="+mn-ea"/>
                <a:sym typeface="+mn-lt"/>
              </a:rPr>
              <a:t>应用</a:t>
            </a:r>
            <a:endParaRPr lang="zh-CN" altLang="en-US" dirty="0">
              <a:latin typeface="+mn-lt"/>
              <a:ea typeface="+mn-ea"/>
              <a:cs typeface="+mn-ea"/>
              <a:sym typeface="+mn-lt"/>
            </a:endParaRPr>
          </a:p>
        </p:txBody>
      </p:sp>
    </p:spTree>
    <p:extLst>
      <p:ext uri="{BB962C8B-B14F-4D97-AF65-F5344CB8AC3E}">
        <p14:creationId xmlns:p14="http://schemas.microsoft.com/office/powerpoint/2010/main" val="322276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hidden"/>
                                      </p:to>
                                    </p:set>
                                  </p:childTnLst>
                                </p:cTn>
                              </p:par>
                              <p:par>
                                <p:cTn id="9" presetID="1" presetClass="exit" presetSubtype="0" fill="hold" grpId="0" nodeType="withEffect" nodePh="1">
                                  <p:stCondLst>
                                    <p:cond delay="0"/>
                                  </p:stCondLst>
                                  <p:endCondLst>
                                    <p:cond evt="begin" delay="0">
                                      <p:tn val="9"/>
                                    </p:cond>
                                  </p:endCondLst>
                                  <p:childTnLst>
                                    <p:set>
                                      <p:cBhvr>
                                        <p:cTn id="10" dur="1" fill="hold">
                                          <p:stCondLst>
                                            <p:cond delay="0"/>
                                          </p:stCondLst>
                                        </p:cTn>
                                        <p:tgtEl>
                                          <p:spTgt spid="5">
                                            <p:txEl>
                                              <p:pRg st="0" end="0"/>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hidden"/>
                                      </p:to>
                                    </p:set>
                                  </p:childTnLst>
                                </p:cTn>
                              </p:par>
                              <p:par>
                                <p:cTn id="13" presetID="1" presetClass="exit" presetSubtype="0" fill="hold" grpId="0" nodeType="withEffect" nodePh="1">
                                  <p:stCondLst>
                                    <p:cond delay="0"/>
                                  </p:stCondLst>
                                  <p:endCondLst>
                                    <p:cond evt="begin" delay="0">
                                      <p:tn val="13"/>
                                    </p:cond>
                                  </p:endCondLst>
                                  <p:childTnLst>
                                    <p:set>
                                      <p:cBhvr>
                                        <p:cTn id="14" dur="1" fill="hold">
                                          <p:stCondLst>
                                            <p:cond delay="0"/>
                                          </p:stCondLst>
                                        </p:cTn>
                                        <p:tgtEl>
                                          <p:spTgt spid="7">
                                            <p:txEl>
                                              <p:pRg st="0" end="0"/>
                                            </p:txEl>
                                          </p:spTgt>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0">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P spid="7" grpId="0" build="p"/>
      <p:bldP spid="10"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latin typeface="+mn-lt"/>
                <a:ea typeface="+mn-ea"/>
                <a:cs typeface="+mn-ea"/>
                <a:sym typeface="+mn-lt"/>
              </a:rPr>
              <a:t>应用</a:t>
            </a:r>
            <a:endParaRPr lang="zh-CN" altLang="en-US" dirty="0">
              <a:latin typeface="+mn-lt"/>
              <a:ea typeface="+mn-ea"/>
              <a:cs typeface="+mn-ea"/>
              <a:sym typeface="+mn-lt"/>
            </a:endParaRPr>
          </a:p>
        </p:txBody>
      </p:sp>
      <p:sp>
        <p:nvSpPr>
          <p:cNvPr id="3" name="灯片编号占位符 2"/>
          <p:cNvSpPr>
            <a:spLocks noGrp="1"/>
          </p:cNvSpPr>
          <p:nvPr>
            <p:ph type="sldNum" sz="quarter" idx="4"/>
          </p:nvPr>
        </p:nvSpPr>
        <p:spPr/>
        <p:txBody>
          <a:bodyPr/>
          <a:lstStyle/>
          <a:p>
            <a:pPr algn="l"/>
            <a:r>
              <a:rPr lang="en-US" altLang="zh-CN" smtClean="0">
                <a:latin typeface="+mn-lt"/>
                <a:ea typeface="+mn-ea"/>
                <a:cs typeface="+mn-ea"/>
                <a:sym typeface="+mn-lt"/>
              </a:rPr>
              <a:t>Page_</a:t>
            </a:r>
            <a:fld id="{A15D12D9-99BA-440A-80F4-5CAE18325EBB}" type="slidenum">
              <a:rPr lang="zh-CN" altLang="en-US" smtClean="0">
                <a:latin typeface="+mn-lt"/>
                <a:ea typeface="+mn-ea"/>
                <a:cs typeface="+mn-ea"/>
                <a:sym typeface="+mn-lt"/>
              </a:rPr>
              <a:pPr algn="l"/>
              <a:t>21</a:t>
            </a:fld>
            <a:endParaRPr lang="zh-CN" altLang="en-US" dirty="0">
              <a:latin typeface="+mn-lt"/>
              <a:ea typeface="+mn-ea"/>
              <a:cs typeface="+mn-ea"/>
              <a:sym typeface="+mn-lt"/>
            </a:endParaRPr>
          </a:p>
        </p:txBody>
      </p:sp>
      <p:pic>
        <p:nvPicPr>
          <p:cNvPr id="6" name="图片 5"/>
          <p:cNvPicPr>
            <a:picLocks noChangeAspect="1"/>
          </p:cNvPicPr>
          <p:nvPr/>
        </p:nvPicPr>
        <p:blipFill>
          <a:blip r:embed="rId2"/>
          <a:stretch>
            <a:fillRect/>
          </a:stretch>
        </p:blipFill>
        <p:spPr>
          <a:xfrm>
            <a:off x="648469" y="1151483"/>
            <a:ext cx="4457700" cy="4010025"/>
          </a:xfrm>
          <a:prstGeom prst="rect">
            <a:avLst/>
          </a:prstGeom>
        </p:spPr>
      </p:pic>
      <p:pic>
        <p:nvPicPr>
          <p:cNvPr id="7" name="图片 6"/>
          <p:cNvPicPr>
            <a:picLocks noChangeAspect="1"/>
          </p:cNvPicPr>
          <p:nvPr/>
        </p:nvPicPr>
        <p:blipFill>
          <a:blip r:embed="rId3"/>
          <a:stretch>
            <a:fillRect/>
          </a:stretch>
        </p:blipFill>
        <p:spPr>
          <a:xfrm>
            <a:off x="5250185" y="366724"/>
            <a:ext cx="4495800" cy="5619750"/>
          </a:xfrm>
          <a:prstGeom prst="rect">
            <a:avLst/>
          </a:prstGeom>
        </p:spPr>
      </p:pic>
    </p:spTree>
    <p:extLst>
      <p:ext uri="{BB962C8B-B14F-4D97-AF65-F5344CB8AC3E}">
        <p14:creationId xmlns:p14="http://schemas.microsoft.com/office/powerpoint/2010/main" val="13516572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latin typeface="+mn-lt"/>
                <a:ea typeface="+mn-ea"/>
                <a:cs typeface="+mn-ea"/>
                <a:sym typeface="+mn-lt"/>
              </a:rPr>
              <a:t>应用</a:t>
            </a:r>
            <a:endParaRPr lang="zh-CN" altLang="en-US" dirty="0">
              <a:latin typeface="+mn-lt"/>
              <a:ea typeface="+mn-ea"/>
              <a:cs typeface="+mn-ea"/>
              <a:sym typeface="+mn-lt"/>
            </a:endParaRPr>
          </a:p>
        </p:txBody>
      </p:sp>
      <p:sp>
        <p:nvSpPr>
          <p:cNvPr id="3" name="灯片编号占位符 2"/>
          <p:cNvSpPr>
            <a:spLocks noGrp="1"/>
          </p:cNvSpPr>
          <p:nvPr>
            <p:ph type="sldNum" sz="quarter" idx="4"/>
          </p:nvPr>
        </p:nvSpPr>
        <p:spPr/>
        <p:txBody>
          <a:bodyPr/>
          <a:lstStyle/>
          <a:p>
            <a:pPr algn="l"/>
            <a:r>
              <a:rPr lang="en-US" altLang="zh-CN" smtClean="0">
                <a:latin typeface="+mn-lt"/>
                <a:ea typeface="+mn-ea"/>
                <a:cs typeface="+mn-ea"/>
                <a:sym typeface="+mn-lt"/>
              </a:rPr>
              <a:t>Page_</a:t>
            </a:r>
            <a:fld id="{A15D12D9-99BA-440A-80F4-5CAE18325EBB}" type="slidenum">
              <a:rPr lang="zh-CN" altLang="en-US" smtClean="0">
                <a:latin typeface="+mn-lt"/>
                <a:ea typeface="+mn-ea"/>
                <a:cs typeface="+mn-ea"/>
                <a:sym typeface="+mn-lt"/>
              </a:rPr>
              <a:pPr algn="l"/>
              <a:t>22</a:t>
            </a:fld>
            <a:endParaRPr lang="zh-CN" altLang="en-US" dirty="0">
              <a:latin typeface="+mn-lt"/>
              <a:ea typeface="+mn-ea"/>
              <a:cs typeface="+mn-ea"/>
              <a:sym typeface="+mn-lt"/>
            </a:endParaRPr>
          </a:p>
        </p:txBody>
      </p:sp>
      <p:pic>
        <p:nvPicPr>
          <p:cNvPr id="3074" name="Picture 2" descr="http://images2015.cnblogs.com/blog/1042406/201612/1042406-20161206153456976-4695907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493" y="1643785"/>
            <a:ext cx="4554506" cy="316835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images2015.cnblogs.com/blog/1042406/201612/1042406-20161206154123460-11851914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3045" y="1703667"/>
            <a:ext cx="4752528" cy="304858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080517" y="5256311"/>
            <a:ext cx="8496944" cy="400110"/>
          </a:xfrm>
          <a:prstGeom prst="rect">
            <a:avLst/>
          </a:prstGeom>
          <a:noFill/>
        </p:spPr>
        <p:txBody>
          <a:bodyPr wrap="square" rtlCol="0">
            <a:spAutoFit/>
          </a:bodyPr>
          <a:lstStyle/>
          <a:p>
            <a:r>
              <a:rPr lang="zh-CN" altLang="en-US" dirty="0" smtClean="0">
                <a:cs typeface="+mn-ea"/>
                <a:sym typeface="+mn-lt"/>
              </a:rPr>
              <a:t>推荐书籍：</a:t>
            </a:r>
            <a:r>
              <a:rPr lang="en-US" altLang="zh-CN" dirty="0">
                <a:cs typeface="+mn-ea"/>
                <a:sym typeface="+mn-lt"/>
              </a:rPr>
              <a:t>《Ensemble Methods Foundations and Algorithms</a:t>
            </a:r>
            <a:r>
              <a:rPr lang="zh-CN" altLang="en-US" dirty="0" smtClean="0">
                <a:cs typeface="+mn-ea"/>
                <a:sym typeface="+mn-lt"/>
              </a:rPr>
              <a:t>， 周志华</a:t>
            </a:r>
            <a:r>
              <a:rPr lang="en-US" altLang="zh-CN" dirty="0" smtClean="0">
                <a:cs typeface="+mn-ea"/>
                <a:sym typeface="+mn-lt"/>
              </a:rPr>
              <a:t>》</a:t>
            </a:r>
            <a:endParaRPr lang="zh-CN" altLang="en-US" dirty="0">
              <a:cs typeface="+mn-ea"/>
              <a:sym typeface="+mn-lt"/>
            </a:endParaRPr>
          </a:p>
        </p:txBody>
      </p:sp>
    </p:spTree>
    <p:extLst>
      <p:ext uri="{BB962C8B-B14F-4D97-AF65-F5344CB8AC3E}">
        <p14:creationId xmlns:p14="http://schemas.microsoft.com/office/powerpoint/2010/main" val="31079557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endParaRPr lang="zh-CN" altLang="en-US">
              <a:latin typeface="+mn-lt"/>
              <a:ea typeface="+mn-ea"/>
              <a:cs typeface="+mn-ea"/>
              <a:sym typeface="+mn-lt"/>
            </a:endParaRPr>
          </a:p>
        </p:txBody>
      </p:sp>
      <p:sp>
        <p:nvSpPr>
          <p:cNvPr id="3" name="文本占位符 2"/>
          <p:cNvSpPr>
            <a:spLocks noGrp="1"/>
          </p:cNvSpPr>
          <p:nvPr>
            <p:ph type="body" sz="quarter" idx="14"/>
          </p:nvPr>
        </p:nvSpPr>
        <p:spPr/>
        <p:txBody>
          <a:bodyPr/>
          <a:lstStyle/>
          <a:p>
            <a:endParaRPr lang="zh-CN" altLang="en-US">
              <a:latin typeface="+mn-lt"/>
              <a:ea typeface="+mn-ea"/>
              <a:cs typeface="+mn-ea"/>
              <a:sym typeface="+mn-lt"/>
            </a:endParaRPr>
          </a:p>
        </p:txBody>
      </p:sp>
    </p:spTree>
    <p:extLst>
      <p:ext uri="{BB962C8B-B14F-4D97-AF65-F5344CB8AC3E}">
        <p14:creationId xmlns:p14="http://schemas.microsoft.com/office/powerpoint/2010/main" val="38289476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a:r>
              <a:rPr lang="zh-CN" altLang="en-US" sz="1890" dirty="0" smtClean="0">
                <a:latin typeface="+mn-lt"/>
                <a:ea typeface="+mn-ea"/>
                <a:cs typeface="+mn-ea"/>
                <a:sym typeface="+mn-lt"/>
              </a:rPr>
              <a:t>监督学习解决如何找到</a:t>
            </a:r>
            <a:r>
              <a:rPr lang="en-US" altLang="zh-CN" sz="1890" dirty="0" smtClean="0">
                <a:latin typeface="+mn-lt"/>
                <a:ea typeface="+mn-ea"/>
                <a:cs typeface="+mn-ea"/>
                <a:sym typeface="+mn-lt"/>
              </a:rPr>
              <a:t>Fun</a:t>
            </a:r>
            <a:r>
              <a:rPr lang="zh-CN" altLang="en-US" sz="1890" dirty="0" smtClean="0">
                <a:latin typeface="+mn-lt"/>
                <a:ea typeface="+mn-ea"/>
                <a:cs typeface="+mn-ea"/>
                <a:sym typeface="+mn-lt"/>
              </a:rPr>
              <a:t>及如何评估</a:t>
            </a:r>
            <a:r>
              <a:rPr lang="en-US" altLang="zh-CN" sz="1890" dirty="0" smtClean="0">
                <a:latin typeface="+mn-lt"/>
                <a:ea typeface="+mn-ea"/>
                <a:cs typeface="+mn-ea"/>
                <a:sym typeface="+mn-lt"/>
              </a:rPr>
              <a:t>Fun</a:t>
            </a:r>
            <a:r>
              <a:rPr lang="zh-CN" altLang="en-US" sz="1890" dirty="0" smtClean="0">
                <a:latin typeface="+mn-lt"/>
                <a:ea typeface="+mn-ea"/>
                <a:cs typeface="+mn-ea"/>
                <a:sym typeface="+mn-lt"/>
              </a:rPr>
              <a:t>的问题。监督学习同无监督学习相比是它有</a:t>
            </a:r>
            <a:r>
              <a:rPr lang="en-US" altLang="zh-CN" sz="1890" dirty="0" smtClean="0">
                <a:latin typeface="+mn-lt"/>
                <a:ea typeface="+mn-ea"/>
                <a:cs typeface="+mn-ea"/>
                <a:sym typeface="+mn-lt"/>
              </a:rPr>
              <a:t>Label</a:t>
            </a:r>
            <a:r>
              <a:rPr lang="zh-CN" altLang="en-US" sz="1890" dirty="0" smtClean="0">
                <a:latin typeface="+mn-lt"/>
                <a:ea typeface="+mn-ea"/>
                <a:cs typeface="+mn-ea"/>
                <a:sym typeface="+mn-lt"/>
              </a:rPr>
              <a:t>（</a:t>
            </a:r>
            <a:r>
              <a:rPr lang="en-US" altLang="zh-CN" sz="1890" dirty="0" smtClean="0">
                <a:latin typeface="+mn-lt"/>
                <a:ea typeface="+mn-ea"/>
                <a:cs typeface="+mn-ea"/>
                <a:sym typeface="+mn-lt"/>
              </a:rPr>
              <a:t>y</a:t>
            </a:r>
            <a:r>
              <a:rPr lang="zh-CN" altLang="en-US" sz="1890" dirty="0" smtClean="0">
                <a:latin typeface="+mn-lt"/>
                <a:ea typeface="+mn-ea"/>
                <a:cs typeface="+mn-ea"/>
                <a:sym typeface="+mn-lt"/>
              </a:rPr>
              <a:t>）。</a:t>
            </a:r>
            <a:endParaRPr lang="zh-CN" altLang="en-US" sz="1890" dirty="0">
              <a:latin typeface="+mn-lt"/>
              <a:ea typeface="+mn-ea"/>
              <a:cs typeface="+mn-ea"/>
              <a:sym typeface="+mn-lt"/>
            </a:endParaRPr>
          </a:p>
        </p:txBody>
      </p:sp>
      <p:sp>
        <p:nvSpPr>
          <p:cNvPr id="4098" name="Title 1"/>
          <p:cNvSpPr>
            <a:spLocks noGrp="1"/>
          </p:cNvSpPr>
          <p:nvPr>
            <p:ph type="title"/>
          </p:nvPr>
        </p:nvSpPr>
        <p:spPr/>
        <p:txBody>
          <a:bodyPr/>
          <a:lstStyle/>
          <a:p>
            <a:r>
              <a:rPr lang="zh-CN" altLang="en-US" sz="3200" b="1" dirty="0">
                <a:solidFill>
                  <a:srgbClr val="E2231A"/>
                </a:solidFill>
                <a:latin typeface="+mn-lt"/>
                <a:ea typeface="+mn-ea"/>
                <a:cs typeface="+mn-ea"/>
                <a:sym typeface="+mn-lt"/>
              </a:rPr>
              <a:t>引入：监督学习</a:t>
            </a:r>
            <a:endParaRPr lang="en-US" altLang="zh-CN" sz="3200" b="1" dirty="0">
              <a:solidFill>
                <a:srgbClr val="E2231A"/>
              </a:solidFill>
              <a:latin typeface="+mn-lt"/>
              <a:ea typeface="+mn-ea"/>
              <a:cs typeface="+mn-ea"/>
              <a:sym typeface="+mn-lt"/>
            </a:endParaRPr>
          </a:p>
        </p:txBody>
      </p:sp>
      <p:sp>
        <p:nvSpPr>
          <p:cNvPr id="4101" name="TextBox 8"/>
          <p:cNvSpPr txBox="1">
            <a:spLocks noChangeArrowheads="1"/>
          </p:cNvSpPr>
          <p:nvPr/>
        </p:nvSpPr>
        <p:spPr bwMode="auto">
          <a:xfrm>
            <a:off x="1944934" y="3456093"/>
            <a:ext cx="7848212" cy="383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zh-CN" altLang="en-US" sz="1890" dirty="0" smtClean="0">
                <a:latin typeface="+mn-lt"/>
                <a:cs typeface="+mn-ea"/>
                <a:sym typeface="+mn-lt"/>
              </a:rPr>
              <a:t>找到一个</a:t>
            </a:r>
            <a:r>
              <a:rPr lang="en-US" altLang="zh-CN" sz="1890" dirty="0" smtClean="0">
                <a:latin typeface="+mn-lt"/>
                <a:cs typeface="+mn-ea"/>
                <a:sym typeface="+mn-lt"/>
              </a:rPr>
              <a:t>Fun</a:t>
            </a:r>
            <a:r>
              <a:rPr lang="zh-CN" altLang="en-US" sz="1890" dirty="0" smtClean="0">
                <a:latin typeface="+mn-lt"/>
                <a:cs typeface="+mn-ea"/>
                <a:sym typeface="+mn-lt"/>
              </a:rPr>
              <a:t>（</a:t>
            </a:r>
            <a:r>
              <a:rPr lang="en-US" altLang="zh-CN" sz="1890" dirty="0" smtClean="0">
                <a:latin typeface="+mn-lt"/>
                <a:cs typeface="+mn-ea"/>
                <a:sym typeface="+mn-lt"/>
              </a:rPr>
              <a:t>h</a:t>
            </a:r>
            <a:r>
              <a:rPr lang="zh-CN" altLang="en-US" sz="1890" dirty="0" smtClean="0">
                <a:latin typeface="+mn-lt"/>
                <a:cs typeface="+mn-ea"/>
                <a:sym typeface="+mn-lt"/>
              </a:rPr>
              <a:t>），使得拟合的值与真实值误差最小。</a:t>
            </a:r>
            <a:endParaRPr lang="en-US" altLang="zh-CN" sz="1890" dirty="0">
              <a:latin typeface="+mn-lt"/>
              <a:cs typeface="+mn-ea"/>
              <a:sym typeface="+mn-lt"/>
            </a:endParaRPr>
          </a:p>
        </p:txBody>
      </p:sp>
      <p:pic>
        <p:nvPicPr>
          <p:cNvPr id="410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6955" y="4104110"/>
            <a:ext cx="3996108" cy="522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Rectangle 10"/>
          <p:cNvSpPr>
            <a:spLocks noChangeArrowheads="1"/>
          </p:cNvSpPr>
          <p:nvPr/>
        </p:nvSpPr>
        <p:spPr bwMode="auto">
          <a:xfrm>
            <a:off x="1944934" y="2448066"/>
            <a:ext cx="5904159"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zh-CN" sz="1890" b="1" dirty="0">
                <a:latin typeface="+mn-lt"/>
                <a:cs typeface="+mn-ea"/>
                <a:sym typeface="+mn-lt"/>
              </a:rPr>
              <a:t>X</a:t>
            </a:r>
            <a:r>
              <a:rPr lang="en-US" altLang="zh-CN" sz="1890" dirty="0">
                <a:latin typeface="+mn-lt"/>
                <a:cs typeface="+mn-ea"/>
                <a:sym typeface="+mn-lt"/>
              </a:rPr>
              <a:t> : </a:t>
            </a:r>
            <a:r>
              <a:rPr lang="zh-CN" altLang="en-US" sz="1890" dirty="0" smtClean="0">
                <a:latin typeface="+mn-lt"/>
                <a:cs typeface="+mn-ea"/>
                <a:sym typeface="+mn-lt"/>
              </a:rPr>
              <a:t>特征向量</a:t>
            </a:r>
            <a:endParaRPr lang="en-US" altLang="zh-CN" sz="1890" dirty="0">
              <a:latin typeface="+mn-lt"/>
              <a:cs typeface="+mn-ea"/>
              <a:sym typeface="+mn-lt"/>
            </a:endParaRPr>
          </a:p>
          <a:p>
            <a:r>
              <a:rPr lang="en-US" altLang="zh-CN" sz="1890" dirty="0">
                <a:latin typeface="+mn-lt"/>
                <a:cs typeface="+mn-ea"/>
                <a:sym typeface="+mn-lt"/>
              </a:rPr>
              <a:t>y :  </a:t>
            </a:r>
            <a:r>
              <a:rPr lang="zh-CN" altLang="en-US" sz="1890" dirty="0" smtClean="0">
                <a:latin typeface="+mn-lt"/>
                <a:cs typeface="+mn-ea"/>
                <a:sym typeface="+mn-lt"/>
              </a:rPr>
              <a:t>类别标签</a:t>
            </a:r>
            <a:endParaRPr lang="en-US" altLang="zh-CN" sz="1890" dirty="0">
              <a:latin typeface="+mn-lt"/>
              <a:cs typeface="+mn-ea"/>
              <a:sym typeface="+mn-lt"/>
            </a:endParaRPr>
          </a:p>
        </p:txBody>
      </p:sp>
      <p:cxnSp>
        <p:nvCxnSpPr>
          <p:cNvPr id="13" name="Straight Connector 12"/>
          <p:cNvCxnSpPr/>
          <p:nvPr/>
        </p:nvCxnSpPr>
        <p:spPr>
          <a:xfrm>
            <a:off x="4032991" y="4680126"/>
            <a:ext cx="864023" cy="150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041017" y="4680126"/>
            <a:ext cx="648018" cy="1501"/>
          </a:xfrm>
          <a:prstGeom prst="line">
            <a:avLst/>
          </a:prstGeom>
        </p:spPr>
        <p:style>
          <a:lnRef idx="1">
            <a:schemeClr val="accent2"/>
          </a:lnRef>
          <a:fillRef idx="0">
            <a:schemeClr val="accent2"/>
          </a:fillRef>
          <a:effectRef idx="0">
            <a:schemeClr val="accent2"/>
          </a:effectRef>
          <a:fontRef idx="minor">
            <a:schemeClr val="tx1"/>
          </a:fontRef>
        </p:style>
      </p:cxnSp>
      <p:cxnSp>
        <p:nvCxnSpPr>
          <p:cNvPr id="16" name="Straight Connector 15"/>
          <p:cNvCxnSpPr/>
          <p:nvPr/>
        </p:nvCxnSpPr>
        <p:spPr>
          <a:xfrm>
            <a:off x="5833039" y="4680126"/>
            <a:ext cx="648018" cy="1501"/>
          </a:xfrm>
          <a:prstGeom prst="line">
            <a:avLst/>
          </a:prstGeom>
        </p:spPr>
        <p:style>
          <a:lnRef idx="1">
            <a:schemeClr val="accent3"/>
          </a:lnRef>
          <a:fillRef idx="0">
            <a:schemeClr val="accent3"/>
          </a:fillRef>
          <a:effectRef idx="0">
            <a:schemeClr val="accent3"/>
          </a:effectRef>
          <a:fontRef idx="minor">
            <a:schemeClr val="tx1"/>
          </a:fontRef>
        </p:style>
      </p:cxnSp>
      <p:cxnSp>
        <p:nvCxnSpPr>
          <p:cNvPr id="20" name="Straight Arrow Connector 19"/>
          <p:cNvCxnSpPr/>
          <p:nvPr/>
        </p:nvCxnSpPr>
        <p:spPr>
          <a:xfrm rot="10800000" flipV="1">
            <a:off x="3384973" y="4680126"/>
            <a:ext cx="1008027" cy="576016"/>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5113019" y="4896132"/>
            <a:ext cx="504014" cy="72002"/>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4" name="Straight Arrow Connector 23"/>
          <p:cNvCxnSpPr/>
          <p:nvPr/>
        </p:nvCxnSpPr>
        <p:spPr>
          <a:xfrm rot="16200000" flipH="1">
            <a:off x="6193048" y="4680126"/>
            <a:ext cx="504014" cy="504014"/>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
        <p:nvSpPr>
          <p:cNvPr id="4111" name="TextBox 24"/>
          <p:cNvSpPr txBox="1">
            <a:spLocks noChangeArrowheads="1"/>
          </p:cNvSpPr>
          <p:nvPr/>
        </p:nvSpPr>
        <p:spPr bwMode="auto">
          <a:xfrm>
            <a:off x="2664954" y="5184140"/>
            <a:ext cx="1385316"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zh-CN" sz="1890" dirty="0">
                <a:solidFill>
                  <a:schemeClr val="tx2"/>
                </a:solidFill>
                <a:latin typeface="+mn-lt"/>
                <a:cs typeface="+mn-ea"/>
                <a:sym typeface="+mn-lt"/>
              </a:rPr>
              <a:t>Independent</a:t>
            </a:r>
          </a:p>
          <a:p>
            <a:r>
              <a:rPr lang="en-US" altLang="zh-CN" sz="1890" dirty="0">
                <a:solidFill>
                  <a:schemeClr val="tx2"/>
                </a:solidFill>
                <a:latin typeface="+mn-lt"/>
                <a:cs typeface="+mn-ea"/>
                <a:sym typeface="+mn-lt"/>
              </a:rPr>
              <a:t>of </a:t>
            </a:r>
            <a:r>
              <a:rPr lang="en-US" altLang="zh-CN" sz="1890" i="1" dirty="0">
                <a:solidFill>
                  <a:schemeClr val="tx2"/>
                </a:solidFill>
                <a:latin typeface="+mn-lt"/>
                <a:cs typeface="+mn-ea"/>
                <a:sym typeface="+mn-lt"/>
              </a:rPr>
              <a:t>h</a:t>
            </a:r>
          </a:p>
        </p:txBody>
      </p:sp>
      <p:sp>
        <p:nvSpPr>
          <p:cNvPr id="4112" name="TextBox 25"/>
          <p:cNvSpPr txBox="1">
            <a:spLocks noChangeArrowheads="1"/>
          </p:cNvSpPr>
          <p:nvPr/>
        </p:nvSpPr>
        <p:spPr bwMode="auto">
          <a:xfrm>
            <a:off x="4609006" y="5184140"/>
            <a:ext cx="1422954"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zh-CN" sz="1890">
                <a:solidFill>
                  <a:srgbClr val="C00000"/>
                </a:solidFill>
                <a:latin typeface="+mn-lt"/>
                <a:cs typeface="+mn-ea"/>
                <a:sym typeface="+mn-lt"/>
              </a:rPr>
              <a:t>The distance</a:t>
            </a:r>
          </a:p>
          <a:p>
            <a:r>
              <a:rPr lang="en-US" altLang="zh-CN" sz="1890">
                <a:solidFill>
                  <a:srgbClr val="C00000"/>
                </a:solidFill>
                <a:latin typeface="+mn-lt"/>
                <a:cs typeface="+mn-ea"/>
                <a:sym typeface="+mn-lt"/>
              </a:rPr>
              <a:t>from of </a:t>
            </a:r>
            <a:r>
              <a:rPr lang="en-US" altLang="zh-CN" sz="1890" i="1">
                <a:solidFill>
                  <a:srgbClr val="C00000"/>
                </a:solidFill>
                <a:latin typeface="+mn-lt"/>
                <a:cs typeface="+mn-ea"/>
                <a:sym typeface="+mn-lt"/>
              </a:rPr>
              <a:t>f</a:t>
            </a:r>
          </a:p>
        </p:txBody>
      </p:sp>
      <p:sp>
        <p:nvSpPr>
          <p:cNvPr id="4113" name="TextBox 26"/>
          <p:cNvSpPr txBox="1">
            <a:spLocks noChangeArrowheads="1"/>
          </p:cNvSpPr>
          <p:nvPr/>
        </p:nvSpPr>
        <p:spPr bwMode="auto">
          <a:xfrm>
            <a:off x="6553059" y="5184140"/>
            <a:ext cx="1670009"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zh-CN" sz="1890">
                <a:solidFill>
                  <a:srgbClr val="92D050"/>
                </a:solidFill>
                <a:latin typeface="+mn-lt"/>
                <a:cs typeface="+mn-ea"/>
                <a:sym typeface="+mn-lt"/>
              </a:rPr>
              <a:t>Variance of the</a:t>
            </a:r>
          </a:p>
          <a:p>
            <a:r>
              <a:rPr lang="en-US" altLang="zh-CN" sz="1890">
                <a:solidFill>
                  <a:srgbClr val="92D050"/>
                </a:solidFill>
                <a:latin typeface="+mn-lt"/>
                <a:cs typeface="+mn-ea"/>
                <a:sym typeface="+mn-lt"/>
              </a:rPr>
              <a:t>predictions</a:t>
            </a:r>
          </a:p>
        </p:txBody>
      </p:sp>
      <p:graphicFrame>
        <p:nvGraphicFramePr>
          <p:cNvPr id="4115" name="Object 19"/>
          <p:cNvGraphicFramePr>
            <a:graphicFrameLocks noChangeAspect="1"/>
          </p:cNvGraphicFramePr>
          <p:nvPr/>
        </p:nvGraphicFramePr>
        <p:xfrm>
          <a:off x="2808957" y="1800048"/>
          <a:ext cx="1656045" cy="576016"/>
        </p:xfrm>
        <a:graphic>
          <a:graphicData uri="http://schemas.openxmlformats.org/presentationml/2006/ole">
            <mc:AlternateContent xmlns:mc="http://schemas.openxmlformats.org/markup-compatibility/2006">
              <mc:Choice xmlns:v="urn:schemas-microsoft-com:vml" Requires="v">
                <p:oleObj spid="_x0000_s1050" name="Equation" r:id="rId5" imgW="583920" imgH="203040" progId="Equation.DSMT4">
                  <p:embed/>
                </p:oleObj>
              </mc:Choice>
              <mc:Fallback>
                <p:oleObj name="Equation" r:id="rId5" imgW="583920" imgH="203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08957" y="1800048"/>
                        <a:ext cx="1656045" cy="5760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98391238"/>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85" y="1151483"/>
            <a:ext cx="4334883" cy="4896272"/>
          </a:xfrm>
          <a:prstGeom prst="rect">
            <a:avLst/>
          </a:prstGeom>
        </p:spPr>
      </p:pic>
      <p:sp>
        <p:nvSpPr>
          <p:cNvPr id="2" name="文本占位符 1"/>
          <p:cNvSpPr>
            <a:spLocks noGrp="1"/>
          </p:cNvSpPr>
          <p:nvPr>
            <p:ph type="body" sz="quarter" idx="10"/>
          </p:nvPr>
        </p:nvSpPr>
        <p:spPr/>
        <p:txBody>
          <a:bodyPr/>
          <a:lstStyle/>
          <a:p>
            <a:r>
              <a:rPr lang="zh-CN" altLang="en-US" dirty="0">
                <a:latin typeface="+mn-lt"/>
                <a:ea typeface="+mn-ea"/>
                <a:cs typeface="+mn-ea"/>
                <a:sym typeface="+mn-lt"/>
              </a:rPr>
              <a:t>方差与误差</a:t>
            </a:r>
            <a:r>
              <a:rPr lang="zh-CN" altLang="en-US" dirty="0" smtClean="0">
                <a:latin typeface="+mn-lt"/>
                <a:ea typeface="+mn-ea"/>
                <a:cs typeface="+mn-ea"/>
                <a:sym typeface="+mn-lt"/>
              </a:rPr>
              <a:t>问题</a:t>
            </a:r>
            <a:endParaRPr lang="zh-CN" altLang="en-US" dirty="0">
              <a:latin typeface="+mn-lt"/>
              <a:ea typeface="+mn-ea"/>
              <a:cs typeface="+mn-ea"/>
              <a:sym typeface="+mn-lt"/>
            </a:endParaRPr>
          </a:p>
        </p:txBody>
      </p:sp>
      <p:sp>
        <p:nvSpPr>
          <p:cNvPr id="3" name="灯片编号占位符 2"/>
          <p:cNvSpPr>
            <a:spLocks noGrp="1"/>
          </p:cNvSpPr>
          <p:nvPr>
            <p:ph type="sldNum" sz="quarter" idx="4"/>
          </p:nvPr>
        </p:nvSpPr>
        <p:spPr/>
        <p:txBody>
          <a:bodyPr/>
          <a:lstStyle/>
          <a:p>
            <a:pPr algn="l"/>
            <a:r>
              <a:rPr lang="en-US" altLang="zh-CN" smtClean="0">
                <a:latin typeface="+mn-lt"/>
                <a:ea typeface="+mn-ea"/>
                <a:cs typeface="+mn-ea"/>
                <a:sym typeface="+mn-lt"/>
              </a:rPr>
              <a:t>Page_</a:t>
            </a:r>
            <a:fld id="{A15D12D9-99BA-440A-80F4-5CAE18325EBB}" type="slidenum">
              <a:rPr lang="zh-CN" altLang="en-US" smtClean="0">
                <a:latin typeface="+mn-lt"/>
                <a:ea typeface="+mn-ea"/>
                <a:cs typeface="+mn-ea"/>
                <a:sym typeface="+mn-lt"/>
              </a:rPr>
              <a:pPr algn="l"/>
              <a:t>4</a:t>
            </a:fld>
            <a:endParaRPr lang="zh-CN" altLang="en-US" dirty="0">
              <a:latin typeface="+mn-lt"/>
              <a:ea typeface="+mn-ea"/>
              <a:cs typeface="+mn-ea"/>
              <a:sym typeface="+mn-lt"/>
            </a:endParaRPr>
          </a:p>
        </p:txBody>
      </p:sp>
      <p:sp>
        <p:nvSpPr>
          <p:cNvPr id="5" name="Content Placeholder 2"/>
          <p:cNvSpPr txBox="1">
            <a:spLocks/>
          </p:cNvSpPr>
          <p:nvPr/>
        </p:nvSpPr>
        <p:spPr>
          <a:xfrm>
            <a:off x="5115528" y="1423758"/>
            <a:ext cx="5746237" cy="4351722"/>
          </a:xfrm>
          <a:prstGeom prst="rect">
            <a:avLst/>
          </a:prstGeom>
        </p:spPr>
        <p:txBody>
          <a:bodyPr rtlCol="0">
            <a:normAutofit fontScale="77500" lnSpcReduction="20000"/>
          </a:bodyPr>
          <a:lstStyle>
            <a:lvl1pPr marL="385445" indent="-385445" algn="l" defTabSz="102806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1pPr>
            <a:lvl2pPr marL="835660" indent="-321310" algn="l" defTabSz="1028065"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85875" indent="-257175" algn="l" defTabSz="10280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8002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3145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8289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3432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85699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37134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a:buFont typeface="Arial" panose="020B0604020202020204" pitchFamily="34" charset="0"/>
              <a:buNone/>
              <a:defRPr/>
            </a:pPr>
            <a:r>
              <a:rPr lang="en-US" u="sng" dirty="0" smtClean="0">
                <a:cs typeface="+mn-ea"/>
                <a:sym typeface="+mn-lt"/>
              </a:rPr>
              <a:t>Bias Problem</a:t>
            </a:r>
            <a:endParaRPr lang="en-US" dirty="0" smtClean="0">
              <a:cs typeface="+mn-ea"/>
              <a:sym typeface="+mn-lt"/>
            </a:endParaRPr>
          </a:p>
          <a:p>
            <a:pPr lvl="1">
              <a:defRPr/>
            </a:pPr>
            <a:r>
              <a:rPr lang="en-US" dirty="0" smtClean="0">
                <a:cs typeface="+mn-ea"/>
                <a:sym typeface="+mn-lt"/>
              </a:rPr>
              <a:t>The hypothesis space made available by a particular classification method does not</a:t>
            </a:r>
          </a:p>
          <a:p>
            <a:pPr lvl="1">
              <a:buFont typeface="Arial" panose="020B0604020202020204" pitchFamily="34" charset="0"/>
              <a:buNone/>
              <a:defRPr/>
            </a:pPr>
            <a:r>
              <a:rPr lang="en-US" dirty="0" smtClean="0">
                <a:cs typeface="+mn-ea"/>
                <a:sym typeface="+mn-lt"/>
              </a:rPr>
              <a:t>	include sufficient hypotheses</a:t>
            </a:r>
          </a:p>
          <a:p>
            <a:pPr>
              <a:defRPr/>
            </a:pPr>
            <a:endParaRPr lang="en-US" dirty="0" smtClean="0">
              <a:cs typeface="+mn-ea"/>
              <a:sym typeface="+mn-lt"/>
            </a:endParaRPr>
          </a:p>
          <a:p>
            <a:pPr>
              <a:buFont typeface="Arial" panose="020B0604020202020204" pitchFamily="34" charset="0"/>
              <a:buNone/>
              <a:defRPr/>
            </a:pPr>
            <a:r>
              <a:rPr lang="en-US" u="sng" dirty="0" smtClean="0">
                <a:cs typeface="+mn-ea"/>
                <a:sym typeface="+mn-lt"/>
              </a:rPr>
              <a:t>Variance Problem</a:t>
            </a:r>
            <a:endParaRPr lang="en-US" dirty="0" smtClean="0">
              <a:cs typeface="+mn-ea"/>
              <a:sym typeface="+mn-lt"/>
            </a:endParaRPr>
          </a:p>
          <a:p>
            <a:pPr lvl="1">
              <a:defRPr/>
            </a:pPr>
            <a:r>
              <a:rPr lang="en-US" dirty="0" smtClean="0">
                <a:cs typeface="+mn-ea"/>
                <a:sym typeface="+mn-lt"/>
              </a:rPr>
              <a:t>The hypothesis space made available is too large for the training data, and the selected hypothesis may not be accurate on unseen data</a:t>
            </a:r>
          </a:p>
          <a:p>
            <a:pPr>
              <a:defRPr/>
            </a:pPr>
            <a:endParaRPr lang="en-US" dirty="0" smtClean="0">
              <a:cs typeface="+mn-ea"/>
              <a:sym typeface="+mn-lt"/>
            </a:endParaRPr>
          </a:p>
        </p:txBody>
      </p:sp>
    </p:spTree>
    <p:extLst>
      <p:ext uri="{BB962C8B-B14F-4D97-AF65-F5344CB8AC3E}">
        <p14:creationId xmlns:p14="http://schemas.microsoft.com/office/powerpoint/2010/main" val="39088234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latin typeface="+mn-lt"/>
                <a:ea typeface="+mn-ea"/>
                <a:cs typeface="+mn-ea"/>
                <a:sym typeface="+mn-lt"/>
              </a:rPr>
              <a:t>方差与误差</a:t>
            </a:r>
            <a:r>
              <a:rPr lang="zh-CN" altLang="en-US" dirty="0" smtClean="0">
                <a:latin typeface="+mn-lt"/>
                <a:ea typeface="+mn-ea"/>
                <a:cs typeface="+mn-ea"/>
                <a:sym typeface="+mn-lt"/>
              </a:rPr>
              <a:t>问题</a:t>
            </a:r>
            <a:endParaRPr lang="zh-CN" altLang="en-US" dirty="0">
              <a:latin typeface="+mn-lt"/>
              <a:ea typeface="+mn-ea"/>
              <a:cs typeface="+mn-ea"/>
              <a:sym typeface="+mn-lt"/>
            </a:endParaRPr>
          </a:p>
        </p:txBody>
      </p:sp>
      <p:sp>
        <p:nvSpPr>
          <p:cNvPr id="3" name="灯片编号占位符 2"/>
          <p:cNvSpPr>
            <a:spLocks noGrp="1"/>
          </p:cNvSpPr>
          <p:nvPr>
            <p:ph type="sldNum" sz="quarter" idx="4"/>
          </p:nvPr>
        </p:nvSpPr>
        <p:spPr/>
        <p:txBody>
          <a:bodyPr/>
          <a:lstStyle/>
          <a:p>
            <a:pPr algn="l"/>
            <a:r>
              <a:rPr lang="en-US" altLang="zh-CN" smtClean="0">
                <a:latin typeface="+mn-lt"/>
                <a:ea typeface="+mn-ea"/>
                <a:cs typeface="+mn-ea"/>
                <a:sym typeface="+mn-lt"/>
              </a:rPr>
              <a:t>Page_</a:t>
            </a:r>
            <a:fld id="{A15D12D9-99BA-440A-80F4-5CAE18325EBB}" type="slidenum">
              <a:rPr lang="zh-CN" altLang="en-US" smtClean="0">
                <a:latin typeface="+mn-lt"/>
                <a:ea typeface="+mn-ea"/>
                <a:cs typeface="+mn-ea"/>
                <a:sym typeface="+mn-lt"/>
              </a:rPr>
              <a:pPr algn="l"/>
              <a:t>5</a:t>
            </a:fld>
            <a:endParaRPr lang="zh-CN" altLang="en-US" dirty="0">
              <a:latin typeface="+mn-lt"/>
              <a:ea typeface="+mn-ea"/>
              <a:cs typeface="+mn-ea"/>
              <a:sym typeface="+mn-lt"/>
            </a:endParaRPr>
          </a:p>
        </p:txBody>
      </p:sp>
      <p:sp>
        <p:nvSpPr>
          <p:cNvPr id="7" name="TextBox 5"/>
          <p:cNvSpPr txBox="1">
            <a:spLocks noChangeArrowheads="1"/>
          </p:cNvSpPr>
          <p:nvPr/>
        </p:nvSpPr>
        <p:spPr bwMode="auto">
          <a:xfrm>
            <a:off x="1152525" y="1367879"/>
            <a:ext cx="3672099" cy="1488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zh-CN" sz="2268" b="1" dirty="0">
                <a:latin typeface="+mn-lt"/>
                <a:cs typeface="+mn-ea"/>
                <a:sym typeface="+mn-lt"/>
              </a:rPr>
              <a:t>Decision Trees</a:t>
            </a:r>
          </a:p>
          <a:p>
            <a:pPr>
              <a:buFont typeface="Arial" panose="020B0604020202020204" pitchFamily="34" charset="0"/>
              <a:buChar char="•"/>
            </a:pPr>
            <a:r>
              <a:rPr lang="en-US" altLang="zh-CN" sz="2268" dirty="0">
                <a:latin typeface="+mn-lt"/>
                <a:cs typeface="+mn-ea"/>
                <a:sym typeface="+mn-lt"/>
              </a:rPr>
              <a:t> Small trees have high bias.</a:t>
            </a:r>
          </a:p>
          <a:p>
            <a:pPr>
              <a:buFont typeface="Arial" panose="020B0604020202020204" pitchFamily="34" charset="0"/>
              <a:buChar char="•"/>
            </a:pPr>
            <a:r>
              <a:rPr lang="en-US" altLang="zh-CN" sz="2268" dirty="0">
                <a:latin typeface="+mn-lt"/>
                <a:cs typeface="+mn-ea"/>
                <a:sym typeface="+mn-lt"/>
              </a:rPr>
              <a:t> Large trees have high variance.  Why?</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2114" y="1367879"/>
            <a:ext cx="2574070" cy="229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4"/>
          <p:cNvSpPr>
            <a:spLocks noChangeArrowheads="1"/>
          </p:cNvSpPr>
          <p:nvPr/>
        </p:nvSpPr>
        <p:spPr bwMode="auto">
          <a:xfrm>
            <a:off x="5761037" y="3859336"/>
            <a:ext cx="2880078" cy="125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zh-CN" sz="1890" i="1" dirty="0">
                <a:latin typeface="+mn-lt"/>
                <a:cs typeface="+mn-ea"/>
                <a:sym typeface="+mn-lt"/>
              </a:rPr>
              <a:t>from</a:t>
            </a:r>
            <a:r>
              <a:rPr lang="en-US" altLang="zh-CN" sz="1890" dirty="0">
                <a:latin typeface="+mn-lt"/>
                <a:cs typeface="+mn-ea"/>
                <a:sym typeface="+mn-lt"/>
              </a:rPr>
              <a:t> Elder, John.  From Trees to Forests and Rule Sets - A Unified Overview of Ensemble Methods.  2007.</a:t>
            </a:r>
          </a:p>
        </p:txBody>
      </p:sp>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5" y="3079109"/>
            <a:ext cx="3892606" cy="2653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40208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latin typeface="+mn-lt"/>
              <a:ea typeface="+mn-ea"/>
              <a:cs typeface="+mn-ea"/>
              <a:sym typeface="+mn-lt"/>
            </a:endParaRPr>
          </a:p>
        </p:txBody>
      </p:sp>
      <p:sp>
        <p:nvSpPr>
          <p:cNvPr id="3" name="文本占位符 2"/>
          <p:cNvSpPr>
            <a:spLocks noGrp="1"/>
          </p:cNvSpPr>
          <p:nvPr>
            <p:ph type="body" sz="quarter" idx="11"/>
          </p:nvPr>
        </p:nvSpPr>
        <p:spPr/>
        <p:txBody>
          <a:bodyPr/>
          <a:lstStyle/>
          <a:p>
            <a:endParaRPr lang="zh-CN" altLang="en-US">
              <a:latin typeface="+mn-lt"/>
              <a:ea typeface="+mn-ea"/>
              <a:cs typeface="+mn-ea"/>
              <a:sym typeface="+mn-lt"/>
            </a:endParaRPr>
          </a:p>
        </p:txBody>
      </p:sp>
      <p:sp>
        <p:nvSpPr>
          <p:cNvPr id="4" name="文本占位符 3"/>
          <p:cNvSpPr>
            <a:spLocks noGrp="1"/>
          </p:cNvSpPr>
          <p:nvPr>
            <p:ph type="body" sz="quarter" idx="12"/>
          </p:nvPr>
        </p:nvSpPr>
        <p:spPr/>
        <p:txBody>
          <a:bodyPr/>
          <a:lstStyle/>
          <a:p>
            <a:r>
              <a:rPr lang="zh-CN" altLang="en-US" dirty="0" smtClean="0">
                <a:latin typeface="+mn-lt"/>
                <a:ea typeface="+mn-ea"/>
                <a:cs typeface="+mn-ea"/>
                <a:sym typeface="+mn-lt"/>
              </a:rPr>
              <a:t>偏差与方差问题</a:t>
            </a:r>
            <a:endParaRPr lang="zh-CN" altLang="en-US" dirty="0">
              <a:latin typeface="+mn-lt"/>
              <a:ea typeface="+mn-ea"/>
              <a:cs typeface="+mn-ea"/>
              <a:sym typeface="+mn-lt"/>
            </a:endParaRPr>
          </a:p>
        </p:txBody>
      </p:sp>
      <p:sp>
        <p:nvSpPr>
          <p:cNvPr id="5" name="文本占位符 4"/>
          <p:cNvSpPr>
            <a:spLocks noGrp="1"/>
          </p:cNvSpPr>
          <p:nvPr>
            <p:ph type="body" sz="quarter" idx="13"/>
          </p:nvPr>
        </p:nvSpPr>
        <p:spPr/>
        <p:txBody>
          <a:bodyPr/>
          <a:lstStyle/>
          <a:p>
            <a:endParaRPr lang="zh-CN" altLang="en-US">
              <a:latin typeface="+mn-lt"/>
              <a:ea typeface="+mn-ea"/>
              <a:cs typeface="+mn-ea"/>
              <a:sym typeface="+mn-lt"/>
            </a:endParaRPr>
          </a:p>
        </p:txBody>
      </p:sp>
      <p:sp>
        <p:nvSpPr>
          <p:cNvPr id="6" name="文本占位符 5"/>
          <p:cNvSpPr>
            <a:spLocks noGrp="1"/>
          </p:cNvSpPr>
          <p:nvPr>
            <p:ph type="body" sz="quarter" idx="14"/>
          </p:nvPr>
        </p:nvSpPr>
        <p:spPr/>
        <p:txBody>
          <a:bodyPr/>
          <a:lstStyle/>
          <a:p>
            <a:r>
              <a:rPr lang="zh-CN" altLang="en-US" dirty="0" smtClean="0">
                <a:latin typeface="+mn-lt"/>
                <a:ea typeface="+mn-ea"/>
                <a:cs typeface="+mn-ea"/>
                <a:sym typeface="+mn-lt"/>
              </a:rPr>
              <a:t>为什么集成学习</a:t>
            </a:r>
            <a:endParaRPr lang="zh-CN" altLang="en-US" dirty="0">
              <a:latin typeface="+mn-lt"/>
              <a:ea typeface="+mn-ea"/>
              <a:cs typeface="+mn-ea"/>
              <a:sym typeface="+mn-lt"/>
            </a:endParaRPr>
          </a:p>
        </p:txBody>
      </p:sp>
      <p:sp>
        <p:nvSpPr>
          <p:cNvPr id="7" name="文本占位符 6"/>
          <p:cNvSpPr>
            <a:spLocks noGrp="1"/>
          </p:cNvSpPr>
          <p:nvPr>
            <p:ph type="body" sz="quarter" idx="15"/>
          </p:nvPr>
        </p:nvSpPr>
        <p:spPr/>
        <p:txBody>
          <a:bodyPr/>
          <a:lstStyle/>
          <a:p>
            <a:endParaRPr lang="zh-CN" altLang="en-US">
              <a:latin typeface="+mn-lt"/>
              <a:ea typeface="+mn-ea"/>
              <a:cs typeface="+mn-ea"/>
              <a:sym typeface="+mn-lt"/>
            </a:endParaRPr>
          </a:p>
        </p:txBody>
      </p:sp>
      <p:sp>
        <p:nvSpPr>
          <p:cNvPr id="8" name="文本占位符 7"/>
          <p:cNvSpPr>
            <a:spLocks noGrp="1"/>
          </p:cNvSpPr>
          <p:nvPr>
            <p:ph type="body" sz="quarter" idx="16"/>
          </p:nvPr>
        </p:nvSpPr>
        <p:spPr/>
        <p:txBody>
          <a:bodyPr/>
          <a:lstStyle/>
          <a:p>
            <a:endParaRPr lang="zh-CN" altLang="en-US">
              <a:latin typeface="+mn-lt"/>
              <a:ea typeface="+mn-ea"/>
              <a:cs typeface="+mn-ea"/>
              <a:sym typeface="+mn-lt"/>
            </a:endParaRPr>
          </a:p>
        </p:txBody>
      </p:sp>
      <p:sp>
        <p:nvSpPr>
          <p:cNvPr id="10" name="文本占位符 9"/>
          <p:cNvSpPr>
            <a:spLocks noGrp="1"/>
          </p:cNvSpPr>
          <p:nvPr>
            <p:ph type="body" sz="quarter" idx="18"/>
          </p:nvPr>
        </p:nvSpPr>
        <p:spPr/>
        <p:txBody>
          <a:bodyPr/>
          <a:lstStyle/>
          <a:p>
            <a:r>
              <a:rPr lang="zh-CN" altLang="en-US" dirty="0" smtClean="0">
                <a:latin typeface="+mn-lt"/>
                <a:ea typeface="+mn-ea"/>
                <a:cs typeface="+mn-ea"/>
                <a:sym typeface="+mn-lt"/>
              </a:rPr>
              <a:t>集成原理</a:t>
            </a:r>
            <a:r>
              <a:rPr lang="en-US" altLang="zh-CN" dirty="0" smtClean="0">
                <a:latin typeface="+mn-lt"/>
                <a:ea typeface="+mn-ea"/>
                <a:cs typeface="+mn-ea"/>
                <a:sym typeface="+mn-lt"/>
              </a:rPr>
              <a:t>	</a:t>
            </a:r>
            <a:endParaRPr lang="zh-CN" altLang="en-US" dirty="0">
              <a:latin typeface="+mn-lt"/>
              <a:ea typeface="+mn-ea"/>
              <a:cs typeface="+mn-ea"/>
              <a:sym typeface="+mn-lt"/>
            </a:endParaRPr>
          </a:p>
        </p:txBody>
      </p:sp>
      <p:sp>
        <p:nvSpPr>
          <p:cNvPr id="11" name="文本占位符 10"/>
          <p:cNvSpPr>
            <a:spLocks noGrp="1"/>
          </p:cNvSpPr>
          <p:nvPr>
            <p:ph type="body" sz="quarter" idx="19"/>
          </p:nvPr>
        </p:nvSpPr>
        <p:spPr/>
        <p:txBody>
          <a:bodyPr/>
          <a:lstStyle/>
          <a:p>
            <a:r>
              <a:rPr lang="zh-CN" altLang="en-US" dirty="0" smtClean="0">
                <a:latin typeface="+mn-lt"/>
                <a:ea typeface="+mn-ea"/>
                <a:cs typeface="+mn-ea"/>
                <a:sym typeface="+mn-lt"/>
              </a:rPr>
              <a:t>应用</a:t>
            </a:r>
            <a:endParaRPr lang="zh-CN" altLang="en-US" dirty="0">
              <a:latin typeface="+mn-lt"/>
              <a:ea typeface="+mn-ea"/>
              <a:cs typeface="+mn-ea"/>
              <a:sym typeface="+mn-lt"/>
            </a:endParaRPr>
          </a:p>
        </p:txBody>
      </p:sp>
    </p:spTree>
    <p:extLst>
      <p:ext uri="{BB962C8B-B14F-4D97-AF65-F5344CB8AC3E}">
        <p14:creationId xmlns:p14="http://schemas.microsoft.com/office/powerpoint/2010/main" val="3722295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hidden"/>
                                      </p:to>
                                    </p:set>
                                  </p:childTnLst>
                                </p:cTn>
                              </p:par>
                              <p:par>
                                <p:cTn id="9" presetID="1" presetClass="exit" presetSubtype="0" fill="hold" grpId="0" nodeType="withEffect" nodePh="1">
                                  <p:stCondLst>
                                    <p:cond delay="0"/>
                                  </p:stCondLst>
                                  <p:endCondLst>
                                    <p:cond evt="begin" delay="0">
                                      <p:tn val="9"/>
                                    </p:cond>
                                  </p:endCondLst>
                                  <p:childTnLst>
                                    <p:set>
                                      <p:cBhvr>
                                        <p:cTn id="10" dur="1" fill="hold">
                                          <p:stCondLst>
                                            <p:cond delay="0"/>
                                          </p:stCondLst>
                                        </p:cTn>
                                        <p:tgtEl>
                                          <p:spTgt spid="7">
                                            <p:txEl>
                                              <p:pRg st="0" end="0"/>
                                            </p:txEl>
                                          </p:spTgt>
                                        </p:tgtEl>
                                        <p:attrNameLst>
                                          <p:attrName>style.visibility</p:attrName>
                                        </p:attrNameLst>
                                      </p:cBhvr>
                                      <p:to>
                                        <p:strVal val="hidden"/>
                                      </p:to>
                                    </p:set>
                                  </p:childTnLst>
                                </p:cTn>
                              </p:par>
                              <p:par>
                                <p:cTn id="11" presetID="1" presetClass="exit" presetSubtype="0" fill="hold" grpId="0" nodeType="withEffect" nodePh="1">
                                  <p:stCondLst>
                                    <p:cond delay="0"/>
                                  </p:stCondLst>
                                  <p:endCondLst>
                                    <p:cond evt="begin" delay="0">
                                      <p:tn val="11"/>
                                    </p:cond>
                                  </p:endCondLst>
                                  <p:childTnLst>
                                    <p:set>
                                      <p:cBhvr>
                                        <p:cTn id="12" dur="1" fill="hold">
                                          <p:stCondLst>
                                            <p:cond delay="0"/>
                                          </p:stCondLst>
                                        </p:cTn>
                                        <p:tgtEl>
                                          <p:spTgt spid="8">
                                            <p:txEl>
                                              <p:pRg st="0" end="0"/>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0">
                                            <p:txEl>
                                              <p:pRg st="0" end="0"/>
                                            </p:txEl>
                                          </p:spTgt>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1">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7" grpId="0" build="p"/>
      <p:bldP spid="8" grpId="0" build="p"/>
      <p:bldP spid="10" grpId="0" build="p"/>
      <p:bldP spid="1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latin typeface="+mn-lt"/>
                <a:ea typeface="+mn-ea"/>
                <a:cs typeface="+mn-ea"/>
                <a:sym typeface="+mn-lt"/>
              </a:rPr>
              <a:t>为什么集成</a:t>
            </a:r>
            <a:r>
              <a:rPr lang="zh-CN" altLang="en-US" dirty="0" smtClean="0">
                <a:latin typeface="+mn-lt"/>
                <a:ea typeface="+mn-ea"/>
                <a:cs typeface="+mn-ea"/>
                <a:sym typeface="+mn-lt"/>
              </a:rPr>
              <a:t>学习</a:t>
            </a:r>
            <a:endParaRPr lang="zh-CN" altLang="en-US" dirty="0">
              <a:latin typeface="+mn-lt"/>
              <a:ea typeface="+mn-ea"/>
              <a:cs typeface="+mn-ea"/>
              <a:sym typeface="+mn-lt"/>
            </a:endParaRPr>
          </a:p>
        </p:txBody>
      </p:sp>
      <p:sp>
        <p:nvSpPr>
          <p:cNvPr id="3" name="灯片编号占位符 2"/>
          <p:cNvSpPr>
            <a:spLocks noGrp="1"/>
          </p:cNvSpPr>
          <p:nvPr>
            <p:ph type="sldNum" sz="quarter" idx="4"/>
          </p:nvPr>
        </p:nvSpPr>
        <p:spPr/>
        <p:txBody>
          <a:bodyPr/>
          <a:lstStyle/>
          <a:p>
            <a:pPr algn="l"/>
            <a:r>
              <a:rPr lang="en-US" altLang="zh-CN" smtClean="0">
                <a:latin typeface="+mn-lt"/>
                <a:ea typeface="+mn-ea"/>
                <a:cs typeface="+mn-ea"/>
                <a:sym typeface="+mn-lt"/>
              </a:rPr>
              <a:t>Page_</a:t>
            </a:r>
            <a:fld id="{A15D12D9-99BA-440A-80F4-5CAE18325EBB}" type="slidenum">
              <a:rPr lang="zh-CN" altLang="en-US" smtClean="0">
                <a:latin typeface="+mn-lt"/>
                <a:ea typeface="+mn-ea"/>
                <a:cs typeface="+mn-ea"/>
                <a:sym typeface="+mn-lt"/>
              </a:rPr>
              <a:pPr algn="l"/>
              <a:t>7</a:t>
            </a:fld>
            <a:endParaRPr lang="zh-CN" altLang="en-US" dirty="0">
              <a:latin typeface="+mn-lt"/>
              <a:ea typeface="+mn-ea"/>
              <a:cs typeface="+mn-ea"/>
              <a:sym typeface="+mn-lt"/>
            </a:endParaRPr>
          </a:p>
        </p:txBody>
      </p:sp>
      <p:pic>
        <p:nvPicPr>
          <p:cNvPr id="2050" name="Picture 2" descr="http://i01.pic.sogou.com/72da54dc4e367a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684" y="1344922"/>
            <a:ext cx="3238500" cy="18192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i01.pic.sogou.com/1672582e3aba399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2110" y="2737387"/>
            <a:ext cx="3238500" cy="181927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i03.pic.sogou.com/04e5c6512221b89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5213" y="3672135"/>
            <a:ext cx="3210582" cy="179474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4680917" y="1231077"/>
            <a:ext cx="4104456" cy="400110"/>
          </a:xfrm>
          <a:prstGeom prst="rect">
            <a:avLst/>
          </a:prstGeom>
          <a:noFill/>
        </p:spPr>
        <p:txBody>
          <a:bodyPr wrap="square" rtlCol="0">
            <a:spAutoFit/>
          </a:bodyPr>
          <a:lstStyle/>
          <a:p>
            <a:r>
              <a:rPr lang="zh-CN" altLang="en-US" dirty="0" smtClean="0">
                <a:cs typeface="+mn-ea"/>
                <a:sym typeface="+mn-lt"/>
              </a:rPr>
              <a:t>生活中大量用到了集成学习的例子</a:t>
            </a:r>
            <a:endParaRPr lang="zh-CN" altLang="en-US" dirty="0">
              <a:cs typeface="+mn-ea"/>
              <a:sym typeface="+mn-lt"/>
            </a:endParaRPr>
          </a:p>
        </p:txBody>
      </p:sp>
      <p:sp>
        <p:nvSpPr>
          <p:cNvPr id="5" name="文本框 4"/>
          <p:cNvSpPr txBox="1"/>
          <p:nvPr/>
        </p:nvSpPr>
        <p:spPr>
          <a:xfrm>
            <a:off x="720477" y="3357637"/>
            <a:ext cx="2736304" cy="1323439"/>
          </a:xfrm>
          <a:prstGeom prst="rect">
            <a:avLst/>
          </a:prstGeom>
          <a:noFill/>
        </p:spPr>
        <p:txBody>
          <a:bodyPr wrap="square" rtlCol="0">
            <a:spAutoFit/>
          </a:bodyPr>
          <a:lstStyle/>
          <a:p>
            <a:r>
              <a:rPr lang="zh-CN" altLang="en-US" dirty="0" smtClean="0">
                <a:cs typeface="+mn-ea"/>
                <a:sym typeface="+mn-lt"/>
              </a:rPr>
              <a:t>博采众长</a:t>
            </a:r>
            <a:endParaRPr lang="en-US" altLang="zh-CN" dirty="0" smtClean="0">
              <a:cs typeface="+mn-ea"/>
              <a:sym typeface="+mn-lt"/>
            </a:endParaRPr>
          </a:p>
          <a:p>
            <a:r>
              <a:rPr lang="zh-CN" altLang="en-US" dirty="0">
                <a:cs typeface="+mn-ea"/>
                <a:sym typeface="+mn-lt"/>
              </a:rPr>
              <a:t>三个臭皮匠顶个</a:t>
            </a:r>
            <a:r>
              <a:rPr lang="zh-CN" altLang="en-US" dirty="0" smtClean="0">
                <a:cs typeface="+mn-ea"/>
                <a:sym typeface="+mn-lt"/>
              </a:rPr>
              <a:t>诸葛亮</a:t>
            </a:r>
            <a:endParaRPr lang="en-US" altLang="zh-CN" dirty="0" smtClean="0">
              <a:cs typeface="+mn-ea"/>
              <a:sym typeface="+mn-lt"/>
            </a:endParaRPr>
          </a:p>
          <a:p>
            <a:r>
              <a:rPr lang="zh-CN" altLang="en-US" dirty="0" smtClean="0">
                <a:cs typeface="+mn-ea"/>
                <a:sym typeface="+mn-lt"/>
              </a:rPr>
              <a:t>集思广益</a:t>
            </a:r>
            <a:endParaRPr lang="en-US" altLang="zh-CN" dirty="0" smtClean="0">
              <a:cs typeface="+mn-ea"/>
              <a:sym typeface="+mn-lt"/>
            </a:endParaRPr>
          </a:p>
          <a:p>
            <a:r>
              <a:rPr lang="en-US" altLang="zh-CN" dirty="0" smtClean="0">
                <a:cs typeface="+mn-ea"/>
                <a:sym typeface="+mn-lt"/>
              </a:rPr>
              <a:t>……</a:t>
            </a:r>
            <a:endParaRPr lang="zh-CN" altLang="en-US" dirty="0">
              <a:cs typeface="+mn-ea"/>
              <a:sym typeface="+mn-lt"/>
            </a:endParaRPr>
          </a:p>
        </p:txBody>
      </p:sp>
    </p:spTree>
    <p:extLst>
      <p:ext uri="{BB962C8B-B14F-4D97-AF65-F5344CB8AC3E}">
        <p14:creationId xmlns:p14="http://schemas.microsoft.com/office/powerpoint/2010/main" val="2035289501"/>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latin typeface="+mn-lt"/>
                <a:ea typeface="+mn-ea"/>
                <a:cs typeface="+mn-ea"/>
                <a:sym typeface="+mn-lt"/>
              </a:rPr>
              <a:t>为什么集成</a:t>
            </a:r>
            <a:r>
              <a:rPr lang="zh-CN" altLang="en-US" dirty="0" smtClean="0">
                <a:latin typeface="+mn-lt"/>
                <a:ea typeface="+mn-ea"/>
                <a:cs typeface="+mn-ea"/>
                <a:sym typeface="+mn-lt"/>
              </a:rPr>
              <a:t>学习</a:t>
            </a:r>
            <a:endParaRPr lang="zh-CN" altLang="en-US" dirty="0">
              <a:latin typeface="+mn-lt"/>
              <a:ea typeface="+mn-ea"/>
              <a:cs typeface="+mn-ea"/>
              <a:sym typeface="+mn-lt"/>
            </a:endParaRPr>
          </a:p>
        </p:txBody>
      </p:sp>
      <p:sp>
        <p:nvSpPr>
          <p:cNvPr id="3" name="灯片编号占位符 2"/>
          <p:cNvSpPr>
            <a:spLocks noGrp="1"/>
          </p:cNvSpPr>
          <p:nvPr>
            <p:ph type="sldNum" sz="quarter" idx="4"/>
          </p:nvPr>
        </p:nvSpPr>
        <p:spPr/>
        <p:txBody>
          <a:bodyPr/>
          <a:lstStyle/>
          <a:p>
            <a:pPr algn="l"/>
            <a:r>
              <a:rPr lang="en-US" altLang="zh-CN" smtClean="0">
                <a:latin typeface="+mn-lt"/>
                <a:ea typeface="+mn-ea"/>
                <a:cs typeface="+mn-ea"/>
                <a:sym typeface="+mn-lt"/>
              </a:rPr>
              <a:t>Page_</a:t>
            </a:r>
            <a:fld id="{A15D12D9-99BA-440A-80F4-5CAE18325EBB}" type="slidenum">
              <a:rPr lang="zh-CN" altLang="en-US" smtClean="0">
                <a:latin typeface="+mn-lt"/>
                <a:ea typeface="+mn-ea"/>
                <a:cs typeface="+mn-ea"/>
                <a:sym typeface="+mn-lt"/>
              </a:rPr>
              <a:pPr algn="l"/>
              <a:t>8</a:t>
            </a:fld>
            <a:endParaRPr lang="zh-CN" altLang="en-US" dirty="0">
              <a:latin typeface="+mn-lt"/>
              <a:ea typeface="+mn-ea"/>
              <a:cs typeface="+mn-ea"/>
              <a:sym typeface="+mn-lt"/>
            </a:endParaRPr>
          </a:p>
        </p:txBody>
      </p:sp>
      <p:sp>
        <p:nvSpPr>
          <p:cNvPr id="8" name="Content Placeholder 2"/>
          <p:cNvSpPr txBox="1">
            <a:spLocks/>
          </p:cNvSpPr>
          <p:nvPr/>
        </p:nvSpPr>
        <p:spPr>
          <a:xfrm>
            <a:off x="936501" y="1151483"/>
            <a:ext cx="8928992" cy="4185891"/>
          </a:xfrm>
          <a:prstGeom prst="rect">
            <a:avLst/>
          </a:prstGeom>
        </p:spPr>
        <p:txBody>
          <a:bodyPr/>
          <a:lstStyle>
            <a:lvl1pPr marL="385445" indent="-385445" algn="l" defTabSz="102806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1pPr>
            <a:lvl2pPr marL="835660" indent="-321310" algn="l" defTabSz="1028065"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85875" indent="-257175" algn="l" defTabSz="10280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8002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3145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8289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3432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85699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37134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a:buFont typeface="Arial" panose="020B0604020202020204" pitchFamily="34" charset="0"/>
              <a:buNone/>
            </a:pPr>
            <a:r>
              <a:rPr lang="en-US" altLang="zh-CN" sz="2800" dirty="0">
                <a:cs typeface="+mn-ea"/>
                <a:sym typeface="+mn-lt"/>
              </a:rPr>
              <a:t> </a:t>
            </a:r>
            <a:r>
              <a:rPr lang="zh-CN" altLang="en-US" sz="2800" dirty="0" smtClean="0">
                <a:cs typeface="+mn-ea"/>
                <a:sym typeface="+mn-lt"/>
              </a:rPr>
              <a:t>并联电路的启发：</a:t>
            </a:r>
            <a:endParaRPr lang="en-US" altLang="zh-CN" sz="2800" dirty="0" smtClean="0">
              <a:cs typeface="+mn-ea"/>
              <a:sym typeface="+mn-lt"/>
            </a:endParaRPr>
          </a:p>
          <a:p>
            <a:pPr lvl="1"/>
            <a:endParaRPr lang="en-US" altLang="zh-CN" b="1" dirty="0" smtClean="0">
              <a:cs typeface="+mn-ea"/>
              <a:sym typeface="+mn-lt"/>
            </a:endParaRPr>
          </a:p>
          <a:p>
            <a:endParaRPr lang="zh-CN" altLang="en-US" dirty="0" smtClean="0">
              <a:cs typeface="+mn-ea"/>
              <a:sym typeface="+mn-lt"/>
            </a:endParaRPr>
          </a:p>
        </p:txBody>
      </p:sp>
      <p:sp>
        <p:nvSpPr>
          <p:cNvPr id="6" name="文本框 5"/>
          <p:cNvSpPr txBox="1"/>
          <p:nvPr/>
        </p:nvSpPr>
        <p:spPr>
          <a:xfrm>
            <a:off x="5581017" y="1822421"/>
            <a:ext cx="4284476" cy="3577906"/>
          </a:xfrm>
          <a:prstGeom prst="rect">
            <a:avLst/>
          </a:prstGeom>
          <a:noFill/>
        </p:spPr>
        <p:txBody>
          <a:bodyPr wrap="square" rtlCol="0">
            <a:spAutoFit/>
          </a:bodyPr>
          <a:lstStyle/>
          <a:p>
            <a:r>
              <a:rPr lang="en-US" altLang="zh-CN" dirty="0" smtClean="0">
                <a:cs typeface="+mn-ea"/>
                <a:sym typeface="+mn-lt"/>
              </a:rPr>
              <a:t>Majority Vote Accuracy</a:t>
            </a:r>
            <a:r>
              <a:rPr lang="zh-CN" altLang="en-US" dirty="0" smtClean="0">
                <a:cs typeface="+mn-ea"/>
                <a:sym typeface="+mn-lt"/>
              </a:rPr>
              <a:t>：</a:t>
            </a:r>
            <a:endParaRPr lang="en-US" altLang="zh-CN" dirty="0" smtClean="0">
              <a:cs typeface="+mn-ea"/>
              <a:sym typeface="+mn-lt"/>
            </a:endParaRPr>
          </a:p>
          <a:p>
            <a:endParaRPr lang="en-US" altLang="zh-CN" dirty="0">
              <a:cs typeface="+mn-ea"/>
              <a:sym typeface="+mn-lt"/>
            </a:endParaRPr>
          </a:p>
          <a:p>
            <a:r>
              <a:rPr lang="zh-CN" altLang="en-US" dirty="0" smtClean="0">
                <a:cs typeface="+mn-ea"/>
                <a:sym typeface="+mn-lt"/>
              </a:rPr>
              <a:t>假设五个分类器（电路），准确率都为</a:t>
            </a:r>
            <a:r>
              <a:rPr lang="en-US" altLang="zh-CN" dirty="0" smtClean="0">
                <a:cs typeface="+mn-ea"/>
                <a:sym typeface="+mn-lt"/>
              </a:rPr>
              <a:t>70%</a:t>
            </a:r>
            <a:r>
              <a:rPr lang="zh-CN" altLang="en-US" dirty="0" smtClean="0">
                <a:cs typeface="+mn-ea"/>
                <a:sym typeface="+mn-lt"/>
              </a:rPr>
              <a:t>（电流正常），那么根据投票原则，</a:t>
            </a:r>
            <a:endParaRPr lang="en-US" altLang="zh-CN" dirty="0" smtClean="0">
              <a:cs typeface="+mn-ea"/>
              <a:sym typeface="+mn-lt"/>
            </a:endParaRPr>
          </a:p>
          <a:p>
            <a:r>
              <a:rPr lang="en-US" altLang="zh-CN" dirty="0" smtClean="0">
                <a:cs typeface="+mn-ea"/>
                <a:sym typeface="+mn-lt"/>
              </a:rPr>
              <a:t>10 </a:t>
            </a:r>
            <a:r>
              <a:rPr lang="en-US" altLang="zh-CN" dirty="0">
                <a:cs typeface="+mn-ea"/>
                <a:sym typeface="+mn-lt"/>
              </a:rPr>
              <a:t>(.7^3)(.3^2)+5(.7^4)(.3)+(.7^5) </a:t>
            </a:r>
          </a:p>
          <a:p>
            <a:r>
              <a:rPr lang="en-US" altLang="zh-CN" dirty="0">
                <a:cs typeface="+mn-ea"/>
                <a:sym typeface="+mn-lt"/>
              </a:rPr>
              <a:t>83.7% majority vote accuracy</a:t>
            </a:r>
          </a:p>
          <a:p>
            <a:endParaRPr lang="en-US" altLang="zh-CN" dirty="0" smtClean="0">
              <a:cs typeface="+mn-ea"/>
              <a:sym typeface="+mn-lt"/>
            </a:endParaRPr>
          </a:p>
          <a:p>
            <a:r>
              <a:rPr lang="zh-CN" altLang="en-US" dirty="0" smtClean="0">
                <a:cs typeface="+mn-ea"/>
                <a:sym typeface="+mn-lt"/>
              </a:rPr>
              <a:t>如果是</a:t>
            </a:r>
            <a:r>
              <a:rPr lang="en-US" altLang="zh-CN" dirty="0" smtClean="0">
                <a:cs typeface="+mn-ea"/>
                <a:sym typeface="+mn-lt"/>
              </a:rPr>
              <a:t>100 </a:t>
            </a:r>
            <a:r>
              <a:rPr lang="zh-CN" altLang="en-US" dirty="0" smtClean="0">
                <a:cs typeface="+mn-ea"/>
                <a:sym typeface="+mn-lt"/>
              </a:rPr>
              <a:t>个分类器</a:t>
            </a:r>
            <a:endParaRPr lang="en-US" altLang="zh-CN" dirty="0">
              <a:cs typeface="+mn-ea"/>
              <a:sym typeface="+mn-lt"/>
            </a:endParaRPr>
          </a:p>
          <a:p>
            <a:r>
              <a:rPr lang="en-US" altLang="zh-CN" dirty="0">
                <a:cs typeface="+mn-ea"/>
                <a:sym typeface="+mn-lt"/>
              </a:rPr>
              <a:t>99.9% majority vote accuracy</a:t>
            </a:r>
          </a:p>
          <a:p>
            <a:endParaRPr lang="zh-CN" altLang="en-US" dirty="0">
              <a:cs typeface="+mn-ea"/>
              <a:sym typeface="+mn-lt"/>
            </a:endParaRPr>
          </a:p>
        </p:txBody>
      </p:sp>
      <p:pic>
        <p:nvPicPr>
          <p:cNvPr id="2058" name="Picture 10" descr="http://i04.pic.sogou.com/5762f2fdfcf8961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239" y="1700302"/>
            <a:ext cx="4126742" cy="3870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2825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latin typeface="+mn-lt"/>
              <a:ea typeface="+mn-ea"/>
              <a:cs typeface="+mn-ea"/>
              <a:sym typeface="+mn-lt"/>
            </a:endParaRPr>
          </a:p>
        </p:txBody>
      </p:sp>
      <p:sp>
        <p:nvSpPr>
          <p:cNvPr id="3" name="文本占位符 2"/>
          <p:cNvSpPr>
            <a:spLocks noGrp="1"/>
          </p:cNvSpPr>
          <p:nvPr>
            <p:ph type="body" sz="quarter" idx="11"/>
          </p:nvPr>
        </p:nvSpPr>
        <p:spPr/>
        <p:txBody>
          <a:bodyPr/>
          <a:lstStyle/>
          <a:p>
            <a:endParaRPr lang="zh-CN" altLang="en-US">
              <a:latin typeface="+mn-lt"/>
              <a:ea typeface="+mn-ea"/>
              <a:cs typeface="+mn-ea"/>
              <a:sym typeface="+mn-lt"/>
            </a:endParaRPr>
          </a:p>
        </p:txBody>
      </p:sp>
      <p:sp>
        <p:nvSpPr>
          <p:cNvPr id="4" name="文本占位符 3"/>
          <p:cNvSpPr>
            <a:spLocks noGrp="1"/>
          </p:cNvSpPr>
          <p:nvPr>
            <p:ph type="body" sz="quarter" idx="12"/>
          </p:nvPr>
        </p:nvSpPr>
        <p:spPr/>
        <p:txBody>
          <a:bodyPr/>
          <a:lstStyle/>
          <a:p>
            <a:r>
              <a:rPr lang="zh-CN" altLang="en-US" dirty="0" smtClean="0">
                <a:latin typeface="+mn-lt"/>
                <a:ea typeface="+mn-ea"/>
                <a:cs typeface="+mn-ea"/>
                <a:sym typeface="+mn-lt"/>
              </a:rPr>
              <a:t>偏差与方差问题</a:t>
            </a:r>
            <a:endParaRPr lang="zh-CN" altLang="en-US" dirty="0">
              <a:latin typeface="+mn-lt"/>
              <a:ea typeface="+mn-ea"/>
              <a:cs typeface="+mn-ea"/>
              <a:sym typeface="+mn-lt"/>
            </a:endParaRPr>
          </a:p>
        </p:txBody>
      </p:sp>
      <p:sp>
        <p:nvSpPr>
          <p:cNvPr id="5" name="文本占位符 4"/>
          <p:cNvSpPr>
            <a:spLocks noGrp="1"/>
          </p:cNvSpPr>
          <p:nvPr>
            <p:ph type="body" sz="quarter" idx="13"/>
          </p:nvPr>
        </p:nvSpPr>
        <p:spPr/>
        <p:txBody>
          <a:bodyPr/>
          <a:lstStyle/>
          <a:p>
            <a:endParaRPr lang="zh-CN" altLang="en-US">
              <a:latin typeface="+mn-lt"/>
              <a:ea typeface="+mn-ea"/>
              <a:cs typeface="+mn-ea"/>
              <a:sym typeface="+mn-lt"/>
            </a:endParaRPr>
          </a:p>
        </p:txBody>
      </p:sp>
      <p:sp>
        <p:nvSpPr>
          <p:cNvPr id="6" name="文本占位符 5"/>
          <p:cNvSpPr>
            <a:spLocks noGrp="1"/>
          </p:cNvSpPr>
          <p:nvPr>
            <p:ph type="body" sz="quarter" idx="14"/>
          </p:nvPr>
        </p:nvSpPr>
        <p:spPr/>
        <p:txBody>
          <a:bodyPr/>
          <a:lstStyle/>
          <a:p>
            <a:r>
              <a:rPr lang="zh-CN" altLang="en-US" dirty="0" smtClean="0">
                <a:latin typeface="+mn-lt"/>
                <a:ea typeface="+mn-ea"/>
                <a:cs typeface="+mn-ea"/>
                <a:sym typeface="+mn-lt"/>
              </a:rPr>
              <a:t>为什么集成学习</a:t>
            </a:r>
            <a:endParaRPr lang="zh-CN" altLang="en-US" dirty="0">
              <a:latin typeface="+mn-lt"/>
              <a:ea typeface="+mn-ea"/>
              <a:cs typeface="+mn-ea"/>
              <a:sym typeface="+mn-lt"/>
            </a:endParaRPr>
          </a:p>
        </p:txBody>
      </p:sp>
      <p:sp>
        <p:nvSpPr>
          <p:cNvPr id="7" name="文本占位符 6"/>
          <p:cNvSpPr>
            <a:spLocks noGrp="1"/>
          </p:cNvSpPr>
          <p:nvPr>
            <p:ph type="body" sz="quarter" idx="15"/>
          </p:nvPr>
        </p:nvSpPr>
        <p:spPr/>
        <p:txBody>
          <a:bodyPr/>
          <a:lstStyle/>
          <a:p>
            <a:endParaRPr lang="zh-CN" altLang="en-US">
              <a:latin typeface="+mn-lt"/>
              <a:ea typeface="+mn-ea"/>
              <a:cs typeface="+mn-ea"/>
              <a:sym typeface="+mn-lt"/>
            </a:endParaRPr>
          </a:p>
        </p:txBody>
      </p:sp>
      <p:sp>
        <p:nvSpPr>
          <p:cNvPr id="8" name="文本占位符 7"/>
          <p:cNvSpPr>
            <a:spLocks noGrp="1"/>
          </p:cNvSpPr>
          <p:nvPr>
            <p:ph type="body" sz="quarter" idx="16"/>
          </p:nvPr>
        </p:nvSpPr>
        <p:spPr/>
        <p:txBody>
          <a:bodyPr/>
          <a:lstStyle/>
          <a:p>
            <a:endParaRPr lang="zh-CN" altLang="en-US">
              <a:latin typeface="+mn-lt"/>
              <a:ea typeface="+mn-ea"/>
              <a:cs typeface="+mn-ea"/>
              <a:sym typeface="+mn-lt"/>
            </a:endParaRPr>
          </a:p>
        </p:txBody>
      </p:sp>
      <p:sp>
        <p:nvSpPr>
          <p:cNvPr id="10" name="文本占位符 9"/>
          <p:cNvSpPr>
            <a:spLocks noGrp="1"/>
          </p:cNvSpPr>
          <p:nvPr>
            <p:ph type="body" sz="quarter" idx="18"/>
          </p:nvPr>
        </p:nvSpPr>
        <p:spPr/>
        <p:txBody>
          <a:bodyPr/>
          <a:lstStyle/>
          <a:p>
            <a:r>
              <a:rPr lang="zh-CN" altLang="en-US" dirty="0" smtClean="0">
                <a:latin typeface="+mn-lt"/>
                <a:ea typeface="+mn-ea"/>
                <a:cs typeface="+mn-ea"/>
                <a:sym typeface="+mn-lt"/>
              </a:rPr>
              <a:t>集成原理</a:t>
            </a:r>
            <a:r>
              <a:rPr lang="en-US" altLang="zh-CN" dirty="0" smtClean="0">
                <a:latin typeface="+mn-lt"/>
                <a:ea typeface="+mn-ea"/>
                <a:cs typeface="+mn-ea"/>
                <a:sym typeface="+mn-lt"/>
              </a:rPr>
              <a:t>	</a:t>
            </a:r>
            <a:endParaRPr lang="zh-CN" altLang="en-US" dirty="0">
              <a:latin typeface="+mn-lt"/>
              <a:ea typeface="+mn-ea"/>
              <a:cs typeface="+mn-ea"/>
              <a:sym typeface="+mn-lt"/>
            </a:endParaRPr>
          </a:p>
        </p:txBody>
      </p:sp>
      <p:sp>
        <p:nvSpPr>
          <p:cNvPr id="11" name="文本占位符 10"/>
          <p:cNvSpPr>
            <a:spLocks noGrp="1"/>
          </p:cNvSpPr>
          <p:nvPr>
            <p:ph type="body" sz="quarter" idx="19"/>
          </p:nvPr>
        </p:nvSpPr>
        <p:spPr/>
        <p:txBody>
          <a:bodyPr/>
          <a:lstStyle/>
          <a:p>
            <a:r>
              <a:rPr lang="zh-CN" altLang="en-US" dirty="0" smtClean="0">
                <a:latin typeface="+mn-lt"/>
                <a:ea typeface="+mn-ea"/>
                <a:cs typeface="+mn-ea"/>
                <a:sym typeface="+mn-lt"/>
              </a:rPr>
              <a:t>应用</a:t>
            </a:r>
            <a:endParaRPr lang="zh-CN" altLang="en-US" dirty="0">
              <a:latin typeface="+mn-lt"/>
              <a:ea typeface="+mn-ea"/>
              <a:cs typeface="+mn-ea"/>
              <a:sym typeface="+mn-lt"/>
            </a:endParaRPr>
          </a:p>
        </p:txBody>
      </p:sp>
    </p:spTree>
    <p:extLst>
      <p:ext uri="{BB962C8B-B14F-4D97-AF65-F5344CB8AC3E}">
        <p14:creationId xmlns:p14="http://schemas.microsoft.com/office/powerpoint/2010/main" val="870109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hidden"/>
                                      </p:to>
                                    </p:set>
                                  </p:childTnLst>
                                </p:cTn>
                              </p:par>
                              <p:par>
                                <p:cTn id="9" presetID="1" presetClass="exit" presetSubtype="0" fill="hold" grpId="0" nodeType="withEffect" nodePh="1">
                                  <p:stCondLst>
                                    <p:cond delay="0"/>
                                  </p:stCondLst>
                                  <p:endCondLst>
                                    <p:cond evt="begin" delay="0">
                                      <p:tn val="9"/>
                                    </p:cond>
                                  </p:endCondLst>
                                  <p:childTnLst>
                                    <p:set>
                                      <p:cBhvr>
                                        <p:cTn id="10" dur="1" fill="hold">
                                          <p:stCondLst>
                                            <p:cond delay="0"/>
                                          </p:stCondLst>
                                        </p:cTn>
                                        <p:tgtEl>
                                          <p:spTgt spid="5">
                                            <p:txEl>
                                              <p:pRg st="0" end="0"/>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1">
                                            <p:txEl>
                                              <p:pRg st="0" end="0"/>
                                            </p:txEl>
                                          </p:spTgt>
                                        </p:tgtEl>
                                        <p:attrNameLst>
                                          <p:attrName>style.visibility</p:attrName>
                                        </p:attrNameLst>
                                      </p:cBhvr>
                                      <p:to>
                                        <p:strVal val="hidden"/>
                                      </p:to>
                                    </p:set>
                                  </p:childTnLst>
                                </p:cTn>
                              </p:par>
                              <p:par>
                                <p:cTn id="15" presetID="1" presetClass="exit" presetSubtype="0" fill="hold" grpId="0" nodeType="withEffect" nodePh="1">
                                  <p:stCondLst>
                                    <p:cond delay="0"/>
                                  </p:stCondLst>
                                  <p:endCondLst>
                                    <p:cond evt="begin" delay="0">
                                      <p:tn val="15"/>
                                    </p:cond>
                                  </p:endCondLst>
                                  <p:childTnLst>
                                    <p:set>
                                      <p:cBhvr>
                                        <p:cTn id="16" dur="1" fill="hold">
                                          <p:stCondLst>
                                            <p:cond delay="0"/>
                                          </p:stCondLst>
                                        </p:cTn>
                                        <p:tgtEl>
                                          <p:spTgt spid="8">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P spid="8" grpId="0" build="p"/>
      <p:bldP spid="11"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2qbrwzta">
      <a:majorFont>
        <a:latin typeface="David"/>
        <a:ea typeface="Microsoft YaHei"/>
        <a:cs typeface=""/>
      </a:majorFont>
      <a:minorFont>
        <a:latin typeface="David"/>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1057</TotalTime>
  <Words>1692</Words>
  <Application>Microsoft Office PowerPoint</Application>
  <PresentationFormat>自定义</PresentationFormat>
  <Paragraphs>170</Paragraphs>
  <Slides>23</Slides>
  <Notes>14</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1" baseType="lpstr">
      <vt:lpstr>宋体</vt:lpstr>
      <vt:lpstr>Microsoft YaHei</vt:lpstr>
      <vt:lpstr>Microsoft YaHei</vt:lpstr>
      <vt:lpstr>Arial</vt:lpstr>
      <vt:lpstr>Calibri</vt:lpstr>
      <vt:lpstr>David</vt:lpstr>
      <vt:lpstr>Office 主题​​</vt:lpstr>
      <vt:lpstr>Equation</vt:lpstr>
      <vt:lpstr>PowerPoint 演示文稿</vt:lpstr>
      <vt:lpstr>PowerPoint 演示文稿</vt:lpstr>
      <vt:lpstr>引入：监督学习</vt:lpstr>
      <vt:lpstr>PowerPoint 演示文稿</vt:lpstr>
      <vt:lpstr>PowerPoint 演示文稿</vt:lpstr>
      <vt:lpstr>PowerPoint 演示文稿</vt:lpstr>
      <vt:lpstr>PowerPoint 演示文稿</vt:lpstr>
      <vt:lpstr>PowerPoint 演示文稿</vt:lpstr>
      <vt:lpstr>PowerPoint 演示文稿</vt:lpstr>
      <vt:lpstr>集成原理</vt:lpstr>
      <vt:lpstr>Boosting</vt:lpstr>
      <vt:lpstr>Boosting</vt:lpstr>
      <vt:lpstr>AdaBoost Algorithm</vt:lpstr>
      <vt:lpstr>AdaBoost</vt:lpstr>
      <vt:lpstr>AdaBoost</vt:lpstr>
      <vt:lpstr>Bagging</vt:lpstr>
      <vt:lpstr>Bagging Diversity</vt:lpstr>
      <vt:lpstr>Bagging Algorithm</vt:lpstr>
      <vt:lpstr>Some Theories on Bagging/Boosting</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yulijun</cp:lastModifiedBy>
  <cp:revision>202</cp:revision>
  <dcterms:created xsi:type="dcterms:W3CDTF">2017-08-23T13:00:00Z</dcterms:created>
  <dcterms:modified xsi:type="dcterms:W3CDTF">2018-03-20T03:16:33Z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