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7"/>
  </p:notesMasterIdLst>
  <p:sldIdLst>
    <p:sldId id="256" r:id="rId2"/>
    <p:sldId id="257" r:id="rId3"/>
    <p:sldId id="495" r:id="rId4"/>
    <p:sldId id="496" r:id="rId5"/>
    <p:sldId id="411" r:id="rId6"/>
    <p:sldId id="412" r:id="rId7"/>
    <p:sldId id="413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428" r:id="rId23"/>
    <p:sldId id="429" r:id="rId24"/>
    <p:sldId id="430" r:id="rId25"/>
    <p:sldId id="431" r:id="rId26"/>
    <p:sldId id="432" r:id="rId27"/>
    <p:sldId id="433" r:id="rId28"/>
    <p:sldId id="434" r:id="rId29"/>
    <p:sldId id="435" r:id="rId30"/>
    <p:sldId id="436" r:id="rId31"/>
    <p:sldId id="493" r:id="rId32"/>
    <p:sldId id="492" r:id="rId33"/>
    <p:sldId id="437" r:id="rId34"/>
    <p:sldId id="438" r:id="rId35"/>
    <p:sldId id="439" r:id="rId36"/>
    <p:sldId id="494" r:id="rId37"/>
    <p:sldId id="440" r:id="rId38"/>
    <p:sldId id="497" r:id="rId39"/>
    <p:sldId id="442" r:id="rId40"/>
    <p:sldId id="443" r:id="rId41"/>
    <p:sldId id="444" r:id="rId42"/>
    <p:sldId id="445" r:id="rId43"/>
    <p:sldId id="446" r:id="rId44"/>
    <p:sldId id="447" r:id="rId45"/>
    <p:sldId id="448" r:id="rId46"/>
    <p:sldId id="449" r:id="rId47"/>
    <p:sldId id="450" r:id="rId48"/>
    <p:sldId id="451" r:id="rId49"/>
    <p:sldId id="452" r:id="rId50"/>
    <p:sldId id="453" r:id="rId51"/>
    <p:sldId id="455" r:id="rId52"/>
    <p:sldId id="456" r:id="rId53"/>
    <p:sldId id="457" r:id="rId54"/>
    <p:sldId id="458" r:id="rId55"/>
    <p:sldId id="459" r:id="rId56"/>
    <p:sldId id="460" r:id="rId57"/>
    <p:sldId id="461" r:id="rId58"/>
    <p:sldId id="462" r:id="rId59"/>
    <p:sldId id="463" r:id="rId60"/>
    <p:sldId id="466" r:id="rId61"/>
    <p:sldId id="467" r:id="rId62"/>
    <p:sldId id="468" r:id="rId63"/>
    <p:sldId id="469" r:id="rId64"/>
    <p:sldId id="470" r:id="rId65"/>
    <p:sldId id="487" r:id="rId6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5897"/>
  </p:normalViewPr>
  <p:slideViewPr>
    <p:cSldViewPr snapToGrid="0">
      <p:cViewPr varScale="1">
        <p:scale>
          <a:sx n="109" d="100"/>
          <a:sy n="109" d="100"/>
        </p:scale>
        <p:origin x="1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C7B48E-2FC5-40BB-84D9-A0980797C76D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9209426-D0D7-498B-A47C-F555B15CCC03}">
      <dgm:prSet phldrT="[文本]"/>
      <dgm:spPr/>
      <dgm:t>
        <a:bodyPr/>
        <a:lstStyle/>
        <a:p>
          <a:r>
            <a:rPr lang="zh-CN" altLang="en-US" dirty="0" smtClean="0"/>
            <a:t>分类</a:t>
          </a:r>
          <a:endParaRPr lang="zh-CN" altLang="en-US" dirty="0"/>
        </a:p>
      </dgm:t>
    </dgm:pt>
    <dgm:pt modelId="{0365FEEE-ECFE-4801-B89B-81466AF0D2C1}" type="parTrans" cxnId="{4EF6B7C9-D6CD-4048-9E36-BB82E9A5BE78}">
      <dgm:prSet/>
      <dgm:spPr/>
      <dgm:t>
        <a:bodyPr/>
        <a:lstStyle/>
        <a:p>
          <a:endParaRPr lang="zh-CN" altLang="en-US"/>
        </a:p>
      </dgm:t>
    </dgm:pt>
    <dgm:pt modelId="{12FFA543-871B-4D72-9A36-38F2B61A262B}" type="sibTrans" cxnId="{4EF6B7C9-D6CD-4048-9E36-BB82E9A5BE78}">
      <dgm:prSet/>
      <dgm:spPr/>
      <dgm:t>
        <a:bodyPr/>
        <a:lstStyle/>
        <a:p>
          <a:endParaRPr lang="zh-CN" altLang="en-US"/>
        </a:p>
      </dgm:t>
    </dgm:pt>
    <dgm:pt modelId="{5155B668-F05E-4CE0-837A-A1E57A0625FD}">
      <dgm:prSet phldrT="[文本]" custT="1"/>
      <dgm:spPr>
        <a:ln w="38100">
          <a:solidFill>
            <a:schemeClr val="accent1"/>
          </a:solidFill>
        </a:ln>
      </dgm:spPr>
      <dgm:t>
        <a:bodyPr/>
        <a:lstStyle/>
        <a:p>
          <a:r>
            <a:rPr lang="zh-CN" altLang="en-US" sz="1400" dirty="0" smtClean="0">
              <a:solidFill>
                <a:schemeClr val="bg2">
                  <a:lumMod val="25000"/>
                </a:schemeClr>
              </a:solidFill>
            </a:rPr>
            <a:t>决策树</a:t>
          </a:r>
          <a:endParaRPr lang="zh-CN" altLang="en-US" sz="1400" dirty="0">
            <a:solidFill>
              <a:schemeClr val="bg2">
                <a:lumMod val="25000"/>
              </a:schemeClr>
            </a:solidFill>
          </a:endParaRPr>
        </a:p>
      </dgm:t>
    </dgm:pt>
    <dgm:pt modelId="{C0226C52-55B5-4B03-9CA9-81780A4C72DA}" type="parTrans" cxnId="{8D0702FA-7A92-4E7B-AC93-B55208E7183A}">
      <dgm:prSet/>
      <dgm:spPr/>
      <dgm:t>
        <a:bodyPr/>
        <a:lstStyle/>
        <a:p>
          <a:endParaRPr lang="zh-CN" altLang="en-US"/>
        </a:p>
      </dgm:t>
    </dgm:pt>
    <dgm:pt modelId="{A22A04C2-A3EF-447E-BDF1-DDFC72EAF113}" type="sibTrans" cxnId="{8D0702FA-7A92-4E7B-AC93-B55208E7183A}">
      <dgm:prSet/>
      <dgm:spPr/>
      <dgm:t>
        <a:bodyPr/>
        <a:lstStyle/>
        <a:p>
          <a:endParaRPr lang="zh-CN" altLang="en-US"/>
        </a:p>
      </dgm:t>
    </dgm:pt>
    <dgm:pt modelId="{BF33EF08-98DD-47C2-A025-E2C1341F8AF6}">
      <dgm:prSet phldrT="[文本]"/>
      <dgm:spPr>
        <a:solidFill>
          <a:schemeClr val="accent6"/>
        </a:solidFill>
      </dgm:spPr>
      <dgm:t>
        <a:bodyPr/>
        <a:lstStyle/>
        <a:p>
          <a:r>
            <a:rPr lang="zh-CN" altLang="en-US" dirty="0" smtClean="0"/>
            <a:t>聚类</a:t>
          </a:r>
          <a:endParaRPr lang="zh-CN" altLang="en-US" dirty="0"/>
        </a:p>
      </dgm:t>
    </dgm:pt>
    <dgm:pt modelId="{72C12660-0D7A-4643-91C8-7F61E0E0B083}" type="parTrans" cxnId="{30591CB4-E421-4BAD-881B-728BD04FE2A1}">
      <dgm:prSet/>
      <dgm:spPr/>
      <dgm:t>
        <a:bodyPr/>
        <a:lstStyle/>
        <a:p>
          <a:endParaRPr lang="zh-CN" altLang="en-US"/>
        </a:p>
      </dgm:t>
    </dgm:pt>
    <dgm:pt modelId="{6F85606E-EEB6-43B0-93D6-B6EFBCAB1717}" type="sibTrans" cxnId="{30591CB4-E421-4BAD-881B-728BD04FE2A1}">
      <dgm:prSet/>
      <dgm:spPr/>
      <dgm:t>
        <a:bodyPr/>
        <a:lstStyle/>
        <a:p>
          <a:endParaRPr lang="zh-CN" altLang="en-US"/>
        </a:p>
      </dgm:t>
    </dgm:pt>
    <dgm:pt modelId="{1BF4CA88-0192-404D-8B6E-8CC57220BA5C}">
      <dgm:prSet phldrT="[文本]" custT="1"/>
      <dgm:spPr>
        <a:ln w="38100">
          <a:solidFill>
            <a:schemeClr val="accent6"/>
          </a:solidFill>
        </a:ln>
      </dgm:spPr>
      <dgm:t>
        <a:bodyPr/>
        <a:lstStyle/>
        <a:p>
          <a:pPr algn="r"/>
          <a:r>
            <a:rPr lang="zh-CN" altLang="en-US" sz="1400" dirty="0" smtClean="0">
              <a:solidFill>
                <a:schemeClr val="bg2">
                  <a:lumMod val="25000"/>
                </a:schemeClr>
              </a:solidFill>
            </a:rPr>
            <a:t>层次聚类</a:t>
          </a:r>
          <a:endParaRPr lang="zh-CN" altLang="en-US" sz="1400" dirty="0">
            <a:solidFill>
              <a:schemeClr val="bg2">
                <a:lumMod val="25000"/>
              </a:schemeClr>
            </a:solidFill>
          </a:endParaRPr>
        </a:p>
      </dgm:t>
    </dgm:pt>
    <dgm:pt modelId="{9AD7D1CA-A35D-4428-9981-7E9A08625A15}" type="parTrans" cxnId="{01349DA4-908E-4F24-B85C-799B45E9819F}">
      <dgm:prSet/>
      <dgm:spPr/>
      <dgm:t>
        <a:bodyPr/>
        <a:lstStyle/>
        <a:p>
          <a:endParaRPr lang="zh-CN" altLang="en-US"/>
        </a:p>
      </dgm:t>
    </dgm:pt>
    <dgm:pt modelId="{E331C077-F964-437A-9950-880747846929}" type="sibTrans" cxnId="{01349DA4-908E-4F24-B85C-799B45E9819F}">
      <dgm:prSet/>
      <dgm:spPr/>
      <dgm:t>
        <a:bodyPr/>
        <a:lstStyle/>
        <a:p>
          <a:endParaRPr lang="zh-CN" altLang="en-US"/>
        </a:p>
      </dgm:t>
    </dgm:pt>
    <dgm:pt modelId="{B81CFA77-7456-4039-B699-EC48E374F883}">
      <dgm:prSet phldrT="[文本]"/>
      <dgm:spPr>
        <a:solidFill>
          <a:schemeClr val="accent6"/>
        </a:solidFill>
      </dgm:spPr>
      <dgm:t>
        <a:bodyPr/>
        <a:lstStyle/>
        <a:p>
          <a:r>
            <a:rPr lang="zh-CN" altLang="en-US" dirty="0" smtClean="0"/>
            <a:t>关联</a:t>
          </a:r>
          <a:endParaRPr lang="zh-CN" altLang="en-US" dirty="0"/>
        </a:p>
      </dgm:t>
    </dgm:pt>
    <dgm:pt modelId="{EFBA54EC-817F-4D15-B58F-A2EAFBFD179C}" type="parTrans" cxnId="{027CD769-9042-42AE-A2DE-2E5710EF92F0}">
      <dgm:prSet/>
      <dgm:spPr/>
      <dgm:t>
        <a:bodyPr/>
        <a:lstStyle/>
        <a:p>
          <a:endParaRPr lang="zh-CN" altLang="en-US"/>
        </a:p>
      </dgm:t>
    </dgm:pt>
    <dgm:pt modelId="{E2C6F8D3-1098-4F62-A541-135D91DCC879}" type="sibTrans" cxnId="{027CD769-9042-42AE-A2DE-2E5710EF92F0}">
      <dgm:prSet/>
      <dgm:spPr/>
      <dgm:t>
        <a:bodyPr/>
        <a:lstStyle/>
        <a:p>
          <a:endParaRPr lang="zh-CN" altLang="en-US"/>
        </a:p>
      </dgm:t>
    </dgm:pt>
    <dgm:pt modelId="{863DF845-A7DE-4245-B811-E2308E852ACA}">
      <dgm:prSet phldrT="[文本]" custT="1"/>
      <dgm:spPr>
        <a:ln w="38100">
          <a:solidFill>
            <a:schemeClr val="accent6"/>
          </a:solidFill>
        </a:ln>
      </dgm:spPr>
      <dgm:t>
        <a:bodyPr anchor="b"/>
        <a:lstStyle/>
        <a:p>
          <a:pPr algn="r"/>
          <a:r>
            <a:rPr lang="zh-CN" altLang="en-US" sz="1400" dirty="0" smtClean="0">
              <a:solidFill>
                <a:schemeClr val="bg2">
                  <a:lumMod val="25000"/>
                </a:schemeClr>
              </a:solidFill>
            </a:rPr>
            <a:t>无序关联</a:t>
          </a:r>
          <a:endParaRPr lang="zh-CN" altLang="en-US" sz="1400" dirty="0">
            <a:solidFill>
              <a:schemeClr val="bg2">
                <a:lumMod val="25000"/>
              </a:schemeClr>
            </a:solidFill>
          </a:endParaRPr>
        </a:p>
      </dgm:t>
    </dgm:pt>
    <dgm:pt modelId="{766E7DB9-436C-476B-9718-B1B35D9A5CF9}" type="parTrans" cxnId="{649B8A37-C310-4BAA-A409-F825D1D9A7A6}">
      <dgm:prSet/>
      <dgm:spPr/>
      <dgm:t>
        <a:bodyPr/>
        <a:lstStyle/>
        <a:p>
          <a:endParaRPr lang="zh-CN" altLang="en-US"/>
        </a:p>
      </dgm:t>
    </dgm:pt>
    <dgm:pt modelId="{E1DF8F6B-E961-41EC-AF93-52D8AC379B95}" type="sibTrans" cxnId="{649B8A37-C310-4BAA-A409-F825D1D9A7A6}">
      <dgm:prSet/>
      <dgm:spPr/>
      <dgm:t>
        <a:bodyPr/>
        <a:lstStyle/>
        <a:p>
          <a:endParaRPr lang="zh-CN" altLang="en-US"/>
        </a:p>
      </dgm:t>
    </dgm:pt>
    <dgm:pt modelId="{7F66F5E3-AA89-4463-ADD9-1A506F9BD6BC}">
      <dgm:prSet phldrT="[文本]"/>
      <dgm:spPr/>
      <dgm:t>
        <a:bodyPr/>
        <a:lstStyle/>
        <a:p>
          <a:r>
            <a:rPr lang="zh-CN" altLang="en-US" dirty="0" smtClean="0"/>
            <a:t>回归</a:t>
          </a:r>
          <a:endParaRPr lang="zh-CN" altLang="en-US" dirty="0"/>
        </a:p>
      </dgm:t>
    </dgm:pt>
    <dgm:pt modelId="{5AD5B5FC-8F4A-4ECF-ADF8-D6C6FFDF5B73}" type="parTrans" cxnId="{CD7EF3B4-FF49-41CF-B482-3B9035082164}">
      <dgm:prSet/>
      <dgm:spPr/>
      <dgm:t>
        <a:bodyPr/>
        <a:lstStyle/>
        <a:p>
          <a:endParaRPr lang="zh-CN" altLang="en-US"/>
        </a:p>
      </dgm:t>
    </dgm:pt>
    <dgm:pt modelId="{484E196A-D9E2-4B6A-80B9-8EB7732C521E}" type="sibTrans" cxnId="{CD7EF3B4-FF49-41CF-B482-3B9035082164}">
      <dgm:prSet/>
      <dgm:spPr/>
      <dgm:t>
        <a:bodyPr/>
        <a:lstStyle/>
        <a:p>
          <a:endParaRPr lang="zh-CN" altLang="en-US"/>
        </a:p>
      </dgm:t>
    </dgm:pt>
    <dgm:pt modelId="{CA7A78E5-720D-40BE-B2A3-72132B1C4F2F}">
      <dgm:prSet phldrT="[文本]" custT="1"/>
      <dgm:spPr>
        <a:ln w="38100">
          <a:solidFill>
            <a:schemeClr val="accent1"/>
          </a:solidFill>
        </a:ln>
      </dgm:spPr>
      <dgm:t>
        <a:bodyPr anchor="b"/>
        <a:lstStyle/>
        <a:p>
          <a:r>
            <a:rPr lang="zh-CN" altLang="en-US" sz="1400" dirty="0" smtClean="0">
              <a:solidFill>
                <a:schemeClr val="bg2">
                  <a:lumMod val="25000"/>
                </a:schemeClr>
              </a:solidFill>
            </a:rPr>
            <a:t>线性回归</a:t>
          </a:r>
          <a:endParaRPr lang="zh-CN" altLang="en-US" sz="1400" dirty="0">
            <a:solidFill>
              <a:schemeClr val="bg2">
                <a:lumMod val="25000"/>
              </a:schemeClr>
            </a:solidFill>
          </a:endParaRPr>
        </a:p>
      </dgm:t>
    </dgm:pt>
    <dgm:pt modelId="{382E97E4-515E-4B2B-8E76-4C8C1FE47195}" type="parTrans" cxnId="{3F2F5EC2-2909-44D8-B05E-C9931DE0E8A4}">
      <dgm:prSet/>
      <dgm:spPr/>
      <dgm:t>
        <a:bodyPr/>
        <a:lstStyle/>
        <a:p>
          <a:endParaRPr lang="zh-CN" altLang="en-US"/>
        </a:p>
      </dgm:t>
    </dgm:pt>
    <dgm:pt modelId="{EF9492DA-C50C-476A-BF98-5E3926FD92DF}" type="sibTrans" cxnId="{3F2F5EC2-2909-44D8-B05E-C9931DE0E8A4}">
      <dgm:prSet/>
      <dgm:spPr/>
      <dgm:t>
        <a:bodyPr/>
        <a:lstStyle/>
        <a:p>
          <a:endParaRPr lang="zh-CN" altLang="en-US"/>
        </a:p>
      </dgm:t>
    </dgm:pt>
    <dgm:pt modelId="{CD09C509-58EB-45AC-BC6A-53DF29BDA7B1}">
      <dgm:prSet phldrT="[文本]" custT="1"/>
      <dgm:spPr>
        <a:ln w="38100">
          <a:solidFill>
            <a:schemeClr val="accent1"/>
          </a:solidFill>
        </a:ln>
      </dgm:spPr>
      <dgm:t>
        <a:bodyPr/>
        <a:lstStyle/>
        <a:p>
          <a:r>
            <a:rPr lang="zh-CN" altLang="en-US" sz="1400" dirty="0" smtClean="0">
              <a:solidFill>
                <a:schemeClr val="bg2">
                  <a:lumMod val="25000"/>
                </a:schemeClr>
              </a:solidFill>
            </a:rPr>
            <a:t>神经网络</a:t>
          </a:r>
          <a:endParaRPr lang="zh-CN" altLang="en-US" sz="1400" dirty="0">
            <a:solidFill>
              <a:schemeClr val="bg2">
                <a:lumMod val="25000"/>
              </a:schemeClr>
            </a:solidFill>
          </a:endParaRPr>
        </a:p>
      </dgm:t>
    </dgm:pt>
    <dgm:pt modelId="{E584FBFE-0144-48FF-9220-A18FC8AC422E}" type="parTrans" cxnId="{801FC3E3-CE37-4679-A1EA-065D680C73F8}">
      <dgm:prSet/>
      <dgm:spPr/>
      <dgm:t>
        <a:bodyPr/>
        <a:lstStyle/>
        <a:p>
          <a:endParaRPr lang="zh-CN" altLang="en-US"/>
        </a:p>
      </dgm:t>
    </dgm:pt>
    <dgm:pt modelId="{246EF525-D992-4CAB-92B1-5326B8791AB9}" type="sibTrans" cxnId="{801FC3E3-CE37-4679-A1EA-065D680C73F8}">
      <dgm:prSet/>
      <dgm:spPr/>
      <dgm:t>
        <a:bodyPr/>
        <a:lstStyle/>
        <a:p>
          <a:endParaRPr lang="zh-CN" altLang="en-US"/>
        </a:p>
      </dgm:t>
    </dgm:pt>
    <dgm:pt modelId="{E789FAB8-3023-423D-B587-4CD59A7D2427}">
      <dgm:prSet phldrT="[文本]" custT="1"/>
      <dgm:spPr>
        <a:ln w="38100">
          <a:solidFill>
            <a:schemeClr val="accent1"/>
          </a:solidFill>
        </a:ln>
      </dgm:spPr>
      <dgm:t>
        <a:bodyPr/>
        <a:lstStyle/>
        <a:p>
          <a:r>
            <a:rPr lang="zh-CN" altLang="en-US" sz="1400" dirty="0" smtClean="0">
              <a:solidFill>
                <a:schemeClr val="bg2">
                  <a:lumMod val="25000"/>
                </a:schemeClr>
              </a:solidFill>
            </a:rPr>
            <a:t>逻辑回归</a:t>
          </a:r>
          <a:endParaRPr lang="zh-CN" altLang="en-US" sz="1400" dirty="0">
            <a:solidFill>
              <a:schemeClr val="bg2">
                <a:lumMod val="25000"/>
              </a:schemeClr>
            </a:solidFill>
          </a:endParaRPr>
        </a:p>
      </dgm:t>
    </dgm:pt>
    <dgm:pt modelId="{8CE63A4D-7E43-454C-9B4E-E936D074ED86}" type="parTrans" cxnId="{4140DE0C-5650-4F1A-B536-B740B6609435}">
      <dgm:prSet/>
      <dgm:spPr/>
      <dgm:t>
        <a:bodyPr/>
        <a:lstStyle/>
        <a:p>
          <a:endParaRPr lang="zh-CN" altLang="en-US"/>
        </a:p>
      </dgm:t>
    </dgm:pt>
    <dgm:pt modelId="{707F2785-318D-4AC1-94C7-A6EAFF9CB6B4}" type="sibTrans" cxnId="{4140DE0C-5650-4F1A-B536-B740B6609435}">
      <dgm:prSet/>
      <dgm:spPr/>
      <dgm:t>
        <a:bodyPr/>
        <a:lstStyle/>
        <a:p>
          <a:endParaRPr lang="zh-CN" altLang="en-US"/>
        </a:p>
      </dgm:t>
    </dgm:pt>
    <dgm:pt modelId="{0CBAD87D-6143-45C8-A45A-FC52FFC6A9A0}">
      <dgm:prSet phldrT="[文本]" custT="1"/>
      <dgm:spPr>
        <a:ln w="38100">
          <a:solidFill>
            <a:schemeClr val="accent1"/>
          </a:solidFill>
        </a:ln>
      </dgm:spPr>
      <dgm:t>
        <a:bodyPr/>
        <a:lstStyle/>
        <a:p>
          <a:r>
            <a:rPr lang="zh-CN" altLang="en-US" sz="1400" dirty="0" smtClean="0">
              <a:solidFill>
                <a:schemeClr val="bg2">
                  <a:lumMod val="25000"/>
                </a:schemeClr>
              </a:solidFill>
            </a:rPr>
            <a:t>支持向量机</a:t>
          </a:r>
          <a:endParaRPr lang="zh-CN" altLang="en-US" sz="1400" dirty="0">
            <a:solidFill>
              <a:schemeClr val="bg2">
                <a:lumMod val="25000"/>
              </a:schemeClr>
            </a:solidFill>
          </a:endParaRPr>
        </a:p>
      </dgm:t>
    </dgm:pt>
    <dgm:pt modelId="{6DEB3621-3B65-4BD6-AA29-7FFE668BB717}" type="parTrans" cxnId="{E7E1FF53-7700-4DA1-8D36-C76F5D20CFDD}">
      <dgm:prSet/>
      <dgm:spPr/>
      <dgm:t>
        <a:bodyPr/>
        <a:lstStyle/>
        <a:p>
          <a:endParaRPr lang="zh-CN" altLang="en-US"/>
        </a:p>
      </dgm:t>
    </dgm:pt>
    <dgm:pt modelId="{843152FF-DAA7-4891-AB8C-2377D762C080}" type="sibTrans" cxnId="{E7E1FF53-7700-4DA1-8D36-C76F5D20CFDD}">
      <dgm:prSet/>
      <dgm:spPr/>
      <dgm:t>
        <a:bodyPr/>
        <a:lstStyle/>
        <a:p>
          <a:endParaRPr lang="zh-CN" altLang="en-US"/>
        </a:p>
      </dgm:t>
    </dgm:pt>
    <dgm:pt modelId="{4F979FC6-11FD-41A2-955E-002256C6CF76}">
      <dgm:prSet phldrT="[文本]" custT="1"/>
      <dgm:spPr>
        <a:ln w="38100">
          <a:solidFill>
            <a:schemeClr val="accent1"/>
          </a:solidFill>
        </a:ln>
      </dgm:spPr>
      <dgm:t>
        <a:bodyPr anchor="b"/>
        <a:lstStyle/>
        <a:p>
          <a:r>
            <a:rPr lang="zh-CN" altLang="en-US" sz="1400" dirty="0" smtClean="0">
              <a:solidFill>
                <a:schemeClr val="bg2">
                  <a:lumMod val="25000"/>
                </a:schemeClr>
              </a:solidFill>
            </a:rPr>
            <a:t>广义线性回归</a:t>
          </a:r>
          <a:endParaRPr lang="zh-CN" altLang="en-US" sz="1400" dirty="0">
            <a:solidFill>
              <a:schemeClr val="bg2">
                <a:lumMod val="25000"/>
              </a:schemeClr>
            </a:solidFill>
          </a:endParaRPr>
        </a:p>
      </dgm:t>
    </dgm:pt>
    <dgm:pt modelId="{30DE2793-BEA2-41BB-9F10-195133711F12}" type="parTrans" cxnId="{5E13F79D-90D9-4882-96E1-346AC83D85E0}">
      <dgm:prSet/>
      <dgm:spPr/>
      <dgm:t>
        <a:bodyPr/>
        <a:lstStyle/>
        <a:p>
          <a:endParaRPr lang="zh-CN" altLang="en-US"/>
        </a:p>
      </dgm:t>
    </dgm:pt>
    <dgm:pt modelId="{23DAE094-961F-4B11-ADEF-77D7A2C294EC}" type="sibTrans" cxnId="{5E13F79D-90D9-4882-96E1-346AC83D85E0}">
      <dgm:prSet/>
      <dgm:spPr/>
      <dgm:t>
        <a:bodyPr/>
        <a:lstStyle/>
        <a:p>
          <a:endParaRPr lang="zh-CN" altLang="en-US"/>
        </a:p>
      </dgm:t>
    </dgm:pt>
    <dgm:pt modelId="{B9703EDF-3666-48BA-8079-FBDC03336B47}">
      <dgm:prSet phldrT="[文本]" custT="1"/>
      <dgm:spPr>
        <a:ln w="38100">
          <a:solidFill>
            <a:schemeClr val="accent1"/>
          </a:solidFill>
        </a:ln>
      </dgm:spPr>
      <dgm:t>
        <a:bodyPr anchor="b"/>
        <a:lstStyle/>
        <a:p>
          <a:r>
            <a:rPr lang="zh-CN" altLang="en-US" sz="1400" dirty="0" smtClean="0">
              <a:solidFill>
                <a:schemeClr val="bg2">
                  <a:lumMod val="25000"/>
                </a:schemeClr>
              </a:solidFill>
            </a:rPr>
            <a:t>自回归</a:t>
          </a:r>
          <a:r>
            <a:rPr lang="en-US" altLang="zh-CN" sz="1400" dirty="0" smtClean="0">
              <a:solidFill>
                <a:schemeClr val="bg2">
                  <a:lumMod val="25000"/>
                </a:schemeClr>
              </a:solidFill>
            </a:rPr>
            <a:t>/</a:t>
          </a:r>
          <a:r>
            <a:rPr lang="zh-CN" altLang="en-US" sz="1400" dirty="0" smtClean="0">
              <a:solidFill>
                <a:schemeClr val="bg2">
                  <a:lumMod val="25000"/>
                </a:schemeClr>
              </a:solidFill>
            </a:rPr>
            <a:t>时间序列</a:t>
          </a:r>
          <a:endParaRPr lang="zh-CN" altLang="en-US" sz="1400" dirty="0">
            <a:solidFill>
              <a:schemeClr val="bg2">
                <a:lumMod val="25000"/>
              </a:schemeClr>
            </a:solidFill>
          </a:endParaRPr>
        </a:p>
      </dgm:t>
    </dgm:pt>
    <dgm:pt modelId="{4389B909-8FBE-4DCB-8AD9-499F52C99F94}" type="parTrans" cxnId="{69E7B22F-6CB0-4739-8D91-D7A28E0A7B51}">
      <dgm:prSet/>
      <dgm:spPr/>
      <dgm:t>
        <a:bodyPr/>
        <a:lstStyle/>
        <a:p>
          <a:endParaRPr lang="zh-CN" altLang="en-US"/>
        </a:p>
      </dgm:t>
    </dgm:pt>
    <dgm:pt modelId="{D4927D7B-3047-4AA0-A348-8105F32FA6E3}" type="sibTrans" cxnId="{69E7B22F-6CB0-4739-8D91-D7A28E0A7B51}">
      <dgm:prSet/>
      <dgm:spPr/>
      <dgm:t>
        <a:bodyPr/>
        <a:lstStyle/>
        <a:p>
          <a:endParaRPr lang="zh-CN" altLang="en-US"/>
        </a:p>
      </dgm:t>
    </dgm:pt>
    <dgm:pt modelId="{3D59BF5C-6541-4AD5-98A5-7A1823E71EAF}">
      <dgm:prSet phldrT="[文本]" custT="1"/>
      <dgm:spPr>
        <a:ln w="38100">
          <a:solidFill>
            <a:schemeClr val="accent6"/>
          </a:solidFill>
        </a:ln>
      </dgm:spPr>
      <dgm:t>
        <a:bodyPr/>
        <a:lstStyle/>
        <a:p>
          <a:pPr algn="r"/>
          <a:r>
            <a:rPr lang="zh-CN" altLang="en-US" sz="1400" dirty="0" smtClean="0">
              <a:solidFill>
                <a:schemeClr val="bg2">
                  <a:lumMod val="25000"/>
                </a:schemeClr>
              </a:solidFill>
            </a:rPr>
            <a:t>重心聚类</a:t>
          </a:r>
          <a:endParaRPr lang="zh-CN" altLang="en-US" sz="1400" dirty="0">
            <a:solidFill>
              <a:schemeClr val="bg2">
                <a:lumMod val="25000"/>
              </a:schemeClr>
            </a:solidFill>
          </a:endParaRPr>
        </a:p>
      </dgm:t>
    </dgm:pt>
    <dgm:pt modelId="{7B8A4C0F-80C1-49A5-9850-20BD4C1A58BE}" type="parTrans" cxnId="{187313E6-6385-4CDB-BD14-506840C76139}">
      <dgm:prSet/>
      <dgm:spPr/>
      <dgm:t>
        <a:bodyPr/>
        <a:lstStyle/>
        <a:p>
          <a:endParaRPr lang="zh-CN" altLang="en-US"/>
        </a:p>
      </dgm:t>
    </dgm:pt>
    <dgm:pt modelId="{9FDF332A-E600-44FA-ABEE-7C3C9C83DB8A}" type="sibTrans" cxnId="{187313E6-6385-4CDB-BD14-506840C76139}">
      <dgm:prSet/>
      <dgm:spPr/>
      <dgm:t>
        <a:bodyPr/>
        <a:lstStyle/>
        <a:p>
          <a:endParaRPr lang="zh-CN" altLang="en-US"/>
        </a:p>
      </dgm:t>
    </dgm:pt>
    <dgm:pt modelId="{03B3DB60-47F4-4D17-93A5-058EC42D2181}">
      <dgm:prSet phldrT="[文本]" custT="1"/>
      <dgm:spPr>
        <a:ln w="38100">
          <a:solidFill>
            <a:schemeClr val="accent6"/>
          </a:solidFill>
        </a:ln>
      </dgm:spPr>
      <dgm:t>
        <a:bodyPr/>
        <a:lstStyle/>
        <a:p>
          <a:pPr algn="r"/>
          <a:r>
            <a:rPr lang="zh-CN" altLang="en-US" sz="1400" dirty="0" smtClean="0">
              <a:solidFill>
                <a:schemeClr val="bg2">
                  <a:lumMod val="25000"/>
                </a:schemeClr>
              </a:solidFill>
            </a:rPr>
            <a:t>密度聚类</a:t>
          </a:r>
          <a:endParaRPr lang="zh-CN" altLang="en-US" sz="1400" dirty="0">
            <a:solidFill>
              <a:schemeClr val="bg2">
                <a:lumMod val="25000"/>
              </a:schemeClr>
            </a:solidFill>
          </a:endParaRPr>
        </a:p>
      </dgm:t>
    </dgm:pt>
    <dgm:pt modelId="{0653175E-4336-4941-9A00-81D3C2479AD2}" type="parTrans" cxnId="{C19769B9-E812-4CF4-85EB-F09C70741D67}">
      <dgm:prSet/>
      <dgm:spPr/>
      <dgm:t>
        <a:bodyPr/>
        <a:lstStyle/>
        <a:p>
          <a:endParaRPr lang="zh-CN" altLang="en-US"/>
        </a:p>
      </dgm:t>
    </dgm:pt>
    <dgm:pt modelId="{2E614B36-D1A3-4573-ACC4-2356D3A6934D}" type="sibTrans" cxnId="{C19769B9-E812-4CF4-85EB-F09C70741D67}">
      <dgm:prSet/>
      <dgm:spPr/>
      <dgm:t>
        <a:bodyPr/>
        <a:lstStyle/>
        <a:p>
          <a:endParaRPr lang="zh-CN" altLang="en-US"/>
        </a:p>
      </dgm:t>
    </dgm:pt>
    <dgm:pt modelId="{689FA9A7-D21D-41D1-A032-B772B6C0E693}">
      <dgm:prSet phldrT="[文本]" custT="1"/>
      <dgm:spPr>
        <a:ln w="38100">
          <a:solidFill>
            <a:schemeClr val="accent6"/>
          </a:solidFill>
        </a:ln>
      </dgm:spPr>
      <dgm:t>
        <a:bodyPr anchor="b"/>
        <a:lstStyle/>
        <a:p>
          <a:pPr algn="r"/>
          <a:r>
            <a:rPr lang="zh-CN" altLang="en-US" sz="1400" dirty="0" smtClean="0">
              <a:solidFill>
                <a:schemeClr val="bg2">
                  <a:lumMod val="25000"/>
                </a:schemeClr>
              </a:solidFill>
            </a:rPr>
            <a:t>时序关联</a:t>
          </a:r>
          <a:endParaRPr lang="zh-CN" altLang="en-US" sz="1400" dirty="0">
            <a:solidFill>
              <a:schemeClr val="bg2">
                <a:lumMod val="25000"/>
              </a:schemeClr>
            </a:solidFill>
          </a:endParaRPr>
        </a:p>
      </dgm:t>
    </dgm:pt>
    <dgm:pt modelId="{C401A922-20F0-4BDF-BB60-524291AEF59A}" type="parTrans" cxnId="{C60C0F3B-FB9C-4454-858C-DF9A133C4301}">
      <dgm:prSet/>
      <dgm:spPr/>
      <dgm:t>
        <a:bodyPr/>
        <a:lstStyle/>
        <a:p>
          <a:endParaRPr lang="zh-CN" altLang="en-US"/>
        </a:p>
      </dgm:t>
    </dgm:pt>
    <dgm:pt modelId="{458D2412-F668-41B7-B23D-1775C7A11C01}" type="sibTrans" cxnId="{C60C0F3B-FB9C-4454-858C-DF9A133C4301}">
      <dgm:prSet/>
      <dgm:spPr/>
      <dgm:t>
        <a:bodyPr/>
        <a:lstStyle/>
        <a:p>
          <a:endParaRPr lang="zh-CN" altLang="en-US"/>
        </a:p>
      </dgm:t>
    </dgm:pt>
    <dgm:pt modelId="{564BBB6B-212F-4021-B5CF-C93922155390}" type="pres">
      <dgm:prSet presAssocID="{86C7B48E-2FC5-40BB-84D9-A0980797C76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57308A1-63C4-4FE9-BEB7-B17AFCEC4E3D}" type="pres">
      <dgm:prSet presAssocID="{86C7B48E-2FC5-40BB-84D9-A0980797C76D}" presName="children" presStyleCnt="0"/>
      <dgm:spPr/>
    </dgm:pt>
    <dgm:pt modelId="{1EC6454D-F080-4A9E-B591-119A8B98410C}" type="pres">
      <dgm:prSet presAssocID="{86C7B48E-2FC5-40BB-84D9-A0980797C76D}" presName="child1group" presStyleCnt="0"/>
      <dgm:spPr/>
    </dgm:pt>
    <dgm:pt modelId="{FF7E5180-04D8-40C6-A6BA-1C7BA5ED94C2}" type="pres">
      <dgm:prSet presAssocID="{86C7B48E-2FC5-40BB-84D9-A0980797C76D}" presName="child1" presStyleLbl="bgAcc1" presStyleIdx="0" presStyleCnt="4"/>
      <dgm:spPr/>
      <dgm:t>
        <a:bodyPr/>
        <a:lstStyle/>
        <a:p>
          <a:endParaRPr lang="zh-CN" altLang="en-US"/>
        </a:p>
      </dgm:t>
    </dgm:pt>
    <dgm:pt modelId="{B5F5A33E-15EC-459E-9EF2-B1FED03EA1E7}" type="pres">
      <dgm:prSet presAssocID="{86C7B48E-2FC5-40BB-84D9-A0980797C76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C5F08B-CEAB-41D2-A6FB-7DBE6DAF3FB7}" type="pres">
      <dgm:prSet presAssocID="{86C7B48E-2FC5-40BB-84D9-A0980797C76D}" presName="child2group" presStyleCnt="0"/>
      <dgm:spPr/>
    </dgm:pt>
    <dgm:pt modelId="{0583113E-C8ED-4894-B6F5-7AD6D10E4A58}" type="pres">
      <dgm:prSet presAssocID="{86C7B48E-2FC5-40BB-84D9-A0980797C76D}" presName="child2" presStyleLbl="bgAcc1" presStyleIdx="1" presStyleCnt="4"/>
      <dgm:spPr/>
      <dgm:t>
        <a:bodyPr/>
        <a:lstStyle/>
        <a:p>
          <a:endParaRPr lang="zh-CN" altLang="en-US"/>
        </a:p>
      </dgm:t>
    </dgm:pt>
    <dgm:pt modelId="{AF34C1FB-47DF-4355-BFC2-8F86AA319B9B}" type="pres">
      <dgm:prSet presAssocID="{86C7B48E-2FC5-40BB-84D9-A0980797C76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171DD2-F12E-441F-AC87-0E8E45DD7B5F}" type="pres">
      <dgm:prSet presAssocID="{86C7B48E-2FC5-40BB-84D9-A0980797C76D}" presName="child3group" presStyleCnt="0"/>
      <dgm:spPr/>
    </dgm:pt>
    <dgm:pt modelId="{A1BC7506-8EFC-4300-80BA-DAE91167C102}" type="pres">
      <dgm:prSet presAssocID="{86C7B48E-2FC5-40BB-84D9-A0980797C76D}" presName="child3" presStyleLbl="bgAcc1" presStyleIdx="2" presStyleCnt="4"/>
      <dgm:spPr/>
      <dgm:t>
        <a:bodyPr/>
        <a:lstStyle/>
        <a:p>
          <a:endParaRPr lang="zh-CN" altLang="en-US"/>
        </a:p>
      </dgm:t>
    </dgm:pt>
    <dgm:pt modelId="{3BD121C4-36B2-44C2-8715-CEE22386B583}" type="pres">
      <dgm:prSet presAssocID="{86C7B48E-2FC5-40BB-84D9-A0980797C76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91C6DD-325E-497E-B540-F5EFA6E66688}" type="pres">
      <dgm:prSet presAssocID="{86C7B48E-2FC5-40BB-84D9-A0980797C76D}" presName="child4group" presStyleCnt="0"/>
      <dgm:spPr/>
    </dgm:pt>
    <dgm:pt modelId="{EEC25175-D1B3-4EDA-A38B-FA69BF0FC4C3}" type="pres">
      <dgm:prSet presAssocID="{86C7B48E-2FC5-40BB-84D9-A0980797C76D}" presName="child4" presStyleLbl="bgAcc1" presStyleIdx="3" presStyleCnt="4"/>
      <dgm:spPr/>
      <dgm:t>
        <a:bodyPr/>
        <a:lstStyle/>
        <a:p>
          <a:endParaRPr lang="zh-CN" altLang="en-US"/>
        </a:p>
      </dgm:t>
    </dgm:pt>
    <dgm:pt modelId="{A57C6276-42C0-4877-B18A-B88029B8B955}" type="pres">
      <dgm:prSet presAssocID="{86C7B48E-2FC5-40BB-84D9-A0980797C76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DE0FDE-FB2A-4BD6-B7E1-5F9852713842}" type="pres">
      <dgm:prSet presAssocID="{86C7B48E-2FC5-40BB-84D9-A0980797C76D}" presName="childPlaceholder" presStyleCnt="0"/>
      <dgm:spPr/>
    </dgm:pt>
    <dgm:pt modelId="{5246B8D2-82F1-4261-8426-57BC32D2A012}" type="pres">
      <dgm:prSet presAssocID="{86C7B48E-2FC5-40BB-84D9-A0980797C76D}" presName="circle" presStyleCnt="0"/>
      <dgm:spPr/>
    </dgm:pt>
    <dgm:pt modelId="{6C69797C-EBF6-4261-B5DA-2B71ADE87C11}" type="pres">
      <dgm:prSet presAssocID="{86C7B48E-2FC5-40BB-84D9-A0980797C76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E76A47-E818-4A58-A7D7-F7FCA7F69624}" type="pres">
      <dgm:prSet presAssocID="{86C7B48E-2FC5-40BB-84D9-A0980797C76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60C3FA-EEAE-4524-9CFB-A2463B43DCA9}" type="pres">
      <dgm:prSet presAssocID="{86C7B48E-2FC5-40BB-84D9-A0980797C76D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9BE89F-E03E-4052-9928-558DB1C9FA77}" type="pres">
      <dgm:prSet presAssocID="{86C7B48E-2FC5-40BB-84D9-A0980797C76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763B0C-4A41-49BF-AA7C-E0EAD9FBB0C6}" type="pres">
      <dgm:prSet presAssocID="{86C7B48E-2FC5-40BB-84D9-A0980797C76D}" presName="quadrantPlaceholder" presStyleCnt="0"/>
      <dgm:spPr/>
    </dgm:pt>
    <dgm:pt modelId="{83168B01-E07A-4ED0-9672-3DADB67CB2BE}" type="pres">
      <dgm:prSet presAssocID="{86C7B48E-2FC5-40BB-84D9-A0980797C76D}" presName="center1" presStyleLbl="fgShp" presStyleIdx="0" presStyleCnt="2"/>
      <dgm:spPr/>
    </dgm:pt>
    <dgm:pt modelId="{772EE31C-3928-4ADB-AF45-21E40443BBA9}" type="pres">
      <dgm:prSet presAssocID="{86C7B48E-2FC5-40BB-84D9-A0980797C76D}" presName="center2" presStyleLbl="fgShp" presStyleIdx="1" presStyleCnt="2"/>
      <dgm:spPr/>
    </dgm:pt>
  </dgm:ptLst>
  <dgm:cxnLst>
    <dgm:cxn modelId="{288D5BA0-BFDE-40A4-A7BE-531080B74BD0}" type="presOf" srcId="{03B3DB60-47F4-4D17-93A5-058EC42D2181}" destId="{AF34C1FB-47DF-4355-BFC2-8F86AA319B9B}" srcOrd="1" destOrd="2" presId="urn:microsoft.com/office/officeart/2005/8/layout/cycle4"/>
    <dgm:cxn modelId="{23CF7110-26E8-4000-8B5C-BBBEBDF22190}" type="presOf" srcId="{863DF845-A7DE-4245-B811-E2308E852ACA}" destId="{3BD121C4-36B2-44C2-8715-CEE22386B583}" srcOrd="1" destOrd="0" presId="urn:microsoft.com/office/officeart/2005/8/layout/cycle4"/>
    <dgm:cxn modelId="{69E7B22F-6CB0-4739-8D91-D7A28E0A7B51}" srcId="{7F66F5E3-AA89-4463-ADD9-1A506F9BD6BC}" destId="{B9703EDF-3666-48BA-8079-FBDC03336B47}" srcOrd="2" destOrd="0" parTransId="{4389B909-8FBE-4DCB-8AD9-499F52C99F94}" sibTransId="{D4927D7B-3047-4AA0-A348-8105F32FA6E3}"/>
    <dgm:cxn modelId="{D5AA6107-D584-4232-95FA-EE2F8085FC09}" type="presOf" srcId="{5155B668-F05E-4CE0-837A-A1E57A0625FD}" destId="{FF7E5180-04D8-40C6-A6BA-1C7BA5ED94C2}" srcOrd="0" destOrd="0" presId="urn:microsoft.com/office/officeart/2005/8/layout/cycle4"/>
    <dgm:cxn modelId="{D46A87BA-C9D7-4BC5-9B3B-AECCBED4308C}" type="presOf" srcId="{4F979FC6-11FD-41A2-955E-002256C6CF76}" destId="{EEC25175-D1B3-4EDA-A38B-FA69BF0FC4C3}" srcOrd="0" destOrd="1" presId="urn:microsoft.com/office/officeart/2005/8/layout/cycle4"/>
    <dgm:cxn modelId="{C2100231-5601-43B9-90E1-8132EFBAF1B4}" type="presOf" srcId="{CD09C509-58EB-45AC-BC6A-53DF29BDA7B1}" destId="{B5F5A33E-15EC-459E-9EF2-B1FED03EA1E7}" srcOrd="1" destOrd="1" presId="urn:microsoft.com/office/officeart/2005/8/layout/cycle4"/>
    <dgm:cxn modelId="{6F4EACD2-B405-400E-8676-4878B2BE1089}" type="presOf" srcId="{03B3DB60-47F4-4D17-93A5-058EC42D2181}" destId="{0583113E-C8ED-4894-B6F5-7AD6D10E4A58}" srcOrd="0" destOrd="2" presId="urn:microsoft.com/office/officeart/2005/8/layout/cycle4"/>
    <dgm:cxn modelId="{DF90F493-388B-415F-B202-B9D928C6C95C}" type="presOf" srcId="{BF33EF08-98DD-47C2-A025-E2C1341F8AF6}" destId="{3DE76A47-E818-4A58-A7D7-F7FCA7F69624}" srcOrd="0" destOrd="0" presId="urn:microsoft.com/office/officeart/2005/8/layout/cycle4"/>
    <dgm:cxn modelId="{3F2F5EC2-2909-44D8-B05E-C9931DE0E8A4}" srcId="{7F66F5E3-AA89-4463-ADD9-1A506F9BD6BC}" destId="{CA7A78E5-720D-40BE-B2A3-72132B1C4F2F}" srcOrd="0" destOrd="0" parTransId="{382E97E4-515E-4B2B-8E76-4C8C1FE47195}" sibTransId="{EF9492DA-C50C-476A-BF98-5E3926FD92DF}"/>
    <dgm:cxn modelId="{8879CFB6-CB91-4A30-8D66-15E159536DFD}" type="presOf" srcId="{CA7A78E5-720D-40BE-B2A3-72132B1C4F2F}" destId="{A57C6276-42C0-4877-B18A-B88029B8B955}" srcOrd="1" destOrd="0" presId="urn:microsoft.com/office/officeart/2005/8/layout/cycle4"/>
    <dgm:cxn modelId="{801FC3E3-CE37-4679-A1EA-065D680C73F8}" srcId="{C9209426-D0D7-498B-A47C-F555B15CCC03}" destId="{CD09C509-58EB-45AC-BC6A-53DF29BDA7B1}" srcOrd="1" destOrd="0" parTransId="{E584FBFE-0144-48FF-9220-A18FC8AC422E}" sibTransId="{246EF525-D992-4CAB-92B1-5326B8791AB9}"/>
    <dgm:cxn modelId="{C60C0F3B-FB9C-4454-858C-DF9A133C4301}" srcId="{B81CFA77-7456-4039-B699-EC48E374F883}" destId="{689FA9A7-D21D-41D1-A032-B772B6C0E693}" srcOrd="1" destOrd="0" parTransId="{C401A922-20F0-4BDF-BB60-524291AEF59A}" sibTransId="{458D2412-F668-41B7-B23D-1775C7A11C01}"/>
    <dgm:cxn modelId="{2BF2D34B-6B8D-419A-82FA-7402C686D3AD}" type="presOf" srcId="{863DF845-A7DE-4245-B811-E2308E852ACA}" destId="{A1BC7506-8EFC-4300-80BA-DAE91167C102}" srcOrd="0" destOrd="0" presId="urn:microsoft.com/office/officeart/2005/8/layout/cycle4"/>
    <dgm:cxn modelId="{8D0702FA-7A92-4E7B-AC93-B55208E7183A}" srcId="{C9209426-D0D7-498B-A47C-F555B15CCC03}" destId="{5155B668-F05E-4CE0-837A-A1E57A0625FD}" srcOrd="0" destOrd="0" parTransId="{C0226C52-55B5-4B03-9CA9-81780A4C72DA}" sibTransId="{A22A04C2-A3EF-447E-BDF1-DDFC72EAF113}"/>
    <dgm:cxn modelId="{187313E6-6385-4CDB-BD14-506840C76139}" srcId="{BF33EF08-98DD-47C2-A025-E2C1341F8AF6}" destId="{3D59BF5C-6541-4AD5-98A5-7A1823E71EAF}" srcOrd="1" destOrd="0" parTransId="{7B8A4C0F-80C1-49A5-9850-20BD4C1A58BE}" sibTransId="{9FDF332A-E600-44FA-ABEE-7C3C9C83DB8A}"/>
    <dgm:cxn modelId="{C19769B9-E812-4CF4-85EB-F09C70741D67}" srcId="{BF33EF08-98DD-47C2-A025-E2C1341F8AF6}" destId="{03B3DB60-47F4-4D17-93A5-058EC42D2181}" srcOrd="2" destOrd="0" parTransId="{0653175E-4336-4941-9A00-81D3C2479AD2}" sibTransId="{2E614B36-D1A3-4573-ACC4-2356D3A6934D}"/>
    <dgm:cxn modelId="{B3E87636-8FA4-4C36-AEAD-6AF5C12040D3}" type="presOf" srcId="{B9703EDF-3666-48BA-8079-FBDC03336B47}" destId="{EEC25175-D1B3-4EDA-A38B-FA69BF0FC4C3}" srcOrd="0" destOrd="2" presId="urn:microsoft.com/office/officeart/2005/8/layout/cycle4"/>
    <dgm:cxn modelId="{AA404921-FAF1-43BC-A4BC-E62A361AFE77}" type="presOf" srcId="{1BF4CA88-0192-404D-8B6E-8CC57220BA5C}" destId="{0583113E-C8ED-4894-B6F5-7AD6D10E4A58}" srcOrd="0" destOrd="0" presId="urn:microsoft.com/office/officeart/2005/8/layout/cycle4"/>
    <dgm:cxn modelId="{392EBF08-A461-4C88-BA6B-6397D6865B1D}" type="presOf" srcId="{3D59BF5C-6541-4AD5-98A5-7A1823E71EAF}" destId="{AF34C1FB-47DF-4355-BFC2-8F86AA319B9B}" srcOrd="1" destOrd="1" presId="urn:microsoft.com/office/officeart/2005/8/layout/cycle4"/>
    <dgm:cxn modelId="{FC4B569C-1983-4FBF-88C0-6F9A21F69D36}" type="presOf" srcId="{689FA9A7-D21D-41D1-A032-B772B6C0E693}" destId="{A1BC7506-8EFC-4300-80BA-DAE91167C102}" srcOrd="0" destOrd="1" presId="urn:microsoft.com/office/officeart/2005/8/layout/cycle4"/>
    <dgm:cxn modelId="{36FCB58B-4CAA-4FC0-816C-11167216BCBF}" type="presOf" srcId="{E789FAB8-3023-423D-B587-4CD59A7D2427}" destId="{FF7E5180-04D8-40C6-A6BA-1C7BA5ED94C2}" srcOrd="0" destOrd="2" presId="urn:microsoft.com/office/officeart/2005/8/layout/cycle4"/>
    <dgm:cxn modelId="{37602B16-9569-466D-9345-54CEB0C012FA}" type="presOf" srcId="{4F979FC6-11FD-41A2-955E-002256C6CF76}" destId="{A57C6276-42C0-4877-B18A-B88029B8B955}" srcOrd="1" destOrd="1" presId="urn:microsoft.com/office/officeart/2005/8/layout/cycle4"/>
    <dgm:cxn modelId="{5E13F79D-90D9-4882-96E1-346AC83D85E0}" srcId="{7F66F5E3-AA89-4463-ADD9-1A506F9BD6BC}" destId="{4F979FC6-11FD-41A2-955E-002256C6CF76}" srcOrd="1" destOrd="0" parTransId="{30DE2793-BEA2-41BB-9F10-195133711F12}" sibTransId="{23DAE094-961F-4B11-ADEF-77D7A2C294EC}"/>
    <dgm:cxn modelId="{AF2E8B16-8069-45A2-8E81-841E82224EC0}" type="presOf" srcId="{5155B668-F05E-4CE0-837A-A1E57A0625FD}" destId="{B5F5A33E-15EC-459E-9EF2-B1FED03EA1E7}" srcOrd="1" destOrd="0" presId="urn:microsoft.com/office/officeart/2005/8/layout/cycle4"/>
    <dgm:cxn modelId="{01349DA4-908E-4F24-B85C-799B45E9819F}" srcId="{BF33EF08-98DD-47C2-A025-E2C1341F8AF6}" destId="{1BF4CA88-0192-404D-8B6E-8CC57220BA5C}" srcOrd="0" destOrd="0" parTransId="{9AD7D1CA-A35D-4428-9981-7E9A08625A15}" sibTransId="{E331C077-F964-437A-9950-880747846929}"/>
    <dgm:cxn modelId="{4140DE0C-5650-4F1A-B536-B740B6609435}" srcId="{C9209426-D0D7-498B-A47C-F555B15CCC03}" destId="{E789FAB8-3023-423D-B587-4CD59A7D2427}" srcOrd="2" destOrd="0" parTransId="{8CE63A4D-7E43-454C-9B4E-E936D074ED86}" sibTransId="{707F2785-318D-4AC1-94C7-A6EAFF9CB6B4}"/>
    <dgm:cxn modelId="{368294E4-031F-46F5-BE66-0AC205E5190E}" type="presOf" srcId="{3D59BF5C-6541-4AD5-98A5-7A1823E71EAF}" destId="{0583113E-C8ED-4894-B6F5-7AD6D10E4A58}" srcOrd="0" destOrd="1" presId="urn:microsoft.com/office/officeart/2005/8/layout/cycle4"/>
    <dgm:cxn modelId="{30591CB4-E421-4BAD-881B-728BD04FE2A1}" srcId="{86C7B48E-2FC5-40BB-84D9-A0980797C76D}" destId="{BF33EF08-98DD-47C2-A025-E2C1341F8AF6}" srcOrd="1" destOrd="0" parTransId="{72C12660-0D7A-4643-91C8-7F61E0E0B083}" sibTransId="{6F85606E-EEB6-43B0-93D6-B6EFBCAB1717}"/>
    <dgm:cxn modelId="{CD7EF3B4-FF49-41CF-B482-3B9035082164}" srcId="{86C7B48E-2FC5-40BB-84D9-A0980797C76D}" destId="{7F66F5E3-AA89-4463-ADD9-1A506F9BD6BC}" srcOrd="3" destOrd="0" parTransId="{5AD5B5FC-8F4A-4ECF-ADF8-D6C6FFDF5B73}" sibTransId="{484E196A-D9E2-4B6A-80B9-8EB7732C521E}"/>
    <dgm:cxn modelId="{027CD769-9042-42AE-A2DE-2E5710EF92F0}" srcId="{86C7B48E-2FC5-40BB-84D9-A0980797C76D}" destId="{B81CFA77-7456-4039-B699-EC48E374F883}" srcOrd="2" destOrd="0" parTransId="{EFBA54EC-817F-4D15-B58F-A2EAFBFD179C}" sibTransId="{E2C6F8D3-1098-4F62-A541-135D91DCC879}"/>
    <dgm:cxn modelId="{649B8A37-C310-4BAA-A409-F825D1D9A7A6}" srcId="{B81CFA77-7456-4039-B699-EC48E374F883}" destId="{863DF845-A7DE-4245-B811-E2308E852ACA}" srcOrd="0" destOrd="0" parTransId="{766E7DB9-436C-476B-9718-B1B35D9A5CF9}" sibTransId="{E1DF8F6B-E961-41EC-AF93-52D8AC379B95}"/>
    <dgm:cxn modelId="{37D2E288-BDA3-4212-BBAF-A59EFE381A25}" type="presOf" srcId="{7F66F5E3-AA89-4463-ADD9-1A506F9BD6BC}" destId="{299BE89F-E03E-4052-9928-558DB1C9FA77}" srcOrd="0" destOrd="0" presId="urn:microsoft.com/office/officeart/2005/8/layout/cycle4"/>
    <dgm:cxn modelId="{86D25E1A-7BC4-4E9A-9351-6A7BEC938DF8}" type="presOf" srcId="{0CBAD87D-6143-45C8-A45A-FC52FFC6A9A0}" destId="{B5F5A33E-15EC-459E-9EF2-B1FED03EA1E7}" srcOrd="1" destOrd="3" presId="urn:microsoft.com/office/officeart/2005/8/layout/cycle4"/>
    <dgm:cxn modelId="{6C40220D-07BE-4759-B575-12D280ECD1C7}" type="presOf" srcId="{C9209426-D0D7-498B-A47C-F555B15CCC03}" destId="{6C69797C-EBF6-4261-B5DA-2B71ADE87C11}" srcOrd="0" destOrd="0" presId="urn:microsoft.com/office/officeart/2005/8/layout/cycle4"/>
    <dgm:cxn modelId="{7DCE5F1B-5EF2-4A8E-A945-A9E2CB989DBC}" type="presOf" srcId="{86C7B48E-2FC5-40BB-84D9-A0980797C76D}" destId="{564BBB6B-212F-4021-B5CF-C93922155390}" srcOrd="0" destOrd="0" presId="urn:microsoft.com/office/officeart/2005/8/layout/cycle4"/>
    <dgm:cxn modelId="{3CACB72F-ABC4-468F-8E19-29460F0B8445}" type="presOf" srcId="{B9703EDF-3666-48BA-8079-FBDC03336B47}" destId="{A57C6276-42C0-4877-B18A-B88029B8B955}" srcOrd="1" destOrd="2" presId="urn:microsoft.com/office/officeart/2005/8/layout/cycle4"/>
    <dgm:cxn modelId="{4EF6B7C9-D6CD-4048-9E36-BB82E9A5BE78}" srcId="{86C7B48E-2FC5-40BB-84D9-A0980797C76D}" destId="{C9209426-D0D7-498B-A47C-F555B15CCC03}" srcOrd="0" destOrd="0" parTransId="{0365FEEE-ECFE-4801-B89B-81466AF0D2C1}" sibTransId="{12FFA543-871B-4D72-9A36-38F2B61A262B}"/>
    <dgm:cxn modelId="{82F52FC5-F600-486B-8D82-0DCF740DBEA0}" type="presOf" srcId="{E789FAB8-3023-423D-B587-4CD59A7D2427}" destId="{B5F5A33E-15EC-459E-9EF2-B1FED03EA1E7}" srcOrd="1" destOrd="2" presId="urn:microsoft.com/office/officeart/2005/8/layout/cycle4"/>
    <dgm:cxn modelId="{E7E1FF53-7700-4DA1-8D36-C76F5D20CFDD}" srcId="{C9209426-D0D7-498B-A47C-F555B15CCC03}" destId="{0CBAD87D-6143-45C8-A45A-FC52FFC6A9A0}" srcOrd="3" destOrd="0" parTransId="{6DEB3621-3B65-4BD6-AA29-7FFE668BB717}" sibTransId="{843152FF-DAA7-4891-AB8C-2377D762C080}"/>
    <dgm:cxn modelId="{C377ECB6-DF7D-45E0-A4B7-7540D981BAD3}" type="presOf" srcId="{1BF4CA88-0192-404D-8B6E-8CC57220BA5C}" destId="{AF34C1FB-47DF-4355-BFC2-8F86AA319B9B}" srcOrd="1" destOrd="0" presId="urn:microsoft.com/office/officeart/2005/8/layout/cycle4"/>
    <dgm:cxn modelId="{DE55B984-477F-4C3B-BAFA-6173FB61B06C}" type="presOf" srcId="{689FA9A7-D21D-41D1-A032-B772B6C0E693}" destId="{3BD121C4-36B2-44C2-8715-CEE22386B583}" srcOrd="1" destOrd="1" presId="urn:microsoft.com/office/officeart/2005/8/layout/cycle4"/>
    <dgm:cxn modelId="{81999965-5358-422A-A8FF-D0BA46F5E94A}" type="presOf" srcId="{CA7A78E5-720D-40BE-B2A3-72132B1C4F2F}" destId="{EEC25175-D1B3-4EDA-A38B-FA69BF0FC4C3}" srcOrd="0" destOrd="0" presId="urn:microsoft.com/office/officeart/2005/8/layout/cycle4"/>
    <dgm:cxn modelId="{A289D580-E35E-4876-B34E-98AEB980E677}" type="presOf" srcId="{B81CFA77-7456-4039-B699-EC48E374F883}" destId="{9A60C3FA-EEAE-4524-9CFB-A2463B43DCA9}" srcOrd="0" destOrd="0" presId="urn:microsoft.com/office/officeart/2005/8/layout/cycle4"/>
    <dgm:cxn modelId="{52611B6A-1861-40D9-80B6-8079DFD5F5E1}" type="presOf" srcId="{CD09C509-58EB-45AC-BC6A-53DF29BDA7B1}" destId="{FF7E5180-04D8-40C6-A6BA-1C7BA5ED94C2}" srcOrd="0" destOrd="1" presId="urn:microsoft.com/office/officeart/2005/8/layout/cycle4"/>
    <dgm:cxn modelId="{60A60407-D90C-409F-8824-5D892D740D1E}" type="presOf" srcId="{0CBAD87D-6143-45C8-A45A-FC52FFC6A9A0}" destId="{FF7E5180-04D8-40C6-A6BA-1C7BA5ED94C2}" srcOrd="0" destOrd="3" presId="urn:microsoft.com/office/officeart/2005/8/layout/cycle4"/>
    <dgm:cxn modelId="{9204C995-29DA-4C4E-98B5-0574152A42A8}" type="presParOf" srcId="{564BBB6B-212F-4021-B5CF-C93922155390}" destId="{857308A1-63C4-4FE9-BEB7-B17AFCEC4E3D}" srcOrd="0" destOrd="0" presId="urn:microsoft.com/office/officeart/2005/8/layout/cycle4"/>
    <dgm:cxn modelId="{92031680-99D2-4264-B1EE-9E147CC9C5E9}" type="presParOf" srcId="{857308A1-63C4-4FE9-BEB7-B17AFCEC4E3D}" destId="{1EC6454D-F080-4A9E-B591-119A8B98410C}" srcOrd="0" destOrd="0" presId="urn:microsoft.com/office/officeart/2005/8/layout/cycle4"/>
    <dgm:cxn modelId="{3B8A247A-03FD-4E2A-BD86-2A4F1C9A1F42}" type="presParOf" srcId="{1EC6454D-F080-4A9E-B591-119A8B98410C}" destId="{FF7E5180-04D8-40C6-A6BA-1C7BA5ED94C2}" srcOrd="0" destOrd="0" presId="urn:microsoft.com/office/officeart/2005/8/layout/cycle4"/>
    <dgm:cxn modelId="{308C4FFD-3850-48FD-B17C-28EF6CDB6579}" type="presParOf" srcId="{1EC6454D-F080-4A9E-B591-119A8B98410C}" destId="{B5F5A33E-15EC-459E-9EF2-B1FED03EA1E7}" srcOrd="1" destOrd="0" presId="urn:microsoft.com/office/officeart/2005/8/layout/cycle4"/>
    <dgm:cxn modelId="{7D4780B2-34EB-44BA-8CBF-DB740A2B3BB3}" type="presParOf" srcId="{857308A1-63C4-4FE9-BEB7-B17AFCEC4E3D}" destId="{E4C5F08B-CEAB-41D2-A6FB-7DBE6DAF3FB7}" srcOrd="1" destOrd="0" presId="urn:microsoft.com/office/officeart/2005/8/layout/cycle4"/>
    <dgm:cxn modelId="{B520F0B3-96E0-4B19-B431-2CDB938C29C2}" type="presParOf" srcId="{E4C5F08B-CEAB-41D2-A6FB-7DBE6DAF3FB7}" destId="{0583113E-C8ED-4894-B6F5-7AD6D10E4A58}" srcOrd="0" destOrd="0" presId="urn:microsoft.com/office/officeart/2005/8/layout/cycle4"/>
    <dgm:cxn modelId="{9A626FBC-696F-428A-832B-CA1B49FFFA1B}" type="presParOf" srcId="{E4C5F08B-CEAB-41D2-A6FB-7DBE6DAF3FB7}" destId="{AF34C1FB-47DF-4355-BFC2-8F86AA319B9B}" srcOrd="1" destOrd="0" presId="urn:microsoft.com/office/officeart/2005/8/layout/cycle4"/>
    <dgm:cxn modelId="{45451597-51A9-4F66-A8DB-32CF01BA25FE}" type="presParOf" srcId="{857308A1-63C4-4FE9-BEB7-B17AFCEC4E3D}" destId="{04171DD2-F12E-441F-AC87-0E8E45DD7B5F}" srcOrd="2" destOrd="0" presId="urn:microsoft.com/office/officeart/2005/8/layout/cycle4"/>
    <dgm:cxn modelId="{D52EA555-0406-4147-9093-D981A074A1CD}" type="presParOf" srcId="{04171DD2-F12E-441F-AC87-0E8E45DD7B5F}" destId="{A1BC7506-8EFC-4300-80BA-DAE91167C102}" srcOrd="0" destOrd="0" presId="urn:microsoft.com/office/officeart/2005/8/layout/cycle4"/>
    <dgm:cxn modelId="{D481F14F-A875-40B4-9C61-283A7F8FCEFC}" type="presParOf" srcId="{04171DD2-F12E-441F-AC87-0E8E45DD7B5F}" destId="{3BD121C4-36B2-44C2-8715-CEE22386B583}" srcOrd="1" destOrd="0" presId="urn:microsoft.com/office/officeart/2005/8/layout/cycle4"/>
    <dgm:cxn modelId="{87C30649-4C59-4C0D-9991-0B92746061D4}" type="presParOf" srcId="{857308A1-63C4-4FE9-BEB7-B17AFCEC4E3D}" destId="{C091C6DD-325E-497E-B540-F5EFA6E66688}" srcOrd="3" destOrd="0" presId="urn:microsoft.com/office/officeart/2005/8/layout/cycle4"/>
    <dgm:cxn modelId="{25A69E30-0E46-4711-87C3-FE3762680B3D}" type="presParOf" srcId="{C091C6DD-325E-497E-B540-F5EFA6E66688}" destId="{EEC25175-D1B3-4EDA-A38B-FA69BF0FC4C3}" srcOrd="0" destOrd="0" presId="urn:microsoft.com/office/officeart/2005/8/layout/cycle4"/>
    <dgm:cxn modelId="{A7817E71-A892-4309-AAEA-7CC10EA9B2BF}" type="presParOf" srcId="{C091C6DD-325E-497E-B540-F5EFA6E66688}" destId="{A57C6276-42C0-4877-B18A-B88029B8B955}" srcOrd="1" destOrd="0" presId="urn:microsoft.com/office/officeart/2005/8/layout/cycle4"/>
    <dgm:cxn modelId="{0204A23B-B0B4-4324-9408-5A12B3663A3D}" type="presParOf" srcId="{857308A1-63C4-4FE9-BEB7-B17AFCEC4E3D}" destId="{C1DE0FDE-FB2A-4BD6-B7E1-5F9852713842}" srcOrd="4" destOrd="0" presId="urn:microsoft.com/office/officeart/2005/8/layout/cycle4"/>
    <dgm:cxn modelId="{DF6B2B60-DD12-4B50-A841-BCAFDCD76B84}" type="presParOf" srcId="{564BBB6B-212F-4021-B5CF-C93922155390}" destId="{5246B8D2-82F1-4261-8426-57BC32D2A012}" srcOrd="1" destOrd="0" presId="urn:microsoft.com/office/officeart/2005/8/layout/cycle4"/>
    <dgm:cxn modelId="{BD4FE6DC-F313-4E98-9670-463D5F734098}" type="presParOf" srcId="{5246B8D2-82F1-4261-8426-57BC32D2A012}" destId="{6C69797C-EBF6-4261-B5DA-2B71ADE87C11}" srcOrd="0" destOrd="0" presId="urn:microsoft.com/office/officeart/2005/8/layout/cycle4"/>
    <dgm:cxn modelId="{43ABE203-CFA8-4CC7-8AA8-F8AF26F5F109}" type="presParOf" srcId="{5246B8D2-82F1-4261-8426-57BC32D2A012}" destId="{3DE76A47-E818-4A58-A7D7-F7FCA7F69624}" srcOrd="1" destOrd="0" presId="urn:microsoft.com/office/officeart/2005/8/layout/cycle4"/>
    <dgm:cxn modelId="{2C679BBB-F3E0-472A-A111-148CFF9C26D6}" type="presParOf" srcId="{5246B8D2-82F1-4261-8426-57BC32D2A012}" destId="{9A60C3FA-EEAE-4524-9CFB-A2463B43DCA9}" srcOrd="2" destOrd="0" presId="urn:microsoft.com/office/officeart/2005/8/layout/cycle4"/>
    <dgm:cxn modelId="{0179008A-D367-4CA2-88C5-99B1C3A3E81A}" type="presParOf" srcId="{5246B8D2-82F1-4261-8426-57BC32D2A012}" destId="{299BE89F-E03E-4052-9928-558DB1C9FA77}" srcOrd="3" destOrd="0" presId="urn:microsoft.com/office/officeart/2005/8/layout/cycle4"/>
    <dgm:cxn modelId="{B13CD259-B4FE-46A7-97A7-4BD86959F6A2}" type="presParOf" srcId="{5246B8D2-82F1-4261-8426-57BC32D2A012}" destId="{9F763B0C-4A41-49BF-AA7C-E0EAD9FBB0C6}" srcOrd="4" destOrd="0" presId="urn:microsoft.com/office/officeart/2005/8/layout/cycle4"/>
    <dgm:cxn modelId="{EEE6659A-5356-498A-8C50-E183962EADF6}" type="presParOf" srcId="{564BBB6B-212F-4021-B5CF-C93922155390}" destId="{83168B01-E07A-4ED0-9672-3DADB67CB2BE}" srcOrd="2" destOrd="0" presId="urn:microsoft.com/office/officeart/2005/8/layout/cycle4"/>
    <dgm:cxn modelId="{B8D2DBF8-4012-4B1A-8A26-FA1922C2CBE9}" type="presParOf" srcId="{564BBB6B-212F-4021-B5CF-C93922155390}" destId="{772EE31C-3928-4ADB-AF45-21E40443BBA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C7506-8EFC-4300-80BA-DAE91167C102}">
      <dsp:nvSpPr>
        <dsp:cNvPr id="0" name=""/>
        <dsp:cNvSpPr/>
      </dsp:nvSpPr>
      <dsp:spPr>
        <a:xfrm>
          <a:off x="3681984" y="2763519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114300" lvl="1" indent="-114300" algn="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bg2">
                  <a:lumMod val="25000"/>
                </a:schemeClr>
              </a:solidFill>
            </a:rPr>
            <a:t>无序关联</a:t>
          </a:r>
          <a:endParaRPr lang="zh-CN" altLang="en-US" sz="1400" kern="1200" dirty="0">
            <a:solidFill>
              <a:schemeClr val="bg2">
                <a:lumMod val="25000"/>
              </a:schemeClr>
            </a:solidFill>
          </a:endParaRPr>
        </a:p>
        <a:p>
          <a:pPr marL="114300" lvl="1" indent="-114300" algn="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bg2">
                  <a:lumMod val="25000"/>
                </a:schemeClr>
              </a:solidFill>
            </a:rPr>
            <a:t>时序关联</a:t>
          </a:r>
          <a:endParaRPr lang="zh-CN" altLang="en-US" sz="14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4312835" y="3117206"/>
        <a:ext cx="1348197" cy="918226"/>
      </dsp:txXfrm>
    </dsp:sp>
    <dsp:sp modelId="{EEC25175-D1B3-4EDA-A38B-FA69BF0FC4C3}">
      <dsp:nvSpPr>
        <dsp:cNvPr id="0" name=""/>
        <dsp:cNvSpPr/>
      </dsp:nvSpPr>
      <dsp:spPr>
        <a:xfrm>
          <a:off x="406400" y="2763519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bg2">
                  <a:lumMod val="25000"/>
                </a:schemeClr>
              </a:solidFill>
            </a:rPr>
            <a:t>线性回归</a:t>
          </a:r>
          <a:endParaRPr lang="zh-CN" altLang="en-US" sz="1400" kern="1200" dirty="0">
            <a:solidFill>
              <a:schemeClr val="bg2">
                <a:lumMod val="2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bg2">
                  <a:lumMod val="25000"/>
                </a:schemeClr>
              </a:solidFill>
            </a:rPr>
            <a:t>广义线性回归</a:t>
          </a:r>
          <a:endParaRPr lang="zh-CN" altLang="en-US" sz="1400" kern="1200" dirty="0">
            <a:solidFill>
              <a:schemeClr val="bg2">
                <a:lumMod val="2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bg2">
                  <a:lumMod val="25000"/>
                </a:schemeClr>
              </a:solidFill>
            </a:rPr>
            <a:t>自回归</a:t>
          </a:r>
          <a:r>
            <a:rPr lang="en-US" altLang="zh-CN" sz="1400" kern="1200" dirty="0" smtClean="0">
              <a:solidFill>
                <a:schemeClr val="bg2">
                  <a:lumMod val="25000"/>
                </a:schemeClr>
              </a:solidFill>
            </a:rPr>
            <a:t>/</a:t>
          </a:r>
          <a:r>
            <a:rPr lang="zh-CN" altLang="en-US" sz="1400" kern="1200" dirty="0" smtClean="0">
              <a:solidFill>
                <a:schemeClr val="bg2">
                  <a:lumMod val="25000"/>
                </a:schemeClr>
              </a:solidFill>
            </a:rPr>
            <a:t>时间序列</a:t>
          </a:r>
          <a:endParaRPr lang="zh-CN" altLang="en-US" sz="14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434967" y="3117206"/>
        <a:ext cx="1348197" cy="918226"/>
      </dsp:txXfrm>
    </dsp:sp>
    <dsp:sp modelId="{0583113E-C8ED-4894-B6F5-7AD6D10E4A58}">
      <dsp:nvSpPr>
        <dsp:cNvPr id="0" name=""/>
        <dsp:cNvSpPr/>
      </dsp:nvSpPr>
      <dsp:spPr>
        <a:xfrm>
          <a:off x="3681984" y="0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bg2">
                  <a:lumMod val="25000"/>
                </a:schemeClr>
              </a:solidFill>
            </a:rPr>
            <a:t>层次聚类</a:t>
          </a:r>
          <a:endParaRPr lang="zh-CN" altLang="en-US" sz="1400" kern="1200" dirty="0">
            <a:solidFill>
              <a:schemeClr val="bg2">
                <a:lumMod val="25000"/>
              </a:schemeClr>
            </a:solidFill>
          </a:endParaRPr>
        </a:p>
        <a:p>
          <a:pPr marL="114300" lvl="1" indent="-114300" algn="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bg2">
                  <a:lumMod val="25000"/>
                </a:schemeClr>
              </a:solidFill>
            </a:rPr>
            <a:t>重心聚类</a:t>
          </a:r>
          <a:endParaRPr lang="zh-CN" altLang="en-US" sz="1400" kern="1200" dirty="0">
            <a:solidFill>
              <a:schemeClr val="bg2">
                <a:lumMod val="25000"/>
              </a:schemeClr>
            </a:solidFill>
          </a:endParaRPr>
        </a:p>
        <a:p>
          <a:pPr marL="114300" lvl="1" indent="-114300" algn="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bg2">
                  <a:lumMod val="25000"/>
                </a:schemeClr>
              </a:solidFill>
            </a:rPr>
            <a:t>密度聚类</a:t>
          </a:r>
          <a:endParaRPr lang="zh-CN" altLang="en-US" sz="14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4312835" y="28567"/>
        <a:ext cx="1348197" cy="918226"/>
      </dsp:txXfrm>
    </dsp:sp>
    <dsp:sp modelId="{FF7E5180-04D8-40C6-A6BA-1C7BA5ED94C2}">
      <dsp:nvSpPr>
        <dsp:cNvPr id="0" name=""/>
        <dsp:cNvSpPr/>
      </dsp:nvSpPr>
      <dsp:spPr>
        <a:xfrm>
          <a:off x="406400" y="0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bg2">
                  <a:lumMod val="25000"/>
                </a:schemeClr>
              </a:solidFill>
            </a:rPr>
            <a:t>决策树</a:t>
          </a:r>
          <a:endParaRPr lang="zh-CN" altLang="en-US" sz="1400" kern="1200" dirty="0">
            <a:solidFill>
              <a:schemeClr val="bg2">
                <a:lumMod val="2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bg2">
                  <a:lumMod val="25000"/>
                </a:schemeClr>
              </a:solidFill>
            </a:rPr>
            <a:t>神经网络</a:t>
          </a:r>
          <a:endParaRPr lang="zh-CN" altLang="en-US" sz="1400" kern="1200" dirty="0">
            <a:solidFill>
              <a:schemeClr val="bg2">
                <a:lumMod val="2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bg2">
                  <a:lumMod val="25000"/>
                </a:schemeClr>
              </a:solidFill>
            </a:rPr>
            <a:t>逻辑回归</a:t>
          </a:r>
          <a:endParaRPr lang="zh-CN" altLang="en-US" sz="1400" kern="1200" dirty="0">
            <a:solidFill>
              <a:schemeClr val="bg2">
                <a:lumMod val="2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bg2">
                  <a:lumMod val="25000"/>
                </a:schemeClr>
              </a:solidFill>
            </a:rPr>
            <a:t>支持向量机</a:t>
          </a:r>
          <a:endParaRPr lang="zh-CN" altLang="en-US" sz="14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434967" y="28567"/>
        <a:ext cx="1348197" cy="918226"/>
      </dsp:txXfrm>
    </dsp:sp>
    <dsp:sp modelId="{6C69797C-EBF6-4261-B5DA-2B71ADE87C11}">
      <dsp:nvSpPr>
        <dsp:cNvPr id="0" name=""/>
        <dsp:cNvSpPr/>
      </dsp:nvSpPr>
      <dsp:spPr>
        <a:xfrm>
          <a:off x="1247648" y="231647"/>
          <a:ext cx="1759712" cy="175971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分类</a:t>
          </a:r>
          <a:endParaRPr lang="zh-CN" altLang="en-US" sz="3100" kern="1200" dirty="0"/>
        </a:p>
      </dsp:txBody>
      <dsp:txXfrm>
        <a:off x="1763056" y="747055"/>
        <a:ext cx="1244304" cy="1244304"/>
      </dsp:txXfrm>
    </dsp:sp>
    <dsp:sp modelId="{3DE76A47-E818-4A58-A7D7-F7FCA7F69624}">
      <dsp:nvSpPr>
        <dsp:cNvPr id="0" name=""/>
        <dsp:cNvSpPr/>
      </dsp:nvSpPr>
      <dsp:spPr>
        <a:xfrm rot="5400000">
          <a:off x="3088640" y="231647"/>
          <a:ext cx="1759712" cy="1759712"/>
        </a:xfrm>
        <a:prstGeom prst="pieWedg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聚类</a:t>
          </a:r>
          <a:endParaRPr lang="zh-CN" altLang="en-US" sz="3100" kern="1200" dirty="0"/>
        </a:p>
      </dsp:txBody>
      <dsp:txXfrm rot="-5400000">
        <a:off x="3088640" y="747055"/>
        <a:ext cx="1244304" cy="1244304"/>
      </dsp:txXfrm>
    </dsp:sp>
    <dsp:sp modelId="{9A60C3FA-EEAE-4524-9CFB-A2463B43DCA9}">
      <dsp:nvSpPr>
        <dsp:cNvPr id="0" name=""/>
        <dsp:cNvSpPr/>
      </dsp:nvSpPr>
      <dsp:spPr>
        <a:xfrm rot="10800000">
          <a:off x="3088640" y="2072640"/>
          <a:ext cx="1759712" cy="1759712"/>
        </a:xfrm>
        <a:prstGeom prst="pieWedg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关联</a:t>
          </a:r>
          <a:endParaRPr lang="zh-CN" altLang="en-US" sz="3100" kern="1200" dirty="0"/>
        </a:p>
      </dsp:txBody>
      <dsp:txXfrm rot="10800000">
        <a:off x="3088640" y="2072640"/>
        <a:ext cx="1244304" cy="1244304"/>
      </dsp:txXfrm>
    </dsp:sp>
    <dsp:sp modelId="{299BE89F-E03E-4052-9928-558DB1C9FA77}">
      <dsp:nvSpPr>
        <dsp:cNvPr id="0" name=""/>
        <dsp:cNvSpPr/>
      </dsp:nvSpPr>
      <dsp:spPr>
        <a:xfrm rot="16200000">
          <a:off x="1247648" y="2072640"/>
          <a:ext cx="1759712" cy="175971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回归</a:t>
          </a:r>
          <a:endParaRPr lang="zh-CN" altLang="en-US" sz="3100" kern="1200" dirty="0"/>
        </a:p>
      </dsp:txBody>
      <dsp:txXfrm rot="5400000">
        <a:off x="1763056" y="2072640"/>
        <a:ext cx="1244304" cy="1244304"/>
      </dsp:txXfrm>
    </dsp:sp>
    <dsp:sp modelId="{83168B01-E07A-4ED0-9672-3DADB67CB2BE}">
      <dsp:nvSpPr>
        <dsp:cNvPr id="0" name=""/>
        <dsp:cNvSpPr/>
      </dsp:nvSpPr>
      <dsp:spPr>
        <a:xfrm>
          <a:off x="2744216" y="1666240"/>
          <a:ext cx="607568" cy="528320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2EE31C-3928-4ADB-AF45-21E40443BBA9}">
      <dsp:nvSpPr>
        <dsp:cNvPr id="0" name=""/>
        <dsp:cNvSpPr/>
      </dsp:nvSpPr>
      <dsp:spPr>
        <a:xfrm rot="10800000">
          <a:off x="2744216" y="1869440"/>
          <a:ext cx="607568" cy="528320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A44B7-99EF-40FA-B588-2C01AEDD1EB9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7C810-EBEF-4042-BADF-B5F1B81AA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821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46252-80E9-4F63-87DF-8D44F4E69752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934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ppt模板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11560" y="3966882"/>
            <a:ext cx="6193060" cy="1046789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606334" y="5088301"/>
            <a:ext cx="6198286" cy="1016664"/>
          </a:xfrm>
        </p:spPr>
        <p:txBody>
          <a:bodyPr>
            <a:normAutofit/>
          </a:bodyPr>
          <a:lstStyle>
            <a:lvl1pPr marL="0" indent="0">
              <a:buNone/>
              <a:defRPr sz="1800" i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19044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645762"/>
            <a:ext cx="7772400" cy="1362075"/>
          </a:xfrm>
        </p:spPr>
        <p:txBody>
          <a:bodyPr anchor="b">
            <a:normAutofit/>
          </a:bodyPr>
          <a:lstStyle>
            <a:lvl1pPr algn="l">
              <a:defRPr sz="2800" b="1" cap="all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023459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 i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487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6480720" cy="468000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837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6480720" cy="468000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bg2">
                    <a:lumMod val="90000"/>
                  </a:schemeClr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50825" y="1412776"/>
            <a:ext cx="8640000" cy="475163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6850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6480720" cy="468000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bg2">
                    <a:lumMod val="90000"/>
                  </a:schemeClr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50825" y="1412775"/>
            <a:ext cx="4249167" cy="475163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4643313" y="1412775"/>
            <a:ext cx="4249167" cy="475163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93959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692000" y="3671048"/>
            <a:ext cx="5760000" cy="1143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 b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altLang="zh-CN" dirty="0" smtClean="0"/>
              <a:t>Thanks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326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2B4C-D96A-4B87-BD00-15613A2478FD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88D75-13F8-414A-B9AC-FE32E3A3BAF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7" descr="ppt模板-2 07051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4465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image" Target="NULL"/><Relationship Id="rId5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2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image" Target="NULL"/><Relationship Id="rId5" Type="http://schemas.openxmlformats.org/officeDocument/2006/relationships/image" Target="NULL"/><Relationship Id="rId1" Type="http://schemas.openxmlformats.org/officeDocument/2006/relationships/slideLayout" Target="../slideLayouts/slideLayout3.xml"/><Relationship Id="rId2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NUL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3.bin"/><Relationship Id="rId7" Type="http://schemas.openxmlformats.org/officeDocument/2006/relationships/oleObject" Target="../embeddings/oleObject4.bin"/><Relationship Id="rId8" Type="http://schemas.openxmlformats.org/officeDocument/2006/relationships/oleObject" Target="../embeddings/oleObject5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数据挖掘培训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于利军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6984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变量顺序</a:t>
            </a:r>
            <a:r>
              <a:rPr lang="zh-CN" altLang="en-US" dirty="0" smtClean="0"/>
              <a:t>选择</a:t>
            </a:r>
            <a:r>
              <a:rPr lang="zh-CN" altLang="en-US" dirty="0"/>
              <a:t>：</a:t>
            </a:r>
            <a:r>
              <a:rPr lang="zh-CN" altLang="en-US" dirty="0" smtClean="0"/>
              <a:t>前</a:t>
            </a:r>
            <a:r>
              <a:rPr lang="zh-CN" altLang="en-US" dirty="0"/>
              <a:t>向</a:t>
            </a:r>
            <a:r>
              <a:rPr lang="zh-CN" altLang="en-US" dirty="0" smtClean="0"/>
              <a:t>法</a:t>
            </a:r>
            <a:endParaRPr lang="zh-CN" altLang="en-US" dirty="0"/>
          </a:p>
        </p:txBody>
      </p:sp>
      <p:sp>
        <p:nvSpPr>
          <p:cNvPr id="45085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6248400" y="1676400"/>
            <a:ext cx="152400" cy="228600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8" name="Rectangle 8" descr="50%"/>
          <p:cNvSpPr>
            <a:spLocks noChangeArrowheads="1"/>
          </p:cNvSpPr>
          <p:nvPr/>
        </p:nvSpPr>
        <p:spPr bwMode="auto">
          <a:xfrm>
            <a:off x="6400800" y="1676400"/>
            <a:ext cx="152400" cy="228600"/>
          </a:xfrm>
          <a:prstGeom prst="rect">
            <a:avLst/>
          </a:prstGeom>
          <a:pattFill prst="pct50">
            <a:fgClr>
              <a:srgbClr val="003366"/>
            </a:fgClr>
            <a:bgClr>
              <a:srgbClr val="003399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9" name="Rectangle 9"/>
          <p:cNvSpPr>
            <a:spLocks noChangeArrowheads="1"/>
          </p:cNvSpPr>
          <p:nvPr/>
        </p:nvSpPr>
        <p:spPr bwMode="auto">
          <a:xfrm>
            <a:off x="6553200" y="1676400"/>
            <a:ext cx="152400" cy="228600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0" name="Rectangle 10" descr="50%"/>
          <p:cNvSpPr>
            <a:spLocks noChangeArrowheads="1"/>
          </p:cNvSpPr>
          <p:nvPr/>
        </p:nvSpPr>
        <p:spPr bwMode="auto">
          <a:xfrm>
            <a:off x="6705600" y="1676400"/>
            <a:ext cx="152400" cy="228600"/>
          </a:xfrm>
          <a:prstGeom prst="rect">
            <a:avLst/>
          </a:prstGeom>
          <a:pattFill prst="pct50">
            <a:fgClr>
              <a:srgbClr val="003399"/>
            </a:fgClr>
            <a:bgClr>
              <a:srgbClr val="666699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1" name="Rectangle 11"/>
          <p:cNvSpPr>
            <a:spLocks noChangeArrowheads="1"/>
          </p:cNvSpPr>
          <p:nvPr/>
        </p:nvSpPr>
        <p:spPr bwMode="auto">
          <a:xfrm>
            <a:off x="6858000" y="1676400"/>
            <a:ext cx="152400" cy="22860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2" name="Rectangle 12" descr="50%"/>
          <p:cNvSpPr>
            <a:spLocks noChangeArrowheads="1"/>
          </p:cNvSpPr>
          <p:nvPr/>
        </p:nvSpPr>
        <p:spPr bwMode="auto">
          <a:xfrm>
            <a:off x="7010400" y="1676400"/>
            <a:ext cx="152400" cy="2286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3" name="Rectangle 13"/>
          <p:cNvSpPr>
            <a:spLocks noChangeArrowheads="1"/>
          </p:cNvSpPr>
          <p:nvPr/>
        </p:nvSpPr>
        <p:spPr bwMode="auto">
          <a:xfrm>
            <a:off x="7162800" y="1676400"/>
            <a:ext cx="152400" cy="228600"/>
          </a:xfrm>
          <a:prstGeom prst="rect">
            <a:avLst/>
          </a:prstGeom>
          <a:solidFill>
            <a:srgbClr val="CC9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4" name="Rectangle 14" descr="50%"/>
          <p:cNvSpPr>
            <a:spLocks noChangeArrowheads="1"/>
          </p:cNvSpPr>
          <p:nvPr/>
        </p:nvSpPr>
        <p:spPr bwMode="auto">
          <a:xfrm>
            <a:off x="7315200" y="1676400"/>
            <a:ext cx="152400" cy="228600"/>
          </a:xfrm>
          <a:prstGeom prst="rect">
            <a:avLst/>
          </a:prstGeom>
          <a:pattFill prst="pct50">
            <a:fgClr>
              <a:srgbClr val="CC9700"/>
            </a:fgClr>
            <a:bgClr>
              <a:srgbClr val="FFCC00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5" name="Rectangle 15"/>
          <p:cNvSpPr>
            <a:spLocks noChangeArrowheads="1"/>
          </p:cNvSpPr>
          <p:nvPr/>
        </p:nvSpPr>
        <p:spPr bwMode="auto">
          <a:xfrm>
            <a:off x="7467600" y="1676400"/>
            <a:ext cx="152400" cy="2286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6" name="Rectangle 16" descr="50%"/>
          <p:cNvSpPr>
            <a:spLocks noChangeArrowheads="1"/>
          </p:cNvSpPr>
          <p:nvPr/>
        </p:nvSpPr>
        <p:spPr bwMode="auto">
          <a:xfrm>
            <a:off x="7620000" y="1676400"/>
            <a:ext cx="152400" cy="228600"/>
          </a:xfrm>
          <a:prstGeom prst="rect">
            <a:avLst/>
          </a:prstGeom>
          <a:pattFill prst="pct50">
            <a:fgClr>
              <a:srgbClr val="FFCC00"/>
            </a:fgClr>
            <a:bgClr>
              <a:srgbClr val="FFF2BE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7" name="Rectangle 17"/>
          <p:cNvSpPr>
            <a:spLocks noChangeArrowheads="1"/>
          </p:cNvSpPr>
          <p:nvPr/>
        </p:nvSpPr>
        <p:spPr bwMode="auto">
          <a:xfrm>
            <a:off x="7772400" y="1676400"/>
            <a:ext cx="152400" cy="228600"/>
          </a:xfrm>
          <a:prstGeom prst="rect">
            <a:avLst/>
          </a:prstGeom>
          <a:solidFill>
            <a:srgbClr val="FFF2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8" name="Rectangle 18" descr="50%"/>
          <p:cNvSpPr>
            <a:spLocks noChangeArrowheads="1"/>
          </p:cNvSpPr>
          <p:nvPr/>
        </p:nvSpPr>
        <p:spPr bwMode="auto">
          <a:xfrm>
            <a:off x="7924800" y="1676400"/>
            <a:ext cx="533400" cy="2286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9" name="Rectangle 19"/>
          <p:cNvSpPr>
            <a:spLocks noChangeArrowheads="1"/>
          </p:cNvSpPr>
          <p:nvPr/>
        </p:nvSpPr>
        <p:spPr bwMode="auto">
          <a:xfrm>
            <a:off x="6248400" y="1676400"/>
            <a:ext cx="2209800" cy="228600"/>
          </a:xfrm>
          <a:prstGeom prst="rect">
            <a:avLst/>
          </a:prstGeom>
          <a:noFill/>
          <a:ln w="254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0" name="Text Box 20"/>
          <p:cNvSpPr txBox="1">
            <a:spLocks noChangeArrowheads="1"/>
          </p:cNvSpPr>
          <p:nvPr/>
        </p:nvSpPr>
        <p:spPr bwMode="auto">
          <a:xfrm>
            <a:off x="6583363" y="1143000"/>
            <a:ext cx="1508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Entry Cutoff</a:t>
            </a:r>
          </a:p>
        </p:txBody>
      </p:sp>
      <p:sp>
        <p:nvSpPr>
          <p:cNvPr id="71" name="Line 21"/>
          <p:cNvSpPr>
            <a:spLocks noChangeShapeType="1"/>
          </p:cNvSpPr>
          <p:nvPr/>
        </p:nvSpPr>
        <p:spPr bwMode="auto">
          <a:xfrm>
            <a:off x="7162800" y="1600200"/>
            <a:ext cx="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2" name="Line 22"/>
          <p:cNvSpPr>
            <a:spLocks noChangeShapeType="1"/>
          </p:cNvSpPr>
          <p:nvPr/>
        </p:nvSpPr>
        <p:spPr bwMode="auto">
          <a:xfrm flipH="1">
            <a:off x="6553200" y="1790700"/>
            <a:ext cx="609600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3" name="Rectangle 25"/>
          <p:cNvSpPr>
            <a:spLocks noChangeArrowheads="1"/>
          </p:cNvSpPr>
          <p:nvPr/>
        </p:nvSpPr>
        <p:spPr bwMode="auto">
          <a:xfrm>
            <a:off x="2286000" y="1524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4" name="Text Box 26"/>
          <p:cNvSpPr txBox="1">
            <a:spLocks noChangeArrowheads="1"/>
          </p:cNvSpPr>
          <p:nvPr/>
        </p:nvSpPr>
        <p:spPr bwMode="auto">
          <a:xfrm>
            <a:off x="2514600" y="1066800"/>
            <a:ext cx="163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Input </a:t>
            </a:r>
            <a:r>
              <a:rPr lang="en-US" altLang="zh-CN" i="1" dirty="0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p</a:t>
            </a:r>
            <a:r>
              <a:rPr lang="en-US" altLang="zh-CN" dirty="0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-value</a:t>
            </a:r>
          </a:p>
        </p:txBody>
      </p:sp>
      <p:sp>
        <p:nvSpPr>
          <p:cNvPr id="75" name="Rectangle 28" descr="50%"/>
          <p:cNvSpPr>
            <a:spLocks noChangeArrowheads="1"/>
          </p:cNvSpPr>
          <p:nvPr/>
        </p:nvSpPr>
        <p:spPr bwMode="auto">
          <a:xfrm>
            <a:off x="129540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6" name="Rectangle 29" descr="50%"/>
          <p:cNvSpPr>
            <a:spLocks noChangeArrowheads="1"/>
          </p:cNvSpPr>
          <p:nvPr/>
        </p:nvSpPr>
        <p:spPr bwMode="auto">
          <a:xfrm>
            <a:off x="182880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7" name="Rectangle 30"/>
          <p:cNvSpPr>
            <a:spLocks noChangeArrowheads="1"/>
          </p:cNvSpPr>
          <p:nvPr/>
        </p:nvSpPr>
        <p:spPr bwMode="auto">
          <a:xfrm>
            <a:off x="2362200" y="1600200"/>
            <a:ext cx="387350" cy="381000"/>
          </a:xfrm>
          <a:prstGeom prst="rect">
            <a:avLst/>
          </a:prstGeom>
          <a:solidFill>
            <a:srgbClr val="0033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8" name="Rectangle 31"/>
          <p:cNvSpPr>
            <a:spLocks noChangeArrowheads="1"/>
          </p:cNvSpPr>
          <p:nvPr/>
        </p:nvSpPr>
        <p:spPr bwMode="auto">
          <a:xfrm>
            <a:off x="2889250" y="16002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9" name="Rectangle 32"/>
          <p:cNvSpPr>
            <a:spLocks noChangeArrowheads="1"/>
          </p:cNvSpPr>
          <p:nvPr/>
        </p:nvSpPr>
        <p:spPr bwMode="auto">
          <a:xfrm>
            <a:off x="3429000" y="16002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0" name="Rectangle 33" descr="50%"/>
          <p:cNvSpPr>
            <a:spLocks noChangeArrowheads="1"/>
          </p:cNvSpPr>
          <p:nvPr/>
        </p:nvSpPr>
        <p:spPr bwMode="auto">
          <a:xfrm>
            <a:off x="396240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1" name="Rectangle 34" descr="50%"/>
          <p:cNvSpPr>
            <a:spLocks noChangeArrowheads="1"/>
          </p:cNvSpPr>
          <p:nvPr/>
        </p:nvSpPr>
        <p:spPr bwMode="auto">
          <a:xfrm>
            <a:off x="448945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2" name="Rectangle 35" descr="50%"/>
          <p:cNvSpPr>
            <a:spLocks noChangeArrowheads="1"/>
          </p:cNvSpPr>
          <p:nvPr/>
        </p:nvSpPr>
        <p:spPr bwMode="auto">
          <a:xfrm>
            <a:off x="502285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14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变量顺序选择：前向法</a:t>
            </a:r>
          </a:p>
        </p:txBody>
      </p:sp>
      <p:sp>
        <p:nvSpPr>
          <p:cNvPr id="46119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77" name="Rectangle 5"/>
          <p:cNvSpPr>
            <a:spLocks noChangeArrowheads="1"/>
          </p:cNvSpPr>
          <p:nvPr/>
        </p:nvSpPr>
        <p:spPr bwMode="auto">
          <a:xfrm>
            <a:off x="6248400" y="1676400"/>
            <a:ext cx="152400" cy="228600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8" name="Rectangle 6" descr="50%"/>
          <p:cNvSpPr>
            <a:spLocks noChangeArrowheads="1"/>
          </p:cNvSpPr>
          <p:nvPr/>
        </p:nvSpPr>
        <p:spPr bwMode="auto">
          <a:xfrm>
            <a:off x="6400800" y="1676400"/>
            <a:ext cx="152400" cy="228600"/>
          </a:xfrm>
          <a:prstGeom prst="rect">
            <a:avLst/>
          </a:prstGeom>
          <a:pattFill prst="pct50">
            <a:fgClr>
              <a:srgbClr val="003366"/>
            </a:fgClr>
            <a:bgClr>
              <a:srgbClr val="003399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9" name="Rectangle 7"/>
          <p:cNvSpPr>
            <a:spLocks noChangeArrowheads="1"/>
          </p:cNvSpPr>
          <p:nvPr/>
        </p:nvSpPr>
        <p:spPr bwMode="auto">
          <a:xfrm>
            <a:off x="6553200" y="1676400"/>
            <a:ext cx="152400" cy="228600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0" name="Rectangle 8" descr="50%"/>
          <p:cNvSpPr>
            <a:spLocks noChangeArrowheads="1"/>
          </p:cNvSpPr>
          <p:nvPr/>
        </p:nvSpPr>
        <p:spPr bwMode="auto">
          <a:xfrm>
            <a:off x="6705600" y="1676400"/>
            <a:ext cx="152400" cy="228600"/>
          </a:xfrm>
          <a:prstGeom prst="rect">
            <a:avLst/>
          </a:prstGeom>
          <a:pattFill prst="pct50">
            <a:fgClr>
              <a:srgbClr val="003399"/>
            </a:fgClr>
            <a:bgClr>
              <a:srgbClr val="666699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1" name="Rectangle 9"/>
          <p:cNvSpPr>
            <a:spLocks noChangeArrowheads="1"/>
          </p:cNvSpPr>
          <p:nvPr/>
        </p:nvSpPr>
        <p:spPr bwMode="auto">
          <a:xfrm>
            <a:off x="6858000" y="1676400"/>
            <a:ext cx="152400" cy="22860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2" name="Rectangle 10" descr="50%"/>
          <p:cNvSpPr>
            <a:spLocks noChangeArrowheads="1"/>
          </p:cNvSpPr>
          <p:nvPr/>
        </p:nvSpPr>
        <p:spPr bwMode="auto">
          <a:xfrm>
            <a:off x="7010400" y="1676400"/>
            <a:ext cx="152400" cy="2286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3" name="Rectangle 11"/>
          <p:cNvSpPr>
            <a:spLocks noChangeArrowheads="1"/>
          </p:cNvSpPr>
          <p:nvPr/>
        </p:nvSpPr>
        <p:spPr bwMode="auto">
          <a:xfrm>
            <a:off x="7162800" y="1676400"/>
            <a:ext cx="152400" cy="228600"/>
          </a:xfrm>
          <a:prstGeom prst="rect">
            <a:avLst/>
          </a:prstGeom>
          <a:solidFill>
            <a:srgbClr val="CC9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4" name="Rectangle 12" descr="50%"/>
          <p:cNvSpPr>
            <a:spLocks noChangeArrowheads="1"/>
          </p:cNvSpPr>
          <p:nvPr/>
        </p:nvSpPr>
        <p:spPr bwMode="auto">
          <a:xfrm>
            <a:off x="7315200" y="1676400"/>
            <a:ext cx="152400" cy="228600"/>
          </a:xfrm>
          <a:prstGeom prst="rect">
            <a:avLst/>
          </a:prstGeom>
          <a:pattFill prst="pct50">
            <a:fgClr>
              <a:srgbClr val="CC9700"/>
            </a:fgClr>
            <a:bgClr>
              <a:srgbClr val="FFCC00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5" name="Rectangle 13"/>
          <p:cNvSpPr>
            <a:spLocks noChangeArrowheads="1"/>
          </p:cNvSpPr>
          <p:nvPr/>
        </p:nvSpPr>
        <p:spPr bwMode="auto">
          <a:xfrm>
            <a:off x="7467600" y="1676400"/>
            <a:ext cx="152400" cy="2286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6" name="Rectangle 14" descr="50%"/>
          <p:cNvSpPr>
            <a:spLocks noChangeArrowheads="1"/>
          </p:cNvSpPr>
          <p:nvPr/>
        </p:nvSpPr>
        <p:spPr bwMode="auto">
          <a:xfrm>
            <a:off x="7620000" y="1676400"/>
            <a:ext cx="152400" cy="228600"/>
          </a:xfrm>
          <a:prstGeom prst="rect">
            <a:avLst/>
          </a:prstGeom>
          <a:pattFill prst="pct50">
            <a:fgClr>
              <a:srgbClr val="FFCC00"/>
            </a:fgClr>
            <a:bgClr>
              <a:srgbClr val="FFF2BE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7" name="Rectangle 15"/>
          <p:cNvSpPr>
            <a:spLocks noChangeArrowheads="1"/>
          </p:cNvSpPr>
          <p:nvPr/>
        </p:nvSpPr>
        <p:spPr bwMode="auto">
          <a:xfrm>
            <a:off x="7772400" y="1676400"/>
            <a:ext cx="152400" cy="228600"/>
          </a:xfrm>
          <a:prstGeom prst="rect">
            <a:avLst/>
          </a:prstGeom>
          <a:solidFill>
            <a:srgbClr val="FFF2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8" name="Rectangle 16" descr="50%"/>
          <p:cNvSpPr>
            <a:spLocks noChangeArrowheads="1"/>
          </p:cNvSpPr>
          <p:nvPr/>
        </p:nvSpPr>
        <p:spPr bwMode="auto">
          <a:xfrm>
            <a:off x="7924800" y="1676400"/>
            <a:ext cx="533400" cy="2286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9" name="Rectangle 17"/>
          <p:cNvSpPr>
            <a:spLocks noChangeArrowheads="1"/>
          </p:cNvSpPr>
          <p:nvPr/>
        </p:nvSpPr>
        <p:spPr bwMode="auto">
          <a:xfrm>
            <a:off x="6248400" y="1676400"/>
            <a:ext cx="2209800" cy="228600"/>
          </a:xfrm>
          <a:prstGeom prst="rect">
            <a:avLst/>
          </a:prstGeom>
          <a:noFill/>
          <a:ln w="254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0" name="Text Box 18"/>
          <p:cNvSpPr txBox="1">
            <a:spLocks noChangeArrowheads="1"/>
          </p:cNvSpPr>
          <p:nvPr/>
        </p:nvSpPr>
        <p:spPr bwMode="auto">
          <a:xfrm>
            <a:off x="6583363" y="1143000"/>
            <a:ext cx="1508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Entry Cutoff</a:t>
            </a:r>
            <a:endParaRPr lang="en-US" altLang="zh-CN" dirty="0" smtClean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91" name="Line 19"/>
          <p:cNvSpPr>
            <a:spLocks noChangeShapeType="1"/>
          </p:cNvSpPr>
          <p:nvPr/>
        </p:nvSpPr>
        <p:spPr bwMode="auto">
          <a:xfrm>
            <a:off x="7162800" y="1600200"/>
            <a:ext cx="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2" name="Line 20"/>
          <p:cNvSpPr>
            <a:spLocks noChangeShapeType="1"/>
          </p:cNvSpPr>
          <p:nvPr/>
        </p:nvSpPr>
        <p:spPr bwMode="auto">
          <a:xfrm flipH="1">
            <a:off x="6553200" y="1790700"/>
            <a:ext cx="609600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3" name="Rectangle 22"/>
          <p:cNvSpPr>
            <a:spLocks noChangeArrowheads="1"/>
          </p:cNvSpPr>
          <p:nvPr/>
        </p:nvSpPr>
        <p:spPr bwMode="auto">
          <a:xfrm>
            <a:off x="33528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4" name="Rectangle 23"/>
          <p:cNvSpPr>
            <a:spLocks noChangeArrowheads="1"/>
          </p:cNvSpPr>
          <p:nvPr/>
        </p:nvSpPr>
        <p:spPr bwMode="auto">
          <a:xfrm>
            <a:off x="2286000" y="1524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5" name="Text Box 24"/>
          <p:cNvSpPr txBox="1">
            <a:spLocks noChangeArrowheads="1"/>
          </p:cNvSpPr>
          <p:nvPr/>
        </p:nvSpPr>
        <p:spPr bwMode="auto">
          <a:xfrm>
            <a:off x="2514600" y="1066800"/>
            <a:ext cx="163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Input </a:t>
            </a:r>
            <a:r>
              <a:rPr lang="en-US" altLang="zh-CN" i="1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-value</a:t>
            </a:r>
            <a:endParaRPr lang="en-US" altLang="zh-CN" dirty="0" smtClean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96" name="Rectangle 26" descr="50%"/>
          <p:cNvSpPr>
            <a:spLocks noChangeArrowheads="1"/>
          </p:cNvSpPr>
          <p:nvPr/>
        </p:nvSpPr>
        <p:spPr bwMode="auto">
          <a:xfrm>
            <a:off x="129540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7" name="Rectangle 27" descr="50%"/>
          <p:cNvSpPr>
            <a:spLocks noChangeArrowheads="1"/>
          </p:cNvSpPr>
          <p:nvPr/>
        </p:nvSpPr>
        <p:spPr bwMode="auto">
          <a:xfrm>
            <a:off x="182880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8" name="Rectangle 28"/>
          <p:cNvSpPr>
            <a:spLocks noChangeArrowheads="1"/>
          </p:cNvSpPr>
          <p:nvPr/>
        </p:nvSpPr>
        <p:spPr bwMode="auto">
          <a:xfrm>
            <a:off x="2362200" y="1600200"/>
            <a:ext cx="387350" cy="381000"/>
          </a:xfrm>
          <a:prstGeom prst="rect">
            <a:avLst/>
          </a:prstGeom>
          <a:solidFill>
            <a:srgbClr val="0033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9" name="Rectangle 29"/>
          <p:cNvSpPr>
            <a:spLocks noChangeArrowheads="1"/>
          </p:cNvSpPr>
          <p:nvPr/>
        </p:nvSpPr>
        <p:spPr bwMode="auto">
          <a:xfrm>
            <a:off x="2889250" y="16002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0" name="Rectangle 30"/>
          <p:cNvSpPr>
            <a:spLocks noChangeArrowheads="1"/>
          </p:cNvSpPr>
          <p:nvPr/>
        </p:nvSpPr>
        <p:spPr bwMode="auto">
          <a:xfrm>
            <a:off x="3429000" y="16002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1" name="Rectangle 31" descr="50%"/>
          <p:cNvSpPr>
            <a:spLocks noChangeArrowheads="1"/>
          </p:cNvSpPr>
          <p:nvPr/>
        </p:nvSpPr>
        <p:spPr bwMode="auto">
          <a:xfrm>
            <a:off x="396240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2" name="Rectangle 32" descr="50%"/>
          <p:cNvSpPr>
            <a:spLocks noChangeArrowheads="1"/>
          </p:cNvSpPr>
          <p:nvPr/>
        </p:nvSpPr>
        <p:spPr bwMode="auto">
          <a:xfrm>
            <a:off x="448945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3" name="Rectangle 33" descr="50%"/>
          <p:cNvSpPr>
            <a:spLocks noChangeArrowheads="1"/>
          </p:cNvSpPr>
          <p:nvPr/>
        </p:nvSpPr>
        <p:spPr bwMode="auto">
          <a:xfrm>
            <a:off x="502285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4" name="Rectangle 74"/>
          <p:cNvSpPr>
            <a:spLocks noChangeArrowheads="1"/>
          </p:cNvSpPr>
          <p:nvPr/>
        </p:nvSpPr>
        <p:spPr bwMode="auto">
          <a:xfrm>
            <a:off x="22860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5" name="Rectangle 75"/>
          <p:cNvSpPr>
            <a:spLocks noChangeArrowheads="1"/>
          </p:cNvSpPr>
          <p:nvPr/>
        </p:nvSpPr>
        <p:spPr bwMode="auto">
          <a:xfrm>
            <a:off x="1295400" y="21336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6" name="Rectangle 76"/>
          <p:cNvSpPr>
            <a:spLocks noChangeArrowheads="1"/>
          </p:cNvSpPr>
          <p:nvPr/>
        </p:nvSpPr>
        <p:spPr bwMode="auto">
          <a:xfrm>
            <a:off x="2355850" y="2133600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7" name="Rectangle 77"/>
          <p:cNvSpPr>
            <a:spLocks noChangeArrowheads="1"/>
          </p:cNvSpPr>
          <p:nvPr/>
        </p:nvSpPr>
        <p:spPr bwMode="auto">
          <a:xfrm>
            <a:off x="2889250" y="21336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8" name="Rectangle 78"/>
          <p:cNvSpPr>
            <a:spLocks noChangeArrowheads="1"/>
          </p:cNvSpPr>
          <p:nvPr/>
        </p:nvSpPr>
        <p:spPr bwMode="auto">
          <a:xfrm>
            <a:off x="3429000" y="2133600"/>
            <a:ext cx="387350" cy="381000"/>
          </a:xfrm>
          <a:prstGeom prst="rect">
            <a:avLst/>
          </a:prstGeom>
          <a:solidFill>
            <a:srgbClr val="0033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9" name="Rectangle 79" descr="50%"/>
          <p:cNvSpPr>
            <a:spLocks noChangeArrowheads="1"/>
          </p:cNvSpPr>
          <p:nvPr/>
        </p:nvSpPr>
        <p:spPr bwMode="auto">
          <a:xfrm>
            <a:off x="39624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0" name="Rectangle 80" descr="50%"/>
          <p:cNvSpPr>
            <a:spLocks noChangeArrowheads="1"/>
          </p:cNvSpPr>
          <p:nvPr/>
        </p:nvSpPr>
        <p:spPr bwMode="auto">
          <a:xfrm>
            <a:off x="448945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1" name="Rectangle 81" descr="50%"/>
          <p:cNvSpPr>
            <a:spLocks noChangeArrowheads="1"/>
          </p:cNvSpPr>
          <p:nvPr/>
        </p:nvSpPr>
        <p:spPr bwMode="auto">
          <a:xfrm>
            <a:off x="502285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2" name="Rectangle 82" descr="50%"/>
          <p:cNvSpPr>
            <a:spLocks noChangeArrowheads="1"/>
          </p:cNvSpPr>
          <p:nvPr/>
        </p:nvSpPr>
        <p:spPr bwMode="auto">
          <a:xfrm>
            <a:off x="18288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19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变量顺序选择：前向法</a:t>
            </a:r>
          </a:p>
        </p:txBody>
      </p:sp>
      <p:sp>
        <p:nvSpPr>
          <p:cNvPr id="47154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99" name="Rectangle 5"/>
          <p:cNvSpPr>
            <a:spLocks noChangeArrowheads="1"/>
          </p:cNvSpPr>
          <p:nvPr/>
        </p:nvSpPr>
        <p:spPr bwMode="auto">
          <a:xfrm>
            <a:off x="6248400" y="1676400"/>
            <a:ext cx="152400" cy="228600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0" name="Rectangle 6" descr="50%"/>
          <p:cNvSpPr>
            <a:spLocks noChangeArrowheads="1"/>
          </p:cNvSpPr>
          <p:nvPr/>
        </p:nvSpPr>
        <p:spPr bwMode="auto">
          <a:xfrm>
            <a:off x="6400800" y="1676400"/>
            <a:ext cx="152400" cy="228600"/>
          </a:xfrm>
          <a:prstGeom prst="rect">
            <a:avLst/>
          </a:prstGeom>
          <a:pattFill prst="pct50">
            <a:fgClr>
              <a:srgbClr val="003366"/>
            </a:fgClr>
            <a:bgClr>
              <a:srgbClr val="003399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1" name="Rectangle 7"/>
          <p:cNvSpPr>
            <a:spLocks noChangeArrowheads="1"/>
          </p:cNvSpPr>
          <p:nvPr/>
        </p:nvSpPr>
        <p:spPr bwMode="auto">
          <a:xfrm>
            <a:off x="6553200" y="1676400"/>
            <a:ext cx="152400" cy="228600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2" name="Rectangle 8" descr="50%"/>
          <p:cNvSpPr>
            <a:spLocks noChangeArrowheads="1"/>
          </p:cNvSpPr>
          <p:nvPr/>
        </p:nvSpPr>
        <p:spPr bwMode="auto">
          <a:xfrm>
            <a:off x="6705600" y="1676400"/>
            <a:ext cx="152400" cy="228600"/>
          </a:xfrm>
          <a:prstGeom prst="rect">
            <a:avLst/>
          </a:prstGeom>
          <a:pattFill prst="pct50">
            <a:fgClr>
              <a:srgbClr val="003399"/>
            </a:fgClr>
            <a:bgClr>
              <a:srgbClr val="666699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3" name="Rectangle 9"/>
          <p:cNvSpPr>
            <a:spLocks noChangeArrowheads="1"/>
          </p:cNvSpPr>
          <p:nvPr/>
        </p:nvSpPr>
        <p:spPr bwMode="auto">
          <a:xfrm>
            <a:off x="6858000" y="1676400"/>
            <a:ext cx="152400" cy="22860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4" name="Rectangle 10" descr="50%"/>
          <p:cNvSpPr>
            <a:spLocks noChangeArrowheads="1"/>
          </p:cNvSpPr>
          <p:nvPr/>
        </p:nvSpPr>
        <p:spPr bwMode="auto">
          <a:xfrm>
            <a:off x="7010400" y="1676400"/>
            <a:ext cx="152400" cy="2286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5" name="Rectangle 11"/>
          <p:cNvSpPr>
            <a:spLocks noChangeArrowheads="1"/>
          </p:cNvSpPr>
          <p:nvPr/>
        </p:nvSpPr>
        <p:spPr bwMode="auto">
          <a:xfrm>
            <a:off x="7162800" y="1676400"/>
            <a:ext cx="152400" cy="228600"/>
          </a:xfrm>
          <a:prstGeom prst="rect">
            <a:avLst/>
          </a:prstGeom>
          <a:solidFill>
            <a:srgbClr val="CC9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6" name="Rectangle 12" descr="50%"/>
          <p:cNvSpPr>
            <a:spLocks noChangeArrowheads="1"/>
          </p:cNvSpPr>
          <p:nvPr/>
        </p:nvSpPr>
        <p:spPr bwMode="auto">
          <a:xfrm>
            <a:off x="7315200" y="1676400"/>
            <a:ext cx="152400" cy="228600"/>
          </a:xfrm>
          <a:prstGeom prst="rect">
            <a:avLst/>
          </a:prstGeom>
          <a:pattFill prst="pct50">
            <a:fgClr>
              <a:srgbClr val="CC9700"/>
            </a:fgClr>
            <a:bgClr>
              <a:srgbClr val="FFCC00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7" name="Rectangle 13"/>
          <p:cNvSpPr>
            <a:spLocks noChangeArrowheads="1"/>
          </p:cNvSpPr>
          <p:nvPr/>
        </p:nvSpPr>
        <p:spPr bwMode="auto">
          <a:xfrm>
            <a:off x="7467600" y="1676400"/>
            <a:ext cx="152400" cy="2286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8" name="Rectangle 14" descr="50%"/>
          <p:cNvSpPr>
            <a:spLocks noChangeArrowheads="1"/>
          </p:cNvSpPr>
          <p:nvPr/>
        </p:nvSpPr>
        <p:spPr bwMode="auto">
          <a:xfrm>
            <a:off x="7620000" y="1676400"/>
            <a:ext cx="152400" cy="228600"/>
          </a:xfrm>
          <a:prstGeom prst="rect">
            <a:avLst/>
          </a:prstGeom>
          <a:pattFill prst="pct50">
            <a:fgClr>
              <a:srgbClr val="FFCC00"/>
            </a:fgClr>
            <a:bgClr>
              <a:srgbClr val="FFF2BE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9" name="Rectangle 15"/>
          <p:cNvSpPr>
            <a:spLocks noChangeArrowheads="1"/>
          </p:cNvSpPr>
          <p:nvPr/>
        </p:nvSpPr>
        <p:spPr bwMode="auto">
          <a:xfrm>
            <a:off x="7772400" y="1676400"/>
            <a:ext cx="152400" cy="228600"/>
          </a:xfrm>
          <a:prstGeom prst="rect">
            <a:avLst/>
          </a:prstGeom>
          <a:solidFill>
            <a:srgbClr val="FFF2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0" name="Rectangle 16" descr="50%"/>
          <p:cNvSpPr>
            <a:spLocks noChangeArrowheads="1"/>
          </p:cNvSpPr>
          <p:nvPr/>
        </p:nvSpPr>
        <p:spPr bwMode="auto">
          <a:xfrm>
            <a:off x="7924800" y="1676400"/>
            <a:ext cx="533400" cy="2286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1" name="Rectangle 17"/>
          <p:cNvSpPr>
            <a:spLocks noChangeArrowheads="1"/>
          </p:cNvSpPr>
          <p:nvPr/>
        </p:nvSpPr>
        <p:spPr bwMode="auto">
          <a:xfrm>
            <a:off x="6248400" y="1676400"/>
            <a:ext cx="2209800" cy="228600"/>
          </a:xfrm>
          <a:prstGeom prst="rect">
            <a:avLst/>
          </a:prstGeom>
          <a:noFill/>
          <a:ln w="254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2" name="Text Box 18"/>
          <p:cNvSpPr txBox="1">
            <a:spLocks noChangeArrowheads="1"/>
          </p:cNvSpPr>
          <p:nvPr/>
        </p:nvSpPr>
        <p:spPr bwMode="auto">
          <a:xfrm>
            <a:off x="6583363" y="1143000"/>
            <a:ext cx="1508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Entry Cutoff</a:t>
            </a:r>
            <a:endParaRPr lang="en-US" altLang="zh-CN" dirty="0" smtClean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13" name="Line 19"/>
          <p:cNvSpPr>
            <a:spLocks noChangeShapeType="1"/>
          </p:cNvSpPr>
          <p:nvPr/>
        </p:nvSpPr>
        <p:spPr bwMode="auto">
          <a:xfrm>
            <a:off x="7162800" y="1600200"/>
            <a:ext cx="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4" name="Line 20"/>
          <p:cNvSpPr>
            <a:spLocks noChangeShapeType="1"/>
          </p:cNvSpPr>
          <p:nvPr/>
        </p:nvSpPr>
        <p:spPr bwMode="auto">
          <a:xfrm flipH="1">
            <a:off x="6553200" y="1790700"/>
            <a:ext cx="609600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5" name="Rectangle 21"/>
          <p:cNvSpPr>
            <a:spLocks noChangeArrowheads="1"/>
          </p:cNvSpPr>
          <p:nvPr/>
        </p:nvSpPr>
        <p:spPr bwMode="auto">
          <a:xfrm>
            <a:off x="49530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6" name="Rectangle 22"/>
          <p:cNvSpPr>
            <a:spLocks noChangeArrowheads="1"/>
          </p:cNvSpPr>
          <p:nvPr/>
        </p:nvSpPr>
        <p:spPr bwMode="auto">
          <a:xfrm>
            <a:off x="33528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7" name="Rectangle 23"/>
          <p:cNvSpPr>
            <a:spLocks noChangeArrowheads="1"/>
          </p:cNvSpPr>
          <p:nvPr/>
        </p:nvSpPr>
        <p:spPr bwMode="auto">
          <a:xfrm>
            <a:off x="2286000" y="1524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8" name="Text Box 24"/>
          <p:cNvSpPr txBox="1">
            <a:spLocks noChangeArrowheads="1"/>
          </p:cNvSpPr>
          <p:nvPr/>
        </p:nvSpPr>
        <p:spPr bwMode="auto">
          <a:xfrm>
            <a:off x="2514600" y="1066800"/>
            <a:ext cx="163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Input </a:t>
            </a:r>
            <a:r>
              <a:rPr lang="en-US" altLang="zh-CN" i="1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-value</a:t>
            </a:r>
            <a:endParaRPr lang="en-US" altLang="zh-CN" dirty="0" smtClean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19" name="Rectangle 26" descr="50%"/>
          <p:cNvSpPr>
            <a:spLocks noChangeArrowheads="1"/>
          </p:cNvSpPr>
          <p:nvPr/>
        </p:nvSpPr>
        <p:spPr bwMode="auto">
          <a:xfrm>
            <a:off x="129540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0" name="Rectangle 27" descr="50%"/>
          <p:cNvSpPr>
            <a:spLocks noChangeArrowheads="1"/>
          </p:cNvSpPr>
          <p:nvPr/>
        </p:nvSpPr>
        <p:spPr bwMode="auto">
          <a:xfrm>
            <a:off x="182880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1" name="Rectangle 28"/>
          <p:cNvSpPr>
            <a:spLocks noChangeArrowheads="1"/>
          </p:cNvSpPr>
          <p:nvPr/>
        </p:nvSpPr>
        <p:spPr bwMode="auto">
          <a:xfrm>
            <a:off x="2362200" y="1600200"/>
            <a:ext cx="387350" cy="381000"/>
          </a:xfrm>
          <a:prstGeom prst="rect">
            <a:avLst/>
          </a:prstGeom>
          <a:solidFill>
            <a:srgbClr val="0033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2889250" y="16002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3" name="Rectangle 30"/>
          <p:cNvSpPr>
            <a:spLocks noChangeArrowheads="1"/>
          </p:cNvSpPr>
          <p:nvPr/>
        </p:nvSpPr>
        <p:spPr bwMode="auto">
          <a:xfrm>
            <a:off x="3429000" y="16002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4" name="Rectangle 31" descr="50%"/>
          <p:cNvSpPr>
            <a:spLocks noChangeArrowheads="1"/>
          </p:cNvSpPr>
          <p:nvPr/>
        </p:nvSpPr>
        <p:spPr bwMode="auto">
          <a:xfrm>
            <a:off x="396240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5" name="Rectangle 32" descr="50%"/>
          <p:cNvSpPr>
            <a:spLocks noChangeArrowheads="1"/>
          </p:cNvSpPr>
          <p:nvPr/>
        </p:nvSpPr>
        <p:spPr bwMode="auto">
          <a:xfrm>
            <a:off x="448945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6" name="Rectangle 33" descr="50%"/>
          <p:cNvSpPr>
            <a:spLocks noChangeArrowheads="1"/>
          </p:cNvSpPr>
          <p:nvPr/>
        </p:nvSpPr>
        <p:spPr bwMode="auto">
          <a:xfrm>
            <a:off x="502285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7" name="Rectangle 58"/>
          <p:cNvSpPr>
            <a:spLocks noChangeArrowheads="1"/>
          </p:cNvSpPr>
          <p:nvPr/>
        </p:nvSpPr>
        <p:spPr bwMode="auto">
          <a:xfrm>
            <a:off x="33528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8" name="Rectangle 59"/>
          <p:cNvSpPr>
            <a:spLocks noChangeArrowheads="1"/>
          </p:cNvSpPr>
          <p:nvPr/>
        </p:nvSpPr>
        <p:spPr bwMode="auto">
          <a:xfrm>
            <a:off x="22860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9" name="Rectangle 60"/>
          <p:cNvSpPr>
            <a:spLocks noChangeArrowheads="1"/>
          </p:cNvSpPr>
          <p:nvPr/>
        </p:nvSpPr>
        <p:spPr bwMode="auto">
          <a:xfrm>
            <a:off x="1828800" y="26670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0" name="Rectangle 61"/>
          <p:cNvSpPr>
            <a:spLocks noChangeArrowheads="1"/>
          </p:cNvSpPr>
          <p:nvPr/>
        </p:nvSpPr>
        <p:spPr bwMode="auto">
          <a:xfrm>
            <a:off x="2355850" y="2667000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1" name="Rectangle 62"/>
          <p:cNvSpPr>
            <a:spLocks noChangeArrowheads="1"/>
          </p:cNvSpPr>
          <p:nvPr/>
        </p:nvSpPr>
        <p:spPr bwMode="auto">
          <a:xfrm>
            <a:off x="3429000" y="2667000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2" name="Rectangle 63" descr="50%"/>
          <p:cNvSpPr>
            <a:spLocks noChangeArrowheads="1"/>
          </p:cNvSpPr>
          <p:nvPr/>
        </p:nvSpPr>
        <p:spPr bwMode="auto">
          <a:xfrm>
            <a:off x="5022850" y="2667000"/>
            <a:ext cx="387350" cy="3810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3" name="Rectangle 64"/>
          <p:cNvSpPr>
            <a:spLocks noChangeArrowheads="1"/>
          </p:cNvSpPr>
          <p:nvPr/>
        </p:nvSpPr>
        <p:spPr bwMode="auto">
          <a:xfrm>
            <a:off x="4489450" y="26670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4" name="Rectangle 65" descr="50%"/>
          <p:cNvSpPr>
            <a:spLocks noChangeArrowheads="1"/>
          </p:cNvSpPr>
          <p:nvPr/>
        </p:nvSpPr>
        <p:spPr bwMode="auto">
          <a:xfrm>
            <a:off x="12954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5" name="Rectangle 66" descr="50%"/>
          <p:cNvSpPr>
            <a:spLocks noChangeArrowheads="1"/>
          </p:cNvSpPr>
          <p:nvPr/>
        </p:nvSpPr>
        <p:spPr bwMode="auto">
          <a:xfrm>
            <a:off x="288925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6" name="Rectangle 67" descr="50%"/>
          <p:cNvSpPr>
            <a:spLocks noChangeArrowheads="1"/>
          </p:cNvSpPr>
          <p:nvPr/>
        </p:nvSpPr>
        <p:spPr bwMode="auto">
          <a:xfrm>
            <a:off x="39624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7" name="Rectangle 74"/>
          <p:cNvSpPr>
            <a:spLocks noChangeArrowheads="1"/>
          </p:cNvSpPr>
          <p:nvPr/>
        </p:nvSpPr>
        <p:spPr bwMode="auto">
          <a:xfrm>
            <a:off x="22860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8" name="Rectangle 75"/>
          <p:cNvSpPr>
            <a:spLocks noChangeArrowheads="1"/>
          </p:cNvSpPr>
          <p:nvPr/>
        </p:nvSpPr>
        <p:spPr bwMode="auto">
          <a:xfrm>
            <a:off x="1295400" y="21336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9" name="Rectangle 76"/>
          <p:cNvSpPr>
            <a:spLocks noChangeArrowheads="1"/>
          </p:cNvSpPr>
          <p:nvPr/>
        </p:nvSpPr>
        <p:spPr bwMode="auto">
          <a:xfrm>
            <a:off x="2355850" y="2133600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0" name="Rectangle 77"/>
          <p:cNvSpPr>
            <a:spLocks noChangeArrowheads="1"/>
          </p:cNvSpPr>
          <p:nvPr/>
        </p:nvSpPr>
        <p:spPr bwMode="auto">
          <a:xfrm>
            <a:off x="2889250" y="21336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1" name="Rectangle 78"/>
          <p:cNvSpPr>
            <a:spLocks noChangeArrowheads="1"/>
          </p:cNvSpPr>
          <p:nvPr/>
        </p:nvSpPr>
        <p:spPr bwMode="auto">
          <a:xfrm>
            <a:off x="3429000" y="2133600"/>
            <a:ext cx="387350" cy="381000"/>
          </a:xfrm>
          <a:prstGeom prst="rect">
            <a:avLst/>
          </a:prstGeom>
          <a:solidFill>
            <a:srgbClr val="0033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2" name="Rectangle 79" descr="50%"/>
          <p:cNvSpPr>
            <a:spLocks noChangeArrowheads="1"/>
          </p:cNvSpPr>
          <p:nvPr/>
        </p:nvSpPr>
        <p:spPr bwMode="auto">
          <a:xfrm>
            <a:off x="39624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3" name="Rectangle 80" descr="50%"/>
          <p:cNvSpPr>
            <a:spLocks noChangeArrowheads="1"/>
          </p:cNvSpPr>
          <p:nvPr/>
        </p:nvSpPr>
        <p:spPr bwMode="auto">
          <a:xfrm>
            <a:off x="448945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4" name="Rectangle 81" descr="50%"/>
          <p:cNvSpPr>
            <a:spLocks noChangeArrowheads="1"/>
          </p:cNvSpPr>
          <p:nvPr/>
        </p:nvSpPr>
        <p:spPr bwMode="auto">
          <a:xfrm>
            <a:off x="502285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5" name="Rectangle 82" descr="50%"/>
          <p:cNvSpPr>
            <a:spLocks noChangeArrowheads="1"/>
          </p:cNvSpPr>
          <p:nvPr/>
        </p:nvSpPr>
        <p:spPr bwMode="auto">
          <a:xfrm>
            <a:off x="18288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31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变量顺序选择：前向法</a:t>
            </a:r>
          </a:p>
        </p:txBody>
      </p:sp>
      <p:sp>
        <p:nvSpPr>
          <p:cNvPr id="48192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127" name="Rectangle 5"/>
          <p:cNvSpPr>
            <a:spLocks noChangeArrowheads="1"/>
          </p:cNvSpPr>
          <p:nvPr/>
        </p:nvSpPr>
        <p:spPr bwMode="auto">
          <a:xfrm>
            <a:off x="6248400" y="1676400"/>
            <a:ext cx="152400" cy="228600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8" name="Rectangle 6" descr="50%"/>
          <p:cNvSpPr>
            <a:spLocks noChangeArrowheads="1"/>
          </p:cNvSpPr>
          <p:nvPr/>
        </p:nvSpPr>
        <p:spPr bwMode="auto">
          <a:xfrm>
            <a:off x="6400800" y="1676400"/>
            <a:ext cx="152400" cy="228600"/>
          </a:xfrm>
          <a:prstGeom prst="rect">
            <a:avLst/>
          </a:prstGeom>
          <a:pattFill prst="pct50">
            <a:fgClr>
              <a:srgbClr val="003366"/>
            </a:fgClr>
            <a:bgClr>
              <a:srgbClr val="003399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9" name="Rectangle 7"/>
          <p:cNvSpPr>
            <a:spLocks noChangeArrowheads="1"/>
          </p:cNvSpPr>
          <p:nvPr/>
        </p:nvSpPr>
        <p:spPr bwMode="auto">
          <a:xfrm>
            <a:off x="6553200" y="1676400"/>
            <a:ext cx="152400" cy="228600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0" name="Rectangle 8" descr="50%"/>
          <p:cNvSpPr>
            <a:spLocks noChangeArrowheads="1"/>
          </p:cNvSpPr>
          <p:nvPr/>
        </p:nvSpPr>
        <p:spPr bwMode="auto">
          <a:xfrm>
            <a:off x="6705600" y="1676400"/>
            <a:ext cx="152400" cy="228600"/>
          </a:xfrm>
          <a:prstGeom prst="rect">
            <a:avLst/>
          </a:prstGeom>
          <a:pattFill prst="pct50">
            <a:fgClr>
              <a:srgbClr val="003399"/>
            </a:fgClr>
            <a:bgClr>
              <a:srgbClr val="666699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1" name="Rectangle 9"/>
          <p:cNvSpPr>
            <a:spLocks noChangeArrowheads="1"/>
          </p:cNvSpPr>
          <p:nvPr/>
        </p:nvSpPr>
        <p:spPr bwMode="auto">
          <a:xfrm>
            <a:off x="6858000" y="1676400"/>
            <a:ext cx="152400" cy="22860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2" name="Rectangle 10" descr="50%"/>
          <p:cNvSpPr>
            <a:spLocks noChangeArrowheads="1"/>
          </p:cNvSpPr>
          <p:nvPr/>
        </p:nvSpPr>
        <p:spPr bwMode="auto">
          <a:xfrm>
            <a:off x="7010400" y="1676400"/>
            <a:ext cx="152400" cy="2286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3" name="Rectangle 11"/>
          <p:cNvSpPr>
            <a:spLocks noChangeArrowheads="1"/>
          </p:cNvSpPr>
          <p:nvPr/>
        </p:nvSpPr>
        <p:spPr bwMode="auto">
          <a:xfrm>
            <a:off x="7162800" y="1676400"/>
            <a:ext cx="152400" cy="228600"/>
          </a:xfrm>
          <a:prstGeom prst="rect">
            <a:avLst/>
          </a:prstGeom>
          <a:solidFill>
            <a:srgbClr val="CC9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4" name="Rectangle 12" descr="50%"/>
          <p:cNvSpPr>
            <a:spLocks noChangeArrowheads="1"/>
          </p:cNvSpPr>
          <p:nvPr/>
        </p:nvSpPr>
        <p:spPr bwMode="auto">
          <a:xfrm>
            <a:off x="7315200" y="1676400"/>
            <a:ext cx="152400" cy="228600"/>
          </a:xfrm>
          <a:prstGeom prst="rect">
            <a:avLst/>
          </a:prstGeom>
          <a:pattFill prst="pct50">
            <a:fgClr>
              <a:srgbClr val="CC9700"/>
            </a:fgClr>
            <a:bgClr>
              <a:srgbClr val="FFCC00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5" name="Rectangle 13"/>
          <p:cNvSpPr>
            <a:spLocks noChangeArrowheads="1"/>
          </p:cNvSpPr>
          <p:nvPr/>
        </p:nvSpPr>
        <p:spPr bwMode="auto">
          <a:xfrm>
            <a:off x="7467600" y="1676400"/>
            <a:ext cx="152400" cy="2286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6" name="Rectangle 14" descr="50%"/>
          <p:cNvSpPr>
            <a:spLocks noChangeArrowheads="1"/>
          </p:cNvSpPr>
          <p:nvPr/>
        </p:nvSpPr>
        <p:spPr bwMode="auto">
          <a:xfrm>
            <a:off x="7620000" y="1676400"/>
            <a:ext cx="152400" cy="228600"/>
          </a:xfrm>
          <a:prstGeom prst="rect">
            <a:avLst/>
          </a:prstGeom>
          <a:pattFill prst="pct50">
            <a:fgClr>
              <a:srgbClr val="FFCC00"/>
            </a:fgClr>
            <a:bgClr>
              <a:srgbClr val="FFF2BE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7" name="Rectangle 15"/>
          <p:cNvSpPr>
            <a:spLocks noChangeArrowheads="1"/>
          </p:cNvSpPr>
          <p:nvPr/>
        </p:nvSpPr>
        <p:spPr bwMode="auto">
          <a:xfrm>
            <a:off x="7772400" y="1676400"/>
            <a:ext cx="152400" cy="228600"/>
          </a:xfrm>
          <a:prstGeom prst="rect">
            <a:avLst/>
          </a:prstGeom>
          <a:solidFill>
            <a:srgbClr val="FFF2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8" name="Rectangle 16" descr="50%"/>
          <p:cNvSpPr>
            <a:spLocks noChangeArrowheads="1"/>
          </p:cNvSpPr>
          <p:nvPr/>
        </p:nvSpPr>
        <p:spPr bwMode="auto">
          <a:xfrm>
            <a:off x="7924800" y="1676400"/>
            <a:ext cx="533400" cy="2286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9" name="Rectangle 17"/>
          <p:cNvSpPr>
            <a:spLocks noChangeArrowheads="1"/>
          </p:cNvSpPr>
          <p:nvPr/>
        </p:nvSpPr>
        <p:spPr bwMode="auto">
          <a:xfrm>
            <a:off x="6248400" y="1676400"/>
            <a:ext cx="2209800" cy="228600"/>
          </a:xfrm>
          <a:prstGeom prst="rect">
            <a:avLst/>
          </a:prstGeom>
          <a:noFill/>
          <a:ln w="254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0" name="Text Box 18"/>
          <p:cNvSpPr txBox="1">
            <a:spLocks noChangeArrowheads="1"/>
          </p:cNvSpPr>
          <p:nvPr/>
        </p:nvSpPr>
        <p:spPr bwMode="auto">
          <a:xfrm>
            <a:off x="6583363" y="1143000"/>
            <a:ext cx="1508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Entry Cutoff</a:t>
            </a:r>
            <a:endParaRPr lang="en-US" altLang="zh-CN" dirty="0" smtClean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41" name="Line 19"/>
          <p:cNvSpPr>
            <a:spLocks noChangeShapeType="1"/>
          </p:cNvSpPr>
          <p:nvPr/>
        </p:nvSpPr>
        <p:spPr bwMode="auto">
          <a:xfrm>
            <a:off x="7162800" y="1600200"/>
            <a:ext cx="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2" name="Line 20"/>
          <p:cNvSpPr>
            <a:spLocks noChangeShapeType="1"/>
          </p:cNvSpPr>
          <p:nvPr/>
        </p:nvSpPr>
        <p:spPr bwMode="auto">
          <a:xfrm flipH="1">
            <a:off x="6553200" y="1790700"/>
            <a:ext cx="609600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3" name="Rectangle 21"/>
          <p:cNvSpPr>
            <a:spLocks noChangeArrowheads="1"/>
          </p:cNvSpPr>
          <p:nvPr/>
        </p:nvSpPr>
        <p:spPr bwMode="auto">
          <a:xfrm>
            <a:off x="49530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4" name="Rectangle 22"/>
          <p:cNvSpPr>
            <a:spLocks noChangeArrowheads="1"/>
          </p:cNvSpPr>
          <p:nvPr/>
        </p:nvSpPr>
        <p:spPr bwMode="auto">
          <a:xfrm>
            <a:off x="33528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5" name="Rectangle 23"/>
          <p:cNvSpPr>
            <a:spLocks noChangeArrowheads="1"/>
          </p:cNvSpPr>
          <p:nvPr/>
        </p:nvSpPr>
        <p:spPr bwMode="auto">
          <a:xfrm>
            <a:off x="2286000" y="1524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6" name="Text Box 24"/>
          <p:cNvSpPr txBox="1">
            <a:spLocks noChangeArrowheads="1"/>
          </p:cNvSpPr>
          <p:nvPr/>
        </p:nvSpPr>
        <p:spPr bwMode="auto">
          <a:xfrm>
            <a:off x="2514600" y="1066800"/>
            <a:ext cx="163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Input </a:t>
            </a:r>
            <a:r>
              <a:rPr lang="en-US" altLang="zh-CN" i="1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-value</a:t>
            </a:r>
            <a:endParaRPr lang="en-US" altLang="zh-CN" dirty="0" smtClean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47" name="Rectangle 26" descr="50%"/>
          <p:cNvSpPr>
            <a:spLocks noChangeArrowheads="1"/>
          </p:cNvSpPr>
          <p:nvPr/>
        </p:nvSpPr>
        <p:spPr bwMode="auto">
          <a:xfrm>
            <a:off x="129540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8" name="Rectangle 27" descr="50%"/>
          <p:cNvSpPr>
            <a:spLocks noChangeArrowheads="1"/>
          </p:cNvSpPr>
          <p:nvPr/>
        </p:nvSpPr>
        <p:spPr bwMode="auto">
          <a:xfrm>
            <a:off x="182880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9" name="Rectangle 28"/>
          <p:cNvSpPr>
            <a:spLocks noChangeArrowheads="1"/>
          </p:cNvSpPr>
          <p:nvPr/>
        </p:nvSpPr>
        <p:spPr bwMode="auto">
          <a:xfrm>
            <a:off x="2362200" y="1600200"/>
            <a:ext cx="387350" cy="381000"/>
          </a:xfrm>
          <a:prstGeom prst="rect">
            <a:avLst/>
          </a:prstGeom>
          <a:solidFill>
            <a:srgbClr val="0033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0" name="Rectangle 29"/>
          <p:cNvSpPr>
            <a:spLocks noChangeArrowheads="1"/>
          </p:cNvSpPr>
          <p:nvPr/>
        </p:nvSpPr>
        <p:spPr bwMode="auto">
          <a:xfrm>
            <a:off x="2889250" y="16002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1" name="Rectangle 30"/>
          <p:cNvSpPr>
            <a:spLocks noChangeArrowheads="1"/>
          </p:cNvSpPr>
          <p:nvPr/>
        </p:nvSpPr>
        <p:spPr bwMode="auto">
          <a:xfrm>
            <a:off x="3429000" y="16002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2" name="Rectangle 31" descr="50%"/>
          <p:cNvSpPr>
            <a:spLocks noChangeArrowheads="1"/>
          </p:cNvSpPr>
          <p:nvPr/>
        </p:nvSpPr>
        <p:spPr bwMode="auto">
          <a:xfrm>
            <a:off x="396240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3" name="Rectangle 32" descr="50%"/>
          <p:cNvSpPr>
            <a:spLocks noChangeArrowheads="1"/>
          </p:cNvSpPr>
          <p:nvPr/>
        </p:nvSpPr>
        <p:spPr bwMode="auto">
          <a:xfrm>
            <a:off x="448945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4" name="Rectangle 33" descr="50%"/>
          <p:cNvSpPr>
            <a:spLocks noChangeArrowheads="1"/>
          </p:cNvSpPr>
          <p:nvPr/>
        </p:nvSpPr>
        <p:spPr bwMode="auto">
          <a:xfrm>
            <a:off x="502285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5" name="Rectangle 36"/>
          <p:cNvSpPr>
            <a:spLocks noChangeArrowheads="1"/>
          </p:cNvSpPr>
          <p:nvPr/>
        </p:nvSpPr>
        <p:spPr bwMode="auto">
          <a:xfrm>
            <a:off x="2362200" y="3200400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6" name="Rectangle 37"/>
          <p:cNvSpPr>
            <a:spLocks noChangeArrowheads="1"/>
          </p:cNvSpPr>
          <p:nvPr/>
        </p:nvSpPr>
        <p:spPr bwMode="auto">
          <a:xfrm>
            <a:off x="3435350" y="3200400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7" name="Rectangle 38"/>
          <p:cNvSpPr>
            <a:spLocks noChangeArrowheads="1"/>
          </p:cNvSpPr>
          <p:nvPr/>
        </p:nvSpPr>
        <p:spPr bwMode="auto">
          <a:xfrm>
            <a:off x="5029200" y="3200400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8" name="Rectangle 41"/>
          <p:cNvSpPr>
            <a:spLocks noChangeArrowheads="1"/>
          </p:cNvSpPr>
          <p:nvPr/>
        </p:nvSpPr>
        <p:spPr bwMode="auto">
          <a:xfrm>
            <a:off x="49530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9" name="Rectangle 42"/>
          <p:cNvSpPr>
            <a:spLocks noChangeArrowheads="1"/>
          </p:cNvSpPr>
          <p:nvPr/>
        </p:nvSpPr>
        <p:spPr bwMode="auto">
          <a:xfrm>
            <a:off x="33528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0" name="Rectangle 43"/>
          <p:cNvSpPr>
            <a:spLocks noChangeArrowheads="1"/>
          </p:cNvSpPr>
          <p:nvPr/>
        </p:nvSpPr>
        <p:spPr bwMode="auto">
          <a:xfrm>
            <a:off x="22860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1" name="Rectangle 44"/>
          <p:cNvSpPr>
            <a:spLocks noChangeArrowheads="1"/>
          </p:cNvSpPr>
          <p:nvPr/>
        </p:nvSpPr>
        <p:spPr bwMode="auto">
          <a:xfrm>
            <a:off x="1828800" y="32004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2" name="Rectangle 45"/>
          <p:cNvSpPr>
            <a:spLocks noChangeArrowheads="1"/>
          </p:cNvSpPr>
          <p:nvPr/>
        </p:nvSpPr>
        <p:spPr bwMode="auto">
          <a:xfrm>
            <a:off x="2355850" y="3200400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3" name="Rectangle 46"/>
          <p:cNvSpPr>
            <a:spLocks noChangeArrowheads="1"/>
          </p:cNvSpPr>
          <p:nvPr/>
        </p:nvSpPr>
        <p:spPr bwMode="auto">
          <a:xfrm>
            <a:off x="3429000" y="3200400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4" name="Rectangle 47"/>
          <p:cNvSpPr>
            <a:spLocks noChangeArrowheads="1"/>
          </p:cNvSpPr>
          <p:nvPr/>
        </p:nvSpPr>
        <p:spPr bwMode="auto">
          <a:xfrm>
            <a:off x="3962400" y="32004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5" name="Rectangle 48"/>
          <p:cNvSpPr>
            <a:spLocks noChangeArrowheads="1"/>
          </p:cNvSpPr>
          <p:nvPr/>
        </p:nvSpPr>
        <p:spPr bwMode="auto">
          <a:xfrm>
            <a:off x="4489450" y="32004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6" name="Rectangle 49"/>
          <p:cNvSpPr>
            <a:spLocks noChangeArrowheads="1"/>
          </p:cNvSpPr>
          <p:nvPr/>
        </p:nvSpPr>
        <p:spPr bwMode="auto">
          <a:xfrm>
            <a:off x="5022850" y="3200400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7" name="Rectangle 50" descr="50%"/>
          <p:cNvSpPr>
            <a:spLocks noChangeArrowheads="1"/>
          </p:cNvSpPr>
          <p:nvPr/>
        </p:nvSpPr>
        <p:spPr bwMode="auto">
          <a:xfrm>
            <a:off x="1295400" y="32004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8" name="Rectangle 51" descr="50%"/>
          <p:cNvSpPr>
            <a:spLocks noChangeArrowheads="1"/>
          </p:cNvSpPr>
          <p:nvPr/>
        </p:nvSpPr>
        <p:spPr bwMode="auto">
          <a:xfrm>
            <a:off x="2895600" y="32004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9" name="Rectangle 58"/>
          <p:cNvSpPr>
            <a:spLocks noChangeArrowheads="1"/>
          </p:cNvSpPr>
          <p:nvPr/>
        </p:nvSpPr>
        <p:spPr bwMode="auto">
          <a:xfrm>
            <a:off x="33528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0" name="Rectangle 59"/>
          <p:cNvSpPr>
            <a:spLocks noChangeArrowheads="1"/>
          </p:cNvSpPr>
          <p:nvPr/>
        </p:nvSpPr>
        <p:spPr bwMode="auto">
          <a:xfrm>
            <a:off x="22860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1" name="Rectangle 60"/>
          <p:cNvSpPr>
            <a:spLocks noChangeArrowheads="1"/>
          </p:cNvSpPr>
          <p:nvPr/>
        </p:nvSpPr>
        <p:spPr bwMode="auto">
          <a:xfrm>
            <a:off x="1828800" y="26670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2" name="Rectangle 61"/>
          <p:cNvSpPr>
            <a:spLocks noChangeArrowheads="1"/>
          </p:cNvSpPr>
          <p:nvPr/>
        </p:nvSpPr>
        <p:spPr bwMode="auto">
          <a:xfrm>
            <a:off x="2355850" y="2667000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3" name="Rectangle 62"/>
          <p:cNvSpPr>
            <a:spLocks noChangeArrowheads="1"/>
          </p:cNvSpPr>
          <p:nvPr/>
        </p:nvSpPr>
        <p:spPr bwMode="auto">
          <a:xfrm>
            <a:off x="3429000" y="2667000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4" name="Rectangle 63" descr="50%"/>
          <p:cNvSpPr>
            <a:spLocks noChangeArrowheads="1"/>
          </p:cNvSpPr>
          <p:nvPr/>
        </p:nvSpPr>
        <p:spPr bwMode="auto">
          <a:xfrm>
            <a:off x="5022850" y="2667000"/>
            <a:ext cx="387350" cy="3810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5" name="Rectangle 64"/>
          <p:cNvSpPr>
            <a:spLocks noChangeArrowheads="1"/>
          </p:cNvSpPr>
          <p:nvPr/>
        </p:nvSpPr>
        <p:spPr bwMode="auto">
          <a:xfrm>
            <a:off x="4489450" y="26670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6" name="Rectangle 65" descr="50%"/>
          <p:cNvSpPr>
            <a:spLocks noChangeArrowheads="1"/>
          </p:cNvSpPr>
          <p:nvPr/>
        </p:nvSpPr>
        <p:spPr bwMode="auto">
          <a:xfrm>
            <a:off x="12954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7" name="Rectangle 66" descr="50%"/>
          <p:cNvSpPr>
            <a:spLocks noChangeArrowheads="1"/>
          </p:cNvSpPr>
          <p:nvPr/>
        </p:nvSpPr>
        <p:spPr bwMode="auto">
          <a:xfrm>
            <a:off x="288925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8" name="Rectangle 67" descr="50%"/>
          <p:cNvSpPr>
            <a:spLocks noChangeArrowheads="1"/>
          </p:cNvSpPr>
          <p:nvPr/>
        </p:nvSpPr>
        <p:spPr bwMode="auto">
          <a:xfrm>
            <a:off x="39624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9" name="Rectangle 74"/>
          <p:cNvSpPr>
            <a:spLocks noChangeArrowheads="1"/>
          </p:cNvSpPr>
          <p:nvPr/>
        </p:nvSpPr>
        <p:spPr bwMode="auto">
          <a:xfrm>
            <a:off x="22860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0" name="Rectangle 75"/>
          <p:cNvSpPr>
            <a:spLocks noChangeArrowheads="1"/>
          </p:cNvSpPr>
          <p:nvPr/>
        </p:nvSpPr>
        <p:spPr bwMode="auto">
          <a:xfrm>
            <a:off x="1295400" y="21336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1" name="Rectangle 76"/>
          <p:cNvSpPr>
            <a:spLocks noChangeArrowheads="1"/>
          </p:cNvSpPr>
          <p:nvPr/>
        </p:nvSpPr>
        <p:spPr bwMode="auto">
          <a:xfrm>
            <a:off x="2355850" y="2133600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2" name="Rectangle 77"/>
          <p:cNvSpPr>
            <a:spLocks noChangeArrowheads="1"/>
          </p:cNvSpPr>
          <p:nvPr/>
        </p:nvSpPr>
        <p:spPr bwMode="auto">
          <a:xfrm>
            <a:off x="2889250" y="21336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3" name="Rectangle 78"/>
          <p:cNvSpPr>
            <a:spLocks noChangeArrowheads="1"/>
          </p:cNvSpPr>
          <p:nvPr/>
        </p:nvSpPr>
        <p:spPr bwMode="auto">
          <a:xfrm>
            <a:off x="3429000" y="2133600"/>
            <a:ext cx="387350" cy="381000"/>
          </a:xfrm>
          <a:prstGeom prst="rect">
            <a:avLst/>
          </a:prstGeom>
          <a:solidFill>
            <a:srgbClr val="0033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4" name="Rectangle 79" descr="50%"/>
          <p:cNvSpPr>
            <a:spLocks noChangeArrowheads="1"/>
          </p:cNvSpPr>
          <p:nvPr/>
        </p:nvSpPr>
        <p:spPr bwMode="auto">
          <a:xfrm>
            <a:off x="39624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5" name="Rectangle 80" descr="50%"/>
          <p:cNvSpPr>
            <a:spLocks noChangeArrowheads="1"/>
          </p:cNvSpPr>
          <p:nvPr/>
        </p:nvSpPr>
        <p:spPr bwMode="auto">
          <a:xfrm>
            <a:off x="448945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6" name="Rectangle 81" descr="50%"/>
          <p:cNvSpPr>
            <a:spLocks noChangeArrowheads="1"/>
          </p:cNvSpPr>
          <p:nvPr/>
        </p:nvSpPr>
        <p:spPr bwMode="auto">
          <a:xfrm>
            <a:off x="502285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7" name="Rectangle 82" descr="50%"/>
          <p:cNvSpPr>
            <a:spLocks noChangeArrowheads="1"/>
          </p:cNvSpPr>
          <p:nvPr/>
        </p:nvSpPr>
        <p:spPr bwMode="auto">
          <a:xfrm>
            <a:off x="18288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4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变量顺序选择：前向法</a:t>
            </a:r>
          </a:p>
        </p:txBody>
      </p:sp>
      <p:sp>
        <p:nvSpPr>
          <p:cNvPr id="138" name="Rectangle 3"/>
          <p:cNvSpPr>
            <a:spLocks noChangeArrowheads="1"/>
          </p:cNvSpPr>
          <p:nvPr/>
        </p:nvSpPr>
        <p:spPr bwMode="auto">
          <a:xfrm>
            <a:off x="6248400" y="1676400"/>
            <a:ext cx="152400" cy="228600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9" name="Rectangle 4" descr="50%"/>
          <p:cNvSpPr>
            <a:spLocks noChangeArrowheads="1"/>
          </p:cNvSpPr>
          <p:nvPr/>
        </p:nvSpPr>
        <p:spPr bwMode="auto">
          <a:xfrm>
            <a:off x="6400800" y="1676400"/>
            <a:ext cx="152400" cy="228600"/>
          </a:xfrm>
          <a:prstGeom prst="rect">
            <a:avLst/>
          </a:prstGeom>
          <a:pattFill prst="pct50">
            <a:fgClr>
              <a:srgbClr val="003366"/>
            </a:fgClr>
            <a:bgClr>
              <a:srgbClr val="003399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0" name="Rectangle 5"/>
          <p:cNvSpPr>
            <a:spLocks noChangeArrowheads="1"/>
          </p:cNvSpPr>
          <p:nvPr/>
        </p:nvSpPr>
        <p:spPr bwMode="auto">
          <a:xfrm>
            <a:off x="6553200" y="1676400"/>
            <a:ext cx="152400" cy="228600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1" name="Rectangle 6" descr="50%"/>
          <p:cNvSpPr>
            <a:spLocks noChangeArrowheads="1"/>
          </p:cNvSpPr>
          <p:nvPr/>
        </p:nvSpPr>
        <p:spPr bwMode="auto">
          <a:xfrm>
            <a:off x="6705600" y="1676400"/>
            <a:ext cx="152400" cy="228600"/>
          </a:xfrm>
          <a:prstGeom prst="rect">
            <a:avLst/>
          </a:prstGeom>
          <a:pattFill prst="pct50">
            <a:fgClr>
              <a:srgbClr val="003399"/>
            </a:fgClr>
            <a:bgClr>
              <a:srgbClr val="666699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2" name="Rectangle 7"/>
          <p:cNvSpPr>
            <a:spLocks noChangeArrowheads="1"/>
          </p:cNvSpPr>
          <p:nvPr/>
        </p:nvSpPr>
        <p:spPr bwMode="auto">
          <a:xfrm>
            <a:off x="6858000" y="1676400"/>
            <a:ext cx="152400" cy="22860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3" name="Rectangle 8" descr="50%"/>
          <p:cNvSpPr>
            <a:spLocks noChangeArrowheads="1"/>
          </p:cNvSpPr>
          <p:nvPr/>
        </p:nvSpPr>
        <p:spPr bwMode="auto">
          <a:xfrm>
            <a:off x="7010400" y="1676400"/>
            <a:ext cx="152400" cy="2286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4" name="Rectangle 9"/>
          <p:cNvSpPr>
            <a:spLocks noChangeArrowheads="1"/>
          </p:cNvSpPr>
          <p:nvPr/>
        </p:nvSpPr>
        <p:spPr bwMode="auto">
          <a:xfrm>
            <a:off x="7162800" y="1676400"/>
            <a:ext cx="152400" cy="228600"/>
          </a:xfrm>
          <a:prstGeom prst="rect">
            <a:avLst/>
          </a:prstGeom>
          <a:solidFill>
            <a:srgbClr val="CC9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5" name="Rectangle 10" descr="50%"/>
          <p:cNvSpPr>
            <a:spLocks noChangeArrowheads="1"/>
          </p:cNvSpPr>
          <p:nvPr/>
        </p:nvSpPr>
        <p:spPr bwMode="auto">
          <a:xfrm>
            <a:off x="7315200" y="1676400"/>
            <a:ext cx="152400" cy="228600"/>
          </a:xfrm>
          <a:prstGeom prst="rect">
            <a:avLst/>
          </a:prstGeom>
          <a:pattFill prst="pct50">
            <a:fgClr>
              <a:srgbClr val="CC9700"/>
            </a:fgClr>
            <a:bgClr>
              <a:srgbClr val="FFCC00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6" name="Rectangle 11"/>
          <p:cNvSpPr>
            <a:spLocks noChangeArrowheads="1"/>
          </p:cNvSpPr>
          <p:nvPr/>
        </p:nvSpPr>
        <p:spPr bwMode="auto">
          <a:xfrm>
            <a:off x="7467600" y="1676400"/>
            <a:ext cx="152400" cy="2286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7" name="Rectangle 12" descr="50%"/>
          <p:cNvSpPr>
            <a:spLocks noChangeArrowheads="1"/>
          </p:cNvSpPr>
          <p:nvPr/>
        </p:nvSpPr>
        <p:spPr bwMode="auto">
          <a:xfrm>
            <a:off x="7620000" y="1676400"/>
            <a:ext cx="152400" cy="228600"/>
          </a:xfrm>
          <a:prstGeom prst="rect">
            <a:avLst/>
          </a:prstGeom>
          <a:pattFill prst="pct50">
            <a:fgClr>
              <a:srgbClr val="FFCC00"/>
            </a:fgClr>
            <a:bgClr>
              <a:srgbClr val="FFF2BE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8" name="Rectangle 13"/>
          <p:cNvSpPr>
            <a:spLocks noChangeArrowheads="1"/>
          </p:cNvSpPr>
          <p:nvPr/>
        </p:nvSpPr>
        <p:spPr bwMode="auto">
          <a:xfrm>
            <a:off x="7772400" y="1676400"/>
            <a:ext cx="152400" cy="228600"/>
          </a:xfrm>
          <a:prstGeom prst="rect">
            <a:avLst/>
          </a:prstGeom>
          <a:solidFill>
            <a:srgbClr val="FFF2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9" name="Rectangle 14" descr="50%"/>
          <p:cNvSpPr>
            <a:spLocks noChangeArrowheads="1"/>
          </p:cNvSpPr>
          <p:nvPr/>
        </p:nvSpPr>
        <p:spPr bwMode="auto">
          <a:xfrm>
            <a:off x="7924800" y="1676400"/>
            <a:ext cx="533400" cy="2286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0" name="Rectangle 15"/>
          <p:cNvSpPr>
            <a:spLocks noChangeArrowheads="1"/>
          </p:cNvSpPr>
          <p:nvPr/>
        </p:nvSpPr>
        <p:spPr bwMode="auto">
          <a:xfrm>
            <a:off x="6248400" y="1676400"/>
            <a:ext cx="2209800" cy="228600"/>
          </a:xfrm>
          <a:prstGeom prst="rect">
            <a:avLst/>
          </a:prstGeom>
          <a:noFill/>
          <a:ln w="254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1" name="Text Box 16"/>
          <p:cNvSpPr txBox="1">
            <a:spLocks noChangeArrowheads="1"/>
          </p:cNvSpPr>
          <p:nvPr/>
        </p:nvSpPr>
        <p:spPr bwMode="auto">
          <a:xfrm>
            <a:off x="6583363" y="1143000"/>
            <a:ext cx="1508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Entry Cutoff</a:t>
            </a:r>
            <a:endParaRPr lang="en-US" altLang="zh-CN" dirty="0" smtClean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52" name="Line 17"/>
          <p:cNvSpPr>
            <a:spLocks noChangeShapeType="1"/>
          </p:cNvSpPr>
          <p:nvPr/>
        </p:nvSpPr>
        <p:spPr bwMode="auto">
          <a:xfrm>
            <a:off x="7162800" y="1600200"/>
            <a:ext cx="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3" name="Line 18"/>
          <p:cNvSpPr>
            <a:spLocks noChangeShapeType="1"/>
          </p:cNvSpPr>
          <p:nvPr/>
        </p:nvSpPr>
        <p:spPr bwMode="auto">
          <a:xfrm flipH="1">
            <a:off x="6553200" y="1790700"/>
            <a:ext cx="609600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4" name="Rectangle 19"/>
          <p:cNvSpPr>
            <a:spLocks noChangeArrowheads="1"/>
          </p:cNvSpPr>
          <p:nvPr/>
        </p:nvSpPr>
        <p:spPr bwMode="auto">
          <a:xfrm>
            <a:off x="49530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5" name="Rectangle 20"/>
          <p:cNvSpPr>
            <a:spLocks noChangeArrowheads="1"/>
          </p:cNvSpPr>
          <p:nvPr/>
        </p:nvSpPr>
        <p:spPr bwMode="auto">
          <a:xfrm>
            <a:off x="33528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6" name="Rectangle 21"/>
          <p:cNvSpPr>
            <a:spLocks noChangeArrowheads="1"/>
          </p:cNvSpPr>
          <p:nvPr/>
        </p:nvSpPr>
        <p:spPr bwMode="auto">
          <a:xfrm>
            <a:off x="2286000" y="1524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7" name="Text Box 22"/>
          <p:cNvSpPr txBox="1">
            <a:spLocks noChangeArrowheads="1"/>
          </p:cNvSpPr>
          <p:nvPr/>
        </p:nvSpPr>
        <p:spPr bwMode="auto">
          <a:xfrm>
            <a:off x="2514600" y="1066800"/>
            <a:ext cx="163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Input </a:t>
            </a:r>
            <a:r>
              <a:rPr lang="en-US" altLang="zh-CN" i="1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-value</a:t>
            </a:r>
            <a:endParaRPr lang="en-US" altLang="zh-CN" dirty="0" smtClean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58" name="Rectangle 23" descr="50%"/>
          <p:cNvSpPr>
            <a:spLocks noChangeArrowheads="1"/>
          </p:cNvSpPr>
          <p:nvPr/>
        </p:nvSpPr>
        <p:spPr bwMode="auto">
          <a:xfrm>
            <a:off x="129540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9" name="Rectangle 24" descr="50%"/>
          <p:cNvSpPr>
            <a:spLocks noChangeArrowheads="1"/>
          </p:cNvSpPr>
          <p:nvPr/>
        </p:nvSpPr>
        <p:spPr bwMode="auto">
          <a:xfrm>
            <a:off x="182880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0" name="Rectangle 25"/>
          <p:cNvSpPr>
            <a:spLocks noChangeArrowheads="1"/>
          </p:cNvSpPr>
          <p:nvPr/>
        </p:nvSpPr>
        <p:spPr bwMode="auto">
          <a:xfrm>
            <a:off x="2362200" y="1600200"/>
            <a:ext cx="387350" cy="381000"/>
          </a:xfrm>
          <a:prstGeom prst="rect">
            <a:avLst/>
          </a:prstGeom>
          <a:solidFill>
            <a:srgbClr val="0033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1" name="Rectangle 26"/>
          <p:cNvSpPr>
            <a:spLocks noChangeArrowheads="1"/>
          </p:cNvSpPr>
          <p:nvPr/>
        </p:nvSpPr>
        <p:spPr bwMode="auto">
          <a:xfrm>
            <a:off x="2889250" y="16002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2" name="Rectangle 27"/>
          <p:cNvSpPr>
            <a:spLocks noChangeArrowheads="1"/>
          </p:cNvSpPr>
          <p:nvPr/>
        </p:nvSpPr>
        <p:spPr bwMode="auto">
          <a:xfrm>
            <a:off x="3429000" y="16002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3" name="Rectangle 28" descr="50%"/>
          <p:cNvSpPr>
            <a:spLocks noChangeArrowheads="1"/>
          </p:cNvSpPr>
          <p:nvPr/>
        </p:nvSpPr>
        <p:spPr bwMode="auto">
          <a:xfrm>
            <a:off x="396240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4" name="Rectangle 29" descr="50%"/>
          <p:cNvSpPr>
            <a:spLocks noChangeArrowheads="1"/>
          </p:cNvSpPr>
          <p:nvPr/>
        </p:nvSpPr>
        <p:spPr bwMode="auto">
          <a:xfrm>
            <a:off x="448945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5" name="Rectangle 30" descr="50%"/>
          <p:cNvSpPr>
            <a:spLocks noChangeArrowheads="1"/>
          </p:cNvSpPr>
          <p:nvPr/>
        </p:nvSpPr>
        <p:spPr bwMode="auto">
          <a:xfrm>
            <a:off x="502285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6" name="Rectangle 32"/>
          <p:cNvSpPr>
            <a:spLocks noChangeArrowheads="1"/>
          </p:cNvSpPr>
          <p:nvPr/>
        </p:nvSpPr>
        <p:spPr bwMode="auto">
          <a:xfrm>
            <a:off x="2362200" y="3200400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7" name="Rectangle 33"/>
          <p:cNvSpPr>
            <a:spLocks noChangeArrowheads="1"/>
          </p:cNvSpPr>
          <p:nvPr/>
        </p:nvSpPr>
        <p:spPr bwMode="auto">
          <a:xfrm>
            <a:off x="3435350" y="3200400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8" name="Rectangle 34"/>
          <p:cNvSpPr>
            <a:spLocks noChangeArrowheads="1"/>
          </p:cNvSpPr>
          <p:nvPr/>
        </p:nvSpPr>
        <p:spPr bwMode="auto">
          <a:xfrm>
            <a:off x="5029200" y="3200400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9" name="Rectangle 35"/>
          <p:cNvSpPr>
            <a:spLocks noChangeArrowheads="1"/>
          </p:cNvSpPr>
          <p:nvPr/>
        </p:nvSpPr>
        <p:spPr bwMode="auto">
          <a:xfrm>
            <a:off x="49530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0" name="Rectangle 36"/>
          <p:cNvSpPr>
            <a:spLocks noChangeArrowheads="1"/>
          </p:cNvSpPr>
          <p:nvPr/>
        </p:nvSpPr>
        <p:spPr bwMode="auto">
          <a:xfrm>
            <a:off x="33528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1" name="Rectangle 37"/>
          <p:cNvSpPr>
            <a:spLocks noChangeArrowheads="1"/>
          </p:cNvSpPr>
          <p:nvPr/>
        </p:nvSpPr>
        <p:spPr bwMode="auto">
          <a:xfrm>
            <a:off x="22860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2" name="Rectangle 38"/>
          <p:cNvSpPr>
            <a:spLocks noChangeArrowheads="1"/>
          </p:cNvSpPr>
          <p:nvPr/>
        </p:nvSpPr>
        <p:spPr bwMode="auto">
          <a:xfrm>
            <a:off x="1828800" y="32004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3" name="Rectangle 39"/>
          <p:cNvSpPr>
            <a:spLocks noChangeArrowheads="1"/>
          </p:cNvSpPr>
          <p:nvPr/>
        </p:nvSpPr>
        <p:spPr bwMode="auto">
          <a:xfrm>
            <a:off x="2355850" y="3200400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4" name="Rectangle 40"/>
          <p:cNvSpPr>
            <a:spLocks noChangeArrowheads="1"/>
          </p:cNvSpPr>
          <p:nvPr/>
        </p:nvSpPr>
        <p:spPr bwMode="auto">
          <a:xfrm>
            <a:off x="3429000" y="3200400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5" name="Rectangle 41"/>
          <p:cNvSpPr>
            <a:spLocks noChangeArrowheads="1"/>
          </p:cNvSpPr>
          <p:nvPr/>
        </p:nvSpPr>
        <p:spPr bwMode="auto">
          <a:xfrm>
            <a:off x="3962400" y="32004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6" name="Rectangle 42"/>
          <p:cNvSpPr>
            <a:spLocks noChangeArrowheads="1"/>
          </p:cNvSpPr>
          <p:nvPr/>
        </p:nvSpPr>
        <p:spPr bwMode="auto">
          <a:xfrm>
            <a:off x="4489450" y="32004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7" name="Rectangle 43"/>
          <p:cNvSpPr>
            <a:spLocks noChangeArrowheads="1"/>
          </p:cNvSpPr>
          <p:nvPr/>
        </p:nvSpPr>
        <p:spPr bwMode="auto">
          <a:xfrm>
            <a:off x="5022850" y="3200400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8" name="Rectangle 44" descr="50%"/>
          <p:cNvSpPr>
            <a:spLocks noChangeArrowheads="1"/>
          </p:cNvSpPr>
          <p:nvPr/>
        </p:nvSpPr>
        <p:spPr bwMode="auto">
          <a:xfrm>
            <a:off x="1295400" y="32004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9" name="Rectangle 45" descr="50%"/>
          <p:cNvSpPr>
            <a:spLocks noChangeArrowheads="1"/>
          </p:cNvSpPr>
          <p:nvPr/>
        </p:nvSpPr>
        <p:spPr bwMode="auto">
          <a:xfrm>
            <a:off x="2895600" y="32004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0" name="Rectangle 46"/>
          <p:cNvSpPr>
            <a:spLocks noChangeArrowheads="1"/>
          </p:cNvSpPr>
          <p:nvPr/>
        </p:nvSpPr>
        <p:spPr bwMode="auto">
          <a:xfrm>
            <a:off x="33528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1" name="Rectangle 47"/>
          <p:cNvSpPr>
            <a:spLocks noChangeArrowheads="1"/>
          </p:cNvSpPr>
          <p:nvPr/>
        </p:nvSpPr>
        <p:spPr bwMode="auto">
          <a:xfrm>
            <a:off x="22860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2" name="Rectangle 48"/>
          <p:cNvSpPr>
            <a:spLocks noChangeArrowheads="1"/>
          </p:cNvSpPr>
          <p:nvPr/>
        </p:nvSpPr>
        <p:spPr bwMode="auto">
          <a:xfrm>
            <a:off x="1828800" y="26670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3" name="Rectangle 49"/>
          <p:cNvSpPr>
            <a:spLocks noChangeArrowheads="1"/>
          </p:cNvSpPr>
          <p:nvPr/>
        </p:nvSpPr>
        <p:spPr bwMode="auto">
          <a:xfrm>
            <a:off x="2355850" y="2667000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4" name="Rectangle 50"/>
          <p:cNvSpPr>
            <a:spLocks noChangeArrowheads="1"/>
          </p:cNvSpPr>
          <p:nvPr/>
        </p:nvSpPr>
        <p:spPr bwMode="auto">
          <a:xfrm>
            <a:off x="3429000" y="2667000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5" name="Rectangle 51" descr="50%"/>
          <p:cNvSpPr>
            <a:spLocks noChangeArrowheads="1"/>
          </p:cNvSpPr>
          <p:nvPr/>
        </p:nvSpPr>
        <p:spPr bwMode="auto">
          <a:xfrm>
            <a:off x="5022850" y="2667000"/>
            <a:ext cx="387350" cy="3810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6" name="Rectangle 52"/>
          <p:cNvSpPr>
            <a:spLocks noChangeArrowheads="1"/>
          </p:cNvSpPr>
          <p:nvPr/>
        </p:nvSpPr>
        <p:spPr bwMode="auto">
          <a:xfrm>
            <a:off x="4489450" y="26670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7" name="Rectangle 53" descr="50%"/>
          <p:cNvSpPr>
            <a:spLocks noChangeArrowheads="1"/>
          </p:cNvSpPr>
          <p:nvPr/>
        </p:nvSpPr>
        <p:spPr bwMode="auto">
          <a:xfrm>
            <a:off x="12954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8" name="Rectangle 54" descr="50%"/>
          <p:cNvSpPr>
            <a:spLocks noChangeArrowheads="1"/>
          </p:cNvSpPr>
          <p:nvPr/>
        </p:nvSpPr>
        <p:spPr bwMode="auto">
          <a:xfrm>
            <a:off x="288925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9" name="Rectangle 55" descr="50%"/>
          <p:cNvSpPr>
            <a:spLocks noChangeArrowheads="1"/>
          </p:cNvSpPr>
          <p:nvPr/>
        </p:nvSpPr>
        <p:spPr bwMode="auto">
          <a:xfrm>
            <a:off x="39624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0" name="Rectangle 56"/>
          <p:cNvSpPr>
            <a:spLocks noChangeArrowheads="1"/>
          </p:cNvSpPr>
          <p:nvPr/>
        </p:nvSpPr>
        <p:spPr bwMode="auto">
          <a:xfrm>
            <a:off x="22860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1" name="Rectangle 57"/>
          <p:cNvSpPr>
            <a:spLocks noChangeArrowheads="1"/>
          </p:cNvSpPr>
          <p:nvPr/>
        </p:nvSpPr>
        <p:spPr bwMode="auto">
          <a:xfrm>
            <a:off x="1295400" y="21336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2" name="Rectangle 58"/>
          <p:cNvSpPr>
            <a:spLocks noChangeArrowheads="1"/>
          </p:cNvSpPr>
          <p:nvPr/>
        </p:nvSpPr>
        <p:spPr bwMode="auto">
          <a:xfrm>
            <a:off x="2355850" y="2133600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3" name="Rectangle 59"/>
          <p:cNvSpPr>
            <a:spLocks noChangeArrowheads="1"/>
          </p:cNvSpPr>
          <p:nvPr/>
        </p:nvSpPr>
        <p:spPr bwMode="auto">
          <a:xfrm>
            <a:off x="2889250" y="21336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4" name="Rectangle 60"/>
          <p:cNvSpPr>
            <a:spLocks noChangeArrowheads="1"/>
          </p:cNvSpPr>
          <p:nvPr/>
        </p:nvSpPr>
        <p:spPr bwMode="auto">
          <a:xfrm>
            <a:off x="3429000" y="2133600"/>
            <a:ext cx="387350" cy="381000"/>
          </a:xfrm>
          <a:prstGeom prst="rect">
            <a:avLst/>
          </a:prstGeom>
          <a:solidFill>
            <a:srgbClr val="0033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5" name="Rectangle 61" descr="50%"/>
          <p:cNvSpPr>
            <a:spLocks noChangeArrowheads="1"/>
          </p:cNvSpPr>
          <p:nvPr/>
        </p:nvSpPr>
        <p:spPr bwMode="auto">
          <a:xfrm>
            <a:off x="39624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6" name="Rectangle 62" descr="50%"/>
          <p:cNvSpPr>
            <a:spLocks noChangeArrowheads="1"/>
          </p:cNvSpPr>
          <p:nvPr/>
        </p:nvSpPr>
        <p:spPr bwMode="auto">
          <a:xfrm>
            <a:off x="448945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7" name="Rectangle 63" descr="50%"/>
          <p:cNvSpPr>
            <a:spLocks noChangeArrowheads="1"/>
          </p:cNvSpPr>
          <p:nvPr/>
        </p:nvSpPr>
        <p:spPr bwMode="auto">
          <a:xfrm>
            <a:off x="502285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8" name="Rectangle 64" descr="50%"/>
          <p:cNvSpPr>
            <a:spLocks noChangeArrowheads="1"/>
          </p:cNvSpPr>
          <p:nvPr/>
        </p:nvSpPr>
        <p:spPr bwMode="auto">
          <a:xfrm>
            <a:off x="18288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9" name="Rectangle 65"/>
          <p:cNvSpPr>
            <a:spLocks noChangeArrowheads="1"/>
          </p:cNvSpPr>
          <p:nvPr/>
        </p:nvSpPr>
        <p:spPr bwMode="auto">
          <a:xfrm>
            <a:off x="2363788" y="3736975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00" name="Rectangle 66"/>
          <p:cNvSpPr>
            <a:spLocks noChangeArrowheads="1"/>
          </p:cNvSpPr>
          <p:nvPr/>
        </p:nvSpPr>
        <p:spPr bwMode="auto">
          <a:xfrm>
            <a:off x="3436938" y="3736975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01" name="Rectangle 67"/>
          <p:cNvSpPr>
            <a:spLocks noChangeArrowheads="1"/>
          </p:cNvSpPr>
          <p:nvPr/>
        </p:nvSpPr>
        <p:spPr bwMode="auto">
          <a:xfrm>
            <a:off x="5030788" y="3736975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02" name="Rectangle 72"/>
          <p:cNvSpPr>
            <a:spLocks noChangeArrowheads="1"/>
          </p:cNvSpPr>
          <p:nvPr/>
        </p:nvSpPr>
        <p:spPr bwMode="auto">
          <a:xfrm>
            <a:off x="2357438" y="3736975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03" name="Rectangle 73"/>
          <p:cNvSpPr>
            <a:spLocks noChangeArrowheads="1"/>
          </p:cNvSpPr>
          <p:nvPr/>
        </p:nvSpPr>
        <p:spPr bwMode="auto">
          <a:xfrm>
            <a:off x="3430588" y="3736975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04" name="Rectangle 76"/>
          <p:cNvSpPr>
            <a:spLocks noChangeArrowheads="1"/>
          </p:cNvSpPr>
          <p:nvPr/>
        </p:nvSpPr>
        <p:spPr bwMode="auto">
          <a:xfrm>
            <a:off x="5024438" y="3736975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34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变量顺序选择</a:t>
            </a:r>
            <a:r>
              <a:rPr lang="zh-CN" altLang="en-US" dirty="0" smtClean="0"/>
              <a:t>：后向</a:t>
            </a:r>
            <a:r>
              <a:rPr lang="zh-CN" altLang="en-US" dirty="0"/>
              <a:t>法</a:t>
            </a:r>
          </a:p>
        </p:txBody>
      </p:sp>
      <p:sp>
        <p:nvSpPr>
          <p:cNvPr id="50214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75" name="Rectangle 7"/>
          <p:cNvSpPr>
            <a:spLocks noChangeArrowheads="1"/>
          </p:cNvSpPr>
          <p:nvPr/>
        </p:nvSpPr>
        <p:spPr bwMode="auto">
          <a:xfrm>
            <a:off x="6248400" y="1676400"/>
            <a:ext cx="152400" cy="228600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6" name="Rectangle 8" descr="50%"/>
          <p:cNvSpPr>
            <a:spLocks noChangeArrowheads="1"/>
          </p:cNvSpPr>
          <p:nvPr/>
        </p:nvSpPr>
        <p:spPr bwMode="auto">
          <a:xfrm>
            <a:off x="6400800" y="1676400"/>
            <a:ext cx="152400" cy="228600"/>
          </a:xfrm>
          <a:prstGeom prst="rect">
            <a:avLst/>
          </a:prstGeom>
          <a:pattFill prst="pct50">
            <a:fgClr>
              <a:srgbClr val="003366"/>
            </a:fgClr>
            <a:bgClr>
              <a:srgbClr val="003399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7" name="Rectangle 9"/>
          <p:cNvSpPr>
            <a:spLocks noChangeArrowheads="1"/>
          </p:cNvSpPr>
          <p:nvPr/>
        </p:nvSpPr>
        <p:spPr bwMode="auto">
          <a:xfrm>
            <a:off x="6553200" y="1676400"/>
            <a:ext cx="152400" cy="228600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8" name="Rectangle 10" descr="50%"/>
          <p:cNvSpPr>
            <a:spLocks noChangeArrowheads="1"/>
          </p:cNvSpPr>
          <p:nvPr/>
        </p:nvSpPr>
        <p:spPr bwMode="auto">
          <a:xfrm>
            <a:off x="6705600" y="1676400"/>
            <a:ext cx="152400" cy="228600"/>
          </a:xfrm>
          <a:prstGeom prst="rect">
            <a:avLst/>
          </a:prstGeom>
          <a:pattFill prst="pct50">
            <a:fgClr>
              <a:srgbClr val="003399"/>
            </a:fgClr>
            <a:bgClr>
              <a:srgbClr val="666699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9" name="Rectangle 11"/>
          <p:cNvSpPr>
            <a:spLocks noChangeArrowheads="1"/>
          </p:cNvSpPr>
          <p:nvPr/>
        </p:nvSpPr>
        <p:spPr bwMode="auto">
          <a:xfrm>
            <a:off x="6858000" y="1676400"/>
            <a:ext cx="152400" cy="22860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0" name="Rectangle 12" descr="50%"/>
          <p:cNvSpPr>
            <a:spLocks noChangeArrowheads="1"/>
          </p:cNvSpPr>
          <p:nvPr/>
        </p:nvSpPr>
        <p:spPr bwMode="auto">
          <a:xfrm>
            <a:off x="7010400" y="1676400"/>
            <a:ext cx="152400" cy="2286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1" name="Rectangle 13"/>
          <p:cNvSpPr>
            <a:spLocks noChangeArrowheads="1"/>
          </p:cNvSpPr>
          <p:nvPr/>
        </p:nvSpPr>
        <p:spPr bwMode="auto">
          <a:xfrm>
            <a:off x="7162800" y="1676400"/>
            <a:ext cx="152400" cy="228600"/>
          </a:xfrm>
          <a:prstGeom prst="rect">
            <a:avLst/>
          </a:prstGeom>
          <a:solidFill>
            <a:srgbClr val="CC9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2" name="Rectangle 14" descr="50%"/>
          <p:cNvSpPr>
            <a:spLocks noChangeArrowheads="1"/>
          </p:cNvSpPr>
          <p:nvPr/>
        </p:nvSpPr>
        <p:spPr bwMode="auto">
          <a:xfrm>
            <a:off x="7315200" y="1676400"/>
            <a:ext cx="152400" cy="228600"/>
          </a:xfrm>
          <a:prstGeom prst="rect">
            <a:avLst/>
          </a:prstGeom>
          <a:pattFill prst="pct50">
            <a:fgClr>
              <a:srgbClr val="CC9700"/>
            </a:fgClr>
            <a:bgClr>
              <a:srgbClr val="FFCC00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3" name="Rectangle 15"/>
          <p:cNvSpPr>
            <a:spLocks noChangeArrowheads="1"/>
          </p:cNvSpPr>
          <p:nvPr/>
        </p:nvSpPr>
        <p:spPr bwMode="auto">
          <a:xfrm>
            <a:off x="7467600" y="1676400"/>
            <a:ext cx="152400" cy="2286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4" name="Rectangle 16" descr="50%"/>
          <p:cNvSpPr>
            <a:spLocks noChangeArrowheads="1"/>
          </p:cNvSpPr>
          <p:nvPr/>
        </p:nvSpPr>
        <p:spPr bwMode="auto">
          <a:xfrm>
            <a:off x="7620000" y="1676400"/>
            <a:ext cx="152400" cy="228600"/>
          </a:xfrm>
          <a:prstGeom prst="rect">
            <a:avLst/>
          </a:prstGeom>
          <a:pattFill prst="pct50">
            <a:fgClr>
              <a:srgbClr val="FFCC00"/>
            </a:fgClr>
            <a:bgClr>
              <a:srgbClr val="FFF2BE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5" name="Rectangle 17"/>
          <p:cNvSpPr>
            <a:spLocks noChangeArrowheads="1"/>
          </p:cNvSpPr>
          <p:nvPr/>
        </p:nvSpPr>
        <p:spPr bwMode="auto">
          <a:xfrm>
            <a:off x="7772400" y="1676400"/>
            <a:ext cx="152400" cy="228600"/>
          </a:xfrm>
          <a:prstGeom prst="rect">
            <a:avLst/>
          </a:prstGeom>
          <a:solidFill>
            <a:srgbClr val="FFF2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6" name="Rectangle 18" descr="50%"/>
          <p:cNvSpPr>
            <a:spLocks noChangeArrowheads="1"/>
          </p:cNvSpPr>
          <p:nvPr/>
        </p:nvSpPr>
        <p:spPr bwMode="auto">
          <a:xfrm>
            <a:off x="7924800" y="1676400"/>
            <a:ext cx="533400" cy="2286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7" name="Rectangle 19"/>
          <p:cNvSpPr>
            <a:spLocks noChangeArrowheads="1"/>
          </p:cNvSpPr>
          <p:nvPr/>
        </p:nvSpPr>
        <p:spPr bwMode="auto">
          <a:xfrm>
            <a:off x="6248400" y="1676400"/>
            <a:ext cx="2209800" cy="228600"/>
          </a:xfrm>
          <a:prstGeom prst="rect">
            <a:avLst/>
          </a:prstGeom>
          <a:noFill/>
          <a:ln w="254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8" name="Text Box 20"/>
          <p:cNvSpPr txBox="1">
            <a:spLocks noChangeArrowheads="1"/>
          </p:cNvSpPr>
          <p:nvPr/>
        </p:nvSpPr>
        <p:spPr bwMode="auto">
          <a:xfrm>
            <a:off x="6626225" y="1143000"/>
            <a:ext cx="1425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Stay Cutoff</a:t>
            </a:r>
          </a:p>
        </p:txBody>
      </p:sp>
      <p:sp>
        <p:nvSpPr>
          <p:cNvPr id="89" name="Line 21"/>
          <p:cNvSpPr>
            <a:spLocks noChangeShapeType="1"/>
          </p:cNvSpPr>
          <p:nvPr/>
        </p:nvSpPr>
        <p:spPr bwMode="auto">
          <a:xfrm>
            <a:off x="7162800" y="1600200"/>
            <a:ext cx="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0" name="Line 22"/>
          <p:cNvSpPr>
            <a:spLocks noChangeShapeType="1"/>
          </p:cNvSpPr>
          <p:nvPr/>
        </p:nvSpPr>
        <p:spPr bwMode="auto">
          <a:xfrm>
            <a:off x="7162800" y="17907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1" name="Rectangle 25"/>
          <p:cNvSpPr>
            <a:spLocks noChangeArrowheads="1"/>
          </p:cNvSpPr>
          <p:nvPr/>
        </p:nvSpPr>
        <p:spPr bwMode="auto">
          <a:xfrm>
            <a:off x="1752600" y="1524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2" name="Rectangle 26"/>
          <p:cNvSpPr>
            <a:spLocks noChangeArrowheads="1"/>
          </p:cNvSpPr>
          <p:nvPr/>
        </p:nvSpPr>
        <p:spPr bwMode="auto">
          <a:xfrm>
            <a:off x="1219200" y="1524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3" name="Rectangle 27"/>
          <p:cNvSpPr>
            <a:spLocks noChangeArrowheads="1"/>
          </p:cNvSpPr>
          <p:nvPr/>
        </p:nvSpPr>
        <p:spPr bwMode="auto">
          <a:xfrm>
            <a:off x="2819400" y="1524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4" name="Rectangle 28"/>
          <p:cNvSpPr>
            <a:spLocks noChangeArrowheads="1"/>
          </p:cNvSpPr>
          <p:nvPr/>
        </p:nvSpPr>
        <p:spPr bwMode="auto">
          <a:xfrm>
            <a:off x="3352800" y="1524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5" name="Rectangle 29"/>
          <p:cNvSpPr>
            <a:spLocks noChangeArrowheads="1"/>
          </p:cNvSpPr>
          <p:nvPr/>
        </p:nvSpPr>
        <p:spPr bwMode="auto">
          <a:xfrm>
            <a:off x="3886200" y="1524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6" name="Rectangle 30"/>
          <p:cNvSpPr>
            <a:spLocks noChangeArrowheads="1"/>
          </p:cNvSpPr>
          <p:nvPr/>
        </p:nvSpPr>
        <p:spPr bwMode="auto">
          <a:xfrm>
            <a:off x="4419600" y="1524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7" name="Rectangle 31"/>
          <p:cNvSpPr>
            <a:spLocks noChangeArrowheads="1"/>
          </p:cNvSpPr>
          <p:nvPr/>
        </p:nvSpPr>
        <p:spPr bwMode="auto">
          <a:xfrm>
            <a:off x="4953000" y="1524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8" name="Rectangle 32"/>
          <p:cNvSpPr>
            <a:spLocks noChangeArrowheads="1"/>
          </p:cNvSpPr>
          <p:nvPr/>
        </p:nvSpPr>
        <p:spPr bwMode="auto">
          <a:xfrm>
            <a:off x="2286000" y="1524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9" name="Rectangle 33" descr="50%"/>
          <p:cNvSpPr>
            <a:spLocks noChangeArrowheads="1"/>
          </p:cNvSpPr>
          <p:nvPr/>
        </p:nvSpPr>
        <p:spPr bwMode="auto">
          <a:xfrm>
            <a:off x="129540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0" name="Rectangle 34" descr="50%"/>
          <p:cNvSpPr>
            <a:spLocks noChangeArrowheads="1"/>
          </p:cNvSpPr>
          <p:nvPr/>
        </p:nvSpPr>
        <p:spPr bwMode="auto">
          <a:xfrm>
            <a:off x="182880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1" name="Rectangle 35"/>
          <p:cNvSpPr>
            <a:spLocks noChangeArrowheads="1"/>
          </p:cNvSpPr>
          <p:nvPr/>
        </p:nvSpPr>
        <p:spPr bwMode="auto">
          <a:xfrm>
            <a:off x="3429000" y="16002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2" name="Rectangle 36" descr="50%"/>
          <p:cNvSpPr>
            <a:spLocks noChangeArrowheads="1"/>
          </p:cNvSpPr>
          <p:nvPr/>
        </p:nvSpPr>
        <p:spPr bwMode="auto">
          <a:xfrm>
            <a:off x="396240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3" name="Rectangle 37" descr="50%"/>
          <p:cNvSpPr>
            <a:spLocks noChangeArrowheads="1"/>
          </p:cNvSpPr>
          <p:nvPr/>
        </p:nvSpPr>
        <p:spPr bwMode="auto">
          <a:xfrm>
            <a:off x="5022850" y="1600200"/>
            <a:ext cx="387350" cy="3810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4" name="Rectangle 38" descr="50%"/>
          <p:cNvSpPr>
            <a:spLocks noChangeArrowheads="1"/>
          </p:cNvSpPr>
          <p:nvPr/>
        </p:nvSpPr>
        <p:spPr bwMode="auto">
          <a:xfrm>
            <a:off x="235585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5" name="Rectangle 39" descr="50%"/>
          <p:cNvSpPr>
            <a:spLocks noChangeArrowheads="1"/>
          </p:cNvSpPr>
          <p:nvPr/>
        </p:nvSpPr>
        <p:spPr bwMode="auto">
          <a:xfrm>
            <a:off x="288925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6" name="Rectangle 40" descr="50%"/>
          <p:cNvSpPr>
            <a:spLocks noChangeArrowheads="1"/>
          </p:cNvSpPr>
          <p:nvPr/>
        </p:nvSpPr>
        <p:spPr bwMode="auto">
          <a:xfrm>
            <a:off x="448945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7" name="Text Box 41"/>
          <p:cNvSpPr txBox="1">
            <a:spLocks noChangeArrowheads="1"/>
          </p:cNvSpPr>
          <p:nvPr/>
        </p:nvSpPr>
        <p:spPr bwMode="auto">
          <a:xfrm>
            <a:off x="2514600" y="1066800"/>
            <a:ext cx="163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Input </a:t>
            </a:r>
            <a:r>
              <a:rPr lang="en-US" altLang="zh-CN" i="1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-value</a:t>
            </a:r>
            <a:endParaRPr lang="en-US" altLang="zh-CN" dirty="0" smtClean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08" name="Rectangle 49"/>
          <p:cNvSpPr>
            <a:spLocks noChangeArrowheads="1"/>
          </p:cNvSpPr>
          <p:nvPr/>
        </p:nvSpPr>
        <p:spPr bwMode="auto">
          <a:xfrm>
            <a:off x="1219200" y="1524000"/>
            <a:ext cx="5334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9" name="Rectangle 50" descr="50%"/>
          <p:cNvSpPr>
            <a:spLocks noChangeArrowheads="1"/>
          </p:cNvSpPr>
          <p:nvPr/>
        </p:nvSpPr>
        <p:spPr bwMode="auto">
          <a:xfrm>
            <a:off x="129540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68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变量顺序选择：后向法</a:t>
            </a:r>
          </a:p>
        </p:txBody>
      </p:sp>
      <p:sp>
        <p:nvSpPr>
          <p:cNvPr id="51222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>
                <a:ea typeface="宋体" panose="02010600030101010101" pitchFamily="2" charset="-122"/>
              </a:rPr>
              <a:t>...</a:t>
            </a:r>
          </a:p>
        </p:txBody>
      </p:sp>
      <p:grpSp>
        <p:nvGrpSpPr>
          <p:cNvPr id="117" name="Group 3"/>
          <p:cNvGrpSpPr>
            <a:grpSpLocks/>
          </p:cNvGrpSpPr>
          <p:nvPr/>
        </p:nvGrpSpPr>
        <p:grpSpPr bwMode="auto">
          <a:xfrm>
            <a:off x="6248400" y="1143000"/>
            <a:ext cx="2209800" cy="838200"/>
            <a:chOff x="3984" y="1872"/>
            <a:chExt cx="1392" cy="528"/>
          </a:xfrm>
        </p:grpSpPr>
        <p:grpSp>
          <p:nvGrpSpPr>
            <p:cNvPr id="118" name="Group 4"/>
            <p:cNvGrpSpPr>
              <a:grpSpLocks/>
            </p:cNvGrpSpPr>
            <p:nvPr/>
          </p:nvGrpSpPr>
          <p:grpSpPr bwMode="auto">
            <a:xfrm>
              <a:off x="3984" y="2208"/>
              <a:ext cx="1392" cy="144"/>
              <a:chOff x="3984" y="1728"/>
              <a:chExt cx="1392" cy="144"/>
            </a:xfrm>
          </p:grpSpPr>
          <p:sp>
            <p:nvSpPr>
              <p:cNvPr id="122" name="Rectangle 5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96" cy="144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23" name="Rectangle 6" descr="50%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96" cy="144"/>
              </a:xfrm>
              <a:prstGeom prst="rect">
                <a:avLst/>
              </a:prstGeom>
              <a:pattFill prst="pct50">
                <a:fgClr>
                  <a:srgbClr val="003366"/>
                </a:fgClr>
                <a:bgClr>
                  <a:srgbClr val="0033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24" name="Rectangle 7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" cy="14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25" name="Rectangle 8" descr="50%"/>
              <p:cNvSpPr>
                <a:spLocks noChangeArrowheads="1"/>
              </p:cNvSpPr>
              <p:nvPr/>
            </p:nvSpPr>
            <p:spPr bwMode="auto">
              <a:xfrm>
                <a:off x="4272" y="1728"/>
                <a:ext cx="96" cy="144"/>
              </a:xfrm>
              <a:prstGeom prst="rect">
                <a:avLst/>
              </a:prstGeom>
              <a:pattFill prst="pct50">
                <a:fgClr>
                  <a:srgbClr val="003399"/>
                </a:fgClr>
                <a:bgClr>
                  <a:srgbClr val="6666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26" name="Rectangle 9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96" cy="144"/>
              </a:xfrm>
              <a:prstGeom prst="rect">
                <a:avLst/>
              </a:pr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27" name="Rectangle 10" descr="50%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96" cy="144"/>
              </a:xfrm>
              <a:prstGeom prst="rect">
                <a:avLst/>
              </a:prstGeom>
              <a:pattFill prst="pct50">
                <a:fgClr>
                  <a:srgbClr val="666699"/>
                </a:fgClr>
                <a:bgClr>
                  <a:srgbClr val="CC97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28" name="Rectangle 11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96" cy="144"/>
              </a:xfrm>
              <a:prstGeom prst="rect">
                <a:avLst/>
              </a:prstGeom>
              <a:solidFill>
                <a:srgbClr val="CC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29" name="Rectangle 12" descr="50%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96" cy="144"/>
              </a:xfrm>
              <a:prstGeom prst="rect">
                <a:avLst/>
              </a:prstGeom>
              <a:pattFill prst="pct50">
                <a:fgClr>
                  <a:srgbClr val="CC9700"/>
                </a:fgClr>
                <a:bgClr>
                  <a:srgbClr val="FFCC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0" name="Rectangle 13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1" name="Rectangle 14" descr="50%"/>
              <p:cNvSpPr>
                <a:spLocks noChangeArrowheads="1"/>
              </p:cNvSpPr>
              <p:nvPr/>
            </p:nvSpPr>
            <p:spPr bwMode="auto">
              <a:xfrm>
                <a:off x="4848" y="1728"/>
                <a:ext cx="96" cy="144"/>
              </a:xfrm>
              <a:prstGeom prst="rect">
                <a:avLst/>
              </a:prstGeom>
              <a:pattFill prst="pct50">
                <a:fgClr>
                  <a:srgbClr val="FFCC00"/>
                </a:fgClr>
                <a:bgClr>
                  <a:srgbClr val="FFF2B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2" name="Rectangle 15"/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96" cy="144"/>
              </a:xfrm>
              <a:prstGeom prst="rect">
                <a:avLst/>
              </a:prstGeom>
              <a:solidFill>
                <a:srgbClr val="FFF2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3" name="Rectangle 16" descr="50%"/>
              <p:cNvSpPr>
                <a:spLocks noChangeArrowheads="1"/>
              </p:cNvSpPr>
              <p:nvPr/>
            </p:nvSpPr>
            <p:spPr bwMode="auto">
              <a:xfrm>
                <a:off x="5040" y="1728"/>
                <a:ext cx="336" cy="144"/>
              </a:xfrm>
              <a:prstGeom prst="rect">
                <a:avLst/>
              </a:prstGeom>
              <a:pattFill prst="pct50">
                <a:fgClr>
                  <a:srgbClr val="FFF2BE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4" name="Rectangle 17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1392" cy="144"/>
              </a:xfrm>
              <a:prstGeom prst="rect">
                <a:avLst/>
              </a:prstGeom>
              <a:noFill/>
              <a:ln w="25400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9" name="Text Box 18"/>
            <p:cNvSpPr txBox="1">
              <a:spLocks noChangeArrowheads="1"/>
            </p:cNvSpPr>
            <p:nvPr/>
          </p:nvSpPr>
          <p:spPr bwMode="auto">
            <a:xfrm>
              <a:off x="4222" y="1872"/>
              <a:ext cx="8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rPr>
                <a:t>Stay Cutoff</a:t>
              </a:r>
            </a:p>
          </p:txBody>
        </p:sp>
        <p:sp>
          <p:nvSpPr>
            <p:cNvPr id="120" name="Line 19"/>
            <p:cNvSpPr>
              <a:spLocks noChangeShapeType="1"/>
            </p:cNvSpPr>
            <p:nvPr/>
          </p:nvSpPr>
          <p:spPr bwMode="auto">
            <a:xfrm>
              <a:off x="4560" y="216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Line 20"/>
            <p:cNvSpPr>
              <a:spLocks noChangeShapeType="1"/>
            </p:cNvSpPr>
            <p:nvPr/>
          </p:nvSpPr>
          <p:spPr bwMode="auto">
            <a:xfrm>
              <a:off x="4560" y="2280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5" name="Group 22"/>
          <p:cNvGrpSpPr>
            <a:grpSpLocks/>
          </p:cNvGrpSpPr>
          <p:nvPr/>
        </p:nvGrpSpPr>
        <p:grpSpPr bwMode="auto">
          <a:xfrm>
            <a:off x="1219200" y="1524000"/>
            <a:ext cx="4267200" cy="533400"/>
            <a:chOff x="816" y="1584"/>
            <a:chExt cx="2688" cy="336"/>
          </a:xfrm>
        </p:grpSpPr>
        <p:sp>
          <p:nvSpPr>
            <p:cNvPr id="136" name="Rectangle 23"/>
            <p:cNvSpPr>
              <a:spLocks noChangeArrowheads="1"/>
            </p:cNvSpPr>
            <p:nvPr/>
          </p:nvSpPr>
          <p:spPr bwMode="auto">
            <a:xfrm>
              <a:off x="1152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37" name="Rectangle 24"/>
            <p:cNvSpPr>
              <a:spLocks noChangeArrowheads="1"/>
            </p:cNvSpPr>
            <p:nvPr/>
          </p:nvSpPr>
          <p:spPr bwMode="auto">
            <a:xfrm>
              <a:off x="816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38" name="Rectangle 25"/>
            <p:cNvSpPr>
              <a:spLocks noChangeArrowheads="1"/>
            </p:cNvSpPr>
            <p:nvPr/>
          </p:nvSpPr>
          <p:spPr bwMode="auto">
            <a:xfrm>
              <a:off x="1824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39" name="Rectangle 26"/>
            <p:cNvSpPr>
              <a:spLocks noChangeArrowheads="1"/>
            </p:cNvSpPr>
            <p:nvPr/>
          </p:nvSpPr>
          <p:spPr bwMode="auto">
            <a:xfrm>
              <a:off x="2160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0" name="Rectangle 27"/>
            <p:cNvSpPr>
              <a:spLocks noChangeArrowheads="1"/>
            </p:cNvSpPr>
            <p:nvPr/>
          </p:nvSpPr>
          <p:spPr bwMode="auto">
            <a:xfrm>
              <a:off x="2496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1" name="Rectangle 28"/>
            <p:cNvSpPr>
              <a:spLocks noChangeArrowheads="1"/>
            </p:cNvSpPr>
            <p:nvPr/>
          </p:nvSpPr>
          <p:spPr bwMode="auto">
            <a:xfrm>
              <a:off x="2832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2" name="Rectangle 29"/>
            <p:cNvSpPr>
              <a:spLocks noChangeArrowheads="1"/>
            </p:cNvSpPr>
            <p:nvPr/>
          </p:nvSpPr>
          <p:spPr bwMode="auto">
            <a:xfrm>
              <a:off x="3168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3" name="Rectangle 30"/>
            <p:cNvSpPr>
              <a:spLocks noChangeArrowheads="1"/>
            </p:cNvSpPr>
            <p:nvPr/>
          </p:nvSpPr>
          <p:spPr bwMode="auto">
            <a:xfrm>
              <a:off x="1488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4" name="Rectangle 31" descr="50%"/>
            <p:cNvSpPr>
              <a:spLocks noChangeArrowheads="1"/>
            </p:cNvSpPr>
            <p:nvPr/>
          </p:nvSpPr>
          <p:spPr bwMode="auto">
            <a:xfrm>
              <a:off x="86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5" name="Rectangle 32" descr="50%"/>
            <p:cNvSpPr>
              <a:spLocks noChangeArrowheads="1"/>
            </p:cNvSpPr>
            <p:nvPr/>
          </p:nvSpPr>
          <p:spPr bwMode="auto">
            <a:xfrm>
              <a:off x="1200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6" name="Rectangle 33"/>
            <p:cNvSpPr>
              <a:spLocks noChangeArrowheads="1"/>
            </p:cNvSpPr>
            <p:nvPr/>
          </p:nvSpPr>
          <p:spPr bwMode="auto">
            <a:xfrm>
              <a:off x="2208" y="1632"/>
              <a:ext cx="244" cy="240"/>
            </a:xfrm>
            <a:prstGeom prst="rect">
              <a:avLst/>
            </a:prstGeom>
            <a:solidFill>
              <a:srgbClr val="6666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7" name="Rectangle 34" descr="50%"/>
            <p:cNvSpPr>
              <a:spLocks noChangeArrowheads="1"/>
            </p:cNvSpPr>
            <p:nvPr/>
          </p:nvSpPr>
          <p:spPr bwMode="auto">
            <a:xfrm>
              <a:off x="254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8" name="Rectangle 35" descr="50%"/>
            <p:cNvSpPr>
              <a:spLocks noChangeArrowheads="1"/>
            </p:cNvSpPr>
            <p:nvPr/>
          </p:nvSpPr>
          <p:spPr bwMode="auto">
            <a:xfrm>
              <a:off x="3212" y="1632"/>
              <a:ext cx="244" cy="240"/>
            </a:xfrm>
            <a:prstGeom prst="rect">
              <a:avLst/>
            </a:prstGeom>
            <a:pattFill prst="pct50">
              <a:fgClr>
                <a:srgbClr val="666699"/>
              </a:fgClr>
              <a:bgClr>
                <a:srgbClr val="CC97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9" name="Rectangle 36" descr="50%"/>
            <p:cNvSpPr>
              <a:spLocks noChangeArrowheads="1"/>
            </p:cNvSpPr>
            <p:nvPr/>
          </p:nvSpPr>
          <p:spPr bwMode="auto">
            <a:xfrm>
              <a:off x="1532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0" name="Rectangle 37" descr="50%"/>
            <p:cNvSpPr>
              <a:spLocks noChangeArrowheads="1"/>
            </p:cNvSpPr>
            <p:nvPr/>
          </p:nvSpPr>
          <p:spPr bwMode="auto">
            <a:xfrm>
              <a:off x="1868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1" name="Rectangle 38" descr="50%"/>
            <p:cNvSpPr>
              <a:spLocks noChangeArrowheads="1"/>
            </p:cNvSpPr>
            <p:nvPr/>
          </p:nvSpPr>
          <p:spPr bwMode="auto">
            <a:xfrm>
              <a:off x="2876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152" name="Text Box 39"/>
          <p:cNvSpPr txBox="1">
            <a:spLocks noChangeArrowheads="1"/>
          </p:cNvSpPr>
          <p:nvPr/>
        </p:nvSpPr>
        <p:spPr bwMode="auto">
          <a:xfrm>
            <a:off x="2514600" y="1066800"/>
            <a:ext cx="163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Input </a:t>
            </a:r>
            <a:r>
              <a:rPr lang="en-US" altLang="zh-CN" i="1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-value</a:t>
            </a:r>
            <a:endParaRPr lang="en-US" altLang="zh-CN" dirty="0" smtClean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53" name="Group 46"/>
          <p:cNvGrpSpPr>
            <a:grpSpLocks/>
          </p:cNvGrpSpPr>
          <p:nvPr/>
        </p:nvGrpSpPr>
        <p:grpSpPr bwMode="auto">
          <a:xfrm>
            <a:off x="1219200" y="1524000"/>
            <a:ext cx="533400" cy="533400"/>
            <a:chOff x="528" y="1680"/>
            <a:chExt cx="336" cy="336"/>
          </a:xfrm>
        </p:grpSpPr>
        <p:sp>
          <p:nvSpPr>
            <p:cNvPr id="154" name="Rectangle 47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5" name="Rectangle 48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156" name="Rectangle 151"/>
          <p:cNvSpPr>
            <a:spLocks noChangeArrowheads="1"/>
          </p:cNvSpPr>
          <p:nvPr/>
        </p:nvSpPr>
        <p:spPr bwMode="auto">
          <a:xfrm>
            <a:off x="17526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7" name="Rectangle 152"/>
          <p:cNvSpPr>
            <a:spLocks noChangeArrowheads="1"/>
          </p:cNvSpPr>
          <p:nvPr/>
        </p:nvSpPr>
        <p:spPr bwMode="auto">
          <a:xfrm>
            <a:off x="28194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8" name="Rectangle 153"/>
          <p:cNvSpPr>
            <a:spLocks noChangeArrowheads="1"/>
          </p:cNvSpPr>
          <p:nvPr/>
        </p:nvSpPr>
        <p:spPr bwMode="auto">
          <a:xfrm>
            <a:off x="38862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9" name="Rectangle 154"/>
          <p:cNvSpPr>
            <a:spLocks noChangeArrowheads="1"/>
          </p:cNvSpPr>
          <p:nvPr/>
        </p:nvSpPr>
        <p:spPr bwMode="auto">
          <a:xfrm>
            <a:off x="44196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0" name="Rectangle 155"/>
          <p:cNvSpPr>
            <a:spLocks noChangeArrowheads="1"/>
          </p:cNvSpPr>
          <p:nvPr/>
        </p:nvSpPr>
        <p:spPr bwMode="auto">
          <a:xfrm>
            <a:off x="49530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1" name="Rectangle 156"/>
          <p:cNvSpPr>
            <a:spLocks noChangeArrowheads="1"/>
          </p:cNvSpPr>
          <p:nvPr/>
        </p:nvSpPr>
        <p:spPr bwMode="auto">
          <a:xfrm>
            <a:off x="33528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2" name="Rectangle 157"/>
          <p:cNvSpPr>
            <a:spLocks noChangeArrowheads="1"/>
          </p:cNvSpPr>
          <p:nvPr/>
        </p:nvSpPr>
        <p:spPr bwMode="auto">
          <a:xfrm>
            <a:off x="22860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3" name="Rectangle 159"/>
          <p:cNvSpPr>
            <a:spLocks noChangeArrowheads="1"/>
          </p:cNvSpPr>
          <p:nvPr/>
        </p:nvSpPr>
        <p:spPr bwMode="auto">
          <a:xfrm>
            <a:off x="2889250" y="21336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4" name="Rectangle 160" descr="50%"/>
          <p:cNvSpPr>
            <a:spLocks noChangeArrowheads="1"/>
          </p:cNvSpPr>
          <p:nvPr/>
        </p:nvSpPr>
        <p:spPr bwMode="auto">
          <a:xfrm>
            <a:off x="39624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5" name="Rectangle 161" descr="50%"/>
          <p:cNvSpPr>
            <a:spLocks noChangeArrowheads="1"/>
          </p:cNvSpPr>
          <p:nvPr/>
        </p:nvSpPr>
        <p:spPr bwMode="auto">
          <a:xfrm>
            <a:off x="18288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6" name="Rectangle 162" descr="50%"/>
          <p:cNvSpPr>
            <a:spLocks noChangeArrowheads="1"/>
          </p:cNvSpPr>
          <p:nvPr/>
        </p:nvSpPr>
        <p:spPr bwMode="auto">
          <a:xfrm>
            <a:off x="23622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7" name="Rectangle 163"/>
          <p:cNvSpPr>
            <a:spLocks noChangeArrowheads="1"/>
          </p:cNvSpPr>
          <p:nvPr/>
        </p:nvSpPr>
        <p:spPr bwMode="auto">
          <a:xfrm>
            <a:off x="3429000" y="21336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8" name="Rectangle 164" descr="50%"/>
          <p:cNvSpPr>
            <a:spLocks noChangeArrowheads="1"/>
          </p:cNvSpPr>
          <p:nvPr/>
        </p:nvSpPr>
        <p:spPr bwMode="auto">
          <a:xfrm>
            <a:off x="5029200" y="2133600"/>
            <a:ext cx="387350" cy="3810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9" name="Rectangle 165" descr="50%"/>
          <p:cNvSpPr>
            <a:spLocks noChangeArrowheads="1"/>
          </p:cNvSpPr>
          <p:nvPr/>
        </p:nvSpPr>
        <p:spPr bwMode="auto">
          <a:xfrm>
            <a:off x="44958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170" name="Group 178"/>
          <p:cNvGrpSpPr>
            <a:grpSpLocks/>
          </p:cNvGrpSpPr>
          <p:nvPr/>
        </p:nvGrpSpPr>
        <p:grpSpPr bwMode="auto">
          <a:xfrm>
            <a:off x="3886200" y="2057400"/>
            <a:ext cx="533400" cy="533400"/>
            <a:chOff x="528" y="1680"/>
            <a:chExt cx="336" cy="336"/>
          </a:xfrm>
        </p:grpSpPr>
        <p:sp>
          <p:nvSpPr>
            <p:cNvPr id="171" name="Rectangle 179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2" name="Rectangle 180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433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变量顺序选择：后向法</a:t>
            </a:r>
          </a:p>
        </p:txBody>
      </p:sp>
      <p:sp>
        <p:nvSpPr>
          <p:cNvPr id="52259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>
                <a:ea typeface="宋体" panose="02010600030101010101" pitchFamily="2" charset="-122"/>
              </a:rPr>
              <a:t>...</a:t>
            </a:r>
          </a:p>
        </p:txBody>
      </p:sp>
      <p:grpSp>
        <p:nvGrpSpPr>
          <p:cNvPr id="147" name="Group 3"/>
          <p:cNvGrpSpPr>
            <a:grpSpLocks/>
          </p:cNvGrpSpPr>
          <p:nvPr/>
        </p:nvGrpSpPr>
        <p:grpSpPr bwMode="auto">
          <a:xfrm>
            <a:off x="6248400" y="1143000"/>
            <a:ext cx="2209800" cy="838200"/>
            <a:chOff x="3984" y="1872"/>
            <a:chExt cx="1392" cy="528"/>
          </a:xfrm>
        </p:grpSpPr>
        <p:grpSp>
          <p:nvGrpSpPr>
            <p:cNvPr id="148" name="Group 4"/>
            <p:cNvGrpSpPr>
              <a:grpSpLocks/>
            </p:cNvGrpSpPr>
            <p:nvPr/>
          </p:nvGrpSpPr>
          <p:grpSpPr bwMode="auto">
            <a:xfrm>
              <a:off x="3984" y="2208"/>
              <a:ext cx="1392" cy="144"/>
              <a:chOff x="3984" y="1728"/>
              <a:chExt cx="1392" cy="144"/>
            </a:xfrm>
          </p:grpSpPr>
          <p:sp>
            <p:nvSpPr>
              <p:cNvPr id="152" name="Rectangle 5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96" cy="144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3" name="Rectangle 6" descr="50%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96" cy="144"/>
              </a:xfrm>
              <a:prstGeom prst="rect">
                <a:avLst/>
              </a:prstGeom>
              <a:pattFill prst="pct50">
                <a:fgClr>
                  <a:srgbClr val="003366"/>
                </a:fgClr>
                <a:bgClr>
                  <a:srgbClr val="0033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4" name="Rectangle 7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" cy="14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5" name="Rectangle 8" descr="50%"/>
              <p:cNvSpPr>
                <a:spLocks noChangeArrowheads="1"/>
              </p:cNvSpPr>
              <p:nvPr/>
            </p:nvSpPr>
            <p:spPr bwMode="auto">
              <a:xfrm>
                <a:off x="4272" y="1728"/>
                <a:ext cx="96" cy="144"/>
              </a:xfrm>
              <a:prstGeom prst="rect">
                <a:avLst/>
              </a:prstGeom>
              <a:pattFill prst="pct50">
                <a:fgClr>
                  <a:srgbClr val="003399"/>
                </a:fgClr>
                <a:bgClr>
                  <a:srgbClr val="6666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6" name="Rectangle 9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96" cy="144"/>
              </a:xfrm>
              <a:prstGeom prst="rect">
                <a:avLst/>
              </a:pr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7" name="Rectangle 10" descr="50%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96" cy="144"/>
              </a:xfrm>
              <a:prstGeom prst="rect">
                <a:avLst/>
              </a:prstGeom>
              <a:pattFill prst="pct50">
                <a:fgClr>
                  <a:srgbClr val="666699"/>
                </a:fgClr>
                <a:bgClr>
                  <a:srgbClr val="CC97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8" name="Rectangle 11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96" cy="144"/>
              </a:xfrm>
              <a:prstGeom prst="rect">
                <a:avLst/>
              </a:prstGeom>
              <a:solidFill>
                <a:srgbClr val="CC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9" name="Rectangle 12" descr="50%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96" cy="144"/>
              </a:xfrm>
              <a:prstGeom prst="rect">
                <a:avLst/>
              </a:prstGeom>
              <a:pattFill prst="pct50">
                <a:fgClr>
                  <a:srgbClr val="CC9700"/>
                </a:fgClr>
                <a:bgClr>
                  <a:srgbClr val="FFCC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0" name="Rectangle 13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1" name="Rectangle 14" descr="50%"/>
              <p:cNvSpPr>
                <a:spLocks noChangeArrowheads="1"/>
              </p:cNvSpPr>
              <p:nvPr/>
            </p:nvSpPr>
            <p:spPr bwMode="auto">
              <a:xfrm>
                <a:off x="4848" y="1728"/>
                <a:ext cx="96" cy="144"/>
              </a:xfrm>
              <a:prstGeom prst="rect">
                <a:avLst/>
              </a:prstGeom>
              <a:pattFill prst="pct50">
                <a:fgClr>
                  <a:srgbClr val="FFCC00"/>
                </a:fgClr>
                <a:bgClr>
                  <a:srgbClr val="FFF2B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2" name="Rectangle 15"/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96" cy="144"/>
              </a:xfrm>
              <a:prstGeom prst="rect">
                <a:avLst/>
              </a:prstGeom>
              <a:solidFill>
                <a:srgbClr val="FFF2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3" name="Rectangle 16" descr="50%"/>
              <p:cNvSpPr>
                <a:spLocks noChangeArrowheads="1"/>
              </p:cNvSpPr>
              <p:nvPr/>
            </p:nvSpPr>
            <p:spPr bwMode="auto">
              <a:xfrm>
                <a:off x="5040" y="1728"/>
                <a:ext cx="336" cy="144"/>
              </a:xfrm>
              <a:prstGeom prst="rect">
                <a:avLst/>
              </a:prstGeom>
              <a:pattFill prst="pct50">
                <a:fgClr>
                  <a:srgbClr val="FFF2BE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4" name="Rectangle 17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1392" cy="144"/>
              </a:xfrm>
              <a:prstGeom prst="rect">
                <a:avLst/>
              </a:prstGeom>
              <a:noFill/>
              <a:ln w="25400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9" name="Text Box 18"/>
            <p:cNvSpPr txBox="1">
              <a:spLocks noChangeArrowheads="1"/>
            </p:cNvSpPr>
            <p:nvPr/>
          </p:nvSpPr>
          <p:spPr bwMode="auto">
            <a:xfrm>
              <a:off x="4222" y="1872"/>
              <a:ext cx="8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rPr>
                <a:t>Stay Cutoff</a:t>
              </a:r>
            </a:p>
          </p:txBody>
        </p:sp>
        <p:sp>
          <p:nvSpPr>
            <p:cNvPr id="150" name="Line 19"/>
            <p:cNvSpPr>
              <a:spLocks noChangeShapeType="1"/>
            </p:cNvSpPr>
            <p:nvPr/>
          </p:nvSpPr>
          <p:spPr bwMode="auto">
            <a:xfrm>
              <a:off x="4560" y="216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Line 20"/>
            <p:cNvSpPr>
              <a:spLocks noChangeShapeType="1"/>
            </p:cNvSpPr>
            <p:nvPr/>
          </p:nvSpPr>
          <p:spPr bwMode="auto">
            <a:xfrm>
              <a:off x="4560" y="2280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5" name="Group 22"/>
          <p:cNvGrpSpPr>
            <a:grpSpLocks/>
          </p:cNvGrpSpPr>
          <p:nvPr/>
        </p:nvGrpSpPr>
        <p:grpSpPr bwMode="auto">
          <a:xfrm>
            <a:off x="1219200" y="1524000"/>
            <a:ext cx="4267200" cy="533400"/>
            <a:chOff x="816" y="1584"/>
            <a:chExt cx="2688" cy="336"/>
          </a:xfrm>
        </p:grpSpPr>
        <p:sp>
          <p:nvSpPr>
            <p:cNvPr id="166" name="Rectangle 23"/>
            <p:cNvSpPr>
              <a:spLocks noChangeArrowheads="1"/>
            </p:cNvSpPr>
            <p:nvPr/>
          </p:nvSpPr>
          <p:spPr bwMode="auto">
            <a:xfrm>
              <a:off x="1152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7" name="Rectangle 24"/>
            <p:cNvSpPr>
              <a:spLocks noChangeArrowheads="1"/>
            </p:cNvSpPr>
            <p:nvPr/>
          </p:nvSpPr>
          <p:spPr bwMode="auto">
            <a:xfrm>
              <a:off x="816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8" name="Rectangle 25"/>
            <p:cNvSpPr>
              <a:spLocks noChangeArrowheads="1"/>
            </p:cNvSpPr>
            <p:nvPr/>
          </p:nvSpPr>
          <p:spPr bwMode="auto">
            <a:xfrm>
              <a:off x="1824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9" name="Rectangle 26"/>
            <p:cNvSpPr>
              <a:spLocks noChangeArrowheads="1"/>
            </p:cNvSpPr>
            <p:nvPr/>
          </p:nvSpPr>
          <p:spPr bwMode="auto">
            <a:xfrm>
              <a:off x="2160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0" name="Rectangle 27"/>
            <p:cNvSpPr>
              <a:spLocks noChangeArrowheads="1"/>
            </p:cNvSpPr>
            <p:nvPr/>
          </p:nvSpPr>
          <p:spPr bwMode="auto">
            <a:xfrm>
              <a:off x="2496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1" name="Rectangle 28"/>
            <p:cNvSpPr>
              <a:spLocks noChangeArrowheads="1"/>
            </p:cNvSpPr>
            <p:nvPr/>
          </p:nvSpPr>
          <p:spPr bwMode="auto">
            <a:xfrm>
              <a:off x="2832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2" name="Rectangle 29"/>
            <p:cNvSpPr>
              <a:spLocks noChangeArrowheads="1"/>
            </p:cNvSpPr>
            <p:nvPr/>
          </p:nvSpPr>
          <p:spPr bwMode="auto">
            <a:xfrm>
              <a:off x="3168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3" name="Rectangle 30"/>
            <p:cNvSpPr>
              <a:spLocks noChangeArrowheads="1"/>
            </p:cNvSpPr>
            <p:nvPr/>
          </p:nvSpPr>
          <p:spPr bwMode="auto">
            <a:xfrm>
              <a:off x="1488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4" name="Rectangle 31" descr="50%"/>
            <p:cNvSpPr>
              <a:spLocks noChangeArrowheads="1"/>
            </p:cNvSpPr>
            <p:nvPr/>
          </p:nvSpPr>
          <p:spPr bwMode="auto">
            <a:xfrm>
              <a:off x="86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5" name="Rectangle 32" descr="50%"/>
            <p:cNvSpPr>
              <a:spLocks noChangeArrowheads="1"/>
            </p:cNvSpPr>
            <p:nvPr/>
          </p:nvSpPr>
          <p:spPr bwMode="auto">
            <a:xfrm>
              <a:off x="1200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6" name="Rectangle 33"/>
            <p:cNvSpPr>
              <a:spLocks noChangeArrowheads="1"/>
            </p:cNvSpPr>
            <p:nvPr/>
          </p:nvSpPr>
          <p:spPr bwMode="auto">
            <a:xfrm>
              <a:off x="2208" y="1632"/>
              <a:ext cx="244" cy="240"/>
            </a:xfrm>
            <a:prstGeom prst="rect">
              <a:avLst/>
            </a:prstGeom>
            <a:solidFill>
              <a:srgbClr val="6666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7" name="Rectangle 34" descr="50%"/>
            <p:cNvSpPr>
              <a:spLocks noChangeArrowheads="1"/>
            </p:cNvSpPr>
            <p:nvPr/>
          </p:nvSpPr>
          <p:spPr bwMode="auto">
            <a:xfrm>
              <a:off x="254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8" name="Rectangle 35" descr="50%"/>
            <p:cNvSpPr>
              <a:spLocks noChangeArrowheads="1"/>
            </p:cNvSpPr>
            <p:nvPr/>
          </p:nvSpPr>
          <p:spPr bwMode="auto">
            <a:xfrm>
              <a:off x="3212" y="1632"/>
              <a:ext cx="244" cy="240"/>
            </a:xfrm>
            <a:prstGeom prst="rect">
              <a:avLst/>
            </a:prstGeom>
            <a:pattFill prst="pct50">
              <a:fgClr>
                <a:srgbClr val="666699"/>
              </a:fgClr>
              <a:bgClr>
                <a:srgbClr val="CC97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9" name="Rectangle 36" descr="50%"/>
            <p:cNvSpPr>
              <a:spLocks noChangeArrowheads="1"/>
            </p:cNvSpPr>
            <p:nvPr/>
          </p:nvSpPr>
          <p:spPr bwMode="auto">
            <a:xfrm>
              <a:off x="1532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0" name="Rectangle 37" descr="50%"/>
            <p:cNvSpPr>
              <a:spLocks noChangeArrowheads="1"/>
            </p:cNvSpPr>
            <p:nvPr/>
          </p:nvSpPr>
          <p:spPr bwMode="auto">
            <a:xfrm>
              <a:off x="1868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1" name="Rectangle 38" descr="50%"/>
            <p:cNvSpPr>
              <a:spLocks noChangeArrowheads="1"/>
            </p:cNvSpPr>
            <p:nvPr/>
          </p:nvSpPr>
          <p:spPr bwMode="auto">
            <a:xfrm>
              <a:off x="2876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182" name="Text Box 39"/>
          <p:cNvSpPr txBox="1">
            <a:spLocks noChangeArrowheads="1"/>
          </p:cNvSpPr>
          <p:nvPr/>
        </p:nvSpPr>
        <p:spPr bwMode="auto">
          <a:xfrm>
            <a:off x="2514600" y="1066800"/>
            <a:ext cx="163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Input </a:t>
            </a:r>
            <a:r>
              <a:rPr lang="en-US" altLang="zh-CN" i="1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-value</a:t>
            </a:r>
            <a:endParaRPr lang="en-US" altLang="zh-CN" dirty="0" smtClean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83" name="Group 46"/>
          <p:cNvGrpSpPr>
            <a:grpSpLocks/>
          </p:cNvGrpSpPr>
          <p:nvPr/>
        </p:nvGrpSpPr>
        <p:grpSpPr bwMode="auto">
          <a:xfrm>
            <a:off x="1219200" y="1524000"/>
            <a:ext cx="533400" cy="533400"/>
            <a:chOff x="528" y="1680"/>
            <a:chExt cx="336" cy="336"/>
          </a:xfrm>
        </p:grpSpPr>
        <p:sp>
          <p:nvSpPr>
            <p:cNvPr id="184" name="Rectangle 47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5" name="Rectangle 48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186" name="Rectangle 131"/>
          <p:cNvSpPr>
            <a:spLocks noChangeArrowheads="1"/>
          </p:cNvSpPr>
          <p:nvPr/>
        </p:nvSpPr>
        <p:spPr bwMode="auto">
          <a:xfrm>
            <a:off x="44196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7" name="Rectangle 132"/>
          <p:cNvSpPr>
            <a:spLocks noChangeArrowheads="1"/>
          </p:cNvSpPr>
          <p:nvPr/>
        </p:nvSpPr>
        <p:spPr bwMode="auto">
          <a:xfrm>
            <a:off x="28194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8" name="Rectangle 133"/>
          <p:cNvSpPr>
            <a:spLocks noChangeArrowheads="1"/>
          </p:cNvSpPr>
          <p:nvPr/>
        </p:nvSpPr>
        <p:spPr bwMode="auto">
          <a:xfrm>
            <a:off x="17526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9" name="Rectangle 134"/>
          <p:cNvSpPr>
            <a:spLocks noChangeArrowheads="1"/>
          </p:cNvSpPr>
          <p:nvPr/>
        </p:nvSpPr>
        <p:spPr bwMode="auto">
          <a:xfrm>
            <a:off x="49530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0" name="Rectangle 135"/>
          <p:cNvSpPr>
            <a:spLocks noChangeArrowheads="1"/>
          </p:cNvSpPr>
          <p:nvPr/>
        </p:nvSpPr>
        <p:spPr bwMode="auto">
          <a:xfrm>
            <a:off x="33528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1" name="Rectangle 136"/>
          <p:cNvSpPr>
            <a:spLocks noChangeArrowheads="1"/>
          </p:cNvSpPr>
          <p:nvPr/>
        </p:nvSpPr>
        <p:spPr bwMode="auto">
          <a:xfrm>
            <a:off x="22860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2" name="Rectangle 137" descr="50%"/>
          <p:cNvSpPr>
            <a:spLocks noChangeArrowheads="1"/>
          </p:cNvSpPr>
          <p:nvPr/>
        </p:nvSpPr>
        <p:spPr bwMode="auto">
          <a:xfrm>
            <a:off x="5022850" y="2667000"/>
            <a:ext cx="387350" cy="3810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3" name="Rectangle 140" descr="50%"/>
          <p:cNvSpPr>
            <a:spLocks noChangeArrowheads="1"/>
          </p:cNvSpPr>
          <p:nvPr/>
        </p:nvSpPr>
        <p:spPr bwMode="auto">
          <a:xfrm>
            <a:off x="23622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4" name="Rectangle 141"/>
          <p:cNvSpPr>
            <a:spLocks noChangeArrowheads="1"/>
          </p:cNvSpPr>
          <p:nvPr/>
        </p:nvSpPr>
        <p:spPr bwMode="auto">
          <a:xfrm>
            <a:off x="3429000" y="26670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5" name="Rectangle 142" descr="50%"/>
          <p:cNvSpPr>
            <a:spLocks noChangeArrowheads="1"/>
          </p:cNvSpPr>
          <p:nvPr/>
        </p:nvSpPr>
        <p:spPr bwMode="auto">
          <a:xfrm>
            <a:off x="18288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6" name="Rectangle 143" descr="50%"/>
          <p:cNvSpPr>
            <a:spLocks noChangeArrowheads="1"/>
          </p:cNvSpPr>
          <p:nvPr/>
        </p:nvSpPr>
        <p:spPr bwMode="auto">
          <a:xfrm>
            <a:off x="28956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7" name="Rectangle 144" descr="50%"/>
          <p:cNvSpPr>
            <a:spLocks noChangeArrowheads="1"/>
          </p:cNvSpPr>
          <p:nvPr/>
        </p:nvSpPr>
        <p:spPr bwMode="auto">
          <a:xfrm>
            <a:off x="44958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8" name="Rectangle 151"/>
          <p:cNvSpPr>
            <a:spLocks noChangeArrowheads="1"/>
          </p:cNvSpPr>
          <p:nvPr/>
        </p:nvSpPr>
        <p:spPr bwMode="auto">
          <a:xfrm>
            <a:off x="17526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9" name="Rectangle 152"/>
          <p:cNvSpPr>
            <a:spLocks noChangeArrowheads="1"/>
          </p:cNvSpPr>
          <p:nvPr/>
        </p:nvSpPr>
        <p:spPr bwMode="auto">
          <a:xfrm>
            <a:off x="28194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00" name="Rectangle 153"/>
          <p:cNvSpPr>
            <a:spLocks noChangeArrowheads="1"/>
          </p:cNvSpPr>
          <p:nvPr/>
        </p:nvSpPr>
        <p:spPr bwMode="auto">
          <a:xfrm>
            <a:off x="38862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01" name="Rectangle 154"/>
          <p:cNvSpPr>
            <a:spLocks noChangeArrowheads="1"/>
          </p:cNvSpPr>
          <p:nvPr/>
        </p:nvSpPr>
        <p:spPr bwMode="auto">
          <a:xfrm>
            <a:off x="44196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02" name="Rectangle 155"/>
          <p:cNvSpPr>
            <a:spLocks noChangeArrowheads="1"/>
          </p:cNvSpPr>
          <p:nvPr/>
        </p:nvSpPr>
        <p:spPr bwMode="auto">
          <a:xfrm>
            <a:off x="49530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03" name="Rectangle 156"/>
          <p:cNvSpPr>
            <a:spLocks noChangeArrowheads="1"/>
          </p:cNvSpPr>
          <p:nvPr/>
        </p:nvSpPr>
        <p:spPr bwMode="auto">
          <a:xfrm>
            <a:off x="33528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04" name="Rectangle 157"/>
          <p:cNvSpPr>
            <a:spLocks noChangeArrowheads="1"/>
          </p:cNvSpPr>
          <p:nvPr/>
        </p:nvSpPr>
        <p:spPr bwMode="auto">
          <a:xfrm>
            <a:off x="22860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05" name="Rectangle 159"/>
          <p:cNvSpPr>
            <a:spLocks noChangeArrowheads="1"/>
          </p:cNvSpPr>
          <p:nvPr/>
        </p:nvSpPr>
        <p:spPr bwMode="auto">
          <a:xfrm>
            <a:off x="2889250" y="21336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06" name="Rectangle 160" descr="50%"/>
          <p:cNvSpPr>
            <a:spLocks noChangeArrowheads="1"/>
          </p:cNvSpPr>
          <p:nvPr/>
        </p:nvSpPr>
        <p:spPr bwMode="auto">
          <a:xfrm>
            <a:off x="39624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07" name="Rectangle 161" descr="50%"/>
          <p:cNvSpPr>
            <a:spLocks noChangeArrowheads="1"/>
          </p:cNvSpPr>
          <p:nvPr/>
        </p:nvSpPr>
        <p:spPr bwMode="auto">
          <a:xfrm>
            <a:off x="18288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08" name="Rectangle 162" descr="50%"/>
          <p:cNvSpPr>
            <a:spLocks noChangeArrowheads="1"/>
          </p:cNvSpPr>
          <p:nvPr/>
        </p:nvSpPr>
        <p:spPr bwMode="auto">
          <a:xfrm>
            <a:off x="23622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09" name="Rectangle 163"/>
          <p:cNvSpPr>
            <a:spLocks noChangeArrowheads="1"/>
          </p:cNvSpPr>
          <p:nvPr/>
        </p:nvSpPr>
        <p:spPr bwMode="auto">
          <a:xfrm>
            <a:off x="3429000" y="21336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10" name="Rectangle 164" descr="50%"/>
          <p:cNvSpPr>
            <a:spLocks noChangeArrowheads="1"/>
          </p:cNvSpPr>
          <p:nvPr/>
        </p:nvSpPr>
        <p:spPr bwMode="auto">
          <a:xfrm>
            <a:off x="5029200" y="2133600"/>
            <a:ext cx="387350" cy="3810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11" name="Rectangle 165" descr="50%"/>
          <p:cNvSpPr>
            <a:spLocks noChangeArrowheads="1"/>
          </p:cNvSpPr>
          <p:nvPr/>
        </p:nvSpPr>
        <p:spPr bwMode="auto">
          <a:xfrm>
            <a:off x="44958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212" name="Group 172"/>
          <p:cNvGrpSpPr>
            <a:grpSpLocks/>
          </p:cNvGrpSpPr>
          <p:nvPr/>
        </p:nvGrpSpPr>
        <p:grpSpPr bwMode="auto">
          <a:xfrm>
            <a:off x="2286000" y="2590800"/>
            <a:ext cx="533400" cy="533400"/>
            <a:chOff x="528" y="1680"/>
            <a:chExt cx="336" cy="336"/>
          </a:xfrm>
        </p:grpSpPr>
        <p:sp>
          <p:nvSpPr>
            <p:cNvPr id="213" name="Rectangle 173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4" name="Rectangle 174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215" name="Group 178"/>
          <p:cNvGrpSpPr>
            <a:grpSpLocks/>
          </p:cNvGrpSpPr>
          <p:nvPr/>
        </p:nvGrpSpPr>
        <p:grpSpPr bwMode="auto">
          <a:xfrm>
            <a:off x="3886200" y="2057400"/>
            <a:ext cx="533400" cy="533400"/>
            <a:chOff x="528" y="1680"/>
            <a:chExt cx="336" cy="336"/>
          </a:xfrm>
        </p:grpSpPr>
        <p:sp>
          <p:nvSpPr>
            <p:cNvPr id="216" name="Rectangle 179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7" name="Rectangle 180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277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变量顺序选择：后向法</a:t>
            </a:r>
          </a:p>
        </p:txBody>
      </p:sp>
      <p:sp>
        <p:nvSpPr>
          <p:cNvPr id="53294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>
                <a:ea typeface="宋体" panose="02010600030101010101" pitchFamily="2" charset="-122"/>
              </a:rPr>
              <a:t>...</a:t>
            </a:r>
          </a:p>
        </p:txBody>
      </p:sp>
      <p:grpSp>
        <p:nvGrpSpPr>
          <p:cNvPr id="173" name="Group 3"/>
          <p:cNvGrpSpPr>
            <a:grpSpLocks/>
          </p:cNvGrpSpPr>
          <p:nvPr/>
        </p:nvGrpSpPr>
        <p:grpSpPr bwMode="auto">
          <a:xfrm>
            <a:off x="6248400" y="1143000"/>
            <a:ext cx="2209800" cy="838200"/>
            <a:chOff x="3984" y="1872"/>
            <a:chExt cx="1392" cy="528"/>
          </a:xfrm>
        </p:grpSpPr>
        <p:grpSp>
          <p:nvGrpSpPr>
            <p:cNvPr id="174" name="Group 4"/>
            <p:cNvGrpSpPr>
              <a:grpSpLocks/>
            </p:cNvGrpSpPr>
            <p:nvPr/>
          </p:nvGrpSpPr>
          <p:grpSpPr bwMode="auto">
            <a:xfrm>
              <a:off x="3984" y="2208"/>
              <a:ext cx="1392" cy="144"/>
              <a:chOff x="3984" y="1728"/>
              <a:chExt cx="1392" cy="144"/>
            </a:xfrm>
          </p:grpSpPr>
          <p:sp>
            <p:nvSpPr>
              <p:cNvPr id="178" name="Rectangle 5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96" cy="144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9" name="Rectangle 6" descr="50%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96" cy="144"/>
              </a:xfrm>
              <a:prstGeom prst="rect">
                <a:avLst/>
              </a:prstGeom>
              <a:pattFill prst="pct50">
                <a:fgClr>
                  <a:srgbClr val="003366"/>
                </a:fgClr>
                <a:bgClr>
                  <a:srgbClr val="0033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80" name="Rectangle 7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" cy="14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81" name="Rectangle 8" descr="50%"/>
              <p:cNvSpPr>
                <a:spLocks noChangeArrowheads="1"/>
              </p:cNvSpPr>
              <p:nvPr/>
            </p:nvSpPr>
            <p:spPr bwMode="auto">
              <a:xfrm>
                <a:off x="4272" y="1728"/>
                <a:ext cx="96" cy="144"/>
              </a:xfrm>
              <a:prstGeom prst="rect">
                <a:avLst/>
              </a:prstGeom>
              <a:pattFill prst="pct50">
                <a:fgClr>
                  <a:srgbClr val="003399"/>
                </a:fgClr>
                <a:bgClr>
                  <a:srgbClr val="6666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82" name="Rectangle 9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96" cy="144"/>
              </a:xfrm>
              <a:prstGeom prst="rect">
                <a:avLst/>
              </a:pr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83" name="Rectangle 10" descr="50%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96" cy="144"/>
              </a:xfrm>
              <a:prstGeom prst="rect">
                <a:avLst/>
              </a:prstGeom>
              <a:pattFill prst="pct50">
                <a:fgClr>
                  <a:srgbClr val="666699"/>
                </a:fgClr>
                <a:bgClr>
                  <a:srgbClr val="CC97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84" name="Rectangle 11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96" cy="144"/>
              </a:xfrm>
              <a:prstGeom prst="rect">
                <a:avLst/>
              </a:prstGeom>
              <a:solidFill>
                <a:srgbClr val="CC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85" name="Rectangle 12" descr="50%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96" cy="144"/>
              </a:xfrm>
              <a:prstGeom prst="rect">
                <a:avLst/>
              </a:prstGeom>
              <a:pattFill prst="pct50">
                <a:fgClr>
                  <a:srgbClr val="CC9700"/>
                </a:fgClr>
                <a:bgClr>
                  <a:srgbClr val="FFCC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86" name="Rectangle 13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87" name="Rectangle 14" descr="50%"/>
              <p:cNvSpPr>
                <a:spLocks noChangeArrowheads="1"/>
              </p:cNvSpPr>
              <p:nvPr/>
            </p:nvSpPr>
            <p:spPr bwMode="auto">
              <a:xfrm>
                <a:off x="4848" y="1728"/>
                <a:ext cx="96" cy="144"/>
              </a:xfrm>
              <a:prstGeom prst="rect">
                <a:avLst/>
              </a:prstGeom>
              <a:pattFill prst="pct50">
                <a:fgClr>
                  <a:srgbClr val="FFCC00"/>
                </a:fgClr>
                <a:bgClr>
                  <a:srgbClr val="FFF2B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88" name="Rectangle 15"/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96" cy="144"/>
              </a:xfrm>
              <a:prstGeom prst="rect">
                <a:avLst/>
              </a:prstGeom>
              <a:solidFill>
                <a:srgbClr val="FFF2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89" name="Rectangle 16" descr="50%"/>
              <p:cNvSpPr>
                <a:spLocks noChangeArrowheads="1"/>
              </p:cNvSpPr>
              <p:nvPr/>
            </p:nvSpPr>
            <p:spPr bwMode="auto">
              <a:xfrm>
                <a:off x="5040" y="1728"/>
                <a:ext cx="336" cy="144"/>
              </a:xfrm>
              <a:prstGeom prst="rect">
                <a:avLst/>
              </a:prstGeom>
              <a:pattFill prst="pct50">
                <a:fgClr>
                  <a:srgbClr val="FFF2BE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0" name="Rectangle 17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1392" cy="144"/>
              </a:xfrm>
              <a:prstGeom prst="rect">
                <a:avLst/>
              </a:prstGeom>
              <a:noFill/>
              <a:ln w="25400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5" name="Text Box 18"/>
            <p:cNvSpPr txBox="1">
              <a:spLocks noChangeArrowheads="1"/>
            </p:cNvSpPr>
            <p:nvPr/>
          </p:nvSpPr>
          <p:spPr bwMode="auto">
            <a:xfrm>
              <a:off x="4222" y="1872"/>
              <a:ext cx="8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rPr>
                <a:t>Stay Cutoff</a:t>
              </a:r>
            </a:p>
          </p:txBody>
        </p:sp>
        <p:sp>
          <p:nvSpPr>
            <p:cNvPr id="176" name="Line 19"/>
            <p:cNvSpPr>
              <a:spLocks noChangeShapeType="1"/>
            </p:cNvSpPr>
            <p:nvPr/>
          </p:nvSpPr>
          <p:spPr bwMode="auto">
            <a:xfrm>
              <a:off x="4560" y="216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Line 20"/>
            <p:cNvSpPr>
              <a:spLocks noChangeShapeType="1"/>
            </p:cNvSpPr>
            <p:nvPr/>
          </p:nvSpPr>
          <p:spPr bwMode="auto">
            <a:xfrm>
              <a:off x="4560" y="2280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91" name="Group 22"/>
          <p:cNvGrpSpPr>
            <a:grpSpLocks/>
          </p:cNvGrpSpPr>
          <p:nvPr/>
        </p:nvGrpSpPr>
        <p:grpSpPr bwMode="auto">
          <a:xfrm>
            <a:off x="1219200" y="1524000"/>
            <a:ext cx="4267200" cy="533400"/>
            <a:chOff x="816" y="1584"/>
            <a:chExt cx="2688" cy="336"/>
          </a:xfrm>
        </p:grpSpPr>
        <p:sp>
          <p:nvSpPr>
            <p:cNvPr id="192" name="Rectangle 23"/>
            <p:cNvSpPr>
              <a:spLocks noChangeArrowheads="1"/>
            </p:cNvSpPr>
            <p:nvPr/>
          </p:nvSpPr>
          <p:spPr bwMode="auto">
            <a:xfrm>
              <a:off x="1152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3" name="Rectangle 24"/>
            <p:cNvSpPr>
              <a:spLocks noChangeArrowheads="1"/>
            </p:cNvSpPr>
            <p:nvPr/>
          </p:nvSpPr>
          <p:spPr bwMode="auto">
            <a:xfrm>
              <a:off x="816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4" name="Rectangle 25"/>
            <p:cNvSpPr>
              <a:spLocks noChangeArrowheads="1"/>
            </p:cNvSpPr>
            <p:nvPr/>
          </p:nvSpPr>
          <p:spPr bwMode="auto">
            <a:xfrm>
              <a:off x="1824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5" name="Rectangle 26"/>
            <p:cNvSpPr>
              <a:spLocks noChangeArrowheads="1"/>
            </p:cNvSpPr>
            <p:nvPr/>
          </p:nvSpPr>
          <p:spPr bwMode="auto">
            <a:xfrm>
              <a:off x="2160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6" name="Rectangle 27"/>
            <p:cNvSpPr>
              <a:spLocks noChangeArrowheads="1"/>
            </p:cNvSpPr>
            <p:nvPr/>
          </p:nvSpPr>
          <p:spPr bwMode="auto">
            <a:xfrm>
              <a:off x="2496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7" name="Rectangle 28"/>
            <p:cNvSpPr>
              <a:spLocks noChangeArrowheads="1"/>
            </p:cNvSpPr>
            <p:nvPr/>
          </p:nvSpPr>
          <p:spPr bwMode="auto">
            <a:xfrm>
              <a:off x="2832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8" name="Rectangle 29"/>
            <p:cNvSpPr>
              <a:spLocks noChangeArrowheads="1"/>
            </p:cNvSpPr>
            <p:nvPr/>
          </p:nvSpPr>
          <p:spPr bwMode="auto">
            <a:xfrm>
              <a:off x="3168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9" name="Rectangle 30"/>
            <p:cNvSpPr>
              <a:spLocks noChangeArrowheads="1"/>
            </p:cNvSpPr>
            <p:nvPr/>
          </p:nvSpPr>
          <p:spPr bwMode="auto">
            <a:xfrm>
              <a:off x="1488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0" name="Rectangle 31" descr="50%"/>
            <p:cNvSpPr>
              <a:spLocks noChangeArrowheads="1"/>
            </p:cNvSpPr>
            <p:nvPr/>
          </p:nvSpPr>
          <p:spPr bwMode="auto">
            <a:xfrm>
              <a:off x="86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1" name="Rectangle 32" descr="50%"/>
            <p:cNvSpPr>
              <a:spLocks noChangeArrowheads="1"/>
            </p:cNvSpPr>
            <p:nvPr/>
          </p:nvSpPr>
          <p:spPr bwMode="auto">
            <a:xfrm>
              <a:off x="1200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2" name="Rectangle 33"/>
            <p:cNvSpPr>
              <a:spLocks noChangeArrowheads="1"/>
            </p:cNvSpPr>
            <p:nvPr/>
          </p:nvSpPr>
          <p:spPr bwMode="auto">
            <a:xfrm>
              <a:off x="2208" y="1632"/>
              <a:ext cx="244" cy="240"/>
            </a:xfrm>
            <a:prstGeom prst="rect">
              <a:avLst/>
            </a:prstGeom>
            <a:solidFill>
              <a:srgbClr val="6666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3" name="Rectangle 34" descr="50%"/>
            <p:cNvSpPr>
              <a:spLocks noChangeArrowheads="1"/>
            </p:cNvSpPr>
            <p:nvPr/>
          </p:nvSpPr>
          <p:spPr bwMode="auto">
            <a:xfrm>
              <a:off x="254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4" name="Rectangle 35" descr="50%"/>
            <p:cNvSpPr>
              <a:spLocks noChangeArrowheads="1"/>
            </p:cNvSpPr>
            <p:nvPr/>
          </p:nvSpPr>
          <p:spPr bwMode="auto">
            <a:xfrm>
              <a:off x="3212" y="1632"/>
              <a:ext cx="244" cy="240"/>
            </a:xfrm>
            <a:prstGeom prst="rect">
              <a:avLst/>
            </a:prstGeom>
            <a:pattFill prst="pct50">
              <a:fgClr>
                <a:srgbClr val="666699"/>
              </a:fgClr>
              <a:bgClr>
                <a:srgbClr val="CC97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5" name="Rectangle 36" descr="50%"/>
            <p:cNvSpPr>
              <a:spLocks noChangeArrowheads="1"/>
            </p:cNvSpPr>
            <p:nvPr/>
          </p:nvSpPr>
          <p:spPr bwMode="auto">
            <a:xfrm>
              <a:off x="1532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6" name="Rectangle 37" descr="50%"/>
            <p:cNvSpPr>
              <a:spLocks noChangeArrowheads="1"/>
            </p:cNvSpPr>
            <p:nvPr/>
          </p:nvSpPr>
          <p:spPr bwMode="auto">
            <a:xfrm>
              <a:off x="1868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7" name="Rectangle 38" descr="50%"/>
            <p:cNvSpPr>
              <a:spLocks noChangeArrowheads="1"/>
            </p:cNvSpPr>
            <p:nvPr/>
          </p:nvSpPr>
          <p:spPr bwMode="auto">
            <a:xfrm>
              <a:off x="2876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208" name="Text Box 39"/>
          <p:cNvSpPr txBox="1">
            <a:spLocks noChangeArrowheads="1"/>
          </p:cNvSpPr>
          <p:nvPr/>
        </p:nvSpPr>
        <p:spPr bwMode="auto">
          <a:xfrm>
            <a:off x="2514600" y="1066800"/>
            <a:ext cx="163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Input </a:t>
            </a:r>
            <a:r>
              <a:rPr lang="en-US" altLang="zh-CN" i="1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-value</a:t>
            </a:r>
            <a:endParaRPr lang="en-US" altLang="zh-CN" dirty="0" smtClean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9" name="Group 46"/>
          <p:cNvGrpSpPr>
            <a:grpSpLocks/>
          </p:cNvGrpSpPr>
          <p:nvPr/>
        </p:nvGrpSpPr>
        <p:grpSpPr bwMode="auto">
          <a:xfrm>
            <a:off x="1219200" y="1524000"/>
            <a:ext cx="533400" cy="533400"/>
            <a:chOff x="528" y="1680"/>
            <a:chExt cx="336" cy="336"/>
          </a:xfrm>
        </p:grpSpPr>
        <p:sp>
          <p:nvSpPr>
            <p:cNvPr id="210" name="Rectangle 47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1" name="Rectangle 48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212" name="Rectangle 113"/>
          <p:cNvSpPr>
            <a:spLocks noChangeArrowheads="1"/>
          </p:cNvSpPr>
          <p:nvPr/>
        </p:nvSpPr>
        <p:spPr bwMode="auto">
          <a:xfrm>
            <a:off x="44196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13" name="Rectangle 114"/>
          <p:cNvSpPr>
            <a:spLocks noChangeArrowheads="1"/>
          </p:cNvSpPr>
          <p:nvPr/>
        </p:nvSpPr>
        <p:spPr bwMode="auto">
          <a:xfrm>
            <a:off x="28194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14" name="Rectangle 115"/>
          <p:cNvSpPr>
            <a:spLocks noChangeArrowheads="1"/>
          </p:cNvSpPr>
          <p:nvPr/>
        </p:nvSpPr>
        <p:spPr bwMode="auto">
          <a:xfrm>
            <a:off x="17526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15" name="Rectangle 116"/>
          <p:cNvSpPr>
            <a:spLocks noChangeArrowheads="1"/>
          </p:cNvSpPr>
          <p:nvPr/>
        </p:nvSpPr>
        <p:spPr bwMode="auto">
          <a:xfrm>
            <a:off x="49530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16" name="Rectangle 117"/>
          <p:cNvSpPr>
            <a:spLocks noChangeArrowheads="1"/>
          </p:cNvSpPr>
          <p:nvPr/>
        </p:nvSpPr>
        <p:spPr bwMode="auto">
          <a:xfrm>
            <a:off x="33528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17" name="Rectangle 121" descr="50%"/>
          <p:cNvSpPr>
            <a:spLocks noChangeArrowheads="1"/>
          </p:cNvSpPr>
          <p:nvPr/>
        </p:nvSpPr>
        <p:spPr bwMode="auto">
          <a:xfrm>
            <a:off x="3429000" y="3200400"/>
            <a:ext cx="387350" cy="381000"/>
          </a:xfrm>
          <a:prstGeom prst="rect">
            <a:avLst/>
          </a:prstGeom>
          <a:pattFill prst="pct50">
            <a:fgClr>
              <a:srgbClr val="003399"/>
            </a:fgClr>
            <a:bgClr>
              <a:srgbClr val="003366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18" name="Rectangle 122"/>
          <p:cNvSpPr>
            <a:spLocks noChangeArrowheads="1"/>
          </p:cNvSpPr>
          <p:nvPr/>
        </p:nvSpPr>
        <p:spPr bwMode="auto">
          <a:xfrm>
            <a:off x="5022850" y="32004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19" name="Rectangle 123" descr="50%"/>
          <p:cNvSpPr>
            <a:spLocks noChangeArrowheads="1"/>
          </p:cNvSpPr>
          <p:nvPr/>
        </p:nvSpPr>
        <p:spPr bwMode="auto">
          <a:xfrm>
            <a:off x="1828800" y="32004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20" name="Rectangle 124" descr="50%"/>
          <p:cNvSpPr>
            <a:spLocks noChangeArrowheads="1"/>
          </p:cNvSpPr>
          <p:nvPr/>
        </p:nvSpPr>
        <p:spPr bwMode="auto">
          <a:xfrm>
            <a:off x="2895600" y="32004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21" name="Rectangle 125" descr="50%"/>
          <p:cNvSpPr>
            <a:spLocks noChangeArrowheads="1"/>
          </p:cNvSpPr>
          <p:nvPr/>
        </p:nvSpPr>
        <p:spPr bwMode="auto">
          <a:xfrm>
            <a:off x="4495800" y="32004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22" name="Rectangle 131"/>
          <p:cNvSpPr>
            <a:spLocks noChangeArrowheads="1"/>
          </p:cNvSpPr>
          <p:nvPr/>
        </p:nvSpPr>
        <p:spPr bwMode="auto">
          <a:xfrm>
            <a:off x="44196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23" name="Rectangle 132"/>
          <p:cNvSpPr>
            <a:spLocks noChangeArrowheads="1"/>
          </p:cNvSpPr>
          <p:nvPr/>
        </p:nvSpPr>
        <p:spPr bwMode="auto">
          <a:xfrm>
            <a:off x="28194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24" name="Rectangle 133"/>
          <p:cNvSpPr>
            <a:spLocks noChangeArrowheads="1"/>
          </p:cNvSpPr>
          <p:nvPr/>
        </p:nvSpPr>
        <p:spPr bwMode="auto">
          <a:xfrm>
            <a:off x="17526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25" name="Rectangle 134"/>
          <p:cNvSpPr>
            <a:spLocks noChangeArrowheads="1"/>
          </p:cNvSpPr>
          <p:nvPr/>
        </p:nvSpPr>
        <p:spPr bwMode="auto">
          <a:xfrm>
            <a:off x="49530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26" name="Rectangle 135"/>
          <p:cNvSpPr>
            <a:spLocks noChangeArrowheads="1"/>
          </p:cNvSpPr>
          <p:nvPr/>
        </p:nvSpPr>
        <p:spPr bwMode="auto">
          <a:xfrm>
            <a:off x="33528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27" name="Rectangle 136"/>
          <p:cNvSpPr>
            <a:spLocks noChangeArrowheads="1"/>
          </p:cNvSpPr>
          <p:nvPr/>
        </p:nvSpPr>
        <p:spPr bwMode="auto">
          <a:xfrm>
            <a:off x="22860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28" name="Rectangle 137" descr="50%"/>
          <p:cNvSpPr>
            <a:spLocks noChangeArrowheads="1"/>
          </p:cNvSpPr>
          <p:nvPr/>
        </p:nvSpPr>
        <p:spPr bwMode="auto">
          <a:xfrm>
            <a:off x="5022850" y="2667000"/>
            <a:ext cx="387350" cy="3810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29" name="Rectangle 140" descr="50%"/>
          <p:cNvSpPr>
            <a:spLocks noChangeArrowheads="1"/>
          </p:cNvSpPr>
          <p:nvPr/>
        </p:nvSpPr>
        <p:spPr bwMode="auto">
          <a:xfrm>
            <a:off x="23622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0" name="Rectangle 141"/>
          <p:cNvSpPr>
            <a:spLocks noChangeArrowheads="1"/>
          </p:cNvSpPr>
          <p:nvPr/>
        </p:nvSpPr>
        <p:spPr bwMode="auto">
          <a:xfrm>
            <a:off x="3429000" y="26670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1" name="Rectangle 142" descr="50%"/>
          <p:cNvSpPr>
            <a:spLocks noChangeArrowheads="1"/>
          </p:cNvSpPr>
          <p:nvPr/>
        </p:nvSpPr>
        <p:spPr bwMode="auto">
          <a:xfrm>
            <a:off x="18288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2" name="Rectangle 143" descr="50%"/>
          <p:cNvSpPr>
            <a:spLocks noChangeArrowheads="1"/>
          </p:cNvSpPr>
          <p:nvPr/>
        </p:nvSpPr>
        <p:spPr bwMode="auto">
          <a:xfrm>
            <a:off x="28956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3" name="Rectangle 144" descr="50%"/>
          <p:cNvSpPr>
            <a:spLocks noChangeArrowheads="1"/>
          </p:cNvSpPr>
          <p:nvPr/>
        </p:nvSpPr>
        <p:spPr bwMode="auto">
          <a:xfrm>
            <a:off x="44958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4" name="Rectangle 151"/>
          <p:cNvSpPr>
            <a:spLocks noChangeArrowheads="1"/>
          </p:cNvSpPr>
          <p:nvPr/>
        </p:nvSpPr>
        <p:spPr bwMode="auto">
          <a:xfrm>
            <a:off x="17526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5" name="Rectangle 152"/>
          <p:cNvSpPr>
            <a:spLocks noChangeArrowheads="1"/>
          </p:cNvSpPr>
          <p:nvPr/>
        </p:nvSpPr>
        <p:spPr bwMode="auto">
          <a:xfrm>
            <a:off x="28194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6" name="Rectangle 153"/>
          <p:cNvSpPr>
            <a:spLocks noChangeArrowheads="1"/>
          </p:cNvSpPr>
          <p:nvPr/>
        </p:nvSpPr>
        <p:spPr bwMode="auto">
          <a:xfrm>
            <a:off x="38862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7" name="Rectangle 154"/>
          <p:cNvSpPr>
            <a:spLocks noChangeArrowheads="1"/>
          </p:cNvSpPr>
          <p:nvPr/>
        </p:nvSpPr>
        <p:spPr bwMode="auto">
          <a:xfrm>
            <a:off x="44196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8" name="Rectangle 155"/>
          <p:cNvSpPr>
            <a:spLocks noChangeArrowheads="1"/>
          </p:cNvSpPr>
          <p:nvPr/>
        </p:nvSpPr>
        <p:spPr bwMode="auto">
          <a:xfrm>
            <a:off x="49530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9" name="Rectangle 156"/>
          <p:cNvSpPr>
            <a:spLocks noChangeArrowheads="1"/>
          </p:cNvSpPr>
          <p:nvPr/>
        </p:nvSpPr>
        <p:spPr bwMode="auto">
          <a:xfrm>
            <a:off x="33528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0" name="Rectangle 157"/>
          <p:cNvSpPr>
            <a:spLocks noChangeArrowheads="1"/>
          </p:cNvSpPr>
          <p:nvPr/>
        </p:nvSpPr>
        <p:spPr bwMode="auto">
          <a:xfrm>
            <a:off x="22860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1" name="Rectangle 159"/>
          <p:cNvSpPr>
            <a:spLocks noChangeArrowheads="1"/>
          </p:cNvSpPr>
          <p:nvPr/>
        </p:nvSpPr>
        <p:spPr bwMode="auto">
          <a:xfrm>
            <a:off x="2889250" y="21336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2" name="Rectangle 160" descr="50%"/>
          <p:cNvSpPr>
            <a:spLocks noChangeArrowheads="1"/>
          </p:cNvSpPr>
          <p:nvPr/>
        </p:nvSpPr>
        <p:spPr bwMode="auto">
          <a:xfrm>
            <a:off x="39624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3" name="Rectangle 161" descr="50%"/>
          <p:cNvSpPr>
            <a:spLocks noChangeArrowheads="1"/>
          </p:cNvSpPr>
          <p:nvPr/>
        </p:nvSpPr>
        <p:spPr bwMode="auto">
          <a:xfrm>
            <a:off x="18288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4" name="Rectangle 162" descr="50%"/>
          <p:cNvSpPr>
            <a:spLocks noChangeArrowheads="1"/>
          </p:cNvSpPr>
          <p:nvPr/>
        </p:nvSpPr>
        <p:spPr bwMode="auto">
          <a:xfrm>
            <a:off x="23622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5" name="Rectangle 163"/>
          <p:cNvSpPr>
            <a:spLocks noChangeArrowheads="1"/>
          </p:cNvSpPr>
          <p:nvPr/>
        </p:nvSpPr>
        <p:spPr bwMode="auto">
          <a:xfrm>
            <a:off x="3429000" y="21336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6" name="Rectangle 164" descr="50%"/>
          <p:cNvSpPr>
            <a:spLocks noChangeArrowheads="1"/>
          </p:cNvSpPr>
          <p:nvPr/>
        </p:nvSpPr>
        <p:spPr bwMode="auto">
          <a:xfrm>
            <a:off x="5029200" y="2133600"/>
            <a:ext cx="387350" cy="3810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7" name="Rectangle 165" descr="50%"/>
          <p:cNvSpPr>
            <a:spLocks noChangeArrowheads="1"/>
          </p:cNvSpPr>
          <p:nvPr/>
        </p:nvSpPr>
        <p:spPr bwMode="auto">
          <a:xfrm>
            <a:off x="44958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248" name="Group 172"/>
          <p:cNvGrpSpPr>
            <a:grpSpLocks/>
          </p:cNvGrpSpPr>
          <p:nvPr/>
        </p:nvGrpSpPr>
        <p:grpSpPr bwMode="auto">
          <a:xfrm>
            <a:off x="2286000" y="2590800"/>
            <a:ext cx="533400" cy="533400"/>
            <a:chOff x="528" y="1680"/>
            <a:chExt cx="336" cy="336"/>
          </a:xfrm>
        </p:grpSpPr>
        <p:sp>
          <p:nvSpPr>
            <p:cNvPr id="249" name="Rectangle 173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0" name="Rectangle 174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251" name="Group 175"/>
          <p:cNvGrpSpPr>
            <a:grpSpLocks/>
          </p:cNvGrpSpPr>
          <p:nvPr/>
        </p:nvGrpSpPr>
        <p:grpSpPr bwMode="auto">
          <a:xfrm>
            <a:off x="2819400" y="3124200"/>
            <a:ext cx="533400" cy="533400"/>
            <a:chOff x="528" y="1680"/>
            <a:chExt cx="336" cy="336"/>
          </a:xfrm>
        </p:grpSpPr>
        <p:sp>
          <p:nvSpPr>
            <p:cNvPr id="252" name="Rectangle 176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3" name="Rectangle 177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254" name="Group 178"/>
          <p:cNvGrpSpPr>
            <a:grpSpLocks/>
          </p:cNvGrpSpPr>
          <p:nvPr/>
        </p:nvGrpSpPr>
        <p:grpSpPr bwMode="auto">
          <a:xfrm>
            <a:off x="3886200" y="2057400"/>
            <a:ext cx="533400" cy="533400"/>
            <a:chOff x="528" y="1680"/>
            <a:chExt cx="336" cy="336"/>
          </a:xfrm>
        </p:grpSpPr>
        <p:sp>
          <p:nvSpPr>
            <p:cNvPr id="255" name="Rectangle 179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6" name="Rectangle 180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694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变量顺序选择：后向法</a:t>
            </a:r>
          </a:p>
        </p:txBody>
      </p:sp>
      <p:sp>
        <p:nvSpPr>
          <p:cNvPr id="54328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>
                <a:ea typeface="宋体" panose="02010600030101010101" pitchFamily="2" charset="-122"/>
              </a:rPr>
              <a:t>...</a:t>
            </a:r>
          </a:p>
        </p:txBody>
      </p:sp>
      <p:grpSp>
        <p:nvGrpSpPr>
          <p:cNvPr id="197" name="Group 3"/>
          <p:cNvGrpSpPr>
            <a:grpSpLocks/>
          </p:cNvGrpSpPr>
          <p:nvPr/>
        </p:nvGrpSpPr>
        <p:grpSpPr bwMode="auto">
          <a:xfrm>
            <a:off x="6248400" y="1143000"/>
            <a:ext cx="2209800" cy="838200"/>
            <a:chOff x="3984" y="1872"/>
            <a:chExt cx="1392" cy="528"/>
          </a:xfrm>
        </p:grpSpPr>
        <p:grpSp>
          <p:nvGrpSpPr>
            <p:cNvPr id="198" name="Group 4"/>
            <p:cNvGrpSpPr>
              <a:grpSpLocks/>
            </p:cNvGrpSpPr>
            <p:nvPr/>
          </p:nvGrpSpPr>
          <p:grpSpPr bwMode="auto">
            <a:xfrm>
              <a:off x="3984" y="2208"/>
              <a:ext cx="1392" cy="144"/>
              <a:chOff x="3984" y="1728"/>
              <a:chExt cx="1392" cy="144"/>
            </a:xfrm>
          </p:grpSpPr>
          <p:sp>
            <p:nvSpPr>
              <p:cNvPr id="202" name="Rectangle 5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96" cy="144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3" name="Rectangle 6" descr="50%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96" cy="144"/>
              </a:xfrm>
              <a:prstGeom prst="rect">
                <a:avLst/>
              </a:prstGeom>
              <a:pattFill prst="pct50">
                <a:fgClr>
                  <a:srgbClr val="003366"/>
                </a:fgClr>
                <a:bgClr>
                  <a:srgbClr val="0033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4" name="Rectangle 7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" cy="14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5" name="Rectangle 8" descr="50%"/>
              <p:cNvSpPr>
                <a:spLocks noChangeArrowheads="1"/>
              </p:cNvSpPr>
              <p:nvPr/>
            </p:nvSpPr>
            <p:spPr bwMode="auto">
              <a:xfrm>
                <a:off x="4272" y="1728"/>
                <a:ext cx="96" cy="144"/>
              </a:xfrm>
              <a:prstGeom prst="rect">
                <a:avLst/>
              </a:prstGeom>
              <a:pattFill prst="pct50">
                <a:fgClr>
                  <a:srgbClr val="003399"/>
                </a:fgClr>
                <a:bgClr>
                  <a:srgbClr val="6666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6" name="Rectangle 9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96" cy="144"/>
              </a:xfrm>
              <a:prstGeom prst="rect">
                <a:avLst/>
              </a:pr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7" name="Rectangle 10" descr="50%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96" cy="144"/>
              </a:xfrm>
              <a:prstGeom prst="rect">
                <a:avLst/>
              </a:prstGeom>
              <a:pattFill prst="pct50">
                <a:fgClr>
                  <a:srgbClr val="666699"/>
                </a:fgClr>
                <a:bgClr>
                  <a:srgbClr val="CC97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8" name="Rectangle 11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96" cy="144"/>
              </a:xfrm>
              <a:prstGeom prst="rect">
                <a:avLst/>
              </a:prstGeom>
              <a:solidFill>
                <a:srgbClr val="CC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9" name="Rectangle 12" descr="50%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96" cy="144"/>
              </a:xfrm>
              <a:prstGeom prst="rect">
                <a:avLst/>
              </a:prstGeom>
              <a:pattFill prst="pct50">
                <a:fgClr>
                  <a:srgbClr val="CC9700"/>
                </a:fgClr>
                <a:bgClr>
                  <a:srgbClr val="FFCC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3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11" name="Rectangle 14" descr="50%"/>
              <p:cNvSpPr>
                <a:spLocks noChangeArrowheads="1"/>
              </p:cNvSpPr>
              <p:nvPr/>
            </p:nvSpPr>
            <p:spPr bwMode="auto">
              <a:xfrm>
                <a:off x="4848" y="1728"/>
                <a:ext cx="96" cy="144"/>
              </a:xfrm>
              <a:prstGeom prst="rect">
                <a:avLst/>
              </a:prstGeom>
              <a:pattFill prst="pct50">
                <a:fgClr>
                  <a:srgbClr val="FFCC00"/>
                </a:fgClr>
                <a:bgClr>
                  <a:srgbClr val="FFF2B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12" name="Rectangle 15"/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96" cy="144"/>
              </a:xfrm>
              <a:prstGeom prst="rect">
                <a:avLst/>
              </a:prstGeom>
              <a:solidFill>
                <a:srgbClr val="FFF2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13" name="Rectangle 16" descr="50%"/>
              <p:cNvSpPr>
                <a:spLocks noChangeArrowheads="1"/>
              </p:cNvSpPr>
              <p:nvPr/>
            </p:nvSpPr>
            <p:spPr bwMode="auto">
              <a:xfrm>
                <a:off x="5040" y="1728"/>
                <a:ext cx="336" cy="144"/>
              </a:xfrm>
              <a:prstGeom prst="rect">
                <a:avLst/>
              </a:prstGeom>
              <a:pattFill prst="pct50">
                <a:fgClr>
                  <a:srgbClr val="FFF2BE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14" name="Rectangle 17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1392" cy="144"/>
              </a:xfrm>
              <a:prstGeom prst="rect">
                <a:avLst/>
              </a:prstGeom>
              <a:noFill/>
              <a:ln w="25400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99" name="Text Box 18"/>
            <p:cNvSpPr txBox="1">
              <a:spLocks noChangeArrowheads="1"/>
            </p:cNvSpPr>
            <p:nvPr/>
          </p:nvSpPr>
          <p:spPr bwMode="auto">
            <a:xfrm>
              <a:off x="4222" y="1872"/>
              <a:ext cx="8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rPr>
                <a:t>Stay Cutoff</a:t>
              </a:r>
            </a:p>
          </p:txBody>
        </p:sp>
        <p:sp>
          <p:nvSpPr>
            <p:cNvPr id="200" name="Line 19"/>
            <p:cNvSpPr>
              <a:spLocks noChangeShapeType="1"/>
            </p:cNvSpPr>
            <p:nvPr/>
          </p:nvSpPr>
          <p:spPr bwMode="auto">
            <a:xfrm>
              <a:off x="4560" y="216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Line 20"/>
            <p:cNvSpPr>
              <a:spLocks noChangeShapeType="1"/>
            </p:cNvSpPr>
            <p:nvPr/>
          </p:nvSpPr>
          <p:spPr bwMode="auto">
            <a:xfrm>
              <a:off x="4560" y="2280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5" name="Group 22"/>
          <p:cNvGrpSpPr>
            <a:grpSpLocks/>
          </p:cNvGrpSpPr>
          <p:nvPr/>
        </p:nvGrpSpPr>
        <p:grpSpPr bwMode="auto">
          <a:xfrm>
            <a:off x="1219200" y="1524000"/>
            <a:ext cx="4267200" cy="533400"/>
            <a:chOff x="816" y="1584"/>
            <a:chExt cx="2688" cy="336"/>
          </a:xfrm>
        </p:grpSpPr>
        <p:sp>
          <p:nvSpPr>
            <p:cNvPr id="216" name="Rectangle 23"/>
            <p:cNvSpPr>
              <a:spLocks noChangeArrowheads="1"/>
            </p:cNvSpPr>
            <p:nvPr/>
          </p:nvSpPr>
          <p:spPr bwMode="auto">
            <a:xfrm>
              <a:off x="1152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7" name="Rectangle 24"/>
            <p:cNvSpPr>
              <a:spLocks noChangeArrowheads="1"/>
            </p:cNvSpPr>
            <p:nvPr/>
          </p:nvSpPr>
          <p:spPr bwMode="auto">
            <a:xfrm>
              <a:off x="816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8" name="Rectangle 25"/>
            <p:cNvSpPr>
              <a:spLocks noChangeArrowheads="1"/>
            </p:cNvSpPr>
            <p:nvPr/>
          </p:nvSpPr>
          <p:spPr bwMode="auto">
            <a:xfrm>
              <a:off x="1824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9" name="Rectangle 26"/>
            <p:cNvSpPr>
              <a:spLocks noChangeArrowheads="1"/>
            </p:cNvSpPr>
            <p:nvPr/>
          </p:nvSpPr>
          <p:spPr bwMode="auto">
            <a:xfrm>
              <a:off x="2160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0" name="Rectangle 27"/>
            <p:cNvSpPr>
              <a:spLocks noChangeArrowheads="1"/>
            </p:cNvSpPr>
            <p:nvPr/>
          </p:nvSpPr>
          <p:spPr bwMode="auto">
            <a:xfrm>
              <a:off x="2496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1" name="Rectangle 28"/>
            <p:cNvSpPr>
              <a:spLocks noChangeArrowheads="1"/>
            </p:cNvSpPr>
            <p:nvPr/>
          </p:nvSpPr>
          <p:spPr bwMode="auto">
            <a:xfrm>
              <a:off x="2832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2" name="Rectangle 29"/>
            <p:cNvSpPr>
              <a:spLocks noChangeArrowheads="1"/>
            </p:cNvSpPr>
            <p:nvPr/>
          </p:nvSpPr>
          <p:spPr bwMode="auto">
            <a:xfrm>
              <a:off x="3168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3" name="Rectangle 30"/>
            <p:cNvSpPr>
              <a:spLocks noChangeArrowheads="1"/>
            </p:cNvSpPr>
            <p:nvPr/>
          </p:nvSpPr>
          <p:spPr bwMode="auto">
            <a:xfrm>
              <a:off x="1488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4" name="Rectangle 31" descr="50%"/>
            <p:cNvSpPr>
              <a:spLocks noChangeArrowheads="1"/>
            </p:cNvSpPr>
            <p:nvPr/>
          </p:nvSpPr>
          <p:spPr bwMode="auto">
            <a:xfrm>
              <a:off x="86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5" name="Rectangle 32" descr="50%"/>
            <p:cNvSpPr>
              <a:spLocks noChangeArrowheads="1"/>
            </p:cNvSpPr>
            <p:nvPr/>
          </p:nvSpPr>
          <p:spPr bwMode="auto">
            <a:xfrm>
              <a:off x="1200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6" name="Rectangle 33"/>
            <p:cNvSpPr>
              <a:spLocks noChangeArrowheads="1"/>
            </p:cNvSpPr>
            <p:nvPr/>
          </p:nvSpPr>
          <p:spPr bwMode="auto">
            <a:xfrm>
              <a:off x="2208" y="1632"/>
              <a:ext cx="244" cy="240"/>
            </a:xfrm>
            <a:prstGeom prst="rect">
              <a:avLst/>
            </a:prstGeom>
            <a:solidFill>
              <a:srgbClr val="6666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7" name="Rectangle 34" descr="50%"/>
            <p:cNvSpPr>
              <a:spLocks noChangeArrowheads="1"/>
            </p:cNvSpPr>
            <p:nvPr/>
          </p:nvSpPr>
          <p:spPr bwMode="auto">
            <a:xfrm>
              <a:off x="254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8" name="Rectangle 35" descr="50%"/>
            <p:cNvSpPr>
              <a:spLocks noChangeArrowheads="1"/>
            </p:cNvSpPr>
            <p:nvPr/>
          </p:nvSpPr>
          <p:spPr bwMode="auto">
            <a:xfrm>
              <a:off x="3212" y="1632"/>
              <a:ext cx="244" cy="240"/>
            </a:xfrm>
            <a:prstGeom prst="rect">
              <a:avLst/>
            </a:prstGeom>
            <a:pattFill prst="pct50">
              <a:fgClr>
                <a:srgbClr val="666699"/>
              </a:fgClr>
              <a:bgClr>
                <a:srgbClr val="CC97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9" name="Rectangle 36" descr="50%"/>
            <p:cNvSpPr>
              <a:spLocks noChangeArrowheads="1"/>
            </p:cNvSpPr>
            <p:nvPr/>
          </p:nvSpPr>
          <p:spPr bwMode="auto">
            <a:xfrm>
              <a:off x="1532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0" name="Rectangle 37" descr="50%"/>
            <p:cNvSpPr>
              <a:spLocks noChangeArrowheads="1"/>
            </p:cNvSpPr>
            <p:nvPr/>
          </p:nvSpPr>
          <p:spPr bwMode="auto">
            <a:xfrm>
              <a:off x="1868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1" name="Rectangle 38" descr="50%"/>
            <p:cNvSpPr>
              <a:spLocks noChangeArrowheads="1"/>
            </p:cNvSpPr>
            <p:nvPr/>
          </p:nvSpPr>
          <p:spPr bwMode="auto">
            <a:xfrm>
              <a:off x="2876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232" name="Text Box 39"/>
          <p:cNvSpPr txBox="1">
            <a:spLocks noChangeArrowheads="1"/>
          </p:cNvSpPr>
          <p:nvPr/>
        </p:nvSpPr>
        <p:spPr bwMode="auto">
          <a:xfrm>
            <a:off x="2514600" y="1066800"/>
            <a:ext cx="163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Input </a:t>
            </a:r>
            <a:r>
              <a:rPr lang="en-US" altLang="zh-CN" i="1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-value</a:t>
            </a:r>
            <a:endParaRPr lang="en-US" altLang="zh-CN" dirty="0" smtClean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33" name="Group 46"/>
          <p:cNvGrpSpPr>
            <a:grpSpLocks/>
          </p:cNvGrpSpPr>
          <p:nvPr/>
        </p:nvGrpSpPr>
        <p:grpSpPr bwMode="auto">
          <a:xfrm>
            <a:off x="1219200" y="1524000"/>
            <a:ext cx="533400" cy="533400"/>
            <a:chOff x="528" y="1680"/>
            <a:chExt cx="336" cy="336"/>
          </a:xfrm>
        </p:grpSpPr>
        <p:sp>
          <p:nvSpPr>
            <p:cNvPr id="234" name="Rectangle 47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5" name="Rectangle 48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236" name="Group 100"/>
          <p:cNvGrpSpPr>
            <a:grpSpLocks/>
          </p:cNvGrpSpPr>
          <p:nvPr/>
        </p:nvGrpSpPr>
        <p:grpSpPr bwMode="auto">
          <a:xfrm>
            <a:off x="4419600" y="3657600"/>
            <a:ext cx="533400" cy="533400"/>
            <a:chOff x="528" y="1680"/>
            <a:chExt cx="336" cy="336"/>
          </a:xfrm>
        </p:grpSpPr>
        <p:sp>
          <p:nvSpPr>
            <p:cNvPr id="237" name="Rectangle 101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8" name="Rectangle 102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239" name="Rectangle 84"/>
          <p:cNvSpPr>
            <a:spLocks noChangeArrowheads="1"/>
          </p:cNvSpPr>
          <p:nvPr/>
        </p:nvSpPr>
        <p:spPr bwMode="auto">
          <a:xfrm>
            <a:off x="4419600" y="36576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0" name="Rectangle 185"/>
          <p:cNvSpPr>
            <a:spLocks noChangeArrowheads="1"/>
          </p:cNvSpPr>
          <p:nvPr/>
        </p:nvSpPr>
        <p:spPr bwMode="auto">
          <a:xfrm>
            <a:off x="4419600" y="3659188"/>
            <a:ext cx="5334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1" name="Rectangle 85"/>
          <p:cNvSpPr>
            <a:spLocks noChangeArrowheads="1"/>
          </p:cNvSpPr>
          <p:nvPr/>
        </p:nvSpPr>
        <p:spPr bwMode="auto">
          <a:xfrm>
            <a:off x="1752600" y="36576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2" name="Rectangle 86"/>
          <p:cNvSpPr>
            <a:spLocks noChangeArrowheads="1"/>
          </p:cNvSpPr>
          <p:nvPr/>
        </p:nvSpPr>
        <p:spPr bwMode="auto">
          <a:xfrm>
            <a:off x="4953000" y="36576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3" name="Rectangle 87"/>
          <p:cNvSpPr>
            <a:spLocks noChangeArrowheads="1"/>
          </p:cNvSpPr>
          <p:nvPr/>
        </p:nvSpPr>
        <p:spPr bwMode="auto">
          <a:xfrm>
            <a:off x="3352800" y="36576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4" name="Rectangle 91"/>
          <p:cNvSpPr>
            <a:spLocks noChangeArrowheads="1"/>
          </p:cNvSpPr>
          <p:nvPr/>
        </p:nvSpPr>
        <p:spPr bwMode="auto">
          <a:xfrm>
            <a:off x="3429000" y="3733800"/>
            <a:ext cx="387350" cy="381000"/>
          </a:xfrm>
          <a:prstGeom prst="rect">
            <a:avLst/>
          </a:prstGeom>
          <a:solidFill>
            <a:srgbClr val="003366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5" name="Rectangle 92"/>
          <p:cNvSpPr>
            <a:spLocks noChangeArrowheads="1"/>
          </p:cNvSpPr>
          <p:nvPr/>
        </p:nvSpPr>
        <p:spPr bwMode="auto">
          <a:xfrm>
            <a:off x="5022850" y="37338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6" name="Rectangle 93" descr="50%"/>
          <p:cNvSpPr>
            <a:spLocks noChangeArrowheads="1"/>
          </p:cNvSpPr>
          <p:nvPr/>
        </p:nvSpPr>
        <p:spPr bwMode="auto">
          <a:xfrm>
            <a:off x="1828800" y="37338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7" name="Rectangle 94" descr="50%"/>
          <p:cNvSpPr>
            <a:spLocks noChangeArrowheads="1"/>
          </p:cNvSpPr>
          <p:nvPr/>
        </p:nvSpPr>
        <p:spPr bwMode="auto">
          <a:xfrm>
            <a:off x="4495800" y="37338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8" name="Rectangle 113"/>
          <p:cNvSpPr>
            <a:spLocks noChangeArrowheads="1"/>
          </p:cNvSpPr>
          <p:nvPr/>
        </p:nvSpPr>
        <p:spPr bwMode="auto">
          <a:xfrm>
            <a:off x="44196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9" name="Rectangle 114"/>
          <p:cNvSpPr>
            <a:spLocks noChangeArrowheads="1"/>
          </p:cNvSpPr>
          <p:nvPr/>
        </p:nvSpPr>
        <p:spPr bwMode="auto">
          <a:xfrm>
            <a:off x="28194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0" name="Rectangle 115"/>
          <p:cNvSpPr>
            <a:spLocks noChangeArrowheads="1"/>
          </p:cNvSpPr>
          <p:nvPr/>
        </p:nvSpPr>
        <p:spPr bwMode="auto">
          <a:xfrm>
            <a:off x="17526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1" name="Rectangle 116"/>
          <p:cNvSpPr>
            <a:spLocks noChangeArrowheads="1"/>
          </p:cNvSpPr>
          <p:nvPr/>
        </p:nvSpPr>
        <p:spPr bwMode="auto">
          <a:xfrm>
            <a:off x="49530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2" name="Rectangle 117"/>
          <p:cNvSpPr>
            <a:spLocks noChangeArrowheads="1"/>
          </p:cNvSpPr>
          <p:nvPr/>
        </p:nvSpPr>
        <p:spPr bwMode="auto">
          <a:xfrm>
            <a:off x="33528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3" name="Rectangle 121" descr="50%"/>
          <p:cNvSpPr>
            <a:spLocks noChangeArrowheads="1"/>
          </p:cNvSpPr>
          <p:nvPr/>
        </p:nvSpPr>
        <p:spPr bwMode="auto">
          <a:xfrm>
            <a:off x="3429000" y="3200400"/>
            <a:ext cx="387350" cy="381000"/>
          </a:xfrm>
          <a:prstGeom prst="rect">
            <a:avLst/>
          </a:prstGeom>
          <a:pattFill prst="pct50">
            <a:fgClr>
              <a:srgbClr val="003399"/>
            </a:fgClr>
            <a:bgClr>
              <a:srgbClr val="003366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4" name="Rectangle 122"/>
          <p:cNvSpPr>
            <a:spLocks noChangeArrowheads="1"/>
          </p:cNvSpPr>
          <p:nvPr/>
        </p:nvSpPr>
        <p:spPr bwMode="auto">
          <a:xfrm>
            <a:off x="5022850" y="32004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5" name="Rectangle 123" descr="50%"/>
          <p:cNvSpPr>
            <a:spLocks noChangeArrowheads="1"/>
          </p:cNvSpPr>
          <p:nvPr/>
        </p:nvSpPr>
        <p:spPr bwMode="auto">
          <a:xfrm>
            <a:off x="1828800" y="32004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6" name="Rectangle 124" descr="50%"/>
          <p:cNvSpPr>
            <a:spLocks noChangeArrowheads="1"/>
          </p:cNvSpPr>
          <p:nvPr/>
        </p:nvSpPr>
        <p:spPr bwMode="auto">
          <a:xfrm>
            <a:off x="2895600" y="32004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7" name="Rectangle 125" descr="50%"/>
          <p:cNvSpPr>
            <a:spLocks noChangeArrowheads="1"/>
          </p:cNvSpPr>
          <p:nvPr/>
        </p:nvSpPr>
        <p:spPr bwMode="auto">
          <a:xfrm>
            <a:off x="4495800" y="32004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8" name="Rectangle 131"/>
          <p:cNvSpPr>
            <a:spLocks noChangeArrowheads="1"/>
          </p:cNvSpPr>
          <p:nvPr/>
        </p:nvSpPr>
        <p:spPr bwMode="auto">
          <a:xfrm>
            <a:off x="44196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9" name="Rectangle 132"/>
          <p:cNvSpPr>
            <a:spLocks noChangeArrowheads="1"/>
          </p:cNvSpPr>
          <p:nvPr/>
        </p:nvSpPr>
        <p:spPr bwMode="auto">
          <a:xfrm>
            <a:off x="28194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0" name="Rectangle 133"/>
          <p:cNvSpPr>
            <a:spLocks noChangeArrowheads="1"/>
          </p:cNvSpPr>
          <p:nvPr/>
        </p:nvSpPr>
        <p:spPr bwMode="auto">
          <a:xfrm>
            <a:off x="17526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1" name="Rectangle 134"/>
          <p:cNvSpPr>
            <a:spLocks noChangeArrowheads="1"/>
          </p:cNvSpPr>
          <p:nvPr/>
        </p:nvSpPr>
        <p:spPr bwMode="auto">
          <a:xfrm>
            <a:off x="49530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2" name="Rectangle 135"/>
          <p:cNvSpPr>
            <a:spLocks noChangeArrowheads="1"/>
          </p:cNvSpPr>
          <p:nvPr/>
        </p:nvSpPr>
        <p:spPr bwMode="auto">
          <a:xfrm>
            <a:off x="33528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3" name="Rectangle 136"/>
          <p:cNvSpPr>
            <a:spLocks noChangeArrowheads="1"/>
          </p:cNvSpPr>
          <p:nvPr/>
        </p:nvSpPr>
        <p:spPr bwMode="auto">
          <a:xfrm>
            <a:off x="22860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4" name="Rectangle 137" descr="50%"/>
          <p:cNvSpPr>
            <a:spLocks noChangeArrowheads="1"/>
          </p:cNvSpPr>
          <p:nvPr/>
        </p:nvSpPr>
        <p:spPr bwMode="auto">
          <a:xfrm>
            <a:off x="5022850" y="2667000"/>
            <a:ext cx="387350" cy="3810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5" name="Rectangle 140" descr="50%"/>
          <p:cNvSpPr>
            <a:spLocks noChangeArrowheads="1"/>
          </p:cNvSpPr>
          <p:nvPr/>
        </p:nvSpPr>
        <p:spPr bwMode="auto">
          <a:xfrm>
            <a:off x="23622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6" name="Rectangle 141"/>
          <p:cNvSpPr>
            <a:spLocks noChangeArrowheads="1"/>
          </p:cNvSpPr>
          <p:nvPr/>
        </p:nvSpPr>
        <p:spPr bwMode="auto">
          <a:xfrm>
            <a:off x="3429000" y="26670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7" name="Rectangle 142" descr="50%"/>
          <p:cNvSpPr>
            <a:spLocks noChangeArrowheads="1"/>
          </p:cNvSpPr>
          <p:nvPr/>
        </p:nvSpPr>
        <p:spPr bwMode="auto">
          <a:xfrm>
            <a:off x="18288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8" name="Rectangle 143" descr="50%"/>
          <p:cNvSpPr>
            <a:spLocks noChangeArrowheads="1"/>
          </p:cNvSpPr>
          <p:nvPr/>
        </p:nvSpPr>
        <p:spPr bwMode="auto">
          <a:xfrm>
            <a:off x="28956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9" name="Rectangle 144" descr="50%"/>
          <p:cNvSpPr>
            <a:spLocks noChangeArrowheads="1"/>
          </p:cNvSpPr>
          <p:nvPr/>
        </p:nvSpPr>
        <p:spPr bwMode="auto">
          <a:xfrm>
            <a:off x="44958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0" name="Rectangle 151"/>
          <p:cNvSpPr>
            <a:spLocks noChangeArrowheads="1"/>
          </p:cNvSpPr>
          <p:nvPr/>
        </p:nvSpPr>
        <p:spPr bwMode="auto">
          <a:xfrm>
            <a:off x="17526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1" name="Rectangle 152"/>
          <p:cNvSpPr>
            <a:spLocks noChangeArrowheads="1"/>
          </p:cNvSpPr>
          <p:nvPr/>
        </p:nvSpPr>
        <p:spPr bwMode="auto">
          <a:xfrm>
            <a:off x="28194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2" name="Rectangle 153"/>
          <p:cNvSpPr>
            <a:spLocks noChangeArrowheads="1"/>
          </p:cNvSpPr>
          <p:nvPr/>
        </p:nvSpPr>
        <p:spPr bwMode="auto">
          <a:xfrm>
            <a:off x="38862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3" name="Rectangle 154"/>
          <p:cNvSpPr>
            <a:spLocks noChangeArrowheads="1"/>
          </p:cNvSpPr>
          <p:nvPr/>
        </p:nvSpPr>
        <p:spPr bwMode="auto">
          <a:xfrm>
            <a:off x="44196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4" name="Rectangle 155"/>
          <p:cNvSpPr>
            <a:spLocks noChangeArrowheads="1"/>
          </p:cNvSpPr>
          <p:nvPr/>
        </p:nvSpPr>
        <p:spPr bwMode="auto">
          <a:xfrm>
            <a:off x="49530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5" name="Rectangle 156"/>
          <p:cNvSpPr>
            <a:spLocks noChangeArrowheads="1"/>
          </p:cNvSpPr>
          <p:nvPr/>
        </p:nvSpPr>
        <p:spPr bwMode="auto">
          <a:xfrm>
            <a:off x="33528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6" name="Rectangle 157"/>
          <p:cNvSpPr>
            <a:spLocks noChangeArrowheads="1"/>
          </p:cNvSpPr>
          <p:nvPr/>
        </p:nvSpPr>
        <p:spPr bwMode="auto">
          <a:xfrm>
            <a:off x="22860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7" name="Rectangle 159"/>
          <p:cNvSpPr>
            <a:spLocks noChangeArrowheads="1"/>
          </p:cNvSpPr>
          <p:nvPr/>
        </p:nvSpPr>
        <p:spPr bwMode="auto">
          <a:xfrm>
            <a:off x="2889250" y="21336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8" name="Rectangle 160" descr="50%"/>
          <p:cNvSpPr>
            <a:spLocks noChangeArrowheads="1"/>
          </p:cNvSpPr>
          <p:nvPr/>
        </p:nvSpPr>
        <p:spPr bwMode="auto">
          <a:xfrm>
            <a:off x="39624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9" name="Rectangle 161" descr="50%"/>
          <p:cNvSpPr>
            <a:spLocks noChangeArrowheads="1"/>
          </p:cNvSpPr>
          <p:nvPr/>
        </p:nvSpPr>
        <p:spPr bwMode="auto">
          <a:xfrm>
            <a:off x="18288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0" name="Rectangle 162" descr="50%"/>
          <p:cNvSpPr>
            <a:spLocks noChangeArrowheads="1"/>
          </p:cNvSpPr>
          <p:nvPr/>
        </p:nvSpPr>
        <p:spPr bwMode="auto">
          <a:xfrm>
            <a:off x="23622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1" name="Rectangle 163"/>
          <p:cNvSpPr>
            <a:spLocks noChangeArrowheads="1"/>
          </p:cNvSpPr>
          <p:nvPr/>
        </p:nvSpPr>
        <p:spPr bwMode="auto">
          <a:xfrm>
            <a:off x="3429000" y="21336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2" name="Rectangle 164" descr="50%"/>
          <p:cNvSpPr>
            <a:spLocks noChangeArrowheads="1"/>
          </p:cNvSpPr>
          <p:nvPr/>
        </p:nvSpPr>
        <p:spPr bwMode="auto">
          <a:xfrm>
            <a:off x="5029200" y="2133600"/>
            <a:ext cx="387350" cy="3810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3" name="Rectangle 165" descr="50%"/>
          <p:cNvSpPr>
            <a:spLocks noChangeArrowheads="1"/>
          </p:cNvSpPr>
          <p:nvPr/>
        </p:nvSpPr>
        <p:spPr bwMode="auto">
          <a:xfrm>
            <a:off x="44958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284" name="Group 172"/>
          <p:cNvGrpSpPr>
            <a:grpSpLocks/>
          </p:cNvGrpSpPr>
          <p:nvPr/>
        </p:nvGrpSpPr>
        <p:grpSpPr bwMode="auto">
          <a:xfrm>
            <a:off x="2286000" y="2590800"/>
            <a:ext cx="533400" cy="533400"/>
            <a:chOff x="528" y="1680"/>
            <a:chExt cx="336" cy="336"/>
          </a:xfrm>
        </p:grpSpPr>
        <p:sp>
          <p:nvSpPr>
            <p:cNvPr id="285" name="Rectangle 173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86" name="Rectangle 174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287" name="Group 175"/>
          <p:cNvGrpSpPr>
            <a:grpSpLocks/>
          </p:cNvGrpSpPr>
          <p:nvPr/>
        </p:nvGrpSpPr>
        <p:grpSpPr bwMode="auto">
          <a:xfrm>
            <a:off x="2819400" y="3124200"/>
            <a:ext cx="533400" cy="533400"/>
            <a:chOff x="528" y="1680"/>
            <a:chExt cx="336" cy="336"/>
          </a:xfrm>
        </p:grpSpPr>
        <p:sp>
          <p:nvSpPr>
            <p:cNvPr id="288" name="Rectangle 176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89" name="Rectangle 177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290" name="Group 178"/>
          <p:cNvGrpSpPr>
            <a:grpSpLocks/>
          </p:cNvGrpSpPr>
          <p:nvPr/>
        </p:nvGrpSpPr>
        <p:grpSpPr bwMode="auto">
          <a:xfrm>
            <a:off x="3886200" y="2057400"/>
            <a:ext cx="533400" cy="533400"/>
            <a:chOff x="528" y="1680"/>
            <a:chExt cx="336" cy="336"/>
          </a:xfrm>
        </p:grpSpPr>
        <p:sp>
          <p:nvSpPr>
            <p:cNvPr id="291" name="Rectangle 179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92" name="Rectangle 180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7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讲师介绍</a:t>
            </a:r>
            <a:endParaRPr lang="zh-CN" altLang="en-US" dirty="0"/>
          </a:p>
        </p:txBody>
      </p:sp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378565" y="3142129"/>
            <a:ext cx="8386871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1594" y="2714149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kern="0" dirty="0">
                <a:ea typeface="微软雅黑" panose="020B0503020204020204" pitchFamily="34" charset="-122"/>
              </a:rPr>
              <a:t>高级数据挖掘工程师</a:t>
            </a:r>
            <a:endParaRPr lang="en-US" altLang="zh-CN" sz="1400" b="1" kern="0" dirty="0" smtClean="0">
              <a:ea typeface="微软雅黑" panose="020B0503020204020204" pitchFamily="34" charset="-122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317631" y="1116105"/>
            <a:ext cx="6336704" cy="203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4572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4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8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171450" indent="-171450" eaLnBrk="1" hangingPunct="1"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1300" dirty="0">
                <a:latin typeface="微软雅黑" pitchFamily="34" charset="-122"/>
                <a:ea typeface="微软雅黑" pitchFamily="34" charset="-122"/>
              </a:rPr>
              <a:t>教育经历</a:t>
            </a:r>
            <a:endParaRPr lang="en-US" altLang="zh-CN" sz="13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13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河南财经政法大学 金融学 硕士</a:t>
            </a:r>
            <a:endParaRPr lang="en-US" altLang="zh-CN" sz="13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    河南财经工商管理学院 本科</a:t>
            </a:r>
            <a:endParaRPr lang="en-US" altLang="zh-CN" sz="13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hangingPunct="1"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多年</a:t>
            </a:r>
            <a:r>
              <a:rPr lang="zh-CN" altLang="en-US" sz="1300" dirty="0">
                <a:latin typeface="微软雅黑" pitchFamily="34" charset="-122"/>
                <a:ea typeface="微软雅黑" pitchFamily="34" charset="-122"/>
              </a:rPr>
              <a:t>金融业数据挖掘项目经验，熟悉挖掘技术在客户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智能</a:t>
            </a:r>
            <a:r>
              <a:rPr lang="en-US" altLang="zh-CN" sz="13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客户</a:t>
            </a:r>
            <a:r>
              <a:rPr lang="zh-CN" altLang="en-US" sz="1300" dirty="0">
                <a:latin typeface="微软雅黑" pitchFamily="34" charset="-122"/>
                <a:ea typeface="微软雅黑" pitchFamily="34" charset="-122"/>
              </a:rPr>
              <a:t>获取、客户分群、产品关联、营销预测、客户提升、流失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预警</a:t>
            </a:r>
            <a:r>
              <a:rPr lang="en-US" altLang="zh-CN" sz="13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1300" dirty="0">
                <a:latin typeface="微软雅黑" pitchFamily="34" charset="-122"/>
                <a:ea typeface="微软雅黑" pitchFamily="34" charset="-122"/>
              </a:rPr>
              <a:t>风险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管理</a:t>
            </a:r>
            <a:r>
              <a:rPr lang="en-US" altLang="zh-CN" sz="13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风险</a:t>
            </a:r>
            <a:r>
              <a:rPr lang="zh-CN" altLang="en-US" sz="1300" dirty="0">
                <a:latin typeface="微软雅黑" pitchFamily="34" charset="-122"/>
                <a:ea typeface="微软雅黑" pitchFamily="34" charset="-122"/>
              </a:rPr>
              <a:t>模型实验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室、</a:t>
            </a:r>
            <a:r>
              <a:rPr lang="zh-CN" altLang="en-US" sz="1300" dirty="0">
                <a:latin typeface="微软雅黑" pitchFamily="34" charset="-122"/>
                <a:ea typeface="微软雅黑" pitchFamily="34" charset="-122"/>
              </a:rPr>
              <a:t>信用风险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、反欺诈</a:t>
            </a:r>
            <a:r>
              <a:rPr lang="en-US" altLang="zh-CN" sz="13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两</a:t>
            </a:r>
            <a:r>
              <a:rPr lang="zh-CN" altLang="en-US" sz="1300" dirty="0">
                <a:latin typeface="微软雅黑" pitchFamily="34" charset="-122"/>
                <a:ea typeface="微软雅黑" pitchFamily="34" charset="-122"/>
              </a:rPr>
              <a:t>大领域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的应用</a:t>
            </a:r>
            <a:endParaRPr lang="en-US" altLang="zh-CN" sz="13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hangingPunct="1"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农业银行</a:t>
            </a:r>
            <a:r>
              <a:rPr lang="zh-CN" altLang="en-US" sz="1300" dirty="0">
                <a:latin typeface="微软雅黑" pitchFamily="34" charset="-122"/>
                <a:ea typeface="微软雅黑" pitchFamily="34" charset="-122"/>
              </a:rPr>
              <a:t>、民生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银行、中证登、新三板等</a:t>
            </a:r>
            <a:r>
              <a:rPr lang="zh-CN" altLang="en-US" sz="1300" dirty="0">
                <a:latin typeface="微软雅黑" pitchFamily="34" charset="-122"/>
                <a:ea typeface="微软雅黑" pitchFamily="34" charset="-122"/>
              </a:rPr>
              <a:t>多个客户的数据挖掘与分析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项目负责人员</a:t>
            </a:r>
            <a:endParaRPr lang="en-US" sz="13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44494"/>
              </p:ext>
            </p:extLst>
          </p:nvPr>
        </p:nvGraphicFramePr>
        <p:xfrm>
          <a:off x="340499" y="3667191"/>
          <a:ext cx="8424937" cy="21055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9184"/>
                <a:gridCol w="3959931"/>
                <a:gridCol w="3105822"/>
              </a:tblGrid>
              <a:tr h="30078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</a:rPr>
                        <a:t>起止时间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>
                          <a:effectLst/>
                        </a:rPr>
                        <a:t>项目名称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</a:rPr>
                        <a:t>职责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12700" marB="0" anchor="ctr"/>
                </a:tc>
              </a:tr>
              <a:tr h="300786"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1200" u="none" strike="noStrike" dirty="0" smtClean="0">
                          <a:effectLst/>
                        </a:rPr>
                        <a:t>201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8</a:t>
                      </a:r>
                      <a:r>
                        <a:rPr lang="en-US" sz="1200" u="none" strike="noStrike" dirty="0" smtClean="0">
                          <a:effectLst/>
                        </a:rPr>
                        <a:t>.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7~2018.8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just" defTabSz="7397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中国银行江苏分行标签项目</a:t>
                      </a:r>
                      <a:endParaRPr lang="zh-CN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大数据数据挖掘应用展示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00786"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1200" u="none" strike="noStrike" dirty="0" smtClean="0">
                          <a:effectLst/>
                        </a:rPr>
                        <a:t>2016.12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~2017.1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just" defTabSz="7397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新三板</a:t>
                      </a:r>
                      <a:r>
                        <a:rPr lang="zh-CN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</a:t>
                      </a:r>
                      <a:r>
                        <a:rPr lang="zh-CN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挖掘</a:t>
                      </a:r>
                      <a:endParaRPr lang="zh-CN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大数据数据挖掘应用展示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00786"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1200" u="none" strike="noStrike" dirty="0" smtClean="0">
                          <a:effectLst/>
                        </a:rPr>
                        <a:t>2015.12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~2016.8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just" defTabSz="7397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dirty="0" smtClean="0">
                          <a:effectLst/>
                        </a:rPr>
                        <a:t>民生银行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95568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智能营销项目</a:t>
                      </a:r>
                      <a:endParaRPr lang="zh-CN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zh-CN" altLang="en-US" sz="1200" u="none" strike="noStrike" dirty="0" smtClean="0">
                          <a:effectLst/>
                        </a:rPr>
                        <a:t>智能营销模型构建与实施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00786"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altLang="zh-CN" sz="1200" u="none" strike="noStrike" dirty="0" smtClean="0">
                          <a:effectLst/>
                        </a:rPr>
                        <a:t>2014.5~2014.6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中证登账户情绪指数项目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提取关键指标拟合指数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00786"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altLang="zh-CN" sz="1200" u="none" strike="noStrike" dirty="0" smtClean="0">
                          <a:effectLst/>
                        </a:rPr>
                        <a:t>2014.5~2016.8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zh-CN" altLang="en-US" sz="1200" u="none" strike="noStrike" dirty="0" smtClean="0">
                          <a:effectLst/>
                        </a:rPr>
                        <a:t>民生银行及大数据平台项目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zh-CN" sz="1200" u="none" strike="noStrike" dirty="0">
                          <a:effectLst/>
                        </a:rPr>
                        <a:t>SAS</a:t>
                      </a:r>
                      <a:r>
                        <a:rPr lang="zh-CN" altLang="en-US" sz="1200" u="none" strike="noStrike" dirty="0">
                          <a:effectLst/>
                        </a:rPr>
                        <a:t>统一分析平台架构设计，零售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模型实施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00786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zh-CN" sz="1200" u="none" strike="noStrike" dirty="0" smtClean="0">
                          <a:effectLst/>
                        </a:rPr>
                        <a:t>2013.11~2014.5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农业银行风险模型实验室项目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实验室架构及模型展示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01" y="1093375"/>
            <a:ext cx="1259586" cy="162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0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变量顺序选择：后向法</a:t>
            </a:r>
          </a:p>
        </p:txBody>
      </p:sp>
      <p:sp>
        <p:nvSpPr>
          <p:cNvPr id="55358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>
                <a:ea typeface="宋体" panose="02010600030101010101" pitchFamily="2" charset="-122"/>
              </a:rPr>
              <a:t>...</a:t>
            </a:r>
          </a:p>
        </p:txBody>
      </p:sp>
      <p:grpSp>
        <p:nvGrpSpPr>
          <p:cNvPr id="213" name="Group 3"/>
          <p:cNvGrpSpPr>
            <a:grpSpLocks/>
          </p:cNvGrpSpPr>
          <p:nvPr/>
        </p:nvGrpSpPr>
        <p:grpSpPr bwMode="auto">
          <a:xfrm>
            <a:off x="6248400" y="1143000"/>
            <a:ext cx="2209800" cy="838200"/>
            <a:chOff x="3984" y="1872"/>
            <a:chExt cx="1392" cy="528"/>
          </a:xfrm>
        </p:grpSpPr>
        <p:grpSp>
          <p:nvGrpSpPr>
            <p:cNvPr id="214" name="Group 4"/>
            <p:cNvGrpSpPr>
              <a:grpSpLocks/>
            </p:cNvGrpSpPr>
            <p:nvPr/>
          </p:nvGrpSpPr>
          <p:grpSpPr bwMode="auto">
            <a:xfrm>
              <a:off x="3984" y="2208"/>
              <a:ext cx="1392" cy="144"/>
              <a:chOff x="3984" y="1728"/>
              <a:chExt cx="1392" cy="144"/>
            </a:xfrm>
          </p:grpSpPr>
          <p:sp>
            <p:nvSpPr>
              <p:cNvPr id="218" name="Rectangle 5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96" cy="144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19" name="Rectangle 6" descr="50%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96" cy="144"/>
              </a:xfrm>
              <a:prstGeom prst="rect">
                <a:avLst/>
              </a:prstGeom>
              <a:pattFill prst="pct50">
                <a:fgClr>
                  <a:srgbClr val="003366"/>
                </a:fgClr>
                <a:bgClr>
                  <a:srgbClr val="0033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7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" cy="14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1" name="Rectangle 8" descr="50%"/>
              <p:cNvSpPr>
                <a:spLocks noChangeArrowheads="1"/>
              </p:cNvSpPr>
              <p:nvPr/>
            </p:nvSpPr>
            <p:spPr bwMode="auto">
              <a:xfrm>
                <a:off x="4272" y="1728"/>
                <a:ext cx="96" cy="144"/>
              </a:xfrm>
              <a:prstGeom prst="rect">
                <a:avLst/>
              </a:prstGeom>
              <a:pattFill prst="pct50">
                <a:fgClr>
                  <a:srgbClr val="003399"/>
                </a:fgClr>
                <a:bgClr>
                  <a:srgbClr val="6666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9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96" cy="144"/>
              </a:xfrm>
              <a:prstGeom prst="rect">
                <a:avLst/>
              </a:pr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3" name="Rectangle 10" descr="50%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96" cy="144"/>
              </a:xfrm>
              <a:prstGeom prst="rect">
                <a:avLst/>
              </a:prstGeom>
              <a:pattFill prst="pct50">
                <a:fgClr>
                  <a:srgbClr val="666699"/>
                </a:fgClr>
                <a:bgClr>
                  <a:srgbClr val="CC97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4" name="Rectangle 11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96" cy="144"/>
              </a:xfrm>
              <a:prstGeom prst="rect">
                <a:avLst/>
              </a:prstGeom>
              <a:solidFill>
                <a:srgbClr val="CC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5" name="Rectangle 12" descr="50%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96" cy="144"/>
              </a:xfrm>
              <a:prstGeom prst="rect">
                <a:avLst/>
              </a:prstGeom>
              <a:pattFill prst="pct50">
                <a:fgClr>
                  <a:srgbClr val="CC9700"/>
                </a:fgClr>
                <a:bgClr>
                  <a:srgbClr val="FFCC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6" name="Rectangle 13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7" name="Rectangle 14" descr="50%"/>
              <p:cNvSpPr>
                <a:spLocks noChangeArrowheads="1"/>
              </p:cNvSpPr>
              <p:nvPr/>
            </p:nvSpPr>
            <p:spPr bwMode="auto">
              <a:xfrm>
                <a:off x="4848" y="1728"/>
                <a:ext cx="96" cy="144"/>
              </a:xfrm>
              <a:prstGeom prst="rect">
                <a:avLst/>
              </a:prstGeom>
              <a:pattFill prst="pct50">
                <a:fgClr>
                  <a:srgbClr val="FFCC00"/>
                </a:fgClr>
                <a:bgClr>
                  <a:srgbClr val="FFF2B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8" name="Rectangle 15"/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96" cy="144"/>
              </a:xfrm>
              <a:prstGeom prst="rect">
                <a:avLst/>
              </a:prstGeom>
              <a:solidFill>
                <a:srgbClr val="FFF2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9" name="Rectangle 16" descr="50%"/>
              <p:cNvSpPr>
                <a:spLocks noChangeArrowheads="1"/>
              </p:cNvSpPr>
              <p:nvPr/>
            </p:nvSpPr>
            <p:spPr bwMode="auto">
              <a:xfrm>
                <a:off x="5040" y="1728"/>
                <a:ext cx="336" cy="144"/>
              </a:xfrm>
              <a:prstGeom prst="rect">
                <a:avLst/>
              </a:prstGeom>
              <a:pattFill prst="pct50">
                <a:fgClr>
                  <a:srgbClr val="FFF2BE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0" name="Rectangle 17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1392" cy="144"/>
              </a:xfrm>
              <a:prstGeom prst="rect">
                <a:avLst/>
              </a:prstGeom>
              <a:noFill/>
              <a:ln w="25400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5" name="Text Box 18"/>
            <p:cNvSpPr txBox="1">
              <a:spLocks noChangeArrowheads="1"/>
            </p:cNvSpPr>
            <p:nvPr/>
          </p:nvSpPr>
          <p:spPr bwMode="auto">
            <a:xfrm>
              <a:off x="4222" y="1872"/>
              <a:ext cx="8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rPr>
                <a:t>Stay Cutoff</a:t>
              </a:r>
            </a:p>
          </p:txBody>
        </p:sp>
        <p:sp>
          <p:nvSpPr>
            <p:cNvPr id="216" name="Line 19"/>
            <p:cNvSpPr>
              <a:spLocks noChangeShapeType="1"/>
            </p:cNvSpPr>
            <p:nvPr/>
          </p:nvSpPr>
          <p:spPr bwMode="auto">
            <a:xfrm>
              <a:off x="4560" y="216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Line 20"/>
            <p:cNvSpPr>
              <a:spLocks noChangeShapeType="1"/>
            </p:cNvSpPr>
            <p:nvPr/>
          </p:nvSpPr>
          <p:spPr bwMode="auto">
            <a:xfrm>
              <a:off x="4560" y="2280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31" name="Group 22"/>
          <p:cNvGrpSpPr>
            <a:grpSpLocks/>
          </p:cNvGrpSpPr>
          <p:nvPr/>
        </p:nvGrpSpPr>
        <p:grpSpPr bwMode="auto">
          <a:xfrm>
            <a:off x="1219200" y="1524000"/>
            <a:ext cx="4267200" cy="533400"/>
            <a:chOff x="816" y="1584"/>
            <a:chExt cx="2688" cy="336"/>
          </a:xfrm>
        </p:grpSpPr>
        <p:sp>
          <p:nvSpPr>
            <p:cNvPr id="232" name="Rectangle 23"/>
            <p:cNvSpPr>
              <a:spLocks noChangeArrowheads="1"/>
            </p:cNvSpPr>
            <p:nvPr/>
          </p:nvSpPr>
          <p:spPr bwMode="auto">
            <a:xfrm>
              <a:off x="1152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3" name="Rectangle 24"/>
            <p:cNvSpPr>
              <a:spLocks noChangeArrowheads="1"/>
            </p:cNvSpPr>
            <p:nvPr/>
          </p:nvSpPr>
          <p:spPr bwMode="auto">
            <a:xfrm>
              <a:off x="816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4" name="Rectangle 25"/>
            <p:cNvSpPr>
              <a:spLocks noChangeArrowheads="1"/>
            </p:cNvSpPr>
            <p:nvPr/>
          </p:nvSpPr>
          <p:spPr bwMode="auto">
            <a:xfrm>
              <a:off x="1824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5" name="Rectangle 26"/>
            <p:cNvSpPr>
              <a:spLocks noChangeArrowheads="1"/>
            </p:cNvSpPr>
            <p:nvPr/>
          </p:nvSpPr>
          <p:spPr bwMode="auto">
            <a:xfrm>
              <a:off x="2160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6" name="Rectangle 27"/>
            <p:cNvSpPr>
              <a:spLocks noChangeArrowheads="1"/>
            </p:cNvSpPr>
            <p:nvPr/>
          </p:nvSpPr>
          <p:spPr bwMode="auto">
            <a:xfrm>
              <a:off x="2496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7" name="Rectangle 28"/>
            <p:cNvSpPr>
              <a:spLocks noChangeArrowheads="1"/>
            </p:cNvSpPr>
            <p:nvPr/>
          </p:nvSpPr>
          <p:spPr bwMode="auto">
            <a:xfrm>
              <a:off x="2832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8" name="Rectangle 29"/>
            <p:cNvSpPr>
              <a:spLocks noChangeArrowheads="1"/>
            </p:cNvSpPr>
            <p:nvPr/>
          </p:nvSpPr>
          <p:spPr bwMode="auto">
            <a:xfrm>
              <a:off x="3168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9" name="Rectangle 30"/>
            <p:cNvSpPr>
              <a:spLocks noChangeArrowheads="1"/>
            </p:cNvSpPr>
            <p:nvPr/>
          </p:nvSpPr>
          <p:spPr bwMode="auto">
            <a:xfrm>
              <a:off x="1488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0" name="Rectangle 31" descr="50%"/>
            <p:cNvSpPr>
              <a:spLocks noChangeArrowheads="1"/>
            </p:cNvSpPr>
            <p:nvPr/>
          </p:nvSpPr>
          <p:spPr bwMode="auto">
            <a:xfrm>
              <a:off x="86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1" name="Rectangle 32" descr="50%"/>
            <p:cNvSpPr>
              <a:spLocks noChangeArrowheads="1"/>
            </p:cNvSpPr>
            <p:nvPr/>
          </p:nvSpPr>
          <p:spPr bwMode="auto">
            <a:xfrm>
              <a:off x="1200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2" name="Rectangle 33"/>
            <p:cNvSpPr>
              <a:spLocks noChangeArrowheads="1"/>
            </p:cNvSpPr>
            <p:nvPr/>
          </p:nvSpPr>
          <p:spPr bwMode="auto">
            <a:xfrm>
              <a:off x="2208" y="1632"/>
              <a:ext cx="244" cy="240"/>
            </a:xfrm>
            <a:prstGeom prst="rect">
              <a:avLst/>
            </a:prstGeom>
            <a:solidFill>
              <a:srgbClr val="6666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3" name="Rectangle 34" descr="50%"/>
            <p:cNvSpPr>
              <a:spLocks noChangeArrowheads="1"/>
            </p:cNvSpPr>
            <p:nvPr/>
          </p:nvSpPr>
          <p:spPr bwMode="auto">
            <a:xfrm>
              <a:off x="254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4" name="Rectangle 35" descr="50%"/>
            <p:cNvSpPr>
              <a:spLocks noChangeArrowheads="1"/>
            </p:cNvSpPr>
            <p:nvPr/>
          </p:nvSpPr>
          <p:spPr bwMode="auto">
            <a:xfrm>
              <a:off x="3212" y="1632"/>
              <a:ext cx="244" cy="240"/>
            </a:xfrm>
            <a:prstGeom prst="rect">
              <a:avLst/>
            </a:prstGeom>
            <a:pattFill prst="pct50">
              <a:fgClr>
                <a:srgbClr val="666699"/>
              </a:fgClr>
              <a:bgClr>
                <a:srgbClr val="CC97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5" name="Rectangle 36" descr="50%"/>
            <p:cNvSpPr>
              <a:spLocks noChangeArrowheads="1"/>
            </p:cNvSpPr>
            <p:nvPr/>
          </p:nvSpPr>
          <p:spPr bwMode="auto">
            <a:xfrm>
              <a:off x="1532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6" name="Rectangle 37" descr="50%"/>
            <p:cNvSpPr>
              <a:spLocks noChangeArrowheads="1"/>
            </p:cNvSpPr>
            <p:nvPr/>
          </p:nvSpPr>
          <p:spPr bwMode="auto">
            <a:xfrm>
              <a:off x="1868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7" name="Rectangle 38" descr="50%"/>
            <p:cNvSpPr>
              <a:spLocks noChangeArrowheads="1"/>
            </p:cNvSpPr>
            <p:nvPr/>
          </p:nvSpPr>
          <p:spPr bwMode="auto">
            <a:xfrm>
              <a:off x="2876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248" name="Text Box 39"/>
          <p:cNvSpPr txBox="1">
            <a:spLocks noChangeArrowheads="1"/>
          </p:cNvSpPr>
          <p:nvPr/>
        </p:nvSpPr>
        <p:spPr bwMode="auto">
          <a:xfrm>
            <a:off x="2514600" y="1066800"/>
            <a:ext cx="163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Input </a:t>
            </a:r>
            <a:r>
              <a:rPr lang="en-US" altLang="zh-CN" i="1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-value</a:t>
            </a:r>
            <a:endParaRPr lang="en-US" altLang="zh-CN" dirty="0" smtClean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49" name="Group 46"/>
          <p:cNvGrpSpPr>
            <a:grpSpLocks/>
          </p:cNvGrpSpPr>
          <p:nvPr/>
        </p:nvGrpSpPr>
        <p:grpSpPr bwMode="auto">
          <a:xfrm>
            <a:off x="1219200" y="1524000"/>
            <a:ext cx="533400" cy="533400"/>
            <a:chOff x="528" y="1680"/>
            <a:chExt cx="336" cy="336"/>
          </a:xfrm>
        </p:grpSpPr>
        <p:sp>
          <p:nvSpPr>
            <p:cNvPr id="250" name="Rectangle 47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1" name="Rectangle 48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252" name="Rectangle 67"/>
          <p:cNvSpPr>
            <a:spLocks noChangeArrowheads="1"/>
          </p:cNvSpPr>
          <p:nvPr/>
        </p:nvSpPr>
        <p:spPr bwMode="auto">
          <a:xfrm>
            <a:off x="1752600" y="4191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3" name="Rectangle 68"/>
          <p:cNvSpPr>
            <a:spLocks noChangeArrowheads="1"/>
          </p:cNvSpPr>
          <p:nvPr/>
        </p:nvSpPr>
        <p:spPr bwMode="auto">
          <a:xfrm>
            <a:off x="4953000" y="4191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4" name="Rectangle 69"/>
          <p:cNvSpPr>
            <a:spLocks noChangeArrowheads="1"/>
          </p:cNvSpPr>
          <p:nvPr/>
        </p:nvSpPr>
        <p:spPr bwMode="auto">
          <a:xfrm>
            <a:off x="3352800" y="4191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5" name="Rectangle 73"/>
          <p:cNvSpPr>
            <a:spLocks noChangeArrowheads="1"/>
          </p:cNvSpPr>
          <p:nvPr/>
        </p:nvSpPr>
        <p:spPr bwMode="auto">
          <a:xfrm>
            <a:off x="3429000" y="4267200"/>
            <a:ext cx="387350" cy="381000"/>
          </a:xfrm>
          <a:prstGeom prst="rect">
            <a:avLst/>
          </a:prstGeom>
          <a:solidFill>
            <a:srgbClr val="003366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6" name="Rectangle 74"/>
          <p:cNvSpPr>
            <a:spLocks noChangeArrowheads="1"/>
          </p:cNvSpPr>
          <p:nvPr/>
        </p:nvSpPr>
        <p:spPr bwMode="auto">
          <a:xfrm>
            <a:off x="5022850" y="42672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7" name="Rectangle 75" descr="50%"/>
          <p:cNvSpPr>
            <a:spLocks noChangeArrowheads="1"/>
          </p:cNvSpPr>
          <p:nvPr/>
        </p:nvSpPr>
        <p:spPr bwMode="auto">
          <a:xfrm>
            <a:off x="1828800" y="4267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8" name="Rectangle 84"/>
          <p:cNvSpPr>
            <a:spLocks noChangeArrowheads="1"/>
          </p:cNvSpPr>
          <p:nvPr/>
        </p:nvSpPr>
        <p:spPr bwMode="auto">
          <a:xfrm>
            <a:off x="4419600" y="36576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9" name="Rectangle 85"/>
          <p:cNvSpPr>
            <a:spLocks noChangeArrowheads="1"/>
          </p:cNvSpPr>
          <p:nvPr/>
        </p:nvSpPr>
        <p:spPr bwMode="auto">
          <a:xfrm>
            <a:off x="1752600" y="36576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0" name="Rectangle 86"/>
          <p:cNvSpPr>
            <a:spLocks noChangeArrowheads="1"/>
          </p:cNvSpPr>
          <p:nvPr/>
        </p:nvSpPr>
        <p:spPr bwMode="auto">
          <a:xfrm>
            <a:off x="4953000" y="36576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1" name="Rectangle 87"/>
          <p:cNvSpPr>
            <a:spLocks noChangeArrowheads="1"/>
          </p:cNvSpPr>
          <p:nvPr/>
        </p:nvSpPr>
        <p:spPr bwMode="auto">
          <a:xfrm>
            <a:off x="3352800" y="36576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2" name="Rectangle 91"/>
          <p:cNvSpPr>
            <a:spLocks noChangeArrowheads="1"/>
          </p:cNvSpPr>
          <p:nvPr/>
        </p:nvSpPr>
        <p:spPr bwMode="auto">
          <a:xfrm>
            <a:off x="3429000" y="3733800"/>
            <a:ext cx="387350" cy="381000"/>
          </a:xfrm>
          <a:prstGeom prst="rect">
            <a:avLst/>
          </a:prstGeom>
          <a:solidFill>
            <a:srgbClr val="003366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3" name="Rectangle 92"/>
          <p:cNvSpPr>
            <a:spLocks noChangeArrowheads="1"/>
          </p:cNvSpPr>
          <p:nvPr/>
        </p:nvSpPr>
        <p:spPr bwMode="auto">
          <a:xfrm>
            <a:off x="5022850" y="37338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4" name="Rectangle 93" descr="50%"/>
          <p:cNvSpPr>
            <a:spLocks noChangeArrowheads="1"/>
          </p:cNvSpPr>
          <p:nvPr/>
        </p:nvSpPr>
        <p:spPr bwMode="auto">
          <a:xfrm>
            <a:off x="1828800" y="37338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5" name="Rectangle 94" descr="50%"/>
          <p:cNvSpPr>
            <a:spLocks noChangeArrowheads="1"/>
          </p:cNvSpPr>
          <p:nvPr/>
        </p:nvSpPr>
        <p:spPr bwMode="auto">
          <a:xfrm>
            <a:off x="4495800" y="37338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266" name="Group 100"/>
          <p:cNvGrpSpPr>
            <a:grpSpLocks/>
          </p:cNvGrpSpPr>
          <p:nvPr/>
        </p:nvGrpSpPr>
        <p:grpSpPr bwMode="auto">
          <a:xfrm>
            <a:off x="4419600" y="3657600"/>
            <a:ext cx="533400" cy="533400"/>
            <a:chOff x="528" y="1680"/>
            <a:chExt cx="336" cy="336"/>
          </a:xfrm>
        </p:grpSpPr>
        <p:sp>
          <p:nvSpPr>
            <p:cNvPr id="267" name="Rectangle 101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68" name="Rectangle 102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269" name="Group 103"/>
          <p:cNvGrpSpPr>
            <a:grpSpLocks/>
          </p:cNvGrpSpPr>
          <p:nvPr/>
        </p:nvGrpSpPr>
        <p:grpSpPr bwMode="auto">
          <a:xfrm>
            <a:off x="1752600" y="4191000"/>
            <a:ext cx="533400" cy="533400"/>
            <a:chOff x="528" y="1680"/>
            <a:chExt cx="336" cy="336"/>
          </a:xfrm>
        </p:grpSpPr>
        <p:sp>
          <p:nvSpPr>
            <p:cNvPr id="270" name="Rectangle 104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71" name="Rectangle 105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272" name="Rectangle 113"/>
          <p:cNvSpPr>
            <a:spLocks noChangeArrowheads="1"/>
          </p:cNvSpPr>
          <p:nvPr/>
        </p:nvSpPr>
        <p:spPr bwMode="auto">
          <a:xfrm>
            <a:off x="44196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3" name="Rectangle 114"/>
          <p:cNvSpPr>
            <a:spLocks noChangeArrowheads="1"/>
          </p:cNvSpPr>
          <p:nvPr/>
        </p:nvSpPr>
        <p:spPr bwMode="auto">
          <a:xfrm>
            <a:off x="28194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4" name="Rectangle 115"/>
          <p:cNvSpPr>
            <a:spLocks noChangeArrowheads="1"/>
          </p:cNvSpPr>
          <p:nvPr/>
        </p:nvSpPr>
        <p:spPr bwMode="auto">
          <a:xfrm>
            <a:off x="17526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5" name="Rectangle 116"/>
          <p:cNvSpPr>
            <a:spLocks noChangeArrowheads="1"/>
          </p:cNvSpPr>
          <p:nvPr/>
        </p:nvSpPr>
        <p:spPr bwMode="auto">
          <a:xfrm>
            <a:off x="49530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6" name="Rectangle 117"/>
          <p:cNvSpPr>
            <a:spLocks noChangeArrowheads="1"/>
          </p:cNvSpPr>
          <p:nvPr/>
        </p:nvSpPr>
        <p:spPr bwMode="auto">
          <a:xfrm>
            <a:off x="33528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7" name="Rectangle 121" descr="50%"/>
          <p:cNvSpPr>
            <a:spLocks noChangeArrowheads="1"/>
          </p:cNvSpPr>
          <p:nvPr/>
        </p:nvSpPr>
        <p:spPr bwMode="auto">
          <a:xfrm>
            <a:off x="3429000" y="3200400"/>
            <a:ext cx="387350" cy="381000"/>
          </a:xfrm>
          <a:prstGeom prst="rect">
            <a:avLst/>
          </a:prstGeom>
          <a:pattFill prst="pct50">
            <a:fgClr>
              <a:srgbClr val="003399"/>
            </a:fgClr>
            <a:bgClr>
              <a:srgbClr val="003366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8" name="Rectangle 122"/>
          <p:cNvSpPr>
            <a:spLocks noChangeArrowheads="1"/>
          </p:cNvSpPr>
          <p:nvPr/>
        </p:nvSpPr>
        <p:spPr bwMode="auto">
          <a:xfrm>
            <a:off x="5022850" y="32004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9" name="Rectangle 123" descr="50%"/>
          <p:cNvSpPr>
            <a:spLocks noChangeArrowheads="1"/>
          </p:cNvSpPr>
          <p:nvPr/>
        </p:nvSpPr>
        <p:spPr bwMode="auto">
          <a:xfrm>
            <a:off x="1828800" y="32004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0" name="Rectangle 124" descr="50%"/>
          <p:cNvSpPr>
            <a:spLocks noChangeArrowheads="1"/>
          </p:cNvSpPr>
          <p:nvPr/>
        </p:nvSpPr>
        <p:spPr bwMode="auto">
          <a:xfrm>
            <a:off x="2895600" y="32004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1" name="Rectangle 125" descr="50%"/>
          <p:cNvSpPr>
            <a:spLocks noChangeArrowheads="1"/>
          </p:cNvSpPr>
          <p:nvPr/>
        </p:nvSpPr>
        <p:spPr bwMode="auto">
          <a:xfrm>
            <a:off x="4495800" y="32004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2" name="Rectangle 131"/>
          <p:cNvSpPr>
            <a:spLocks noChangeArrowheads="1"/>
          </p:cNvSpPr>
          <p:nvPr/>
        </p:nvSpPr>
        <p:spPr bwMode="auto">
          <a:xfrm>
            <a:off x="44196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3" name="Rectangle 132"/>
          <p:cNvSpPr>
            <a:spLocks noChangeArrowheads="1"/>
          </p:cNvSpPr>
          <p:nvPr/>
        </p:nvSpPr>
        <p:spPr bwMode="auto">
          <a:xfrm>
            <a:off x="28194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4" name="Rectangle 133"/>
          <p:cNvSpPr>
            <a:spLocks noChangeArrowheads="1"/>
          </p:cNvSpPr>
          <p:nvPr/>
        </p:nvSpPr>
        <p:spPr bwMode="auto">
          <a:xfrm>
            <a:off x="17526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5" name="Rectangle 134"/>
          <p:cNvSpPr>
            <a:spLocks noChangeArrowheads="1"/>
          </p:cNvSpPr>
          <p:nvPr/>
        </p:nvSpPr>
        <p:spPr bwMode="auto">
          <a:xfrm>
            <a:off x="49530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6" name="Rectangle 135"/>
          <p:cNvSpPr>
            <a:spLocks noChangeArrowheads="1"/>
          </p:cNvSpPr>
          <p:nvPr/>
        </p:nvSpPr>
        <p:spPr bwMode="auto">
          <a:xfrm>
            <a:off x="33528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7" name="Rectangle 136"/>
          <p:cNvSpPr>
            <a:spLocks noChangeArrowheads="1"/>
          </p:cNvSpPr>
          <p:nvPr/>
        </p:nvSpPr>
        <p:spPr bwMode="auto">
          <a:xfrm>
            <a:off x="22860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8" name="Rectangle 137" descr="50%"/>
          <p:cNvSpPr>
            <a:spLocks noChangeArrowheads="1"/>
          </p:cNvSpPr>
          <p:nvPr/>
        </p:nvSpPr>
        <p:spPr bwMode="auto">
          <a:xfrm>
            <a:off x="5022850" y="2667000"/>
            <a:ext cx="387350" cy="3810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9" name="Rectangle 140" descr="50%"/>
          <p:cNvSpPr>
            <a:spLocks noChangeArrowheads="1"/>
          </p:cNvSpPr>
          <p:nvPr/>
        </p:nvSpPr>
        <p:spPr bwMode="auto">
          <a:xfrm>
            <a:off x="23622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0" name="Rectangle 141"/>
          <p:cNvSpPr>
            <a:spLocks noChangeArrowheads="1"/>
          </p:cNvSpPr>
          <p:nvPr/>
        </p:nvSpPr>
        <p:spPr bwMode="auto">
          <a:xfrm>
            <a:off x="3429000" y="26670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1" name="Rectangle 142" descr="50%"/>
          <p:cNvSpPr>
            <a:spLocks noChangeArrowheads="1"/>
          </p:cNvSpPr>
          <p:nvPr/>
        </p:nvSpPr>
        <p:spPr bwMode="auto">
          <a:xfrm>
            <a:off x="18288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2" name="Rectangle 143" descr="50%"/>
          <p:cNvSpPr>
            <a:spLocks noChangeArrowheads="1"/>
          </p:cNvSpPr>
          <p:nvPr/>
        </p:nvSpPr>
        <p:spPr bwMode="auto">
          <a:xfrm>
            <a:off x="28956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3" name="Rectangle 144" descr="50%"/>
          <p:cNvSpPr>
            <a:spLocks noChangeArrowheads="1"/>
          </p:cNvSpPr>
          <p:nvPr/>
        </p:nvSpPr>
        <p:spPr bwMode="auto">
          <a:xfrm>
            <a:off x="44958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4" name="Rectangle 151"/>
          <p:cNvSpPr>
            <a:spLocks noChangeArrowheads="1"/>
          </p:cNvSpPr>
          <p:nvPr/>
        </p:nvSpPr>
        <p:spPr bwMode="auto">
          <a:xfrm>
            <a:off x="17526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5" name="Rectangle 152"/>
          <p:cNvSpPr>
            <a:spLocks noChangeArrowheads="1"/>
          </p:cNvSpPr>
          <p:nvPr/>
        </p:nvSpPr>
        <p:spPr bwMode="auto">
          <a:xfrm>
            <a:off x="28194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6" name="Rectangle 153"/>
          <p:cNvSpPr>
            <a:spLocks noChangeArrowheads="1"/>
          </p:cNvSpPr>
          <p:nvPr/>
        </p:nvSpPr>
        <p:spPr bwMode="auto">
          <a:xfrm>
            <a:off x="38862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7" name="Rectangle 154"/>
          <p:cNvSpPr>
            <a:spLocks noChangeArrowheads="1"/>
          </p:cNvSpPr>
          <p:nvPr/>
        </p:nvSpPr>
        <p:spPr bwMode="auto">
          <a:xfrm>
            <a:off x="44196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8" name="Rectangle 155"/>
          <p:cNvSpPr>
            <a:spLocks noChangeArrowheads="1"/>
          </p:cNvSpPr>
          <p:nvPr/>
        </p:nvSpPr>
        <p:spPr bwMode="auto">
          <a:xfrm>
            <a:off x="49530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9" name="Rectangle 156"/>
          <p:cNvSpPr>
            <a:spLocks noChangeArrowheads="1"/>
          </p:cNvSpPr>
          <p:nvPr/>
        </p:nvSpPr>
        <p:spPr bwMode="auto">
          <a:xfrm>
            <a:off x="33528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0" name="Rectangle 157"/>
          <p:cNvSpPr>
            <a:spLocks noChangeArrowheads="1"/>
          </p:cNvSpPr>
          <p:nvPr/>
        </p:nvSpPr>
        <p:spPr bwMode="auto">
          <a:xfrm>
            <a:off x="22860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1" name="Rectangle 159"/>
          <p:cNvSpPr>
            <a:spLocks noChangeArrowheads="1"/>
          </p:cNvSpPr>
          <p:nvPr/>
        </p:nvSpPr>
        <p:spPr bwMode="auto">
          <a:xfrm>
            <a:off x="2889250" y="21336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2" name="Rectangle 160" descr="50%"/>
          <p:cNvSpPr>
            <a:spLocks noChangeArrowheads="1"/>
          </p:cNvSpPr>
          <p:nvPr/>
        </p:nvSpPr>
        <p:spPr bwMode="auto">
          <a:xfrm>
            <a:off x="39624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3" name="Rectangle 161" descr="50%"/>
          <p:cNvSpPr>
            <a:spLocks noChangeArrowheads="1"/>
          </p:cNvSpPr>
          <p:nvPr/>
        </p:nvSpPr>
        <p:spPr bwMode="auto">
          <a:xfrm>
            <a:off x="18288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4" name="Rectangle 162" descr="50%"/>
          <p:cNvSpPr>
            <a:spLocks noChangeArrowheads="1"/>
          </p:cNvSpPr>
          <p:nvPr/>
        </p:nvSpPr>
        <p:spPr bwMode="auto">
          <a:xfrm>
            <a:off x="23622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5" name="Rectangle 163"/>
          <p:cNvSpPr>
            <a:spLocks noChangeArrowheads="1"/>
          </p:cNvSpPr>
          <p:nvPr/>
        </p:nvSpPr>
        <p:spPr bwMode="auto">
          <a:xfrm>
            <a:off x="3429000" y="21336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6" name="Rectangle 164" descr="50%"/>
          <p:cNvSpPr>
            <a:spLocks noChangeArrowheads="1"/>
          </p:cNvSpPr>
          <p:nvPr/>
        </p:nvSpPr>
        <p:spPr bwMode="auto">
          <a:xfrm>
            <a:off x="5029200" y="2133600"/>
            <a:ext cx="387350" cy="3810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7" name="Rectangle 165" descr="50%"/>
          <p:cNvSpPr>
            <a:spLocks noChangeArrowheads="1"/>
          </p:cNvSpPr>
          <p:nvPr/>
        </p:nvSpPr>
        <p:spPr bwMode="auto">
          <a:xfrm>
            <a:off x="44958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308" name="Group 172"/>
          <p:cNvGrpSpPr>
            <a:grpSpLocks/>
          </p:cNvGrpSpPr>
          <p:nvPr/>
        </p:nvGrpSpPr>
        <p:grpSpPr bwMode="auto">
          <a:xfrm>
            <a:off x="2286000" y="2590800"/>
            <a:ext cx="533400" cy="533400"/>
            <a:chOff x="528" y="1680"/>
            <a:chExt cx="336" cy="336"/>
          </a:xfrm>
        </p:grpSpPr>
        <p:sp>
          <p:nvSpPr>
            <p:cNvPr id="309" name="Rectangle 173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0" name="Rectangle 174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311" name="Group 175"/>
          <p:cNvGrpSpPr>
            <a:grpSpLocks/>
          </p:cNvGrpSpPr>
          <p:nvPr/>
        </p:nvGrpSpPr>
        <p:grpSpPr bwMode="auto">
          <a:xfrm>
            <a:off x="2819400" y="3124200"/>
            <a:ext cx="533400" cy="533400"/>
            <a:chOff x="528" y="1680"/>
            <a:chExt cx="336" cy="336"/>
          </a:xfrm>
        </p:grpSpPr>
        <p:sp>
          <p:nvSpPr>
            <p:cNvPr id="312" name="Rectangle 176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3" name="Rectangle 177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314" name="Group 178"/>
          <p:cNvGrpSpPr>
            <a:grpSpLocks/>
          </p:cNvGrpSpPr>
          <p:nvPr/>
        </p:nvGrpSpPr>
        <p:grpSpPr bwMode="auto">
          <a:xfrm>
            <a:off x="3886200" y="2057400"/>
            <a:ext cx="533400" cy="533400"/>
            <a:chOff x="528" y="1680"/>
            <a:chExt cx="336" cy="336"/>
          </a:xfrm>
        </p:grpSpPr>
        <p:sp>
          <p:nvSpPr>
            <p:cNvPr id="315" name="Rectangle 179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6" name="Rectangle 180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56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变量顺序选择：后向法</a:t>
            </a:r>
          </a:p>
        </p:txBody>
      </p:sp>
      <p:sp>
        <p:nvSpPr>
          <p:cNvPr id="56386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>
                <a:ea typeface="宋体" panose="02010600030101010101" pitchFamily="2" charset="-122"/>
              </a:rPr>
              <a:t>...</a:t>
            </a:r>
          </a:p>
        </p:txBody>
      </p:sp>
      <p:grpSp>
        <p:nvGrpSpPr>
          <p:cNvPr id="221" name="Group 3"/>
          <p:cNvGrpSpPr>
            <a:grpSpLocks/>
          </p:cNvGrpSpPr>
          <p:nvPr/>
        </p:nvGrpSpPr>
        <p:grpSpPr bwMode="auto">
          <a:xfrm>
            <a:off x="6248400" y="1143000"/>
            <a:ext cx="2209800" cy="838200"/>
            <a:chOff x="3984" y="1872"/>
            <a:chExt cx="1392" cy="528"/>
          </a:xfrm>
        </p:grpSpPr>
        <p:grpSp>
          <p:nvGrpSpPr>
            <p:cNvPr id="222" name="Group 4"/>
            <p:cNvGrpSpPr>
              <a:grpSpLocks/>
            </p:cNvGrpSpPr>
            <p:nvPr/>
          </p:nvGrpSpPr>
          <p:grpSpPr bwMode="auto">
            <a:xfrm>
              <a:off x="3984" y="2208"/>
              <a:ext cx="1392" cy="144"/>
              <a:chOff x="3984" y="1728"/>
              <a:chExt cx="1392" cy="144"/>
            </a:xfrm>
          </p:grpSpPr>
          <p:sp>
            <p:nvSpPr>
              <p:cNvPr id="226" name="Rectangle 5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96" cy="144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7" name="Rectangle 6" descr="50%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96" cy="144"/>
              </a:xfrm>
              <a:prstGeom prst="rect">
                <a:avLst/>
              </a:prstGeom>
              <a:pattFill prst="pct50">
                <a:fgClr>
                  <a:srgbClr val="003366"/>
                </a:fgClr>
                <a:bgClr>
                  <a:srgbClr val="0033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8" name="Rectangle 7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" cy="14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9" name="Rectangle 8" descr="50%"/>
              <p:cNvSpPr>
                <a:spLocks noChangeArrowheads="1"/>
              </p:cNvSpPr>
              <p:nvPr/>
            </p:nvSpPr>
            <p:spPr bwMode="auto">
              <a:xfrm>
                <a:off x="4272" y="1728"/>
                <a:ext cx="96" cy="144"/>
              </a:xfrm>
              <a:prstGeom prst="rect">
                <a:avLst/>
              </a:prstGeom>
              <a:pattFill prst="pct50">
                <a:fgClr>
                  <a:srgbClr val="003399"/>
                </a:fgClr>
                <a:bgClr>
                  <a:srgbClr val="6666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0" name="Rectangle 9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96" cy="144"/>
              </a:xfrm>
              <a:prstGeom prst="rect">
                <a:avLst/>
              </a:pr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1" name="Rectangle 10" descr="50%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96" cy="144"/>
              </a:xfrm>
              <a:prstGeom prst="rect">
                <a:avLst/>
              </a:prstGeom>
              <a:pattFill prst="pct50">
                <a:fgClr>
                  <a:srgbClr val="666699"/>
                </a:fgClr>
                <a:bgClr>
                  <a:srgbClr val="CC97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2" name="Rectangle 11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96" cy="144"/>
              </a:xfrm>
              <a:prstGeom prst="rect">
                <a:avLst/>
              </a:prstGeom>
              <a:solidFill>
                <a:srgbClr val="CC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12" descr="50%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96" cy="144"/>
              </a:xfrm>
              <a:prstGeom prst="rect">
                <a:avLst/>
              </a:prstGeom>
              <a:pattFill prst="pct50">
                <a:fgClr>
                  <a:srgbClr val="CC9700"/>
                </a:fgClr>
                <a:bgClr>
                  <a:srgbClr val="FFCC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4" name="Rectangle 13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5" name="Rectangle 14" descr="50%"/>
              <p:cNvSpPr>
                <a:spLocks noChangeArrowheads="1"/>
              </p:cNvSpPr>
              <p:nvPr/>
            </p:nvSpPr>
            <p:spPr bwMode="auto">
              <a:xfrm>
                <a:off x="4848" y="1728"/>
                <a:ext cx="96" cy="144"/>
              </a:xfrm>
              <a:prstGeom prst="rect">
                <a:avLst/>
              </a:prstGeom>
              <a:pattFill prst="pct50">
                <a:fgClr>
                  <a:srgbClr val="FFCC00"/>
                </a:fgClr>
                <a:bgClr>
                  <a:srgbClr val="FFF2B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6" name="Rectangle 15"/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96" cy="144"/>
              </a:xfrm>
              <a:prstGeom prst="rect">
                <a:avLst/>
              </a:prstGeom>
              <a:solidFill>
                <a:srgbClr val="FFF2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7" name="Rectangle 16" descr="50%"/>
              <p:cNvSpPr>
                <a:spLocks noChangeArrowheads="1"/>
              </p:cNvSpPr>
              <p:nvPr/>
            </p:nvSpPr>
            <p:spPr bwMode="auto">
              <a:xfrm>
                <a:off x="5040" y="1728"/>
                <a:ext cx="336" cy="144"/>
              </a:xfrm>
              <a:prstGeom prst="rect">
                <a:avLst/>
              </a:prstGeom>
              <a:pattFill prst="pct50">
                <a:fgClr>
                  <a:srgbClr val="FFF2BE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8" name="Rectangle 17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1392" cy="144"/>
              </a:xfrm>
              <a:prstGeom prst="rect">
                <a:avLst/>
              </a:prstGeom>
              <a:noFill/>
              <a:ln w="25400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Text Box 18"/>
            <p:cNvSpPr txBox="1">
              <a:spLocks noChangeArrowheads="1"/>
            </p:cNvSpPr>
            <p:nvPr/>
          </p:nvSpPr>
          <p:spPr bwMode="auto">
            <a:xfrm>
              <a:off x="4222" y="1872"/>
              <a:ext cx="8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rPr>
                <a:t>Stay Cutoff</a:t>
              </a:r>
            </a:p>
          </p:txBody>
        </p:sp>
        <p:sp>
          <p:nvSpPr>
            <p:cNvPr id="224" name="Line 19"/>
            <p:cNvSpPr>
              <a:spLocks noChangeShapeType="1"/>
            </p:cNvSpPr>
            <p:nvPr/>
          </p:nvSpPr>
          <p:spPr bwMode="auto">
            <a:xfrm>
              <a:off x="4560" y="216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5" name="Line 20"/>
            <p:cNvSpPr>
              <a:spLocks noChangeShapeType="1"/>
            </p:cNvSpPr>
            <p:nvPr/>
          </p:nvSpPr>
          <p:spPr bwMode="auto">
            <a:xfrm>
              <a:off x="4560" y="2280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39" name="Group 21"/>
          <p:cNvGrpSpPr>
            <a:grpSpLocks/>
          </p:cNvGrpSpPr>
          <p:nvPr/>
        </p:nvGrpSpPr>
        <p:grpSpPr bwMode="auto">
          <a:xfrm>
            <a:off x="1219200" y="1524000"/>
            <a:ext cx="4267200" cy="533400"/>
            <a:chOff x="816" y="1584"/>
            <a:chExt cx="2688" cy="336"/>
          </a:xfrm>
        </p:grpSpPr>
        <p:sp>
          <p:nvSpPr>
            <p:cNvPr id="240" name="Rectangle 22"/>
            <p:cNvSpPr>
              <a:spLocks noChangeArrowheads="1"/>
            </p:cNvSpPr>
            <p:nvPr/>
          </p:nvSpPr>
          <p:spPr bwMode="auto">
            <a:xfrm>
              <a:off x="1152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1" name="Rectangle 23"/>
            <p:cNvSpPr>
              <a:spLocks noChangeArrowheads="1"/>
            </p:cNvSpPr>
            <p:nvPr/>
          </p:nvSpPr>
          <p:spPr bwMode="auto">
            <a:xfrm>
              <a:off x="816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2" name="Rectangle 24"/>
            <p:cNvSpPr>
              <a:spLocks noChangeArrowheads="1"/>
            </p:cNvSpPr>
            <p:nvPr/>
          </p:nvSpPr>
          <p:spPr bwMode="auto">
            <a:xfrm>
              <a:off x="1824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3" name="Rectangle 25"/>
            <p:cNvSpPr>
              <a:spLocks noChangeArrowheads="1"/>
            </p:cNvSpPr>
            <p:nvPr/>
          </p:nvSpPr>
          <p:spPr bwMode="auto">
            <a:xfrm>
              <a:off x="2160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4" name="Rectangle 26"/>
            <p:cNvSpPr>
              <a:spLocks noChangeArrowheads="1"/>
            </p:cNvSpPr>
            <p:nvPr/>
          </p:nvSpPr>
          <p:spPr bwMode="auto">
            <a:xfrm>
              <a:off x="2496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5" name="Rectangle 27"/>
            <p:cNvSpPr>
              <a:spLocks noChangeArrowheads="1"/>
            </p:cNvSpPr>
            <p:nvPr/>
          </p:nvSpPr>
          <p:spPr bwMode="auto">
            <a:xfrm>
              <a:off x="2832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6" name="Rectangle 28"/>
            <p:cNvSpPr>
              <a:spLocks noChangeArrowheads="1"/>
            </p:cNvSpPr>
            <p:nvPr/>
          </p:nvSpPr>
          <p:spPr bwMode="auto">
            <a:xfrm>
              <a:off x="3168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7" name="Rectangle 29"/>
            <p:cNvSpPr>
              <a:spLocks noChangeArrowheads="1"/>
            </p:cNvSpPr>
            <p:nvPr/>
          </p:nvSpPr>
          <p:spPr bwMode="auto">
            <a:xfrm>
              <a:off x="1488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8" name="Rectangle 30" descr="50%"/>
            <p:cNvSpPr>
              <a:spLocks noChangeArrowheads="1"/>
            </p:cNvSpPr>
            <p:nvPr/>
          </p:nvSpPr>
          <p:spPr bwMode="auto">
            <a:xfrm>
              <a:off x="86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9" name="Rectangle 31" descr="50%"/>
            <p:cNvSpPr>
              <a:spLocks noChangeArrowheads="1"/>
            </p:cNvSpPr>
            <p:nvPr/>
          </p:nvSpPr>
          <p:spPr bwMode="auto">
            <a:xfrm>
              <a:off x="1200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0" name="Rectangle 32"/>
            <p:cNvSpPr>
              <a:spLocks noChangeArrowheads="1"/>
            </p:cNvSpPr>
            <p:nvPr/>
          </p:nvSpPr>
          <p:spPr bwMode="auto">
            <a:xfrm>
              <a:off x="2208" y="1632"/>
              <a:ext cx="244" cy="240"/>
            </a:xfrm>
            <a:prstGeom prst="rect">
              <a:avLst/>
            </a:prstGeom>
            <a:solidFill>
              <a:srgbClr val="6666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1" name="Rectangle 33" descr="50%"/>
            <p:cNvSpPr>
              <a:spLocks noChangeArrowheads="1"/>
            </p:cNvSpPr>
            <p:nvPr/>
          </p:nvSpPr>
          <p:spPr bwMode="auto">
            <a:xfrm>
              <a:off x="254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2" name="Rectangle 34" descr="50%"/>
            <p:cNvSpPr>
              <a:spLocks noChangeArrowheads="1"/>
            </p:cNvSpPr>
            <p:nvPr/>
          </p:nvSpPr>
          <p:spPr bwMode="auto">
            <a:xfrm>
              <a:off x="3212" y="1632"/>
              <a:ext cx="244" cy="240"/>
            </a:xfrm>
            <a:prstGeom prst="rect">
              <a:avLst/>
            </a:prstGeom>
            <a:pattFill prst="pct50">
              <a:fgClr>
                <a:srgbClr val="666699"/>
              </a:fgClr>
              <a:bgClr>
                <a:srgbClr val="CC97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3" name="Rectangle 35" descr="50%"/>
            <p:cNvSpPr>
              <a:spLocks noChangeArrowheads="1"/>
            </p:cNvSpPr>
            <p:nvPr/>
          </p:nvSpPr>
          <p:spPr bwMode="auto">
            <a:xfrm>
              <a:off x="1532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4" name="Rectangle 36" descr="50%"/>
            <p:cNvSpPr>
              <a:spLocks noChangeArrowheads="1"/>
            </p:cNvSpPr>
            <p:nvPr/>
          </p:nvSpPr>
          <p:spPr bwMode="auto">
            <a:xfrm>
              <a:off x="1868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5" name="Rectangle 37" descr="50%"/>
            <p:cNvSpPr>
              <a:spLocks noChangeArrowheads="1"/>
            </p:cNvSpPr>
            <p:nvPr/>
          </p:nvSpPr>
          <p:spPr bwMode="auto">
            <a:xfrm>
              <a:off x="2876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256" name="Text Box 38"/>
          <p:cNvSpPr txBox="1">
            <a:spLocks noChangeArrowheads="1"/>
          </p:cNvSpPr>
          <p:nvPr/>
        </p:nvSpPr>
        <p:spPr bwMode="auto">
          <a:xfrm>
            <a:off x="2514600" y="1066800"/>
            <a:ext cx="163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Input </a:t>
            </a:r>
            <a:r>
              <a:rPr lang="en-US" altLang="zh-CN" i="1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-value</a:t>
            </a:r>
            <a:endParaRPr lang="en-US" altLang="zh-CN" dirty="0" smtClean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57" name="Group 39"/>
          <p:cNvGrpSpPr>
            <a:grpSpLocks/>
          </p:cNvGrpSpPr>
          <p:nvPr/>
        </p:nvGrpSpPr>
        <p:grpSpPr bwMode="auto">
          <a:xfrm>
            <a:off x="1219200" y="1524000"/>
            <a:ext cx="533400" cy="533400"/>
            <a:chOff x="528" y="1680"/>
            <a:chExt cx="336" cy="336"/>
          </a:xfrm>
        </p:grpSpPr>
        <p:sp>
          <p:nvSpPr>
            <p:cNvPr id="258" name="Rectangle 40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9" name="Rectangle 41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260" name="Rectangle 42"/>
          <p:cNvSpPr>
            <a:spLocks noChangeArrowheads="1"/>
          </p:cNvSpPr>
          <p:nvPr/>
        </p:nvSpPr>
        <p:spPr bwMode="auto">
          <a:xfrm>
            <a:off x="1752600" y="4191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1" name="Rectangle 43"/>
          <p:cNvSpPr>
            <a:spLocks noChangeArrowheads="1"/>
          </p:cNvSpPr>
          <p:nvPr/>
        </p:nvSpPr>
        <p:spPr bwMode="auto">
          <a:xfrm>
            <a:off x="4953000" y="4191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2" name="Rectangle 44"/>
          <p:cNvSpPr>
            <a:spLocks noChangeArrowheads="1"/>
          </p:cNvSpPr>
          <p:nvPr/>
        </p:nvSpPr>
        <p:spPr bwMode="auto">
          <a:xfrm>
            <a:off x="3352800" y="4191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3" name="Rectangle 45"/>
          <p:cNvSpPr>
            <a:spLocks noChangeArrowheads="1"/>
          </p:cNvSpPr>
          <p:nvPr/>
        </p:nvSpPr>
        <p:spPr bwMode="auto">
          <a:xfrm>
            <a:off x="3429000" y="4267200"/>
            <a:ext cx="387350" cy="381000"/>
          </a:xfrm>
          <a:prstGeom prst="rect">
            <a:avLst/>
          </a:prstGeom>
          <a:solidFill>
            <a:srgbClr val="003366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4" name="Rectangle 46"/>
          <p:cNvSpPr>
            <a:spLocks noChangeArrowheads="1"/>
          </p:cNvSpPr>
          <p:nvPr/>
        </p:nvSpPr>
        <p:spPr bwMode="auto">
          <a:xfrm>
            <a:off x="5022850" y="42672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5" name="Rectangle 47" descr="50%"/>
          <p:cNvSpPr>
            <a:spLocks noChangeArrowheads="1"/>
          </p:cNvSpPr>
          <p:nvPr/>
        </p:nvSpPr>
        <p:spPr bwMode="auto">
          <a:xfrm>
            <a:off x="1828800" y="4267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6" name="Rectangle 48"/>
          <p:cNvSpPr>
            <a:spLocks noChangeArrowheads="1"/>
          </p:cNvSpPr>
          <p:nvPr/>
        </p:nvSpPr>
        <p:spPr bwMode="auto">
          <a:xfrm>
            <a:off x="4419600" y="36576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7" name="Rectangle 49"/>
          <p:cNvSpPr>
            <a:spLocks noChangeArrowheads="1"/>
          </p:cNvSpPr>
          <p:nvPr/>
        </p:nvSpPr>
        <p:spPr bwMode="auto">
          <a:xfrm>
            <a:off x="1752600" y="36576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8" name="Rectangle 50"/>
          <p:cNvSpPr>
            <a:spLocks noChangeArrowheads="1"/>
          </p:cNvSpPr>
          <p:nvPr/>
        </p:nvSpPr>
        <p:spPr bwMode="auto">
          <a:xfrm>
            <a:off x="4953000" y="36576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9" name="Rectangle 51"/>
          <p:cNvSpPr>
            <a:spLocks noChangeArrowheads="1"/>
          </p:cNvSpPr>
          <p:nvPr/>
        </p:nvSpPr>
        <p:spPr bwMode="auto">
          <a:xfrm>
            <a:off x="3352800" y="36576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0" name="Rectangle 52"/>
          <p:cNvSpPr>
            <a:spLocks noChangeArrowheads="1"/>
          </p:cNvSpPr>
          <p:nvPr/>
        </p:nvSpPr>
        <p:spPr bwMode="auto">
          <a:xfrm>
            <a:off x="3429000" y="3733800"/>
            <a:ext cx="387350" cy="381000"/>
          </a:xfrm>
          <a:prstGeom prst="rect">
            <a:avLst/>
          </a:prstGeom>
          <a:solidFill>
            <a:srgbClr val="003366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1" name="Rectangle 53"/>
          <p:cNvSpPr>
            <a:spLocks noChangeArrowheads="1"/>
          </p:cNvSpPr>
          <p:nvPr/>
        </p:nvSpPr>
        <p:spPr bwMode="auto">
          <a:xfrm>
            <a:off x="5022850" y="37338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2" name="Rectangle 54" descr="50%"/>
          <p:cNvSpPr>
            <a:spLocks noChangeArrowheads="1"/>
          </p:cNvSpPr>
          <p:nvPr/>
        </p:nvSpPr>
        <p:spPr bwMode="auto">
          <a:xfrm>
            <a:off x="1828800" y="37338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3" name="Rectangle 55" descr="50%"/>
          <p:cNvSpPr>
            <a:spLocks noChangeArrowheads="1"/>
          </p:cNvSpPr>
          <p:nvPr/>
        </p:nvSpPr>
        <p:spPr bwMode="auto">
          <a:xfrm>
            <a:off x="4495800" y="37338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274" name="Group 56"/>
          <p:cNvGrpSpPr>
            <a:grpSpLocks/>
          </p:cNvGrpSpPr>
          <p:nvPr/>
        </p:nvGrpSpPr>
        <p:grpSpPr bwMode="auto">
          <a:xfrm>
            <a:off x="4419600" y="3657600"/>
            <a:ext cx="533400" cy="533400"/>
            <a:chOff x="528" y="1680"/>
            <a:chExt cx="336" cy="336"/>
          </a:xfrm>
        </p:grpSpPr>
        <p:sp>
          <p:nvSpPr>
            <p:cNvPr id="275" name="Rectangle 57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76" name="Rectangle 58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277" name="Group 59"/>
          <p:cNvGrpSpPr>
            <a:grpSpLocks/>
          </p:cNvGrpSpPr>
          <p:nvPr/>
        </p:nvGrpSpPr>
        <p:grpSpPr bwMode="auto">
          <a:xfrm>
            <a:off x="1752600" y="4191000"/>
            <a:ext cx="533400" cy="533400"/>
            <a:chOff x="528" y="1680"/>
            <a:chExt cx="336" cy="336"/>
          </a:xfrm>
        </p:grpSpPr>
        <p:sp>
          <p:nvSpPr>
            <p:cNvPr id="278" name="Rectangle 60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79" name="Rectangle 61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280" name="Rectangle 62"/>
          <p:cNvSpPr>
            <a:spLocks noChangeArrowheads="1"/>
          </p:cNvSpPr>
          <p:nvPr/>
        </p:nvSpPr>
        <p:spPr bwMode="auto">
          <a:xfrm>
            <a:off x="44196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1" name="Rectangle 63"/>
          <p:cNvSpPr>
            <a:spLocks noChangeArrowheads="1"/>
          </p:cNvSpPr>
          <p:nvPr/>
        </p:nvSpPr>
        <p:spPr bwMode="auto">
          <a:xfrm>
            <a:off x="28194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2" name="Rectangle 64"/>
          <p:cNvSpPr>
            <a:spLocks noChangeArrowheads="1"/>
          </p:cNvSpPr>
          <p:nvPr/>
        </p:nvSpPr>
        <p:spPr bwMode="auto">
          <a:xfrm>
            <a:off x="17526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3" name="Rectangle 65"/>
          <p:cNvSpPr>
            <a:spLocks noChangeArrowheads="1"/>
          </p:cNvSpPr>
          <p:nvPr/>
        </p:nvSpPr>
        <p:spPr bwMode="auto">
          <a:xfrm>
            <a:off x="49530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4" name="Rectangle 66"/>
          <p:cNvSpPr>
            <a:spLocks noChangeArrowheads="1"/>
          </p:cNvSpPr>
          <p:nvPr/>
        </p:nvSpPr>
        <p:spPr bwMode="auto">
          <a:xfrm>
            <a:off x="33528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5" name="Rectangle 67" descr="50%"/>
          <p:cNvSpPr>
            <a:spLocks noChangeArrowheads="1"/>
          </p:cNvSpPr>
          <p:nvPr/>
        </p:nvSpPr>
        <p:spPr bwMode="auto">
          <a:xfrm>
            <a:off x="3429000" y="3200400"/>
            <a:ext cx="387350" cy="381000"/>
          </a:xfrm>
          <a:prstGeom prst="rect">
            <a:avLst/>
          </a:prstGeom>
          <a:pattFill prst="pct50">
            <a:fgClr>
              <a:srgbClr val="003399"/>
            </a:fgClr>
            <a:bgClr>
              <a:srgbClr val="003366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6" name="Rectangle 68"/>
          <p:cNvSpPr>
            <a:spLocks noChangeArrowheads="1"/>
          </p:cNvSpPr>
          <p:nvPr/>
        </p:nvSpPr>
        <p:spPr bwMode="auto">
          <a:xfrm>
            <a:off x="5022850" y="32004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7" name="Rectangle 69" descr="50%"/>
          <p:cNvSpPr>
            <a:spLocks noChangeArrowheads="1"/>
          </p:cNvSpPr>
          <p:nvPr/>
        </p:nvSpPr>
        <p:spPr bwMode="auto">
          <a:xfrm>
            <a:off x="1828800" y="32004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8" name="Rectangle 70" descr="50%"/>
          <p:cNvSpPr>
            <a:spLocks noChangeArrowheads="1"/>
          </p:cNvSpPr>
          <p:nvPr/>
        </p:nvSpPr>
        <p:spPr bwMode="auto">
          <a:xfrm>
            <a:off x="2895600" y="32004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9" name="Rectangle 71" descr="50%"/>
          <p:cNvSpPr>
            <a:spLocks noChangeArrowheads="1"/>
          </p:cNvSpPr>
          <p:nvPr/>
        </p:nvSpPr>
        <p:spPr bwMode="auto">
          <a:xfrm>
            <a:off x="4495800" y="32004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0" name="Rectangle 72"/>
          <p:cNvSpPr>
            <a:spLocks noChangeArrowheads="1"/>
          </p:cNvSpPr>
          <p:nvPr/>
        </p:nvSpPr>
        <p:spPr bwMode="auto">
          <a:xfrm>
            <a:off x="44196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1" name="Rectangle 73"/>
          <p:cNvSpPr>
            <a:spLocks noChangeArrowheads="1"/>
          </p:cNvSpPr>
          <p:nvPr/>
        </p:nvSpPr>
        <p:spPr bwMode="auto">
          <a:xfrm>
            <a:off x="28194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2" name="Rectangle 74"/>
          <p:cNvSpPr>
            <a:spLocks noChangeArrowheads="1"/>
          </p:cNvSpPr>
          <p:nvPr/>
        </p:nvSpPr>
        <p:spPr bwMode="auto">
          <a:xfrm>
            <a:off x="17526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3" name="Rectangle 75"/>
          <p:cNvSpPr>
            <a:spLocks noChangeArrowheads="1"/>
          </p:cNvSpPr>
          <p:nvPr/>
        </p:nvSpPr>
        <p:spPr bwMode="auto">
          <a:xfrm>
            <a:off x="49530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4" name="Rectangle 76"/>
          <p:cNvSpPr>
            <a:spLocks noChangeArrowheads="1"/>
          </p:cNvSpPr>
          <p:nvPr/>
        </p:nvSpPr>
        <p:spPr bwMode="auto">
          <a:xfrm>
            <a:off x="33528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5" name="Rectangle 77"/>
          <p:cNvSpPr>
            <a:spLocks noChangeArrowheads="1"/>
          </p:cNvSpPr>
          <p:nvPr/>
        </p:nvSpPr>
        <p:spPr bwMode="auto">
          <a:xfrm>
            <a:off x="22860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6" name="Rectangle 78" descr="50%"/>
          <p:cNvSpPr>
            <a:spLocks noChangeArrowheads="1"/>
          </p:cNvSpPr>
          <p:nvPr/>
        </p:nvSpPr>
        <p:spPr bwMode="auto">
          <a:xfrm>
            <a:off x="5022850" y="2667000"/>
            <a:ext cx="387350" cy="3810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7" name="Rectangle 79" descr="50%"/>
          <p:cNvSpPr>
            <a:spLocks noChangeArrowheads="1"/>
          </p:cNvSpPr>
          <p:nvPr/>
        </p:nvSpPr>
        <p:spPr bwMode="auto">
          <a:xfrm>
            <a:off x="23622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8" name="Rectangle 80"/>
          <p:cNvSpPr>
            <a:spLocks noChangeArrowheads="1"/>
          </p:cNvSpPr>
          <p:nvPr/>
        </p:nvSpPr>
        <p:spPr bwMode="auto">
          <a:xfrm>
            <a:off x="3429000" y="26670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9" name="Rectangle 81" descr="50%"/>
          <p:cNvSpPr>
            <a:spLocks noChangeArrowheads="1"/>
          </p:cNvSpPr>
          <p:nvPr/>
        </p:nvSpPr>
        <p:spPr bwMode="auto">
          <a:xfrm>
            <a:off x="18288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0" name="Rectangle 82" descr="50%"/>
          <p:cNvSpPr>
            <a:spLocks noChangeArrowheads="1"/>
          </p:cNvSpPr>
          <p:nvPr/>
        </p:nvSpPr>
        <p:spPr bwMode="auto">
          <a:xfrm>
            <a:off x="28956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1" name="Rectangle 83" descr="50%"/>
          <p:cNvSpPr>
            <a:spLocks noChangeArrowheads="1"/>
          </p:cNvSpPr>
          <p:nvPr/>
        </p:nvSpPr>
        <p:spPr bwMode="auto">
          <a:xfrm>
            <a:off x="44958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2" name="Rectangle 84"/>
          <p:cNvSpPr>
            <a:spLocks noChangeArrowheads="1"/>
          </p:cNvSpPr>
          <p:nvPr/>
        </p:nvSpPr>
        <p:spPr bwMode="auto">
          <a:xfrm>
            <a:off x="17526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3" name="Rectangle 85"/>
          <p:cNvSpPr>
            <a:spLocks noChangeArrowheads="1"/>
          </p:cNvSpPr>
          <p:nvPr/>
        </p:nvSpPr>
        <p:spPr bwMode="auto">
          <a:xfrm>
            <a:off x="28194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4" name="Rectangle 86"/>
          <p:cNvSpPr>
            <a:spLocks noChangeArrowheads="1"/>
          </p:cNvSpPr>
          <p:nvPr/>
        </p:nvSpPr>
        <p:spPr bwMode="auto">
          <a:xfrm>
            <a:off x="38862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5" name="Rectangle 87"/>
          <p:cNvSpPr>
            <a:spLocks noChangeArrowheads="1"/>
          </p:cNvSpPr>
          <p:nvPr/>
        </p:nvSpPr>
        <p:spPr bwMode="auto">
          <a:xfrm>
            <a:off x="44196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6" name="Rectangle 88"/>
          <p:cNvSpPr>
            <a:spLocks noChangeArrowheads="1"/>
          </p:cNvSpPr>
          <p:nvPr/>
        </p:nvSpPr>
        <p:spPr bwMode="auto">
          <a:xfrm>
            <a:off x="49530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7" name="Rectangle 89"/>
          <p:cNvSpPr>
            <a:spLocks noChangeArrowheads="1"/>
          </p:cNvSpPr>
          <p:nvPr/>
        </p:nvSpPr>
        <p:spPr bwMode="auto">
          <a:xfrm>
            <a:off x="33528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8" name="Rectangle 90"/>
          <p:cNvSpPr>
            <a:spLocks noChangeArrowheads="1"/>
          </p:cNvSpPr>
          <p:nvPr/>
        </p:nvSpPr>
        <p:spPr bwMode="auto">
          <a:xfrm>
            <a:off x="22860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9" name="Rectangle 91"/>
          <p:cNvSpPr>
            <a:spLocks noChangeArrowheads="1"/>
          </p:cNvSpPr>
          <p:nvPr/>
        </p:nvSpPr>
        <p:spPr bwMode="auto">
          <a:xfrm>
            <a:off x="2889250" y="21336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0" name="Rectangle 92" descr="50%"/>
          <p:cNvSpPr>
            <a:spLocks noChangeArrowheads="1"/>
          </p:cNvSpPr>
          <p:nvPr/>
        </p:nvSpPr>
        <p:spPr bwMode="auto">
          <a:xfrm>
            <a:off x="39624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1" name="Rectangle 93" descr="50%"/>
          <p:cNvSpPr>
            <a:spLocks noChangeArrowheads="1"/>
          </p:cNvSpPr>
          <p:nvPr/>
        </p:nvSpPr>
        <p:spPr bwMode="auto">
          <a:xfrm>
            <a:off x="18288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2" name="Rectangle 94" descr="50%"/>
          <p:cNvSpPr>
            <a:spLocks noChangeArrowheads="1"/>
          </p:cNvSpPr>
          <p:nvPr/>
        </p:nvSpPr>
        <p:spPr bwMode="auto">
          <a:xfrm>
            <a:off x="23622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3" name="Rectangle 95"/>
          <p:cNvSpPr>
            <a:spLocks noChangeArrowheads="1"/>
          </p:cNvSpPr>
          <p:nvPr/>
        </p:nvSpPr>
        <p:spPr bwMode="auto">
          <a:xfrm>
            <a:off x="3429000" y="21336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4" name="Rectangle 96" descr="50%"/>
          <p:cNvSpPr>
            <a:spLocks noChangeArrowheads="1"/>
          </p:cNvSpPr>
          <p:nvPr/>
        </p:nvSpPr>
        <p:spPr bwMode="auto">
          <a:xfrm>
            <a:off x="5029200" y="2133600"/>
            <a:ext cx="387350" cy="3810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5" name="Rectangle 97" descr="50%"/>
          <p:cNvSpPr>
            <a:spLocks noChangeArrowheads="1"/>
          </p:cNvSpPr>
          <p:nvPr/>
        </p:nvSpPr>
        <p:spPr bwMode="auto">
          <a:xfrm>
            <a:off x="44958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316" name="Group 98"/>
          <p:cNvGrpSpPr>
            <a:grpSpLocks/>
          </p:cNvGrpSpPr>
          <p:nvPr/>
        </p:nvGrpSpPr>
        <p:grpSpPr bwMode="auto">
          <a:xfrm>
            <a:off x="2286000" y="2590800"/>
            <a:ext cx="533400" cy="533400"/>
            <a:chOff x="528" y="1680"/>
            <a:chExt cx="336" cy="336"/>
          </a:xfrm>
        </p:grpSpPr>
        <p:sp>
          <p:nvSpPr>
            <p:cNvPr id="317" name="Rectangle 99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8" name="Rectangle 100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319" name="Group 101"/>
          <p:cNvGrpSpPr>
            <a:grpSpLocks/>
          </p:cNvGrpSpPr>
          <p:nvPr/>
        </p:nvGrpSpPr>
        <p:grpSpPr bwMode="auto">
          <a:xfrm>
            <a:off x="2819400" y="3124200"/>
            <a:ext cx="533400" cy="533400"/>
            <a:chOff x="528" y="1680"/>
            <a:chExt cx="336" cy="336"/>
          </a:xfrm>
        </p:grpSpPr>
        <p:sp>
          <p:nvSpPr>
            <p:cNvPr id="320" name="Rectangle 102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1" name="Rectangle 103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322" name="Group 104"/>
          <p:cNvGrpSpPr>
            <a:grpSpLocks/>
          </p:cNvGrpSpPr>
          <p:nvPr/>
        </p:nvGrpSpPr>
        <p:grpSpPr bwMode="auto">
          <a:xfrm>
            <a:off x="3886200" y="2057400"/>
            <a:ext cx="533400" cy="533400"/>
            <a:chOff x="528" y="1680"/>
            <a:chExt cx="336" cy="336"/>
          </a:xfrm>
        </p:grpSpPr>
        <p:sp>
          <p:nvSpPr>
            <p:cNvPr id="323" name="Rectangle 105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4" name="Rectangle 106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325" name="Rectangle 107"/>
          <p:cNvSpPr>
            <a:spLocks noChangeArrowheads="1"/>
          </p:cNvSpPr>
          <p:nvPr/>
        </p:nvSpPr>
        <p:spPr bwMode="auto">
          <a:xfrm>
            <a:off x="4953000" y="4721225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26" name="Rectangle 108"/>
          <p:cNvSpPr>
            <a:spLocks noChangeArrowheads="1"/>
          </p:cNvSpPr>
          <p:nvPr/>
        </p:nvSpPr>
        <p:spPr bwMode="auto">
          <a:xfrm>
            <a:off x="3352800" y="4721225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27" name="Rectangle 110"/>
          <p:cNvSpPr>
            <a:spLocks noChangeArrowheads="1"/>
          </p:cNvSpPr>
          <p:nvPr/>
        </p:nvSpPr>
        <p:spPr bwMode="auto">
          <a:xfrm>
            <a:off x="3429000" y="4797425"/>
            <a:ext cx="387350" cy="381000"/>
          </a:xfrm>
          <a:prstGeom prst="rect">
            <a:avLst/>
          </a:prstGeom>
          <a:solidFill>
            <a:srgbClr val="003366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28" name="Rectangle 112" descr="50%"/>
          <p:cNvSpPr>
            <a:spLocks noChangeArrowheads="1"/>
          </p:cNvSpPr>
          <p:nvPr/>
        </p:nvSpPr>
        <p:spPr bwMode="auto">
          <a:xfrm>
            <a:off x="5029200" y="4797425"/>
            <a:ext cx="387350" cy="3810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05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变量顺序选择：后向法</a:t>
            </a:r>
          </a:p>
        </p:txBody>
      </p:sp>
      <p:grpSp>
        <p:nvGrpSpPr>
          <p:cNvPr id="224" name="Group 3"/>
          <p:cNvGrpSpPr>
            <a:grpSpLocks/>
          </p:cNvGrpSpPr>
          <p:nvPr/>
        </p:nvGrpSpPr>
        <p:grpSpPr bwMode="auto">
          <a:xfrm>
            <a:off x="6248400" y="1143000"/>
            <a:ext cx="2209800" cy="838200"/>
            <a:chOff x="3984" y="1872"/>
            <a:chExt cx="1392" cy="528"/>
          </a:xfrm>
        </p:grpSpPr>
        <p:grpSp>
          <p:nvGrpSpPr>
            <p:cNvPr id="225" name="Group 4"/>
            <p:cNvGrpSpPr>
              <a:grpSpLocks/>
            </p:cNvGrpSpPr>
            <p:nvPr/>
          </p:nvGrpSpPr>
          <p:grpSpPr bwMode="auto">
            <a:xfrm>
              <a:off x="3984" y="2208"/>
              <a:ext cx="1392" cy="144"/>
              <a:chOff x="3984" y="1728"/>
              <a:chExt cx="1392" cy="144"/>
            </a:xfrm>
          </p:grpSpPr>
          <p:sp>
            <p:nvSpPr>
              <p:cNvPr id="229" name="Rectangle 5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96" cy="144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0" name="Rectangle 6" descr="50%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96" cy="144"/>
              </a:xfrm>
              <a:prstGeom prst="rect">
                <a:avLst/>
              </a:prstGeom>
              <a:pattFill prst="pct50">
                <a:fgClr>
                  <a:srgbClr val="003366"/>
                </a:fgClr>
                <a:bgClr>
                  <a:srgbClr val="0033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1" name="Rectangle 7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" cy="14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2" name="Rectangle 8" descr="50%"/>
              <p:cNvSpPr>
                <a:spLocks noChangeArrowheads="1"/>
              </p:cNvSpPr>
              <p:nvPr/>
            </p:nvSpPr>
            <p:spPr bwMode="auto">
              <a:xfrm>
                <a:off x="4272" y="1728"/>
                <a:ext cx="96" cy="144"/>
              </a:xfrm>
              <a:prstGeom prst="rect">
                <a:avLst/>
              </a:prstGeom>
              <a:pattFill prst="pct50">
                <a:fgClr>
                  <a:srgbClr val="003399"/>
                </a:fgClr>
                <a:bgClr>
                  <a:srgbClr val="6666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9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96" cy="144"/>
              </a:xfrm>
              <a:prstGeom prst="rect">
                <a:avLst/>
              </a:pr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4" name="Rectangle 10" descr="50%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96" cy="144"/>
              </a:xfrm>
              <a:prstGeom prst="rect">
                <a:avLst/>
              </a:prstGeom>
              <a:pattFill prst="pct50">
                <a:fgClr>
                  <a:srgbClr val="666699"/>
                </a:fgClr>
                <a:bgClr>
                  <a:srgbClr val="CC97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5" name="Rectangle 11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96" cy="144"/>
              </a:xfrm>
              <a:prstGeom prst="rect">
                <a:avLst/>
              </a:prstGeom>
              <a:solidFill>
                <a:srgbClr val="CC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6" name="Rectangle 12" descr="50%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96" cy="144"/>
              </a:xfrm>
              <a:prstGeom prst="rect">
                <a:avLst/>
              </a:prstGeom>
              <a:pattFill prst="pct50">
                <a:fgClr>
                  <a:srgbClr val="CC9700"/>
                </a:fgClr>
                <a:bgClr>
                  <a:srgbClr val="FFCC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7" name="Rectangle 13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8" name="Rectangle 14" descr="50%"/>
              <p:cNvSpPr>
                <a:spLocks noChangeArrowheads="1"/>
              </p:cNvSpPr>
              <p:nvPr/>
            </p:nvSpPr>
            <p:spPr bwMode="auto">
              <a:xfrm>
                <a:off x="4848" y="1728"/>
                <a:ext cx="96" cy="144"/>
              </a:xfrm>
              <a:prstGeom prst="rect">
                <a:avLst/>
              </a:prstGeom>
              <a:pattFill prst="pct50">
                <a:fgClr>
                  <a:srgbClr val="FFCC00"/>
                </a:fgClr>
                <a:bgClr>
                  <a:srgbClr val="FFF2B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9" name="Rectangle 15"/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96" cy="144"/>
              </a:xfrm>
              <a:prstGeom prst="rect">
                <a:avLst/>
              </a:prstGeom>
              <a:solidFill>
                <a:srgbClr val="FFF2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40" name="Rectangle 16" descr="50%"/>
              <p:cNvSpPr>
                <a:spLocks noChangeArrowheads="1"/>
              </p:cNvSpPr>
              <p:nvPr/>
            </p:nvSpPr>
            <p:spPr bwMode="auto">
              <a:xfrm>
                <a:off x="5040" y="1728"/>
                <a:ext cx="336" cy="144"/>
              </a:xfrm>
              <a:prstGeom prst="rect">
                <a:avLst/>
              </a:prstGeom>
              <a:pattFill prst="pct50">
                <a:fgClr>
                  <a:srgbClr val="FFF2BE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41" name="Rectangle 17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1392" cy="144"/>
              </a:xfrm>
              <a:prstGeom prst="rect">
                <a:avLst/>
              </a:prstGeom>
              <a:noFill/>
              <a:ln w="25400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6" name="Text Box 18"/>
            <p:cNvSpPr txBox="1">
              <a:spLocks noChangeArrowheads="1"/>
            </p:cNvSpPr>
            <p:nvPr/>
          </p:nvSpPr>
          <p:spPr bwMode="auto">
            <a:xfrm>
              <a:off x="4222" y="1872"/>
              <a:ext cx="8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rPr>
                <a:t>Stay Cutoff</a:t>
              </a:r>
            </a:p>
          </p:txBody>
        </p:sp>
        <p:sp>
          <p:nvSpPr>
            <p:cNvPr id="227" name="Line 19"/>
            <p:cNvSpPr>
              <a:spLocks noChangeShapeType="1"/>
            </p:cNvSpPr>
            <p:nvPr/>
          </p:nvSpPr>
          <p:spPr bwMode="auto">
            <a:xfrm>
              <a:off x="4560" y="216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8" name="Line 20"/>
            <p:cNvSpPr>
              <a:spLocks noChangeShapeType="1"/>
            </p:cNvSpPr>
            <p:nvPr/>
          </p:nvSpPr>
          <p:spPr bwMode="auto">
            <a:xfrm>
              <a:off x="4560" y="2280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42" name="Group 21"/>
          <p:cNvGrpSpPr>
            <a:grpSpLocks/>
          </p:cNvGrpSpPr>
          <p:nvPr/>
        </p:nvGrpSpPr>
        <p:grpSpPr bwMode="auto">
          <a:xfrm>
            <a:off x="1219200" y="1524000"/>
            <a:ext cx="4267200" cy="533400"/>
            <a:chOff x="816" y="1584"/>
            <a:chExt cx="2688" cy="336"/>
          </a:xfrm>
        </p:grpSpPr>
        <p:sp>
          <p:nvSpPr>
            <p:cNvPr id="243" name="Rectangle 22"/>
            <p:cNvSpPr>
              <a:spLocks noChangeArrowheads="1"/>
            </p:cNvSpPr>
            <p:nvPr/>
          </p:nvSpPr>
          <p:spPr bwMode="auto">
            <a:xfrm>
              <a:off x="1152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4" name="Rectangle 23"/>
            <p:cNvSpPr>
              <a:spLocks noChangeArrowheads="1"/>
            </p:cNvSpPr>
            <p:nvPr/>
          </p:nvSpPr>
          <p:spPr bwMode="auto">
            <a:xfrm>
              <a:off x="816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5" name="Rectangle 24"/>
            <p:cNvSpPr>
              <a:spLocks noChangeArrowheads="1"/>
            </p:cNvSpPr>
            <p:nvPr/>
          </p:nvSpPr>
          <p:spPr bwMode="auto">
            <a:xfrm>
              <a:off x="1824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6" name="Rectangle 25"/>
            <p:cNvSpPr>
              <a:spLocks noChangeArrowheads="1"/>
            </p:cNvSpPr>
            <p:nvPr/>
          </p:nvSpPr>
          <p:spPr bwMode="auto">
            <a:xfrm>
              <a:off x="2160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7" name="Rectangle 26"/>
            <p:cNvSpPr>
              <a:spLocks noChangeArrowheads="1"/>
            </p:cNvSpPr>
            <p:nvPr/>
          </p:nvSpPr>
          <p:spPr bwMode="auto">
            <a:xfrm>
              <a:off x="2496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8" name="Rectangle 27"/>
            <p:cNvSpPr>
              <a:spLocks noChangeArrowheads="1"/>
            </p:cNvSpPr>
            <p:nvPr/>
          </p:nvSpPr>
          <p:spPr bwMode="auto">
            <a:xfrm>
              <a:off x="2832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9" name="Rectangle 28"/>
            <p:cNvSpPr>
              <a:spLocks noChangeArrowheads="1"/>
            </p:cNvSpPr>
            <p:nvPr/>
          </p:nvSpPr>
          <p:spPr bwMode="auto">
            <a:xfrm>
              <a:off x="3168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0" name="Rectangle 29"/>
            <p:cNvSpPr>
              <a:spLocks noChangeArrowheads="1"/>
            </p:cNvSpPr>
            <p:nvPr/>
          </p:nvSpPr>
          <p:spPr bwMode="auto">
            <a:xfrm>
              <a:off x="1488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1" name="Rectangle 30" descr="50%"/>
            <p:cNvSpPr>
              <a:spLocks noChangeArrowheads="1"/>
            </p:cNvSpPr>
            <p:nvPr/>
          </p:nvSpPr>
          <p:spPr bwMode="auto">
            <a:xfrm>
              <a:off x="86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2" name="Rectangle 31" descr="50%"/>
            <p:cNvSpPr>
              <a:spLocks noChangeArrowheads="1"/>
            </p:cNvSpPr>
            <p:nvPr/>
          </p:nvSpPr>
          <p:spPr bwMode="auto">
            <a:xfrm>
              <a:off x="1200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3" name="Rectangle 32"/>
            <p:cNvSpPr>
              <a:spLocks noChangeArrowheads="1"/>
            </p:cNvSpPr>
            <p:nvPr/>
          </p:nvSpPr>
          <p:spPr bwMode="auto">
            <a:xfrm>
              <a:off x="2208" y="1632"/>
              <a:ext cx="244" cy="240"/>
            </a:xfrm>
            <a:prstGeom prst="rect">
              <a:avLst/>
            </a:prstGeom>
            <a:solidFill>
              <a:srgbClr val="6666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4" name="Rectangle 33" descr="50%"/>
            <p:cNvSpPr>
              <a:spLocks noChangeArrowheads="1"/>
            </p:cNvSpPr>
            <p:nvPr/>
          </p:nvSpPr>
          <p:spPr bwMode="auto">
            <a:xfrm>
              <a:off x="254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5" name="Rectangle 34" descr="50%"/>
            <p:cNvSpPr>
              <a:spLocks noChangeArrowheads="1"/>
            </p:cNvSpPr>
            <p:nvPr/>
          </p:nvSpPr>
          <p:spPr bwMode="auto">
            <a:xfrm>
              <a:off x="3212" y="1632"/>
              <a:ext cx="244" cy="240"/>
            </a:xfrm>
            <a:prstGeom prst="rect">
              <a:avLst/>
            </a:prstGeom>
            <a:pattFill prst="pct50">
              <a:fgClr>
                <a:srgbClr val="666699"/>
              </a:fgClr>
              <a:bgClr>
                <a:srgbClr val="CC97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6" name="Rectangle 35" descr="50%"/>
            <p:cNvSpPr>
              <a:spLocks noChangeArrowheads="1"/>
            </p:cNvSpPr>
            <p:nvPr/>
          </p:nvSpPr>
          <p:spPr bwMode="auto">
            <a:xfrm>
              <a:off x="1532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7" name="Rectangle 36" descr="50%"/>
            <p:cNvSpPr>
              <a:spLocks noChangeArrowheads="1"/>
            </p:cNvSpPr>
            <p:nvPr/>
          </p:nvSpPr>
          <p:spPr bwMode="auto">
            <a:xfrm>
              <a:off x="1868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8" name="Rectangle 37" descr="50%"/>
            <p:cNvSpPr>
              <a:spLocks noChangeArrowheads="1"/>
            </p:cNvSpPr>
            <p:nvPr/>
          </p:nvSpPr>
          <p:spPr bwMode="auto">
            <a:xfrm>
              <a:off x="2876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259" name="Text Box 38"/>
          <p:cNvSpPr txBox="1">
            <a:spLocks noChangeArrowheads="1"/>
          </p:cNvSpPr>
          <p:nvPr/>
        </p:nvSpPr>
        <p:spPr bwMode="auto">
          <a:xfrm>
            <a:off x="2514600" y="1066800"/>
            <a:ext cx="163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Input </a:t>
            </a:r>
            <a:r>
              <a:rPr lang="en-US" altLang="zh-CN" i="1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-value</a:t>
            </a:r>
            <a:endParaRPr lang="en-US" altLang="zh-CN" dirty="0" smtClean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60" name="Group 39"/>
          <p:cNvGrpSpPr>
            <a:grpSpLocks/>
          </p:cNvGrpSpPr>
          <p:nvPr/>
        </p:nvGrpSpPr>
        <p:grpSpPr bwMode="auto">
          <a:xfrm>
            <a:off x="1219200" y="1524000"/>
            <a:ext cx="533400" cy="533400"/>
            <a:chOff x="528" y="1680"/>
            <a:chExt cx="336" cy="336"/>
          </a:xfrm>
        </p:grpSpPr>
        <p:sp>
          <p:nvSpPr>
            <p:cNvPr id="261" name="Rectangle 40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62" name="Rectangle 41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263" name="Rectangle 42"/>
          <p:cNvSpPr>
            <a:spLocks noChangeArrowheads="1"/>
          </p:cNvSpPr>
          <p:nvPr/>
        </p:nvSpPr>
        <p:spPr bwMode="auto">
          <a:xfrm>
            <a:off x="1752600" y="4191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4" name="Rectangle 43"/>
          <p:cNvSpPr>
            <a:spLocks noChangeArrowheads="1"/>
          </p:cNvSpPr>
          <p:nvPr/>
        </p:nvSpPr>
        <p:spPr bwMode="auto">
          <a:xfrm>
            <a:off x="4953000" y="4191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5" name="Rectangle 44"/>
          <p:cNvSpPr>
            <a:spLocks noChangeArrowheads="1"/>
          </p:cNvSpPr>
          <p:nvPr/>
        </p:nvSpPr>
        <p:spPr bwMode="auto">
          <a:xfrm>
            <a:off x="3352800" y="4191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6" name="Rectangle 45"/>
          <p:cNvSpPr>
            <a:spLocks noChangeArrowheads="1"/>
          </p:cNvSpPr>
          <p:nvPr/>
        </p:nvSpPr>
        <p:spPr bwMode="auto">
          <a:xfrm>
            <a:off x="3429000" y="4267200"/>
            <a:ext cx="387350" cy="381000"/>
          </a:xfrm>
          <a:prstGeom prst="rect">
            <a:avLst/>
          </a:prstGeom>
          <a:solidFill>
            <a:srgbClr val="003366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7" name="Rectangle 46"/>
          <p:cNvSpPr>
            <a:spLocks noChangeArrowheads="1"/>
          </p:cNvSpPr>
          <p:nvPr/>
        </p:nvSpPr>
        <p:spPr bwMode="auto">
          <a:xfrm>
            <a:off x="5022850" y="42672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8" name="Rectangle 47" descr="50%"/>
          <p:cNvSpPr>
            <a:spLocks noChangeArrowheads="1"/>
          </p:cNvSpPr>
          <p:nvPr/>
        </p:nvSpPr>
        <p:spPr bwMode="auto">
          <a:xfrm>
            <a:off x="1828800" y="4267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9" name="Rectangle 48"/>
          <p:cNvSpPr>
            <a:spLocks noChangeArrowheads="1"/>
          </p:cNvSpPr>
          <p:nvPr/>
        </p:nvSpPr>
        <p:spPr bwMode="auto">
          <a:xfrm>
            <a:off x="4419600" y="36576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0" name="Rectangle 49"/>
          <p:cNvSpPr>
            <a:spLocks noChangeArrowheads="1"/>
          </p:cNvSpPr>
          <p:nvPr/>
        </p:nvSpPr>
        <p:spPr bwMode="auto">
          <a:xfrm>
            <a:off x="1752600" y="36576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1" name="Rectangle 50"/>
          <p:cNvSpPr>
            <a:spLocks noChangeArrowheads="1"/>
          </p:cNvSpPr>
          <p:nvPr/>
        </p:nvSpPr>
        <p:spPr bwMode="auto">
          <a:xfrm>
            <a:off x="4953000" y="36576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2" name="Rectangle 51"/>
          <p:cNvSpPr>
            <a:spLocks noChangeArrowheads="1"/>
          </p:cNvSpPr>
          <p:nvPr/>
        </p:nvSpPr>
        <p:spPr bwMode="auto">
          <a:xfrm>
            <a:off x="3352800" y="36576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3" name="Rectangle 52"/>
          <p:cNvSpPr>
            <a:spLocks noChangeArrowheads="1"/>
          </p:cNvSpPr>
          <p:nvPr/>
        </p:nvSpPr>
        <p:spPr bwMode="auto">
          <a:xfrm>
            <a:off x="3429000" y="3733800"/>
            <a:ext cx="387350" cy="381000"/>
          </a:xfrm>
          <a:prstGeom prst="rect">
            <a:avLst/>
          </a:prstGeom>
          <a:solidFill>
            <a:srgbClr val="003366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4" name="Rectangle 53"/>
          <p:cNvSpPr>
            <a:spLocks noChangeArrowheads="1"/>
          </p:cNvSpPr>
          <p:nvPr/>
        </p:nvSpPr>
        <p:spPr bwMode="auto">
          <a:xfrm>
            <a:off x="5022850" y="37338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5" name="Rectangle 54" descr="50%"/>
          <p:cNvSpPr>
            <a:spLocks noChangeArrowheads="1"/>
          </p:cNvSpPr>
          <p:nvPr/>
        </p:nvSpPr>
        <p:spPr bwMode="auto">
          <a:xfrm>
            <a:off x="1828800" y="37338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6" name="Rectangle 55" descr="50%"/>
          <p:cNvSpPr>
            <a:spLocks noChangeArrowheads="1"/>
          </p:cNvSpPr>
          <p:nvPr/>
        </p:nvSpPr>
        <p:spPr bwMode="auto">
          <a:xfrm>
            <a:off x="4495800" y="37338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277" name="Group 56"/>
          <p:cNvGrpSpPr>
            <a:grpSpLocks/>
          </p:cNvGrpSpPr>
          <p:nvPr/>
        </p:nvGrpSpPr>
        <p:grpSpPr bwMode="auto">
          <a:xfrm>
            <a:off x="4419600" y="3657600"/>
            <a:ext cx="533400" cy="533400"/>
            <a:chOff x="528" y="1680"/>
            <a:chExt cx="336" cy="336"/>
          </a:xfrm>
        </p:grpSpPr>
        <p:sp>
          <p:nvSpPr>
            <p:cNvPr id="278" name="Rectangle 57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79" name="Rectangle 58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280" name="Group 59"/>
          <p:cNvGrpSpPr>
            <a:grpSpLocks/>
          </p:cNvGrpSpPr>
          <p:nvPr/>
        </p:nvGrpSpPr>
        <p:grpSpPr bwMode="auto">
          <a:xfrm>
            <a:off x="1752600" y="4191000"/>
            <a:ext cx="533400" cy="533400"/>
            <a:chOff x="528" y="1680"/>
            <a:chExt cx="336" cy="336"/>
          </a:xfrm>
        </p:grpSpPr>
        <p:sp>
          <p:nvSpPr>
            <p:cNvPr id="281" name="Rectangle 60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82" name="Rectangle 61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283" name="Rectangle 62"/>
          <p:cNvSpPr>
            <a:spLocks noChangeArrowheads="1"/>
          </p:cNvSpPr>
          <p:nvPr/>
        </p:nvSpPr>
        <p:spPr bwMode="auto">
          <a:xfrm>
            <a:off x="44196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4" name="Rectangle 63"/>
          <p:cNvSpPr>
            <a:spLocks noChangeArrowheads="1"/>
          </p:cNvSpPr>
          <p:nvPr/>
        </p:nvSpPr>
        <p:spPr bwMode="auto">
          <a:xfrm>
            <a:off x="28194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5" name="Rectangle 64"/>
          <p:cNvSpPr>
            <a:spLocks noChangeArrowheads="1"/>
          </p:cNvSpPr>
          <p:nvPr/>
        </p:nvSpPr>
        <p:spPr bwMode="auto">
          <a:xfrm>
            <a:off x="17526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6" name="Rectangle 65"/>
          <p:cNvSpPr>
            <a:spLocks noChangeArrowheads="1"/>
          </p:cNvSpPr>
          <p:nvPr/>
        </p:nvSpPr>
        <p:spPr bwMode="auto">
          <a:xfrm>
            <a:off x="49530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7" name="Rectangle 66"/>
          <p:cNvSpPr>
            <a:spLocks noChangeArrowheads="1"/>
          </p:cNvSpPr>
          <p:nvPr/>
        </p:nvSpPr>
        <p:spPr bwMode="auto">
          <a:xfrm>
            <a:off x="33528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8" name="Rectangle 67" descr="50%"/>
          <p:cNvSpPr>
            <a:spLocks noChangeArrowheads="1"/>
          </p:cNvSpPr>
          <p:nvPr/>
        </p:nvSpPr>
        <p:spPr bwMode="auto">
          <a:xfrm>
            <a:off x="3429000" y="3200400"/>
            <a:ext cx="387350" cy="381000"/>
          </a:xfrm>
          <a:prstGeom prst="rect">
            <a:avLst/>
          </a:prstGeom>
          <a:pattFill prst="pct50">
            <a:fgClr>
              <a:srgbClr val="003399"/>
            </a:fgClr>
            <a:bgClr>
              <a:srgbClr val="003366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9" name="Rectangle 68"/>
          <p:cNvSpPr>
            <a:spLocks noChangeArrowheads="1"/>
          </p:cNvSpPr>
          <p:nvPr/>
        </p:nvSpPr>
        <p:spPr bwMode="auto">
          <a:xfrm>
            <a:off x="5022850" y="32004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0" name="Rectangle 69" descr="50%"/>
          <p:cNvSpPr>
            <a:spLocks noChangeArrowheads="1"/>
          </p:cNvSpPr>
          <p:nvPr/>
        </p:nvSpPr>
        <p:spPr bwMode="auto">
          <a:xfrm>
            <a:off x="1828800" y="32004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1" name="Rectangle 70" descr="50%"/>
          <p:cNvSpPr>
            <a:spLocks noChangeArrowheads="1"/>
          </p:cNvSpPr>
          <p:nvPr/>
        </p:nvSpPr>
        <p:spPr bwMode="auto">
          <a:xfrm>
            <a:off x="2895600" y="32004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2" name="Rectangle 71" descr="50%"/>
          <p:cNvSpPr>
            <a:spLocks noChangeArrowheads="1"/>
          </p:cNvSpPr>
          <p:nvPr/>
        </p:nvSpPr>
        <p:spPr bwMode="auto">
          <a:xfrm>
            <a:off x="4495800" y="32004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3" name="Rectangle 72"/>
          <p:cNvSpPr>
            <a:spLocks noChangeArrowheads="1"/>
          </p:cNvSpPr>
          <p:nvPr/>
        </p:nvSpPr>
        <p:spPr bwMode="auto">
          <a:xfrm>
            <a:off x="44196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4" name="Rectangle 73"/>
          <p:cNvSpPr>
            <a:spLocks noChangeArrowheads="1"/>
          </p:cNvSpPr>
          <p:nvPr/>
        </p:nvSpPr>
        <p:spPr bwMode="auto">
          <a:xfrm>
            <a:off x="28194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5" name="Rectangle 74"/>
          <p:cNvSpPr>
            <a:spLocks noChangeArrowheads="1"/>
          </p:cNvSpPr>
          <p:nvPr/>
        </p:nvSpPr>
        <p:spPr bwMode="auto">
          <a:xfrm>
            <a:off x="17526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6" name="Rectangle 75"/>
          <p:cNvSpPr>
            <a:spLocks noChangeArrowheads="1"/>
          </p:cNvSpPr>
          <p:nvPr/>
        </p:nvSpPr>
        <p:spPr bwMode="auto">
          <a:xfrm>
            <a:off x="49530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7" name="Rectangle 76"/>
          <p:cNvSpPr>
            <a:spLocks noChangeArrowheads="1"/>
          </p:cNvSpPr>
          <p:nvPr/>
        </p:nvSpPr>
        <p:spPr bwMode="auto">
          <a:xfrm>
            <a:off x="33528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8" name="Rectangle 77"/>
          <p:cNvSpPr>
            <a:spLocks noChangeArrowheads="1"/>
          </p:cNvSpPr>
          <p:nvPr/>
        </p:nvSpPr>
        <p:spPr bwMode="auto">
          <a:xfrm>
            <a:off x="22860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9" name="Rectangle 78" descr="50%"/>
          <p:cNvSpPr>
            <a:spLocks noChangeArrowheads="1"/>
          </p:cNvSpPr>
          <p:nvPr/>
        </p:nvSpPr>
        <p:spPr bwMode="auto">
          <a:xfrm>
            <a:off x="5022850" y="2667000"/>
            <a:ext cx="387350" cy="3810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0" name="Rectangle 79" descr="50%"/>
          <p:cNvSpPr>
            <a:spLocks noChangeArrowheads="1"/>
          </p:cNvSpPr>
          <p:nvPr/>
        </p:nvSpPr>
        <p:spPr bwMode="auto">
          <a:xfrm>
            <a:off x="23622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1" name="Rectangle 80"/>
          <p:cNvSpPr>
            <a:spLocks noChangeArrowheads="1"/>
          </p:cNvSpPr>
          <p:nvPr/>
        </p:nvSpPr>
        <p:spPr bwMode="auto">
          <a:xfrm>
            <a:off x="3429000" y="26670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2" name="Rectangle 81" descr="50%"/>
          <p:cNvSpPr>
            <a:spLocks noChangeArrowheads="1"/>
          </p:cNvSpPr>
          <p:nvPr/>
        </p:nvSpPr>
        <p:spPr bwMode="auto">
          <a:xfrm>
            <a:off x="18288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3" name="Rectangle 82" descr="50%"/>
          <p:cNvSpPr>
            <a:spLocks noChangeArrowheads="1"/>
          </p:cNvSpPr>
          <p:nvPr/>
        </p:nvSpPr>
        <p:spPr bwMode="auto">
          <a:xfrm>
            <a:off x="28956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4" name="Rectangle 83" descr="50%"/>
          <p:cNvSpPr>
            <a:spLocks noChangeArrowheads="1"/>
          </p:cNvSpPr>
          <p:nvPr/>
        </p:nvSpPr>
        <p:spPr bwMode="auto">
          <a:xfrm>
            <a:off x="44958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5" name="Rectangle 84"/>
          <p:cNvSpPr>
            <a:spLocks noChangeArrowheads="1"/>
          </p:cNvSpPr>
          <p:nvPr/>
        </p:nvSpPr>
        <p:spPr bwMode="auto">
          <a:xfrm>
            <a:off x="17526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6" name="Rectangle 85"/>
          <p:cNvSpPr>
            <a:spLocks noChangeArrowheads="1"/>
          </p:cNvSpPr>
          <p:nvPr/>
        </p:nvSpPr>
        <p:spPr bwMode="auto">
          <a:xfrm>
            <a:off x="28194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7" name="Rectangle 86"/>
          <p:cNvSpPr>
            <a:spLocks noChangeArrowheads="1"/>
          </p:cNvSpPr>
          <p:nvPr/>
        </p:nvSpPr>
        <p:spPr bwMode="auto">
          <a:xfrm>
            <a:off x="38862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8" name="Rectangle 87"/>
          <p:cNvSpPr>
            <a:spLocks noChangeArrowheads="1"/>
          </p:cNvSpPr>
          <p:nvPr/>
        </p:nvSpPr>
        <p:spPr bwMode="auto">
          <a:xfrm>
            <a:off x="44196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9" name="Rectangle 88"/>
          <p:cNvSpPr>
            <a:spLocks noChangeArrowheads="1"/>
          </p:cNvSpPr>
          <p:nvPr/>
        </p:nvSpPr>
        <p:spPr bwMode="auto">
          <a:xfrm>
            <a:off x="49530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0" name="Rectangle 89"/>
          <p:cNvSpPr>
            <a:spLocks noChangeArrowheads="1"/>
          </p:cNvSpPr>
          <p:nvPr/>
        </p:nvSpPr>
        <p:spPr bwMode="auto">
          <a:xfrm>
            <a:off x="33528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1" name="Rectangle 90"/>
          <p:cNvSpPr>
            <a:spLocks noChangeArrowheads="1"/>
          </p:cNvSpPr>
          <p:nvPr/>
        </p:nvSpPr>
        <p:spPr bwMode="auto">
          <a:xfrm>
            <a:off x="22860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2" name="Rectangle 91"/>
          <p:cNvSpPr>
            <a:spLocks noChangeArrowheads="1"/>
          </p:cNvSpPr>
          <p:nvPr/>
        </p:nvSpPr>
        <p:spPr bwMode="auto">
          <a:xfrm>
            <a:off x="2889250" y="21336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3" name="Rectangle 92" descr="50%"/>
          <p:cNvSpPr>
            <a:spLocks noChangeArrowheads="1"/>
          </p:cNvSpPr>
          <p:nvPr/>
        </p:nvSpPr>
        <p:spPr bwMode="auto">
          <a:xfrm>
            <a:off x="39624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4" name="Rectangle 93" descr="50%"/>
          <p:cNvSpPr>
            <a:spLocks noChangeArrowheads="1"/>
          </p:cNvSpPr>
          <p:nvPr/>
        </p:nvSpPr>
        <p:spPr bwMode="auto">
          <a:xfrm>
            <a:off x="18288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5" name="Rectangle 94" descr="50%"/>
          <p:cNvSpPr>
            <a:spLocks noChangeArrowheads="1"/>
          </p:cNvSpPr>
          <p:nvPr/>
        </p:nvSpPr>
        <p:spPr bwMode="auto">
          <a:xfrm>
            <a:off x="23622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6" name="Rectangle 95"/>
          <p:cNvSpPr>
            <a:spLocks noChangeArrowheads="1"/>
          </p:cNvSpPr>
          <p:nvPr/>
        </p:nvSpPr>
        <p:spPr bwMode="auto">
          <a:xfrm>
            <a:off x="3429000" y="21336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7" name="Rectangle 96" descr="50%"/>
          <p:cNvSpPr>
            <a:spLocks noChangeArrowheads="1"/>
          </p:cNvSpPr>
          <p:nvPr/>
        </p:nvSpPr>
        <p:spPr bwMode="auto">
          <a:xfrm>
            <a:off x="5029200" y="2133600"/>
            <a:ext cx="387350" cy="3810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8" name="Rectangle 97" descr="50%"/>
          <p:cNvSpPr>
            <a:spLocks noChangeArrowheads="1"/>
          </p:cNvSpPr>
          <p:nvPr/>
        </p:nvSpPr>
        <p:spPr bwMode="auto">
          <a:xfrm>
            <a:off x="44958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319" name="Group 98"/>
          <p:cNvGrpSpPr>
            <a:grpSpLocks/>
          </p:cNvGrpSpPr>
          <p:nvPr/>
        </p:nvGrpSpPr>
        <p:grpSpPr bwMode="auto">
          <a:xfrm>
            <a:off x="2286000" y="2590800"/>
            <a:ext cx="533400" cy="533400"/>
            <a:chOff x="528" y="1680"/>
            <a:chExt cx="336" cy="336"/>
          </a:xfrm>
        </p:grpSpPr>
        <p:sp>
          <p:nvSpPr>
            <p:cNvPr id="320" name="Rectangle 99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1" name="Rectangle 100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322" name="Group 101"/>
          <p:cNvGrpSpPr>
            <a:grpSpLocks/>
          </p:cNvGrpSpPr>
          <p:nvPr/>
        </p:nvGrpSpPr>
        <p:grpSpPr bwMode="auto">
          <a:xfrm>
            <a:off x="2819400" y="3124200"/>
            <a:ext cx="533400" cy="533400"/>
            <a:chOff x="528" y="1680"/>
            <a:chExt cx="336" cy="336"/>
          </a:xfrm>
        </p:grpSpPr>
        <p:sp>
          <p:nvSpPr>
            <p:cNvPr id="323" name="Rectangle 102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4" name="Rectangle 103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325" name="Group 104"/>
          <p:cNvGrpSpPr>
            <a:grpSpLocks/>
          </p:cNvGrpSpPr>
          <p:nvPr/>
        </p:nvGrpSpPr>
        <p:grpSpPr bwMode="auto">
          <a:xfrm>
            <a:off x="3886200" y="2057400"/>
            <a:ext cx="533400" cy="533400"/>
            <a:chOff x="528" y="1680"/>
            <a:chExt cx="336" cy="336"/>
          </a:xfrm>
        </p:grpSpPr>
        <p:sp>
          <p:nvSpPr>
            <p:cNvPr id="326" name="Rectangle 105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7" name="Rectangle 106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328" name="Rectangle 107"/>
          <p:cNvSpPr>
            <a:spLocks noChangeArrowheads="1"/>
          </p:cNvSpPr>
          <p:nvPr/>
        </p:nvSpPr>
        <p:spPr bwMode="auto">
          <a:xfrm>
            <a:off x="4953000" y="4721225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29" name="Rectangle 108"/>
          <p:cNvSpPr>
            <a:spLocks noChangeArrowheads="1"/>
          </p:cNvSpPr>
          <p:nvPr/>
        </p:nvSpPr>
        <p:spPr bwMode="auto">
          <a:xfrm>
            <a:off x="3352800" y="4721225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30" name="Rectangle 109"/>
          <p:cNvSpPr>
            <a:spLocks noChangeArrowheads="1"/>
          </p:cNvSpPr>
          <p:nvPr/>
        </p:nvSpPr>
        <p:spPr bwMode="auto">
          <a:xfrm>
            <a:off x="3429000" y="4797425"/>
            <a:ext cx="387350" cy="381000"/>
          </a:xfrm>
          <a:prstGeom prst="rect">
            <a:avLst/>
          </a:prstGeom>
          <a:solidFill>
            <a:srgbClr val="003366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31" name="Rectangle 110" descr="50%"/>
          <p:cNvSpPr>
            <a:spLocks noChangeArrowheads="1"/>
          </p:cNvSpPr>
          <p:nvPr/>
        </p:nvSpPr>
        <p:spPr bwMode="auto">
          <a:xfrm>
            <a:off x="5029200" y="4797425"/>
            <a:ext cx="387350" cy="3810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32" name="Rectangle 111"/>
          <p:cNvSpPr>
            <a:spLocks noChangeArrowheads="1"/>
          </p:cNvSpPr>
          <p:nvPr/>
        </p:nvSpPr>
        <p:spPr bwMode="auto">
          <a:xfrm>
            <a:off x="3429000" y="5341938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33" name="Rectangle 112"/>
          <p:cNvSpPr>
            <a:spLocks noChangeArrowheads="1"/>
          </p:cNvSpPr>
          <p:nvPr/>
        </p:nvSpPr>
        <p:spPr bwMode="auto">
          <a:xfrm>
            <a:off x="5029200" y="5341938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98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变量顺序</a:t>
            </a:r>
            <a:r>
              <a:rPr lang="zh-CN" altLang="en-US" dirty="0" smtClean="0"/>
              <a:t>选择：逐步法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双向法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8376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99" name="Rectangle 6"/>
          <p:cNvSpPr>
            <a:spLocks noChangeArrowheads="1"/>
          </p:cNvSpPr>
          <p:nvPr/>
        </p:nvSpPr>
        <p:spPr bwMode="auto">
          <a:xfrm>
            <a:off x="2133600" y="1524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0" name="Text Box 7"/>
          <p:cNvSpPr txBox="1">
            <a:spLocks noChangeArrowheads="1"/>
          </p:cNvSpPr>
          <p:nvPr/>
        </p:nvSpPr>
        <p:spPr bwMode="auto">
          <a:xfrm>
            <a:off x="2362200" y="1066800"/>
            <a:ext cx="163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Input </a:t>
            </a:r>
            <a:r>
              <a:rPr lang="en-US" altLang="zh-CN" i="1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-value</a:t>
            </a:r>
            <a:endParaRPr lang="en-US" altLang="zh-CN" dirty="0" smtClean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1" name="Group 8"/>
          <p:cNvGrpSpPr>
            <a:grpSpLocks/>
          </p:cNvGrpSpPr>
          <p:nvPr/>
        </p:nvGrpSpPr>
        <p:grpSpPr bwMode="auto">
          <a:xfrm>
            <a:off x="1143000" y="1600200"/>
            <a:ext cx="4114800" cy="381000"/>
            <a:chOff x="864" y="1632"/>
            <a:chExt cx="2592" cy="240"/>
          </a:xfrm>
        </p:grpSpPr>
        <p:sp>
          <p:nvSpPr>
            <p:cNvPr id="102" name="Rectangle 9" descr="50%"/>
            <p:cNvSpPr>
              <a:spLocks noChangeArrowheads="1"/>
            </p:cNvSpPr>
            <p:nvPr/>
          </p:nvSpPr>
          <p:spPr bwMode="auto">
            <a:xfrm>
              <a:off x="86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3" name="Rectangle 10" descr="50%"/>
            <p:cNvSpPr>
              <a:spLocks noChangeArrowheads="1"/>
            </p:cNvSpPr>
            <p:nvPr/>
          </p:nvSpPr>
          <p:spPr bwMode="auto">
            <a:xfrm>
              <a:off x="1200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4" name="Rectangle 11"/>
            <p:cNvSpPr>
              <a:spLocks noChangeArrowheads="1"/>
            </p:cNvSpPr>
            <p:nvPr/>
          </p:nvSpPr>
          <p:spPr bwMode="auto">
            <a:xfrm>
              <a:off x="1536" y="1632"/>
              <a:ext cx="244" cy="240"/>
            </a:xfrm>
            <a:prstGeom prst="rect">
              <a:avLst/>
            </a:prstGeom>
            <a:solidFill>
              <a:srgbClr val="0033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5" name="Rectangle 12"/>
            <p:cNvSpPr>
              <a:spLocks noChangeArrowheads="1"/>
            </p:cNvSpPr>
            <p:nvPr/>
          </p:nvSpPr>
          <p:spPr bwMode="auto">
            <a:xfrm>
              <a:off x="1868" y="1632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6" name="Rectangle 13"/>
            <p:cNvSpPr>
              <a:spLocks noChangeArrowheads="1"/>
            </p:cNvSpPr>
            <p:nvPr/>
          </p:nvSpPr>
          <p:spPr bwMode="auto">
            <a:xfrm>
              <a:off x="2208" y="1632"/>
              <a:ext cx="244" cy="240"/>
            </a:xfrm>
            <a:prstGeom prst="rect">
              <a:avLst/>
            </a:prstGeom>
            <a:solidFill>
              <a:srgbClr val="6666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7" name="Rectangle 14" descr="50%"/>
            <p:cNvSpPr>
              <a:spLocks noChangeArrowheads="1"/>
            </p:cNvSpPr>
            <p:nvPr/>
          </p:nvSpPr>
          <p:spPr bwMode="auto">
            <a:xfrm>
              <a:off x="254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8" name="Rectangle 15" descr="50%"/>
            <p:cNvSpPr>
              <a:spLocks noChangeArrowheads="1"/>
            </p:cNvSpPr>
            <p:nvPr/>
          </p:nvSpPr>
          <p:spPr bwMode="auto">
            <a:xfrm>
              <a:off x="2876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9" name="Rectangle 16" descr="50%"/>
            <p:cNvSpPr>
              <a:spLocks noChangeArrowheads="1"/>
            </p:cNvSpPr>
            <p:nvPr/>
          </p:nvSpPr>
          <p:spPr bwMode="auto">
            <a:xfrm>
              <a:off x="3212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110" name="Group 24"/>
          <p:cNvGrpSpPr>
            <a:grpSpLocks/>
          </p:cNvGrpSpPr>
          <p:nvPr/>
        </p:nvGrpSpPr>
        <p:grpSpPr bwMode="auto">
          <a:xfrm>
            <a:off x="6096000" y="1143000"/>
            <a:ext cx="2209800" cy="838200"/>
            <a:chOff x="3936" y="1392"/>
            <a:chExt cx="1392" cy="528"/>
          </a:xfrm>
        </p:grpSpPr>
        <p:grpSp>
          <p:nvGrpSpPr>
            <p:cNvPr id="111" name="Group 25"/>
            <p:cNvGrpSpPr>
              <a:grpSpLocks/>
            </p:cNvGrpSpPr>
            <p:nvPr/>
          </p:nvGrpSpPr>
          <p:grpSpPr bwMode="auto">
            <a:xfrm>
              <a:off x="3936" y="1728"/>
              <a:ext cx="1392" cy="144"/>
              <a:chOff x="3984" y="1728"/>
              <a:chExt cx="1392" cy="144"/>
            </a:xfrm>
          </p:grpSpPr>
          <p:sp>
            <p:nvSpPr>
              <p:cNvPr id="115" name="Rectangle 26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96" cy="144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16" name="Rectangle 27" descr="50%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96" cy="144"/>
              </a:xfrm>
              <a:prstGeom prst="rect">
                <a:avLst/>
              </a:prstGeom>
              <a:pattFill prst="pct50">
                <a:fgClr>
                  <a:srgbClr val="003366"/>
                </a:fgClr>
                <a:bgClr>
                  <a:srgbClr val="0033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17" name="Rectangle 28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" cy="14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18" name="Rectangle 29" descr="50%"/>
              <p:cNvSpPr>
                <a:spLocks noChangeArrowheads="1"/>
              </p:cNvSpPr>
              <p:nvPr/>
            </p:nvSpPr>
            <p:spPr bwMode="auto">
              <a:xfrm>
                <a:off x="4272" y="1728"/>
                <a:ext cx="96" cy="144"/>
              </a:xfrm>
              <a:prstGeom prst="rect">
                <a:avLst/>
              </a:prstGeom>
              <a:pattFill prst="pct50">
                <a:fgClr>
                  <a:srgbClr val="003399"/>
                </a:fgClr>
                <a:bgClr>
                  <a:srgbClr val="6666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19" name="Rectangle 30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96" cy="144"/>
              </a:xfrm>
              <a:prstGeom prst="rect">
                <a:avLst/>
              </a:pr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20" name="Rectangle 31" descr="50%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96" cy="144"/>
              </a:xfrm>
              <a:prstGeom prst="rect">
                <a:avLst/>
              </a:prstGeom>
              <a:pattFill prst="pct50">
                <a:fgClr>
                  <a:srgbClr val="666699"/>
                </a:fgClr>
                <a:bgClr>
                  <a:srgbClr val="CC97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21" name="Rectangle 32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96" cy="144"/>
              </a:xfrm>
              <a:prstGeom prst="rect">
                <a:avLst/>
              </a:prstGeom>
              <a:solidFill>
                <a:srgbClr val="CC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22" name="Rectangle 33" descr="50%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96" cy="144"/>
              </a:xfrm>
              <a:prstGeom prst="rect">
                <a:avLst/>
              </a:prstGeom>
              <a:pattFill prst="pct50">
                <a:fgClr>
                  <a:srgbClr val="CC9700"/>
                </a:fgClr>
                <a:bgClr>
                  <a:srgbClr val="FFCC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23" name="Rectangle 34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24" name="Rectangle 35" descr="50%"/>
              <p:cNvSpPr>
                <a:spLocks noChangeArrowheads="1"/>
              </p:cNvSpPr>
              <p:nvPr/>
            </p:nvSpPr>
            <p:spPr bwMode="auto">
              <a:xfrm>
                <a:off x="4848" y="1728"/>
                <a:ext cx="96" cy="144"/>
              </a:xfrm>
              <a:prstGeom prst="rect">
                <a:avLst/>
              </a:prstGeom>
              <a:pattFill prst="pct50">
                <a:fgClr>
                  <a:srgbClr val="FFCC00"/>
                </a:fgClr>
                <a:bgClr>
                  <a:srgbClr val="FFF2B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25" name="Rectangle 36"/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96" cy="144"/>
              </a:xfrm>
              <a:prstGeom prst="rect">
                <a:avLst/>
              </a:prstGeom>
              <a:solidFill>
                <a:srgbClr val="FFF2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26" name="Rectangle 37" descr="50%"/>
              <p:cNvSpPr>
                <a:spLocks noChangeArrowheads="1"/>
              </p:cNvSpPr>
              <p:nvPr/>
            </p:nvSpPr>
            <p:spPr bwMode="auto">
              <a:xfrm>
                <a:off x="5040" y="1728"/>
                <a:ext cx="336" cy="144"/>
              </a:xfrm>
              <a:prstGeom prst="rect">
                <a:avLst/>
              </a:prstGeom>
              <a:pattFill prst="pct50">
                <a:fgClr>
                  <a:srgbClr val="FFF2BE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27" name="Rectangle 38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1392" cy="144"/>
              </a:xfrm>
              <a:prstGeom prst="rect">
                <a:avLst/>
              </a:prstGeom>
              <a:noFill/>
              <a:ln w="25400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2" name="Text Box 39"/>
            <p:cNvSpPr txBox="1">
              <a:spLocks noChangeArrowheads="1"/>
            </p:cNvSpPr>
            <p:nvPr/>
          </p:nvSpPr>
          <p:spPr bwMode="auto">
            <a:xfrm>
              <a:off x="4148" y="1392"/>
              <a:ext cx="9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rPr>
                <a:t>Entry Cutoff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" name="Line 40"/>
            <p:cNvSpPr>
              <a:spLocks noChangeShapeType="1"/>
            </p:cNvSpPr>
            <p:nvPr/>
          </p:nvSpPr>
          <p:spPr bwMode="auto">
            <a:xfrm>
              <a:off x="4512" y="168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Line 41"/>
            <p:cNvSpPr>
              <a:spLocks noChangeShapeType="1"/>
            </p:cNvSpPr>
            <p:nvPr/>
          </p:nvSpPr>
          <p:spPr bwMode="auto">
            <a:xfrm flipH="1">
              <a:off x="4128" y="1800"/>
              <a:ext cx="384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8" name="Group 45"/>
          <p:cNvGrpSpPr>
            <a:grpSpLocks/>
          </p:cNvGrpSpPr>
          <p:nvPr/>
        </p:nvGrpSpPr>
        <p:grpSpPr bwMode="auto">
          <a:xfrm>
            <a:off x="6096000" y="1981200"/>
            <a:ext cx="2209800" cy="838200"/>
            <a:chOff x="3984" y="1872"/>
            <a:chExt cx="1392" cy="528"/>
          </a:xfrm>
        </p:grpSpPr>
        <p:grpSp>
          <p:nvGrpSpPr>
            <p:cNvPr id="129" name="Group 46"/>
            <p:cNvGrpSpPr>
              <a:grpSpLocks/>
            </p:cNvGrpSpPr>
            <p:nvPr/>
          </p:nvGrpSpPr>
          <p:grpSpPr bwMode="auto">
            <a:xfrm>
              <a:off x="3984" y="2208"/>
              <a:ext cx="1392" cy="144"/>
              <a:chOff x="3984" y="1728"/>
              <a:chExt cx="1392" cy="144"/>
            </a:xfrm>
          </p:grpSpPr>
          <p:sp>
            <p:nvSpPr>
              <p:cNvPr id="133" name="Rectangle 47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96" cy="144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4" name="Rectangle 48" descr="50%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96" cy="144"/>
              </a:xfrm>
              <a:prstGeom prst="rect">
                <a:avLst/>
              </a:prstGeom>
              <a:pattFill prst="pct50">
                <a:fgClr>
                  <a:srgbClr val="003366"/>
                </a:fgClr>
                <a:bgClr>
                  <a:srgbClr val="0033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5" name="Rectangle 49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" cy="14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6" name="Rectangle 50" descr="50%"/>
              <p:cNvSpPr>
                <a:spLocks noChangeArrowheads="1"/>
              </p:cNvSpPr>
              <p:nvPr/>
            </p:nvSpPr>
            <p:spPr bwMode="auto">
              <a:xfrm>
                <a:off x="4272" y="1728"/>
                <a:ext cx="96" cy="144"/>
              </a:xfrm>
              <a:prstGeom prst="rect">
                <a:avLst/>
              </a:prstGeom>
              <a:pattFill prst="pct50">
                <a:fgClr>
                  <a:srgbClr val="003399"/>
                </a:fgClr>
                <a:bgClr>
                  <a:srgbClr val="6666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7" name="Rectangle 51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96" cy="144"/>
              </a:xfrm>
              <a:prstGeom prst="rect">
                <a:avLst/>
              </a:pr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8" name="Rectangle 52" descr="50%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96" cy="144"/>
              </a:xfrm>
              <a:prstGeom prst="rect">
                <a:avLst/>
              </a:prstGeom>
              <a:pattFill prst="pct50">
                <a:fgClr>
                  <a:srgbClr val="666699"/>
                </a:fgClr>
                <a:bgClr>
                  <a:srgbClr val="CC97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9" name="Rectangle 53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96" cy="144"/>
              </a:xfrm>
              <a:prstGeom prst="rect">
                <a:avLst/>
              </a:prstGeom>
              <a:solidFill>
                <a:srgbClr val="CC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0" name="Rectangle 54" descr="50%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96" cy="144"/>
              </a:xfrm>
              <a:prstGeom prst="rect">
                <a:avLst/>
              </a:prstGeom>
              <a:pattFill prst="pct50">
                <a:fgClr>
                  <a:srgbClr val="CC9700"/>
                </a:fgClr>
                <a:bgClr>
                  <a:srgbClr val="FFCC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1" name="Rectangle 55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2" name="Rectangle 56" descr="50%"/>
              <p:cNvSpPr>
                <a:spLocks noChangeArrowheads="1"/>
              </p:cNvSpPr>
              <p:nvPr/>
            </p:nvSpPr>
            <p:spPr bwMode="auto">
              <a:xfrm>
                <a:off x="4848" y="1728"/>
                <a:ext cx="96" cy="144"/>
              </a:xfrm>
              <a:prstGeom prst="rect">
                <a:avLst/>
              </a:prstGeom>
              <a:pattFill prst="pct50">
                <a:fgClr>
                  <a:srgbClr val="FFCC00"/>
                </a:fgClr>
                <a:bgClr>
                  <a:srgbClr val="FFF2B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3" name="Rectangle 57"/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96" cy="144"/>
              </a:xfrm>
              <a:prstGeom prst="rect">
                <a:avLst/>
              </a:prstGeom>
              <a:solidFill>
                <a:srgbClr val="FFF2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4" name="Rectangle 58" descr="50%"/>
              <p:cNvSpPr>
                <a:spLocks noChangeArrowheads="1"/>
              </p:cNvSpPr>
              <p:nvPr/>
            </p:nvSpPr>
            <p:spPr bwMode="auto">
              <a:xfrm>
                <a:off x="5040" y="1728"/>
                <a:ext cx="336" cy="144"/>
              </a:xfrm>
              <a:prstGeom prst="rect">
                <a:avLst/>
              </a:prstGeom>
              <a:pattFill prst="pct50">
                <a:fgClr>
                  <a:srgbClr val="FFF2BE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5" name="Rectangle 59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1392" cy="144"/>
              </a:xfrm>
              <a:prstGeom prst="rect">
                <a:avLst/>
              </a:prstGeom>
              <a:noFill/>
              <a:ln w="25400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0" name="Text Box 60"/>
            <p:cNvSpPr txBox="1">
              <a:spLocks noChangeArrowheads="1"/>
            </p:cNvSpPr>
            <p:nvPr/>
          </p:nvSpPr>
          <p:spPr bwMode="auto">
            <a:xfrm>
              <a:off x="4222" y="1872"/>
              <a:ext cx="8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rPr>
                <a:t>Stay Cutoff</a:t>
              </a:r>
            </a:p>
          </p:txBody>
        </p:sp>
        <p:sp>
          <p:nvSpPr>
            <p:cNvPr id="131" name="Line 61"/>
            <p:cNvSpPr>
              <a:spLocks noChangeShapeType="1"/>
            </p:cNvSpPr>
            <p:nvPr/>
          </p:nvSpPr>
          <p:spPr bwMode="auto">
            <a:xfrm>
              <a:off x="4560" y="216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Line 62"/>
            <p:cNvSpPr>
              <a:spLocks noChangeShapeType="1"/>
            </p:cNvSpPr>
            <p:nvPr/>
          </p:nvSpPr>
          <p:spPr bwMode="auto">
            <a:xfrm>
              <a:off x="4560" y="2280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795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变量顺序选择：</a:t>
            </a:r>
            <a:r>
              <a:rPr lang="zh-CN" altLang="en-US" dirty="0" smtClean="0"/>
              <a:t>逐步法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双向法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9402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121" name="Rectangle 3"/>
          <p:cNvSpPr>
            <a:spLocks noChangeArrowheads="1"/>
          </p:cNvSpPr>
          <p:nvPr/>
        </p:nvSpPr>
        <p:spPr bwMode="auto">
          <a:xfrm>
            <a:off x="32004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2" name="Rectangle 4"/>
          <p:cNvSpPr>
            <a:spLocks noChangeArrowheads="1"/>
          </p:cNvSpPr>
          <p:nvPr/>
        </p:nvSpPr>
        <p:spPr bwMode="auto">
          <a:xfrm>
            <a:off x="2133600" y="1524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3" name="Text Box 5"/>
          <p:cNvSpPr txBox="1">
            <a:spLocks noChangeArrowheads="1"/>
          </p:cNvSpPr>
          <p:nvPr/>
        </p:nvSpPr>
        <p:spPr bwMode="auto">
          <a:xfrm>
            <a:off x="2362200" y="1066800"/>
            <a:ext cx="163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Input </a:t>
            </a:r>
            <a:r>
              <a:rPr lang="en-US" altLang="zh-CN" i="1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-value</a:t>
            </a:r>
            <a:endParaRPr lang="en-US" altLang="zh-CN" dirty="0" smtClean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4" name="Group 6"/>
          <p:cNvGrpSpPr>
            <a:grpSpLocks/>
          </p:cNvGrpSpPr>
          <p:nvPr/>
        </p:nvGrpSpPr>
        <p:grpSpPr bwMode="auto">
          <a:xfrm>
            <a:off x="1143000" y="1600200"/>
            <a:ext cx="4114800" cy="381000"/>
            <a:chOff x="864" y="1632"/>
            <a:chExt cx="2592" cy="240"/>
          </a:xfrm>
        </p:grpSpPr>
        <p:sp>
          <p:nvSpPr>
            <p:cNvPr id="125" name="Rectangle 7" descr="50%"/>
            <p:cNvSpPr>
              <a:spLocks noChangeArrowheads="1"/>
            </p:cNvSpPr>
            <p:nvPr/>
          </p:nvSpPr>
          <p:spPr bwMode="auto">
            <a:xfrm>
              <a:off x="86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26" name="Rectangle 8" descr="50%"/>
            <p:cNvSpPr>
              <a:spLocks noChangeArrowheads="1"/>
            </p:cNvSpPr>
            <p:nvPr/>
          </p:nvSpPr>
          <p:spPr bwMode="auto">
            <a:xfrm>
              <a:off x="1200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27" name="Rectangle 9"/>
            <p:cNvSpPr>
              <a:spLocks noChangeArrowheads="1"/>
            </p:cNvSpPr>
            <p:nvPr/>
          </p:nvSpPr>
          <p:spPr bwMode="auto">
            <a:xfrm>
              <a:off x="1536" y="1632"/>
              <a:ext cx="244" cy="240"/>
            </a:xfrm>
            <a:prstGeom prst="rect">
              <a:avLst/>
            </a:prstGeom>
            <a:solidFill>
              <a:srgbClr val="0033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28" name="Rectangle 10"/>
            <p:cNvSpPr>
              <a:spLocks noChangeArrowheads="1"/>
            </p:cNvSpPr>
            <p:nvPr/>
          </p:nvSpPr>
          <p:spPr bwMode="auto">
            <a:xfrm>
              <a:off x="1868" y="1632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29" name="Rectangle 11"/>
            <p:cNvSpPr>
              <a:spLocks noChangeArrowheads="1"/>
            </p:cNvSpPr>
            <p:nvPr/>
          </p:nvSpPr>
          <p:spPr bwMode="auto">
            <a:xfrm>
              <a:off x="2208" y="1632"/>
              <a:ext cx="244" cy="240"/>
            </a:xfrm>
            <a:prstGeom prst="rect">
              <a:avLst/>
            </a:prstGeom>
            <a:solidFill>
              <a:srgbClr val="6666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30" name="Rectangle 12" descr="50%"/>
            <p:cNvSpPr>
              <a:spLocks noChangeArrowheads="1"/>
            </p:cNvSpPr>
            <p:nvPr/>
          </p:nvSpPr>
          <p:spPr bwMode="auto">
            <a:xfrm>
              <a:off x="254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31" name="Rectangle 13" descr="50%"/>
            <p:cNvSpPr>
              <a:spLocks noChangeArrowheads="1"/>
            </p:cNvSpPr>
            <p:nvPr/>
          </p:nvSpPr>
          <p:spPr bwMode="auto">
            <a:xfrm>
              <a:off x="2876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32" name="Rectangle 14" descr="50%"/>
            <p:cNvSpPr>
              <a:spLocks noChangeArrowheads="1"/>
            </p:cNvSpPr>
            <p:nvPr/>
          </p:nvSpPr>
          <p:spPr bwMode="auto">
            <a:xfrm>
              <a:off x="3212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133" name="Group 22"/>
          <p:cNvGrpSpPr>
            <a:grpSpLocks/>
          </p:cNvGrpSpPr>
          <p:nvPr/>
        </p:nvGrpSpPr>
        <p:grpSpPr bwMode="auto">
          <a:xfrm>
            <a:off x="6096000" y="1143000"/>
            <a:ext cx="2209800" cy="838200"/>
            <a:chOff x="3936" y="1392"/>
            <a:chExt cx="1392" cy="528"/>
          </a:xfrm>
        </p:grpSpPr>
        <p:grpSp>
          <p:nvGrpSpPr>
            <p:cNvPr id="134" name="Group 23"/>
            <p:cNvGrpSpPr>
              <a:grpSpLocks/>
            </p:cNvGrpSpPr>
            <p:nvPr/>
          </p:nvGrpSpPr>
          <p:grpSpPr bwMode="auto">
            <a:xfrm>
              <a:off x="3936" y="1728"/>
              <a:ext cx="1392" cy="144"/>
              <a:chOff x="3984" y="1728"/>
              <a:chExt cx="1392" cy="144"/>
            </a:xfrm>
          </p:grpSpPr>
          <p:sp>
            <p:nvSpPr>
              <p:cNvPr id="138" name="Rectangle 24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96" cy="144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9" name="Rectangle 25" descr="50%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96" cy="144"/>
              </a:xfrm>
              <a:prstGeom prst="rect">
                <a:avLst/>
              </a:prstGeom>
              <a:pattFill prst="pct50">
                <a:fgClr>
                  <a:srgbClr val="003366"/>
                </a:fgClr>
                <a:bgClr>
                  <a:srgbClr val="0033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0" name="Rectangle 26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" cy="14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1" name="Rectangle 27" descr="50%"/>
              <p:cNvSpPr>
                <a:spLocks noChangeArrowheads="1"/>
              </p:cNvSpPr>
              <p:nvPr/>
            </p:nvSpPr>
            <p:spPr bwMode="auto">
              <a:xfrm>
                <a:off x="4272" y="1728"/>
                <a:ext cx="96" cy="144"/>
              </a:xfrm>
              <a:prstGeom prst="rect">
                <a:avLst/>
              </a:prstGeom>
              <a:pattFill prst="pct50">
                <a:fgClr>
                  <a:srgbClr val="003399"/>
                </a:fgClr>
                <a:bgClr>
                  <a:srgbClr val="6666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2" name="Rectangle 28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96" cy="144"/>
              </a:xfrm>
              <a:prstGeom prst="rect">
                <a:avLst/>
              </a:pr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3" name="Rectangle 29" descr="50%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96" cy="144"/>
              </a:xfrm>
              <a:prstGeom prst="rect">
                <a:avLst/>
              </a:prstGeom>
              <a:pattFill prst="pct50">
                <a:fgClr>
                  <a:srgbClr val="666699"/>
                </a:fgClr>
                <a:bgClr>
                  <a:srgbClr val="CC97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4" name="Rectangle 30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96" cy="144"/>
              </a:xfrm>
              <a:prstGeom prst="rect">
                <a:avLst/>
              </a:prstGeom>
              <a:solidFill>
                <a:srgbClr val="CC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5" name="Rectangle 31" descr="50%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96" cy="144"/>
              </a:xfrm>
              <a:prstGeom prst="rect">
                <a:avLst/>
              </a:prstGeom>
              <a:pattFill prst="pct50">
                <a:fgClr>
                  <a:srgbClr val="CC9700"/>
                </a:fgClr>
                <a:bgClr>
                  <a:srgbClr val="FFCC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6" name="Rectangle 32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7" name="Rectangle 33" descr="50%"/>
              <p:cNvSpPr>
                <a:spLocks noChangeArrowheads="1"/>
              </p:cNvSpPr>
              <p:nvPr/>
            </p:nvSpPr>
            <p:spPr bwMode="auto">
              <a:xfrm>
                <a:off x="4848" y="1728"/>
                <a:ext cx="96" cy="144"/>
              </a:xfrm>
              <a:prstGeom prst="rect">
                <a:avLst/>
              </a:prstGeom>
              <a:pattFill prst="pct50">
                <a:fgClr>
                  <a:srgbClr val="FFCC00"/>
                </a:fgClr>
                <a:bgClr>
                  <a:srgbClr val="FFF2B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8" name="Rectangle 34"/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96" cy="144"/>
              </a:xfrm>
              <a:prstGeom prst="rect">
                <a:avLst/>
              </a:prstGeom>
              <a:solidFill>
                <a:srgbClr val="FFF2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9" name="Rectangle 35" descr="50%"/>
              <p:cNvSpPr>
                <a:spLocks noChangeArrowheads="1"/>
              </p:cNvSpPr>
              <p:nvPr/>
            </p:nvSpPr>
            <p:spPr bwMode="auto">
              <a:xfrm>
                <a:off x="5040" y="1728"/>
                <a:ext cx="336" cy="144"/>
              </a:xfrm>
              <a:prstGeom prst="rect">
                <a:avLst/>
              </a:prstGeom>
              <a:pattFill prst="pct50">
                <a:fgClr>
                  <a:srgbClr val="FFF2BE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0" name="Rectangle 36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1392" cy="144"/>
              </a:xfrm>
              <a:prstGeom prst="rect">
                <a:avLst/>
              </a:prstGeom>
              <a:noFill/>
              <a:ln w="25400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5" name="Text Box 37"/>
            <p:cNvSpPr txBox="1">
              <a:spLocks noChangeArrowheads="1"/>
            </p:cNvSpPr>
            <p:nvPr/>
          </p:nvSpPr>
          <p:spPr bwMode="auto">
            <a:xfrm>
              <a:off x="4148" y="1392"/>
              <a:ext cx="9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rPr>
                <a:t>Entry Cutoff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6" name="Line 38"/>
            <p:cNvSpPr>
              <a:spLocks noChangeShapeType="1"/>
            </p:cNvSpPr>
            <p:nvPr/>
          </p:nvSpPr>
          <p:spPr bwMode="auto">
            <a:xfrm>
              <a:off x="4512" y="168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Line 39"/>
            <p:cNvSpPr>
              <a:spLocks noChangeShapeType="1"/>
            </p:cNvSpPr>
            <p:nvPr/>
          </p:nvSpPr>
          <p:spPr bwMode="auto">
            <a:xfrm flipH="1">
              <a:off x="4128" y="1800"/>
              <a:ext cx="384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1" name="Group 43"/>
          <p:cNvGrpSpPr>
            <a:grpSpLocks/>
          </p:cNvGrpSpPr>
          <p:nvPr/>
        </p:nvGrpSpPr>
        <p:grpSpPr bwMode="auto">
          <a:xfrm>
            <a:off x="6096000" y="1981200"/>
            <a:ext cx="2209800" cy="838200"/>
            <a:chOff x="3984" y="1872"/>
            <a:chExt cx="1392" cy="528"/>
          </a:xfrm>
        </p:grpSpPr>
        <p:grpSp>
          <p:nvGrpSpPr>
            <p:cNvPr id="152" name="Group 44"/>
            <p:cNvGrpSpPr>
              <a:grpSpLocks/>
            </p:cNvGrpSpPr>
            <p:nvPr/>
          </p:nvGrpSpPr>
          <p:grpSpPr bwMode="auto">
            <a:xfrm>
              <a:off x="3984" y="2208"/>
              <a:ext cx="1392" cy="144"/>
              <a:chOff x="3984" y="1728"/>
              <a:chExt cx="1392" cy="144"/>
            </a:xfrm>
          </p:grpSpPr>
          <p:sp>
            <p:nvSpPr>
              <p:cNvPr id="156" name="Rectangle 45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96" cy="144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7" name="Rectangle 46" descr="50%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96" cy="144"/>
              </a:xfrm>
              <a:prstGeom prst="rect">
                <a:avLst/>
              </a:prstGeom>
              <a:pattFill prst="pct50">
                <a:fgClr>
                  <a:srgbClr val="003366"/>
                </a:fgClr>
                <a:bgClr>
                  <a:srgbClr val="0033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8" name="Rectangle 47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" cy="14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9" name="Rectangle 48" descr="50%"/>
              <p:cNvSpPr>
                <a:spLocks noChangeArrowheads="1"/>
              </p:cNvSpPr>
              <p:nvPr/>
            </p:nvSpPr>
            <p:spPr bwMode="auto">
              <a:xfrm>
                <a:off x="4272" y="1728"/>
                <a:ext cx="96" cy="144"/>
              </a:xfrm>
              <a:prstGeom prst="rect">
                <a:avLst/>
              </a:prstGeom>
              <a:pattFill prst="pct50">
                <a:fgClr>
                  <a:srgbClr val="003399"/>
                </a:fgClr>
                <a:bgClr>
                  <a:srgbClr val="6666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0" name="Rectangle 49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96" cy="144"/>
              </a:xfrm>
              <a:prstGeom prst="rect">
                <a:avLst/>
              </a:pr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1" name="Rectangle 50" descr="50%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96" cy="144"/>
              </a:xfrm>
              <a:prstGeom prst="rect">
                <a:avLst/>
              </a:prstGeom>
              <a:pattFill prst="pct50">
                <a:fgClr>
                  <a:srgbClr val="666699"/>
                </a:fgClr>
                <a:bgClr>
                  <a:srgbClr val="CC97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2" name="Rectangle 51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96" cy="144"/>
              </a:xfrm>
              <a:prstGeom prst="rect">
                <a:avLst/>
              </a:prstGeom>
              <a:solidFill>
                <a:srgbClr val="CC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3" name="Rectangle 52" descr="50%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96" cy="144"/>
              </a:xfrm>
              <a:prstGeom prst="rect">
                <a:avLst/>
              </a:prstGeom>
              <a:pattFill prst="pct50">
                <a:fgClr>
                  <a:srgbClr val="CC9700"/>
                </a:fgClr>
                <a:bgClr>
                  <a:srgbClr val="FFCC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4" name="Rectangle 53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5" name="Rectangle 54" descr="50%"/>
              <p:cNvSpPr>
                <a:spLocks noChangeArrowheads="1"/>
              </p:cNvSpPr>
              <p:nvPr/>
            </p:nvSpPr>
            <p:spPr bwMode="auto">
              <a:xfrm>
                <a:off x="4848" y="1728"/>
                <a:ext cx="96" cy="144"/>
              </a:xfrm>
              <a:prstGeom prst="rect">
                <a:avLst/>
              </a:prstGeom>
              <a:pattFill prst="pct50">
                <a:fgClr>
                  <a:srgbClr val="FFCC00"/>
                </a:fgClr>
                <a:bgClr>
                  <a:srgbClr val="FFF2B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6" name="Rectangle 55"/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96" cy="144"/>
              </a:xfrm>
              <a:prstGeom prst="rect">
                <a:avLst/>
              </a:prstGeom>
              <a:solidFill>
                <a:srgbClr val="FFF2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7" name="Rectangle 56" descr="50%"/>
              <p:cNvSpPr>
                <a:spLocks noChangeArrowheads="1"/>
              </p:cNvSpPr>
              <p:nvPr/>
            </p:nvSpPr>
            <p:spPr bwMode="auto">
              <a:xfrm>
                <a:off x="5040" y="1728"/>
                <a:ext cx="336" cy="144"/>
              </a:xfrm>
              <a:prstGeom prst="rect">
                <a:avLst/>
              </a:prstGeom>
              <a:pattFill prst="pct50">
                <a:fgClr>
                  <a:srgbClr val="FFF2BE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8" name="Rectangle 57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1392" cy="144"/>
              </a:xfrm>
              <a:prstGeom prst="rect">
                <a:avLst/>
              </a:prstGeom>
              <a:noFill/>
              <a:ln w="25400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53" name="Text Box 58"/>
            <p:cNvSpPr txBox="1">
              <a:spLocks noChangeArrowheads="1"/>
            </p:cNvSpPr>
            <p:nvPr/>
          </p:nvSpPr>
          <p:spPr bwMode="auto">
            <a:xfrm>
              <a:off x="4222" y="1872"/>
              <a:ext cx="8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rPr>
                <a:t>Stay Cutoff</a:t>
              </a:r>
            </a:p>
          </p:txBody>
        </p:sp>
        <p:sp>
          <p:nvSpPr>
            <p:cNvPr id="154" name="Line 59"/>
            <p:cNvSpPr>
              <a:spLocks noChangeShapeType="1"/>
            </p:cNvSpPr>
            <p:nvPr/>
          </p:nvSpPr>
          <p:spPr bwMode="auto">
            <a:xfrm>
              <a:off x="4560" y="216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Line 60"/>
            <p:cNvSpPr>
              <a:spLocks noChangeShapeType="1"/>
            </p:cNvSpPr>
            <p:nvPr/>
          </p:nvSpPr>
          <p:spPr bwMode="auto">
            <a:xfrm>
              <a:off x="4560" y="2280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9" name="Group 106"/>
          <p:cNvGrpSpPr>
            <a:grpSpLocks/>
          </p:cNvGrpSpPr>
          <p:nvPr/>
        </p:nvGrpSpPr>
        <p:grpSpPr bwMode="auto">
          <a:xfrm>
            <a:off x="1143000" y="2057400"/>
            <a:ext cx="4114800" cy="533400"/>
            <a:chOff x="864" y="1920"/>
            <a:chExt cx="2592" cy="336"/>
          </a:xfrm>
        </p:grpSpPr>
        <p:sp>
          <p:nvSpPr>
            <p:cNvPr id="170" name="Rectangle 107"/>
            <p:cNvSpPr>
              <a:spLocks noChangeArrowheads="1"/>
            </p:cNvSpPr>
            <p:nvPr/>
          </p:nvSpPr>
          <p:spPr bwMode="auto">
            <a:xfrm>
              <a:off x="1488" y="1920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1" name="Rectangle 108"/>
            <p:cNvSpPr>
              <a:spLocks noChangeArrowheads="1"/>
            </p:cNvSpPr>
            <p:nvPr/>
          </p:nvSpPr>
          <p:spPr bwMode="auto">
            <a:xfrm>
              <a:off x="864" y="1968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2" name="Rectangle 109"/>
            <p:cNvSpPr>
              <a:spLocks noChangeArrowheads="1"/>
            </p:cNvSpPr>
            <p:nvPr/>
          </p:nvSpPr>
          <p:spPr bwMode="auto">
            <a:xfrm>
              <a:off x="1532" y="1968"/>
              <a:ext cx="244" cy="240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3" name="Rectangle 110"/>
            <p:cNvSpPr>
              <a:spLocks noChangeArrowheads="1"/>
            </p:cNvSpPr>
            <p:nvPr/>
          </p:nvSpPr>
          <p:spPr bwMode="auto">
            <a:xfrm>
              <a:off x="1868" y="1968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4" name="Rectangle 111"/>
            <p:cNvSpPr>
              <a:spLocks noChangeArrowheads="1"/>
            </p:cNvSpPr>
            <p:nvPr/>
          </p:nvSpPr>
          <p:spPr bwMode="auto">
            <a:xfrm>
              <a:off x="2208" y="1968"/>
              <a:ext cx="244" cy="240"/>
            </a:xfrm>
            <a:prstGeom prst="rect">
              <a:avLst/>
            </a:prstGeom>
            <a:solidFill>
              <a:srgbClr val="0033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5" name="Rectangle 112" descr="50%"/>
            <p:cNvSpPr>
              <a:spLocks noChangeArrowheads="1"/>
            </p:cNvSpPr>
            <p:nvPr/>
          </p:nvSpPr>
          <p:spPr bwMode="auto">
            <a:xfrm>
              <a:off x="2544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6" name="Rectangle 113" descr="50%"/>
            <p:cNvSpPr>
              <a:spLocks noChangeArrowheads="1"/>
            </p:cNvSpPr>
            <p:nvPr/>
          </p:nvSpPr>
          <p:spPr bwMode="auto">
            <a:xfrm>
              <a:off x="2876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7" name="Rectangle 114" descr="50%"/>
            <p:cNvSpPr>
              <a:spLocks noChangeArrowheads="1"/>
            </p:cNvSpPr>
            <p:nvPr/>
          </p:nvSpPr>
          <p:spPr bwMode="auto">
            <a:xfrm>
              <a:off x="3212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8" name="Rectangle 115" descr="50%"/>
            <p:cNvSpPr>
              <a:spLocks noChangeArrowheads="1"/>
            </p:cNvSpPr>
            <p:nvPr/>
          </p:nvSpPr>
          <p:spPr bwMode="auto">
            <a:xfrm>
              <a:off x="1200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75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变量顺序选择：</a:t>
            </a:r>
            <a:r>
              <a:rPr lang="zh-CN" altLang="en-US" dirty="0" smtClean="0"/>
              <a:t>逐步法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双向法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0431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131" name="Rectangle 159"/>
          <p:cNvSpPr>
            <a:spLocks noChangeArrowheads="1"/>
          </p:cNvSpPr>
          <p:nvPr/>
        </p:nvSpPr>
        <p:spPr bwMode="auto">
          <a:xfrm>
            <a:off x="2130425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2" name="Rectangle 3"/>
          <p:cNvSpPr>
            <a:spLocks noChangeArrowheads="1"/>
          </p:cNvSpPr>
          <p:nvPr/>
        </p:nvSpPr>
        <p:spPr bwMode="auto">
          <a:xfrm>
            <a:off x="32004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3" name="Rectangle 4"/>
          <p:cNvSpPr>
            <a:spLocks noChangeArrowheads="1"/>
          </p:cNvSpPr>
          <p:nvPr/>
        </p:nvSpPr>
        <p:spPr bwMode="auto">
          <a:xfrm>
            <a:off x="2133600" y="1524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4" name="Text Box 5"/>
          <p:cNvSpPr txBox="1">
            <a:spLocks noChangeArrowheads="1"/>
          </p:cNvSpPr>
          <p:nvPr/>
        </p:nvSpPr>
        <p:spPr bwMode="auto">
          <a:xfrm>
            <a:off x="2362200" y="1066800"/>
            <a:ext cx="163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Input </a:t>
            </a:r>
            <a:r>
              <a:rPr lang="en-US" altLang="zh-CN" i="1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-value</a:t>
            </a:r>
            <a:endParaRPr lang="en-US" altLang="zh-CN" dirty="0" smtClean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35" name="Group 6"/>
          <p:cNvGrpSpPr>
            <a:grpSpLocks/>
          </p:cNvGrpSpPr>
          <p:nvPr/>
        </p:nvGrpSpPr>
        <p:grpSpPr bwMode="auto">
          <a:xfrm>
            <a:off x="1143000" y="1600200"/>
            <a:ext cx="4114800" cy="381000"/>
            <a:chOff x="864" y="1632"/>
            <a:chExt cx="2592" cy="240"/>
          </a:xfrm>
        </p:grpSpPr>
        <p:sp>
          <p:nvSpPr>
            <p:cNvPr id="136" name="Rectangle 7" descr="50%"/>
            <p:cNvSpPr>
              <a:spLocks noChangeArrowheads="1"/>
            </p:cNvSpPr>
            <p:nvPr/>
          </p:nvSpPr>
          <p:spPr bwMode="auto">
            <a:xfrm>
              <a:off x="86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37" name="Rectangle 8" descr="50%"/>
            <p:cNvSpPr>
              <a:spLocks noChangeArrowheads="1"/>
            </p:cNvSpPr>
            <p:nvPr/>
          </p:nvSpPr>
          <p:spPr bwMode="auto">
            <a:xfrm>
              <a:off x="1200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38" name="Rectangle 9"/>
            <p:cNvSpPr>
              <a:spLocks noChangeArrowheads="1"/>
            </p:cNvSpPr>
            <p:nvPr/>
          </p:nvSpPr>
          <p:spPr bwMode="auto">
            <a:xfrm>
              <a:off x="1536" y="1632"/>
              <a:ext cx="244" cy="240"/>
            </a:xfrm>
            <a:prstGeom prst="rect">
              <a:avLst/>
            </a:prstGeom>
            <a:solidFill>
              <a:srgbClr val="0033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39" name="Rectangle 10"/>
            <p:cNvSpPr>
              <a:spLocks noChangeArrowheads="1"/>
            </p:cNvSpPr>
            <p:nvPr/>
          </p:nvSpPr>
          <p:spPr bwMode="auto">
            <a:xfrm>
              <a:off x="1868" y="1632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0" name="Rectangle 11"/>
            <p:cNvSpPr>
              <a:spLocks noChangeArrowheads="1"/>
            </p:cNvSpPr>
            <p:nvPr/>
          </p:nvSpPr>
          <p:spPr bwMode="auto">
            <a:xfrm>
              <a:off x="2208" y="1632"/>
              <a:ext cx="244" cy="240"/>
            </a:xfrm>
            <a:prstGeom prst="rect">
              <a:avLst/>
            </a:prstGeom>
            <a:solidFill>
              <a:srgbClr val="6666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1" name="Rectangle 12" descr="50%"/>
            <p:cNvSpPr>
              <a:spLocks noChangeArrowheads="1"/>
            </p:cNvSpPr>
            <p:nvPr/>
          </p:nvSpPr>
          <p:spPr bwMode="auto">
            <a:xfrm>
              <a:off x="254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2" name="Rectangle 13" descr="50%"/>
            <p:cNvSpPr>
              <a:spLocks noChangeArrowheads="1"/>
            </p:cNvSpPr>
            <p:nvPr/>
          </p:nvSpPr>
          <p:spPr bwMode="auto">
            <a:xfrm>
              <a:off x="2876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3" name="Rectangle 14" descr="50%"/>
            <p:cNvSpPr>
              <a:spLocks noChangeArrowheads="1"/>
            </p:cNvSpPr>
            <p:nvPr/>
          </p:nvSpPr>
          <p:spPr bwMode="auto">
            <a:xfrm>
              <a:off x="3212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144" name="Group 22"/>
          <p:cNvGrpSpPr>
            <a:grpSpLocks/>
          </p:cNvGrpSpPr>
          <p:nvPr/>
        </p:nvGrpSpPr>
        <p:grpSpPr bwMode="auto">
          <a:xfrm>
            <a:off x="6096000" y="1143000"/>
            <a:ext cx="2209800" cy="838200"/>
            <a:chOff x="3936" y="1392"/>
            <a:chExt cx="1392" cy="528"/>
          </a:xfrm>
        </p:grpSpPr>
        <p:grpSp>
          <p:nvGrpSpPr>
            <p:cNvPr id="145" name="Group 23"/>
            <p:cNvGrpSpPr>
              <a:grpSpLocks/>
            </p:cNvGrpSpPr>
            <p:nvPr/>
          </p:nvGrpSpPr>
          <p:grpSpPr bwMode="auto">
            <a:xfrm>
              <a:off x="3936" y="1728"/>
              <a:ext cx="1392" cy="144"/>
              <a:chOff x="3984" y="1728"/>
              <a:chExt cx="1392" cy="144"/>
            </a:xfrm>
          </p:grpSpPr>
          <p:sp>
            <p:nvSpPr>
              <p:cNvPr id="149" name="Rectangle 24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96" cy="144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0" name="Rectangle 25" descr="50%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96" cy="144"/>
              </a:xfrm>
              <a:prstGeom prst="rect">
                <a:avLst/>
              </a:prstGeom>
              <a:pattFill prst="pct50">
                <a:fgClr>
                  <a:srgbClr val="003366"/>
                </a:fgClr>
                <a:bgClr>
                  <a:srgbClr val="0033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1" name="Rectangle 26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" cy="14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2" name="Rectangle 27" descr="50%"/>
              <p:cNvSpPr>
                <a:spLocks noChangeArrowheads="1"/>
              </p:cNvSpPr>
              <p:nvPr/>
            </p:nvSpPr>
            <p:spPr bwMode="auto">
              <a:xfrm>
                <a:off x="4272" y="1728"/>
                <a:ext cx="96" cy="144"/>
              </a:xfrm>
              <a:prstGeom prst="rect">
                <a:avLst/>
              </a:prstGeom>
              <a:pattFill prst="pct50">
                <a:fgClr>
                  <a:srgbClr val="003399"/>
                </a:fgClr>
                <a:bgClr>
                  <a:srgbClr val="6666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3" name="Rectangle 28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96" cy="144"/>
              </a:xfrm>
              <a:prstGeom prst="rect">
                <a:avLst/>
              </a:pr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4" name="Rectangle 29" descr="50%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96" cy="144"/>
              </a:xfrm>
              <a:prstGeom prst="rect">
                <a:avLst/>
              </a:prstGeom>
              <a:pattFill prst="pct50">
                <a:fgClr>
                  <a:srgbClr val="666699"/>
                </a:fgClr>
                <a:bgClr>
                  <a:srgbClr val="CC97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5" name="Rectangle 30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96" cy="144"/>
              </a:xfrm>
              <a:prstGeom prst="rect">
                <a:avLst/>
              </a:prstGeom>
              <a:solidFill>
                <a:srgbClr val="CC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6" name="Rectangle 31" descr="50%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96" cy="144"/>
              </a:xfrm>
              <a:prstGeom prst="rect">
                <a:avLst/>
              </a:prstGeom>
              <a:pattFill prst="pct50">
                <a:fgClr>
                  <a:srgbClr val="CC9700"/>
                </a:fgClr>
                <a:bgClr>
                  <a:srgbClr val="FFCC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7" name="Rectangle 32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8" name="Rectangle 33" descr="50%"/>
              <p:cNvSpPr>
                <a:spLocks noChangeArrowheads="1"/>
              </p:cNvSpPr>
              <p:nvPr/>
            </p:nvSpPr>
            <p:spPr bwMode="auto">
              <a:xfrm>
                <a:off x="4848" y="1728"/>
                <a:ext cx="96" cy="144"/>
              </a:xfrm>
              <a:prstGeom prst="rect">
                <a:avLst/>
              </a:prstGeom>
              <a:pattFill prst="pct50">
                <a:fgClr>
                  <a:srgbClr val="FFCC00"/>
                </a:fgClr>
                <a:bgClr>
                  <a:srgbClr val="FFF2B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9" name="Rectangle 34"/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96" cy="144"/>
              </a:xfrm>
              <a:prstGeom prst="rect">
                <a:avLst/>
              </a:prstGeom>
              <a:solidFill>
                <a:srgbClr val="FFF2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0" name="Rectangle 35" descr="50%"/>
              <p:cNvSpPr>
                <a:spLocks noChangeArrowheads="1"/>
              </p:cNvSpPr>
              <p:nvPr/>
            </p:nvSpPr>
            <p:spPr bwMode="auto">
              <a:xfrm>
                <a:off x="5040" y="1728"/>
                <a:ext cx="336" cy="144"/>
              </a:xfrm>
              <a:prstGeom prst="rect">
                <a:avLst/>
              </a:prstGeom>
              <a:pattFill prst="pct50">
                <a:fgClr>
                  <a:srgbClr val="FFF2BE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1" name="Rectangle 36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1392" cy="144"/>
              </a:xfrm>
              <a:prstGeom prst="rect">
                <a:avLst/>
              </a:prstGeom>
              <a:noFill/>
              <a:ln w="25400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6" name="Text Box 37"/>
            <p:cNvSpPr txBox="1">
              <a:spLocks noChangeArrowheads="1"/>
            </p:cNvSpPr>
            <p:nvPr/>
          </p:nvSpPr>
          <p:spPr bwMode="auto">
            <a:xfrm>
              <a:off x="4148" y="1392"/>
              <a:ext cx="9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rPr>
                <a:t>Entry Cutoff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7" name="Line 38"/>
            <p:cNvSpPr>
              <a:spLocks noChangeShapeType="1"/>
            </p:cNvSpPr>
            <p:nvPr/>
          </p:nvSpPr>
          <p:spPr bwMode="auto">
            <a:xfrm>
              <a:off x="4512" y="168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Line 39"/>
            <p:cNvSpPr>
              <a:spLocks noChangeShapeType="1"/>
            </p:cNvSpPr>
            <p:nvPr/>
          </p:nvSpPr>
          <p:spPr bwMode="auto">
            <a:xfrm flipH="1">
              <a:off x="4128" y="1800"/>
              <a:ext cx="384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2" name="Group 43"/>
          <p:cNvGrpSpPr>
            <a:grpSpLocks/>
          </p:cNvGrpSpPr>
          <p:nvPr/>
        </p:nvGrpSpPr>
        <p:grpSpPr bwMode="auto">
          <a:xfrm>
            <a:off x="6096000" y="1981200"/>
            <a:ext cx="2209800" cy="838200"/>
            <a:chOff x="3984" y="1872"/>
            <a:chExt cx="1392" cy="528"/>
          </a:xfrm>
        </p:grpSpPr>
        <p:grpSp>
          <p:nvGrpSpPr>
            <p:cNvPr id="163" name="Group 44"/>
            <p:cNvGrpSpPr>
              <a:grpSpLocks/>
            </p:cNvGrpSpPr>
            <p:nvPr/>
          </p:nvGrpSpPr>
          <p:grpSpPr bwMode="auto">
            <a:xfrm>
              <a:off x="3984" y="2208"/>
              <a:ext cx="1392" cy="144"/>
              <a:chOff x="3984" y="1728"/>
              <a:chExt cx="1392" cy="144"/>
            </a:xfrm>
          </p:grpSpPr>
          <p:sp>
            <p:nvSpPr>
              <p:cNvPr id="167" name="Rectangle 45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96" cy="144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8" name="Rectangle 46" descr="50%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96" cy="144"/>
              </a:xfrm>
              <a:prstGeom prst="rect">
                <a:avLst/>
              </a:prstGeom>
              <a:pattFill prst="pct50">
                <a:fgClr>
                  <a:srgbClr val="003366"/>
                </a:fgClr>
                <a:bgClr>
                  <a:srgbClr val="0033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9" name="Rectangle 47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" cy="14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0" name="Rectangle 48" descr="50%"/>
              <p:cNvSpPr>
                <a:spLocks noChangeArrowheads="1"/>
              </p:cNvSpPr>
              <p:nvPr/>
            </p:nvSpPr>
            <p:spPr bwMode="auto">
              <a:xfrm>
                <a:off x="4272" y="1728"/>
                <a:ext cx="96" cy="144"/>
              </a:xfrm>
              <a:prstGeom prst="rect">
                <a:avLst/>
              </a:prstGeom>
              <a:pattFill prst="pct50">
                <a:fgClr>
                  <a:srgbClr val="003399"/>
                </a:fgClr>
                <a:bgClr>
                  <a:srgbClr val="6666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1" name="Rectangle 49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96" cy="144"/>
              </a:xfrm>
              <a:prstGeom prst="rect">
                <a:avLst/>
              </a:pr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2" name="Rectangle 50" descr="50%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96" cy="144"/>
              </a:xfrm>
              <a:prstGeom prst="rect">
                <a:avLst/>
              </a:prstGeom>
              <a:pattFill prst="pct50">
                <a:fgClr>
                  <a:srgbClr val="666699"/>
                </a:fgClr>
                <a:bgClr>
                  <a:srgbClr val="CC97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3" name="Rectangle 51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96" cy="144"/>
              </a:xfrm>
              <a:prstGeom prst="rect">
                <a:avLst/>
              </a:prstGeom>
              <a:solidFill>
                <a:srgbClr val="CC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4" name="Rectangle 52" descr="50%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96" cy="144"/>
              </a:xfrm>
              <a:prstGeom prst="rect">
                <a:avLst/>
              </a:prstGeom>
              <a:pattFill prst="pct50">
                <a:fgClr>
                  <a:srgbClr val="CC9700"/>
                </a:fgClr>
                <a:bgClr>
                  <a:srgbClr val="FFCC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5" name="Rectangle 53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6" name="Rectangle 54" descr="50%"/>
              <p:cNvSpPr>
                <a:spLocks noChangeArrowheads="1"/>
              </p:cNvSpPr>
              <p:nvPr/>
            </p:nvSpPr>
            <p:spPr bwMode="auto">
              <a:xfrm>
                <a:off x="4848" y="1728"/>
                <a:ext cx="96" cy="144"/>
              </a:xfrm>
              <a:prstGeom prst="rect">
                <a:avLst/>
              </a:prstGeom>
              <a:pattFill prst="pct50">
                <a:fgClr>
                  <a:srgbClr val="FFCC00"/>
                </a:fgClr>
                <a:bgClr>
                  <a:srgbClr val="FFF2B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7" name="Rectangle 55"/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96" cy="144"/>
              </a:xfrm>
              <a:prstGeom prst="rect">
                <a:avLst/>
              </a:prstGeom>
              <a:solidFill>
                <a:srgbClr val="FFF2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8" name="Rectangle 56" descr="50%"/>
              <p:cNvSpPr>
                <a:spLocks noChangeArrowheads="1"/>
              </p:cNvSpPr>
              <p:nvPr/>
            </p:nvSpPr>
            <p:spPr bwMode="auto">
              <a:xfrm>
                <a:off x="5040" y="1728"/>
                <a:ext cx="336" cy="144"/>
              </a:xfrm>
              <a:prstGeom prst="rect">
                <a:avLst/>
              </a:prstGeom>
              <a:pattFill prst="pct50">
                <a:fgClr>
                  <a:srgbClr val="FFF2BE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9" name="Rectangle 57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1392" cy="144"/>
              </a:xfrm>
              <a:prstGeom prst="rect">
                <a:avLst/>
              </a:prstGeom>
              <a:noFill/>
              <a:ln w="25400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64" name="Text Box 58"/>
            <p:cNvSpPr txBox="1">
              <a:spLocks noChangeArrowheads="1"/>
            </p:cNvSpPr>
            <p:nvPr/>
          </p:nvSpPr>
          <p:spPr bwMode="auto">
            <a:xfrm>
              <a:off x="4222" y="1872"/>
              <a:ext cx="8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rPr>
                <a:t>Stay Cutoff</a:t>
              </a:r>
            </a:p>
          </p:txBody>
        </p:sp>
        <p:sp>
          <p:nvSpPr>
            <p:cNvPr id="165" name="Line 59"/>
            <p:cNvSpPr>
              <a:spLocks noChangeShapeType="1"/>
            </p:cNvSpPr>
            <p:nvPr/>
          </p:nvSpPr>
          <p:spPr bwMode="auto">
            <a:xfrm>
              <a:off x="4560" y="216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Line 60"/>
            <p:cNvSpPr>
              <a:spLocks noChangeShapeType="1"/>
            </p:cNvSpPr>
            <p:nvPr/>
          </p:nvSpPr>
          <p:spPr bwMode="auto">
            <a:xfrm>
              <a:off x="4560" y="2280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0" name="Group 106"/>
          <p:cNvGrpSpPr>
            <a:grpSpLocks/>
          </p:cNvGrpSpPr>
          <p:nvPr/>
        </p:nvGrpSpPr>
        <p:grpSpPr bwMode="auto">
          <a:xfrm>
            <a:off x="1143000" y="2057400"/>
            <a:ext cx="4114800" cy="533400"/>
            <a:chOff x="864" y="1920"/>
            <a:chExt cx="2592" cy="336"/>
          </a:xfrm>
        </p:grpSpPr>
        <p:sp>
          <p:nvSpPr>
            <p:cNvPr id="181" name="Rectangle 107"/>
            <p:cNvSpPr>
              <a:spLocks noChangeArrowheads="1"/>
            </p:cNvSpPr>
            <p:nvPr/>
          </p:nvSpPr>
          <p:spPr bwMode="auto">
            <a:xfrm>
              <a:off x="1488" y="1920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2" name="Rectangle 108"/>
            <p:cNvSpPr>
              <a:spLocks noChangeArrowheads="1"/>
            </p:cNvSpPr>
            <p:nvPr/>
          </p:nvSpPr>
          <p:spPr bwMode="auto">
            <a:xfrm>
              <a:off x="864" y="1968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3" name="Rectangle 109"/>
            <p:cNvSpPr>
              <a:spLocks noChangeArrowheads="1"/>
            </p:cNvSpPr>
            <p:nvPr/>
          </p:nvSpPr>
          <p:spPr bwMode="auto">
            <a:xfrm>
              <a:off x="1532" y="1968"/>
              <a:ext cx="244" cy="240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4" name="Rectangle 110"/>
            <p:cNvSpPr>
              <a:spLocks noChangeArrowheads="1"/>
            </p:cNvSpPr>
            <p:nvPr/>
          </p:nvSpPr>
          <p:spPr bwMode="auto">
            <a:xfrm>
              <a:off x="1868" y="1968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5" name="Rectangle 111"/>
            <p:cNvSpPr>
              <a:spLocks noChangeArrowheads="1"/>
            </p:cNvSpPr>
            <p:nvPr/>
          </p:nvSpPr>
          <p:spPr bwMode="auto">
            <a:xfrm>
              <a:off x="2208" y="1968"/>
              <a:ext cx="244" cy="240"/>
            </a:xfrm>
            <a:prstGeom prst="rect">
              <a:avLst/>
            </a:prstGeom>
            <a:solidFill>
              <a:srgbClr val="0033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6" name="Rectangle 112" descr="50%"/>
            <p:cNvSpPr>
              <a:spLocks noChangeArrowheads="1"/>
            </p:cNvSpPr>
            <p:nvPr/>
          </p:nvSpPr>
          <p:spPr bwMode="auto">
            <a:xfrm>
              <a:off x="2544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7" name="Rectangle 113" descr="50%"/>
            <p:cNvSpPr>
              <a:spLocks noChangeArrowheads="1"/>
            </p:cNvSpPr>
            <p:nvPr/>
          </p:nvSpPr>
          <p:spPr bwMode="auto">
            <a:xfrm>
              <a:off x="2876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8" name="Rectangle 114" descr="50%"/>
            <p:cNvSpPr>
              <a:spLocks noChangeArrowheads="1"/>
            </p:cNvSpPr>
            <p:nvPr/>
          </p:nvSpPr>
          <p:spPr bwMode="auto">
            <a:xfrm>
              <a:off x="3212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9" name="Rectangle 115" descr="50%"/>
            <p:cNvSpPr>
              <a:spLocks noChangeArrowheads="1"/>
            </p:cNvSpPr>
            <p:nvPr/>
          </p:nvSpPr>
          <p:spPr bwMode="auto">
            <a:xfrm>
              <a:off x="1200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190" name="Rectangle 153"/>
          <p:cNvSpPr>
            <a:spLocks noChangeArrowheads="1"/>
          </p:cNvSpPr>
          <p:nvPr/>
        </p:nvSpPr>
        <p:spPr bwMode="auto">
          <a:xfrm>
            <a:off x="32004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1" name="Rectangle 154"/>
          <p:cNvSpPr>
            <a:spLocks noChangeArrowheads="1"/>
          </p:cNvSpPr>
          <p:nvPr/>
        </p:nvSpPr>
        <p:spPr bwMode="auto">
          <a:xfrm>
            <a:off x="3276600" y="2667000"/>
            <a:ext cx="387350" cy="381000"/>
          </a:xfrm>
          <a:prstGeom prst="rect">
            <a:avLst/>
          </a:prstGeom>
          <a:solidFill>
            <a:srgbClr val="003366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2" name="Rectangle 155"/>
          <p:cNvSpPr>
            <a:spLocks noChangeArrowheads="1"/>
          </p:cNvSpPr>
          <p:nvPr/>
        </p:nvSpPr>
        <p:spPr bwMode="auto">
          <a:xfrm>
            <a:off x="2133600" y="2590800"/>
            <a:ext cx="5334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3" name="Rectangle 156"/>
          <p:cNvSpPr>
            <a:spLocks noChangeArrowheads="1"/>
          </p:cNvSpPr>
          <p:nvPr/>
        </p:nvSpPr>
        <p:spPr bwMode="auto">
          <a:xfrm>
            <a:off x="2209800" y="2667000"/>
            <a:ext cx="387350" cy="381000"/>
          </a:xfrm>
          <a:prstGeom prst="rect">
            <a:avLst/>
          </a:prstGeom>
          <a:solidFill>
            <a:srgbClr val="CC9700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77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变量顺序选择：</a:t>
            </a:r>
            <a:r>
              <a:rPr lang="zh-CN" altLang="en-US" dirty="0" smtClean="0"/>
              <a:t>逐步法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双向法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1453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153" name="Rectangle 3"/>
          <p:cNvSpPr>
            <a:spLocks noChangeArrowheads="1"/>
          </p:cNvSpPr>
          <p:nvPr/>
        </p:nvSpPr>
        <p:spPr bwMode="auto">
          <a:xfrm>
            <a:off x="32004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4" name="Rectangle 4"/>
          <p:cNvSpPr>
            <a:spLocks noChangeArrowheads="1"/>
          </p:cNvSpPr>
          <p:nvPr/>
        </p:nvSpPr>
        <p:spPr bwMode="auto">
          <a:xfrm>
            <a:off x="2133600" y="1524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5" name="Text Box 5"/>
          <p:cNvSpPr txBox="1">
            <a:spLocks noChangeArrowheads="1"/>
          </p:cNvSpPr>
          <p:nvPr/>
        </p:nvSpPr>
        <p:spPr bwMode="auto">
          <a:xfrm>
            <a:off x="2362200" y="1066800"/>
            <a:ext cx="163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Input </a:t>
            </a:r>
            <a:r>
              <a:rPr lang="en-US" altLang="zh-CN" i="1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-value</a:t>
            </a:r>
            <a:endParaRPr lang="en-US" altLang="zh-CN" dirty="0" smtClean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56" name="Group 6"/>
          <p:cNvGrpSpPr>
            <a:grpSpLocks/>
          </p:cNvGrpSpPr>
          <p:nvPr/>
        </p:nvGrpSpPr>
        <p:grpSpPr bwMode="auto">
          <a:xfrm>
            <a:off x="1143000" y="1600200"/>
            <a:ext cx="4114800" cy="381000"/>
            <a:chOff x="864" y="1632"/>
            <a:chExt cx="2592" cy="240"/>
          </a:xfrm>
        </p:grpSpPr>
        <p:sp>
          <p:nvSpPr>
            <p:cNvPr id="157" name="Rectangle 7" descr="50%"/>
            <p:cNvSpPr>
              <a:spLocks noChangeArrowheads="1"/>
            </p:cNvSpPr>
            <p:nvPr/>
          </p:nvSpPr>
          <p:spPr bwMode="auto">
            <a:xfrm>
              <a:off x="86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8" name="Rectangle 8" descr="50%"/>
            <p:cNvSpPr>
              <a:spLocks noChangeArrowheads="1"/>
            </p:cNvSpPr>
            <p:nvPr/>
          </p:nvSpPr>
          <p:spPr bwMode="auto">
            <a:xfrm>
              <a:off x="1200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9" name="Rectangle 9"/>
            <p:cNvSpPr>
              <a:spLocks noChangeArrowheads="1"/>
            </p:cNvSpPr>
            <p:nvPr/>
          </p:nvSpPr>
          <p:spPr bwMode="auto">
            <a:xfrm>
              <a:off x="1536" y="1632"/>
              <a:ext cx="244" cy="240"/>
            </a:xfrm>
            <a:prstGeom prst="rect">
              <a:avLst/>
            </a:prstGeom>
            <a:solidFill>
              <a:srgbClr val="0033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0" name="Rectangle 10"/>
            <p:cNvSpPr>
              <a:spLocks noChangeArrowheads="1"/>
            </p:cNvSpPr>
            <p:nvPr/>
          </p:nvSpPr>
          <p:spPr bwMode="auto">
            <a:xfrm>
              <a:off x="1868" y="1632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1" name="Rectangle 11"/>
            <p:cNvSpPr>
              <a:spLocks noChangeArrowheads="1"/>
            </p:cNvSpPr>
            <p:nvPr/>
          </p:nvSpPr>
          <p:spPr bwMode="auto">
            <a:xfrm>
              <a:off x="2208" y="1632"/>
              <a:ext cx="244" cy="240"/>
            </a:xfrm>
            <a:prstGeom prst="rect">
              <a:avLst/>
            </a:prstGeom>
            <a:solidFill>
              <a:srgbClr val="6666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2" name="Rectangle 12" descr="50%"/>
            <p:cNvSpPr>
              <a:spLocks noChangeArrowheads="1"/>
            </p:cNvSpPr>
            <p:nvPr/>
          </p:nvSpPr>
          <p:spPr bwMode="auto">
            <a:xfrm>
              <a:off x="254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3" name="Rectangle 13" descr="50%"/>
            <p:cNvSpPr>
              <a:spLocks noChangeArrowheads="1"/>
            </p:cNvSpPr>
            <p:nvPr/>
          </p:nvSpPr>
          <p:spPr bwMode="auto">
            <a:xfrm>
              <a:off x="2876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4" name="Rectangle 14" descr="50%"/>
            <p:cNvSpPr>
              <a:spLocks noChangeArrowheads="1"/>
            </p:cNvSpPr>
            <p:nvPr/>
          </p:nvSpPr>
          <p:spPr bwMode="auto">
            <a:xfrm>
              <a:off x="3212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165" name="Group 22"/>
          <p:cNvGrpSpPr>
            <a:grpSpLocks/>
          </p:cNvGrpSpPr>
          <p:nvPr/>
        </p:nvGrpSpPr>
        <p:grpSpPr bwMode="auto">
          <a:xfrm>
            <a:off x="6096000" y="1143000"/>
            <a:ext cx="2209800" cy="838200"/>
            <a:chOff x="3936" y="1392"/>
            <a:chExt cx="1392" cy="528"/>
          </a:xfrm>
        </p:grpSpPr>
        <p:grpSp>
          <p:nvGrpSpPr>
            <p:cNvPr id="166" name="Group 23"/>
            <p:cNvGrpSpPr>
              <a:grpSpLocks/>
            </p:cNvGrpSpPr>
            <p:nvPr/>
          </p:nvGrpSpPr>
          <p:grpSpPr bwMode="auto">
            <a:xfrm>
              <a:off x="3936" y="1728"/>
              <a:ext cx="1392" cy="144"/>
              <a:chOff x="3984" y="1728"/>
              <a:chExt cx="1392" cy="144"/>
            </a:xfrm>
          </p:grpSpPr>
          <p:sp>
            <p:nvSpPr>
              <p:cNvPr id="170" name="Rectangle 24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96" cy="144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1" name="Rectangle 25" descr="50%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96" cy="144"/>
              </a:xfrm>
              <a:prstGeom prst="rect">
                <a:avLst/>
              </a:prstGeom>
              <a:pattFill prst="pct50">
                <a:fgClr>
                  <a:srgbClr val="003366"/>
                </a:fgClr>
                <a:bgClr>
                  <a:srgbClr val="0033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2" name="Rectangle 26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" cy="14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3" name="Rectangle 27" descr="50%"/>
              <p:cNvSpPr>
                <a:spLocks noChangeArrowheads="1"/>
              </p:cNvSpPr>
              <p:nvPr/>
            </p:nvSpPr>
            <p:spPr bwMode="auto">
              <a:xfrm>
                <a:off x="4272" y="1728"/>
                <a:ext cx="96" cy="144"/>
              </a:xfrm>
              <a:prstGeom prst="rect">
                <a:avLst/>
              </a:prstGeom>
              <a:pattFill prst="pct50">
                <a:fgClr>
                  <a:srgbClr val="003399"/>
                </a:fgClr>
                <a:bgClr>
                  <a:srgbClr val="6666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4" name="Rectangle 28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96" cy="144"/>
              </a:xfrm>
              <a:prstGeom prst="rect">
                <a:avLst/>
              </a:pr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5" name="Rectangle 29" descr="50%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96" cy="144"/>
              </a:xfrm>
              <a:prstGeom prst="rect">
                <a:avLst/>
              </a:prstGeom>
              <a:pattFill prst="pct50">
                <a:fgClr>
                  <a:srgbClr val="666699"/>
                </a:fgClr>
                <a:bgClr>
                  <a:srgbClr val="CC97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6" name="Rectangle 30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96" cy="144"/>
              </a:xfrm>
              <a:prstGeom prst="rect">
                <a:avLst/>
              </a:prstGeom>
              <a:solidFill>
                <a:srgbClr val="CC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7" name="Rectangle 31" descr="50%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96" cy="144"/>
              </a:xfrm>
              <a:prstGeom prst="rect">
                <a:avLst/>
              </a:prstGeom>
              <a:pattFill prst="pct50">
                <a:fgClr>
                  <a:srgbClr val="CC9700"/>
                </a:fgClr>
                <a:bgClr>
                  <a:srgbClr val="FFCC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8" name="Rectangle 32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9" name="Rectangle 33" descr="50%"/>
              <p:cNvSpPr>
                <a:spLocks noChangeArrowheads="1"/>
              </p:cNvSpPr>
              <p:nvPr/>
            </p:nvSpPr>
            <p:spPr bwMode="auto">
              <a:xfrm>
                <a:off x="4848" y="1728"/>
                <a:ext cx="96" cy="144"/>
              </a:xfrm>
              <a:prstGeom prst="rect">
                <a:avLst/>
              </a:prstGeom>
              <a:pattFill prst="pct50">
                <a:fgClr>
                  <a:srgbClr val="FFCC00"/>
                </a:fgClr>
                <a:bgClr>
                  <a:srgbClr val="FFF2B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80" name="Rectangle 34"/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96" cy="144"/>
              </a:xfrm>
              <a:prstGeom prst="rect">
                <a:avLst/>
              </a:prstGeom>
              <a:solidFill>
                <a:srgbClr val="FFF2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81" name="Rectangle 35" descr="50%"/>
              <p:cNvSpPr>
                <a:spLocks noChangeArrowheads="1"/>
              </p:cNvSpPr>
              <p:nvPr/>
            </p:nvSpPr>
            <p:spPr bwMode="auto">
              <a:xfrm>
                <a:off x="5040" y="1728"/>
                <a:ext cx="336" cy="144"/>
              </a:xfrm>
              <a:prstGeom prst="rect">
                <a:avLst/>
              </a:prstGeom>
              <a:pattFill prst="pct50">
                <a:fgClr>
                  <a:srgbClr val="FFF2BE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82" name="Rectangle 36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1392" cy="144"/>
              </a:xfrm>
              <a:prstGeom prst="rect">
                <a:avLst/>
              </a:prstGeom>
              <a:noFill/>
              <a:ln w="25400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148" y="1392"/>
              <a:ext cx="9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rPr>
                <a:t>Entry Cutoff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8" name="Line 38"/>
            <p:cNvSpPr>
              <a:spLocks noChangeShapeType="1"/>
            </p:cNvSpPr>
            <p:nvPr/>
          </p:nvSpPr>
          <p:spPr bwMode="auto">
            <a:xfrm>
              <a:off x="4512" y="168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Line 39"/>
            <p:cNvSpPr>
              <a:spLocks noChangeShapeType="1"/>
            </p:cNvSpPr>
            <p:nvPr/>
          </p:nvSpPr>
          <p:spPr bwMode="auto">
            <a:xfrm flipH="1">
              <a:off x="4128" y="1800"/>
              <a:ext cx="384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83" name="Rectangle 40"/>
          <p:cNvSpPr>
            <a:spLocks noChangeArrowheads="1"/>
          </p:cNvSpPr>
          <p:nvPr/>
        </p:nvSpPr>
        <p:spPr bwMode="auto">
          <a:xfrm>
            <a:off x="48006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184" name="Group 43"/>
          <p:cNvGrpSpPr>
            <a:grpSpLocks/>
          </p:cNvGrpSpPr>
          <p:nvPr/>
        </p:nvGrpSpPr>
        <p:grpSpPr bwMode="auto">
          <a:xfrm>
            <a:off x="6096000" y="1981200"/>
            <a:ext cx="2209800" cy="838200"/>
            <a:chOff x="3984" y="1872"/>
            <a:chExt cx="1392" cy="528"/>
          </a:xfrm>
        </p:grpSpPr>
        <p:grpSp>
          <p:nvGrpSpPr>
            <p:cNvPr id="185" name="Group 44"/>
            <p:cNvGrpSpPr>
              <a:grpSpLocks/>
            </p:cNvGrpSpPr>
            <p:nvPr/>
          </p:nvGrpSpPr>
          <p:grpSpPr bwMode="auto">
            <a:xfrm>
              <a:off x="3984" y="2208"/>
              <a:ext cx="1392" cy="144"/>
              <a:chOff x="3984" y="1728"/>
              <a:chExt cx="1392" cy="144"/>
            </a:xfrm>
          </p:grpSpPr>
          <p:sp>
            <p:nvSpPr>
              <p:cNvPr id="189" name="Rectangle 45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96" cy="144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0" name="Rectangle 46" descr="50%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96" cy="144"/>
              </a:xfrm>
              <a:prstGeom prst="rect">
                <a:avLst/>
              </a:prstGeom>
              <a:pattFill prst="pct50">
                <a:fgClr>
                  <a:srgbClr val="003366"/>
                </a:fgClr>
                <a:bgClr>
                  <a:srgbClr val="0033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1" name="Rectangle 47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" cy="14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2" name="Rectangle 48" descr="50%"/>
              <p:cNvSpPr>
                <a:spLocks noChangeArrowheads="1"/>
              </p:cNvSpPr>
              <p:nvPr/>
            </p:nvSpPr>
            <p:spPr bwMode="auto">
              <a:xfrm>
                <a:off x="4272" y="1728"/>
                <a:ext cx="96" cy="144"/>
              </a:xfrm>
              <a:prstGeom prst="rect">
                <a:avLst/>
              </a:prstGeom>
              <a:pattFill prst="pct50">
                <a:fgClr>
                  <a:srgbClr val="003399"/>
                </a:fgClr>
                <a:bgClr>
                  <a:srgbClr val="6666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3" name="Rectangle 49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96" cy="144"/>
              </a:xfrm>
              <a:prstGeom prst="rect">
                <a:avLst/>
              </a:pr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4" name="Rectangle 50" descr="50%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96" cy="144"/>
              </a:xfrm>
              <a:prstGeom prst="rect">
                <a:avLst/>
              </a:prstGeom>
              <a:pattFill prst="pct50">
                <a:fgClr>
                  <a:srgbClr val="666699"/>
                </a:fgClr>
                <a:bgClr>
                  <a:srgbClr val="CC97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5" name="Rectangle 51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96" cy="144"/>
              </a:xfrm>
              <a:prstGeom prst="rect">
                <a:avLst/>
              </a:prstGeom>
              <a:solidFill>
                <a:srgbClr val="CC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6" name="Rectangle 52" descr="50%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96" cy="144"/>
              </a:xfrm>
              <a:prstGeom prst="rect">
                <a:avLst/>
              </a:prstGeom>
              <a:pattFill prst="pct50">
                <a:fgClr>
                  <a:srgbClr val="CC9700"/>
                </a:fgClr>
                <a:bgClr>
                  <a:srgbClr val="FFCC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7" name="Rectangle 53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8" name="Rectangle 54" descr="50%"/>
              <p:cNvSpPr>
                <a:spLocks noChangeArrowheads="1"/>
              </p:cNvSpPr>
              <p:nvPr/>
            </p:nvSpPr>
            <p:spPr bwMode="auto">
              <a:xfrm>
                <a:off x="4848" y="1728"/>
                <a:ext cx="96" cy="144"/>
              </a:xfrm>
              <a:prstGeom prst="rect">
                <a:avLst/>
              </a:prstGeom>
              <a:pattFill prst="pct50">
                <a:fgClr>
                  <a:srgbClr val="FFCC00"/>
                </a:fgClr>
                <a:bgClr>
                  <a:srgbClr val="FFF2B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9" name="Rectangle 55"/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96" cy="144"/>
              </a:xfrm>
              <a:prstGeom prst="rect">
                <a:avLst/>
              </a:prstGeom>
              <a:solidFill>
                <a:srgbClr val="FFF2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0" name="Rectangle 56" descr="50%"/>
              <p:cNvSpPr>
                <a:spLocks noChangeArrowheads="1"/>
              </p:cNvSpPr>
              <p:nvPr/>
            </p:nvSpPr>
            <p:spPr bwMode="auto">
              <a:xfrm>
                <a:off x="5040" y="1728"/>
                <a:ext cx="336" cy="144"/>
              </a:xfrm>
              <a:prstGeom prst="rect">
                <a:avLst/>
              </a:prstGeom>
              <a:pattFill prst="pct50">
                <a:fgClr>
                  <a:srgbClr val="FFF2BE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1" name="Rectangle 57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1392" cy="144"/>
              </a:xfrm>
              <a:prstGeom prst="rect">
                <a:avLst/>
              </a:prstGeom>
              <a:noFill/>
              <a:ln w="25400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86" name="Text Box 58"/>
            <p:cNvSpPr txBox="1">
              <a:spLocks noChangeArrowheads="1"/>
            </p:cNvSpPr>
            <p:nvPr/>
          </p:nvSpPr>
          <p:spPr bwMode="auto">
            <a:xfrm>
              <a:off x="4222" y="1872"/>
              <a:ext cx="8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rPr>
                <a:t>Stay Cutoff</a:t>
              </a:r>
            </a:p>
          </p:txBody>
        </p:sp>
        <p:sp>
          <p:nvSpPr>
            <p:cNvPr id="187" name="Line 59"/>
            <p:cNvSpPr>
              <a:spLocks noChangeShapeType="1"/>
            </p:cNvSpPr>
            <p:nvPr/>
          </p:nvSpPr>
          <p:spPr bwMode="auto">
            <a:xfrm>
              <a:off x="4560" y="216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Line 60"/>
            <p:cNvSpPr>
              <a:spLocks noChangeShapeType="1"/>
            </p:cNvSpPr>
            <p:nvPr/>
          </p:nvSpPr>
          <p:spPr bwMode="auto">
            <a:xfrm>
              <a:off x="4560" y="2280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2" name="Group 79"/>
          <p:cNvGrpSpPr>
            <a:grpSpLocks/>
          </p:cNvGrpSpPr>
          <p:nvPr/>
        </p:nvGrpSpPr>
        <p:grpSpPr bwMode="auto">
          <a:xfrm>
            <a:off x="1143000" y="3124200"/>
            <a:ext cx="4114800" cy="533400"/>
            <a:chOff x="864" y="2592"/>
            <a:chExt cx="2592" cy="336"/>
          </a:xfrm>
        </p:grpSpPr>
        <p:sp>
          <p:nvSpPr>
            <p:cNvPr id="203" name="Rectangle 80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4" name="Rectangle 81"/>
            <p:cNvSpPr>
              <a:spLocks noChangeArrowheads="1"/>
            </p:cNvSpPr>
            <p:nvPr/>
          </p:nvSpPr>
          <p:spPr bwMode="auto">
            <a:xfrm>
              <a:off x="1200" y="2640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5" name="Rectangle 82"/>
            <p:cNvSpPr>
              <a:spLocks noChangeArrowheads="1"/>
            </p:cNvSpPr>
            <p:nvPr/>
          </p:nvSpPr>
          <p:spPr bwMode="auto">
            <a:xfrm>
              <a:off x="1532" y="2640"/>
              <a:ext cx="244" cy="240"/>
            </a:xfrm>
            <a:prstGeom prst="rect">
              <a:avLst/>
            </a:prstGeom>
            <a:solidFill>
              <a:srgbClr val="CC9700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6" name="Rectangle 83"/>
            <p:cNvSpPr>
              <a:spLocks noChangeArrowheads="1"/>
            </p:cNvSpPr>
            <p:nvPr/>
          </p:nvSpPr>
          <p:spPr bwMode="auto">
            <a:xfrm>
              <a:off x="2208" y="2640"/>
              <a:ext cx="244" cy="240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7" name="Rectangle 84"/>
            <p:cNvSpPr>
              <a:spLocks noChangeArrowheads="1"/>
            </p:cNvSpPr>
            <p:nvPr/>
          </p:nvSpPr>
          <p:spPr bwMode="auto">
            <a:xfrm>
              <a:off x="2876" y="2640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8" name="Rectangle 85"/>
            <p:cNvSpPr>
              <a:spLocks noChangeArrowheads="1"/>
            </p:cNvSpPr>
            <p:nvPr/>
          </p:nvSpPr>
          <p:spPr bwMode="auto">
            <a:xfrm>
              <a:off x="3212" y="2640"/>
              <a:ext cx="244" cy="240"/>
            </a:xfrm>
            <a:prstGeom prst="rect">
              <a:avLst/>
            </a:prstGeom>
            <a:solidFill>
              <a:srgbClr val="6666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9" name="Rectangle 86" descr="50%"/>
            <p:cNvSpPr>
              <a:spLocks noChangeArrowheads="1"/>
            </p:cNvSpPr>
            <p:nvPr/>
          </p:nvSpPr>
          <p:spPr bwMode="auto">
            <a:xfrm>
              <a:off x="864" y="2640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0" name="Rectangle 87" descr="50%"/>
            <p:cNvSpPr>
              <a:spLocks noChangeArrowheads="1"/>
            </p:cNvSpPr>
            <p:nvPr/>
          </p:nvSpPr>
          <p:spPr bwMode="auto">
            <a:xfrm>
              <a:off x="1872" y="2640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1" name="Rectangle 88" descr="50%"/>
            <p:cNvSpPr>
              <a:spLocks noChangeArrowheads="1"/>
            </p:cNvSpPr>
            <p:nvPr/>
          </p:nvSpPr>
          <p:spPr bwMode="auto">
            <a:xfrm>
              <a:off x="2540" y="2640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212" name="Group 106"/>
          <p:cNvGrpSpPr>
            <a:grpSpLocks/>
          </p:cNvGrpSpPr>
          <p:nvPr/>
        </p:nvGrpSpPr>
        <p:grpSpPr bwMode="auto">
          <a:xfrm>
            <a:off x="1143000" y="2057400"/>
            <a:ext cx="4114800" cy="533400"/>
            <a:chOff x="864" y="1920"/>
            <a:chExt cx="2592" cy="336"/>
          </a:xfrm>
        </p:grpSpPr>
        <p:sp>
          <p:nvSpPr>
            <p:cNvPr id="213" name="Rectangle 107"/>
            <p:cNvSpPr>
              <a:spLocks noChangeArrowheads="1"/>
            </p:cNvSpPr>
            <p:nvPr/>
          </p:nvSpPr>
          <p:spPr bwMode="auto">
            <a:xfrm>
              <a:off x="1488" y="1920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4" name="Rectangle 108"/>
            <p:cNvSpPr>
              <a:spLocks noChangeArrowheads="1"/>
            </p:cNvSpPr>
            <p:nvPr/>
          </p:nvSpPr>
          <p:spPr bwMode="auto">
            <a:xfrm>
              <a:off x="864" y="1968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5" name="Rectangle 109"/>
            <p:cNvSpPr>
              <a:spLocks noChangeArrowheads="1"/>
            </p:cNvSpPr>
            <p:nvPr/>
          </p:nvSpPr>
          <p:spPr bwMode="auto">
            <a:xfrm>
              <a:off x="1532" y="1968"/>
              <a:ext cx="244" cy="240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6" name="Rectangle 110"/>
            <p:cNvSpPr>
              <a:spLocks noChangeArrowheads="1"/>
            </p:cNvSpPr>
            <p:nvPr/>
          </p:nvSpPr>
          <p:spPr bwMode="auto">
            <a:xfrm>
              <a:off x="1868" y="1968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7" name="Rectangle 111"/>
            <p:cNvSpPr>
              <a:spLocks noChangeArrowheads="1"/>
            </p:cNvSpPr>
            <p:nvPr/>
          </p:nvSpPr>
          <p:spPr bwMode="auto">
            <a:xfrm>
              <a:off x="2208" y="1968"/>
              <a:ext cx="244" cy="240"/>
            </a:xfrm>
            <a:prstGeom prst="rect">
              <a:avLst/>
            </a:prstGeom>
            <a:solidFill>
              <a:srgbClr val="0033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8" name="Rectangle 112" descr="50%"/>
            <p:cNvSpPr>
              <a:spLocks noChangeArrowheads="1"/>
            </p:cNvSpPr>
            <p:nvPr/>
          </p:nvSpPr>
          <p:spPr bwMode="auto">
            <a:xfrm>
              <a:off x="2544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9" name="Rectangle 113" descr="50%"/>
            <p:cNvSpPr>
              <a:spLocks noChangeArrowheads="1"/>
            </p:cNvSpPr>
            <p:nvPr/>
          </p:nvSpPr>
          <p:spPr bwMode="auto">
            <a:xfrm>
              <a:off x="2876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0" name="Rectangle 114" descr="50%"/>
            <p:cNvSpPr>
              <a:spLocks noChangeArrowheads="1"/>
            </p:cNvSpPr>
            <p:nvPr/>
          </p:nvSpPr>
          <p:spPr bwMode="auto">
            <a:xfrm>
              <a:off x="3212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1" name="Rectangle 115" descr="50%"/>
            <p:cNvSpPr>
              <a:spLocks noChangeArrowheads="1"/>
            </p:cNvSpPr>
            <p:nvPr/>
          </p:nvSpPr>
          <p:spPr bwMode="auto">
            <a:xfrm>
              <a:off x="1200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222" name="Group 152"/>
          <p:cNvGrpSpPr>
            <a:grpSpLocks/>
          </p:cNvGrpSpPr>
          <p:nvPr/>
        </p:nvGrpSpPr>
        <p:grpSpPr bwMode="auto">
          <a:xfrm>
            <a:off x="2133600" y="2590800"/>
            <a:ext cx="1600200" cy="533400"/>
            <a:chOff x="1488" y="2256"/>
            <a:chExt cx="1008" cy="336"/>
          </a:xfrm>
        </p:grpSpPr>
        <p:sp>
          <p:nvSpPr>
            <p:cNvPr id="223" name="Rectangle 153"/>
            <p:cNvSpPr>
              <a:spLocks noChangeArrowheads="1"/>
            </p:cNvSpPr>
            <p:nvPr/>
          </p:nvSpPr>
          <p:spPr bwMode="auto">
            <a:xfrm>
              <a:off x="2160" y="2256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4" name="Rectangle 154"/>
            <p:cNvSpPr>
              <a:spLocks noChangeArrowheads="1"/>
            </p:cNvSpPr>
            <p:nvPr/>
          </p:nvSpPr>
          <p:spPr bwMode="auto">
            <a:xfrm>
              <a:off x="2208" y="2304"/>
              <a:ext cx="244" cy="240"/>
            </a:xfrm>
            <a:prstGeom prst="rect">
              <a:avLst/>
            </a:prstGeom>
            <a:solidFill>
              <a:srgbClr val="003366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5" name="Rectangle 155"/>
            <p:cNvSpPr>
              <a:spLocks noChangeArrowheads="1"/>
            </p:cNvSpPr>
            <p:nvPr/>
          </p:nvSpPr>
          <p:spPr bwMode="auto">
            <a:xfrm>
              <a:off x="1488" y="2256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6" name="Rectangle 156"/>
            <p:cNvSpPr>
              <a:spLocks noChangeArrowheads="1"/>
            </p:cNvSpPr>
            <p:nvPr/>
          </p:nvSpPr>
          <p:spPr bwMode="auto">
            <a:xfrm>
              <a:off x="1536" y="2304"/>
              <a:ext cx="244" cy="240"/>
            </a:xfrm>
            <a:prstGeom prst="rect">
              <a:avLst/>
            </a:prstGeom>
            <a:solidFill>
              <a:srgbClr val="CC9700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482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变量顺序选择：</a:t>
            </a:r>
            <a:r>
              <a:rPr lang="zh-CN" altLang="en-US" dirty="0" smtClean="0"/>
              <a:t>逐步法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双向法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2481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161" name="Rectangle 160"/>
          <p:cNvSpPr>
            <a:spLocks noChangeArrowheads="1"/>
          </p:cNvSpPr>
          <p:nvPr/>
        </p:nvSpPr>
        <p:spPr bwMode="auto">
          <a:xfrm>
            <a:off x="3208338" y="3659188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2" name="Rectangle 159"/>
          <p:cNvSpPr>
            <a:spLocks noChangeArrowheads="1"/>
          </p:cNvSpPr>
          <p:nvPr/>
        </p:nvSpPr>
        <p:spPr bwMode="auto">
          <a:xfrm>
            <a:off x="4800600" y="3660775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3" name="Rectangle 3"/>
          <p:cNvSpPr>
            <a:spLocks noChangeArrowheads="1"/>
          </p:cNvSpPr>
          <p:nvPr/>
        </p:nvSpPr>
        <p:spPr bwMode="auto">
          <a:xfrm>
            <a:off x="32004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4" name="Rectangle 4"/>
          <p:cNvSpPr>
            <a:spLocks noChangeArrowheads="1"/>
          </p:cNvSpPr>
          <p:nvPr/>
        </p:nvSpPr>
        <p:spPr bwMode="auto">
          <a:xfrm>
            <a:off x="2133600" y="1524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5" name="Text Box 5"/>
          <p:cNvSpPr txBox="1">
            <a:spLocks noChangeArrowheads="1"/>
          </p:cNvSpPr>
          <p:nvPr/>
        </p:nvSpPr>
        <p:spPr bwMode="auto">
          <a:xfrm>
            <a:off x="2362200" y="1066800"/>
            <a:ext cx="163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Input </a:t>
            </a:r>
            <a:r>
              <a:rPr lang="en-US" altLang="zh-CN" i="1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-value</a:t>
            </a:r>
            <a:endParaRPr lang="en-US" altLang="zh-CN" dirty="0" smtClean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66" name="Group 6"/>
          <p:cNvGrpSpPr>
            <a:grpSpLocks/>
          </p:cNvGrpSpPr>
          <p:nvPr/>
        </p:nvGrpSpPr>
        <p:grpSpPr bwMode="auto">
          <a:xfrm>
            <a:off x="1143000" y="1600200"/>
            <a:ext cx="4114800" cy="381000"/>
            <a:chOff x="864" y="1632"/>
            <a:chExt cx="2592" cy="240"/>
          </a:xfrm>
        </p:grpSpPr>
        <p:sp>
          <p:nvSpPr>
            <p:cNvPr id="167" name="Rectangle 7" descr="50%"/>
            <p:cNvSpPr>
              <a:spLocks noChangeArrowheads="1"/>
            </p:cNvSpPr>
            <p:nvPr/>
          </p:nvSpPr>
          <p:spPr bwMode="auto">
            <a:xfrm>
              <a:off x="86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8" name="Rectangle 8" descr="50%"/>
            <p:cNvSpPr>
              <a:spLocks noChangeArrowheads="1"/>
            </p:cNvSpPr>
            <p:nvPr/>
          </p:nvSpPr>
          <p:spPr bwMode="auto">
            <a:xfrm>
              <a:off x="1200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9" name="Rectangle 9"/>
            <p:cNvSpPr>
              <a:spLocks noChangeArrowheads="1"/>
            </p:cNvSpPr>
            <p:nvPr/>
          </p:nvSpPr>
          <p:spPr bwMode="auto">
            <a:xfrm>
              <a:off x="1536" y="1632"/>
              <a:ext cx="244" cy="240"/>
            </a:xfrm>
            <a:prstGeom prst="rect">
              <a:avLst/>
            </a:prstGeom>
            <a:solidFill>
              <a:srgbClr val="0033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0" name="Rectangle 10"/>
            <p:cNvSpPr>
              <a:spLocks noChangeArrowheads="1"/>
            </p:cNvSpPr>
            <p:nvPr/>
          </p:nvSpPr>
          <p:spPr bwMode="auto">
            <a:xfrm>
              <a:off x="1868" y="1632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1" name="Rectangle 11"/>
            <p:cNvSpPr>
              <a:spLocks noChangeArrowheads="1"/>
            </p:cNvSpPr>
            <p:nvPr/>
          </p:nvSpPr>
          <p:spPr bwMode="auto">
            <a:xfrm>
              <a:off x="2208" y="1632"/>
              <a:ext cx="244" cy="240"/>
            </a:xfrm>
            <a:prstGeom prst="rect">
              <a:avLst/>
            </a:prstGeom>
            <a:solidFill>
              <a:srgbClr val="6666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2" name="Rectangle 12" descr="50%"/>
            <p:cNvSpPr>
              <a:spLocks noChangeArrowheads="1"/>
            </p:cNvSpPr>
            <p:nvPr/>
          </p:nvSpPr>
          <p:spPr bwMode="auto">
            <a:xfrm>
              <a:off x="254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3" name="Rectangle 13" descr="50%"/>
            <p:cNvSpPr>
              <a:spLocks noChangeArrowheads="1"/>
            </p:cNvSpPr>
            <p:nvPr/>
          </p:nvSpPr>
          <p:spPr bwMode="auto">
            <a:xfrm>
              <a:off x="2876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4" name="Rectangle 14" descr="50%"/>
            <p:cNvSpPr>
              <a:spLocks noChangeArrowheads="1"/>
            </p:cNvSpPr>
            <p:nvPr/>
          </p:nvSpPr>
          <p:spPr bwMode="auto">
            <a:xfrm>
              <a:off x="3212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175" name="Group 22"/>
          <p:cNvGrpSpPr>
            <a:grpSpLocks/>
          </p:cNvGrpSpPr>
          <p:nvPr/>
        </p:nvGrpSpPr>
        <p:grpSpPr bwMode="auto">
          <a:xfrm>
            <a:off x="6096000" y="1143000"/>
            <a:ext cx="2209800" cy="838200"/>
            <a:chOff x="3936" y="1392"/>
            <a:chExt cx="1392" cy="528"/>
          </a:xfrm>
        </p:grpSpPr>
        <p:grpSp>
          <p:nvGrpSpPr>
            <p:cNvPr id="176" name="Group 23"/>
            <p:cNvGrpSpPr>
              <a:grpSpLocks/>
            </p:cNvGrpSpPr>
            <p:nvPr/>
          </p:nvGrpSpPr>
          <p:grpSpPr bwMode="auto">
            <a:xfrm>
              <a:off x="3936" y="1728"/>
              <a:ext cx="1392" cy="144"/>
              <a:chOff x="3984" y="1728"/>
              <a:chExt cx="1392" cy="144"/>
            </a:xfrm>
          </p:grpSpPr>
          <p:sp>
            <p:nvSpPr>
              <p:cNvPr id="180" name="Rectangle 24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96" cy="144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81" name="Rectangle 25" descr="50%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96" cy="144"/>
              </a:xfrm>
              <a:prstGeom prst="rect">
                <a:avLst/>
              </a:prstGeom>
              <a:pattFill prst="pct50">
                <a:fgClr>
                  <a:srgbClr val="003366"/>
                </a:fgClr>
                <a:bgClr>
                  <a:srgbClr val="0033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82" name="Rectangle 26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" cy="14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83" name="Rectangle 27" descr="50%"/>
              <p:cNvSpPr>
                <a:spLocks noChangeArrowheads="1"/>
              </p:cNvSpPr>
              <p:nvPr/>
            </p:nvSpPr>
            <p:spPr bwMode="auto">
              <a:xfrm>
                <a:off x="4272" y="1728"/>
                <a:ext cx="96" cy="144"/>
              </a:xfrm>
              <a:prstGeom prst="rect">
                <a:avLst/>
              </a:prstGeom>
              <a:pattFill prst="pct50">
                <a:fgClr>
                  <a:srgbClr val="003399"/>
                </a:fgClr>
                <a:bgClr>
                  <a:srgbClr val="6666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84" name="Rectangle 28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96" cy="144"/>
              </a:xfrm>
              <a:prstGeom prst="rect">
                <a:avLst/>
              </a:pr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85" name="Rectangle 29" descr="50%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96" cy="144"/>
              </a:xfrm>
              <a:prstGeom prst="rect">
                <a:avLst/>
              </a:prstGeom>
              <a:pattFill prst="pct50">
                <a:fgClr>
                  <a:srgbClr val="666699"/>
                </a:fgClr>
                <a:bgClr>
                  <a:srgbClr val="CC97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86" name="Rectangle 30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96" cy="144"/>
              </a:xfrm>
              <a:prstGeom prst="rect">
                <a:avLst/>
              </a:prstGeom>
              <a:solidFill>
                <a:srgbClr val="CC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87" name="Rectangle 31" descr="50%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96" cy="144"/>
              </a:xfrm>
              <a:prstGeom prst="rect">
                <a:avLst/>
              </a:prstGeom>
              <a:pattFill prst="pct50">
                <a:fgClr>
                  <a:srgbClr val="CC9700"/>
                </a:fgClr>
                <a:bgClr>
                  <a:srgbClr val="FFCC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88" name="Rectangle 32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89" name="Rectangle 33" descr="50%"/>
              <p:cNvSpPr>
                <a:spLocks noChangeArrowheads="1"/>
              </p:cNvSpPr>
              <p:nvPr/>
            </p:nvSpPr>
            <p:spPr bwMode="auto">
              <a:xfrm>
                <a:off x="4848" y="1728"/>
                <a:ext cx="96" cy="144"/>
              </a:xfrm>
              <a:prstGeom prst="rect">
                <a:avLst/>
              </a:prstGeom>
              <a:pattFill prst="pct50">
                <a:fgClr>
                  <a:srgbClr val="FFCC00"/>
                </a:fgClr>
                <a:bgClr>
                  <a:srgbClr val="FFF2B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0" name="Rectangle 34"/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96" cy="144"/>
              </a:xfrm>
              <a:prstGeom prst="rect">
                <a:avLst/>
              </a:prstGeom>
              <a:solidFill>
                <a:srgbClr val="FFF2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1" name="Rectangle 35" descr="50%"/>
              <p:cNvSpPr>
                <a:spLocks noChangeArrowheads="1"/>
              </p:cNvSpPr>
              <p:nvPr/>
            </p:nvSpPr>
            <p:spPr bwMode="auto">
              <a:xfrm>
                <a:off x="5040" y="1728"/>
                <a:ext cx="336" cy="144"/>
              </a:xfrm>
              <a:prstGeom prst="rect">
                <a:avLst/>
              </a:prstGeom>
              <a:pattFill prst="pct50">
                <a:fgClr>
                  <a:srgbClr val="FFF2BE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2" name="Rectangle 36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1392" cy="144"/>
              </a:xfrm>
              <a:prstGeom prst="rect">
                <a:avLst/>
              </a:prstGeom>
              <a:noFill/>
              <a:ln w="25400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7" name="Text Box 37"/>
            <p:cNvSpPr txBox="1">
              <a:spLocks noChangeArrowheads="1"/>
            </p:cNvSpPr>
            <p:nvPr/>
          </p:nvSpPr>
          <p:spPr bwMode="auto">
            <a:xfrm>
              <a:off x="4148" y="1392"/>
              <a:ext cx="9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rPr>
                <a:t>Entry Cutoff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8" name="Line 38"/>
            <p:cNvSpPr>
              <a:spLocks noChangeShapeType="1"/>
            </p:cNvSpPr>
            <p:nvPr/>
          </p:nvSpPr>
          <p:spPr bwMode="auto">
            <a:xfrm>
              <a:off x="4512" y="168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Line 39"/>
            <p:cNvSpPr>
              <a:spLocks noChangeShapeType="1"/>
            </p:cNvSpPr>
            <p:nvPr/>
          </p:nvSpPr>
          <p:spPr bwMode="auto">
            <a:xfrm flipH="1">
              <a:off x="4128" y="1800"/>
              <a:ext cx="384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3" name="Rectangle 40"/>
          <p:cNvSpPr>
            <a:spLocks noChangeArrowheads="1"/>
          </p:cNvSpPr>
          <p:nvPr/>
        </p:nvSpPr>
        <p:spPr bwMode="auto">
          <a:xfrm>
            <a:off x="48006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194" name="Group 43"/>
          <p:cNvGrpSpPr>
            <a:grpSpLocks/>
          </p:cNvGrpSpPr>
          <p:nvPr/>
        </p:nvGrpSpPr>
        <p:grpSpPr bwMode="auto">
          <a:xfrm>
            <a:off x="6096000" y="1981200"/>
            <a:ext cx="2209800" cy="838200"/>
            <a:chOff x="3984" y="1872"/>
            <a:chExt cx="1392" cy="528"/>
          </a:xfrm>
        </p:grpSpPr>
        <p:grpSp>
          <p:nvGrpSpPr>
            <p:cNvPr id="195" name="Group 44"/>
            <p:cNvGrpSpPr>
              <a:grpSpLocks/>
            </p:cNvGrpSpPr>
            <p:nvPr/>
          </p:nvGrpSpPr>
          <p:grpSpPr bwMode="auto">
            <a:xfrm>
              <a:off x="3984" y="2208"/>
              <a:ext cx="1392" cy="144"/>
              <a:chOff x="3984" y="1728"/>
              <a:chExt cx="1392" cy="144"/>
            </a:xfrm>
          </p:grpSpPr>
          <p:sp>
            <p:nvSpPr>
              <p:cNvPr id="199" name="Rectangle 45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96" cy="144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0" name="Rectangle 46" descr="50%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96" cy="144"/>
              </a:xfrm>
              <a:prstGeom prst="rect">
                <a:avLst/>
              </a:prstGeom>
              <a:pattFill prst="pct50">
                <a:fgClr>
                  <a:srgbClr val="003366"/>
                </a:fgClr>
                <a:bgClr>
                  <a:srgbClr val="0033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1" name="Rectangle 47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" cy="14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2" name="Rectangle 48" descr="50%"/>
              <p:cNvSpPr>
                <a:spLocks noChangeArrowheads="1"/>
              </p:cNvSpPr>
              <p:nvPr/>
            </p:nvSpPr>
            <p:spPr bwMode="auto">
              <a:xfrm>
                <a:off x="4272" y="1728"/>
                <a:ext cx="96" cy="144"/>
              </a:xfrm>
              <a:prstGeom prst="rect">
                <a:avLst/>
              </a:prstGeom>
              <a:pattFill prst="pct50">
                <a:fgClr>
                  <a:srgbClr val="003399"/>
                </a:fgClr>
                <a:bgClr>
                  <a:srgbClr val="6666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3" name="Rectangle 49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96" cy="144"/>
              </a:xfrm>
              <a:prstGeom prst="rect">
                <a:avLst/>
              </a:pr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4" name="Rectangle 50" descr="50%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96" cy="144"/>
              </a:xfrm>
              <a:prstGeom prst="rect">
                <a:avLst/>
              </a:prstGeom>
              <a:pattFill prst="pct50">
                <a:fgClr>
                  <a:srgbClr val="666699"/>
                </a:fgClr>
                <a:bgClr>
                  <a:srgbClr val="CC97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5" name="Rectangle 51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96" cy="144"/>
              </a:xfrm>
              <a:prstGeom prst="rect">
                <a:avLst/>
              </a:prstGeom>
              <a:solidFill>
                <a:srgbClr val="CC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6" name="Rectangle 52" descr="50%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96" cy="144"/>
              </a:xfrm>
              <a:prstGeom prst="rect">
                <a:avLst/>
              </a:prstGeom>
              <a:pattFill prst="pct50">
                <a:fgClr>
                  <a:srgbClr val="CC9700"/>
                </a:fgClr>
                <a:bgClr>
                  <a:srgbClr val="FFCC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7" name="Rectangle 53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8" name="Rectangle 54" descr="50%"/>
              <p:cNvSpPr>
                <a:spLocks noChangeArrowheads="1"/>
              </p:cNvSpPr>
              <p:nvPr/>
            </p:nvSpPr>
            <p:spPr bwMode="auto">
              <a:xfrm>
                <a:off x="4848" y="1728"/>
                <a:ext cx="96" cy="144"/>
              </a:xfrm>
              <a:prstGeom prst="rect">
                <a:avLst/>
              </a:prstGeom>
              <a:pattFill prst="pct50">
                <a:fgClr>
                  <a:srgbClr val="FFCC00"/>
                </a:fgClr>
                <a:bgClr>
                  <a:srgbClr val="FFF2B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9" name="Rectangle 55"/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96" cy="144"/>
              </a:xfrm>
              <a:prstGeom prst="rect">
                <a:avLst/>
              </a:prstGeom>
              <a:solidFill>
                <a:srgbClr val="FFF2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56" descr="50%"/>
              <p:cNvSpPr>
                <a:spLocks noChangeArrowheads="1"/>
              </p:cNvSpPr>
              <p:nvPr/>
            </p:nvSpPr>
            <p:spPr bwMode="auto">
              <a:xfrm>
                <a:off x="5040" y="1728"/>
                <a:ext cx="336" cy="144"/>
              </a:xfrm>
              <a:prstGeom prst="rect">
                <a:avLst/>
              </a:prstGeom>
              <a:pattFill prst="pct50">
                <a:fgClr>
                  <a:srgbClr val="FFF2BE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11" name="Rectangle 57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1392" cy="144"/>
              </a:xfrm>
              <a:prstGeom prst="rect">
                <a:avLst/>
              </a:prstGeom>
              <a:noFill/>
              <a:ln w="25400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96" name="Text Box 58"/>
            <p:cNvSpPr txBox="1">
              <a:spLocks noChangeArrowheads="1"/>
            </p:cNvSpPr>
            <p:nvPr/>
          </p:nvSpPr>
          <p:spPr bwMode="auto">
            <a:xfrm>
              <a:off x="4222" y="1872"/>
              <a:ext cx="8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rPr>
                <a:t>Stay Cutoff</a:t>
              </a:r>
            </a:p>
          </p:txBody>
        </p:sp>
        <p:sp>
          <p:nvSpPr>
            <p:cNvPr id="197" name="Line 59"/>
            <p:cNvSpPr>
              <a:spLocks noChangeShapeType="1"/>
            </p:cNvSpPr>
            <p:nvPr/>
          </p:nvSpPr>
          <p:spPr bwMode="auto">
            <a:xfrm>
              <a:off x="4560" y="216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Line 60"/>
            <p:cNvSpPr>
              <a:spLocks noChangeShapeType="1"/>
            </p:cNvSpPr>
            <p:nvPr/>
          </p:nvSpPr>
          <p:spPr bwMode="auto">
            <a:xfrm>
              <a:off x="4560" y="2280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2" name="Group 79"/>
          <p:cNvGrpSpPr>
            <a:grpSpLocks/>
          </p:cNvGrpSpPr>
          <p:nvPr/>
        </p:nvGrpSpPr>
        <p:grpSpPr bwMode="auto">
          <a:xfrm>
            <a:off x="1143000" y="3124200"/>
            <a:ext cx="4114800" cy="533400"/>
            <a:chOff x="864" y="2592"/>
            <a:chExt cx="2592" cy="336"/>
          </a:xfrm>
        </p:grpSpPr>
        <p:sp>
          <p:nvSpPr>
            <p:cNvPr id="213" name="Rectangle 80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4" name="Rectangle 81"/>
            <p:cNvSpPr>
              <a:spLocks noChangeArrowheads="1"/>
            </p:cNvSpPr>
            <p:nvPr/>
          </p:nvSpPr>
          <p:spPr bwMode="auto">
            <a:xfrm>
              <a:off x="1200" y="2640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5" name="Rectangle 82"/>
            <p:cNvSpPr>
              <a:spLocks noChangeArrowheads="1"/>
            </p:cNvSpPr>
            <p:nvPr/>
          </p:nvSpPr>
          <p:spPr bwMode="auto">
            <a:xfrm>
              <a:off x="1532" y="2640"/>
              <a:ext cx="244" cy="240"/>
            </a:xfrm>
            <a:prstGeom prst="rect">
              <a:avLst/>
            </a:prstGeom>
            <a:solidFill>
              <a:srgbClr val="CC9700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6" name="Rectangle 83"/>
            <p:cNvSpPr>
              <a:spLocks noChangeArrowheads="1"/>
            </p:cNvSpPr>
            <p:nvPr/>
          </p:nvSpPr>
          <p:spPr bwMode="auto">
            <a:xfrm>
              <a:off x="2208" y="2640"/>
              <a:ext cx="244" cy="240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7" name="Rectangle 84"/>
            <p:cNvSpPr>
              <a:spLocks noChangeArrowheads="1"/>
            </p:cNvSpPr>
            <p:nvPr/>
          </p:nvSpPr>
          <p:spPr bwMode="auto">
            <a:xfrm>
              <a:off x="2876" y="2640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8" name="Rectangle 85"/>
            <p:cNvSpPr>
              <a:spLocks noChangeArrowheads="1"/>
            </p:cNvSpPr>
            <p:nvPr/>
          </p:nvSpPr>
          <p:spPr bwMode="auto">
            <a:xfrm>
              <a:off x="3212" y="2640"/>
              <a:ext cx="244" cy="240"/>
            </a:xfrm>
            <a:prstGeom prst="rect">
              <a:avLst/>
            </a:prstGeom>
            <a:solidFill>
              <a:srgbClr val="6666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9" name="Rectangle 86" descr="50%"/>
            <p:cNvSpPr>
              <a:spLocks noChangeArrowheads="1"/>
            </p:cNvSpPr>
            <p:nvPr/>
          </p:nvSpPr>
          <p:spPr bwMode="auto">
            <a:xfrm>
              <a:off x="864" y="2640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0" name="Rectangle 87" descr="50%"/>
            <p:cNvSpPr>
              <a:spLocks noChangeArrowheads="1"/>
            </p:cNvSpPr>
            <p:nvPr/>
          </p:nvSpPr>
          <p:spPr bwMode="auto">
            <a:xfrm>
              <a:off x="1872" y="2640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1" name="Rectangle 88" descr="50%"/>
            <p:cNvSpPr>
              <a:spLocks noChangeArrowheads="1"/>
            </p:cNvSpPr>
            <p:nvPr/>
          </p:nvSpPr>
          <p:spPr bwMode="auto">
            <a:xfrm>
              <a:off x="2540" y="2640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222" name="Group 106"/>
          <p:cNvGrpSpPr>
            <a:grpSpLocks/>
          </p:cNvGrpSpPr>
          <p:nvPr/>
        </p:nvGrpSpPr>
        <p:grpSpPr bwMode="auto">
          <a:xfrm>
            <a:off x="1143000" y="2057400"/>
            <a:ext cx="4114800" cy="533400"/>
            <a:chOff x="864" y="1920"/>
            <a:chExt cx="2592" cy="336"/>
          </a:xfrm>
        </p:grpSpPr>
        <p:sp>
          <p:nvSpPr>
            <p:cNvPr id="223" name="Rectangle 107"/>
            <p:cNvSpPr>
              <a:spLocks noChangeArrowheads="1"/>
            </p:cNvSpPr>
            <p:nvPr/>
          </p:nvSpPr>
          <p:spPr bwMode="auto">
            <a:xfrm>
              <a:off x="1488" y="1920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4" name="Rectangle 108"/>
            <p:cNvSpPr>
              <a:spLocks noChangeArrowheads="1"/>
            </p:cNvSpPr>
            <p:nvPr/>
          </p:nvSpPr>
          <p:spPr bwMode="auto">
            <a:xfrm>
              <a:off x="864" y="1968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5" name="Rectangle 109"/>
            <p:cNvSpPr>
              <a:spLocks noChangeArrowheads="1"/>
            </p:cNvSpPr>
            <p:nvPr/>
          </p:nvSpPr>
          <p:spPr bwMode="auto">
            <a:xfrm>
              <a:off x="1532" y="1968"/>
              <a:ext cx="244" cy="240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6" name="Rectangle 110"/>
            <p:cNvSpPr>
              <a:spLocks noChangeArrowheads="1"/>
            </p:cNvSpPr>
            <p:nvPr/>
          </p:nvSpPr>
          <p:spPr bwMode="auto">
            <a:xfrm>
              <a:off x="1868" y="1968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7" name="Rectangle 111"/>
            <p:cNvSpPr>
              <a:spLocks noChangeArrowheads="1"/>
            </p:cNvSpPr>
            <p:nvPr/>
          </p:nvSpPr>
          <p:spPr bwMode="auto">
            <a:xfrm>
              <a:off x="2208" y="1968"/>
              <a:ext cx="244" cy="240"/>
            </a:xfrm>
            <a:prstGeom prst="rect">
              <a:avLst/>
            </a:prstGeom>
            <a:solidFill>
              <a:srgbClr val="0033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8" name="Rectangle 112" descr="50%"/>
            <p:cNvSpPr>
              <a:spLocks noChangeArrowheads="1"/>
            </p:cNvSpPr>
            <p:nvPr/>
          </p:nvSpPr>
          <p:spPr bwMode="auto">
            <a:xfrm>
              <a:off x="2544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9" name="Rectangle 113" descr="50%"/>
            <p:cNvSpPr>
              <a:spLocks noChangeArrowheads="1"/>
            </p:cNvSpPr>
            <p:nvPr/>
          </p:nvSpPr>
          <p:spPr bwMode="auto">
            <a:xfrm>
              <a:off x="2876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0" name="Rectangle 114" descr="50%"/>
            <p:cNvSpPr>
              <a:spLocks noChangeArrowheads="1"/>
            </p:cNvSpPr>
            <p:nvPr/>
          </p:nvSpPr>
          <p:spPr bwMode="auto">
            <a:xfrm>
              <a:off x="3212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1" name="Rectangle 115" descr="50%"/>
            <p:cNvSpPr>
              <a:spLocks noChangeArrowheads="1"/>
            </p:cNvSpPr>
            <p:nvPr/>
          </p:nvSpPr>
          <p:spPr bwMode="auto">
            <a:xfrm>
              <a:off x="1200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232" name="Rectangle 126"/>
          <p:cNvSpPr>
            <a:spLocks noChangeArrowheads="1"/>
          </p:cNvSpPr>
          <p:nvPr/>
        </p:nvSpPr>
        <p:spPr bwMode="auto">
          <a:xfrm>
            <a:off x="3276600" y="3733800"/>
            <a:ext cx="387350" cy="381000"/>
          </a:xfrm>
          <a:prstGeom prst="rect">
            <a:avLst/>
          </a:prstGeom>
          <a:solidFill>
            <a:srgbClr val="003366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3" name="Rectangle 129"/>
          <p:cNvSpPr>
            <a:spLocks noChangeArrowheads="1"/>
          </p:cNvSpPr>
          <p:nvPr/>
        </p:nvSpPr>
        <p:spPr bwMode="auto">
          <a:xfrm>
            <a:off x="4870450" y="37338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234" name="Group 152"/>
          <p:cNvGrpSpPr>
            <a:grpSpLocks/>
          </p:cNvGrpSpPr>
          <p:nvPr/>
        </p:nvGrpSpPr>
        <p:grpSpPr bwMode="auto">
          <a:xfrm>
            <a:off x="2133600" y="2590800"/>
            <a:ext cx="1600200" cy="533400"/>
            <a:chOff x="1488" y="2256"/>
            <a:chExt cx="1008" cy="336"/>
          </a:xfrm>
        </p:grpSpPr>
        <p:sp>
          <p:nvSpPr>
            <p:cNvPr id="235" name="Rectangle 153"/>
            <p:cNvSpPr>
              <a:spLocks noChangeArrowheads="1"/>
            </p:cNvSpPr>
            <p:nvPr/>
          </p:nvSpPr>
          <p:spPr bwMode="auto">
            <a:xfrm>
              <a:off x="2160" y="2256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6" name="Rectangle 154"/>
            <p:cNvSpPr>
              <a:spLocks noChangeArrowheads="1"/>
            </p:cNvSpPr>
            <p:nvPr/>
          </p:nvSpPr>
          <p:spPr bwMode="auto">
            <a:xfrm>
              <a:off x="2208" y="2304"/>
              <a:ext cx="244" cy="240"/>
            </a:xfrm>
            <a:prstGeom prst="rect">
              <a:avLst/>
            </a:prstGeom>
            <a:solidFill>
              <a:srgbClr val="003366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7" name="Rectangle 155"/>
            <p:cNvSpPr>
              <a:spLocks noChangeArrowheads="1"/>
            </p:cNvSpPr>
            <p:nvPr/>
          </p:nvSpPr>
          <p:spPr bwMode="auto">
            <a:xfrm>
              <a:off x="1488" y="2256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8" name="Rectangle 156"/>
            <p:cNvSpPr>
              <a:spLocks noChangeArrowheads="1"/>
            </p:cNvSpPr>
            <p:nvPr/>
          </p:nvSpPr>
          <p:spPr bwMode="auto">
            <a:xfrm>
              <a:off x="1536" y="2304"/>
              <a:ext cx="244" cy="240"/>
            </a:xfrm>
            <a:prstGeom prst="rect">
              <a:avLst/>
            </a:prstGeom>
            <a:solidFill>
              <a:srgbClr val="CC9700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03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变量顺序选择：</a:t>
            </a:r>
            <a:r>
              <a:rPr lang="zh-CN" altLang="en-US" dirty="0" smtClean="0"/>
              <a:t>逐步法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双向法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3502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175" name="Rectangle 5"/>
          <p:cNvSpPr>
            <a:spLocks noChangeArrowheads="1"/>
          </p:cNvSpPr>
          <p:nvPr/>
        </p:nvSpPr>
        <p:spPr bwMode="auto">
          <a:xfrm>
            <a:off x="32004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6" name="Rectangle 6"/>
          <p:cNvSpPr>
            <a:spLocks noChangeArrowheads="1"/>
          </p:cNvSpPr>
          <p:nvPr/>
        </p:nvSpPr>
        <p:spPr bwMode="auto">
          <a:xfrm>
            <a:off x="2133600" y="1524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7" name="Text Box 7"/>
          <p:cNvSpPr txBox="1">
            <a:spLocks noChangeArrowheads="1"/>
          </p:cNvSpPr>
          <p:nvPr/>
        </p:nvSpPr>
        <p:spPr bwMode="auto">
          <a:xfrm>
            <a:off x="2362200" y="1066800"/>
            <a:ext cx="163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Input </a:t>
            </a:r>
            <a:r>
              <a:rPr lang="en-US" altLang="zh-CN" i="1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-value</a:t>
            </a:r>
            <a:endParaRPr lang="en-US" altLang="zh-CN" dirty="0" smtClean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78" name="Group 8"/>
          <p:cNvGrpSpPr>
            <a:grpSpLocks/>
          </p:cNvGrpSpPr>
          <p:nvPr/>
        </p:nvGrpSpPr>
        <p:grpSpPr bwMode="auto">
          <a:xfrm>
            <a:off x="1143000" y="1600200"/>
            <a:ext cx="4114800" cy="381000"/>
            <a:chOff x="864" y="1632"/>
            <a:chExt cx="2592" cy="240"/>
          </a:xfrm>
        </p:grpSpPr>
        <p:sp>
          <p:nvSpPr>
            <p:cNvPr id="179" name="Rectangle 9" descr="50%"/>
            <p:cNvSpPr>
              <a:spLocks noChangeArrowheads="1"/>
            </p:cNvSpPr>
            <p:nvPr/>
          </p:nvSpPr>
          <p:spPr bwMode="auto">
            <a:xfrm>
              <a:off x="86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0" name="Rectangle 10" descr="50%"/>
            <p:cNvSpPr>
              <a:spLocks noChangeArrowheads="1"/>
            </p:cNvSpPr>
            <p:nvPr/>
          </p:nvSpPr>
          <p:spPr bwMode="auto">
            <a:xfrm>
              <a:off x="1200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1" name="Rectangle 11"/>
            <p:cNvSpPr>
              <a:spLocks noChangeArrowheads="1"/>
            </p:cNvSpPr>
            <p:nvPr/>
          </p:nvSpPr>
          <p:spPr bwMode="auto">
            <a:xfrm>
              <a:off x="1536" y="1632"/>
              <a:ext cx="244" cy="240"/>
            </a:xfrm>
            <a:prstGeom prst="rect">
              <a:avLst/>
            </a:prstGeom>
            <a:solidFill>
              <a:srgbClr val="0033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2" name="Rectangle 12"/>
            <p:cNvSpPr>
              <a:spLocks noChangeArrowheads="1"/>
            </p:cNvSpPr>
            <p:nvPr/>
          </p:nvSpPr>
          <p:spPr bwMode="auto">
            <a:xfrm>
              <a:off x="1868" y="1632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3" name="Rectangle 13"/>
            <p:cNvSpPr>
              <a:spLocks noChangeArrowheads="1"/>
            </p:cNvSpPr>
            <p:nvPr/>
          </p:nvSpPr>
          <p:spPr bwMode="auto">
            <a:xfrm>
              <a:off x="2208" y="1632"/>
              <a:ext cx="244" cy="240"/>
            </a:xfrm>
            <a:prstGeom prst="rect">
              <a:avLst/>
            </a:prstGeom>
            <a:solidFill>
              <a:srgbClr val="6666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4" name="Rectangle 14" descr="50%"/>
            <p:cNvSpPr>
              <a:spLocks noChangeArrowheads="1"/>
            </p:cNvSpPr>
            <p:nvPr/>
          </p:nvSpPr>
          <p:spPr bwMode="auto">
            <a:xfrm>
              <a:off x="254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5" name="Rectangle 15" descr="50%"/>
            <p:cNvSpPr>
              <a:spLocks noChangeArrowheads="1"/>
            </p:cNvSpPr>
            <p:nvPr/>
          </p:nvSpPr>
          <p:spPr bwMode="auto">
            <a:xfrm>
              <a:off x="2876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6" name="Rectangle 16" descr="50%"/>
            <p:cNvSpPr>
              <a:spLocks noChangeArrowheads="1"/>
            </p:cNvSpPr>
            <p:nvPr/>
          </p:nvSpPr>
          <p:spPr bwMode="auto">
            <a:xfrm>
              <a:off x="3212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187" name="Group 17"/>
          <p:cNvGrpSpPr>
            <a:grpSpLocks/>
          </p:cNvGrpSpPr>
          <p:nvPr/>
        </p:nvGrpSpPr>
        <p:grpSpPr bwMode="auto">
          <a:xfrm>
            <a:off x="6096000" y="1143000"/>
            <a:ext cx="2209800" cy="838200"/>
            <a:chOff x="3936" y="1392"/>
            <a:chExt cx="1392" cy="528"/>
          </a:xfrm>
        </p:grpSpPr>
        <p:grpSp>
          <p:nvGrpSpPr>
            <p:cNvPr id="188" name="Group 18"/>
            <p:cNvGrpSpPr>
              <a:grpSpLocks/>
            </p:cNvGrpSpPr>
            <p:nvPr/>
          </p:nvGrpSpPr>
          <p:grpSpPr bwMode="auto">
            <a:xfrm>
              <a:off x="3936" y="1728"/>
              <a:ext cx="1392" cy="144"/>
              <a:chOff x="3984" y="1728"/>
              <a:chExt cx="1392" cy="144"/>
            </a:xfrm>
          </p:grpSpPr>
          <p:sp>
            <p:nvSpPr>
              <p:cNvPr id="192" name="Rectangle 19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96" cy="144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3" name="Rectangle 20" descr="50%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96" cy="144"/>
              </a:xfrm>
              <a:prstGeom prst="rect">
                <a:avLst/>
              </a:prstGeom>
              <a:pattFill prst="pct50">
                <a:fgClr>
                  <a:srgbClr val="003366"/>
                </a:fgClr>
                <a:bgClr>
                  <a:srgbClr val="0033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4" name="Rectangle 21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" cy="14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5" name="Rectangle 22" descr="50%"/>
              <p:cNvSpPr>
                <a:spLocks noChangeArrowheads="1"/>
              </p:cNvSpPr>
              <p:nvPr/>
            </p:nvSpPr>
            <p:spPr bwMode="auto">
              <a:xfrm>
                <a:off x="4272" y="1728"/>
                <a:ext cx="96" cy="144"/>
              </a:xfrm>
              <a:prstGeom prst="rect">
                <a:avLst/>
              </a:prstGeom>
              <a:pattFill prst="pct50">
                <a:fgClr>
                  <a:srgbClr val="003399"/>
                </a:fgClr>
                <a:bgClr>
                  <a:srgbClr val="6666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6" name="Rectangle 23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96" cy="144"/>
              </a:xfrm>
              <a:prstGeom prst="rect">
                <a:avLst/>
              </a:pr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7" name="Rectangle 24" descr="50%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96" cy="144"/>
              </a:xfrm>
              <a:prstGeom prst="rect">
                <a:avLst/>
              </a:prstGeom>
              <a:pattFill prst="pct50">
                <a:fgClr>
                  <a:srgbClr val="666699"/>
                </a:fgClr>
                <a:bgClr>
                  <a:srgbClr val="CC97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8" name="Rectangle 25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96" cy="144"/>
              </a:xfrm>
              <a:prstGeom prst="rect">
                <a:avLst/>
              </a:prstGeom>
              <a:solidFill>
                <a:srgbClr val="CC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9" name="Rectangle 26" descr="50%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96" cy="144"/>
              </a:xfrm>
              <a:prstGeom prst="rect">
                <a:avLst/>
              </a:prstGeom>
              <a:pattFill prst="pct50">
                <a:fgClr>
                  <a:srgbClr val="CC9700"/>
                </a:fgClr>
                <a:bgClr>
                  <a:srgbClr val="FFCC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0" name="Rectangle 27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1" name="Rectangle 28" descr="50%"/>
              <p:cNvSpPr>
                <a:spLocks noChangeArrowheads="1"/>
              </p:cNvSpPr>
              <p:nvPr/>
            </p:nvSpPr>
            <p:spPr bwMode="auto">
              <a:xfrm>
                <a:off x="4848" y="1728"/>
                <a:ext cx="96" cy="144"/>
              </a:xfrm>
              <a:prstGeom prst="rect">
                <a:avLst/>
              </a:prstGeom>
              <a:pattFill prst="pct50">
                <a:fgClr>
                  <a:srgbClr val="FFCC00"/>
                </a:fgClr>
                <a:bgClr>
                  <a:srgbClr val="FFF2B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2" name="Rectangle 29"/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96" cy="144"/>
              </a:xfrm>
              <a:prstGeom prst="rect">
                <a:avLst/>
              </a:prstGeom>
              <a:solidFill>
                <a:srgbClr val="FFF2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3" name="Rectangle 30" descr="50%"/>
              <p:cNvSpPr>
                <a:spLocks noChangeArrowheads="1"/>
              </p:cNvSpPr>
              <p:nvPr/>
            </p:nvSpPr>
            <p:spPr bwMode="auto">
              <a:xfrm>
                <a:off x="5040" y="1728"/>
                <a:ext cx="336" cy="144"/>
              </a:xfrm>
              <a:prstGeom prst="rect">
                <a:avLst/>
              </a:prstGeom>
              <a:pattFill prst="pct50">
                <a:fgClr>
                  <a:srgbClr val="FFF2BE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4" name="Rectangle 31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1392" cy="144"/>
              </a:xfrm>
              <a:prstGeom prst="rect">
                <a:avLst/>
              </a:prstGeom>
              <a:noFill/>
              <a:ln w="25400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89" name="Text Box 32"/>
            <p:cNvSpPr txBox="1">
              <a:spLocks noChangeArrowheads="1"/>
            </p:cNvSpPr>
            <p:nvPr/>
          </p:nvSpPr>
          <p:spPr bwMode="auto">
            <a:xfrm>
              <a:off x="4148" y="1392"/>
              <a:ext cx="9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rPr>
                <a:t>Entry Cutoff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0" name="Line 33"/>
            <p:cNvSpPr>
              <a:spLocks noChangeShapeType="1"/>
            </p:cNvSpPr>
            <p:nvPr/>
          </p:nvSpPr>
          <p:spPr bwMode="auto">
            <a:xfrm>
              <a:off x="4512" y="168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Line 34"/>
            <p:cNvSpPr>
              <a:spLocks noChangeShapeType="1"/>
            </p:cNvSpPr>
            <p:nvPr/>
          </p:nvSpPr>
          <p:spPr bwMode="auto">
            <a:xfrm flipH="1">
              <a:off x="4128" y="1800"/>
              <a:ext cx="384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5" name="Rectangle 35"/>
          <p:cNvSpPr>
            <a:spLocks noChangeArrowheads="1"/>
          </p:cNvSpPr>
          <p:nvPr/>
        </p:nvSpPr>
        <p:spPr bwMode="auto">
          <a:xfrm>
            <a:off x="48006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206" name="Group 36"/>
          <p:cNvGrpSpPr>
            <a:grpSpLocks/>
          </p:cNvGrpSpPr>
          <p:nvPr/>
        </p:nvGrpSpPr>
        <p:grpSpPr bwMode="auto">
          <a:xfrm>
            <a:off x="6096000" y="1981200"/>
            <a:ext cx="2209800" cy="838200"/>
            <a:chOff x="3984" y="1872"/>
            <a:chExt cx="1392" cy="528"/>
          </a:xfrm>
        </p:grpSpPr>
        <p:grpSp>
          <p:nvGrpSpPr>
            <p:cNvPr id="207" name="Group 37"/>
            <p:cNvGrpSpPr>
              <a:grpSpLocks/>
            </p:cNvGrpSpPr>
            <p:nvPr/>
          </p:nvGrpSpPr>
          <p:grpSpPr bwMode="auto">
            <a:xfrm>
              <a:off x="3984" y="2208"/>
              <a:ext cx="1392" cy="144"/>
              <a:chOff x="3984" y="1728"/>
              <a:chExt cx="1392" cy="144"/>
            </a:xfrm>
          </p:grpSpPr>
          <p:sp>
            <p:nvSpPr>
              <p:cNvPr id="211" name="Rectangle 38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96" cy="144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12" name="Rectangle 39" descr="50%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96" cy="144"/>
              </a:xfrm>
              <a:prstGeom prst="rect">
                <a:avLst/>
              </a:prstGeom>
              <a:pattFill prst="pct50">
                <a:fgClr>
                  <a:srgbClr val="003366"/>
                </a:fgClr>
                <a:bgClr>
                  <a:srgbClr val="0033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13" name="Rectangle 40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" cy="14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14" name="Rectangle 41" descr="50%"/>
              <p:cNvSpPr>
                <a:spLocks noChangeArrowheads="1"/>
              </p:cNvSpPr>
              <p:nvPr/>
            </p:nvSpPr>
            <p:spPr bwMode="auto">
              <a:xfrm>
                <a:off x="4272" y="1728"/>
                <a:ext cx="96" cy="144"/>
              </a:xfrm>
              <a:prstGeom prst="rect">
                <a:avLst/>
              </a:prstGeom>
              <a:pattFill prst="pct50">
                <a:fgClr>
                  <a:srgbClr val="003399"/>
                </a:fgClr>
                <a:bgClr>
                  <a:srgbClr val="6666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15" name="Rectangle 42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96" cy="144"/>
              </a:xfrm>
              <a:prstGeom prst="rect">
                <a:avLst/>
              </a:pr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16" name="Rectangle 43" descr="50%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96" cy="144"/>
              </a:xfrm>
              <a:prstGeom prst="rect">
                <a:avLst/>
              </a:prstGeom>
              <a:pattFill prst="pct50">
                <a:fgClr>
                  <a:srgbClr val="666699"/>
                </a:fgClr>
                <a:bgClr>
                  <a:srgbClr val="CC97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17" name="Rectangle 44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96" cy="144"/>
              </a:xfrm>
              <a:prstGeom prst="rect">
                <a:avLst/>
              </a:prstGeom>
              <a:solidFill>
                <a:srgbClr val="CC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18" name="Rectangle 45" descr="50%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96" cy="144"/>
              </a:xfrm>
              <a:prstGeom prst="rect">
                <a:avLst/>
              </a:prstGeom>
              <a:pattFill prst="pct50">
                <a:fgClr>
                  <a:srgbClr val="CC9700"/>
                </a:fgClr>
                <a:bgClr>
                  <a:srgbClr val="FFCC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19" name="Rectangle 46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47" descr="50%"/>
              <p:cNvSpPr>
                <a:spLocks noChangeArrowheads="1"/>
              </p:cNvSpPr>
              <p:nvPr/>
            </p:nvSpPr>
            <p:spPr bwMode="auto">
              <a:xfrm>
                <a:off x="4848" y="1728"/>
                <a:ext cx="96" cy="144"/>
              </a:xfrm>
              <a:prstGeom prst="rect">
                <a:avLst/>
              </a:prstGeom>
              <a:pattFill prst="pct50">
                <a:fgClr>
                  <a:srgbClr val="FFCC00"/>
                </a:fgClr>
                <a:bgClr>
                  <a:srgbClr val="FFF2B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1" name="Rectangle 48"/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96" cy="144"/>
              </a:xfrm>
              <a:prstGeom prst="rect">
                <a:avLst/>
              </a:prstGeom>
              <a:solidFill>
                <a:srgbClr val="FFF2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49" descr="50%"/>
              <p:cNvSpPr>
                <a:spLocks noChangeArrowheads="1"/>
              </p:cNvSpPr>
              <p:nvPr/>
            </p:nvSpPr>
            <p:spPr bwMode="auto">
              <a:xfrm>
                <a:off x="5040" y="1728"/>
                <a:ext cx="336" cy="144"/>
              </a:xfrm>
              <a:prstGeom prst="rect">
                <a:avLst/>
              </a:prstGeom>
              <a:pattFill prst="pct50">
                <a:fgClr>
                  <a:srgbClr val="FFF2BE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3" name="Rectangle 50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1392" cy="144"/>
              </a:xfrm>
              <a:prstGeom prst="rect">
                <a:avLst/>
              </a:prstGeom>
              <a:noFill/>
              <a:ln w="25400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08" name="Text Box 51"/>
            <p:cNvSpPr txBox="1">
              <a:spLocks noChangeArrowheads="1"/>
            </p:cNvSpPr>
            <p:nvPr/>
          </p:nvSpPr>
          <p:spPr bwMode="auto">
            <a:xfrm>
              <a:off x="4222" y="1872"/>
              <a:ext cx="8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rPr>
                <a:t>Stay Cutoff</a:t>
              </a:r>
            </a:p>
          </p:txBody>
        </p:sp>
        <p:sp>
          <p:nvSpPr>
            <p:cNvPr id="209" name="Line 52"/>
            <p:cNvSpPr>
              <a:spLocks noChangeShapeType="1"/>
            </p:cNvSpPr>
            <p:nvPr/>
          </p:nvSpPr>
          <p:spPr bwMode="auto">
            <a:xfrm>
              <a:off x="4560" y="216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Line 53"/>
            <p:cNvSpPr>
              <a:spLocks noChangeShapeType="1"/>
            </p:cNvSpPr>
            <p:nvPr/>
          </p:nvSpPr>
          <p:spPr bwMode="auto">
            <a:xfrm>
              <a:off x="4560" y="2280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4" name="Group 54"/>
          <p:cNvGrpSpPr>
            <a:grpSpLocks/>
          </p:cNvGrpSpPr>
          <p:nvPr/>
        </p:nvGrpSpPr>
        <p:grpSpPr bwMode="auto">
          <a:xfrm>
            <a:off x="1143000" y="3124200"/>
            <a:ext cx="4114800" cy="533400"/>
            <a:chOff x="864" y="2592"/>
            <a:chExt cx="2592" cy="336"/>
          </a:xfrm>
        </p:grpSpPr>
        <p:sp>
          <p:nvSpPr>
            <p:cNvPr id="225" name="Rectangle 55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6" name="Rectangle 56"/>
            <p:cNvSpPr>
              <a:spLocks noChangeArrowheads="1"/>
            </p:cNvSpPr>
            <p:nvPr/>
          </p:nvSpPr>
          <p:spPr bwMode="auto">
            <a:xfrm>
              <a:off x="1200" y="2640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7" name="Rectangle 57"/>
            <p:cNvSpPr>
              <a:spLocks noChangeArrowheads="1"/>
            </p:cNvSpPr>
            <p:nvPr/>
          </p:nvSpPr>
          <p:spPr bwMode="auto">
            <a:xfrm>
              <a:off x="1532" y="2640"/>
              <a:ext cx="244" cy="240"/>
            </a:xfrm>
            <a:prstGeom prst="rect">
              <a:avLst/>
            </a:prstGeom>
            <a:solidFill>
              <a:srgbClr val="CC9700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8" name="Rectangle 58"/>
            <p:cNvSpPr>
              <a:spLocks noChangeArrowheads="1"/>
            </p:cNvSpPr>
            <p:nvPr/>
          </p:nvSpPr>
          <p:spPr bwMode="auto">
            <a:xfrm>
              <a:off x="2208" y="2640"/>
              <a:ext cx="244" cy="240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9" name="Rectangle 59"/>
            <p:cNvSpPr>
              <a:spLocks noChangeArrowheads="1"/>
            </p:cNvSpPr>
            <p:nvPr/>
          </p:nvSpPr>
          <p:spPr bwMode="auto">
            <a:xfrm>
              <a:off x="2876" y="2640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0" name="Rectangle 60"/>
            <p:cNvSpPr>
              <a:spLocks noChangeArrowheads="1"/>
            </p:cNvSpPr>
            <p:nvPr/>
          </p:nvSpPr>
          <p:spPr bwMode="auto">
            <a:xfrm>
              <a:off x="3212" y="2640"/>
              <a:ext cx="244" cy="240"/>
            </a:xfrm>
            <a:prstGeom prst="rect">
              <a:avLst/>
            </a:prstGeom>
            <a:solidFill>
              <a:srgbClr val="6666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1" name="Rectangle 61" descr="50%"/>
            <p:cNvSpPr>
              <a:spLocks noChangeArrowheads="1"/>
            </p:cNvSpPr>
            <p:nvPr/>
          </p:nvSpPr>
          <p:spPr bwMode="auto">
            <a:xfrm>
              <a:off x="864" y="2640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2" name="Rectangle 62" descr="50%"/>
            <p:cNvSpPr>
              <a:spLocks noChangeArrowheads="1"/>
            </p:cNvSpPr>
            <p:nvPr/>
          </p:nvSpPr>
          <p:spPr bwMode="auto">
            <a:xfrm>
              <a:off x="1872" y="2640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3" name="Rectangle 63" descr="50%"/>
            <p:cNvSpPr>
              <a:spLocks noChangeArrowheads="1"/>
            </p:cNvSpPr>
            <p:nvPr/>
          </p:nvSpPr>
          <p:spPr bwMode="auto">
            <a:xfrm>
              <a:off x="2540" y="2640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234" name="Group 64"/>
          <p:cNvGrpSpPr>
            <a:grpSpLocks/>
          </p:cNvGrpSpPr>
          <p:nvPr/>
        </p:nvGrpSpPr>
        <p:grpSpPr bwMode="auto">
          <a:xfrm>
            <a:off x="1143000" y="2057400"/>
            <a:ext cx="4114800" cy="533400"/>
            <a:chOff x="864" y="1920"/>
            <a:chExt cx="2592" cy="336"/>
          </a:xfrm>
        </p:grpSpPr>
        <p:sp>
          <p:nvSpPr>
            <p:cNvPr id="235" name="Rectangle 65"/>
            <p:cNvSpPr>
              <a:spLocks noChangeArrowheads="1"/>
            </p:cNvSpPr>
            <p:nvPr/>
          </p:nvSpPr>
          <p:spPr bwMode="auto">
            <a:xfrm>
              <a:off x="1488" y="1920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6" name="Rectangle 66"/>
            <p:cNvSpPr>
              <a:spLocks noChangeArrowheads="1"/>
            </p:cNvSpPr>
            <p:nvPr/>
          </p:nvSpPr>
          <p:spPr bwMode="auto">
            <a:xfrm>
              <a:off x="864" y="1968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7" name="Rectangle 67"/>
            <p:cNvSpPr>
              <a:spLocks noChangeArrowheads="1"/>
            </p:cNvSpPr>
            <p:nvPr/>
          </p:nvSpPr>
          <p:spPr bwMode="auto">
            <a:xfrm>
              <a:off x="1532" y="1968"/>
              <a:ext cx="244" cy="240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8" name="Rectangle 68"/>
            <p:cNvSpPr>
              <a:spLocks noChangeArrowheads="1"/>
            </p:cNvSpPr>
            <p:nvPr/>
          </p:nvSpPr>
          <p:spPr bwMode="auto">
            <a:xfrm>
              <a:off x="1868" y="1968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9" name="Rectangle 69"/>
            <p:cNvSpPr>
              <a:spLocks noChangeArrowheads="1"/>
            </p:cNvSpPr>
            <p:nvPr/>
          </p:nvSpPr>
          <p:spPr bwMode="auto">
            <a:xfrm>
              <a:off x="2208" y="1968"/>
              <a:ext cx="244" cy="240"/>
            </a:xfrm>
            <a:prstGeom prst="rect">
              <a:avLst/>
            </a:prstGeom>
            <a:solidFill>
              <a:srgbClr val="0033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0" name="Rectangle 70" descr="50%"/>
            <p:cNvSpPr>
              <a:spLocks noChangeArrowheads="1"/>
            </p:cNvSpPr>
            <p:nvPr/>
          </p:nvSpPr>
          <p:spPr bwMode="auto">
            <a:xfrm>
              <a:off x="2544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1" name="Rectangle 71" descr="50%"/>
            <p:cNvSpPr>
              <a:spLocks noChangeArrowheads="1"/>
            </p:cNvSpPr>
            <p:nvPr/>
          </p:nvSpPr>
          <p:spPr bwMode="auto">
            <a:xfrm>
              <a:off x="2876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2" name="Rectangle 72" descr="50%"/>
            <p:cNvSpPr>
              <a:spLocks noChangeArrowheads="1"/>
            </p:cNvSpPr>
            <p:nvPr/>
          </p:nvSpPr>
          <p:spPr bwMode="auto">
            <a:xfrm>
              <a:off x="3212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3" name="Rectangle 73" descr="50%"/>
            <p:cNvSpPr>
              <a:spLocks noChangeArrowheads="1"/>
            </p:cNvSpPr>
            <p:nvPr/>
          </p:nvSpPr>
          <p:spPr bwMode="auto">
            <a:xfrm>
              <a:off x="1200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244" name="Group 76"/>
          <p:cNvGrpSpPr>
            <a:grpSpLocks/>
          </p:cNvGrpSpPr>
          <p:nvPr/>
        </p:nvGrpSpPr>
        <p:grpSpPr bwMode="auto">
          <a:xfrm>
            <a:off x="1143000" y="3659188"/>
            <a:ext cx="4191000" cy="533400"/>
            <a:chOff x="864" y="2928"/>
            <a:chExt cx="2640" cy="336"/>
          </a:xfrm>
        </p:grpSpPr>
        <p:sp>
          <p:nvSpPr>
            <p:cNvPr id="245" name="Rectangle 77"/>
            <p:cNvSpPr>
              <a:spLocks noChangeArrowheads="1"/>
            </p:cNvSpPr>
            <p:nvPr/>
          </p:nvSpPr>
          <p:spPr bwMode="auto">
            <a:xfrm>
              <a:off x="3168" y="2928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6" name="Rectangle 78"/>
            <p:cNvSpPr>
              <a:spLocks noChangeArrowheads="1"/>
            </p:cNvSpPr>
            <p:nvPr/>
          </p:nvSpPr>
          <p:spPr bwMode="auto">
            <a:xfrm>
              <a:off x="2160" y="2928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7" name="Rectangle 79" descr="50%"/>
            <p:cNvSpPr>
              <a:spLocks noChangeArrowheads="1"/>
            </p:cNvSpPr>
            <p:nvPr/>
          </p:nvSpPr>
          <p:spPr bwMode="auto">
            <a:xfrm>
              <a:off x="1200" y="2976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8" name="Rectangle 80"/>
            <p:cNvSpPr>
              <a:spLocks noChangeArrowheads="1"/>
            </p:cNvSpPr>
            <p:nvPr/>
          </p:nvSpPr>
          <p:spPr bwMode="auto">
            <a:xfrm>
              <a:off x="2208" y="2976"/>
              <a:ext cx="244" cy="240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9" name="Rectangle 81"/>
            <p:cNvSpPr>
              <a:spLocks noChangeArrowheads="1"/>
            </p:cNvSpPr>
            <p:nvPr/>
          </p:nvSpPr>
          <p:spPr bwMode="auto">
            <a:xfrm>
              <a:off x="3212" y="2976"/>
              <a:ext cx="244" cy="240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0" name="Rectangle 82" descr="50%"/>
            <p:cNvSpPr>
              <a:spLocks noChangeArrowheads="1"/>
            </p:cNvSpPr>
            <p:nvPr/>
          </p:nvSpPr>
          <p:spPr bwMode="auto">
            <a:xfrm>
              <a:off x="864" y="2976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1" name="Rectangle 83" descr="50%"/>
            <p:cNvSpPr>
              <a:spLocks noChangeArrowheads="1"/>
            </p:cNvSpPr>
            <p:nvPr/>
          </p:nvSpPr>
          <p:spPr bwMode="auto">
            <a:xfrm>
              <a:off x="1872" y="2976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2" name="Rectangle 84" descr="50%"/>
            <p:cNvSpPr>
              <a:spLocks noChangeArrowheads="1"/>
            </p:cNvSpPr>
            <p:nvPr/>
          </p:nvSpPr>
          <p:spPr bwMode="auto">
            <a:xfrm>
              <a:off x="2540" y="2976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3" name="Rectangle 85" descr="50%"/>
            <p:cNvSpPr>
              <a:spLocks noChangeArrowheads="1"/>
            </p:cNvSpPr>
            <p:nvPr/>
          </p:nvSpPr>
          <p:spPr bwMode="auto">
            <a:xfrm>
              <a:off x="1532" y="2976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4" name="Rectangle 86" descr="50%"/>
            <p:cNvSpPr>
              <a:spLocks noChangeArrowheads="1"/>
            </p:cNvSpPr>
            <p:nvPr/>
          </p:nvSpPr>
          <p:spPr bwMode="auto">
            <a:xfrm>
              <a:off x="2876" y="2976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255" name="Group 87"/>
          <p:cNvGrpSpPr>
            <a:grpSpLocks/>
          </p:cNvGrpSpPr>
          <p:nvPr/>
        </p:nvGrpSpPr>
        <p:grpSpPr bwMode="auto">
          <a:xfrm>
            <a:off x="2133600" y="2590800"/>
            <a:ext cx="1600200" cy="533400"/>
            <a:chOff x="1488" y="2256"/>
            <a:chExt cx="1008" cy="336"/>
          </a:xfrm>
        </p:grpSpPr>
        <p:sp>
          <p:nvSpPr>
            <p:cNvPr id="256" name="Rectangle 88"/>
            <p:cNvSpPr>
              <a:spLocks noChangeArrowheads="1"/>
            </p:cNvSpPr>
            <p:nvPr/>
          </p:nvSpPr>
          <p:spPr bwMode="auto">
            <a:xfrm>
              <a:off x="2160" y="2256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7" name="Rectangle 89"/>
            <p:cNvSpPr>
              <a:spLocks noChangeArrowheads="1"/>
            </p:cNvSpPr>
            <p:nvPr/>
          </p:nvSpPr>
          <p:spPr bwMode="auto">
            <a:xfrm>
              <a:off x="2208" y="2304"/>
              <a:ext cx="244" cy="240"/>
            </a:xfrm>
            <a:prstGeom prst="rect">
              <a:avLst/>
            </a:prstGeom>
            <a:solidFill>
              <a:srgbClr val="003366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8" name="Rectangle 90"/>
            <p:cNvSpPr>
              <a:spLocks noChangeArrowheads="1"/>
            </p:cNvSpPr>
            <p:nvPr/>
          </p:nvSpPr>
          <p:spPr bwMode="auto">
            <a:xfrm>
              <a:off x="1488" y="2256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9" name="Rectangle 91"/>
            <p:cNvSpPr>
              <a:spLocks noChangeArrowheads="1"/>
            </p:cNvSpPr>
            <p:nvPr/>
          </p:nvSpPr>
          <p:spPr bwMode="auto">
            <a:xfrm>
              <a:off x="1536" y="2304"/>
              <a:ext cx="244" cy="240"/>
            </a:xfrm>
            <a:prstGeom prst="rect">
              <a:avLst/>
            </a:prstGeom>
            <a:solidFill>
              <a:srgbClr val="CC9700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137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变量顺序选择：</a:t>
            </a:r>
            <a:r>
              <a:rPr lang="zh-CN" altLang="en-US" dirty="0" smtClean="0"/>
              <a:t>逐步法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双向法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76" name="Rectangle 3"/>
          <p:cNvSpPr>
            <a:spLocks noChangeArrowheads="1"/>
          </p:cNvSpPr>
          <p:nvPr/>
        </p:nvSpPr>
        <p:spPr bwMode="auto">
          <a:xfrm>
            <a:off x="32004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7" name="Rectangle 4"/>
          <p:cNvSpPr>
            <a:spLocks noChangeArrowheads="1"/>
          </p:cNvSpPr>
          <p:nvPr/>
        </p:nvSpPr>
        <p:spPr bwMode="auto">
          <a:xfrm>
            <a:off x="2133600" y="1524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8" name="Text Box 5"/>
          <p:cNvSpPr txBox="1">
            <a:spLocks noChangeArrowheads="1"/>
          </p:cNvSpPr>
          <p:nvPr/>
        </p:nvSpPr>
        <p:spPr bwMode="auto">
          <a:xfrm>
            <a:off x="2362200" y="1066800"/>
            <a:ext cx="163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Input </a:t>
            </a:r>
            <a:r>
              <a:rPr lang="en-US" altLang="zh-CN" i="1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-value</a:t>
            </a:r>
            <a:endParaRPr lang="en-US" altLang="zh-CN" dirty="0" smtClean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79" name="Group 6"/>
          <p:cNvGrpSpPr>
            <a:grpSpLocks/>
          </p:cNvGrpSpPr>
          <p:nvPr/>
        </p:nvGrpSpPr>
        <p:grpSpPr bwMode="auto">
          <a:xfrm>
            <a:off x="1143000" y="1600200"/>
            <a:ext cx="4114800" cy="381000"/>
            <a:chOff x="864" y="1632"/>
            <a:chExt cx="2592" cy="240"/>
          </a:xfrm>
        </p:grpSpPr>
        <p:sp>
          <p:nvSpPr>
            <p:cNvPr id="180" name="Rectangle 7" descr="50%"/>
            <p:cNvSpPr>
              <a:spLocks noChangeArrowheads="1"/>
            </p:cNvSpPr>
            <p:nvPr/>
          </p:nvSpPr>
          <p:spPr bwMode="auto">
            <a:xfrm>
              <a:off x="86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1" name="Rectangle 8" descr="50%"/>
            <p:cNvSpPr>
              <a:spLocks noChangeArrowheads="1"/>
            </p:cNvSpPr>
            <p:nvPr/>
          </p:nvSpPr>
          <p:spPr bwMode="auto">
            <a:xfrm>
              <a:off x="1200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2" name="Rectangle 9"/>
            <p:cNvSpPr>
              <a:spLocks noChangeArrowheads="1"/>
            </p:cNvSpPr>
            <p:nvPr/>
          </p:nvSpPr>
          <p:spPr bwMode="auto">
            <a:xfrm>
              <a:off x="1536" y="1632"/>
              <a:ext cx="244" cy="240"/>
            </a:xfrm>
            <a:prstGeom prst="rect">
              <a:avLst/>
            </a:prstGeom>
            <a:solidFill>
              <a:srgbClr val="0033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3" name="Rectangle 10"/>
            <p:cNvSpPr>
              <a:spLocks noChangeArrowheads="1"/>
            </p:cNvSpPr>
            <p:nvPr/>
          </p:nvSpPr>
          <p:spPr bwMode="auto">
            <a:xfrm>
              <a:off x="1868" y="1632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4" name="Rectangle 11"/>
            <p:cNvSpPr>
              <a:spLocks noChangeArrowheads="1"/>
            </p:cNvSpPr>
            <p:nvPr/>
          </p:nvSpPr>
          <p:spPr bwMode="auto">
            <a:xfrm>
              <a:off x="2208" y="1632"/>
              <a:ext cx="244" cy="240"/>
            </a:xfrm>
            <a:prstGeom prst="rect">
              <a:avLst/>
            </a:prstGeom>
            <a:solidFill>
              <a:srgbClr val="6666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5" name="Rectangle 12" descr="50%"/>
            <p:cNvSpPr>
              <a:spLocks noChangeArrowheads="1"/>
            </p:cNvSpPr>
            <p:nvPr/>
          </p:nvSpPr>
          <p:spPr bwMode="auto">
            <a:xfrm>
              <a:off x="254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6" name="Rectangle 13" descr="50%"/>
            <p:cNvSpPr>
              <a:spLocks noChangeArrowheads="1"/>
            </p:cNvSpPr>
            <p:nvPr/>
          </p:nvSpPr>
          <p:spPr bwMode="auto">
            <a:xfrm>
              <a:off x="2876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7" name="Rectangle 14" descr="50%"/>
            <p:cNvSpPr>
              <a:spLocks noChangeArrowheads="1"/>
            </p:cNvSpPr>
            <p:nvPr/>
          </p:nvSpPr>
          <p:spPr bwMode="auto">
            <a:xfrm>
              <a:off x="3212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188" name="Group 15"/>
          <p:cNvGrpSpPr>
            <a:grpSpLocks/>
          </p:cNvGrpSpPr>
          <p:nvPr/>
        </p:nvGrpSpPr>
        <p:grpSpPr bwMode="auto">
          <a:xfrm>
            <a:off x="6096000" y="1143000"/>
            <a:ext cx="2209800" cy="838200"/>
            <a:chOff x="3936" y="1392"/>
            <a:chExt cx="1392" cy="528"/>
          </a:xfrm>
        </p:grpSpPr>
        <p:grpSp>
          <p:nvGrpSpPr>
            <p:cNvPr id="189" name="Group 16"/>
            <p:cNvGrpSpPr>
              <a:grpSpLocks/>
            </p:cNvGrpSpPr>
            <p:nvPr/>
          </p:nvGrpSpPr>
          <p:grpSpPr bwMode="auto">
            <a:xfrm>
              <a:off x="3936" y="1728"/>
              <a:ext cx="1392" cy="144"/>
              <a:chOff x="3984" y="1728"/>
              <a:chExt cx="1392" cy="144"/>
            </a:xfrm>
          </p:grpSpPr>
          <p:sp>
            <p:nvSpPr>
              <p:cNvPr id="193" name="Rectangle 17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96" cy="144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4" name="Rectangle 18" descr="50%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96" cy="144"/>
              </a:xfrm>
              <a:prstGeom prst="rect">
                <a:avLst/>
              </a:prstGeom>
              <a:pattFill prst="pct50">
                <a:fgClr>
                  <a:srgbClr val="003366"/>
                </a:fgClr>
                <a:bgClr>
                  <a:srgbClr val="0033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5" name="Rectangle 19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" cy="14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6" name="Rectangle 20" descr="50%"/>
              <p:cNvSpPr>
                <a:spLocks noChangeArrowheads="1"/>
              </p:cNvSpPr>
              <p:nvPr/>
            </p:nvSpPr>
            <p:spPr bwMode="auto">
              <a:xfrm>
                <a:off x="4272" y="1728"/>
                <a:ext cx="96" cy="144"/>
              </a:xfrm>
              <a:prstGeom prst="rect">
                <a:avLst/>
              </a:prstGeom>
              <a:pattFill prst="pct50">
                <a:fgClr>
                  <a:srgbClr val="003399"/>
                </a:fgClr>
                <a:bgClr>
                  <a:srgbClr val="6666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7" name="Rectangle 21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96" cy="144"/>
              </a:xfrm>
              <a:prstGeom prst="rect">
                <a:avLst/>
              </a:pr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8" name="Rectangle 22" descr="50%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96" cy="144"/>
              </a:xfrm>
              <a:prstGeom prst="rect">
                <a:avLst/>
              </a:prstGeom>
              <a:pattFill prst="pct50">
                <a:fgClr>
                  <a:srgbClr val="666699"/>
                </a:fgClr>
                <a:bgClr>
                  <a:srgbClr val="CC97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9" name="Rectangle 23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96" cy="144"/>
              </a:xfrm>
              <a:prstGeom prst="rect">
                <a:avLst/>
              </a:prstGeom>
              <a:solidFill>
                <a:srgbClr val="CC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0" name="Rectangle 24" descr="50%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96" cy="144"/>
              </a:xfrm>
              <a:prstGeom prst="rect">
                <a:avLst/>
              </a:prstGeom>
              <a:pattFill prst="pct50">
                <a:fgClr>
                  <a:srgbClr val="CC9700"/>
                </a:fgClr>
                <a:bgClr>
                  <a:srgbClr val="FFCC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1" name="Rectangle 25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2" name="Rectangle 26" descr="50%"/>
              <p:cNvSpPr>
                <a:spLocks noChangeArrowheads="1"/>
              </p:cNvSpPr>
              <p:nvPr/>
            </p:nvSpPr>
            <p:spPr bwMode="auto">
              <a:xfrm>
                <a:off x="4848" y="1728"/>
                <a:ext cx="96" cy="144"/>
              </a:xfrm>
              <a:prstGeom prst="rect">
                <a:avLst/>
              </a:prstGeom>
              <a:pattFill prst="pct50">
                <a:fgClr>
                  <a:srgbClr val="FFCC00"/>
                </a:fgClr>
                <a:bgClr>
                  <a:srgbClr val="FFF2B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3" name="Rectangle 27"/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96" cy="144"/>
              </a:xfrm>
              <a:prstGeom prst="rect">
                <a:avLst/>
              </a:prstGeom>
              <a:solidFill>
                <a:srgbClr val="FFF2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4" name="Rectangle 28" descr="50%"/>
              <p:cNvSpPr>
                <a:spLocks noChangeArrowheads="1"/>
              </p:cNvSpPr>
              <p:nvPr/>
            </p:nvSpPr>
            <p:spPr bwMode="auto">
              <a:xfrm>
                <a:off x="5040" y="1728"/>
                <a:ext cx="336" cy="144"/>
              </a:xfrm>
              <a:prstGeom prst="rect">
                <a:avLst/>
              </a:prstGeom>
              <a:pattFill prst="pct50">
                <a:fgClr>
                  <a:srgbClr val="FFF2BE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5" name="Rectangle 29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1392" cy="144"/>
              </a:xfrm>
              <a:prstGeom prst="rect">
                <a:avLst/>
              </a:prstGeom>
              <a:noFill/>
              <a:ln w="25400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90" name="Text Box 30"/>
            <p:cNvSpPr txBox="1">
              <a:spLocks noChangeArrowheads="1"/>
            </p:cNvSpPr>
            <p:nvPr/>
          </p:nvSpPr>
          <p:spPr bwMode="auto">
            <a:xfrm>
              <a:off x="4148" y="1392"/>
              <a:ext cx="9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rPr>
                <a:t>Entry Cutoff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1" name="Line 31"/>
            <p:cNvSpPr>
              <a:spLocks noChangeShapeType="1"/>
            </p:cNvSpPr>
            <p:nvPr/>
          </p:nvSpPr>
          <p:spPr bwMode="auto">
            <a:xfrm>
              <a:off x="4512" y="168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Line 32"/>
            <p:cNvSpPr>
              <a:spLocks noChangeShapeType="1"/>
            </p:cNvSpPr>
            <p:nvPr/>
          </p:nvSpPr>
          <p:spPr bwMode="auto">
            <a:xfrm flipH="1">
              <a:off x="4128" y="1800"/>
              <a:ext cx="384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6" name="Rectangle 33"/>
          <p:cNvSpPr>
            <a:spLocks noChangeArrowheads="1"/>
          </p:cNvSpPr>
          <p:nvPr/>
        </p:nvSpPr>
        <p:spPr bwMode="auto">
          <a:xfrm>
            <a:off x="48006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207" name="Group 34"/>
          <p:cNvGrpSpPr>
            <a:grpSpLocks/>
          </p:cNvGrpSpPr>
          <p:nvPr/>
        </p:nvGrpSpPr>
        <p:grpSpPr bwMode="auto">
          <a:xfrm>
            <a:off x="6096000" y="1981200"/>
            <a:ext cx="2209800" cy="838200"/>
            <a:chOff x="3984" y="1872"/>
            <a:chExt cx="1392" cy="528"/>
          </a:xfrm>
        </p:grpSpPr>
        <p:grpSp>
          <p:nvGrpSpPr>
            <p:cNvPr id="208" name="Group 35"/>
            <p:cNvGrpSpPr>
              <a:grpSpLocks/>
            </p:cNvGrpSpPr>
            <p:nvPr/>
          </p:nvGrpSpPr>
          <p:grpSpPr bwMode="auto">
            <a:xfrm>
              <a:off x="3984" y="2208"/>
              <a:ext cx="1392" cy="144"/>
              <a:chOff x="3984" y="1728"/>
              <a:chExt cx="1392" cy="144"/>
            </a:xfrm>
          </p:grpSpPr>
          <p:sp>
            <p:nvSpPr>
              <p:cNvPr id="212" name="Rectangle 36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96" cy="144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13" name="Rectangle 37" descr="50%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96" cy="144"/>
              </a:xfrm>
              <a:prstGeom prst="rect">
                <a:avLst/>
              </a:prstGeom>
              <a:pattFill prst="pct50">
                <a:fgClr>
                  <a:srgbClr val="003366"/>
                </a:fgClr>
                <a:bgClr>
                  <a:srgbClr val="0033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14" name="Rectangle 38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" cy="14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15" name="Rectangle 39" descr="50%"/>
              <p:cNvSpPr>
                <a:spLocks noChangeArrowheads="1"/>
              </p:cNvSpPr>
              <p:nvPr/>
            </p:nvSpPr>
            <p:spPr bwMode="auto">
              <a:xfrm>
                <a:off x="4272" y="1728"/>
                <a:ext cx="96" cy="144"/>
              </a:xfrm>
              <a:prstGeom prst="rect">
                <a:avLst/>
              </a:prstGeom>
              <a:pattFill prst="pct50">
                <a:fgClr>
                  <a:srgbClr val="003399"/>
                </a:fgClr>
                <a:bgClr>
                  <a:srgbClr val="6666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16" name="Rectangle 40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96" cy="144"/>
              </a:xfrm>
              <a:prstGeom prst="rect">
                <a:avLst/>
              </a:pr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17" name="Rectangle 41" descr="50%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96" cy="144"/>
              </a:xfrm>
              <a:prstGeom prst="rect">
                <a:avLst/>
              </a:prstGeom>
              <a:pattFill prst="pct50">
                <a:fgClr>
                  <a:srgbClr val="666699"/>
                </a:fgClr>
                <a:bgClr>
                  <a:srgbClr val="CC97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18" name="Rectangle 42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96" cy="144"/>
              </a:xfrm>
              <a:prstGeom prst="rect">
                <a:avLst/>
              </a:prstGeom>
              <a:solidFill>
                <a:srgbClr val="CC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19" name="Rectangle 43" descr="50%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96" cy="144"/>
              </a:xfrm>
              <a:prstGeom prst="rect">
                <a:avLst/>
              </a:prstGeom>
              <a:pattFill prst="pct50">
                <a:fgClr>
                  <a:srgbClr val="CC9700"/>
                </a:fgClr>
                <a:bgClr>
                  <a:srgbClr val="FFCC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44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1" name="Rectangle 45" descr="50%"/>
              <p:cNvSpPr>
                <a:spLocks noChangeArrowheads="1"/>
              </p:cNvSpPr>
              <p:nvPr/>
            </p:nvSpPr>
            <p:spPr bwMode="auto">
              <a:xfrm>
                <a:off x="4848" y="1728"/>
                <a:ext cx="96" cy="144"/>
              </a:xfrm>
              <a:prstGeom prst="rect">
                <a:avLst/>
              </a:prstGeom>
              <a:pattFill prst="pct50">
                <a:fgClr>
                  <a:srgbClr val="FFCC00"/>
                </a:fgClr>
                <a:bgClr>
                  <a:srgbClr val="FFF2B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46"/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96" cy="144"/>
              </a:xfrm>
              <a:prstGeom prst="rect">
                <a:avLst/>
              </a:prstGeom>
              <a:solidFill>
                <a:srgbClr val="FFF2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3" name="Rectangle 47" descr="50%"/>
              <p:cNvSpPr>
                <a:spLocks noChangeArrowheads="1"/>
              </p:cNvSpPr>
              <p:nvPr/>
            </p:nvSpPr>
            <p:spPr bwMode="auto">
              <a:xfrm>
                <a:off x="5040" y="1728"/>
                <a:ext cx="336" cy="144"/>
              </a:xfrm>
              <a:prstGeom prst="rect">
                <a:avLst/>
              </a:prstGeom>
              <a:pattFill prst="pct50">
                <a:fgClr>
                  <a:srgbClr val="FFF2BE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4" name="Rectangle 48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1392" cy="144"/>
              </a:xfrm>
              <a:prstGeom prst="rect">
                <a:avLst/>
              </a:prstGeom>
              <a:noFill/>
              <a:ln w="25400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09" name="Text Box 49"/>
            <p:cNvSpPr txBox="1">
              <a:spLocks noChangeArrowheads="1"/>
            </p:cNvSpPr>
            <p:nvPr/>
          </p:nvSpPr>
          <p:spPr bwMode="auto">
            <a:xfrm>
              <a:off x="4222" y="1872"/>
              <a:ext cx="8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rPr>
                <a:t>Stay Cutoff</a:t>
              </a:r>
            </a:p>
          </p:txBody>
        </p:sp>
        <p:sp>
          <p:nvSpPr>
            <p:cNvPr id="210" name="Line 50"/>
            <p:cNvSpPr>
              <a:spLocks noChangeShapeType="1"/>
            </p:cNvSpPr>
            <p:nvPr/>
          </p:nvSpPr>
          <p:spPr bwMode="auto">
            <a:xfrm>
              <a:off x="4560" y="216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Line 51"/>
            <p:cNvSpPr>
              <a:spLocks noChangeShapeType="1"/>
            </p:cNvSpPr>
            <p:nvPr/>
          </p:nvSpPr>
          <p:spPr bwMode="auto">
            <a:xfrm>
              <a:off x="4560" y="2280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5" name="Group 52"/>
          <p:cNvGrpSpPr>
            <a:grpSpLocks/>
          </p:cNvGrpSpPr>
          <p:nvPr/>
        </p:nvGrpSpPr>
        <p:grpSpPr bwMode="auto">
          <a:xfrm>
            <a:off x="1143000" y="3124200"/>
            <a:ext cx="4114800" cy="533400"/>
            <a:chOff x="864" y="2592"/>
            <a:chExt cx="2592" cy="336"/>
          </a:xfrm>
        </p:grpSpPr>
        <p:sp>
          <p:nvSpPr>
            <p:cNvPr id="226" name="Rectangle 53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7" name="Rectangle 54"/>
            <p:cNvSpPr>
              <a:spLocks noChangeArrowheads="1"/>
            </p:cNvSpPr>
            <p:nvPr/>
          </p:nvSpPr>
          <p:spPr bwMode="auto">
            <a:xfrm>
              <a:off x="1200" y="2640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8" name="Rectangle 55"/>
            <p:cNvSpPr>
              <a:spLocks noChangeArrowheads="1"/>
            </p:cNvSpPr>
            <p:nvPr/>
          </p:nvSpPr>
          <p:spPr bwMode="auto">
            <a:xfrm>
              <a:off x="1532" y="2640"/>
              <a:ext cx="244" cy="240"/>
            </a:xfrm>
            <a:prstGeom prst="rect">
              <a:avLst/>
            </a:prstGeom>
            <a:solidFill>
              <a:srgbClr val="CC9700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9" name="Rectangle 56"/>
            <p:cNvSpPr>
              <a:spLocks noChangeArrowheads="1"/>
            </p:cNvSpPr>
            <p:nvPr/>
          </p:nvSpPr>
          <p:spPr bwMode="auto">
            <a:xfrm>
              <a:off x="2208" y="2640"/>
              <a:ext cx="244" cy="240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0" name="Rectangle 57"/>
            <p:cNvSpPr>
              <a:spLocks noChangeArrowheads="1"/>
            </p:cNvSpPr>
            <p:nvPr/>
          </p:nvSpPr>
          <p:spPr bwMode="auto">
            <a:xfrm>
              <a:off x="2876" y="2640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1" name="Rectangle 58"/>
            <p:cNvSpPr>
              <a:spLocks noChangeArrowheads="1"/>
            </p:cNvSpPr>
            <p:nvPr/>
          </p:nvSpPr>
          <p:spPr bwMode="auto">
            <a:xfrm>
              <a:off x="3212" y="2640"/>
              <a:ext cx="244" cy="240"/>
            </a:xfrm>
            <a:prstGeom prst="rect">
              <a:avLst/>
            </a:prstGeom>
            <a:solidFill>
              <a:srgbClr val="6666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2" name="Rectangle 59" descr="50%"/>
            <p:cNvSpPr>
              <a:spLocks noChangeArrowheads="1"/>
            </p:cNvSpPr>
            <p:nvPr/>
          </p:nvSpPr>
          <p:spPr bwMode="auto">
            <a:xfrm>
              <a:off x="864" y="2640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3" name="Rectangle 60" descr="50%"/>
            <p:cNvSpPr>
              <a:spLocks noChangeArrowheads="1"/>
            </p:cNvSpPr>
            <p:nvPr/>
          </p:nvSpPr>
          <p:spPr bwMode="auto">
            <a:xfrm>
              <a:off x="1872" y="2640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4" name="Rectangle 61" descr="50%"/>
            <p:cNvSpPr>
              <a:spLocks noChangeArrowheads="1"/>
            </p:cNvSpPr>
            <p:nvPr/>
          </p:nvSpPr>
          <p:spPr bwMode="auto">
            <a:xfrm>
              <a:off x="2540" y="2640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235" name="Group 62"/>
          <p:cNvGrpSpPr>
            <a:grpSpLocks/>
          </p:cNvGrpSpPr>
          <p:nvPr/>
        </p:nvGrpSpPr>
        <p:grpSpPr bwMode="auto">
          <a:xfrm>
            <a:off x="1143000" y="2057400"/>
            <a:ext cx="4114800" cy="533400"/>
            <a:chOff x="864" y="1920"/>
            <a:chExt cx="2592" cy="336"/>
          </a:xfrm>
        </p:grpSpPr>
        <p:sp>
          <p:nvSpPr>
            <p:cNvPr id="236" name="Rectangle 63"/>
            <p:cNvSpPr>
              <a:spLocks noChangeArrowheads="1"/>
            </p:cNvSpPr>
            <p:nvPr/>
          </p:nvSpPr>
          <p:spPr bwMode="auto">
            <a:xfrm>
              <a:off x="1488" y="1920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7" name="Rectangle 64"/>
            <p:cNvSpPr>
              <a:spLocks noChangeArrowheads="1"/>
            </p:cNvSpPr>
            <p:nvPr/>
          </p:nvSpPr>
          <p:spPr bwMode="auto">
            <a:xfrm>
              <a:off x="864" y="1968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8" name="Rectangle 65"/>
            <p:cNvSpPr>
              <a:spLocks noChangeArrowheads="1"/>
            </p:cNvSpPr>
            <p:nvPr/>
          </p:nvSpPr>
          <p:spPr bwMode="auto">
            <a:xfrm>
              <a:off x="1532" y="1968"/>
              <a:ext cx="244" cy="240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9" name="Rectangle 66"/>
            <p:cNvSpPr>
              <a:spLocks noChangeArrowheads="1"/>
            </p:cNvSpPr>
            <p:nvPr/>
          </p:nvSpPr>
          <p:spPr bwMode="auto">
            <a:xfrm>
              <a:off x="1868" y="1968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0" name="Rectangle 67"/>
            <p:cNvSpPr>
              <a:spLocks noChangeArrowheads="1"/>
            </p:cNvSpPr>
            <p:nvPr/>
          </p:nvSpPr>
          <p:spPr bwMode="auto">
            <a:xfrm>
              <a:off x="2208" y="1968"/>
              <a:ext cx="244" cy="240"/>
            </a:xfrm>
            <a:prstGeom prst="rect">
              <a:avLst/>
            </a:prstGeom>
            <a:solidFill>
              <a:srgbClr val="0033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1" name="Rectangle 68" descr="50%"/>
            <p:cNvSpPr>
              <a:spLocks noChangeArrowheads="1"/>
            </p:cNvSpPr>
            <p:nvPr/>
          </p:nvSpPr>
          <p:spPr bwMode="auto">
            <a:xfrm>
              <a:off x="2544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2" name="Rectangle 69" descr="50%"/>
            <p:cNvSpPr>
              <a:spLocks noChangeArrowheads="1"/>
            </p:cNvSpPr>
            <p:nvPr/>
          </p:nvSpPr>
          <p:spPr bwMode="auto">
            <a:xfrm>
              <a:off x="2876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3" name="Rectangle 70" descr="50%"/>
            <p:cNvSpPr>
              <a:spLocks noChangeArrowheads="1"/>
            </p:cNvSpPr>
            <p:nvPr/>
          </p:nvSpPr>
          <p:spPr bwMode="auto">
            <a:xfrm>
              <a:off x="3212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4" name="Rectangle 71" descr="50%"/>
            <p:cNvSpPr>
              <a:spLocks noChangeArrowheads="1"/>
            </p:cNvSpPr>
            <p:nvPr/>
          </p:nvSpPr>
          <p:spPr bwMode="auto">
            <a:xfrm>
              <a:off x="1200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245" name="Rectangle 73"/>
          <p:cNvSpPr>
            <a:spLocks noChangeArrowheads="1"/>
          </p:cNvSpPr>
          <p:nvPr/>
        </p:nvSpPr>
        <p:spPr bwMode="auto">
          <a:xfrm>
            <a:off x="4800600" y="3659188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6" name="Rectangle 74"/>
          <p:cNvSpPr>
            <a:spLocks noChangeArrowheads="1"/>
          </p:cNvSpPr>
          <p:nvPr/>
        </p:nvSpPr>
        <p:spPr bwMode="auto">
          <a:xfrm>
            <a:off x="3200400" y="3659188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7" name="Rectangle 75" descr="50%"/>
          <p:cNvSpPr>
            <a:spLocks noChangeArrowheads="1"/>
          </p:cNvSpPr>
          <p:nvPr/>
        </p:nvSpPr>
        <p:spPr bwMode="auto">
          <a:xfrm>
            <a:off x="1676400" y="3735388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8" name="Rectangle 76"/>
          <p:cNvSpPr>
            <a:spLocks noChangeArrowheads="1"/>
          </p:cNvSpPr>
          <p:nvPr/>
        </p:nvSpPr>
        <p:spPr bwMode="auto">
          <a:xfrm>
            <a:off x="3276600" y="3735388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9" name="Rectangle 77"/>
          <p:cNvSpPr>
            <a:spLocks noChangeArrowheads="1"/>
          </p:cNvSpPr>
          <p:nvPr/>
        </p:nvSpPr>
        <p:spPr bwMode="auto">
          <a:xfrm>
            <a:off x="4870450" y="3735388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0" name="Rectangle 78" descr="50%"/>
          <p:cNvSpPr>
            <a:spLocks noChangeArrowheads="1"/>
          </p:cNvSpPr>
          <p:nvPr/>
        </p:nvSpPr>
        <p:spPr bwMode="auto">
          <a:xfrm>
            <a:off x="1143000" y="3735388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1" name="Rectangle 79" descr="50%"/>
          <p:cNvSpPr>
            <a:spLocks noChangeArrowheads="1"/>
          </p:cNvSpPr>
          <p:nvPr/>
        </p:nvSpPr>
        <p:spPr bwMode="auto">
          <a:xfrm>
            <a:off x="2743200" y="3735388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2" name="Rectangle 80" descr="50%"/>
          <p:cNvSpPr>
            <a:spLocks noChangeArrowheads="1"/>
          </p:cNvSpPr>
          <p:nvPr/>
        </p:nvSpPr>
        <p:spPr bwMode="auto">
          <a:xfrm>
            <a:off x="3803650" y="3735388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3" name="Rectangle 81" descr="50%"/>
          <p:cNvSpPr>
            <a:spLocks noChangeArrowheads="1"/>
          </p:cNvSpPr>
          <p:nvPr/>
        </p:nvSpPr>
        <p:spPr bwMode="auto">
          <a:xfrm>
            <a:off x="2203450" y="3735388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4" name="Rectangle 82" descr="50%"/>
          <p:cNvSpPr>
            <a:spLocks noChangeArrowheads="1"/>
          </p:cNvSpPr>
          <p:nvPr/>
        </p:nvSpPr>
        <p:spPr bwMode="auto">
          <a:xfrm>
            <a:off x="4337050" y="3735388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255" name="Group 83"/>
          <p:cNvGrpSpPr>
            <a:grpSpLocks/>
          </p:cNvGrpSpPr>
          <p:nvPr/>
        </p:nvGrpSpPr>
        <p:grpSpPr bwMode="auto">
          <a:xfrm>
            <a:off x="2133600" y="2590800"/>
            <a:ext cx="1600200" cy="533400"/>
            <a:chOff x="1488" y="2256"/>
            <a:chExt cx="1008" cy="336"/>
          </a:xfrm>
        </p:grpSpPr>
        <p:sp>
          <p:nvSpPr>
            <p:cNvPr id="256" name="Rectangle 84"/>
            <p:cNvSpPr>
              <a:spLocks noChangeArrowheads="1"/>
            </p:cNvSpPr>
            <p:nvPr/>
          </p:nvSpPr>
          <p:spPr bwMode="auto">
            <a:xfrm>
              <a:off x="2160" y="2256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7" name="Rectangle 85"/>
            <p:cNvSpPr>
              <a:spLocks noChangeArrowheads="1"/>
            </p:cNvSpPr>
            <p:nvPr/>
          </p:nvSpPr>
          <p:spPr bwMode="auto">
            <a:xfrm>
              <a:off x="2208" y="2304"/>
              <a:ext cx="244" cy="240"/>
            </a:xfrm>
            <a:prstGeom prst="rect">
              <a:avLst/>
            </a:prstGeom>
            <a:solidFill>
              <a:srgbClr val="003366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8" name="Rectangle 86"/>
            <p:cNvSpPr>
              <a:spLocks noChangeArrowheads="1"/>
            </p:cNvSpPr>
            <p:nvPr/>
          </p:nvSpPr>
          <p:spPr bwMode="auto">
            <a:xfrm>
              <a:off x="1488" y="2256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9" name="Rectangle 87"/>
            <p:cNvSpPr>
              <a:spLocks noChangeArrowheads="1"/>
            </p:cNvSpPr>
            <p:nvPr/>
          </p:nvSpPr>
          <p:spPr bwMode="auto">
            <a:xfrm>
              <a:off x="1536" y="2304"/>
              <a:ext cx="244" cy="240"/>
            </a:xfrm>
            <a:prstGeom prst="rect">
              <a:avLst/>
            </a:prstGeom>
            <a:solidFill>
              <a:srgbClr val="CC9700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260" name="Rectangle 88"/>
          <p:cNvSpPr>
            <a:spLocks noChangeArrowheads="1"/>
          </p:cNvSpPr>
          <p:nvPr/>
        </p:nvSpPr>
        <p:spPr bwMode="auto">
          <a:xfrm>
            <a:off x="3275013" y="4270375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1" name="Rectangle 89"/>
          <p:cNvSpPr>
            <a:spLocks noChangeArrowheads="1"/>
          </p:cNvSpPr>
          <p:nvPr/>
        </p:nvSpPr>
        <p:spPr bwMode="auto">
          <a:xfrm>
            <a:off x="4868863" y="4270375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71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课程大纲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28800" y="1371601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C00000"/>
                </a:solidFill>
              </a:rPr>
              <a:t>数据挖掘课程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FF0000"/>
                </a:solidFill>
              </a:rPr>
              <a:t>回归分析：</a:t>
            </a:r>
            <a:r>
              <a:rPr lang="zh-CN" altLang="en-US" sz="1400" i="1" dirty="0" smtClean="0">
                <a:solidFill>
                  <a:srgbClr val="FF0000"/>
                </a:solidFill>
              </a:rPr>
              <a:t>线性回归、逻辑回归</a:t>
            </a:r>
            <a:endParaRPr lang="en-US" altLang="zh-CN" sz="1600" i="1" dirty="0" smtClean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</a:rPr>
              <a:t>数据挖掘：</a:t>
            </a:r>
            <a:r>
              <a:rPr lang="zh-CN" altLang="en-US" sz="1400" i="1" dirty="0" smtClean="0">
                <a:solidFill>
                  <a:schemeClr val="bg2">
                    <a:lumMod val="25000"/>
                  </a:schemeClr>
                </a:solidFill>
              </a:rPr>
              <a:t>分类、聚类、实例分析</a:t>
            </a:r>
            <a:endParaRPr lang="en-US" altLang="zh-CN" sz="1400" i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90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线性回归实例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数据说明：</a:t>
            </a:r>
            <a:endParaRPr lang="en-US" altLang="zh-CN" dirty="0" smtClean="0"/>
          </a:p>
          <a:p>
            <a:pPr lvl="1"/>
            <a:r>
              <a:rPr lang="zh-CN" altLang="en-US" dirty="0"/>
              <a:t>目标：利用上市</a:t>
            </a:r>
            <a:r>
              <a:rPr lang="zh-CN" altLang="en-US" dirty="0" smtClean="0"/>
              <a:t>公司</a:t>
            </a:r>
            <a:r>
              <a:rPr lang="zh-CN" altLang="en-US" dirty="0"/>
              <a:t>当年公开的财务指标对未来的盈利状况予以</a:t>
            </a:r>
            <a:r>
              <a:rPr lang="zh-CN" altLang="en-US" dirty="0" smtClean="0"/>
              <a:t>预测。</a:t>
            </a:r>
            <a:endParaRPr lang="en-US" altLang="zh-CN" dirty="0" smtClean="0"/>
          </a:p>
          <a:p>
            <a:pPr lvl="1"/>
            <a:r>
              <a:rPr lang="zh-CN" altLang="en-US" dirty="0"/>
              <a:t>随机抽取沪市和深市</a:t>
            </a:r>
            <a:r>
              <a:rPr lang="en-US" altLang="zh-CN" dirty="0"/>
              <a:t>2002</a:t>
            </a:r>
            <a:r>
              <a:rPr lang="zh-CN" altLang="en-US" dirty="0"/>
              <a:t>年和</a:t>
            </a:r>
            <a:r>
              <a:rPr lang="en-US" altLang="zh-CN" dirty="0"/>
              <a:t>2003</a:t>
            </a:r>
            <a:r>
              <a:rPr lang="zh-CN" altLang="en-US" dirty="0"/>
              <a:t>年各</a:t>
            </a:r>
            <a:r>
              <a:rPr lang="en-US" altLang="zh-CN" dirty="0"/>
              <a:t>500</a:t>
            </a:r>
            <a:r>
              <a:rPr lang="zh-CN" altLang="en-US" dirty="0" smtClean="0"/>
              <a:t>个样本，对</a:t>
            </a:r>
            <a:r>
              <a:rPr lang="zh-CN" altLang="en-US" dirty="0"/>
              <a:t>上市公司的净资产</a:t>
            </a:r>
            <a:r>
              <a:rPr lang="zh-CN" altLang="en-US" dirty="0" smtClean="0"/>
              <a:t>收益率</a:t>
            </a:r>
            <a:r>
              <a:rPr lang="en-US" altLang="zh-CN" dirty="0" smtClean="0"/>
              <a:t>(return on equity</a:t>
            </a:r>
            <a:r>
              <a:rPr lang="en-US" altLang="zh-CN" dirty="0"/>
              <a:t>, </a:t>
            </a:r>
            <a:r>
              <a:rPr lang="en-US" altLang="zh-CN" dirty="0" smtClean="0"/>
              <a:t>ROE)</a:t>
            </a:r>
            <a:r>
              <a:rPr lang="zh-CN" altLang="en-US" dirty="0" smtClean="0"/>
              <a:t>进行预测。</a:t>
            </a:r>
            <a:endParaRPr lang="en-US" altLang="zh-CN" dirty="0" smtClean="0"/>
          </a:p>
          <a:p>
            <a:pPr lvl="1"/>
            <a:r>
              <a:rPr lang="zh-CN" altLang="en-US" dirty="0"/>
              <a:t>因变量：下一年的净资产</a:t>
            </a:r>
            <a:r>
              <a:rPr lang="zh-CN" altLang="en-US" dirty="0" smtClean="0"/>
              <a:t>收益率</a:t>
            </a:r>
            <a:r>
              <a:rPr lang="en-US" altLang="zh-CN" dirty="0" smtClean="0"/>
              <a:t>(ROE)</a:t>
            </a:r>
          </a:p>
          <a:p>
            <a:pPr lvl="1"/>
            <a:r>
              <a:rPr lang="zh-CN" altLang="en-US" dirty="0" smtClean="0"/>
              <a:t>自变量：</a:t>
            </a:r>
            <a:endParaRPr lang="en-US" altLang="zh-CN" dirty="0" smtClean="0"/>
          </a:p>
          <a:p>
            <a:pPr lvl="2"/>
            <a:r>
              <a:rPr lang="en-US" altLang="zh-CN" dirty="0" err="1"/>
              <a:t>ROEt</a:t>
            </a:r>
            <a:r>
              <a:rPr lang="en-US" altLang="zh-CN" dirty="0"/>
              <a:t>: </a:t>
            </a:r>
            <a:r>
              <a:rPr lang="zh-CN" altLang="en-US" dirty="0"/>
              <a:t>当年净资产</a:t>
            </a:r>
            <a:r>
              <a:rPr lang="zh-CN" altLang="en-US" dirty="0" smtClean="0"/>
              <a:t>收益率</a:t>
            </a:r>
            <a:endParaRPr lang="en-US" altLang="zh-CN" dirty="0" smtClean="0"/>
          </a:p>
          <a:p>
            <a:pPr lvl="2"/>
            <a:r>
              <a:rPr lang="en-US" altLang="zh-CN" dirty="0"/>
              <a:t>ATO: </a:t>
            </a:r>
            <a:r>
              <a:rPr lang="zh-CN" altLang="en-US" dirty="0"/>
              <a:t>资产</a:t>
            </a:r>
            <a:r>
              <a:rPr lang="zh-CN" altLang="en-US" dirty="0" smtClean="0"/>
              <a:t>周转率</a:t>
            </a:r>
            <a:r>
              <a:rPr lang="en-US" altLang="zh-CN" dirty="0" smtClean="0"/>
              <a:t>(asset </a:t>
            </a:r>
            <a:r>
              <a:rPr lang="en-US" altLang="zh-CN" dirty="0"/>
              <a:t>turnover </a:t>
            </a:r>
            <a:r>
              <a:rPr lang="en-US" altLang="zh-CN" dirty="0" smtClean="0"/>
              <a:t>ratio)</a:t>
            </a:r>
          </a:p>
          <a:p>
            <a:pPr lvl="2"/>
            <a:r>
              <a:rPr lang="en-US" altLang="zh-CN" dirty="0"/>
              <a:t>LEV: </a:t>
            </a:r>
            <a:r>
              <a:rPr lang="zh-CN" altLang="en-US" dirty="0"/>
              <a:t>债务资本</a:t>
            </a:r>
            <a:r>
              <a:rPr lang="zh-CN" altLang="en-US" dirty="0" smtClean="0"/>
              <a:t>比率</a:t>
            </a:r>
            <a:r>
              <a:rPr lang="en-US" altLang="zh-CN" dirty="0" smtClean="0"/>
              <a:t>(debt </a:t>
            </a:r>
            <a:r>
              <a:rPr lang="en-US" altLang="zh-CN" dirty="0"/>
              <a:t>to asset </a:t>
            </a:r>
            <a:r>
              <a:rPr lang="en-US" altLang="zh-CN" dirty="0" smtClean="0"/>
              <a:t>ratio) </a:t>
            </a:r>
          </a:p>
          <a:p>
            <a:pPr lvl="2"/>
            <a:r>
              <a:rPr lang="en-US" altLang="zh-CN" dirty="0" smtClean="0"/>
              <a:t>PB</a:t>
            </a:r>
            <a:r>
              <a:rPr lang="en-US" altLang="zh-CN" dirty="0"/>
              <a:t>: </a:t>
            </a:r>
            <a:r>
              <a:rPr lang="zh-CN" altLang="en-US" dirty="0"/>
              <a:t>市净</a:t>
            </a:r>
            <a:r>
              <a:rPr lang="zh-CN" altLang="en-US" dirty="0" smtClean="0"/>
              <a:t>率</a:t>
            </a:r>
            <a:r>
              <a:rPr lang="en-US" altLang="zh-CN" dirty="0" smtClean="0"/>
              <a:t>(price </a:t>
            </a:r>
            <a:r>
              <a:rPr lang="en-US" altLang="zh-CN" dirty="0"/>
              <a:t>to book </a:t>
            </a:r>
            <a:r>
              <a:rPr lang="en-US" altLang="zh-CN" dirty="0" smtClean="0"/>
              <a:t>ratio)</a:t>
            </a:r>
          </a:p>
          <a:p>
            <a:pPr lvl="2"/>
            <a:r>
              <a:rPr lang="en-US" altLang="zh-CN" dirty="0"/>
              <a:t>ARR: </a:t>
            </a:r>
            <a:r>
              <a:rPr lang="zh-CN" altLang="en-US" dirty="0"/>
              <a:t>应收账款</a:t>
            </a:r>
            <a:r>
              <a:rPr lang="en-US" altLang="zh-CN" b="1" dirty="0"/>
              <a:t>/</a:t>
            </a:r>
            <a:r>
              <a:rPr lang="zh-CN" altLang="en-US" dirty="0"/>
              <a:t>主营业务收入 </a:t>
            </a:r>
            <a:endParaRPr lang="en-US" altLang="zh-CN" dirty="0" smtClean="0"/>
          </a:p>
          <a:p>
            <a:pPr lvl="2"/>
            <a:r>
              <a:rPr lang="en-US" altLang="zh-CN" dirty="0"/>
              <a:t>PM: </a:t>
            </a:r>
            <a:r>
              <a:rPr lang="zh-CN" altLang="en-US" dirty="0"/>
              <a:t>主营业务利润</a:t>
            </a:r>
            <a:r>
              <a:rPr lang="en-US" altLang="zh-CN" dirty="0"/>
              <a:t>/</a:t>
            </a:r>
            <a:r>
              <a:rPr lang="zh-CN" altLang="en-US" dirty="0"/>
              <a:t>主营业务</a:t>
            </a:r>
            <a:r>
              <a:rPr lang="zh-CN" altLang="en-US" dirty="0" smtClean="0"/>
              <a:t>收入</a:t>
            </a:r>
            <a:r>
              <a:rPr lang="en-US" altLang="zh-CN" dirty="0" smtClean="0"/>
              <a:t>(profit margin)</a:t>
            </a:r>
          </a:p>
          <a:p>
            <a:pPr lvl="2"/>
            <a:r>
              <a:rPr lang="en-US" altLang="zh-CN" dirty="0"/>
              <a:t>GROWTH:</a:t>
            </a:r>
            <a:r>
              <a:rPr lang="zh-CN" altLang="en-US" dirty="0"/>
              <a:t>主营业务</a:t>
            </a:r>
            <a:r>
              <a:rPr lang="zh-CN" altLang="en-US" dirty="0" smtClean="0"/>
              <a:t>增长率</a:t>
            </a:r>
            <a:r>
              <a:rPr lang="en-US" altLang="zh-CN" dirty="0" smtClean="0"/>
              <a:t>(sales </a:t>
            </a:r>
            <a:r>
              <a:rPr lang="en-US" altLang="zh-CN" dirty="0"/>
              <a:t>growth </a:t>
            </a:r>
            <a:r>
              <a:rPr lang="en-US" altLang="zh-CN" dirty="0" smtClean="0"/>
              <a:t>rate)</a:t>
            </a:r>
          </a:p>
          <a:p>
            <a:pPr lvl="2"/>
            <a:r>
              <a:rPr lang="en-US" altLang="zh-CN" dirty="0"/>
              <a:t>INV: </a:t>
            </a:r>
            <a:r>
              <a:rPr lang="zh-CN" altLang="en-US" dirty="0"/>
              <a:t>存货</a:t>
            </a:r>
            <a:r>
              <a:rPr lang="en-US" altLang="zh-CN" dirty="0"/>
              <a:t>/</a:t>
            </a:r>
            <a:r>
              <a:rPr lang="zh-CN" altLang="en-US" dirty="0"/>
              <a:t>资产</a:t>
            </a:r>
            <a:r>
              <a:rPr lang="zh-CN" altLang="en-US" dirty="0" smtClean="0"/>
              <a:t>总计</a:t>
            </a:r>
            <a:r>
              <a:rPr lang="en-US" altLang="zh-CN" dirty="0" smtClean="0"/>
              <a:t>(inventory </a:t>
            </a:r>
            <a:r>
              <a:rPr lang="en-US" altLang="zh-CN" dirty="0"/>
              <a:t>to asset </a:t>
            </a:r>
            <a:r>
              <a:rPr lang="en-US" altLang="zh-CN" dirty="0" smtClean="0"/>
              <a:t>ratio)</a:t>
            </a:r>
          </a:p>
          <a:p>
            <a:pPr lvl="2"/>
            <a:r>
              <a:rPr lang="en-US" altLang="zh-CN" dirty="0"/>
              <a:t>ASSET: </a:t>
            </a:r>
            <a:r>
              <a:rPr lang="en-US" altLang="zh-CN" dirty="0" smtClean="0"/>
              <a:t>(</a:t>
            </a:r>
            <a:r>
              <a:rPr lang="zh-CN" altLang="en-US" dirty="0" smtClean="0"/>
              <a:t>对数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资产总计</a:t>
            </a:r>
            <a:r>
              <a:rPr lang="en-US" altLang="zh-CN" dirty="0" smtClean="0"/>
              <a:t>(log-transformed asset)</a:t>
            </a:r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>
          <a:xfrm rot="19498856">
            <a:off x="6441141" y="4883471"/>
            <a:ext cx="2205318" cy="71269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Georgia" panose="02040502050405020303" pitchFamily="18" charset="0"/>
              </a:rPr>
              <a:t>DEMO</a:t>
            </a:r>
            <a:endParaRPr lang="zh-CN" altLang="en-US" sz="32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18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线性回归实例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分析步骤</a:t>
            </a:r>
            <a:endParaRPr lang="en-US" altLang="zh-CN" dirty="0" smtClean="0"/>
          </a:p>
          <a:p>
            <a:pPr lvl="1"/>
            <a:r>
              <a:rPr lang="zh-CN" altLang="en-US" dirty="0"/>
              <a:t>读入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zh-CN" altLang="en-US" dirty="0"/>
              <a:t>数据探索</a:t>
            </a:r>
            <a:endParaRPr lang="en-US" altLang="zh-CN" dirty="0"/>
          </a:p>
          <a:p>
            <a:pPr lvl="1"/>
            <a:r>
              <a:rPr lang="zh-CN" altLang="en-US" dirty="0"/>
              <a:t>建立模型</a:t>
            </a:r>
            <a:endParaRPr lang="en-US" altLang="zh-CN" dirty="0"/>
          </a:p>
          <a:p>
            <a:pPr lvl="1"/>
            <a:r>
              <a:rPr lang="zh-CN" altLang="en-US" dirty="0"/>
              <a:t>变量选择</a:t>
            </a:r>
            <a:endParaRPr lang="en-US" altLang="zh-CN" dirty="0"/>
          </a:p>
          <a:p>
            <a:pPr lvl="1"/>
            <a:r>
              <a:rPr lang="zh-CN" altLang="en-US" dirty="0"/>
              <a:t>模型诊断</a:t>
            </a:r>
            <a:endParaRPr lang="en-US" altLang="zh-CN" dirty="0"/>
          </a:p>
          <a:p>
            <a:pPr lvl="1"/>
            <a:r>
              <a:rPr lang="zh-CN" altLang="en-US" dirty="0"/>
              <a:t>重建</a:t>
            </a:r>
            <a:r>
              <a:rPr lang="zh-CN" altLang="en-US" dirty="0" smtClean="0"/>
              <a:t>模型（如果需要）</a:t>
            </a:r>
            <a:endParaRPr lang="en-US" altLang="zh-CN" dirty="0"/>
          </a:p>
          <a:p>
            <a:pPr lvl="1"/>
            <a:r>
              <a:rPr lang="zh-CN" altLang="en-US" dirty="0"/>
              <a:t>模型预测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 rot="19498856">
            <a:off x="6441141" y="4883471"/>
            <a:ext cx="2205318" cy="71269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Georgia" panose="02040502050405020303" pitchFamily="18" charset="0"/>
              </a:rPr>
              <a:t>DEMO</a:t>
            </a:r>
            <a:endParaRPr lang="zh-CN" altLang="en-US" sz="32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58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练习：线性回归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student.csv</a:t>
            </a:r>
            <a:r>
              <a:rPr lang="zh-CN" altLang="en-US" dirty="0" smtClean="0"/>
              <a:t>的数据中，使用其它变量预测学生的体重，并诊断模型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475" y="2149288"/>
            <a:ext cx="56007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逻辑回归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2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逻辑回归简介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在实际问题中，常遇到因变量是离散数据的情形</a:t>
            </a:r>
            <a:r>
              <a:rPr lang="zh-CN" altLang="en-US" dirty="0" smtClean="0"/>
              <a:t>，成功</a:t>
            </a:r>
            <a:r>
              <a:rPr lang="zh-CN" altLang="en-US" dirty="0"/>
              <a:t>或失败两种结果。对于这种情形，线性模型</a:t>
            </a:r>
            <a:r>
              <a:rPr lang="zh-CN" altLang="en-US" dirty="0" smtClean="0"/>
              <a:t>不再合适。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Logistic</a:t>
            </a:r>
            <a:r>
              <a:rPr lang="zh-CN" altLang="en-US" dirty="0"/>
              <a:t>回归模型适用于响应变量是离散数据的</a:t>
            </a:r>
            <a:r>
              <a:rPr lang="zh-CN" altLang="en-US" dirty="0" smtClean="0"/>
              <a:t>情形。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Logistic</a:t>
            </a:r>
            <a:r>
              <a:rPr lang="zh-CN" altLang="en-US" dirty="0"/>
              <a:t>回归模型属于是广义线性回归模型的一</a:t>
            </a:r>
            <a:r>
              <a:rPr lang="zh-CN" altLang="en-US" dirty="0" smtClean="0"/>
              <a:t>种。</a:t>
            </a:r>
            <a:endParaRPr lang="en-US" altLang="zh-CN" dirty="0" smtClean="0"/>
          </a:p>
          <a:p>
            <a:pPr lvl="1"/>
            <a:r>
              <a:rPr lang="zh-CN" altLang="en-US" dirty="0"/>
              <a:t>广义线性模型是线性模型的直接推广，适用于</a:t>
            </a:r>
            <a:r>
              <a:rPr lang="zh-CN" altLang="en-US" dirty="0" smtClean="0"/>
              <a:t>连续数据</a:t>
            </a:r>
            <a:r>
              <a:rPr lang="zh-CN" altLang="en-US" dirty="0"/>
              <a:t>或</a:t>
            </a:r>
            <a:r>
              <a:rPr lang="zh-CN" altLang="en-US" dirty="0" smtClean="0"/>
              <a:t>离散数据。</a:t>
            </a:r>
            <a:endParaRPr lang="en-US" altLang="zh-CN" dirty="0" smtClean="0"/>
          </a:p>
          <a:p>
            <a:pPr lvl="1"/>
            <a:r>
              <a:rPr lang="zh-CN" altLang="en-US" dirty="0"/>
              <a:t>广义线性模型</a:t>
            </a:r>
            <a:r>
              <a:rPr lang="zh-CN" altLang="en-US" dirty="0" smtClean="0"/>
              <a:t>包括连接函数</a:t>
            </a:r>
            <a:r>
              <a:rPr lang="zh-CN" altLang="en-US" dirty="0"/>
              <a:t>、误差</a:t>
            </a:r>
            <a:r>
              <a:rPr lang="zh-CN" altLang="en-US" dirty="0" smtClean="0"/>
              <a:t>函数概念。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59437" y="4301565"/>
              <a:ext cx="7422775" cy="232949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04362"/>
                    <a:gridCol w="2039471"/>
                    <a:gridCol w="2519082"/>
                    <a:gridCol w="155986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/>
                            <a:t>连接函数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/>
                            <a:t>回归模型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/>
                            <a:t>误差函数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/>
                            <a:t>恒等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Normal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/>
                            <a:t>对数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600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6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err="1" smtClean="0"/>
                            <a:t>Possion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Logit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sz="1600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600" b="0" i="0" smtClean="0">
                                    <a:latin typeface="Cambria Math" panose="02040503050406030204" pitchFamily="18" charset="0"/>
                                  </a:rPr>
                                  <m:t>LogitE</m:t>
                                </m:r>
                                <m:r>
                                  <a:rPr lang="en-US" altLang="zh-CN" sz="1600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600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altLang="zh-CN" sz="1600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p>
                                      <m:sSupPr>
                                        <m:ctrlPr>
                                          <a:rPr lang="en-US" altLang="zh-CN" sz="1600" b="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p>
                                      <m:sSupPr>
                                        <m:ctrlPr>
                                          <a:rPr lang="en-US" altLang="zh-CN" sz="1600" b="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Binomial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/>
                            <a:t>逆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sz="1600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600" b="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Gamma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59437" y="4301565"/>
              <a:ext cx="7422775" cy="232949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04362"/>
                    <a:gridCol w="2039471"/>
                    <a:gridCol w="2519082"/>
                    <a:gridCol w="155986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/>
                            <a:t>连接函数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/>
                            <a:t>回归模型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/>
                            <a:t>误差函数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/>
                            <a:t>恒等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4179" t="-101639" r="-201194" b="-4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2850" t="-101639" r="-62802" b="-4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Normal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/>
                            <a:t>对数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4179" t="-201639" r="-201194" b="-3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2850" t="-201639" r="-62802" b="-3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err="1" smtClean="0"/>
                            <a:t>Possion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</a:tr>
                  <a:tr h="6241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Logit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4179" t="-178641" r="-201194" b="-961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2850" t="-178641" r="-62802" b="-961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Binomial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</a:tr>
                  <a:tr h="5928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/>
                            <a:t>逆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4179" t="-295876" r="-201194" b="-20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2850" t="-295876" r="-62802" b="-20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Gamma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332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广义线性回归</a:t>
            </a:r>
            <a:r>
              <a:rPr lang="en-US" altLang="zh-CN" dirty="0" smtClean="0"/>
              <a:t>R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fit </a:t>
            </a:r>
            <a:r>
              <a:rPr lang="en-US" altLang="zh-CN" dirty="0"/>
              <a:t>&lt;- </a:t>
            </a:r>
            <a:r>
              <a:rPr lang="en-US" altLang="zh-CN" dirty="0" err="1" smtClean="0"/>
              <a:t>glm</a:t>
            </a:r>
            <a:r>
              <a:rPr lang="en-US" altLang="zh-CN" dirty="0" smtClean="0"/>
              <a:t>(formula</a:t>
            </a:r>
            <a:r>
              <a:rPr lang="en-US" altLang="zh-CN" dirty="0"/>
              <a:t>, family = </a:t>
            </a:r>
            <a:r>
              <a:rPr lang="en-US" altLang="zh-CN" dirty="0" err="1"/>
              <a:t>gaussian</a:t>
            </a:r>
            <a:r>
              <a:rPr lang="en-US" altLang="zh-CN" dirty="0"/>
              <a:t>, </a:t>
            </a:r>
            <a:r>
              <a:rPr lang="en-US" altLang="zh-CN" dirty="0" smtClean="0"/>
              <a:t>data)</a:t>
            </a:r>
          </a:p>
          <a:p>
            <a:pPr lvl="1"/>
            <a:r>
              <a:rPr lang="zh-CN" altLang="en-US" dirty="0" smtClean="0"/>
              <a:t>其中</a:t>
            </a:r>
            <a:r>
              <a:rPr lang="en-US" altLang="zh-CN" dirty="0" smtClean="0"/>
              <a:t>formula</a:t>
            </a:r>
            <a:r>
              <a:rPr lang="zh-CN" altLang="en-US" dirty="0" smtClean="0"/>
              <a:t>是模型公式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data</a:t>
            </a:r>
            <a:r>
              <a:rPr lang="zh-CN" altLang="en-US" dirty="0" smtClean="0"/>
              <a:t>是建模数据集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family</a:t>
            </a:r>
            <a:r>
              <a:rPr lang="zh-CN" altLang="en-US" dirty="0" smtClean="0"/>
              <a:t>是广义线性模型的种类，备选如下：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binomial(link </a:t>
            </a:r>
            <a:r>
              <a:rPr lang="en-US" altLang="zh-CN" dirty="0"/>
              <a:t>= </a:t>
            </a:r>
            <a:r>
              <a:rPr lang="en-US" altLang="zh-CN" dirty="0" smtClean="0"/>
              <a:t>"logit")</a:t>
            </a:r>
            <a:endParaRPr lang="en-US" altLang="zh-CN" dirty="0"/>
          </a:p>
          <a:p>
            <a:pPr lvl="2"/>
            <a:r>
              <a:rPr lang="en-US" altLang="zh-CN" dirty="0" err="1" smtClean="0"/>
              <a:t>gaussian</a:t>
            </a:r>
            <a:r>
              <a:rPr lang="en-US" altLang="zh-CN" dirty="0" smtClean="0"/>
              <a:t>(link </a:t>
            </a:r>
            <a:r>
              <a:rPr lang="en-US" altLang="zh-CN" dirty="0"/>
              <a:t>= </a:t>
            </a:r>
            <a:r>
              <a:rPr lang="en-US" altLang="zh-CN" dirty="0" smtClean="0"/>
              <a:t>"identity")</a:t>
            </a:r>
            <a:endParaRPr lang="en-US" altLang="zh-CN" dirty="0"/>
          </a:p>
          <a:p>
            <a:pPr lvl="2"/>
            <a:r>
              <a:rPr lang="en-US" altLang="zh-CN" dirty="0" smtClean="0"/>
              <a:t>Gamma(link </a:t>
            </a:r>
            <a:r>
              <a:rPr lang="en-US" altLang="zh-CN" dirty="0"/>
              <a:t>= </a:t>
            </a:r>
            <a:r>
              <a:rPr lang="en-US" altLang="zh-CN" dirty="0" smtClean="0"/>
              <a:t>"inverse")</a:t>
            </a:r>
            <a:endParaRPr lang="en-US" altLang="zh-CN" dirty="0"/>
          </a:p>
          <a:p>
            <a:pPr lvl="2"/>
            <a:r>
              <a:rPr lang="en-US" altLang="zh-CN" dirty="0" err="1" smtClean="0"/>
              <a:t>inverse.gaussian</a:t>
            </a:r>
            <a:r>
              <a:rPr lang="en-US" altLang="zh-CN" dirty="0" smtClean="0"/>
              <a:t>(link </a:t>
            </a:r>
            <a:r>
              <a:rPr lang="en-US" altLang="zh-CN" dirty="0"/>
              <a:t>= </a:t>
            </a:r>
            <a:r>
              <a:rPr lang="en-US" altLang="zh-CN" dirty="0" smtClean="0"/>
              <a:t>"1/mu^2")</a:t>
            </a:r>
            <a:endParaRPr lang="en-US" altLang="zh-CN" dirty="0"/>
          </a:p>
          <a:p>
            <a:pPr lvl="2"/>
            <a:r>
              <a:rPr lang="en-US" altLang="zh-CN" dirty="0" err="1" smtClean="0"/>
              <a:t>poisson</a:t>
            </a:r>
            <a:r>
              <a:rPr lang="en-US" altLang="zh-CN" dirty="0" smtClean="0"/>
              <a:t>(link </a:t>
            </a:r>
            <a:r>
              <a:rPr lang="en-US" altLang="zh-CN" dirty="0"/>
              <a:t>= </a:t>
            </a:r>
            <a:r>
              <a:rPr lang="en-US" altLang="zh-CN" dirty="0" smtClean="0"/>
              <a:t>"log")</a:t>
            </a:r>
            <a:endParaRPr lang="en-US" altLang="zh-CN" dirty="0"/>
          </a:p>
          <a:p>
            <a:pPr lvl="2"/>
            <a:r>
              <a:rPr lang="en-US" altLang="zh-CN" dirty="0" smtClean="0"/>
              <a:t>quasi(link </a:t>
            </a:r>
            <a:r>
              <a:rPr lang="en-US" altLang="zh-CN" dirty="0"/>
              <a:t>= </a:t>
            </a:r>
            <a:r>
              <a:rPr lang="en-US" altLang="zh-CN" dirty="0" smtClean="0"/>
              <a:t>"identity", </a:t>
            </a:r>
            <a:r>
              <a:rPr lang="en-US" altLang="zh-CN" dirty="0"/>
              <a:t>variance = </a:t>
            </a:r>
            <a:r>
              <a:rPr lang="en-US" altLang="zh-CN" dirty="0" smtClean="0"/>
              <a:t>"constant")</a:t>
            </a:r>
            <a:endParaRPr lang="en-US" altLang="zh-CN" dirty="0"/>
          </a:p>
          <a:p>
            <a:pPr lvl="2"/>
            <a:r>
              <a:rPr lang="en-US" altLang="zh-CN" dirty="0" err="1" smtClean="0"/>
              <a:t>quasibinomial</a:t>
            </a:r>
            <a:r>
              <a:rPr lang="en-US" altLang="zh-CN" dirty="0" smtClean="0"/>
              <a:t>(link </a:t>
            </a:r>
            <a:r>
              <a:rPr lang="en-US" altLang="zh-CN" dirty="0"/>
              <a:t>= </a:t>
            </a:r>
            <a:r>
              <a:rPr lang="en-US" altLang="zh-CN" dirty="0" smtClean="0"/>
              <a:t>"logit")</a:t>
            </a:r>
            <a:endParaRPr lang="en-US" altLang="zh-CN" dirty="0"/>
          </a:p>
          <a:p>
            <a:pPr lvl="2"/>
            <a:r>
              <a:rPr lang="en-US" altLang="zh-CN" dirty="0" err="1" smtClean="0"/>
              <a:t>quasipoisson</a:t>
            </a:r>
            <a:r>
              <a:rPr lang="en-US" altLang="zh-CN" dirty="0" smtClean="0"/>
              <a:t>(link </a:t>
            </a:r>
            <a:r>
              <a:rPr lang="en-US" altLang="zh-CN" dirty="0"/>
              <a:t>= </a:t>
            </a:r>
            <a:r>
              <a:rPr lang="en-US" altLang="zh-CN" dirty="0" smtClean="0"/>
              <a:t>"log")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97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逻辑回归</a:t>
            </a:r>
            <a:r>
              <a:rPr lang="zh-CN" altLang="en-US" dirty="0"/>
              <a:t>实例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使用银行营销数据集（</a:t>
            </a:r>
            <a:r>
              <a:rPr lang="en-US" altLang="zh-CN" dirty="0" smtClean="0"/>
              <a:t>bank-full</a:t>
            </a:r>
            <a:r>
              <a:rPr lang="zh-CN" altLang="en-US" dirty="0" smtClean="0"/>
              <a:t>）建立逻辑回归模型。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age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job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marital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education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housing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balance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duration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campaign</a:t>
            </a:r>
            <a:r>
              <a:rPr lang="zh-CN" altLang="en-US" dirty="0"/>
              <a:t>几</a:t>
            </a:r>
            <a:r>
              <a:rPr lang="zh-CN" altLang="en-US" dirty="0" smtClean="0"/>
              <a:t>个变量进行预测。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 rot="19498856">
            <a:off x="6441141" y="4883471"/>
            <a:ext cx="2205318" cy="71269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Georgia" panose="02040502050405020303" pitchFamily="18" charset="0"/>
              </a:rPr>
              <a:t>DEMO</a:t>
            </a:r>
            <a:endParaRPr lang="zh-CN" altLang="en-US" sz="32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39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练习：逻辑回归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数据说明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50</a:t>
                </a:r>
                <a:r>
                  <a:rPr lang="zh-CN" altLang="en-US" dirty="0" smtClean="0"/>
                  <a:t>位急性淋巴细胞性白血病病人，在入院治疗时取得了血液中白细胞数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千个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立方毫米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，淋巴结浸润等级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分为</a:t>
                </a:r>
                <a:r>
                  <a:rPr lang="en-US" altLang="zh-CN" dirty="0" smtClean="0"/>
                  <a:t>0,1,2,3</a:t>
                </a:r>
                <a:r>
                  <a:rPr lang="zh-CN" altLang="en-US" dirty="0" smtClean="0"/>
                  <a:t>级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，出院后有无巩固治疗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 smtClean="0"/>
                  <a:t>(1</a:t>
                </a:r>
                <a:r>
                  <a:rPr lang="zh-CN" altLang="en-US" dirty="0" smtClean="0"/>
                  <a:t>表示有巩固治疗，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表示无巩固治疗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通过随访取得病人的生存时间，并以变量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表示生存时间在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年以内，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/>
                  <a:t>表示生存时间在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年以上。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试用</a:t>
                </a:r>
                <a:r>
                  <a:rPr lang="en-US" altLang="zh-CN" dirty="0" smtClean="0"/>
                  <a:t>Logistic</a:t>
                </a:r>
                <a:r>
                  <a:rPr lang="zh-CN" altLang="en-US" dirty="0" smtClean="0"/>
                  <a:t>回归模型分析患者生存期长短与变量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 smtClean="0"/>
                  <a:t>之间的关系。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目标</a:t>
                </a:r>
                <a:r>
                  <a:rPr lang="zh-CN" altLang="en-US" dirty="0" smtClean="0"/>
                  <a:t>：白血病患者生存时</a:t>
                </a:r>
                <a:r>
                  <a:rPr lang="zh-CN" altLang="en-US" dirty="0"/>
                  <a:t>间</a:t>
                </a:r>
                <a:r>
                  <a:rPr lang="zh-CN" altLang="en-US" dirty="0" smtClean="0"/>
                  <a:t>长度超过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年的概率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自变量：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个连续变量，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个离散变量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因变量：离散变量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样本量：</a:t>
                </a:r>
                <a:r>
                  <a:rPr lang="en-US" altLang="zh-CN" dirty="0" smtClean="0"/>
                  <a:t>50</a:t>
                </a: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635" t="-899" r="-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19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课程大纲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28800" y="1371601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C00000"/>
                </a:solidFill>
              </a:rPr>
              <a:t>数据挖掘课程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回归分析：</a:t>
            </a:r>
            <a:r>
              <a:rPr lang="zh-CN" altLang="en-US" sz="1400" i="1" dirty="0" smtClean="0"/>
              <a:t>线性回归、逻辑回归</a:t>
            </a:r>
            <a:endParaRPr lang="en-US" altLang="zh-CN" sz="1600" i="1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FF0000"/>
                </a:solidFill>
              </a:rPr>
              <a:t>数据挖掘：</a:t>
            </a:r>
            <a:r>
              <a:rPr lang="zh-CN" altLang="en-US" sz="1400" i="1" dirty="0" smtClean="0">
                <a:solidFill>
                  <a:srgbClr val="FF0000"/>
                </a:solidFill>
              </a:rPr>
              <a:t>分类、聚类、实例分析</a:t>
            </a:r>
            <a:endParaRPr lang="en-US" altLang="zh-CN" sz="1400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01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数据挖掘基础理论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81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线性回归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37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传统数据挖掘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graphicFrame>
        <p:nvGraphicFramePr>
          <p:cNvPr id="8" name="图示 7"/>
          <p:cNvGraphicFramePr/>
          <p:nvPr>
            <p:extLst/>
          </p:nvPr>
        </p:nvGraphicFramePr>
        <p:xfrm>
          <a:off x="1524005" y="165779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圆角矩形 13"/>
          <p:cNvSpPr/>
          <p:nvPr/>
        </p:nvSpPr>
        <p:spPr>
          <a:xfrm>
            <a:off x="5167036" y="3371045"/>
            <a:ext cx="2071493" cy="318752"/>
          </a:xfrm>
          <a:prstGeom prst="round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 smtClean="0"/>
              <a:t>异常检测</a:t>
            </a:r>
            <a:endParaRPr lang="zh-CN" altLang="en-US" sz="1350" dirty="0"/>
          </a:p>
        </p:txBody>
      </p:sp>
      <p:sp>
        <p:nvSpPr>
          <p:cNvPr id="9" name="矩形 8"/>
          <p:cNvSpPr/>
          <p:nvPr/>
        </p:nvSpPr>
        <p:spPr>
          <a:xfrm>
            <a:off x="847335" y="1552710"/>
            <a:ext cx="3705352" cy="430798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9"/>
          <p:cNvSpPr txBox="1"/>
          <p:nvPr/>
        </p:nvSpPr>
        <p:spPr>
          <a:xfrm>
            <a:off x="795356" y="2796988"/>
            <a:ext cx="430887" cy="1588871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有 监 督 学 习</a:t>
            </a:r>
          </a:p>
        </p:txBody>
      </p:sp>
      <p:sp>
        <p:nvSpPr>
          <p:cNvPr id="11" name="矩形 10"/>
          <p:cNvSpPr/>
          <p:nvPr/>
        </p:nvSpPr>
        <p:spPr>
          <a:xfrm>
            <a:off x="4600983" y="1552710"/>
            <a:ext cx="3705352" cy="430798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7888789" y="2796988"/>
            <a:ext cx="430887" cy="1699156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无 监 督 学 习</a:t>
            </a:r>
          </a:p>
        </p:txBody>
      </p:sp>
    </p:spTree>
    <p:extLst>
      <p:ext uri="{BB962C8B-B14F-4D97-AF65-F5344CB8AC3E}">
        <p14:creationId xmlns:p14="http://schemas.microsoft.com/office/powerpoint/2010/main" val="341939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95283" y="3075056"/>
            <a:ext cx="395343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2">
                    <a:lumMod val="25000"/>
                  </a:schemeClr>
                </a:solidFill>
              </a:rPr>
              <a:t>有监督</a:t>
            </a:r>
            <a:r>
              <a:rPr lang="zh-CN" altLang="en-US" sz="4000" b="1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zh-CN" altLang="en-US" sz="4000" b="1" dirty="0" smtClean="0">
                <a:solidFill>
                  <a:schemeClr val="bg2">
                    <a:lumMod val="25000"/>
                  </a:schemeClr>
                </a:solidFill>
              </a:rPr>
              <a:t>分类</a:t>
            </a:r>
            <a:endParaRPr lang="zh-CN" altLang="en-US" sz="4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07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分类模型的抽样</a:t>
            </a:r>
            <a:r>
              <a:rPr lang="zh-CN" altLang="en-US" dirty="0" smtClean="0"/>
              <a:t>表达</a:t>
            </a:r>
            <a:endParaRPr lang="zh-CN" altLang="en-US" dirty="0"/>
          </a:p>
        </p:txBody>
      </p:sp>
      <p:grpSp>
        <p:nvGrpSpPr>
          <p:cNvPr id="99" name="Group 33"/>
          <p:cNvGrpSpPr>
            <a:grpSpLocks/>
          </p:cNvGrpSpPr>
          <p:nvPr/>
        </p:nvGrpSpPr>
        <p:grpSpPr bwMode="auto">
          <a:xfrm>
            <a:off x="1277216" y="3822238"/>
            <a:ext cx="2065734" cy="1576388"/>
            <a:chOff x="763588" y="3826177"/>
            <a:chExt cx="2754312" cy="2101849"/>
          </a:xfrm>
        </p:grpSpPr>
        <p:sp>
          <p:nvSpPr>
            <p:cNvPr id="100" name="Rectangle 3"/>
            <p:cNvSpPr>
              <a:spLocks noChangeArrowheads="1"/>
            </p:cNvSpPr>
            <p:nvPr/>
          </p:nvSpPr>
          <p:spPr bwMode="auto">
            <a:xfrm>
              <a:off x="763588" y="3826177"/>
              <a:ext cx="2754312" cy="210184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101" name="Group 99"/>
            <p:cNvGrpSpPr>
              <a:grpSpLocks/>
            </p:cNvGrpSpPr>
            <p:nvPr/>
          </p:nvGrpSpPr>
          <p:grpSpPr bwMode="auto">
            <a:xfrm>
              <a:off x="797613" y="4186712"/>
              <a:ext cx="656680" cy="1709819"/>
              <a:chOff x="770107" y="4345680"/>
              <a:chExt cx="612250" cy="1723198"/>
            </a:xfrm>
          </p:grpSpPr>
          <p:grpSp>
            <p:nvGrpSpPr>
              <p:cNvPr id="163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176" name="Rectangle 74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F8F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7" name="Rectangle 137"/>
                <p:cNvSpPr/>
                <p:nvPr/>
              </p:nvSpPr>
              <p:spPr bwMode="auto">
                <a:xfrm>
                  <a:off x="849392" y="4466189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64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174" name="Rectangle 81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F0F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5" name="Rectangle 135"/>
                <p:cNvSpPr/>
                <p:nvPr/>
              </p:nvSpPr>
              <p:spPr bwMode="auto">
                <a:xfrm>
                  <a:off x="849392" y="4467274"/>
                  <a:ext cx="452908" cy="167991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65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172" name="Rectangle 91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BE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3" name="Rectangle 133"/>
                <p:cNvSpPr/>
                <p:nvPr/>
              </p:nvSpPr>
              <p:spPr bwMode="auto">
                <a:xfrm>
                  <a:off x="849392" y="4465726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66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170" name="Rectangle 94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3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1" name="Rectangle 131"/>
                <p:cNvSpPr/>
                <p:nvPr/>
              </p:nvSpPr>
              <p:spPr bwMode="auto">
                <a:xfrm>
                  <a:off x="849392" y="4466241"/>
                  <a:ext cx="452908" cy="167991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67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168" name="Rectangle 97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AF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9" name="Rectangle 129"/>
                <p:cNvSpPr/>
                <p:nvPr/>
              </p:nvSpPr>
              <p:spPr bwMode="auto">
                <a:xfrm>
                  <a:off x="849392" y="4466758"/>
                  <a:ext cx="452908" cy="167991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02" name="Group 100"/>
            <p:cNvGrpSpPr>
              <a:grpSpLocks/>
            </p:cNvGrpSpPr>
            <p:nvPr/>
          </p:nvGrpSpPr>
          <p:grpSpPr bwMode="auto">
            <a:xfrm>
              <a:off x="1476408" y="4186724"/>
              <a:ext cx="656680" cy="1708245"/>
              <a:chOff x="770107" y="4345680"/>
              <a:chExt cx="612250" cy="1723198"/>
            </a:xfrm>
          </p:grpSpPr>
          <p:grpSp>
            <p:nvGrpSpPr>
              <p:cNvPr id="148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161" name="Rectangle 115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FF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2" name="Rectangle 122"/>
                <p:cNvSpPr/>
                <p:nvPr/>
              </p:nvSpPr>
              <p:spPr bwMode="auto">
                <a:xfrm>
                  <a:off x="850002" y="4466249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49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159" name="Rectangle 113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8F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0" name="Rectangle 120"/>
                <p:cNvSpPr/>
                <p:nvPr/>
              </p:nvSpPr>
              <p:spPr bwMode="auto">
                <a:xfrm>
                  <a:off x="850002" y="4466055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50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157" name="Rectangle 111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C8D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8" name="Rectangle 118"/>
                <p:cNvSpPr/>
                <p:nvPr/>
              </p:nvSpPr>
              <p:spPr bwMode="auto">
                <a:xfrm>
                  <a:off x="850002" y="4465470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51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155" name="Rectangle 109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6E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6" name="Rectangle 116"/>
                <p:cNvSpPr/>
                <p:nvPr/>
              </p:nvSpPr>
              <p:spPr bwMode="auto">
                <a:xfrm>
                  <a:off x="850002" y="4465664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52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153" name="Rectangle 106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1E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4" name="Rectangle 114"/>
                <p:cNvSpPr/>
                <p:nvPr/>
              </p:nvSpPr>
              <p:spPr bwMode="auto">
                <a:xfrm>
                  <a:off x="850002" y="4465860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03" name="Group 117"/>
            <p:cNvGrpSpPr>
              <a:grpSpLocks/>
            </p:cNvGrpSpPr>
            <p:nvPr/>
          </p:nvGrpSpPr>
          <p:grpSpPr bwMode="auto">
            <a:xfrm>
              <a:off x="2150101" y="4186724"/>
              <a:ext cx="656680" cy="1708245"/>
              <a:chOff x="770107" y="4345680"/>
              <a:chExt cx="612250" cy="1723198"/>
            </a:xfrm>
          </p:grpSpPr>
          <p:grpSp>
            <p:nvGrpSpPr>
              <p:cNvPr id="133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146" name="Rectangle 132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7E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7" name="Rectangle 107"/>
                <p:cNvSpPr/>
                <p:nvPr/>
              </p:nvSpPr>
              <p:spPr bwMode="auto">
                <a:xfrm>
                  <a:off x="849449" y="4466249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34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144" name="Rectangle 130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FE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5" name="Rectangle 105"/>
                <p:cNvSpPr/>
                <p:nvPr/>
              </p:nvSpPr>
              <p:spPr bwMode="auto">
                <a:xfrm>
                  <a:off x="849449" y="4466055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35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142" name="Rectangle 127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B3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3" name="Rectangle 102"/>
                <p:cNvSpPr/>
                <p:nvPr/>
              </p:nvSpPr>
              <p:spPr bwMode="auto">
                <a:xfrm>
                  <a:off x="849449" y="4465470"/>
                  <a:ext cx="452908" cy="169749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36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140" name="Rectangle 125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C3D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1" name="Rectangle 100"/>
                <p:cNvSpPr/>
                <p:nvPr/>
              </p:nvSpPr>
              <p:spPr bwMode="auto">
                <a:xfrm>
                  <a:off x="849449" y="4465664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37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138" name="Rectangle 123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2E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9" name="Rectangle 98"/>
                <p:cNvSpPr/>
                <p:nvPr/>
              </p:nvSpPr>
              <p:spPr bwMode="auto">
                <a:xfrm>
                  <a:off x="849449" y="4465860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04" name="Group 134"/>
            <p:cNvGrpSpPr>
              <a:grpSpLocks/>
            </p:cNvGrpSpPr>
            <p:nvPr/>
          </p:nvGrpSpPr>
          <p:grpSpPr bwMode="auto">
            <a:xfrm>
              <a:off x="2828897" y="4185137"/>
              <a:ext cx="656680" cy="1709819"/>
              <a:chOff x="770107" y="4345680"/>
              <a:chExt cx="612250" cy="1723198"/>
            </a:xfrm>
          </p:grpSpPr>
          <p:grpSp>
            <p:nvGrpSpPr>
              <p:cNvPr id="118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131" name="Rectangle 167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EE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2" name="Rectangle 86"/>
                <p:cNvSpPr/>
                <p:nvPr/>
              </p:nvSpPr>
              <p:spPr bwMode="auto">
                <a:xfrm>
                  <a:off x="850059" y="4466177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19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129" name="Rectangle 155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CED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0" name="Rectangle 84"/>
                <p:cNvSpPr/>
                <p:nvPr/>
              </p:nvSpPr>
              <p:spPr bwMode="auto">
                <a:xfrm>
                  <a:off x="850059" y="4467261"/>
                  <a:ext cx="452908" cy="1679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20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127" name="Rectangle 148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A0B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8" name="Rectangle 82"/>
                <p:cNvSpPr/>
                <p:nvPr/>
              </p:nvSpPr>
              <p:spPr bwMode="auto">
                <a:xfrm>
                  <a:off x="850059" y="4465713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21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125" name="Rectangle 146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AFC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6" name="Rectangle 67"/>
                <p:cNvSpPr/>
                <p:nvPr/>
              </p:nvSpPr>
              <p:spPr bwMode="auto">
                <a:xfrm>
                  <a:off x="850059" y="4466228"/>
                  <a:ext cx="452908" cy="1679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22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123" name="Rectangle 144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BFD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4" name="Rectangle 65"/>
                <p:cNvSpPr/>
                <p:nvPr/>
              </p:nvSpPr>
              <p:spPr bwMode="auto">
                <a:xfrm>
                  <a:off x="850059" y="4466745"/>
                  <a:ext cx="452908" cy="1679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05" name="Group 171"/>
            <p:cNvGrpSpPr>
              <a:grpSpLocks/>
            </p:cNvGrpSpPr>
            <p:nvPr/>
          </p:nvGrpSpPr>
          <p:grpSpPr bwMode="auto">
            <a:xfrm>
              <a:off x="785704" y="3840347"/>
              <a:ext cx="660082" cy="322755"/>
              <a:chOff x="769225" y="3995953"/>
              <a:chExt cx="615589" cy="326003"/>
            </a:xfrm>
          </p:grpSpPr>
          <p:sp>
            <p:nvSpPr>
              <p:cNvPr id="116" name="Rectangle 50"/>
              <p:cNvSpPr/>
              <p:nvPr/>
            </p:nvSpPr>
            <p:spPr bwMode="auto">
              <a:xfrm>
                <a:off x="769327" y="3996072"/>
                <a:ext cx="615886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17" name="Rectangle 51"/>
              <p:cNvSpPr/>
              <p:nvPr/>
            </p:nvSpPr>
            <p:spPr bwMode="auto">
              <a:xfrm>
                <a:off x="850753" y="4074642"/>
                <a:ext cx="453031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06" name="Group 181"/>
            <p:cNvGrpSpPr>
              <a:grpSpLocks/>
            </p:cNvGrpSpPr>
            <p:nvPr/>
          </p:nvGrpSpPr>
          <p:grpSpPr bwMode="auto">
            <a:xfrm>
              <a:off x="1464500" y="3840347"/>
              <a:ext cx="660082" cy="322755"/>
              <a:chOff x="769225" y="3995953"/>
              <a:chExt cx="615589" cy="326003"/>
            </a:xfrm>
          </p:grpSpPr>
          <p:sp>
            <p:nvSpPr>
              <p:cNvPr id="114" name="Rectangle 48"/>
              <p:cNvSpPr/>
              <p:nvPr/>
            </p:nvSpPr>
            <p:spPr bwMode="auto">
              <a:xfrm>
                <a:off x="769937" y="3996072"/>
                <a:ext cx="614405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15" name="Rectangle 49"/>
              <p:cNvSpPr/>
              <p:nvPr/>
            </p:nvSpPr>
            <p:spPr bwMode="auto">
              <a:xfrm>
                <a:off x="851363" y="4074642"/>
                <a:ext cx="451551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07" name="Group 184"/>
            <p:cNvGrpSpPr>
              <a:grpSpLocks/>
            </p:cNvGrpSpPr>
            <p:nvPr/>
          </p:nvGrpSpPr>
          <p:grpSpPr bwMode="auto">
            <a:xfrm>
              <a:off x="2144997" y="3840347"/>
              <a:ext cx="658381" cy="322755"/>
              <a:chOff x="769225" y="3995953"/>
              <a:chExt cx="615589" cy="326003"/>
            </a:xfrm>
          </p:grpSpPr>
          <p:sp>
            <p:nvSpPr>
              <p:cNvPr id="112" name="Rectangle 46"/>
              <p:cNvSpPr/>
              <p:nvPr/>
            </p:nvSpPr>
            <p:spPr bwMode="auto">
              <a:xfrm>
                <a:off x="768959" y="3996072"/>
                <a:ext cx="615992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13" name="Rectangle 47"/>
              <p:cNvSpPr/>
              <p:nvPr/>
            </p:nvSpPr>
            <p:spPr bwMode="auto">
              <a:xfrm>
                <a:off x="850597" y="4074642"/>
                <a:ext cx="452718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08" name="Group 187"/>
            <p:cNvGrpSpPr>
              <a:grpSpLocks/>
            </p:cNvGrpSpPr>
            <p:nvPr/>
          </p:nvGrpSpPr>
          <p:grpSpPr bwMode="auto">
            <a:xfrm>
              <a:off x="2823793" y="3840347"/>
              <a:ext cx="660082" cy="322755"/>
              <a:chOff x="769225" y="3995953"/>
              <a:chExt cx="615589" cy="326003"/>
            </a:xfrm>
          </p:grpSpPr>
          <p:sp>
            <p:nvSpPr>
              <p:cNvPr id="110" name="Rectangle 44"/>
              <p:cNvSpPr/>
              <p:nvPr/>
            </p:nvSpPr>
            <p:spPr bwMode="auto">
              <a:xfrm>
                <a:off x="769570" y="3996072"/>
                <a:ext cx="615886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11" name="Rectangle 45"/>
              <p:cNvSpPr/>
              <p:nvPr/>
            </p:nvSpPr>
            <p:spPr bwMode="auto">
              <a:xfrm>
                <a:off x="850997" y="4074642"/>
                <a:ext cx="453031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109" name="TextBox 43"/>
            <p:cNvSpPr txBox="1"/>
            <p:nvPr/>
          </p:nvSpPr>
          <p:spPr>
            <a:xfrm>
              <a:off x="1827213" y="3832528"/>
              <a:ext cx="78483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05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自变量</a:t>
              </a:r>
              <a:endParaRPr lang="en-US" sz="105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78" name="Group 138"/>
          <p:cNvGrpSpPr>
            <a:grpSpLocks/>
          </p:cNvGrpSpPr>
          <p:nvPr/>
        </p:nvGrpSpPr>
        <p:grpSpPr bwMode="auto">
          <a:xfrm>
            <a:off x="3434628" y="1630446"/>
            <a:ext cx="670321" cy="1576388"/>
            <a:chOff x="3516836" y="3826177"/>
            <a:chExt cx="702739" cy="2101849"/>
          </a:xfrm>
        </p:grpSpPr>
        <p:sp>
          <p:nvSpPr>
            <p:cNvPr id="179" name="Rectangle 3"/>
            <p:cNvSpPr>
              <a:spLocks noChangeArrowheads="1"/>
            </p:cNvSpPr>
            <p:nvPr/>
          </p:nvSpPr>
          <p:spPr bwMode="auto">
            <a:xfrm>
              <a:off x="3516836" y="3826177"/>
              <a:ext cx="702739" cy="210184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0" name="Rectangle 167"/>
            <p:cNvSpPr>
              <a:spLocks noChangeArrowheads="1"/>
            </p:cNvSpPr>
            <p:nvPr/>
          </p:nvSpPr>
          <p:spPr bwMode="auto">
            <a:xfrm>
              <a:off x="3546162" y="4195687"/>
              <a:ext cx="656680" cy="323472"/>
            </a:xfrm>
            <a:prstGeom prst="rect">
              <a:avLst/>
            </a:prstGeom>
            <a:solidFill>
              <a:srgbClr val="DE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1" name="Rectangle 141"/>
            <p:cNvSpPr/>
            <p:nvPr/>
          </p:nvSpPr>
          <p:spPr bwMode="auto">
            <a:xfrm>
              <a:off x="3631671" y="4272265"/>
              <a:ext cx="485552" cy="1682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2" name="Rectangle 155"/>
            <p:cNvSpPr>
              <a:spLocks noChangeArrowheads="1"/>
            </p:cNvSpPr>
            <p:nvPr/>
          </p:nvSpPr>
          <p:spPr bwMode="auto">
            <a:xfrm>
              <a:off x="3546162" y="4542274"/>
              <a:ext cx="656680" cy="323472"/>
            </a:xfrm>
            <a:prstGeom prst="rect">
              <a:avLst/>
            </a:prstGeom>
            <a:solidFill>
              <a:srgbClr val="CED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3" name="Rectangle 143"/>
            <p:cNvSpPr/>
            <p:nvPr/>
          </p:nvSpPr>
          <p:spPr bwMode="auto">
            <a:xfrm>
              <a:off x="3631671" y="4621515"/>
              <a:ext cx="485552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4" name="Rectangle 148"/>
            <p:cNvSpPr>
              <a:spLocks noChangeArrowheads="1"/>
            </p:cNvSpPr>
            <p:nvPr/>
          </p:nvSpPr>
          <p:spPr bwMode="auto">
            <a:xfrm>
              <a:off x="3546162" y="5582033"/>
              <a:ext cx="656680" cy="323472"/>
            </a:xfrm>
            <a:prstGeom prst="rect">
              <a:avLst/>
            </a:prstGeom>
            <a:solidFill>
              <a:srgbClr val="A0B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5" name="Rectangle 145"/>
            <p:cNvSpPr/>
            <p:nvPr/>
          </p:nvSpPr>
          <p:spPr bwMode="auto">
            <a:xfrm>
              <a:off x="3631671" y="5659739"/>
              <a:ext cx="485552" cy="1682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6" name="Rectangle 146"/>
            <p:cNvSpPr>
              <a:spLocks noChangeArrowheads="1"/>
            </p:cNvSpPr>
            <p:nvPr/>
          </p:nvSpPr>
          <p:spPr bwMode="auto">
            <a:xfrm>
              <a:off x="3546162" y="5235447"/>
              <a:ext cx="656680" cy="323472"/>
            </a:xfrm>
            <a:prstGeom prst="rect">
              <a:avLst/>
            </a:prstGeom>
            <a:solidFill>
              <a:srgbClr val="AFC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7" name="Rectangle 147"/>
            <p:cNvSpPr/>
            <p:nvPr/>
          </p:nvSpPr>
          <p:spPr bwMode="auto">
            <a:xfrm>
              <a:off x="3631671" y="5313664"/>
              <a:ext cx="485552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8" name="Rectangle 144"/>
            <p:cNvSpPr>
              <a:spLocks noChangeArrowheads="1"/>
            </p:cNvSpPr>
            <p:nvPr/>
          </p:nvSpPr>
          <p:spPr bwMode="auto">
            <a:xfrm>
              <a:off x="3546162" y="4888861"/>
              <a:ext cx="656680" cy="323472"/>
            </a:xfrm>
            <a:prstGeom prst="rect">
              <a:avLst/>
            </a:prstGeom>
            <a:solidFill>
              <a:srgbClr val="BFD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9" name="Rectangle 149"/>
            <p:cNvSpPr/>
            <p:nvPr/>
          </p:nvSpPr>
          <p:spPr bwMode="auto">
            <a:xfrm>
              <a:off x="3631671" y="4967589"/>
              <a:ext cx="485552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0" name="Rectangle 150"/>
            <p:cNvSpPr/>
            <p:nvPr/>
          </p:nvSpPr>
          <p:spPr bwMode="auto">
            <a:xfrm>
              <a:off x="3541800" y="3851577"/>
              <a:ext cx="659053" cy="322263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1" name="Rectangle 151"/>
            <p:cNvSpPr/>
            <p:nvPr/>
          </p:nvSpPr>
          <p:spPr bwMode="auto">
            <a:xfrm>
              <a:off x="3627925" y="3927777"/>
              <a:ext cx="486800" cy="16827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2" name="TextBox 152"/>
            <p:cNvSpPr txBox="1"/>
            <p:nvPr/>
          </p:nvSpPr>
          <p:spPr>
            <a:xfrm>
              <a:off x="3583860" y="3832528"/>
              <a:ext cx="61709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05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因变量</a:t>
              </a:r>
              <a:endParaRPr lang="en-US" sz="105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94" name="文本框 193"/>
          <p:cNvSpPr txBox="1"/>
          <p:nvPr/>
        </p:nvSpPr>
        <p:spPr>
          <a:xfrm>
            <a:off x="510811" y="1639798"/>
            <a:ext cx="392415" cy="1559497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1350" b="1" dirty="0"/>
              <a:t>建 模 阶 段</a:t>
            </a:r>
            <a:endParaRPr lang="en-US" altLang="zh-CN" sz="1350" b="1" dirty="0"/>
          </a:p>
        </p:txBody>
      </p:sp>
      <p:grpSp>
        <p:nvGrpSpPr>
          <p:cNvPr id="196" name="Group 33"/>
          <p:cNvGrpSpPr>
            <a:grpSpLocks/>
          </p:cNvGrpSpPr>
          <p:nvPr/>
        </p:nvGrpSpPr>
        <p:grpSpPr bwMode="auto">
          <a:xfrm>
            <a:off x="1277216" y="1627995"/>
            <a:ext cx="2065734" cy="1576388"/>
            <a:chOff x="763588" y="3826177"/>
            <a:chExt cx="2754312" cy="2101849"/>
          </a:xfrm>
        </p:grpSpPr>
        <p:sp>
          <p:nvSpPr>
            <p:cNvPr id="197" name="Rectangle 3"/>
            <p:cNvSpPr>
              <a:spLocks noChangeArrowheads="1"/>
            </p:cNvSpPr>
            <p:nvPr/>
          </p:nvSpPr>
          <p:spPr bwMode="auto">
            <a:xfrm>
              <a:off x="763588" y="3826177"/>
              <a:ext cx="2754312" cy="210184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198" name="Group 99"/>
            <p:cNvGrpSpPr>
              <a:grpSpLocks/>
            </p:cNvGrpSpPr>
            <p:nvPr/>
          </p:nvGrpSpPr>
          <p:grpSpPr bwMode="auto">
            <a:xfrm>
              <a:off x="797613" y="4186712"/>
              <a:ext cx="656680" cy="1709819"/>
              <a:chOff x="770107" y="4345680"/>
              <a:chExt cx="612250" cy="1723198"/>
            </a:xfrm>
          </p:grpSpPr>
          <p:grpSp>
            <p:nvGrpSpPr>
              <p:cNvPr id="260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273" name="Rectangle 74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F8F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74" name="Rectangle 137"/>
                <p:cNvSpPr/>
                <p:nvPr/>
              </p:nvSpPr>
              <p:spPr bwMode="auto">
                <a:xfrm>
                  <a:off x="849392" y="4466189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61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271" name="Rectangle 81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F0F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72" name="Rectangle 135"/>
                <p:cNvSpPr/>
                <p:nvPr/>
              </p:nvSpPr>
              <p:spPr bwMode="auto">
                <a:xfrm>
                  <a:off x="849392" y="4467274"/>
                  <a:ext cx="452908" cy="167991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62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269" name="Rectangle 91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BE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70" name="Rectangle 133"/>
                <p:cNvSpPr/>
                <p:nvPr/>
              </p:nvSpPr>
              <p:spPr bwMode="auto">
                <a:xfrm>
                  <a:off x="849392" y="4465726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63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267" name="Rectangle 94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3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68" name="Rectangle 131"/>
                <p:cNvSpPr/>
                <p:nvPr/>
              </p:nvSpPr>
              <p:spPr bwMode="auto">
                <a:xfrm>
                  <a:off x="849392" y="4466241"/>
                  <a:ext cx="452908" cy="167991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64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265" name="Rectangle 97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AF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66" name="Rectangle 129"/>
                <p:cNvSpPr/>
                <p:nvPr/>
              </p:nvSpPr>
              <p:spPr bwMode="auto">
                <a:xfrm>
                  <a:off x="849392" y="4466758"/>
                  <a:ext cx="452908" cy="167991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99" name="Group 100"/>
            <p:cNvGrpSpPr>
              <a:grpSpLocks/>
            </p:cNvGrpSpPr>
            <p:nvPr/>
          </p:nvGrpSpPr>
          <p:grpSpPr bwMode="auto">
            <a:xfrm>
              <a:off x="1476408" y="4186724"/>
              <a:ext cx="656680" cy="1708245"/>
              <a:chOff x="770107" y="4345680"/>
              <a:chExt cx="612250" cy="1723198"/>
            </a:xfrm>
          </p:grpSpPr>
          <p:grpSp>
            <p:nvGrpSpPr>
              <p:cNvPr id="245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258" name="Rectangle 115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FF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59" name="Rectangle 122"/>
                <p:cNvSpPr/>
                <p:nvPr/>
              </p:nvSpPr>
              <p:spPr bwMode="auto">
                <a:xfrm>
                  <a:off x="850002" y="4466249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46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256" name="Rectangle 113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8F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57" name="Rectangle 120"/>
                <p:cNvSpPr/>
                <p:nvPr/>
              </p:nvSpPr>
              <p:spPr bwMode="auto">
                <a:xfrm>
                  <a:off x="850002" y="4466055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47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254" name="Rectangle 111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C8D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55" name="Rectangle 118"/>
                <p:cNvSpPr/>
                <p:nvPr/>
              </p:nvSpPr>
              <p:spPr bwMode="auto">
                <a:xfrm>
                  <a:off x="850002" y="4465470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48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252" name="Rectangle 109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6E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53" name="Rectangle 116"/>
                <p:cNvSpPr/>
                <p:nvPr/>
              </p:nvSpPr>
              <p:spPr bwMode="auto">
                <a:xfrm>
                  <a:off x="850002" y="4465664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49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250" name="Rectangle 106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1E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51" name="Rectangle 114"/>
                <p:cNvSpPr/>
                <p:nvPr/>
              </p:nvSpPr>
              <p:spPr bwMode="auto">
                <a:xfrm>
                  <a:off x="850002" y="4465860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00" name="Group 117"/>
            <p:cNvGrpSpPr>
              <a:grpSpLocks/>
            </p:cNvGrpSpPr>
            <p:nvPr/>
          </p:nvGrpSpPr>
          <p:grpSpPr bwMode="auto">
            <a:xfrm>
              <a:off x="2150101" y="4186724"/>
              <a:ext cx="656680" cy="1708245"/>
              <a:chOff x="770107" y="4345680"/>
              <a:chExt cx="612250" cy="1723198"/>
            </a:xfrm>
          </p:grpSpPr>
          <p:grpSp>
            <p:nvGrpSpPr>
              <p:cNvPr id="230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243" name="Rectangle 132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7E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44" name="Rectangle 107"/>
                <p:cNvSpPr/>
                <p:nvPr/>
              </p:nvSpPr>
              <p:spPr bwMode="auto">
                <a:xfrm>
                  <a:off x="849449" y="4466249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31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241" name="Rectangle 130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FE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42" name="Rectangle 105"/>
                <p:cNvSpPr/>
                <p:nvPr/>
              </p:nvSpPr>
              <p:spPr bwMode="auto">
                <a:xfrm>
                  <a:off x="849449" y="4466055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32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239" name="Rectangle 127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B3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40" name="Rectangle 102"/>
                <p:cNvSpPr/>
                <p:nvPr/>
              </p:nvSpPr>
              <p:spPr bwMode="auto">
                <a:xfrm>
                  <a:off x="849449" y="4465470"/>
                  <a:ext cx="452908" cy="169749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33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237" name="Rectangle 125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C3D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38" name="Rectangle 100"/>
                <p:cNvSpPr/>
                <p:nvPr/>
              </p:nvSpPr>
              <p:spPr bwMode="auto">
                <a:xfrm>
                  <a:off x="849449" y="4465664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34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235" name="Rectangle 123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2E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36" name="Rectangle 98"/>
                <p:cNvSpPr/>
                <p:nvPr/>
              </p:nvSpPr>
              <p:spPr bwMode="auto">
                <a:xfrm>
                  <a:off x="849449" y="4465860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01" name="Group 134"/>
            <p:cNvGrpSpPr>
              <a:grpSpLocks/>
            </p:cNvGrpSpPr>
            <p:nvPr/>
          </p:nvGrpSpPr>
          <p:grpSpPr bwMode="auto">
            <a:xfrm>
              <a:off x="2828897" y="4185137"/>
              <a:ext cx="656680" cy="1709819"/>
              <a:chOff x="770107" y="4345680"/>
              <a:chExt cx="612250" cy="1723198"/>
            </a:xfrm>
          </p:grpSpPr>
          <p:grpSp>
            <p:nvGrpSpPr>
              <p:cNvPr id="215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228" name="Rectangle 167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EE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29" name="Rectangle 86"/>
                <p:cNvSpPr/>
                <p:nvPr/>
              </p:nvSpPr>
              <p:spPr bwMode="auto">
                <a:xfrm>
                  <a:off x="850059" y="4466177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16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226" name="Rectangle 155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CED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27" name="Rectangle 84"/>
                <p:cNvSpPr/>
                <p:nvPr/>
              </p:nvSpPr>
              <p:spPr bwMode="auto">
                <a:xfrm>
                  <a:off x="850059" y="4467261"/>
                  <a:ext cx="452908" cy="1679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17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224" name="Rectangle 148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A0B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25" name="Rectangle 82"/>
                <p:cNvSpPr/>
                <p:nvPr/>
              </p:nvSpPr>
              <p:spPr bwMode="auto">
                <a:xfrm>
                  <a:off x="850059" y="4465713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18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222" name="Rectangle 146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AFC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23" name="Rectangle 67"/>
                <p:cNvSpPr/>
                <p:nvPr/>
              </p:nvSpPr>
              <p:spPr bwMode="auto">
                <a:xfrm>
                  <a:off x="850059" y="4466228"/>
                  <a:ext cx="452908" cy="1679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19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220" name="Rectangle 144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BFD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21" name="Rectangle 65"/>
                <p:cNvSpPr/>
                <p:nvPr/>
              </p:nvSpPr>
              <p:spPr bwMode="auto">
                <a:xfrm>
                  <a:off x="850059" y="4466745"/>
                  <a:ext cx="452908" cy="1679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02" name="Group 171"/>
            <p:cNvGrpSpPr>
              <a:grpSpLocks/>
            </p:cNvGrpSpPr>
            <p:nvPr/>
          </p:nvGrpSpPr>
          <p:grpSpPr bwMode="auto">
            <a:xfrm>
              <a:off x="785704" y="3840347"/>
              <a:ext cx="660082" cy="322755"/>
              <a:chOff x="769225" y="3995953"/>
              <a:chExt cx="615589" cy="326003"/>
            </a:xfrm>
          </p:grpSpPr>
          <p:sp>
            <p:nvSpPr>
              <p:cNvPr id="213" name="Rectangle 50"/>
              <p:cNvSpPr/>
              <p:nvPr/>
            </p:nvSpPr>
            <p:spPr bwMode="auto">
              <a:xfrm>
                <a:off x="769327" y="3996072"/>
                <a:ext cx="615886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14" name="Rectangle 51"/>
              <p:cNvSpPr/>
              <p:nvPr/>
            </p:nvSpPr>
            <p:spPr bwMode="auto">
              <a:xfrm>
                <a:off x="850753" y="4074642"/>
                <a:ext cx="453031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03" name="Group 181"/>
            <p:cNvGrpSpPr>
              <a:grpSpLocks/>
            </p:cNvGrpSpPr>
            <p:nvPr/>
          </p:nvGrpSpPr>
          <p:grpSpPr bwMode="auto">
            <a:xfrm>
              <a:off x="1464500" y="3840347"/>
              <a:ext cx="660082" cy="322755"/>
              <a:chOff x="769225" y="3995953"/>
              <a:chExt cx="615589" cy="326003"/>
            </a:xfrm>
          </p:grpSpPr>
          <p:sp>
            <p:nvSpPr>
              <p:cNvPr id="211" name="Rectangle 48"/>
              <p:cNvSpPr/>
              <p:nvPr/>
            </p:nvSpPr>
            <p:spPr bwMode="auto">
              <a:xfrm>
                <a:off x="769937" y="3996072"/>
                <a:ext cx="614405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12" name="Rectangle 49"/>
              <p:cNvSpPr/>
              <p:nvPr/>
            </p:nvSpPr>
            <p:spPr bwMode="auto">
              <a:xfrm>
                <a:off x="851363" y="4074642"/>
                <a:ext cx="451551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04" name="Group 184"/>
            <p:cNvGrpSpPr>
              <a:grpSpLocks/>
            </p:cNvGrpSpPr>
            <p:nvPr/>
          </p:nvGrpSpPr>
          <p:grpSpPr bwMode="auto">
            <a:xfrm>
              <a:off x="2144997" y="3840347"/>
              <a:ext cx="658381" cy="322755"/>
              <a:chOff x="769225" y="3995953"/>
              <a:chExt cx="615589" cy="326003"/>
            </a:xfrm>
          </p:grpSpPr>
          <p:sp>
            <p:nvSpPr>
              <p:cNvPr id="209" name="Rectangle 46"/>
              <p:cNvSpPr/>
              <p:nvPr/>
            </p:nvSpPr>
            <p:spPr bwMode="auto">
              <a:xfrm>
                <a:off x="768959" y="3996072"/>
                <a:ext cx="615992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10" name="Rectangle 47"/>
              <p:cNvSpPr/>
              <p:nvPr/>
            </p:nvSpPr>
            <p:spPr bwMode="auto">
              <a:xfrm>
                <a:off x="850597" y="4074642"/>
                <a:ext cx="452718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05" name="Group 187"/>
            <p:cNvGrpSpPr>
              <a:grpSpLocks/>
            </p:cNvGrpSpPr>
            <p:nvPr/>
          </p:nvGrpSpPr>
          <p:grpSpPr bwMode="auto">
            <a:xfrm>
              <a:off x="2823793" y="3840347"/>
              <a:ext cx="660082" cy="322755"/>
              <a:chOff x="769225" y="3995953"/>
              <a:chExt cx="615589" cy="326003"/>
            </a:xfrm>
          </p:grpSpPr>
          <p:sp>
            <p:nvSpPr>
              <p:cNvPr id="207" name="Rectangle 44"/>
              <p:cNvSpPr/>
              <p:nvPr/>
            </p:nvSpPr>
            <p:spPr bwMode="auto">
              <a:xfrm>
                <a:off x="769570" y="3996072"/>
                <a:ext cx="615886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08" name="Rectangle 45"/>
              <p:cNvSpPr/>
              <p:nvPr/>
            </p:nvSpPr>
            <p:spPr bwMode="auto">
              <a:xfrm>
                <a:off x="850997" y="4074642"/>
                <a:ext cx="453031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206" name="TextBox 43"/>
            <p:cNvSpPr txBox="1"/>
            <p:nvPr/>
          </p:nvSpPr>
          <p:spPr>
            <a:xfrm>
              <a:off x="1827213" y="3832528"/>
              <a:ext cx="78483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05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自变量</a:t>
              </a:r>
              <a:endParaRPr lang="en-US" sz="105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75" name="Group 138"/>
          <p:cNvGrpSpPr>
            <a:grpSpLocks/>
          </p:cNvGrpSpPr>
          <p:nvPr/>
        </p:nvGrpSpPr>
        <p:grpSpPr bwMode="auto">
          <a:xfrm>
            <a:off x="4004936" y="3822238"/>
            <a:ext cx="670321" cy="1576388"/>
            <a:chOff x="3516836" y="3826177"/>
            <a:chExt cx="702739" cy="2101849"/>
          </a:xfrm>
        </p:grpSpPr>
        <p:sp>
          <p:nvSpPr>
            <p:cNvPr id="276" name="Rectangle 3"/>
            <p:cNvSpPr>
              <a:spLocks noChangeArrowheads="1"/>
            </p:cNvSpPr>
            <p:nvPr/>
          </p:nvSpPr>
          <p:spPr bwMode="auto">
            <a:xfrm>
              <a:off x="3516836" y="3826177"/>
              <a:ext cx="702739" cy="210184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77" name="Rectangle 167"/>
            <p:cNvSpPr>
              <a:spLocks noChangeArrowheads="1"/>
            </p:cNvSpPr>
            <p:nvPr/>
          </p:nvSpPr>
          <p:spPr bwMode="auto">
            <a:xfrm>
              <a:off x="3546162" y="4195687"/>
              <a:ext cx="656680" cy="323472"/>
            </a:xfrm>
            <a:prstGeom prst="rect">
              <a:avLst/>
            </a:prstGeom>
            <a:solidFill>
              <a:srgbClr val="DE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78" name="Rectangle 141"/>
            <p:cNvSpPr/>
            <p:nvPr/>
          </p:nvSpPr>
          <p:spPr bwMode="auto">
            <a:xfrm>
              <a:off x="3631671" y="4272265"/>
              <a:ext cx="485552" cy="1682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79" name="Rectangle 155"/>
            <p:cNvSpPr>
              <a:spLocks noChangeArrowheads="1"/>
            </p:cNvSpPr>
            <p:nvPr/>
          </p:nvSpPr>
          <p:spPr bwMode="auto">
            <a:xfrm>
              <a:off x="3546162" y="4542274"/>
              <a:ext cx="656680" cy="323472"/>
            </a:xfrm>
            <a:prstGeom prst="rect">
              <a:avLst/>
            </a:prstGeom>
            <a:solidFill>
              <a:srgbClr val="CED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0" name="Rectangle 143"/>
            <p:cNvSpPr/>
            <p:nvPr/>
          </p:nvSpPr>
          <p:spPr bwMode="auto">
            <a:xfrm>
              <a:off x="3631671" y="4621515"/>
              <a:ext cx="485552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1" name="Rectangle 148"/>
            <p:cNvSpPr>
              <a:spLocks noChangeArrowheads="1"/>
            </p:cNvSpPr>
            <p:nvPr/>
          </p:nvSpPr>
          <p:spPr bwMode="auto">
            <a:xfrm>
              <a:off x="3546162" y="5582033"/>
              <a:ext cx="656680" cy="323472"/>
            </a:xfrm>
            <a:prstGeom prst="rect">
              <a:avLst/>
            </a:prstGeom>
            <a:solidFill>
              <a:srgbClr val="A0B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2" name="Rectangle 145"/>
            <p:cNvSpPr/>
            <p:nvPr/>
          </p:nvSpPr>
          <p:spPr bwMode="auto">
            <a:xfrm>
              <a:off x="3631671" y="5659739"/>
              <a:ext cx="485552" cy="1682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3" name="Rectangle 146"/>
            <p:cNvSpPr>
              <a:spLocks noChangeArrowheads="1"/>
            </p:cNvSpPr>
            <p:nvPr/>
          </p:nvSpPr>
          <p:spPr bwMode="auto">
            <a:xfrm>
              <a:off x="3546162" y="5235447"/>
              <a:ext cx="656680" cy="323472"/>
            </a:xfrm>
            <a:prstGeom prst="rect">
              <a:avLst/>
            </a:prstGeom>
            <a:solidFill>
              <a:srgbClr val="AFC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4" name="Rectangle 147"/>
            <p:cNvSpPr/>
            <p:nvPr/>
          </p:nvSpPr>
          <p:spPr bwMode="auto">
            <a:xfrm>
              <a:off x="3631671" y="5313664"/>
              <a:ext cx="485552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5" name="Rectangle 144"/>
            <p:cNvSpPr>
              <a:spLocks noChangeArrowheads="1"/>
            </p:cNvSpPr>
            <p:nvPr/>
          </p:nvSpPr>
          <p:spPr bwMode="auto">
            <a:xfrm>
              <a:off x="3546162" y="4888861"/>
              <a:ext cx="656680" cy="323472"/>
            </a:xfrm>
            <a:prstGeom prst="rect">
              <a:avLst/>
            </a:prstGeom>
            <a:solidFill>
              <a:srgbClr val="BFD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6" name="Rectangle 149"/>
            <p:cNvSpPr/>
            <p:nvPr/>
          </p:nvSpPr>
          <p:spPr bwMode="auto">
            <a:xfrm>
              <a:off x="3631671" y="4967589"/>
              <a:ext cx="485552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7" name="Rectangle 150"/>
            <p:cNvSpPr/>
            <p:nvPr/>
          </p:nvSpPr>
          <p:spPr bwMode="auto">
            <a:xfrm>
              <a:off x="3541800" y="3851577"/>
              <a:ext cx="659053" cy="322263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8" name="Rectangle 151"/>
            <p:cNvSpPr/>
            <p:nvPr/>
          </p:nvSpPr>
          <p:spPr bwMode="auto">
            <a:xfrm>
              <a:off x="3627925" y="3927777"/>
              <a:ext cx="486800" cy="16827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9" name="TextBox 152"/>
            <p:cNvSpPr txBox="1"/>
            <p:nvPr/>
          </p:nvSpPr>
          <p:spPr>
            <a:xfrm>
              <a:off x="3660683" y="3832528"/>
              <a:ext cx="475925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05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预测</a:t>
              </a:r>
              <a:endParaRPr lang="en-US" sz="105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90" name="Isosceles Triangle 36"/>
          <p:cNvSpPr/>
          <p:nvPr/>
        </p:nvSpPr>
        <p:spPr bwMode="auto">
          <a:xfrm rot="5400000">
            <a:off x="3499810" y="4438982"/>
            <a:ext cx="421481" cy="342900"/>
          </a:xfrm>
          <a:prstGeom prst="triangle">
            <a:avLst/>
          </a:prstGeom>
          <a:solidFill>
            <a:schemeClr val="accent6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6675" tIns="66675" rIns="66675" bIns="66675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zh-CN" altLang="zh-CN" sz="1800"/>
          </a:p>
        </p:txBody>
      </p:sp>
      <p:sp>
        <p:nvSpPr>
          <p:cNvPr id="291" name="文本框 290"/>
          <p:cNvSpPr txBox="1"/>
          <p:nvPr/>
        </p:nvSpPr>
        <p:spPr>
          <a:xfrm>
            <a:off x="509024" y="3840596"/>
            <a:ext cx="392415" cy="1559497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1350" b="1" dirty="0"/>
              <a:t>预 测 阶 段</a:t>
            </a:r>
            <a:endParaRPr lang="en-US" altLang="zh-CN" sz="1350" b="1" dirty="0"/>
          </a:p>
        </p:txBody>
      </p:sp>
      <p:grpSp>
        <p:nvGrpSpPr>
          <p:cNvPr id="297" name="组合 296"/>
          <p:cNvGrpSpPr/>
          <p:nvPr/>
        </p:nvGrpSpPr>
        <p:grpSpPr>
          <a:xfrm>
            <a:off x="4991896" y="2412632"/>
            <a:ext cx="2854115" cy="323165"/>
            <a:chOff x="6880450" y="2073844"/>
            <a:chExt cx="3805487" cy="430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文本框 194"/>
                <p:cNvSpPr txBox="1"/>
                <p:nvPr/>
              </p:nvSpPr>
              <p:spPr>
                <a:xfrm>
                  <a:off x="8013923" y="2104621"/>
                  <a:ext cx="267201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1350" dirty="0"/>
                </a:p>
              </p:txBody>
            </p:sp>
          </mc:Choice>
          <mc:Fallback xmlns="">
            <p:sp>
              <p:nvSpPr>
                <p:cNvPr id="195" name="文本框 1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3923" y="2104621"/>
                  <a:ext cx="264893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304" b="-262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2" name="文本框 291"/>
            <p:cNvSpPr txBox="1"/>
            <p:nvPr/>
          </p:nvSpPr>
          <p:spPr>
            <a:xfrm>
              <a:off x="6880450" y="2073844"/>
              <a:ext cx="1111205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1500" dirty="0"/>
                <a:t>寻找</a:t>
              </a:r>
              <a:r>
                <a:rPr lang="en-US" altLang="zh-CN" sz="1500" b="1" i="1" dirty="0"/>
                <a:t>F</a:t>
              </a:r>
              <a:r>
                <a:rPr lang="en-US" altLang="zh-CN" sz="1500" dirty="0"/>
                <a:t>:</a:t>
              </a:r>
              <a:endParaRPr lang="zh-CN" altLang="en-US" sz="1500" dirty="0"/>
            </a:p>
          </p:txBody>
        </p:sp>
      </p:grpSp>
      <p:grpSp>
        <p:nvGrpSpPr>
          <p:cNvPr id="298" name="组合 297"/>
          <p:cNvGrpSpPr/>
          <p:nvPr/>
        </p:nvGrpSpPr>
        <p:grpSpPr>
          <a:xfrm>
            <a:off x="4991896" y="4219836"/>
            <a:ext cx="3185168" cy="553998"/>
            <a:chOff x="6880450" y="3985327"/>
            <a:chExt cx="4246890" cy="738664"/>
          </a:xfrm>
        </p:grpSpPr>
        <p:sp>
          <p:nvSpPr>
            <p:cNvPr id="293" name="文本框 292"/>
            <p:cNvSpPr txBox="1"/>
            <p:nvPr/>
          </p:nvSpPr>
          <p:spPr>
            <a:xfrm>
              <a:off x="6880450" y="3985327"/>
              <a:ext cx="872183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1500" dirty="0"/>
                <a:t>使用</a:t>
              </a:r>
              <a:r>
                <a:rPr lang="en-US" altLang="zh-CN" sz="1500" b="1" i="1" dirty="0"/>
                <a:t>F</a:t>
              </a:r>
              <a:r>
                <a:rPr lang="en-US" altLang="zh-CN" sz="1500" dirty="0"/>
                <a:t>:</a:t>
              </a:r>
              <a:endParaRPr lang="zh-CN" alt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文本框 293"/>
                <p:cNvSpPr txBox="1"/>
                <p:nvPr/>
              </p:nvSpPr>
              <p:spPr>
                <a:xfrm>
                  <a:off x="8013923" y="4169994"/>
                  <a:ext cx="311341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pred</m:t>
                        </m:r>
                      </m:oMath>
                    </m:oMathPara>
                  </a14:m>
                  <a:endParaRPr lang="zh-CN" altLang="en-US" sz="1350" dirty="0"/>
                </a:p>
              </p:txBody>
            </p:sp>
          </mc:Choice>
          <mc:Fallback xmlns="">
            <p:sp>
              <p:nvSpPr>
                <p:cNvPr id="294" name="文本框 2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3923" y="4169994"/>
                  <a:ext cx="313271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167" r="-2140" b="-3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991896" y="2797029"/>
                <a:ext cx="2723297" cy="3231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500" dirty="0"/>
                  <a:t>是一个</a:t>
                </a:r>
                <a:r>
                  <a:rPr lang="zh-CN" altLang="en-US" sz="1500" dirty="0" smtClean="0">
                    <a:solidFill>
                      <a:srgbClr val="FF0000"/>
                    </a:solidFill>
                  </a:rPr>
                  <a:t>分类</a:t>
                </a:r>
                <a:r>
                  <a:rPr lang="en-US" altLang="zh-CN" sz="1500" dirty="0" smtClean="0">
                    <a:solidFill>
                      <a:srgbClr val="FF0000"/>
                    </a:solidFill>
                  </a:rPr>
                  <a:t>(</a:t>
                </a:r>
                <a:r>
                  <a:rPr lang="zh-CN" altLang="en-US" sz="1500" dirty="0" smtClean="0">
                    <a:solidFill>
                      <a:srgbClr val="FF0000"/>
                    </a:solidFill>
                  </a:rPr>
                  <a:t>离散</a:t>
                </a:r>
                <a:r>
                  <a:rPr lang="en-US" altLang="zh-CN" sz="1500" dirty="0" smtClean="0">
                    <a:solidFill>
                      <a:srgbClr val="FF0000"/>
                    </a:solidFill>
                  </a:rPr>
                  <a:t>)</a:t>
                </a:r>
                <a:r>
                  <a:rPr lang="zh-CN" altLang="en-US" sz="1500" dirty="0" smtClean="0"/>
                  <a:t>变量</a:t>
                </a:r>
                <a:endParaRPr lang="zh-CN" altLang="en-US" sz="15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896" y="2797029"/>
                <a:ext cx="2723297" cy="323165"/>
              </a:xfrm>
              <a:prstGeom prst="rect">
                <a:avLst/>
              </a:prstGeom>
              <a:blipFill rotWithShape="0">
                <a:blip r:embed="rId5"/>
                <a:stretch>
                  <a:fillRect t="-3774" b="-22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5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animBg="1"/>
      <p:bldP spid="29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分类模型的典型应用</a:t>
            </a:r>
            <a:r>
              <a:rPr lang="zh-CN" altLang="en-US" dirty="0" smtClean="0"/>
              <a:t>场景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(</a:t>
            </a:r>
            <a:r>
              <a:rPr lang="zh-CN" altLang="en-US" dirty="0" smtClean="0"/>
              <a:t>电商</a:t>
            </a:r>
            <a:r>
              <a:rPr lang="en-US" altLang="zh-CN" dirty="0" smtClean="0"/>
              <a:t>)</a:t>
            </a:r>
            <a:r>
              <a:rPr lang="zh-CN" altLang="en-US" dirty="0" smtClean="0"/>
              <a:t>账户</a:t>
            </a:r>
            <a:r>
              <a:rPr lang="zh-CN" altLang="en-US" dirty="0"/>
              <a:t>背后的使用人是男性女性？</a:t>
            </a:r>
          </a:p>
          <a:p>
            <a:endParaRPr lang="zh-CN" altLang="en-US" dirty="0"/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电商</a:t>
            </a:r>
            <a:r>
              <a:rPr lang="en-US" altLang="zh-CN" dirty="0" smtClean="0"/>
              <a:t>)</a:t>
            </a:r>
            <a:r>
              <a:rPr lang="zh-CN" altLang="en-US" dirty="0" smtClean="0"/>
              <a:t>这个</a:t>
            </a:r>
            <a:r>
              <a:rPr lang="zh-CN" altLang="en-US" dirty="0"/>
              <a:t>送货地址是否居住着老人？是否应该给账号推销相关日用品？</a:t>
            </a:r>
          </a:p>
          <a:p>
            <a:endParaRPr lang="zh-CN" altLang="en-US" dirty="0"/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银行</a:t>
            </a:r>
            <a:r>
              <a:rPr lang="en-US" altLang="zh-CN" dirty="0" smtClean="0"/>
              <a:t>)</a:t>
            </a:r>
            <a:r>
              <a:rPr lang="zh-CN" altLang="en-US" dirty="0" smtClean="0"/>
              <a:t>这个</a:t>
            </a:r>
            <a:r>
              <a:rPr lang="zh-CN" altLang="en-US" dirty="0"/>
              <a:t>信用卡客户未来一段时间内会违约吗？违约概率多大？</a:t>
            </a:r>
          </a:p>
          <a:p>
            <a:endParaRPr lang="zh-CN" altLang="en-US" dirty="0"/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银行</a:t>
            </a:r>
            <a:r>
              <a:rPr lang="en-US" altLang="zh-CN" dirty="0" smtClean="0"/>
              <a:t>)</a:t>
            </a:r>
            <a:r>
              <a:rPr lang="zh-CN" altLang="en-US" dirty="0" smtClean="0"/>
              <a:t>这个</a:t>
            </a:r>
            <a:r>
              <a:rPr lang="zh-CN" altLang="en-US" dirty="0"/>
              <a:t>私人银行客户未来一段时间内会流失吗？流失概率多大？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00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常用的分类模型 </a:t>
            </a:r>
            <a:r>
              <a:rPr lang="en-US" altLang="zh-CN" dirty="0"/>
              <a:t>/ 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14313" indent="-214313">
              <a:lnSpc>
                <a:spcPct val="150000"/>
              </a:lnSpc>
            </a:pPr>
            <a:r>
              <a:rPr lang="en-US" altLang="zh-CN" dirty="0">
                <a:latin typeface="+mn-ea"/>
              </a:rPr>
              <a:t>ID3 </a:t>
            </a:r>
            <a:r>
              <a:rPr lang="en-US" altLang="zh-CN" dirty="0" smtClean="0">
                <a:latin typeface="+mn-ea"/>
              </a:rPr>
              <a:t>(Iterative </a:t>
            </a:r>
            <a:r>
              <a:rPr lang="en-US" altLang="zh-CN" dirty="0" err="1">
                <a:latin typeface="+mn-ea"/>
              </a:rPr>
              <a:t>Dichotomiser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3) </a:t>
            </a:r>
            <a:r>
              <a:rPr lang="en-US" altLang="zh-CN" dirty="0">
                <a:latin typeface="+mn-ea"/>
              </a:rPr>
              <a:t>/ C4.5</a:t>
            </a:r>
          </a:p>
          <a:p>
            <a:pPr marL="214313" indent="-214313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分类及回归</a:t>
            </a:r>
            <a:r>
              <a:rPr lang="zh-CN" altLang="en-US" dirty="0" smtClean="0">
                <a:latin typeface="+mn-ea"/>
              </a:rPr>
              <a:t>树</a:t>
            </a:r>
            <a:r>
              <a:rPr lang="en-US" altLang="zh-CN" dirty="0" smtClean="0">
                <a:latin typeface="+mn-ea"/>
              </a:rPr>
              <a:t>(Classification </a:t>
            </a:r>
            <a:r>
              <a:rPr lang="en-US" altLang="zh-CN" dirty="0">
                <a:latin typeface="+mn-ea"/>
              </a:rPr>
              <a:t>And Regression Tree</a:t>
            </a:r>
            <a:r>
              <a:rPr lang="zh-CN" altLang="en-US" dirty="0">
                <a:latin typeface="+mn-ea"/>
              </a:rPr>
              <a:t>， </a:t>
            </a:r>
            <a:r>
              <a:rPr lang="en-US" altLang="zh-CN" dirty="0" smtClean="0">
                <a:latin typeface="+mn-ea"/>
              </a:rPr>
              <a:t>CART)</a:t>
            </a:r>
            <a:endParaRPr lang="zh-CN" altLang="en-US" dirty="0">
              <a:latin typeface="+mn-ea"/>
            </a:endParaRPr>
          </a:p>
          <a:p>
            <a:pPr marL="214313" indent="-214313">
              <a:lnSpc>
                <a:spcPct val="150000"/>
              </a:lnSpc>
            </a:pPr>
            <a:r>
              <a:rPr lang="en-US" altLang="zh-CN" dirty="0">
                <a:latin typeface="+mn-ea"/>
              </a:rPr>
              <a:t>Chi-squared Automatic Interaction </a:t>
            </a:r>
            <a:r>
              <a:rPr lang="en-US" altLang="zh-CN" dirty="0" smtClean="0">
                <a:latin typeface="+mn-ea"/>
              </a:rPr>
              <a:t>Detection(CHAID)</a:t>
            </a:r>
            <a:endParaRPr lang="en-US" altLang="zh-CN" dirty="0">
              <a:latin typeface="+mn-ea"/>
            </a:endParaRPr>
          </a:p>
          <a:p>
            <a:pPr marL="214313" indent="-214313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随机</a:t>
            </a:r>
            <a:r>
              <a:rPr lang="zh-CN" altLang="en-US" dirty="0" smtClean="0">
                <a:latin typeface="+mn-ea"/>
              </a:rPr>
              <a:t>森林</a:t>
            </a:r>
            <a:r>
              <a:rPr lang="en-US" altLang="zh-CN" dirty="0" smtClean="0">
                <a:latin typeface="+mn-ea"/>
              </a:rPr>
              <a:t>(Random Forest)</a:t>
            </a:r>
            <a:endParaRPr lang="zh-CN" altLang="en-US" dirty="0">
              <a:latin typeface="+mn-ea"/>
            </a:endParaRPr>
          </a:p>
          <a:p>
            <a:pPr marL="214313" indent="-214313">
              <a:lnSpc>
                <a:spcPct val="150000"/>
              </a:lnSpc>
            </a:pPr>
            <a:r>
              <a:rPr lang="en-US" altLang="zh-CN" dirty="0">
                <a:latin typeface="+mn-ea"/>
              </a:rPr>
              <a:t>Gradient Boosting Machine</a:t>
            </a:r>
          </a:p>
          <a:p>
            <a:pPr marL="214313" indent="-214313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逻辑</a:t>
            </a:r>
            <a:r>
              <a:rPr lang="zh-CN" altLang="en-US" dirty="0" smtClean="0">
                <a:latin typeface="+mn-ea"/>
              </a:rPr>
              <a:t>回归</a:t>
            </a:r>
            <a:r>
              <a:rPr lang="en-US" altLang="zh-CN" dirty="0" smtClean="0">
                <a:latin typeface="+mn-ea"/>
              </a:rPr>
              <a:t>(Logistic Regression)</a:t>
            </a:r>
            <a:endParaRPr lang="en-US" altLang="zh-CN" dirty="0">
              <a:latin typeface="+mn-ea"/>
            </a:endParaRPr>
          </a:p>
          <a:p>
            <a:pPr marL="214313" indent="-214313"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神经网络</a:t>
            </a:r>
            <a:r>
              <a:rPr lang="en-US" altLang="zh-CN" dirty="0" smtClean="0">
                <a:latin typeface="+mn-ea"/>
              </a:rPr>
              <a:t>(Neural Network)</a:t>
            </a:r>
            <a:endParaRPr lang="en-US" altLang="zh-CN" dirty="0">
              <a:latin typeface="+mn-ea"/>
            </a:endParaRPr>
          </a:p>
          <a:p>
            <a:pPr marL="214313" indent="-214313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支持向量</a:t>
            </a:r>
            <a:r>
              <a:rPr lang="zh-CN" altLang="en-US" dirty="0" smtClean="0">
                <a:latin typeface="+mn-ea"/>
              </a:rPr>
              <a:t>机</a:t>
            </a:r>
            <a:r>
              <a:rPr lang="en-US" altLang="zh-CN" dirty="0" smtClean="0">
                <a:latin typeface="+mn-ea"/>
              </a:rPr>
              <a:t>(Support </a:t>
            </a:r>
            <a:r>
              <a:rPr lang="en-US" altLang="zh-CN" dirty="0">
                <a:latin typeface="+mn-ea"/>
              </a:rPr>
              <a:t>Vector </a:t>
            </a:r>
            <a:r>
              <a:rPr lang="en-US" altLang="zh-CN" dirty="0" smtClean="0">
                <a:latin typeface="+mn-ea"/>
              </a:rPr>
              <a:t>Machine)</a:t>
            </a:r>
            <a:endParaRPr lang="zh-CN" altLang="en-US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>
          <a:xfrm>
            <a:off x="7846450" y="1763733"/>
            <a:ext cx="282388" cy="1761564"/>
          </a:xfrm>
          <a:prstGeom prst="righ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182626" y="1930737"/>
            <a:ext cx="492443" cy="1427556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决策树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71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95283" y="3075057"/>
            <a:ext cx="395343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2">
                    <a:lumMod val="25000"/>
                  </a:schemeClr>
                </a:solidFill>
              </a:rPr>
              <a:t>有监督：回归</a:t>
            </a:r>
            <a:endParaRPr lang="zh-CN" altLang="en-US" sz="4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08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</a:t>
            </a:r>
            <a:r>
              <a:rPr lang="en-US" altLang="zh-CN" dirty="0"/>
              <a:t>——</a:t>
            </a:r>
            <a:r>
              <a:rPr lang="zh-CN" altLang="en-US" dirty="0"/>
              <a:t>分类的兄弟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grpSp>
        <p:nvGrpSpPr>
          <p:cNvPr id="99" name="Group 33"/>
          <p:cNvGrpSpPr>
            <a:grpSpLocks/>
          </p:cNvGrpSpPr>
          <p:nvPr/>
        </p:nvGrpSpPr>
        <p:grpSpPr bwMode="auto">
          <a:xfrm>
            <a:off x="1277216" y="3822238"/>
            <a:ext cx="2065734" cy="1576388"/>
            <a:chOff x="763588" y="3826177"/>
            <a:chExt cx="2754312" cy="2101849"/>
          </a:xfrm>
        </p:grpSpPr>
        <p:sp>
          <p:nvSpPr>
            <p:cNvPr id="100" name="Rectangle 3"/>
            <p:cNvSpPr>
              <a:spLocks noChangeArrowheads="1"/>
            </p:cNvSpPr>
            <p:nvPr/>
          </p:nvSpPr>
          <p:spPr bwMode="auto">
            <a:xfrm>
              <a:off x="763588" y="3826177"/>
              <a:ext cx="2754312" cy="210184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101" name="Group 99"/>
            <p:cNvGrpSpPr>
              <a:grpSpLocks/>
            </p:cNvGrpSpPr>
            <p:nvPr/>
          </p:nvGrpSpPr>
          <p:grpSpPr bwMode="auto">
            <a:xfrm>
              <a:off x="797613" y="4186712"/>
              <a:ext cx="656680" cy="1709819"/>
              <a:chOff x="770107" y="4345680"/>
              <a:chExt cx="612250" cy="1723198"/>
            </a:xfrm>
          </p:grpSpPr>
          <p:grpSp>
            <p:nvGrpSpPr>
              <p:cNvPr id="163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176" name="Rectangle 74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F8F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7" name="Rectangle 137"/>
                <p:cNvSpPr/>
                <p:nvPr/>
              </p:nvSpPr>
              <p:spPr bwMode="auto">
                <a:xfrm>
                  <a:off x="849392" y="4466189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64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174" name="Rectangle 81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F0F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5" name="Rectangle 135"/>
                <p:cNvSpPr/>
                <p:nvPr/>
              </p:nvSpPr>
              <p:spPr bwMode="auto">
                <a:xfrm>
                  <a:off x="849392" y="4467274"/>
                  <a:ext cx="452908" cy="167991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65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172" name="Rectangle 91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BE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3" name="Rectangle 133"/>
                <p:cNvSpPr/>
                <p:nvPr/>
              </p:nvSpPr>
              <p:spPr bwMode="auto">
                <a:xfrm>
                  <a:off x="849392" y="4465726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66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170" name="Rectangle 94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3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1" name="Rectangle 131"/>
                <p:cNvSpPr/>
                <p:nvPr/>
              </p:nvSpPr>
              <p:spPr bwMode="auto">
                <a:xfrm>
                  <a:off x="849392" y="4466241"/>
                  <a:ext cx="452908" cy="167991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67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168" name="Rectangle 97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AF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9" name="Rectangle 129"/>
                <p:cNvSpPr/>
                <p:nvPr/>
              </p:nvSpPr>
              <p:spPr bwMode="auto">
                <a:xfrm>
                  <a:off x="849392" y="4466758"/>
                  <a:ext cx="452908" cy="167991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02" name="Group 100"/>
            <p:cNvGrpSpPr>
              <a:grpSpLocks/>
            </p:cNvGrpSpPr>
            <p:nvPr/>
          </p:nvGrpSpPr>
          <p:grpSpPr bwMode="auto">
            <a:xfrm>
              <a:off x="1476408" y="4186724"/>
              <a:ext cx="656680" cy="1708245"/>
              <a:chOff x="770107" y="4345680"/>
              <a:chExt cx="612250" cy="1723198"/>
            </a:xfrm>
          </p:grpSpPr>
          <p:grpSp>
            <p:nvGrpSpPr>
              <p:cNvPr id="148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161" name="Rectangle 115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FF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2" name="Rectangle 122"/>
                <p:cNvSpPr/>
                <p:nvPr/>
              </p:nvSpPr>
              <p:spPr bwMode="auto">
                <a:xfrm>
                  <a:off x="850002" y="4466249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49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159" name="Rectangle 113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8F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0" name="Rectangle 120"/>
                <p:cNvSpPr/>
                <p:nvPr/>
              </p:nvSpPr>
              <p:spPr bwMode="auto">
                <a:xfrm>
                  <a:off x="850002" y="4466055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50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157" name="Rectangle 111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C8D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8" name="Rectangle 118"/>
                <p:cNvSpPr/>
                <p:nvPr/>
              </p:nvSpPr>
              <p:spPr bwMode="auto">
                <a:xfrm>
                  <a:off x="850002" y="4465470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51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155" name="Rectangle 109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6E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6" name="Rectangle 116"/>
                <p:cNvSpPr/>
                <p:nvPr/>
              </p:nvSpPr>
              <p:spPr bwMode="auto">
                <a:xfrm>
                  <a:off x="850002" y="4465664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52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153" name="Rectangle 106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1E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4" name="Rectangle 114"/>
                <p:cNvSpPr/>
                <p:nvPr/>
              </p:nvSpPr>
              <p:spPr bwMode="auto">
                <a:xfrm>
                  <a:off x="850002" y="4465860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03" name="Group 117"/>
            <p:cNvGrpSpPr>
              <a:grpSpLocks/>
            </p:cNvGrpSpPr>
            <p:nvPr/>
          </p:nvGrpSpPr>
          <p:grpSpPr bwMode="auto">
            <a:xfrm>
              <a:off x="2150101" y="4186724"/>
              <a:ext cx="656680" cy="1708245"/>
              <a:chOff x="770107" y="4345680"/>
              <a:chExt cx="612250" cy="1723198"/>
            </a:xfrm>
          </p:grpSpPr>
          <p:grpSp>
            <p:nvGrpSpPr>
              <p:cNvPr id="133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146" name="Rectangle 132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7E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7" name="Rectangle 107"/>
                <p:cNvSpPr/>
                <p:nvPr/>
              </p:nvSpPr>
              <p:spPr bwMode="auto">
                <a:xfrm>
                  <a:off x="849449" y="4466249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34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144" name="Rectangle 130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FE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5" name="Rectangle 105"/>
                <p:cNvSpPr/>
                <p:nvPr/>
              </p:nvSpPr>
              <p:spPr bwMode="auto">
                <a:xfrm>
                  <a:off x="849449" y="4466055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35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142" name="Rectangle 127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B3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3" name="Rectangle 102"/>
                <p:cNvSpPr/>
                <p:nvPr/>
              </p:nvSpPr>
              <p:spPr bwMode="auto">
                <a:xfrm>
                  <a:off x="849449" y="4465470"/>
                  <a:ext cx="452908" cy="169749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36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140" name="Rectangle 125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C3D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1" name="Rectangle 100"/>
                <p:cNvSpPr/>
                <p:nvPr/>
              </p:nvSpPr>
              <p:spPr bwMode="auto">
                <a:xfrm>
                  <a:off x="849449" y="4465664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37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138" name="Rectangle 123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2E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9" name="Rectangle 98"/>
                <p:cNvSpPr/>
                <p:nvPr/>
              </p:nvSpPr>
              <p:spPr bwMode="auto">
                <a:xfrm>
                  <a:off x="849449" y="4465860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04" name="Group 134"/>
            <p:cNvGrpSpPr>
              <a:grpSpLocks/>
            </p:cNvGrpSpPr>
            <p:nvPr/>
          </p:nvGrpSpPr>
          <p:grpSpPr bwMode="auto">
            <a:xfrm>
              <a:off x="2828897" y="4185137"/>
              <a:ext cx="656680" cy="1709819"/>
              <a:chOff x="770107" y="4345680"/>
              <a:chExt cx="612250" cy="1723198"/>
            </a:xfrm>
          </p:grpSpPr>
          <p:grpSp>
            <p:nvGrpSpPr>
              <p:cNvPr id="118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131" name="Rectangle 167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EE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2" name="Rectangle 86"/>
                <p:cNvSpPr/>
                <p:nvPr/>
              </p:nvSpPr>
              <p:spPr bwMode="auto">
                <a:xfrm>
                  <a:off x="850059" y="4466177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19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129" name="Rectangle 155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CED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0" name="Rectangle 84"/>
                <p:cNvSpPr/>
                <p:nvPr/>
              </p:nvSpPr>
              <p:spPr bwMode="auto">
                <a:xfrm>
                  <a:off x="850059" y="4467261"/>
                  <a:ext cx="452908" cy="1679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20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127" name="Rectangle 148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A0B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8" name="Rectangle 82"/>
                <p:cNvSpPr/>
                <p:nvPr/>
              </p:nvSpPr>
              <p:spPr bwMode="auto">
                <a:xfrm>
                  <a:off x="850059" y="4465713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21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125" name="Rectangle 146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AFC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6" name="Rectangle 67"/>
                <p:cNvSpPr/>
                <p:nvPr/>
              </p:nvSpPr>
              <p:spPr bwMode="auto">
                <a:xfrm>
                  <a:off x="850059" y="4466228"/>
                  <a:ext cx="452908" cy="1679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22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123" name="Rectangle 144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BFD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4" name="Rectangle 65"/>
                <p:cNvSpPr/>
                <p:nvPr/>
              </p:nvSpPr>
              <p:spPr bwMode="auto">
                <a:xfrm>
                  <a:off x="850059" y="4466745"/>
                  <a:ext cx="452908" cy="1679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05" name="Group 171"/>
            <p:cNvGrpSpPr>
              <a:grpSpLocks/>
            </p:cNvGrpSpPr>
            <p:nvPr/>
          </p:nvGrpSpPr>
          <p:grpSpPr bwMode="auto">
            <a:xfrm>
              <a:off x="785704" y="3840347"/>
              <a:ext cx="660082" cy="322755"/>
              <a:chOff x="769225" y="3995953"/>
              <a:chExt cx="615589" cy="326003"/>
            </a:xfrm>
          </p:grpSpPr>
          <p:sp>
            <p:nvSpPr>
              <p:cNvPr id="116" name="Rectangle 50"/>
              <p:cNvSpPr/>
              <p:nvPr/>
            </p:nvSpPr>
            <p:spPr bwMode="auto">
              <a:xfrm>
                <a:off x="769327" y="3996072"/>
                <a:ext cx="615886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17" name="Rectangle 51"/>
              <p:cNvSpPr/>
              <p:nvPr/>
            </p:nvSpPr>
            <p:spPr bwMode="auto">
              <a:xfrm>
                <a:off x="850753" y="4074642"/>
                <a:ext cx="453031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06" name="Group 181"/>
            <p:cNvGrpSpPr>
              <a:grpSpLocks/>
            </p:cNvGrpSpPr>
            <p:nvPr/>
          </p:nvGrpSpPr>
          <p:grpSpPr bwMode="auto">
            <a:xfrm>
              <a:off x="1464500" y="3840347"/>
              <a:ext cx="660082" cy="322755"/>
              <a:chOff x="769225" y="3995953"/>
              <a:chExt cx="615589" cy="326003"/>
            </a:xfrm>
          </p:grpSpPr>
          <p:sp>
            <p:nvSpPr>
              <p:cNvPr id="114" name="Rectangle 48"/>
              <p:cNvSpPr/>
              <p:nvPr/>
            </p:nvSpPr>
            <p:spPr bwMode="auto">
              <a:xfrm>
                <a:off x="769937" y="3996072"/>
                <a:ext cx="614405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15" name="Rectangle 49"/>
              <p:cNvSpPr/>
              <p:nvPr/>
            </p:nvSpPr>
            <p:spPr bwMode="auto">
              <a:xfrm>
                <a:off x="851363" y="4074642"/>
                <a:ext cx="451551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07" name="Group 184"/>
            <p:cNvGrpSpPr>
              <a:grpSpLocks/>
            </p:cNvGrpSpPr>
            <p:nvPr/>
          </p:nvGrpSpPr>
          <p:grpSpPr bwMode="auto">
            <a:xfrm>
              <a:off x="2144997" y="3840347"/>
              <a:ext cx="658381" cy="322755"/>
              <a:chOff x="769225" y="3995953"/>
              <a:chExt cx="615589" cy="326003"/>
            </a:xfrm>
          </p:grpSpPr>
          <p:sp>
            <p:nvSpPr>
              <p:cNvPr id="112" name="Rectangle 46"/>
              <p:cNvSpPr/>
              <p:nvPr/>
            </p:nvSpPr>
            <p:spPr bwMode="auto">
              <a:xfrm>
                <a:off x="768959" y="3996072"/>
                <a:ext cx="615992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13" name="Rectangle 47"/>
              <p:cNvSpPr/>
              <p:nvPr/>
            </p:nvSpPr>
            <p:spPr bwMode="auto">
              <a:xfrm>
                <a:off x="850597" y="4074642"/>
                <a:ext cx="452718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08" name="Group 187"/>
            <p:cNvGrpSpPr>
              <a:grpSpLocks/>
            </p:cNvGrpSpPr>
            <p:nvPr/>
          </p:nvGrpSpPr>
          <p:grpSpPr bwMode="auto">
            <a:xfrm>
              <a:off x="2823793" y="3840347"/>
              <a:ext cx="660082" cy="322755"/>
              <a:chOff x="769225" y="3995953"/>
              <a:chExt cx="615589" cy="326003"/>
            </a:xfrm>
          </p:grpSpPr>
          <p:sp>
            <p:nvSpPr>
              <p:cNvPr id="110" name="Rectangle 44"/>
              <p:cNvSpPr/>
              <p:nvPr/>
            </p:nvSpPr>
            <p:spPr bwMode="auto">
              <a:xfrm>
                <a:off x="769570" y="3996072"/>
                <a:ext cx="615886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11" name="Rectangle 45"/>
              <p:cNvSpPr/>
              <p:nvPr/>
            </p:nvSpPr>
            <p:spPr bwMode="auto">
              <a:xfrm>
                <a:off x="850997" y="4074642"/>
                <a:ext cx="453031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109" name="TextBox 43"/>
            <p:cNvSpPr txBox="1"/>
            <p:nvPr/>
          </p:nvSpPr>
          <p:spPr>
            <a:xfrm>
              <a:off x="1827213" y="3832528"/>
              <a:ext cx="78483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05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自变量</a:t>
              </a:r>
              <a:endParaRPr lang="en-US" sz="105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78" name="Group 138"/>
          <p:cNvGrpSpPr>
            <a:grpSpLocks/>
          </p:cNvGrpSpPr>
          <p:nvPr/>
        </p:nvGrpSpPr>
        <p:grpSpPr bwMode="auto">
          <a:xfrm>
            <a:off x="3434628" y="1630446"/>
            <a:ext cx="670321" cy="1576388"/>
            <a:chOff x="3516836" y="3826177"/>
            <a:chExt cx="702739" cy="2101849"/>
          </a:xfrm>
        </p:grpSpPr>
        <p:sp>
          <p:nvSpPr>
            <p:cNvPr id="179" name="Rectangle 3"/>
            <p:cNvSpPr>
              <a:spLocks noChangeArrowheads="1"/>
            </p:cNvSpPr>
            <p:nvPr/>
          </p:nvSpPr>
          <p:spPr bwMode="auto">
            <a:xfrm>
              <a:off x="3516836" y="3826177"/>
              <a:ext cx="702739" cy="210184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0" name="Rectangle 167"/>
            <p:cNvSpPr>
              <a:spLocks noChangeArrowheads="1"/>
            </p:cNvSpPr>
            <p:nvPr/>
          </p:nvSpPr>
          <p:spPr bwMode="auto">
            <a:xfrm>
              <a:off x="3546162" y="4195687"/>
              <a:ext cx="656680" cy="323472"/>
            </a:xfrm>
            <a:prstGeom prst="rect">
              <a:avLst/>
            </a:prstGeom>
            <a:solidFill>
              <a:srgbClr val="DE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1" name="Rectangle 141"/>
            <p:cNvSpPr/>
            <p:nvPr/>
          </p:nvSpPr>
          <p:spPr bwMode="auto">
            <a:xfrm>
              <a:off x="3631671" y="4272265"/>
              <a:ext cx="485552" cy="1682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2" name="Rectangle 155"/>
            <p:cNvSpPr>
              <a:spLocks noChangeArrowheads="1"/>
            </p:cNvSpPr>
            <p:nvPr/>
          </p:nvSpPr>
          <p:spPr bwMode="auto">
            <a:xfrm>
              <a:off x="3546162" y="4542274"/>
              <a:ext cx="656680" cy="323472"/>
            </a:xfrm>
            <a:prstGeom prst="rect">
              <a:avLst/>
            </a:prstGeom>
            <a:solidFill>
              <a:srgbClr val="CED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3" name="Rectangle 143"/>
            <p:cNvSpPr/>
            <p:nvPr/>
          </p:nvSpPr>
          <p:spPr bwMode="auto">
            <a:xfrm>
              <a:off x="3631671" y="4621515"/>
              <a:ext cx="485552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4" name="Rectangle 148"/>
            <p:cNvSpPr>
              <a:spLocks noChangeArrowheads="1"/>
            </p:cNvSpPr>
            <p:nvPr/>
          </p:nvSpPr>
          <p:spPr bwMode="auto">
            <a:xfrm>
              <a:off x="3546162" y="5582033"/>
              <a:ext cx="656680" cy="323472"/>
            </a:xfrm>
            <a:prstGeom prst="rect">
              <a:avLst/>
            </a:prstGeom>
            <a:solidFill>
              <a:srgbClr val="A0B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5" name="Rectangle 145"/>
            <p:cNvSpPr/>
            <p:nvPr/>
          </p:nvSpPr>
          <p:spPr bwMode="auto">
            <a:xfrm>
              <a:off x="3631671" y="5659739"/>
              <a:ext cx="485552" cy="1682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6" name="Rectangle 146"/>
            <p:cNvSpPr>
              <a:spLocks noChangeArrowheads="1"/>
            </p:cNvSpPr>
            <p:nvPr/>
          </p:nvSpPr>
          <p:spPr bwMode="auto">
            <a:xfrm>
              <a:off x="3546162" y="5235447"/>
              <a:ext cx="656680" cy="323472"/>
            </a:xfrm>
            <a:prstGeom prst="rect">
              <a:avLst/>
            </a:prstGeom>
            <a:solidFill>
              <a:srgbClr val="AFC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7" name="Rectangle 147"/>
            <p:cNvSpPr/>
            <p:nvPr/>
          </p:nvSpPr>
          <p:spPr bwMode="auto">
            <a:xfrm>
              <a:off x="3631671" y="5313664"/>
              <a:ext cx="485552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8" name="Rectangle 144"/>
            <p:cNvSpPr>
              <a:spLocks noChangeArrowheads="1"/>
            </p:cNvSpPr>
            <p:nvPr/>
          </p:nvSpPr>
          <p:spPr bwMode="auto">
            <a:xfrm>
              <a:off x="3546162" y="4888861"/>
              <a:ext cx="656680" cy="323472"/>
            </a:xfrm>
            <a:prstGeom prst="rect">
              <a:avLst/>
            </a:prstGeom>
            <a:solidFill>
              <a:srgbClr val="BFD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9" name="Rectangle 149"/>
            <p:cNvSpPr/>
            <p:nvPr/>
          </p:nvSpPr>
          <p:spPr bwMode="auto">
            <a:xfrm>
              <a:off x="3631671" y="4967589"/>
              <a:ext cx="485552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0" name="Rectangle 150"/>
            <p:cNvSpPr/>
            <p:nvPr/>
          </p:nvSpPr>
          <p:spPr bwMode="auto">
            <a:xfrm>
              <a:off x="3541800" y="3851577"/>
              <a:ext cx="659053" cy="322263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1" name="Rectangle 151"/>
            <p:cNvSpPr/>
            <p:nvPr/>
          </p:nvSpPr>
          <p:spPr bwMode="auto">
            <a:xfrm>
              <a:off x="3627925" y="3927777"/>
              <a:ext cx="486800" cy="16827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2" name="TextBox 152"/>
            <p:cNvSpPr txBox="1"/>
            <p:nvPr/>
          </p:nvSpPr>
          <p:spPr>
            <a:xfrm>
              <a:off x="3583860" y="3832528"/>
              <a:ext cx="61709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05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因变量</a:t>
              </a:r>
              <a:endParaRPr lang="en-US" sz="105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94" name="文本框 193"/>
          <p:cNvSpPr txBox="1"/>
          <p:nvPr/>
        </p:nvSpPr>
        <p:spPr>
          <a:xfrm>
            <a:off x="510811" y="1639798"/>
            <a:ext cx="392415" cy="1559497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1350" b="1" dirty="0"/>
              <a:t>建 模 阶 段</a:t>
            </a:r>
            <a:endParaRPr lang="en-US" altLang="zh-CN" sz="1350" b="1" dirty="0"/>
          </a:p>
        </p:txBody>
      </p:sp>
      <p:grpSp>
        <p:nvGrpSpPr>
          <p:cNvPr id="196" name="Group 33"/>
          <p:cNvGrpSpPr>
            <a:grpSpLocks/>
          </p:cNvGrpSpPr>
          <p:nvPr/>
        </p:nvGrpSpPr>
        <p:grpSpPr bwMode="auto">
          <a:xfrm>
            <a:off x="1277216" y="1627995"/>
            <a:ext cx="2065734" cy="1576388"/>
            <a:chOff x="763588" y="3826177"/>
            <a:chExt cx="2754312" cy="2101849"/>
          </a:xfrm>
        </p:grpSpPr>
        <p:sp>
          <p:nvSpPr>
            <p:cNvPr id="197" name="Rectangle 3"/>
            <p:cNvSpPr>
              <a:spLocks noChangeArrowheads="1"/>
            </p:cNvSpPr>
            <p:nvPr/>
          </p:nvSpPr>
          <p:spPr bwMode="auto">
            <a:xfrm>
              <a:off x="763588" y="3826177"/>
              <a:ext cx="2754312" cy="210184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198" name="Group 99"/>
            <p:cNvGrpSpPr>
              <a:grpSpLocks/>
            </p:cNvGrpSpPr>
            <p:nvPr/>
          </p:nvGrpSpPr>
          <p:grpSpPr bwMode="auto">
            <a:xfrm>
              <a:off x="797613" y="4186712"/>
              <a:ext cx="656680" cy="1709819"/>
              <a:chOff x="770107" y="4345680"/>
              <a:chExt cx="612250" cy="1723198"/>
            </a:xfrm>
          </p:grpSpPr>
          <p:grpSp>
            <p:nvGrpSpPr>
              <p:cNvPr id="260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273" name="Rectangle 74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F8F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74" name="Rectangle 137"/>
                <p:cNvSpPr/>
                <p:nvPr/>
              </p:nvSpPr>
              <p:spPr bwMode="auto">
                <a:xfrm>
                  <a:off x="849392" y="4466189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61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271" name="Rectangle 81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F0F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72" name="Rectangle 135"/>
                <p:cNvSpPr/>
                <p:nvPr/>
              </p:nvSpPr>
              <p:spPr bwMode="auto">
                <a:xfrm>
                  <a:off x="849392" y="4467274"/>
                  <a:ext cx="452908" cy="167991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62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269" name="Rectangle 91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BE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70" name="Rectangle 133"/>
                <p:cNvSpPr/>
                <p:nvPr/>
              </p:nvSpPr>
              <p:spPr bwMode="auto">
                <a:xfrm>
                  <a:off x="849392" y="4465726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63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267" name="Rectangle 94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3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68" name="Rectangle 131"/>
                <p:cNvSpPr/>
                <p:nvPr/>
              </p:nvSpPr>
              <p:spPr bwMode="auto">
                <a:xfrm>
                  <a:off x="849392" y="4466241"/>
                  <a:ext cx="452908" cy="167991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64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265" name="Rectangle 97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AF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66" name="Rectangle 129"/>
                <p:cNvSpPr/>
                <p:nvPr/>
              </p:nvSpPr>
              <p:spPr bwMode="auto">
                <a:xfrm>
                  <a:off x="849392" y="4466758"/>
                  <a:ext cx="452908" cy="167991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99" name="Group 100"/>
            <p:cNvGrpSpPr>
              <a:grpSpLocks/>
            </p:cNvGrpSpPr>
            <p:nvPr/>
          </p:nvGrpSpPr>
          <p:grpSpPr bwMode="auto">
            <a:xfrm>
              <a:off x="1476408" y="4186724"/>
              <a:ext cx="656680" cy="1708245"/>
              <a:chOff x="770107" y="4345680"/>
              <a:chExt cx="612250" cy="1723198"/>
            </a:xfrm>
          </p:grpSpPr>
          <p:grpSp>
            <p:nvGrpSpPr>
              <p:cNvPr id="245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258" name="Rectangle 115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FF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59" name="Rectangle 122"/>
                <p:cNvSpPr/>
                <p:nvPr/>
              </p:nvSpPr>
              <p:spPr bwMode="auto">
                <a:xfrm>
                  <a:off x="850002" y="4466249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46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256" name="Rectangle 113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8F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57" name="Rectangle 120"/>
                <p:cNvSpPr/>
                <p:nvPr/>
              </p:nvSpPr>
              <p:spPr bwMode="auto">
                <a:xfrm>
                  <a:off x="850002" y="4466055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47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254" name="Rectangle 111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C8D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55" name="Rectangle 118"/>
                <p:cNvSpPr/>
                <p:nvPr/>
              </p:nvSpPr>
              <p:spPr bwMode="auto">
                <a:xfrm>
                  <a:off x="850002" y="4465470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48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252" name="Rectangle 109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6E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53" name="Rectangle 116"/>
                <p:cNvSpPr/>
                <p:nvPr/>
              </p:nvSpPr>
              <p:spPr bwMode="auto">
                <a:xfrm>
                  <a:off x="850002" y="4465664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49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250" name="Rectangle 106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1E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51" name="Rectangle 114"/>
                <p:cNvSpPr/>
                <p:nvPr/>
              </p:nvSpPr>
              <p:spPr bwMode="auto">
                <a:xfrm>
                  <a:off x="850002" y="4465860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00" name="Group 117"/>
            <p:cNvGrpSpPr>
              <a:grpSpLocks/>
            </p:cNvGrpSpPr>
            <p:nvPr/>
          </p:nvGrpSpPr>
          <p:grpSpPr bwMode="auto">
            <a:xfrm>
              <a:off x="2150101" y="4186724"/>
              <a:ext cx="656680" cy="1708245"/>
              <a:chOff x="770107" y="4345680"/>
              <a:chExt cx="612250" cy="1723198"/>
            </a:xfrm>
          </p:grpSpPr>
          <p:grpSp>
            <p:nvGrpSpPr>
              <p:cNvPr id="230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243" name="Rectangle 132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7E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44" name="Rectangle 107"/>
                <p:cNvSpPr/>
                <p:nvPr/>
              </p:nvSpPr>
              <p:spPr bwMode="auto">
                <a:xfrm>
                  <a:off x="849449" y="4466249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31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241" name="Rectangle 130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FE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42" name="Rectangle 105"/>
                <p:cNvSpPr/>
                <p:nvPr/>
              </p:nvSpPr>
              <p:spPr bwMode="auto">
                <a:xfrm>
                  <a:off x="849449" y="4466055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32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239" name="Rectangle 127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B3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40" name="Rectangle 102"/>
                <p:cNvSpPr/>
                <p:nvPr/>
              </p:nvSpPr>
              <p:spPr bwMode="auto">
                <a:xfrm>
                  <a:off x="849449" y="4465470"/>
                  <a:ext cx="452908" cy="169749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33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237" name="Rectangle 125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C3D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38" name="Rectangle 100"/>
                <p:cNvSpPr/>
                <p:nvPr/>
              </p:nvSpPr>
              <p:spPr bwMode="auto">
                <a:xfrm>
                  <a:off x="849449" y="4465664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34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235" name="Rectangle 123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2E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36" name="Rectangle 98"/>
                <p:cNvSpPr/>
                <p:nvPr/>
              </p:nvSpPr>
              <p:spPr bwMode="auto">
                <a:xfrm>
                  <a:off x="849449" y="4465860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01" name="Group 134"/>
            <p:cNvGrpSpPr>
              <a:grpSpLocks/>
            </p:cNvGrpSpPr>
            <p:nvPr/>
          </p:nvGrpSpPr>
          <p:grpSpPr bwMode="auto">
            <a:xfrm>
              <a:off x="2828897" y="4185137"/>
              <a:ext cx="656680" cy="1709819"/>
              <a:chOff x="770107" y="4345680"/>
              <a:chExt cx="612250" cy="1723198"/>
            </a:xfrm>
          </p:grpSpPr>
          <p:grpSp>
            <p:nvGrpSpPr>
              <p:cNvPr id="215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228" name="Rectangle 167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EE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29" name="Rectangle 86"/>
                <p:cNvSpPr/>
                <p:nvPr/>
              </p:nvSpPr>
              <p:spPr bwMode="auto">
                <a:xfrm>
                  <a:off x="850059" y="4466177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16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226" name="Rectangle 155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CED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27" name="Rectangle 84"/>
                <p:cNvSpPr/>
                <p:nvPr/>
              </p:nvSpPr>
              <p:spPr bwMode="auto">
                <a:xfrm>
                  <a:off x="850059" y="4467261"/>
                  <a:ext cx="452908" cy="1679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17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224" name="Rectangle 148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A0B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25" name="Rectangle 82"/>
                <p:cNvSpPr/>
                <p:nvPr/>
              </p:nvSpPr>
              <p:spPr bwMode="auto">
                <a:xfrm>
                  <a:off x="850059" y="4465713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18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222" name="Rectangle 146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AFC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23" name="Rectangle 67"/>
                <p:cNvSpPr/>
                <p:nvPr/>
              </p:nvSpPr>
              <p:spPr bwMode="auto">
                <a:xfrm>
                  <a:off x="850059" y="4466228"/>
                  <a:ext cx="452908" cy="1679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19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220" name="Rectangle 144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BFD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21" name="Rectangle 65"/>
                <p:cNvSpPr/>
                <p:nvPr/>
              </p:nvSpPr>
              <p:spPr bwMode="auto">
                <a:xfrm>
                  <a:off x="850059" y="4466745"/>
                  <a:ext cx="452908" cy="1679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02" name="Group 171"/>
            <p:cNvGrpSpPr>
              <a:grpSpLocks/>
            </p:cNvGrpSpPr>
            <p:nvPr/>
          </p:nvGrpSpPr>
          <p:grpSpPr bwMode="auto">
            <a:xfrm>
              <a:off x="785704" y="3840347"/>
              <a:ext cx="660082" cy="322755"/>
              <a:chOff x="769225" y="3995953"/>
              <a:chExt cx="615589" cy="326003"/>
            </a:xfrm>
          </p:grpSpPr>
          <p:sp>
            <p:nvSpPr>
              <p:cNvPr id="213" name="Rectangle 50"/>
              <p:cNvSpPr/>
              <p:nvPr/>
            </p:nvSpPr>
            <p:spPr bwMode="auto">
              <a:xfrm>
                <a:off x="769327" y="3996072"/>
                <a:ext cx="615886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14" name="Rectangle 51"/>
              <p:cNvSpPr/>
              <p:nvPr/>
            </p:nvSpPr>
            <p:spPr bwMode="auto">
              <a:xfrm>
                <a:off x="850753" y="4074642"/>
                <a:ext cx="453031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03" name="Group 181"/>
            <p:cNvGrpSpPr>
              <a:grpSpLocks/>
            </p:cNvGrpSpPr>
            <p:nvPr/>
          </p:nvGrpSpPr>
          <p:grpSpPr bwMode="auto">
            <a:xfrm>
              <a:off x="1464500" y="3840347"/>
              <a:ext cx="660082" cy="322755"/>
              <a:chOff x="769225" y="3995953"/>
              <a:chExt cx="615589" cy="326003"/>
            </a:xfrm>
          </p:grpSpPr>
          <p:sp>
            <p:nvSpPr>
              <p:cNvPr id="211" name="Rectangle 48"/>
              <p:cNvSpPr/>
              <p:nvPr/>
            </p:nvSpPr>
            <p:spPr bwMode="auto">
              <a:xfrm>
                <a:off x="769937" y="3996072"/>
                <a:ext cx="614405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12" name="Rectangle 49"/>
              <p:cNvSpPr/>
              <p:nvPr/>
            </p:nvSpPr>
            <p:spPr bwMode="auto">
              <a:xfrm>
                <a:off x="851363" y="4074642"/>
                <a:ext cx="451551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04" name="Group 184"/>
            <p:cNvGrpSpPr>
              <a:grpSpLocks/>
            </p:cNvGrpSpPr>
            <p:nvPr/>
          </p:nvGrpSpPr>
          <p:grpSpPr bwMode="auto">
            <a:xfrm>
              <a:off x="2144997" y="3840347"/>
              <a:ext cx="658381" cy="322755"/>
              <a:chOff x="769225" y="3995953"/>
              <a:chExt cx="615589" cy="326003"/>
            </a:xfrm>
          </p:grpSpPr>
          <p:sp>
            <p:nvSpPr>
              <p:cNvPr id="209" name="Rectangle 46"/>
              <p:cNvSpPr/>
              <p:nvPr/>
            </p:nvSpPr>
            <p:spPr bwMode="auto">
              <a:xfrm>
                <a:off x="768959" y="3996072"/>
                <a:ext cx="615992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10" name="Rectangle 47"/>
              <p:cNvSpPr/>
              <p:nvPr/>
            </p:nvSpPr>
            <p:spPr bwMode="auto">
              <a:xfrm>
                <a:off x="850597" y="4074642"/>
                <a:ext cx="452718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05" name="Group 187"/>
            <p:cNvGrpSpPr>
              <a:grpSpLocks/>
            </p:cNvGrpSpPr>
            <p:nvPr/>
          </p:nvGrpSpPr>
          <p:grpSpPr bwMode="auto">
            <a:xfrm>
              <a:off x="2823793" y="3840347"/>
              <a:ext cx="660082" cy="322755"/>
              <a:chOff x="769225" y="3995953"/>
              <a:chExt cx="615589" cy="326003"/>
            </a:xfrm>
          </p:grpSpPr>
          <p:sp>
            <p:nvSpPr>
              <p:cNvPr id="207" name="Rectangle 44"/>
              <p:cNvSpPr/>
              <p:nvPr/>
            </p:nvSpPr>
            <p:spPr bwMode="auto">
              <a:xfrm>
                <a:off x="769570" y="3996072"/>
                <a:ext cx="615886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08" name="Rectangle 45"/>
              <p:cNvSpPr/>
              <p:nvPr/>
            </p:nvSpPr>
            <p:spPr bwMode="auto">
              <a:xfrm>
                <a:off x="850997" y="4074642"/>
                <a:ext cx="453031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206" name="TextBox 43"/>
            <p:cNvSpPr txBox="1"/>
            <p:nvPr/>
          </p:nvSpPr>
          <p:spPr>
            <a:xfrm>
              <a:off x="1827213" y="3832528"/>
              <a:ext cx="78483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05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自变量</a:t>
              </a:r>
              <a:endParaRPr lang="en-US" sz="105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75" name="Group 138"/>
          <p:cNvGrpSpPr>
            <a:grpSpLocks/>
          </p:cNvGrpSpPr>
          <p:nvPr/>
        </p:nvGrpSpPr>
        <p:grpSpPr bwMode="auto">
          <a:xfrm>
            <a:off x="4004936" y="3822238"/>
            <a:ext cx="670321" cy="1576388"/>
            <a:chOff x="3516836" y="3826177"/>
            <a:chExt cx="702739" cy="2101849"/>
          </a:xfrm>
        </p:grpSpPr>
        <p:sp>
          <p:nvSpPr>
            <p:cNvPr id="276" name="Rectangle 3"/>
            <p:cNvSpPr>
              <a:spLocks noChangeArrowheads="1"/>
            </p:cNvSpPr>
            <p:nvPr/>
          </p:nvSpPr>
          <p:spPr bwMode="auto">
            <a:xfrm>
              <a:off x="3516836" y="3826177"/>
              <a:ext cx="702739" cy="210184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77" name="Rectangle 167"/>
            <p:cNvSpPr>
              <a:spLocks noChangeArrowheads="1"/>
            </p:cNvSpPr>
            <p:nvPr/>
          </p:nvSpPr>
          <p:spPr bwMode="auto">
            <a:xfrm>
              <a:off x="3546162" y="4195687"/>
              <a:ext cx="656680" cy="323472"/>
            </a:xfrm>
            <a:prstGeom prst="rect">
              <a:avLst/>
            </a:prstGeom>
            <a:solidFill>
              <a:srgbClr val="DE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78" name="Rectangle 141"/>
            <p:cNvSpPr/>
            <p:nvPr/>
          </p:nvSpPr>
          <p:spPr bwMode="auto">
            <a:xfrm>
              <a:off x="3631671" y="4272265"/>
              <a:ext cx="485552" cy="1682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79" name="Rectangle 155"/>
            <p:cNvSpPr>
              <a:spLocks noChangeArrowheads="1"/>
            </p:cNvSpPr>
            <p:nvPr/>
          </p:nvSpPr>
          <p:spPr bwMode="auto">
            <a:xfrm>
              <a:off x="3546162" y="4542274"/>
              <a:ext cx="656680" cy="323472"/>
            </a:xfrm>
            <a:prstGeom prst="rect">
              <a:avLst/>
            </a:prstGeom>
            <a:solidFill>
              <a:srgbClr val="CED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0" name="Rectangle 143"/>
            <p:cNvSpPr/>
            <p:nvPr/>
          </p:nvSpPr>
          <p:spPr bwMode="auto">
            <a:xfrm>
              <a:off x="3631671" y="4621515"/>
              <a:ext cx="485552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1" name="Rectangle 148"/>
            <p:cNvSpPr>
              <a:spLocks noChangeArrowheads="1"/>
            </p:cNvSpPr>
            <p:nvPr/>
          </p:nvSpPr>
          <p:spPr bwMode="auto">
            <a:xfrm>
              <a:off x="3546162" y="5582033"/>
              <a:ext cx="656680" cy="323472"/>
            </a:xfrm>
            <a:prstGeom prst="rect">
              <a:avLst/>
            </a:prstGeom>
            <a:solidFill>
              <a:srgbClr val="A0B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2" name="Rectangle 145"/>
            <p:cNvSpPr/>
            <p:nvPr/>
          </p:nvSpPr>
          <p:spPr bwMode="auto">
            <a:xfrm>
              <a:off x="3631671" y="5659739"/>
              <a:ext cx="485552" cy="1682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3" name="Rectangle 146"/>
            <p:cNvSpPr>
              <a:spLocks noChangeArrowheads="1"/>
            </p:cNvSpPr>
            <p:nvPr/>
          </p:nvSpPr>
          <p:spPr bwMode="auto">
            <a:xfrm>
              <a:off x="3546162" y="5235447"/>
              <a:ext cx="656680" cy="323472"/>
            </a:xfrm>
            <a:prstGeom prst="rect">
              <a:avLst/>
            </a:prstGeom>
            <a:solidFill>
              <a:srgbClr val="AFC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4" name="Rectangle 147"/>
            <p:cNvSpPr/>
            <p:nvPr/>
          </p:nvSpPr>
          <p:spPr bwMode="auto">
            <a:xfrm>
              <a:off x="3631671" y="5313664"/>
              <a:ext cx="485552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5" name="Rectangle 144"/>
            <p:cNvSpPr>
              <a:spLocks noChangeArrowheads="1"/>
            </p:cNvSpPr>
            <p:nvPr/>
          </p:nvSpPr>
          <p:spPr bwMode="auto">
            <a:xfrm>
              <a:off x="3546162" y="4888861"/>
              <a:ext cx="656680" cy="323472"/>
            </a:xfrm>
            <a:prstGeom prst="rect">
              <a:avLst/>
            </a:prstGeom>
            <a:solidFill>
              <a:srgbClr val="BFD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6" name="Rectangle 149"/>
            <p:cNvSpPr/>
            <p:nvPr/>
          </p:nvSpPr>
          <p:spPr bwMode="auto">
            <a:xfrm>
              <a:off x="3631671" y="4967589"/>
              <a:ext cx="485552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7" name="Rectangle 150"/>
            <p:cNvSpPr/>
            <p:nvPr/>
          </p:nvSpPr>
          <p:spPr bwMode="auto">
            <a:xfrm>
              <a:off x="3541800" y="3851577"/>
              <a:ext cx="659053" cy="322263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8" name="Rectangle 151"/>
            <p:cNvSpPr/>
            <p:nvPr/>
          </p:nvSpPr>
          <p:spPr bwMode="auto">
            <a:xfrm>
              <a:off x="3627925" y="3927777"/>
              <a:ext cx="486800" cy="16827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9" name="TextBox 152"/>
            <p:cNvSpPr txBox="1"/>
            <p:nvPr/>
          </p:nvSpPr>
          <p:spPr>
            <a:xfrm>
              <a:off x="3660683" y="3832528"/>
              <a:ext cx="475925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05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预测</a:t>
              </a:r>
              <a:endParaRPr lang="en-US" sz="105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90" name="Isosceles Triangle 36"/>
          <p:cNvSpPr/>
          <p:nvPr/>
        </p:nvSpPr>
        <p:spPr bwMode="auto">
          <a:xfrm rot="5400000">
            <a:off x="3499810" y="4438982"/>
            <a:ext cx="421481" cy="342900"/>
          </a:xfrm>
          <a:prstGeom prst="triangle">
            <a:avLst/>
          </a:prstGeom>
          <a:solidFill>
            <a:schemeClr val="accent6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6675" tIns="66675" rIns="66675" bIns="66675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zh-CN" altLang="zh-CN" sz="1800"/>
          </a:p>
        </p:txBody>
      </p:sp>
      <p:sp>
        <p:nvSpPr>
          <p:cNvPr id="291" name="文本框 290"/>
          <p:cNvSpPr txBox="1"/>
          <p:nvPr/>
        </p:nvSpPr>
        <p:spPr>
          <a:xfrm>
            <a:off x="509024" y="3840596"/>
            <a:ext cx="392415" cy="1559497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1350" b="1" dirty="0"/>
              <a:t>预 测 阶 段</a:t>
            </a:r>
            <a:endParaRPr lang="en-US" altLang="zh-CN" sz="1350" b="1" dirty="0"/>
          </a:p>
        </p:txBody>
      </p:sp>
      <p:grpSp>
        <p:nvGrpSpPr>
          <p:cNvPr id="297" name="组合 296"/>
          <p:cNvGrpSpPr/>
          <p:nvPr/>
        </p:nvGrpSpPr>
        <p:grpSpPr>
          <a:xfrm>
            <a:off x="4991896" y="2412632"/>
            <a:ext cx="2854115" cy="323165"/>
            <a:chOff x="6880450" y="2073844"/>
            <a:chExt cx="3805487" cy="430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文本框 194"/>
                <p:cNvSpPr txBox="1"/>
                <p:nvPr/>
              </p:nvSpPr>
              <p:spPr>
                <a:xfrm>
                  <a:off x="8013923" y="2104621"/>
                  <a:ext cx="267201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1350" dirty="0"/>
                </a:p>
              </p:txBody>
            </p:sp>
          </mc:Choice>
          <mc:Fallback xmlns="">
            <p:sp>
              <p:nvSpPr>
                <p:cNvPr id="195" name="文本框 1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3923" y="2104621"/>
                  <a:ext cx="264893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304" b="-262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2" name="文本框 291"/>
            <p:cNvSpPr txBox="1"/>
            <p:nvPr/>
          </p:nvSpPr>
          <p:spPr>
            <a:xfrm>
              <a:off x="6880450" y="2073844"/>
              <a:ext cx="1111205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1500" dirty="0"/>
                <a:t>寻找</a:t>
              </a:r>
              <a:r>
                <a:rPr lang="en-US" altLang="zh-CN" sz="1500" b="1" i="1" dirty="0"/>
                <a:t>F</a:t>
              </a:r>
              <a:r>
                <a:rPr lang="en-US" altLang="zh-CN" sz="1500" dirty="0"/>
                <a:t>:</a:t>
              </a:r>
              <a:endParaRPr lang="zh-CN" altLang="en-US" sz="1500" dirty="0"/>
            </a:p>
          </p:txBody>
        </p:sp>
      </p:grpSp>
      <p:grpSp>
        <p:nvGrpSpPr>
          <p:cNvPr id="298" name="组合 297"/>
          <p:cNvGrpSpPr/>
          <p:nvPr/>
        </p:nvGrpSpPr>
        <p:grpSpPr>
          <a:xfrm>
            <a:off x="4991896" y="4219836"/>
            <a:ext cx="3185168" cy="553998"/>
            <a:chOff x="6880450" y="3985327"/>
            <a:chExt cx="4246890" cy="738664"/>
          </a:xfrm>
        </p:grpSpPr>
        <p:sp>
          <p:nvSpPr>
            <p:cNvPr id="293" name="文本框 292"/>
            <p:cNvSpPr txBox="1"/>
            <p:nvPr/>
          </p:nvSpPr>
          <p:spPr>
            <a:xfrm>
              <a:off x="6880450" y="3985327"/>
              <a:ext cx="872183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1500" dirty="0"/>
                <a:t>使用</a:t>
              </a:r>
              <a:r>
                <a:rPr lang="en-US" altLang="zh-CN" sz="1500" b="1" i="1" dirty="0"/>
                <a:t>F</a:t>
              </a:r>
              <a:r>
                <a:rPr lang="en-US" altLang="zh-CN" sz="1500" dirty="0"/>
                <a:t>:</a:t>
              </a:r>
              <a:endParaRPr lang="zh-CN" alt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文本框 293"/>
                <p:cNvSpPr txBox="1"/>
                <p:nvPr/>
              </p:nvSpPr>
              <p:spPr>
                <a:xfrm>
                  <a:off x="8013923" y="4169994"/>
                  <a:ext cx="311341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pred</m:t>
                        </m:r>
                      </m:oMath>
                    </m:oMathPara>
                  </a14:m>
                  <a:endParaRPr lang="zh-CN" altLang="en-US" sz="1350" dirty="0"/>
                </a:p>
              </p:txBody>
            </p:sp>
          </mc:Choice>
          <mc:Fallback xmlns="">
            <p:sp>
              <p:nvSpPr>
                <p:cNvPr id="294" name="文本框 2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3923" y="4169994"/>
                  <a:ext cx="313271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167" r="-2140" b="-3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991896" y="2797029"/>
                <a:ext cx="2723297" cy="3231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500" dirty="0"/>
                  <a:t>是一个</a:t>
                </a:r>
                <a:r>
                  <a:rPr lang="zh-CN" altLang="en-US" sz="1500" dirty="0">
                    <a:solidFill>
                      <a:srgbClr val="FF0000"/>
                    </a:solidFill>
                  </a:rPr>
                  <a:t>连续</a:t>
                </a:r>
                <a:r>
                  <a:rPr lang="zh-CN" altLang="en-US" sz="1500" dirty="0"/>
                  <a:t>变量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860" y="2601759"/>
                <a:ext cx="3631063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7692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32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animBg="1"/>
      <p:bldP spid="29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回归模型的典型应用</a:t>
            </a:r>
            <a:r>
              <a:rPr lang="zh-CN" altLang="en-US" dirty="0" smtClean="0"/>
              <a:t>场景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(</a:t>
            </a:r>
            <a:r>
              <a:rPr lang="zh-CN" altLang="en-US" dirty="0" smtClean="0"/>
              <a:t>电商</a:t>
            </a:r>
            <a:r>
              <a:rPr lang="en-US" altLang="zh-CN" dirty="0" smtClean="0"/>
              <a:t>)</a:t>
            </a:r>
            <a:r>
              <a:rPr lang="zh-CN" altLang="en-US" dirty="0" smtClean="0"/>
              <a:t>如果</a:t>
            </a:r>
            <a:r>
              <a:rPr lang="zh-CN" altLang="en-US" dirty="0"/>
              <a:t>进行一次大规模促销活动，销量能提升多少？</a:t>
            </a:r>
          </a:p>
          <a:p>
            <a:endParaRPr lang="zh-CN" altLang="en-US" dirty="0"/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银行</a:t>
            </a:r>
            <a:r>
              <a:rPr lang="en-US" altLang="zh-CN" dirty="0" smtClean="0"/>
              <a:t>)</a:t>
            </a:r>
            <a:r>
              <a:rPr lang="zh-CN" altLang="en-US" dirty="0" smtClean="0"/>
              <a:t>如果</a:t>
            </a:r>
            <a:r>
              <a:rPr lang="zh-CN" altLang="en-US" dirty="0"/>
              <a:t>央行加息</a:t>
            </a:r>
            <a:r>
              <a:rPr lang="en-US" altLang="zh-CN" dirty="0"/>
              <a:t>50bp</a:t>
            </a:r>
            <a:r>
              <a:rPr lang="zh-CN" altLang="en-US" dirty="0"/>
              <a:t>，有多少房贷客户会选择提前还款？总还款金额多少？</a:t>
            </a:r>
          </a:p>
          <a:p>
            <a:endParaRPr lang="zh-CN" altLang="en-US" dirty="0"/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人力</a:t>
            </a:r>
            <a:r>
              <a:rPr lang="en-US" altLang="zh-CN" dirty="0" smtClean="0"/>
              <a:t>)</a:t>
            </a:r>
            <a:r>
              <a:rPr lang="zh-CN" altLang="en-US" dirty="0" smtClean="0"/>
              <a:t>知道</a:t>
            </a:r>
            <a:r>
              <a:rPr lang="zh-CN" altLang="en-US" dirty="0"/>
              <a:t>了一个人的学历、工作经验、工作年限、工作地区，行业领域，能估算他的薪资范围吗？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955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常用的有回归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14313" indent="-214313"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线性回归</a:t>
            </a:r>
            <a:r>
              <a:rPr lang="en-US" altLang="zh-CN" dirty="0" smtClean="0">
                <a:latin typeface="+mn-ea"/>
              </a:rPr>
              <a:t>(Linear Regression)</a:t>
            </a:r>
            <a:endParaRPr lang="en-US" altLang="zh-CN" dirty="0">
              <a:latin typeface="+mn-ea"/>
            </a:endParaRPr>
          </a:p>
          <a:p>
            <a:pPr marL="214313" indent="-214313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广义</a:t>
            </a:r>
            <a:r>
              <a:rPr lang="zh-CN" altLang="en-US" dirty="0" smtClean="0">
                <a:latin typeface="+mn-ea"/>
              </a:rPr>
              <a:t>线性回归</a:t>
            </a:r>
            <a:r>
              <a:rPr lang="en-US" altLang="zh-CN" dirty="0" smtClean="0">
                <a:latin typeface="+mn-ea"/>
              </a:rPr>
              <a:t>(Generalized </a:t>
            </a:r>
            <a:r>
              <a:rPr lang="en-US" altLang="zh-CN" dirty="0">
                <a:latin typeface="+mn-ea"/>
              </a:rPr>
              <a:t>Linear </a:t>
            </a:r>
            <a:r>
              <a:rPr lang="en-US" altLang="zh-CN" dirty="0" smtClean="0">
                <a:latin typeface="+mn-ea"/>
              </a:rPr>
              <a:t>Model)</a:t>
            </a:r>
            <a:endParaRPr lang="zh-CN" altLang="en-US" dirty="0">
              <a:latin typeface="+mn-ea"/>
            </a:endParaRPr>
          </a:p>
          <a:p>
            <a:pPr marL="214313" indent="-214313"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岭回归</a:t>
            </a:r>
            <a:r>
              <a:rPr lang="en-US" altLang="zh-CN" dirty="0" smtClean="0">
                <a:latin typeface="+mn-ea"/>
              </a:rPr>
              <a:t>(Ridge Regression)</a:t>
            </a:r>
            <a:endParaRPr lang="zh-CN" altLang="en-US" dirty="0">
              <a:latin typeface="+mn-ea"/>
            </a:endParaRPr>
          </a:p>
          <a:p>
            <a:pPr marL="214313" indent="-214313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套索</a:t>
            </a:r>
            <a:r>
              <a:rPr lang="zh-CN" altLang="en-US" dirty="0" smtClean="0">
                <a:latin typeface="+mn-ea"/>
              </a:rPr>
              <a:t>回归</a:t>
            </a:r>
            <a:r>
              <a:rPr lang="en-US" altLang="zh-CN" dirty="0" smtClean="0">
                <a:latin typeface="+mn-ea"/>
              </a:rPr>
              <a:t>(LASSO Regression)</a:t>
            </a:r>
            <a:endParaRPr lang="en-US" altLang="zh-CN" dirty="0">
              <a:latin typeface="+mn-ea"/>
            </a:endParaRPr>
          </a:p>
          <a:p>
            <a:pPr marL="214313" indent="-214313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多元自适应回归</a:t>
            </a:r>
            <a:r>
              <a:rPr lang="zh-CN" altLang="en-US" dirty="0" smtClean="0">
                <a:latin typeface="+mn-ea"/>
              </a:rPr>
              <a:t>样条</a:t>
            </a:r>
            <a:r>
              <a:rPr lang="en-US" altLang="zh-CN" dirty="0" smtClean="0">
                <a:latin typeface="+mn-ea"/>
              </a:rPr>
              <a:t>(Multivariate </a:t>
            </a:r>
            <a:r>
              <a:rPr lang="en-US" altLang="zh-CN" dirty="0">
                <a:latin typeface="+mn-ea"/>
              </a:rPr>
              <a:t>Adaptive Regression </a:t>
            </a:r>
            <a:r>
              <a:rPr lang="en-US" altLang="zh-CN" dirty="0" smtClean="0">
                <a:latin typeface="+mn-ea"/>
              </a:rPr>
              <a:t>Splines)</a:t>
            </a:r>
            <a:endParaRPr lang="zh-CN" altLang="en-US" dirty="0">
              <a:latin typeface="+mn-ea"/>
            </a:endParaRPr>
          </a:p>
          <a:p>
            <a:pPr marL="214313" indent="-214313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局部散点平滑</a:t>
            </a:r>
            <a:r>
              <a:rPr lang="zh-CN" altLang="en-US" dirty="0" smtClean="0">
                <a:latin typeface="+mn-ea"/>
              </a:rPr>
              <a:t>估计</a:t>
            </a:r>
            <a:r>
              <a:rPr lang="en-US" altLang="zh-CN" dirty="0" smtClean="0">
                <a:latin typeface="+mn-ea"/>
              </a:rPr>
              <a:t>(</a:t>
            </a:r>
            <a:r>
              <a:rPr lang="en-US" altLang="zh-CN" dirty="0" err="1" smtClean="0">
                <a:latin typeface="+mn-ea"/>
              </a:rPr>
              <a:t>LOcally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Estimated Scatterplot </a:t>
            </a:r>
            <a:r>
              <a:rPr lang="en-US" altLang="zh-CN" dirty="0" smtClean="0">
                <a:latin typeface="+mn-ea"/>
              </a:rPr>
              <a:t>Smoothing)</a:t>
            </a:r>
            <a:endParaRPr lang="zh-CN" altLang="en-US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771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95283" y="3075057"/>
            <a:ext cx="395343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2">
                    <a:lumMod val="25000"/>
                  </a:schemeClr>
                </a:solidFill>
              </a:rPr>
              <a:t>无</a:t>
            </a:r>
            <a:r>
              <a:rPr lang="zh-CN" altLang="en-US" sz="4000" b="1" dirty="0" smtClean="0">
                <a:solidFill>
                  <a:schemeClr val="bg2">
                    <a:lumMod val="25000"/>
                  </a:schemeClr>
                </a:solidFill>
              </a:rPr>
              <a:t>监督：聚类</a:t>
            </a:r>
            <a:endParaRPr lang="zh-CN" altLang="en-US" sz="4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71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线性回归简介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占位符 4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目标：建立自变量与因变量之间的线性关系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回归方程：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模型误差假设：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独立性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同</a:t>
                </a:r>
                <a:r>
                  <a:rPr lang="zh-CN" altLang="en-US" dirty="0" smtClean="0"/>
                  <a:t>方差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正态性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线性回归要解决的主要问题：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确定因变量与自变量间的关系</a:t>
                </a:r>
                <a:r>
                  <a:rPr lang="zh-CN" altLang="en-US" dirty="0" smtClean="0"/>
                  <a:t>表达式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对求得的回归方程的可信度进行检验，即</a:t>
                </a:r>
                <a:r>
                  <a:rPr lang="zh-CN" altLang="en-US" dirty="0" smtClean="0"/>
                  <a:t>回归方程的</a:t>
                </a:r>
                <a:r>
                  <a:rPr lang="zh-CN" altLang="en-US" dirty="0"/>
                  <a:t>显著性检验</a:t>
                </a:r>
                <a:r>
                  <a:rPr lang="zh-CN" altLang="en-US" dirty="0" smtClean="0"/>
                  <a:t>检验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判断每个自变量对因变量有无影响，即回归参数</a:t>
                </a:r>
                <a:r>
                  <a:rPr lang="zh-CN" altLang="en-US" dirty="0" smtClean="0"/>
                  <a:t>的显著性检验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利用回归方程进行</a:t>
                </a:r>
                <a:r>
                  <a:rPr lang="zh-CN" altLang="en-US" dirty="0" smtClean="0"/>
                  <a:t>预测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5" name="文本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635" t="-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5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聚类的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2900" y="1247307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600" dirty="0">
                <a:solidFill>
                  <a:schemeClr val="bg2">
                    <a:lumMod val="25000"/>
                  </a:schemeClr>
                </a:solidFill>
                <a:latin typeface="+mn-ea"/>
                <a:cs typeface="Times New Roman" panose="02020603050405020304" pitchFamily="18" charset="0"/>
              </a:rPr>
              <a:t>聚类算法的目的是将对象的群体分成有若干个类，使得同类对象之间距离较</a:t>
            </a:r>
            <a:r>
              <a:rPr lang="zh-CN" altLang="zh-CN" sz="160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Times New Roman" panose="02020603050405020304" pitchFamily="18" charset="0"/>
              </a:rPr>
              <a:t>近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zh-CN" sz="160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Times New Roman" panose="02020603050405020304" pitchFamily="18" charset="0"/>
              </a:rPr>
              <a:t>相似性较强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zh-CN" sz="160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Times New Roman" panose="02020603050405020304" pitchFamily="18" charset="0"/>
              </a:rPr>
              <a:t>，</a:t>
            </a:r>
            <a:r>
              <a:rPr lang="zh-CN" altLang="zh-CN" sz="1600" dirty="0">
                <a:solidFill>
                  <a:schemeClr val="bg2">
                    <a:lumMod val="25000"/>
                  </a:schemeClr>
                </a:solidFill>
                <a:latin typeface="+mn-ea"/>
                <a:cs typeface="Times New Roman" panose="02020603050405020304" pitchFamily="18" charset="0"/>
              </a:rPr>
              <a:t>而不同类对象距离较</a:t>
            </a:r>
            <a:r>
              <a:rPr lang="zh-CN" altLang="zh-CN" sz="160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Times New Roman" panose="02020603050405020304" pitchFamily="18" charset="0"/>
              </a:rPr>
              <a:t>远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zh-CN" sz="160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Times New Roman" panose="02020603050405020304" pitchFamily="18" charset="0"/>
              </a:rPr>
              <a:t>相似性</a:t>
            </a:r>
            <a:r>
              <a:rPr lang="zh-CN" altLang="zh-CN" sz="1600" dirty="0">
                <a:solidFill>
                  <a:schemeClr val="bg2">
                    <a:lumMod val="25000"/>
                  </a:schemeClr>
                </a:solidFill>
                <a:latin typeface="+mn-ea"/>
                <a:cs typeface="Times New Roman" panose="02020603050405020304" pitchFamily="18" charset="0"/>
              </a:rPr>
              <a:t>较弱或</a:t>
            </a:r>
            <a:r>
              <a:rPr lang="zh-CN" altLang="zh-CN" sz="160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Times New Roman" panose="02020603050405020304" pitchFamily="18" charset="0"/>
              </a:rPr>
              <a:t>没有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zh-CN" sz="160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Times New Roman" panose="02020603050405020304" pitchFamily="18" charset="0"/>
              </a:rPr>
              <a:t>。</a:t>
            </a:r>
            <a:r>
              <a:rPr lang="zh-CN" altLang="zh-CN" sz="1600" dirty="0">
                <a:solidFill>
                  <a:schemeClr val="bg2">
                    <a:lumMod val="25000"/>
                  </a:schemeClr>
                </a:solidFill>
                <a:latin typeface="+mn-ea"/>
                <a:cs typeface="Times New Roman" panose="02020603050405020304" pitchFamily="18" charset="0"/>
              </a:rPr>
              <a:t>同类对象的距离越近，不同类对象的距离越远，表明聚类效果越好。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1026" name="Picture 2" descr="“clustering scatter plot”的图片搜索结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77" y="3273278"/>
            <a:ext cx="3291847" cy="246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C:\Documents and Settings\kaperk\Desktop\Picture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332" y="2844992"/>
            <a:ext cx="2362796" cy="2283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686859" y="2965501"/>
            <a:ext cx="1884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将下图中的点分为</a:t>
            </a:r>
            <a:r>
              <a:rPr lang="en-US" altLang="zh-CN" sz="1400" b="1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36730" y="2509780"/>
            <a:ext cx="1884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将下图中的点分为</a:t>
            </a:r>
            <a:r>
              <a:rPr lang="en-US" altLang="zh-CN" sz="1400" b="1" dirty="0">
                <a:solidFill>
                  <a:schemeClr val="bg2">
                    <a:lumMod val="25000"/>
                  </a:schemeClr>
                </a:solidFill>
              </a:rPr>
              <a:t>5</a:t>
            </a:r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类</a:t>
            </a:r>
          </a:p>
        </p:txBody>
      </p:sp>
      <p:pic>
        <p:nvPicPr>
          <p:cNvPr id="8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193" y="3373720"/>
            <a:ext cx="2324700" cy="22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88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聚类模型的典型应用场景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altLang="zh-CN" dirty="0" smtClean="0"/>
              <a:t>(</a:t>
            </a:r>
            <a:r>
              <a:rPr lang="zh-CN" altLang="en-US" dirty="0" smtClean="0"/>
              <a:t>银行</a:t>
            </a:r>
            <a:r>
              <a:rPr lang="en-US" altLang="zh-CN" dirty="0" smtClean="0"/>
              <a:t>)</a:t>
            </a:r>
            <a:r>
              <a:rPr lang="zh-CN" altLang="en-US" dirty="0" smtClean="0"/>
              <a:t>我</a:t>
            </a:r>
            <a:r>
              <a:rPr lang="zh-CN" altLang="en-US" dirty="0"/>
              <a:t>的零售客户是如何构成的？有几大区别显著的客群？每个客群的营销策略如何制定？</a:t>
            </a:r>
            <a:endParaRPr lang="en-US" altLang="zh-CN" dirty="0"/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altLang="zh-CN" dirty="0" smtClean="0"/>
              <a:t>(</a:t>
            </a:r>
            <a:r>
              <a:rPr lang="zh-CN" altLang="en-US" dirty="0" smtClean="0"/>
              <a:t>证券</a:t>
            </a:r>
            <a:r>
              <a:rPr lang="en-US" altLang="zh-CN" dirty="0" smtClean="0"/>
              <a:t>)</a:t>
            </a:r>
            <a:r>
              <a:rPr lang="zh-CN" altLang="en-US" dirty="0" smtClean="0"/>
              <a:t>个人</a:t>
            </a:r>
            <a:r>
              <a:rPr lang="zh-CN" altLang="en-US" dirty="0"/>
              <a:t>投资者群体是如何构成的？每个群体应该如何制定针对性的投资者教育？</a:t>
            </a:r>
            <a:endParaRPr lang="en-US" altLang="zh-CN" dirty="0"/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altLang="zh-CN" dirty="0" smtClean="0"/>
              <a:t>(</a:t>
            </a:r>
            <a:r>
              <a:rPr lang="zh-CN" altLang="en-US" dirty="0" smtClean="0"/>
              <a:t>医疗</a:t>
            </a:r>
            <a:r>
              <a:rPr lang="en-US" altLang="zh-CN" dirty="0" smtClean="0"/>
              <a:t>)</a:t>
            </a:r>
            <a:r>
              <a:rPr lang="zh-CN" altLang="en-US" dirty="0" smtClean="0"/>
              <a:t>这个</a:t>
            </a:r>
            <a:r>
              <a:rPr lang="zh-CN" altLang="en-US" dirty="0"/>
              <a:t>功能未知的基因，在基因芯片上的表达水平经常和其它几个已知功能的基因很相似，我能推断它的功能吗？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385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常用的聚类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分类：</a:t>
            </a:r>
          </a:p>
          <a:p>
            <a:pPr lvl="1"/>
            <a:r>
              <a:rPr lang="zh-CN" altLang="en-US" dirty="0"/>
              <a:t>基于层次的聚类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基于中心的聚类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基于分布的聚类算法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zh-CN" altLang="en-US" dirty="0"/>
              <a:t>密度的聚类算法</a:t>
            </a:r>
          </a:p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最常用：</a:t>
            </a:r>
          </a:p>
          <a:p>
            <a:pPr lvl="1"/>
            <a:r>
              <a:rPr lang="en-US" altLang="zh-CN" dirty="0"/>
              <a:t>k-Means / k-</a:t>
            </a:r>
            <a:r>
              <a:rPr lang="en-US" altLang="zh-CN" dirty="0" err="1"/>
              <a:t>Medoids</a:t>
            </a:r>
            <a:r>
              <a:rPr lang="en-US" altLang="zh-CN" dirty="0" smtClean="0"/>
              <a:t>;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UPGMA(Unweighted </a:t>
            </a:r>
            <a:r>
              <a:rPr lang="en-US" altLang="zh-CN" dirty="0"/>
              <a:t>Pair-Group Method with Arithmetic </a:t>
            </a:r>
            <a:r>
              <a:rPr lang="en-US" altLang="zh-CN" dirty="0" smtClean="0"/>
              <a:t>Means)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DBSCAN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SOM(Self </a:t>
            </a:r>
            <a:r>
              <a:rPr lang="en-US" altLang="zh-CN" dirty="0"/>
              <a:t>Organization </a:t>
            </a:r>
            <a:r>
              <a:rPr lang="en-US" altLang="zh-CN" dirty="0" smtClean="0"/>
              <a:t>Map)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54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22077" y="3075057"/>
            <a:ext cx="549984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2">
                    <a:lumMod val="25000"/>
                  </a:schemeClr>
                </a:solidFill>
              </a:rPr>
              <a:t>无</a:t>
            </a:r>
            <a:r>
              <a:rPr lang="zh-CN" altLang="en-US" sz="4000" b="1" dirty="0" smtClean="0">
                <a:solidFill>
                  <a:schemeClr val="bg2">
                    <a:lumMod val="25000"/>
                  </a:schemeClr>
                </a:solidFill>
              </a:rPr>
              <a:t>监督：关联规则</a:t>
            </a:r>
            <a:endParaRPr lang="zh-CN" altLang="en-US" sz="4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45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关联规则的几个基本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1256409" y="4182200"/>
            <a:ext cx="5866210" cy="1881188"/>
            <a:chOff x="609599" y="3609122"/>
            <a:chExt cx="7822329" cy="2507897"/>
          </a:xfrm>
        </p:grpSpPr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609599" y="3609122"/>
              <a:ext cx="7822329" cy="2507897"/>
              <a:chOff x="3348842" y="2618651"/>
              <a:chExt cx="5047012" cy="2390077"/>
            </a:xfrm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Rectangle 3"/>
              <p:cNvSpPr>
                <a:spLocks noChangeAspect="1" noChangeArrowheads="1"/>
              </p:cNvSpPr>
              <p:nvPr/>
            </p:nvSpPr>
            <p:spPr bwMode="auto">
              <a:xfrm>
                <a:off x="3348842" y="2618651"/>
                <a:ext cx="5047012" cy="2390077"/>
              </a:xfrm>
              <a:prstGeom prst="rect">
                <a:avLst/>
              </a:prstGeom>
              <a:gradFill flip="none" rotWithShape="1">
                <a:gsLst>
                  <a:gs pos="0">
                    <a:srgbClr val="CC9900"/>
                  </a:gs>
                  <a:gs pos="50000">
                    <a:srgbClr val="FFCD37"/>
                  </a:gs>
                  <a:gs pos="100000">
                    <a:srgbClr val="FFCC33"/>
                  </a:gs>
                </a:gsLst>
                <a:lin ang="10800000" scaled="1"/>
                <a:tileRect/>
              </a:gradFill>
              <a:ln>
                <a:noFill/>
                <a:headEnd/>
                <a:tailEnd type="none" w="med" len="lg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" name="Rectangle 3"/>
              <p:cNvSpPr>
                <a:spLocks noChangeArrowheads="1"/>
              </p:cNvSpPr>
              <p:nvPr/>
            </p:nvSpPr>
            <p:spPr bwMode="auto">
              <a:xfrm>
                <a:off x="3353416" y="2633547"/>
                <a:ext cx="5024972" cy="2360819"/>
              </a:xfrm>
              <a:prstGeom prst="rect">
                <a:avLst/>
              </a:prstGeom>
              <a:gradFill flip="none" rotWithShape="1">
                <a:gsLst>
                  <a:gs pos="0">
                    <a:srgbClr val="FFCC33"/>
                  </a:gs>
                  <a:gs pos="50000">
                    <a:srgbClr val="FFFBE5"/>
                  </a:gs>
                  <a:gs pos="100000">
                    <a:srgbClr val="FFFDEF"/>
                  </a:gs>
                </a:gsLst>
                <a:lin ang="10800000" scaled="1"/>
                <a:tileRect/>
              </a:gradFill>
              <a:ln>
                <a:noFill/>
                <a:headEnd/>
                <a:tailEnd type="none" w="med" len="lg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2" name="Rectangle 3"/>
              <p:cNvSpPr>
                <a:spLocks noChangeArrowheads="1"/>
              </p:cNvSpPr>
              <p:nvPr/>
            </p:nvSpPr>
            <p:spPr bwMode="auto">
              <a:xfrm>
                <a:off x="3367137" y="2641810"/>
                <a:ext cx="4990615" cy="2334494"/>
              </a:xfrm>
              <a:prstGeom prst="rect">
                <a:avLst/>
              </a:prstGeom>
              <a:gradFill flip="none" rotWithShape="1">
                <a:gsLst>
                  <a:gs pos="0">
                    <a:srgbClr val="FFCC33"/>
                  </a:gs>
                  <a:gs pos="50000">
                    <a:srgbClr val="FFE263"/>
                  </a:gs>
                  <a:gs pos="100000">
                    <a:srgbClr val="FFF790"/>
                  </a:gs>
                </a:gsLst>
                <a:lin ang="10800000" scaled="1"/>
                <a:tileRect/>
              </a:gradFill>
              <a:ln>
                <a:noFill/>
                <a:headEnd/>
                <a:tailEnd type="none" w="med" len="lg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155334" y="3665538"/>
              <a:ext cx="2037496" cy="2384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100" b="1" u="sng">
                  <a:solidFill>
                    <a:schemeClr val="tx2"/>
                  </a:solidFill>
                  <a:ea typeface="宋体" panose="02010600030101010101" pitchFamily="2" charset="-122"/>
                </a:rPr>
                <a:t>Rule</a:t>
              </a:r>
              <a:endParaRPr lang="en-US" altLang="zh-CN" sz="2100" b="1">
                <a:solidFill>
                  <a:schemeClr val="tx2"/>
                </a:solidFill>
                <a:ea typeface="宋体" panose="02010600030101010101" pitchFamily="2" charset="-122"/>
              </a:endParaRPr>
            </a:p>
            <a:p>
              <a:pPr algn="ctr">
                <a:spcBef>
                  <a:spcPct val="25000"/>
                </a:spcBef>
              </a:pPr>
              <a:r>
                <a:rPr lang="en-US" altLang="zh-CN" sz="2100" b="1">
                  <a:solidFill>
                    <a:schemeClr val="tx2"/>
                  </a:solidFill>
                  <a:ea typeface="宋体" panose="02010600030101010101" pitchFamily="2" charset="-122"/>
                </a:rPr>
                <a:t>A </a:t>
              </a:r>
              <a:r>
                <a:rPr lang="en-US" altLang="zh-CN" sz="2100" b="1">
                  <a:solidFill>
                    <a:schemeClr val="tx2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 D</a:t>
              </a:r>
            </a:p>
            <a:p>
              <a:pPr algn="ctr"/>
              <a:r>
                <a:rPr lang="en-US" altLang="zh-CN" sz="2100" b="1">
                  <a:solidFill>
                    <a:schemeClr val="tx2"/>
                  </a:solidFill>
                  <a:ea typeface="宋体" panose="02010600030101010101" pitchFamily="2" charset="-122"/>
                </a:rPr>
                <a:t>C </a:t>
              </a:r>
              <a:r>
                <a:rPr lang="en-US" altLang="zh-CN" sz="2100" b="1">
                  <a:solidFill>
                    <a:schemeClr val="tx2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 A</a:t>
              </a:r>
            </a:p>
            <a:p>
              <a:pPr algn="ctr"/>
              <a:r>
                <a:rPr lang="en-US" altLang="zh-CN" sz="2100" b="1">
                  <a:solidFill>
                    <a:schemeClr val="tx2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A  C</a:t>
              </a:r>
            </a:p>
            <a:p>
              <a:pPr algn="ctr"/>
              <a:r>
                <a:rPr lang="en-US" altLang="zh-CN" sz="2100" b="1">
                  <a:solidFill>
                    <a:schemeClr val="tx2"/>
                  </a:solidFill>
                  <a:ea typeface="宋体" panose="02010600030101010101" pitchFamily="2" charset="-122"/>
                </a:rPr>
                <a:t>B &amp; C </a:t>
              </a:r>
              <a:r>
                <a:rPr lang="en-US" altLang="zh-CN" sz="2100" b="1">
                  <a:solidFill>
                    <a:schemeClr val="tx2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 D</a:t>
              </a: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3749205" y="3667124"/>
              <a:ext cx="1624953" cy="2384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100" b="1" u="sng">
                  <a:solidFill>
                    <a:schemeClr val="tx2"/>
                  </a:solidFill>
                  <a:ea typeface="宋体" panose="02010600030101010101" pitchFamily="2" charset="-122"/>
                </a:rPr>
                <a:t>Support</a:t>
              </a:r>
              <a:endParaRPr lang="en-US" altLang="zh-CN" sz="2100" b="1">
                <a:solidFill>
                  <a:schemeClr val="tx2"/>
                </a:solidFill>
                <a:ea typeface="宋体" panose="02010600030101010101" pitchFamily="2" charset="-122"/>
              </a:endParaRPr>
            </a:p>
            <a:p>
              <a:pPr algn="ctr">
                <a:spcBef>
                  <a:spcPct val="25000"/>
                </a:spcBef>
              </a:pPr>
              <a:r>
                <a:rPr lang="en-US" altLang="zh-CN" sz="2100" b="1">
                  <a:solidFill>
                    <a:schemeClr val="tx2"/>
                  </a:solidFill>
                  <a:ea typeface="宋体" panose="02010600030101010101" pitchFamily="2" charset="-122"/>
                </a:rPr>
                <a:t>2/5</a:t>
              </a:r>
              <a:endParaRPr lang="en-US" altLang="zh-CN" sz="2100" b="1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/>
              <a:r>
                <a:rPr lang="en-US" altLang="zh-CN" sz="2100" b="1">
                  <a:solidFill>
                    <a:schemeClr val="tx2"/>
                  </a:solidFill>
                  <a:ea typeface="宋体" panose="02010600030101010101" pitchFamily="2" charset="-122"/>
                </a:rPr>
                <a:t>2/5</a:t>
              </a:r>
            </a:p>
            <a:p>
              <a:pPr algn="ctr"/>
              <a:r>
                <a:rPr lang="en-US" altLang="zh-CN" sz="2100" b="1">
                  <a:solidFill>
                    <a:schemeClr val="tx2"/>
                  </a:solidFill>
                  <a:ea typeface="宋体" panose="02010600030101010101" pitchFamily="2" charset="-122"/>
                </a:rPr>
                <a:t>2/5</a:t>
              </a:r>
              <a:endParaRPr lang="en-US" altLang="zh-CN" sz="2100" b="1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/>
              <a:r>
                <a:rPr lang="en-US" altLang="zh-CN" sz="2100" b="1">
                  <a:solidFill>
                    <a:schemeClr val="tx2"/>
                  </a:solidFill>
                  <a:ea typeface="宋体" panose="02010600030101010101" pitchFamily="2" charset="-122"/>
                </a:rPr>
                <a:t>1/5</a:t>
              </a:r>
              <a:endParaRPr lang="en-US" altLang="zh-CN" sz="2100" b="1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5825220" y="3668714"/>
              <a:ext cx="2202087" cy="2384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100" b="1" u="sng" dirty="0">
                  <a:solidFill>
                    <a:schemeClr val="tx2"/>
                  </a:solidFill>
                  <a:ea typeface="宋体" panose="02010600030101010101" pitchFamily="2" charset="-122"/>
                </a:rPr>
                <a:t>Confidence</a:t>
              </a:r>
              <a:endParaRPr lang="en-US" altLang="zh-CN" sz="2100" b="1" dirty="0">
                <a:solidFill>
                  <a:schemeClr val="tx2"/>
                </a:solidFill>
                <a:ea typeface="宋体" panose="02010600030101010101" pitchFamily="2" charset="-122"/>
              </a:endParaRPr>
            </a:p>
            <a:p>
              <a:pPr algn="ctr">
                <a:spcBef>
                  <a:spcPct val="25000"/>
                </a:spcBef>
              </a:pPr>
              <a:r>
                <a:rPr lang="en-US" altLang="zh-CN" sz="2100" b="1" dirty="0">
                  <a:solidFill>
                    <a:schemeClr val="tx2"/>
                  </a:solidFill>
                  <a:ea typeface="宋体" panose="02010600030101010101" pitchFamily="2" charset="-122"/>
                </a:rPr>
                <a:t>2/3</a:t>
              </a:r>
              <a:endParaRPr lang="en-US" altLang="zh-CN" sz="2100" b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/>
              <a:r>
                <a:rPr lang="en-US" altLang="zh-CN" sz="2100" b="1" dirty="0">
                  <a:solidFill>
                    <a:schemeClr val="tx2"/>
                  </a:solidFill>
                  <a:ea typeface="宋体" panose="02010600030101010101" pitchFamily="2" charset="-122"/>
                </a:rPr>
                <a:t>2/4</a:t>
              </a:r>
            </a:p>
            <a:p>
              <a:pPr algn="ctr"/>
              <a:r>
                <a:rPr lang="en-US" altLang="zh-CN" sz="2100" b="1" dirty="0">
                  <a:solidFill>
                    <a:schemeClr val="tx2"/>
                  </a:solidFill>
                  <a:ea typeface="宋体" panose="02010600030101010101" pitchFamily="2" charset="-122"/>
                </a:rPr>
                <a:t>2/3</a:t>
              </a:r>
              <a:endParaRPr lang="en-US" altLang="zh-CN" sz="2100" b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/>
              <a:r>
                <a:rPr lang="en-US" altLang="zh-CN" sz="2100" b="1" dirty="0">
                  <a:solidFill>
                    <a:schemeClr val="tx2"/>
                  </a:solidFill>
                  <a:ea typeface="宋体" panose="02010600030101010101" pitchFamily="2" charset="-122"/>
                </a:rPr>
                <a:t>1/3</a:t>
              </a:r>
              <a:endParaRPr lang="en-US" altLang="zh-CN" sz="2100" b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1241526" y="1766483"/>
            <a:ext cx="4656148" cy="1285875"/>
            <a:chOff x="685800" y="1562100"/>
            <a:chExt cx="6208196" cy="1714500"/>
          </a:xfrm>
        </p:grpSpPr>
        <p:graphicFrame>
          <p:nvGraphicFramePr>
            <p:cNvPr id="14" name="Object 5"/>
            <p:cNvGraphicFramePr>
              <a:graphicFrameLocks noChangeAspect="1"/>
            </p:cNvGraphicFramePr>
            <p:nvPr/>
          </p:nvGraphicFramePr>
          <p:xfrm>
            <a:off x="685800" y="1828800"/>
            <a:ext cx="1377950" cy="143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2" name="Clip" r:id="rId3" imgW="3633788" imgH="3778250" progId="MS_ClipArt_Gallery.2">
                    <p:embed/>
                  </p:oleObj>
                </mc:Choice>
                <mc:Fallback>
                  <p:oleObj name="Clip" r:id="rId3" imgW="3633788" imgH="377825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800" y="1828800"/>
                          <a:ext cx="1377950" cy="1431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6"/>
            <p:cNvGraphicFramePr>
              <a:graphicFrameLocks noChangeAspect="1"/>
            </p:cNvGraphicFramePr>
            <p:nvPr/>
          </p:nvGraphicFramePr>
          <p:xfrm>
            <a:off x="2286000" y="1844675"/>
            <a:ext cx="1377950" cy="143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3" name="Clip" r:id="rId5" imgW="3633788" imgH="3778250" progId="MS_ClipArt_Gallery.2">
                    <p:embed/>
                  </p:oleObj>
                </mc:Choice>
                <mc:Fallback>
                  <p:oleObj name="Clip" r:id="rId5" imgW="3633788" imgH="377825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00" y="1844675"/>
                          <a:ext cx="1377950" cy="1431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7"/>
            <p:cNvGraphicFramePr>
              <a:graphicFrameLocks noChangeAspect="1"/>
            </p:cNvGraphicFramePr>
            <p:nvPr/>
          </p:nvGraphicFramePr>
          <p:xfrm>
            <a:off x="3886200" y="1844675"/>
            <a:ext cx="1377950" cy="143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4" name="Clip" r:id="rId6" imgW="3633788" imgH="3778250" progId="MS_ClipArt_Gallery.2">
                    <p:embed/>
                  </p:oleObj>
                </mc:Choice>
                <mc:Fallback>
                  <p:oleObj name="Clip" r:id="rId6" imgW="3633788" imgH="377825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6200" y="1844675"/>
                          <a:ext cx="1377950" cy="1431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8"/>
            <p:cNvGraphicFramePr>
              <a:graphicFrameLocks noChangeAspect="1"/>
            </p:cNvGraphicFramePr>
            <p:nvPr/>
          </p:nvGraphicFramePr>
          <p:xfrm>
            <a:off x="5486400" y="1844675"/>
            <a:ext cx="1377950" cy="143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5" name="Clip" r:id="rId7" imgW="3633788" imgH="3778250" progId="MS_ClipArt_Gallery.2">
                    <p:embed/>
                  </p:oleObj>
                </mc:Choice>
                <mc:Fallback>
                  <p:oleObj name="Clip" r:id="rId7" imgW="3633788" imgH="377825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400" y="1844675"/>
                          <a:ext cx="1377950" cy="1431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1046163" y="1562100"/>
              <a:ext cx="268287" cy="533400"/>
            </a:xfrm>
            <a:prstGeom prst="rect">
              <a:avLst/>
            </a:prstGeom>
            <a:solidFill>
              <a:srgbClr val="000099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0099"/>
              </a:extrusionClr>
              <a:contourClr>
                <a:srgbClr val="000099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927004" y="1571625"/>
              <a:ext cx="4685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solidFill>
                    <a:srgbClr val="FFFFFF"/>
                  </a:solidFill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1406525" y="1600200"/>
              <a:ext cx="268288" cy="533400"/>
            </a:xfrm>
            <a:prstGeom prst="rect">
              <a:avLst/>
            </a:prstGeom>
            <a:solidFill>
              <a:srgbClr val="33660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336600"/>
              </a:extrusionClr>
              <a:contourClr>
                <a:srgbClr val="336600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1289748" y="1619251"/>
              <a:ext cx="4685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solidFill>
                    <a:srgbClr val="FFFFFF"/>
                  </a:solidFill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1758950" y="1628775"/>
              <a:ext cx="268288" cy="533400"/>
            </a:xfrm>
            <a:prstGeom prst="rect">
              <a:avLst/>
            </a:prstGeom>
            <a:solidFill>
              <a:srgbClr val="80008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800080"/>
              </a:extrusionClr>
              <a:contourClr>
                <a:srgbClr val="800080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1642968" y="1647825"/>
              <a:ext cx="4685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solidFill>
                    <a:srgbClr val="FFFFFF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2655888" y="1590675"/>
              <a:ext cx="268287" cy="533400"/>
            </a:xfrm>
            <a:prstGeom prst="rect">
              <a:avLst/>
            </a:prstGeom>
            <a:solidFill>
              <a:srgbClr val="000099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0099"/>
              </a:extrusionClr>
              <a:contourClr>
                <a:srgbClr val="000099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2536729" y="1600200"/>
              <a:ext cx="4685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solidFill>
                    <a:srgbClr val="FFFFFF"/>
                  </a:solidFill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3016250" y="1628775"/>
              <a:ext cx="268288" cy="533400"/>
            </a:xfrm>
            <a:prstGeom prst="rect">
              <a:avLst/>
            </a:prstGeom>
            <a:solidFill>
              <a:srgbClr val="80008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800080"/>
              </a:extrusionClr>
              <a:contourClr>
                <a:srgbClr val="800080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2900268" y="1647825"/>
              <a:ext cx="4685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solidFill>
                    <a:srgbClr val="FFFFFF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3368675" y="1657350"/>
              <a:ext cx="268288" cy="533400"/>
            </a:xfrm>
            <a:prstGeom prst="rect">
              <a:avLst/>
            </a:prstGeom>
            <a:solidFill>
              <a:srgbClr val="66330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3300"/>
              </a:extrusionClr>
              <a:contourClr>
                <a:srgbClr val="663300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29" name="Text Box 24"/>
            <p:cNvSpPr txBox="1">
              <a:spLocks noChangeArrowheads="1"/>
            </p:cNvSpPr>
            <p:nvPr/>
          </p:nvSpPr>
          <p:spPr bwMode="auto">
            <a:xfrm>
              <a:off x="3252692" y="1676400"/>
              <a:ext cx="4685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solidFill>
                    <a:srgbClr val="FFFFFF"/>
                  </a:solidFill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4256088" y="1590675"/>
              <a:ext cx="268287" cy="533400"/>
            </a:xfrm>
            <a:prstGeom prst="rect">
              <a:avLst/>
            </a:prstGeom>
            <a:solidFill>
              <a:srgbClr val="33660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336600"/>
              </a:extrusionClr>
              <a:contourClr>
                <a:srgbClr val="336600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31" name="Text Box 26"/>
            <p:cNvSpPr txBox="1">
              <a:spLocks noChangeArrowheads="1"/>
            </p:cNvSpPr>
            <p:nvPr/>
          </p:nvSpPr>
          <p:spPr bwMode="auto">
            <a:xfrm>
              <a:off x="4136136" y="1600200"/>
              <a:ext cx="4685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solidFill>
                    <a:srgbClr val="FFFFFF"/>
                  </a:solidFill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4616450" y="1628775"/>
              <a:ext cx="268288" cy="533400"/>
            </a:xfrm>
            <a:prstGeom prst="rect">
              <a:avLst/>
            </a:prstGeom>
            <a:solidFill>
              <a:srgbClr val="80008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800080"/>
              </a:extrusionClr>
              <a:contourClr>
                <a:srgbClr val="800080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4500468" y="1647825"/>
              <a:ext cx="4685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solidFill>
                    <a:srgbClr val="FFFFFF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4968875" y="1657350"/>
              <a:ext cx="268288" cy="533400"/>
            </a:xfrm>
            <a:prstGeom prst="rect">
              <a:avLst/>
            </a:prstGeom>
            <a:solidFill>
              <a:srgbClr val="66330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3300"/>
              </a:extrusionClr>
              <a:contourClr>
                <a:srgbClr val="663300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4852893" y="1676400"/>
              <a:ext cx="4685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solidFill>
                    <a:srgbClr val="FFFFFF"/>
                  </a:solidFill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5837238" y="1590675"/>
              <a:ext cx="268287" cy="533400"/>
            </a:xfrm>
            <a:prstGeom prst="rect">
              <a:avLst/>
            </a:prstGeom>
            <a:solidFill>
              <a:srgbClr val="000099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0099"/>
              </a:extrusionClr>
              <a:contourClr>
                <a:srgbClr val="000099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37" name="Text Box 32"/>
            <p:cNvSpPr txBox="1">
              <a:spLocks noChangeArrowheads="1"/>
            </p:cNvSpPr>
            <p:nvPr/>
          </p:nvSpPr>
          <p:spPr bwMode="auto">
            <a:xfrm>
              <a:off x="5718079" y="1600200"/>
              <a:ext cx="4685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solidFill>
                    <a:srgbClr val="FFFFFF"/>
                  </a:solidFill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6197600" y="1628775"/>
              <a:ext cx="268288" cy="533400"/>
            </a:xfrm>
            <a:prstGeom prst="rect">
              <a:avLst/>
            </a:prstGeom>
            <a:solidFill>
              <a:srgbClr val="66330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3300"/>
              </a:extrusionClr>
              <a:contourClr>
                <a:srgbClr val="663300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39" name="Text Box 34"/>
            <p:cNvSpPr txBox="1">
              <a:spLocks noChangeArrowheads="1"/>
            </p:cNvSpPr>
            <p:nvPr/>
          </p:nvSpPr>
          <p:spPr bwMode="auto">
            <a:xfrm>
              <a:off x="6081617" y="1647825"/>
              <a:ext cx="4685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solidFill>
                    <a:srgbClr val="FFFFFF"/>
                  </a:solidFill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40" name="Rectangle 35"/>
            <p:cNvSpPr>
              <a:spLocks noChangeArrowheads="1"/>
            </p:cNvSpPr>
            <p:nvPr/>
          </p:nvSpPr>
          <p:spPr bwMode="auto">
            <a:xfrm>
              <a:off x="6550025" y="1657350"/>
              <a:ext cx="268288" cy="533400"/>
            </a:xfrm>
            <a:prstGeom prst="rect">
              <a:avLst/>
            </a:prstGeom>
            <a:solidFill>
              <a:srgbClr val="A50021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A50021"/>
              </a:extrusionClr>
              <a:contourClr>
                <a:srgbClr val="A50021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41" name="Text Box 36"/>
            <p:cNvSpPr txBox="1">
              <a:spLocks noChangeArrowheads="1"/>
            </p:cNvSpPr>
            <p:nvPr/>
          </p:nvSpPr>
          <p:spPr bwMode="auto">
            <a:xfrm>
              <a:off x="6442591" y="1676400"/>
              <a:ext cx="4514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solidFill>
                    <a:srgbClr val="FFFFFF"/>
                  </a:solidFill>
                  <a:ea typeface="宋体" panose="02010600030101010101" pitchFamily="2" charset="-122"/>
                </a:rPr>
                <a:t>E</a:t>
              </a:r>
            </a:p>
          </p:txBody>
        </p:sp>
      </p:grpSp>
      <p:grpSp>
        <p:nvGrpSpPr>
          <p:cNvPr id="42" name="Group 47"/>
          <p:cNvGrpSpPr>
            <a:grpSpLocks/>
          </p:cNvGrpSpPr>
          <p:nvPr/>
        </p:nvGrpSpPr>
        <p:grpSpPr bwMode="auto">
          <a:xfrm>
            <a:off x="6042126" y="1795058"/>
            <a:ext cx="1062842" cy="1257300"/>
            <a:chOff x="7086600" y="1600200"/>
            <a:chExt cx="1417122" cy="1676400"/>
          </a:xfrm>
        </p:grpSpPr>
        <p:graphicFrame>
          <p:nvGraphicFramePr>
            <p:cNvPr id="43" name="Object 9"/>
            <p:cNvGraphicFramePr>
              <a:graphicFrameLocks noChangeAspect="1"/>
            </p:cNvGraphicFramePr>
            <p:nvPr/>
          </p:nvGraphicFramePr>
          <p:xfrm>
            <a:off x="7086600" y="1844675"/>
            <a:ext cx="1377950" cy="143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6" name="Clip" r:id="rId8" imgW="3633788" imgH="3778250" progId="MS_ClipArt_Gallery.2">
                    <p:embed/>
                  </p:oleObj>
                </mc:Choice>
                <mc:Fallback>
                  <p:oleObj name="Clip" r:id="rId8" imgW="3633788" imgH="377825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6600" y="1844675"/>
                          <a:ext cx="1377950" cy="1431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Rectangle 37"/>
            <p:cNvSpPr>
              <a:spLocks noChangeArrowheads="1"/>
            </p:cNvSpPr>
            <p:nvPr/>
          </p:nvSpPr>
          <p:spPr bwMode="auto">
            <a:xfrm>
              <a:off x="7446963" y="1600200"/>
              <a:ext cx="268287" cy="533400"/>
            </a:xfrm>
            <a:prstGeom prst="rect">
              <a:avLst/>
            </a:prstGeom>
            <a:solidFill>
              <a:srgbClr val="33660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336600"/>
              </a:extrusionClr>
              <a:contourClr>
                <a:srgbClr val="336600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45" name="Text Box 38"/>
            <p:cNvSpPr txBox="1">
              <a:spLocks noChangeArrowheads="1"/>
            </p:cNvSpPr>
            <p:nvPr/>
          </p:nvSpPr>
          <p:spPr bwMode="auto">
            <a:xfrm>
              <a:off x="7327011" y="1609725"/>
              <a:ext cx="4685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solidFill>
                    <a:srgbClr val="FFFFFF"/>
                  </a:solidFill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46" name="Rectangle 39"/>
            <p:cNvSpPr>
              <a:spLocks noChangeArrowheads="1"/>
            </p:cNvSpPr>
            <p:nvPr/>
          </p:nvSpPr>
          <p:spPr bwMode="auto">
            <a:xfrm>
              <a:off x="7807325" y="1638300"/>
              <a:ext cx="268288" cy="533400"/>
            </a:xfrm>
            <a:prstGeom prst="rect">
              <a:avLst/>
            </a:prstGeom>
            <a:solidFill>
              <a:srgbClr val="80008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800080"/>
              </a:extrusionClr>
              <a:contourClr>
                <a:srgbClr val="800080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47" name="Text Box 40"/>
            <p:cNvSpPr txBox="1">
              <a:spLocks noChangeArrowheads="1"/>
            </p:cNvSpPr>
            <p:nvPr/>
          </p:nvSpPr>
          <p:spPr bwMode="auto">
            <a:xfrm>
              <a:off x="7691342" y="1657351"/>
              <a:ext cx="4685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solidFill>
                    <a:srgbClr val="FFFFFF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8" name="Rectangle 41"/>
            <p:cNvSpPr>
              <a:spLocks noChangeArrowheads="1"/>
            </p:cNvSpPr>
            <p:nvPr/>
          </p:nvSpPr>
          <p:spPr bwMode="auto">
            <a:xfrm>
              <a:off x="8159750" y="1666875"/>
              <a:ext cx="268288" cy="533400"/>
            </a:xfrm>
            <a:prstGeom prst="rect">
              <a:avLst/>
            </a:prstGeom>
            <a:solidFill>
              <a:srgbClr val="A50021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A50021"/>
              </a:extrusionClr>
              <a:contourClr>
                <a:srgbClr val="A50021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49" name="Text Box 42"/>
            <p:cNvSpPr txBox="1">
              <a:spLocks noChangeArrowheads="1"/>
            </p:cNvSpPr>
            <p:nvPr/>
          </p:nvSpPr>
          <p:spPr bwMode="auto">
            <a:xfrm>
              <a:off x="8052317" y="1685925"/>
              <a:ext cx="4514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solidFill>
                    <a:srgbClr val="FFFFFF"/>
                  </a:solidFill>
                  <a:ea typeface="宋体" panose="02010600030101010101" pitchFamily="2" charset="-122"/>
                </a:rPr>
                <a:t>E</a:t>
              </a:r>
            </a:p>
          </p:txBody>
        </p:sp>
      </p:grpSp>
      <p:sp>
        <p:nvSpPr>
          <p:cNvPr id="52" name="右箭头 51"/>
          <p:cNvSpPr/>
          <p:nvPr/>
        </p:nvSpPr>
        <p:spPr>
          <a:xfrm rot="1874186">
            <a:off x="3365576" y="3928872"/>
            <a:ext cx="332690" cy="43883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3" name="右箭头 52"/>
          <p:cNvSpPr/>
          <p:nvPr/>
        </p:nvSpPr>
        <p:spPr>
          <a:xfrm rot="7156841">
            <a:off x="5615638" y="3907408"/>
            <a:ext cx="332690" cy="43883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4" name="文本框 53"/>
          <p:cNvSpPr txBox="1"/>
          <p:nvPr/>
        </p:nvSpPr>
        <p:spPr>
          <a:xfrm>
            <a:off x="1469233" y="3391508"/>
            <a:ext cx="302373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所有交易中，左手物品与右手物品同时出现的比率</a:t>
            </a:r>
            <a:endParaRPr lang="zh-CN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886254" y="3391508"/>
            <a:ext cx="302373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左手</a:t>
            </a:r>
            <a:r>
              <a:rPr lang="zh-CN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物品出现的交易中，右手物品出现的比率</a:t>
            </a:r>
            <a:endParaRPr lang="zh-CN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0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关联规则模型的典型应用</a:t>
            </a:r>
            <a:r>
              <a:rPr lang="zh-CN" altLang="en-US" dirty="0" smtClean="0"/>
              <a:t>场景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altLang="zh-CN" dirty="0" smtClean="0"/>
              <a:t>(</a:t>
            </a:r>
            <a:r>
              <a:rPr lang="zh-CN" altLang="en-US" dirty="0" smtClean="0"/>
              <a:t>零售</a:t>
            </a:r>
            <a:r>
              <a:rPr lang="en-US" altLang="zh-CN" dirty="0" smtClean="0"/>
              <a:t>)</a:t>
            </a:r>
            <a:r>
              <a:rPr lang="zh-CN" altLang="en-US" dirty="0" smtClean="0"/>
              <a:t>超</a:t>
            </a:r>
            <a:r>
              <a:rPr lang="zh-CN" altLang="en-US" dirty="0"/>
              <a:t>市里哪些产品经常被客户同时购买？超市是否应当将它们摆放到一起？</a:t>
            </a:r>
            <a:endParaRPr lang="en-US" altLang="zh-CN" dirty="0"/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altLang="zh-CN" dirty="0" smtClean="0"/>
              <a:t>(</a:t>
            </a:r>
            <a:r>
              <a:rPr lang="zh-CN" altLang="en-US" dirty="0" smtClean="0"/>
              <a:t>银行</a:t>
            </a:r>
            <a:r>
              <a:rPr lang="en-US" altLang="zh-CN" dirty="0" smtClean="0"/>
              <a:t>)</a:t>
            </a:r>
            <a:r>
              <a:rPr lang="zh-CN" altLang="en-US" dirty="0" smtClean="0"/>
              <a:t>哪些</a:t>
            </a:r>
            <a:r>
              <a:rPr lang="zh-CN" altLang="en-US" dirty="0"/>
              <a:t>零售产品经常被客户先后签约？行方是否应该将其打成产品包推销给客户？</a:t>
            </a:r>
            <a:endParaRPr lang="en-US" altLang="zh-CN" dirty="0"/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altLang="zh-CN" dirty="0" smtClean="0"/>
              <a:t>(</a:t>
            </a:r>
            <a:r>
              <a:rPr lang="zh-CN" altLang="en-US" dirty="0" smtClean="0"/>
              <a:t>互联网</a:t>
            </a:r>
            <a:r>
              <a:rPr lang="en-US" altLang="zh-CN" dirty="0" smtClean="0"/>
              <a:t>)</a:t>
            </a:r>
            <a:r>
              <a:rPr lang="zh-CN" altLang="en-US" dirty="0" smtClean="0"/>
              <a:t>客户</a:t>
            </a:r>
            <a:r>
              <a:rPr lang="zh-CN" altLang="en-US" dirty="0"/>
              <a:t>访问我们</a:t>
            </a:r>
            <a:r>
              <a:rPr lang="en-US" altLang="zh-CN" dirty="0"/>
              <a:t>Web</a:t>
            </a:r>
            <a:r>
              <a:rPr lang="zh-CN" altLang="en-US" dirty="0"/>
              <a:t>页面的常规路径是怎样的？是否应当调整页面组织与之间的链接？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440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常用的关联规则模型 </a:t>
            </a:r>
            <a:r>
              <a:rPr lang="en-US" altLang="zh-CN" dirty="0"/>
              <a:t>/ 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分类：</a:t>
            </a:r>
          </a:p>
          <a:p>
            <a:pPr lvl="1"/>
            <a:r>
              <a:rPr lang="zh-CN" altLang="en-US" dirty="0"/>
              <a:t>无序规则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有序规则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/>
              <a:t>无序规则：</a:t>
            </a:r>
          </a:p>
          <a:p>
            <a:pPr lvl="1"/>
            <a:r>
              <a:rPr lang="en-US" altLang="zh-CN" dirty="0" err="1" smtClean="0"/>
              <a:t>Apriori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Eclat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FP-growth</a:t>
            </a:r>
            <a:endParaRPr lang="en-US" altLang="zh-CN" dirty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有序规则：</a:t>
            </a:r>
          </a:p>
          <a:p>
            <a:pPr lvl="1"/>
            <a:r>
              <a:rPr lang="en-US" altLang="zh-CN" dirty="0"/>
              <a:t>Sequential P</a:t>
            </a:r>
            <a:r>
              <a:rPr lang="az-Cyrl-AZ" altLang="zh-CN" dirty="0"/>
              <a:t>А</a:t>
            </a:r>
            <a:r>
              <a:rPr lang="en-US" altLang="zh-CN" dirty="0" err="1"/>
              <a:t>ttern</a:t>
            </a:r>
            <a:r>
              <a:rPr lang="en-US" altLang="zh-CN" dirty="0"/>
              <a:t> Discovery using Equivalence classes </a:t>
            </a:r>
            <a:r>
              <a:rPr lang="en-US" altLang="zh-CN" dirty="0" smtClean="0"/>
              <a:t>(SPADE)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Generalized </a:t>
            </a:r>
            <a:r>
              <a:rPr lang="en-US" altLang="zh-CN" dirty="0"/>
              <a:t>Sequential Pattern </a:t>
            </a:r>
            <a:r>
              <a:rPr lang="en-US" altLang="zh-CN" dirty="0" smtClean="0"/>
              <a:t>(GSP)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FreeSpan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PrefixSpan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MAPres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26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22077" y="3075057"/>
            <a:ext cx="549984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2">
                    <a:lumMod val="25000"/>
                  </a:schemeClr>
                </a:solidFill>
              </a:rPr>
              <a:t>无</a:t>
            </a:r>
            <a:r>
              <a:rPr lang="zh-CN" altLang="en-US" sz="4000" b="1" dirty="0" smtClean="0">
                <a:solidFill>
                  <a:schemeClr val="bg2">
                    <a:lumMod val="25000"/>
                  </a:schemeClr>
                </a:solidFill>
              </a:rPr>
              <a:t>监督：异常检测</a:t>
            </a:r>
            <a:endParaRPr lang="zh-CN" altLang="en-US" sz="4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46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“anomaly detection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62" y="2573116"/>
            <a:ext cx="2925839" cy="149949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83240" y="121340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异常对象呗称为离群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点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en-US" altLang="zh-CN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oulier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。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异常检测也称偏差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检测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(deviation detection)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，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因为异常对象的属性值明显偏离期望的或常见的属性值。</a:t>
            </a:r>
          </a:p>
        </p:txBody>
      </p:sp>
      <p:pic>
        <p:nvPicPr>
          <p:cNvPr id="3078" name="Picture 6" descr="“Anomaly detection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739" y="2518842"/>
            <a:ext cx="3071813" cy="310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74" y="4231992"/>
            <a:ext cx="3300413" cy="1575197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0828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异常点检测模型的典型应用</a:t>
            </a:r>
            <a:r>
              <a:rPr lang="zh-CN" altLang="en-US" dirty="0" smtClean="0"/>
              <a:t>场景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altLang="zh-CN" dirty="0" smtClean="0"/>
              <a:t>(</a:t>
            </a:r>
            <a:r>
              <a:rPr lang="zh-CN" altLang="en-US" dirty="0" smtClean="0"/>
              <a:t>银行</a:t>
            </a:r>
            <a:r>
              <a:rPr lang="en-US" altLang="zh-CN" dirty="0" smtClean="0"/>
              <a:t>)</a:t>
            </a:r>
            <a:r>
              <a:rPr lang="zh-CN" altLang="en-US" dirty="0" smtClean="0"/>
              <a:t>客户</a:t>
            </a:r>
            <a:r>
              <a:rPr lang="zh-CN" altLang="en-US" dirty="0"/>
              <a:t>这笔信用卡付款的</a:t>
            </a:r>
            <a:r>
              <a:rPr lang="zh-CN" altLang="en-US" dirty="0" smtClean="0"/>
              <a:t>特征</a:t>
            </a:r>
            <a:r>
              <a:rPr lang="en-US" altLang="zh-CN" dirty="0" smtClean="0"/>
              <a:t>(</a:t>
            </a:r>
            <a:r>
              <a:rPr lang="zh-CN" altLang="en-US" dirty="0" smtClean="0"/>
              <a:t>金额</a:t>
            </a:r>
            <a:r>
              <a:rPr lang="zh-CN" altLang="en-US" dirty="0"/>
              <a:t>、商品种类、地区、</a:t>
            </a:r>
            <a:r>
              <a:rPr lang="zh-CN" altLang="en-US" dirty="0" smtClean="0"/>
              <a:t>时间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是否</a:t>
            </a:r>
            <a:r>
              <a:rPr lang="zh-CN" altLang="en-US" dirty="0"/>
              <a:t>跟他的历史行为有显出差别？是否应怀疑盗刷行为？</a:t>
            </a:r>
            <a:endParaRPr lang="en-US" altLang="zh-CN" dirty="0"/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altLang="zh-CN" dirty="0" smtClean="0"/>
              <a:t>(</a:t>
            </a:r>
            <a:r>
              <a:rPr lang="zh-CN" altLang="en-US" dirty="0" smtClean="0"/>
              <a:t>银行</a:t>
            </a:r>
            <a:r>
              <a:rPr lang="en-US" altLang="zh-CN" dirty="0" smtClean="0"/>
              <a:t>)</a:t>
            </a:r>
            <a:r>
              <a:rPr lang="zh-CN" altLang="en-US" dirty="0" smtClean="0"/>
              <a:t>这</a:t>
            </a:r>
            <a:r>
              <a:rPr lang="zh-CN" altLang="en-US" dirty="0"/>
              <a:t>家金融机构查询人行征信报告的频率、时段是否异常？是否应怀疑违规下载征信报告？</a:t>
            </a:r>
            <a:endParaRPr lang="en-US" altLang="zh-CN" dirty="0"/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altLang="zh-CN" dirty="0" smtClean="0"/>
              <a:t>(</a:t>
            </a:r>
            <a:r>
              <a:rPr lang="zh-CN" altLang="en-US" dirty="0" smtClean="0"/>
              <a:t>运维</a:t>
            </a:r>
            <a:r>
              <a:rPr lang="en-US" altLang="zh-CN" dirty="0" smtClean="0"/>
              <a:t>)</a:t>
            </a:r>
            <a:r>
              <a:rPr lang="zh-CN" altLang="en-US" dirty="0" smtClean="0"/>
              <a:t>捕获</a:t>
            </a:r>
            <a:r>
              <a:rPr lang="zh-CN" altLang="en-US" dirty="0"/>
              <a:t>的设备探针数据是否偏离了正常值？是否有设备宕机风险？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参数估计过程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极小化最小二乘估计函数：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0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−…−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𝑖𝑝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回归参数的最小二乘估计</a:t>
                </a:r>
                <a:r>
                  <a:rPr lang="en-US" altLang="zh-CN" dirty="0" smtClean="0"/>
                  <a:t>(LSE</a:t>
                </a:r>
                <a:r>
                  <a:rPr lang="zh-CN" altLang="en-US" dirty="0" smtClean="0"/>
                  <a:t>，</a:t>
                </a:r>
                <a:r>
                  <a:rPr lang="en-US" altLang="zh-CN" dirty="0"/>
                  <a:t>Least Squares </a:t>
                </a:r>
                <a:r>
                  <a:rPr lang="en-US" altLang="zh-CN" dirty="0" smtClean="0"/>
                  <a:t>Estimation)</a:t>
                </a:r>
                <a:r>
                  <a:rPr lang="zh-CN" altLang="en-US" dirty="0" smtClean="0"/>
                  <a:t>结果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4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altLang="zh-CN" sz="2400" dirty="0" smtClean="0"/>
              </a:p>
              <a:p>
                <a:pPr marL="457200" lvl="1" indent="0">
                  <a:buNone/>
                </a:pPr>
                <a:endParaRPr lang="en-US" altLang="zh-CN" sz="2400" dirty="0" smtClean="0"/>
              </a:p>
              <a:p>
                <a:r>
                  <a:rPr lang="zh-CN" altLang="en-US" dirty="0"/>
                  <a:t>思想：残差平方和最小，即数据点到回归直线的</a:t>
                </a:r>
                <a:r>
                  <a:rPr lang="zh-CN" altLang="en-US" dirty="0" smtClean="0"/>
                  <a:t>距离</a:t>
                </a:r>
                <a:r>
                  <a:rPr lang="zh-CN" altLang="en-US" dirty="0"/>
                  <a:t>的平方和最小</a:t>
                </a: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635" t="-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58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语言中的数据挖掘模型包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02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语言中的数据挖掘模型包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849407" y="1222189"/>
          <a:ext cx="7445187" cy="494855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1729"/>
                <a:gridCol w="2481729"/>
                <a:gridCol w="2481729"/>
              </a:tblGrid>
              <a:tr h="3567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类别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</a:t>
                      </a:r>
                      <a:r>
                        <a:rPr lang="zh-CN" altLang="en-US" sz="1600" dirty="0" smtClean="0"/>
                        <a:t>程序包 </a:t>
                      </a:r>
                      <a:r>
                        <a:rPr lang="en-US" altLang="zh-CN" sz="1600" dirty="0" smtClean="0"/>
                        <a:t>/ </a:t>
                      </a:r>
                      <a:r>
                        <a:rPr lang="zh-CN" altLang="en-US" sz="1600" dirty="0" smtClean="0"/>
                        <a:t>函数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说明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56799">
                <a:tc rowSpan="10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分类 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en-US" altLang="zh-CN" sz="1600" baseline="0" dirty="0" smtClean="0"/>
                        <a:t> </a:t>
                      </a:r>
                      <a:r>
                        <a:rPr lang="zh-CN" altLang="en-US" sz="1600" baseline="0" dirty="0" smtClean="0"/>
                        <a:t>回归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rpart</a:t>
                      </a:r>
                      <a:r>
                        <a:rPr lang="en-US" altLang="zh-CN" sz="1600" dirty="0" smtClean="0"/>
                        <a:t> / </a:t>
                      </a:r>
                      <a:r>
                        <a:rPr lang="en-US" altLang="zh-CN" sz="1600" dirty="0" err="1" smtClean="0"/>
                        <a:t>rpart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决策树模型 </a:t>
                      </a:r>
                      <a:r>
                        <a:rPr lang="en-US" altLang="zh-CN" sz="1600" dirty="0" smtClean="0"/>
                        <a:t>CART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56799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party / </a:t>
                      </a:r>
                      <a:r>
                        <a:rPr lang="en-US" altLang="zh-CN" sz="1600" dirty="0" err="1" smtClean="0"/>
                        <a:t>ctree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决策树模型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56799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C50 / C5.0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决策树模型 </a:t>
                      </a:r>
                      <a:r>
                        <a:rPr lang="en-US" altLang="zh-CN" sz="1600" dirty="0" smtClean="0"/>
                        <a:t>C5.0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56799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nnet</a:t>
                      </a:r>
                      <a:r>
                        <a:rPr lang="en-US" altLang="zh-CN" sz="1600" dirty="0" smtClean="0"/>
                        <a:t> / </a:t>
                      </a:r>
                      <a:r>
                        <a:rPr lang="en-US" altLang="zh-CN" sz="1600" dirty="0" err="1" smtClean="0"/>
                        <a:t>nnet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神经网络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56799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e1071 / </a:t>
                      </a:r>
                      <a:r>
                        <a:rPr lang="en-US" altLang="zh-CN" sz="1600" dirty="0" err="1" smtClean="0"/>
                        <a:t>svm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支持向量机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557194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randomForest</a:t>
                      </a:r>
                      <a:r>
                        <a:rPr lang="en-US" altLang="zh-CN" sz="1600" dirty="0" smtClean="0"/>
                        <a:t> / </a:t>
                      </a:r>
                      <a:r>
                        <a:rPr lang="en-US" altLang="zh-CN" sz="1600" dirty="0" err="1" smtClean="0"/>
                        <a:t>randomForest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随机森林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56799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gbm</a:t>
                      </a:r>
                      <a:r>
                        <a:rPr lang="en-US" altLang="zh-CN" sz="1600" dirty="0" smtClean="0"/>
                        <a:t> / </a:t>
                      </a:r>
                      <a:r>
                        <a:rPr lang="en-US" altLang="zh-CN" sz="1600" dirty="0" err="1" smtClean="0"/>
                        <a:t>gbm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梯度下降</a:t>
                      </a:r>
                      <a:r>
                        <a:rPr lang="en-US" altLang="zh-CN" sz="1600" dirty="0" smtClean="0"/>
                        <a:t>boosting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56799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stats / lm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线性回归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56799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stats / </a:t>
                      </a:r>
                      <a:r>
                        <a:rPr lang="en-US" altLang="zh-CN" sz="1600" dirty="0" err="1" smtClean="0"/>
                        <a:t>glm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广义线性回归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557194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lars / lars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最小角回归 </a:t>
                      </a:r>
                      <a:r>
                        <a:rPr lang="en-US" altLang="zh-CN" sz="1600" dirty="0" smtClean="0"/>
                        <a:t>/ </a:t>
                      </a:r>
                      <a:r>
                        <a:rPr lang="zh-CN" altLang="en-US" sz="1600" dirty="0" smtClean="0"/>
                        <a:t>套索回归 </a:t>
                      </a:r>
                      <a:r>
                        <a:rPr lang="en-US" altLang="zh-CN" sz="1600" dirty="0" smtClean="0"/>
                        <a:t>LARS / LASSO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5571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模型比较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ROCR / performance &amp; prediction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分类模型比对</a:t>
                      </a:r>
                      <a:endParaRPr lang="zh-CN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56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语言中的数据挖掘模型</a:t>
            </a:r>
            <a:r>
              <a:rPr lang="zh-CN" altLang="en-US" dirty="0" smtClean="0"/>
              <a:t>包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78541" y="1719731"/>
          <a:ext cx="7445187" cy="3916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1729"/>
                <a:gridCol w="2481729"/>
                <a:gridCol w="24817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类别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</a:t>
                      </a:r>
                      <a:r>
                        <a:rPr lang="zh-CN" altLang="en-US" sz="1600" dirty="0" smtClean="0"/>
                        <a:t>程序包 </a:t>
                      </a:r>
                      <a:r>
                        <a:rPr lang="en-US" altLang="zh-CN" sz="1600" dirty="0" smtClean="0"/>
                        <a:t>/ </a:t>
                      </a:r>
                      <a:r>
                        <a:rPr lang="zh-CN" altLang="en-US" sz="1600" dirty="0" smtClean="0"/>
                        <a:t>函数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说明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聚类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stats / </a:t>
                      </a:r>
                      <a:r>
                        <a:rPr lang="en-US" altLang="zh-CN" sz="1600" dirty="0" err="1" smtClean="0"/>
                        <a:t>hclust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层次聚类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cluster</a:t>
                      </a:r>
                      <a:r>
                        <a:rPr lang="en-US" altLang="zh-CN" sz="1600" baseline="0" dirty="0" smtClean="0"/>
                        <a:t> / </a:t>
                      </a:r>
                      <a:r>
                        <a:rPr lang="en-US" altLang="zh-CN" sz="1600" baseline="0" dirty="0" err="1" smtClean="0"/>
                        <a:t>agnes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层次聚类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stats / </a:t>
                      </a:r>
                      <a:r>
                        <a:rPr lang="en-US" altLang="zh-CN" sz="1600" dirty="0" err="1" smtClean="0"/>
                        <a:t>kmeans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k-</a:t>
                      </a:r>
                      <a:r>
                        <a:rPr lang="zh-CN" altLang="en-US" sz="1600" dirty="0" smtClean="0"/>
                        <a:t>均值聚类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stats</a:t>
                      </a:r>
                      <a:r>
                        <a:rPr lang="en-US" altLang="zh-CN" sz="1600" baseline="0" dirty="0" smtClean="0"/>
                        <a:t> / pam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k-</a:t>
                      </a:r>
                      <a:r>
                        <a:rPr lang="zh-CN" altLang="en-US" sz="1600" dirty="0" smtClean="0"/>
                        <a:t>重心聚类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som</a:t>
                      </a:r>
                      <a:r>
                        <a:rPr lang="en-US" altLang="zh-CN" sz="1600" dirty="0" smtClean="0"/>
                        <a:t> /</a:t>
                      </a:r>
                      <a:r>
                        <a:rPr lang="en-US" altLang="zh-CN" sz="1600" baseline="0" dirty="0" smtClean="0"/>
                        <a:t> </a:t>
                      </a:r>
                      <a:r>
                        <a:rPr lang="en-US" altLang="zh-CN" sz="1600" baseline="0" dirty="0" err="1" smtClean="0"/>
                        <a:t>som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自组织图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dbscan</a:t>
                      </a:r>
                      <a:r>
                        <a:rPr lang="en-US" altLang="zh-CN" sz="1600" dirty="0" smtClean="0"/>
                        <a:t> / </a:t>
                      </a:r>
                      <a:r>
                        <a:rPr lang="en-US" altLang="zh-CN" sz="1600" dirty="0" err="1" smtClean="0"/>
                        <a:t>dbscan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DBSCAN</a:t>
                      </a:r>
                      <a:r>
                        <a:rPr lang="zh-CN" altLang="en-US" sz="1600" dirty="0" smtClean="0"/>
                        <a:t>聚类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EMCluster</a:t>
                      </a:r>
                      <a:r>
                        <a:rPr lang="en-US" altLang="zh-CN" sz="1600" dirty="0" smtClean="0"/>
                        <a:t> / </a:t>
                      </a:r>
                      <a:r>
                        <a:rPr lang="en-US" altLang="zh-CN" sz="1600" dirty="0" err="1" smtClean="0"/>
                        <a:t>emcluster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EM</a:t>
                      </a:r>
                      <a:r>
                        <a:rPr lang="zh-CN" altLang="en-US" sz="1600" dirty="0" smtClean="0"/>
                        <a:t>聚类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关联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arules</a:t>
                      </a:r>
                      <a:r>
                        <a:rPr lang="en-US" altLang="zh-CN" sz="1600" dirty="0" smtClean="0"/>
                        <a:t> / </a:t>
                      </a:r>
                      <a:r>
                        <a:rPr lang="en-US" altLang="zh-CN" sz="1600" dirty="0" err="1" smtClean="0"/>
                        <a:t>apriori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Apriori</a:t>
                      </a:r>
                      <a:r>
                        <a:rPr lang="zh-CN" altLang="en-US" sz="1600" dirty="0" smtClean="0"/>
                        <a:t>关联规则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arules</a:t>
                      </a:r>
                      <a:r>
                        <a:rPr lang="en-US" altLang="zh-CN" sz="1600" dirty="0" smtClean="0"/>
                        <a:t> / </a:t>
                      </a:r>
                      <a:r>
                        <a:rPr lang="en-US" altLang="zh-CN" sz="1600" dirty="0" err="1" smtClean="0"/>
                        <a:t>eclat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Eclat</a:t>
                      </a:r>
                      <a:r>
                        <a:rPr lang="zh-CN" altLang="en-US" sz="1600" dirty="0" smtClean="0"/>
                        <a:t>关联规则</a:t>
                      </a:r>
                      <a:endParaRPr lang="zh-CN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24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上机实例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35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建模要求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bank-full</a:t>
            </a:r>
            <a:r>
              <a:rPr lang="zh-CN" altLang="en-US" dirty="0" smtClean="0"/>
              <a:t>营销定存数据，预测下一次活动，哪些客户是高概率响应的群体？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45000+</a:t>
            </a:r>
            <a:r>
              <a:rPr lang="zh-CN" altLang="en-US" dirty="0" smtClean="0"/>
              <a:t>样本，响应比率不足</a:t>
            </a:r>
            <a:r>
              <a:rPr lang="en-US" altLang="zh-CN" dirty="0" smtClean="0"/>
              <a:t>12%</a:t>
            </a:r>
          </a:p>
          <a:p>
            <a:endParaRPr lang="en-US" altLang="zh-CN" dirty="0" smtClean="0"/>
          </a:p>
          <a:p>
            <a:r>
              <a:rPr lang="zh-CN" altLang="en-US" dirty="0"/>
              <a:t>单</a:t>
            </a:r>
            <a:r>
              <a:rPr lang="zh-CN" altLang="en-US" dirty="0" smtClean="0"/>
              <a:t>变量分析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剔除与目标变量无关联的变量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变量聚类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信息相互冗余的变量，选取其一所谓代表，降低输入维度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建立模型：</a:t>
            </a:r>
            <a:endParaRPr lang="en-US" altLang="zh-CN" dirty="0"/>
          </a:p>
          <a:p>
            <a:pPr lvl="1"/>
            <a:r>
              <a:rPr lang="zh-CN" altLang="en-US" dirty="0"/>
              <a:t>决策树</a:t>
            </a:r>
            <a:endParaRPr lang="en-US" altLang="zh-CN" dirty="0"/>
          </a:p>
          <a:p>
            <a:pPr lvl="1"/>
            <a:r>
              <a:rPr lang="zh-CN" altLang="en-US" dirty="0"/>
              <a:t>逻辑回归</a:t>
            </a:r>
            <a:endParaRPr lang="en-US" altLang="zh-CN" dirty="0"/>
          </a:p>
          <a:p>
            <a:pPr lvl="1"/>
            <a:r>
              <a:rPr lang="zh-CN" altLang="en-US" dirty="0"/>
              <a:t>随机森林</a:t>
            </a:r>
            <a:endParaRPr lang="en-US" altLang="zh-CN" dirty="0"/>
          </a:p>
          <a:p>
            <a:pPr lvl="1"/>
            <a:r>
              <a:rPr lang="en-US" altLang="zh-CN" dirty="0"/>
              <a:t>BP</a:t>
            </a:r>
            <a:r>
              <a:rPr lang="zh-CN" altLang="en-US" dirty="0"/>
              <a:t>神经网络</a:t>
            </a:r>
            <a:endParaRPr lang="en-US" altLang="zh-CN" dirty="0"/>
          </a:p>
          <a:p>
            <a:pPr lvl="1"/>
            <a:r>
              <a:rPr lang="zh-CN" altLang="en-US" dirty="0"/>
              <a:t>支持向量机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模型</a:t>
            </a:r>
            <a:r>
              <a:rPr lang="zh-CN" altLang="en-US" dirty="0"/>
              <a:t>评估</a:t>
            </a:r>
            <a:endParaRPr lang="en-US" altLang="zh-CN" dirty="0"/>
          </a:p>
          <a:p>
            <a:pPr lvl="1"/>
            <a:r>
              <a:rPr lang="en-US" altLang="zh-CN" dirty="0" smtClean="0"/>
              <a:t>ROC</a:t>
            </a:r>
            <a:r>
              <a:rPr lang="zh-CN" altLang="en-US" dirty="0" smtClean="0"/>
              <a:t>曲线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准确率曲线</a:t>
            </a:r>
            <a:endParaRPr lang="en-US" altLang="zh-CN" dirty="0" smtClean="0"/>
          </a:p>
          <a:p>
            <a:pPr lvl="1"/>
            <a:r>
              <a:rPr lang="zh-CN" altLang="en-US" dirty="0"/>
              <a:t>提升</a:t>
            </a:r>
            <a:r>
              <a:rPr lang="zh-CN" altLang="en-US" dirty="0" smtClean="0"/>
              <a:t>度曲线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 rot="19498856">
            <a:off x="6441141" y="4883471"/>
            <a:ext cx="2205318" cy="71269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Georgia" panose="02040502050405020303" pitchFamily="18" charset="0"/>
              </a:rPr>
              <a:t>DEMO</a:t>
            </a:r>
            <a:endParaRPr lang="zh-CN" altLang="en-US" sz="32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19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Any Questions?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83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拟合优度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总平方和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0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2000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b="0" dirty="0" smtClean="0"/>
              </a:p>
              <a:p>
                <a:pPr marL="400050"/>
                <a:r>
                  <a:rPr lang="zh-CN" altLang="en-US" dirty="0" smtClean="0"/>
                  <a:t>残差平方和</a:t>
                </a:r>
                <a:endParaRPr lang="en-US" altLang="zh-CN" dirty="0" smtClean="0"/>
              </a:p>
              <a:p>
                <a:pPr marL="5143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0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b="0" dirty="0" smtClean="0"/>
              </a:p>
              <a:p>
                <a:pPr marL="457200"/>
                <a:r>
                  <a:rPr lang="en-US" altLang="zh-CN" dirty="0" smtClean="0"/>
                  <a:t>R-Square</a:t>
                </a:r>
                <a:r>
                  <a:rPr lang="zh-CN" altLang="en-US" dirty="0" smtClean="0"/>
                  <a:t>定义为</a:t>
                </a:r>
                <a:endParaRPr lang="en-US" altLang="zh-CN" dirty="0" smtClean="0"/>
              </a:p>
              <a:p>
                <a:pPr marL="5715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457200"/>
                <a:endParaRPr lang="en-US" altLang="zh-CN" dirty="0" smtClean="0"/>
              </a:p>
              <a:p>
                <a:pPr marL="457200"/>
                <a:r>
                  <a:rPr lang="en-US" altLang="zh-CN" dirty="0" smtClean="0"/>
                  <a:t>R-Square</a:t>
                </a:r>
                <a:r>
                  <a:rPr lang="zh-CN" altLang="en-US" dirty="0"/>
                  <a:t>用于衡量因变量与自变量之间相关的</a:t>
                </a:r>
                <a:r>
                  <a:rPr lang="zh-CN" altLang="en-US" dirty="0" smtClean="0"/>
                  <a:t>密切程度</a:t>
                </a:r>
                <a:r>
                  <a:rPr lang="zh-CN" altLang="en-US" dirty="0"/>
                  <a:t>，是用于评价模型拟合效果的重要指标</a:t>
                </a: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635" t="-899" r="-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98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zh-CN" altLang="en-US" dirty="0"/>
              <a:t>检验</a:t>
            </a:r>
            <a:r>
              <a:rPr lang="en-US" altLang="zh-CN" dirty="0"/>
              <a:t>-</a:t>
            </a:r>
            <a:r>
              <a:rPr lang="zh-CN" altLang="en-US" dirty="0"/>
              <a:t>回归方程显著性检验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假设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   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 ∃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 marL="400050"/>
                <a:endParaRPr lang="en-US" altLang="zh-CN" dirty="0" smtClean="0"/>
              </a:p>
              <a:p>
                <a:pPr marL="400050"/>
                <a:r>
                  <a:rPr lang="zh-CN" altLang="en-US" dirty="0" smtClean="0"/>
                  <a:t>检验统计量</a:t>
                </a:r>
                <a:endParaRPr lang="en-US" altLang="zh-CN" dirty="0" smtClean="0"/>
              </a:p>
              <a:p>
                <a:pPr marL="5143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𝑆𝑆𝑇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𝑆𝑆𝐸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 marL="457200"/>
                <a:r>
                  <a:rPr lang="zh-CN" altLang="en-US" dirty="0" smtClean="0"/>
                  <a:t>拒绝域</a:t>
                </a:r>
                <a:endParaRPr lang="en-US" altLang="zh-CN" dirty="0" smtClean="0"/>
              </a:p>
              <a:p>
                <a:pPr marL="5715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−1, 1−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altLang="zh-CN" sz="2400" dirty="0" smtClean="0"/>
              </a:p>
              <a:p>
                <a:pPr marL="571500" lvl="1" indent="0">
                  <a:buNone/>
                </a:pPr>
                <a:endParaRPr lang="en-US" altLang="zh-CN" dirty="0"/>
              </a:p>
              <a:p>
                <a:pPr marL="514350"/>
                <a:r>
                  <a:rPr lang="zh-CN" altLang="en-US" dirty="0"/>
                  <a:t>作用：检验该组数据是否适用于线性方程作回归</a:t>
                </a: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635" t="-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02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zh-CN" altLang="en-US" dirty="0"/>
              <a:t>检验</a:t>
            </a:r>
            <a:r>
              <a:rPr lang="en-US" altLang="zh-CN" dirty="0"/>
              <a:t>-</a:t>
            </a:r>
            <a:r>
              <a:rPr lang="zh-CN" altLang="en-US" dirty="0"/>
              <a:t>回归系数显著性检验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假设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.    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 marL="400050"/>
                <a:endParaRPr lang="en-US" altLang="zh-CN" dirty="0"/>
              </a:p>
              <a:p>
                <a:pPr marL="400050"/>
                <a:r>
                  <a:rPr lang="zh-CN" altLang="en-US" dirty="0" smtClean="0"/>
                  <a:t>检验统计量</a:t>
                </a:r>
                <a:endParaRPr lang="en-US" altLang="zh-CN" dirty="0" smtClean="0"/>
              </a:p>
              <a:p>
                <a:pPr marL="5143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zh-CN" sz="20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000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rad>
                          <m:acc>
                            <m:accPr>
                              <m:chr m:val="̂"/>
                              <m:ctrlPr>
                                <a:rPr lang="en-US" altLang="zh-CN" sz="20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marL="457200"/>
                <a:r>
                  <a:rPr lang="zh-CN" altLang="en-US" dirty="0" smtClean="0"/>
                  <a:t>拒绝域</a:t>
                </a:r>
                <a:endParaRPr lang="en-US" altLang="zh-CN" dirty="0" smtClean="0"/>
              </a:p>
              <a:p>
                <a:pPr marL="5143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−1, 1−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marL="457200"/>
                <a:endParaRPr lang="en-US" altLang="zh-CN" dirty="0" smtClean="0"/>
              </a:p>
              <a:p>
                <a:pPr marL="457200"/>
                <a:r>
                  <a:rPr lang="zh-CN" altLang="en-US" dirty="0"/>
                  <a:t>作用：检验某个变量的系数是否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0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635" t="-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8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SNE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yTheme03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normAutofit/>
      </a:bodyPr>
      <a:lstStyle>
        <a:defPPr>
          <a:defRPr dirty="0" smtClean="0"/>
        </a:defPPr>
      </a:lstStyle>
    </a:spDef>
  </a:objectDefaults>
  <a:extraClrSchemeLst/>
  <a:extLst>
    <a:ext uri="{05A4C25C-085E-4340-85A3-A5531E510DB2}">
      <thm15:themeFamily xmlns:thm15="http://schemas.microsoft.com/office/thememl/2012/main" name="SSNE43" id="{015FAD8D-0974-492C-B754-A05688FBAE91}" vid="{B56C8C23-ED37-4BE1-9FE2-A975CCB0621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SSNE43</Template>
  <TotalTime>1687</TotalTime>
  <Words>2286</Words>
  <Application>Microsoft Macintosh PowerPoint</Application>
  <PresentationFormat>On-screen Show (4:3)</PresentationFormat>
  <Paragraphs>513</Paragraphs>
  <Slides>65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8" baseType="lpstr">
      <vt:lpstr>Arial Narrow</vt:lpstr>
      <vt:lpstr>Calibri</vt:lpstr>
      <vt:lpstr>Cambria Math</vt:lpstr>
      <vt:lpstr>Consolas</vt:lpstr>
      <vt:lpstr>Georgia</vt:lpstr>
      <vt:lpstr>Symbol</vt:lpstr>
      <vt:lpstr>Times New Roman</vt:lpstr>
      <vt:lpstr>Wingdings</vt:lpstr>
      <vt:lpstr>宋体</vt:lpstr>
      <vt:lpstr>微软雅黑</vt:lpstr>
      <vt:lpstr>Arial</vt:lpstr>
      <vt:lpstr>SSNE43</vt:lpstr>
      <vt:lpstr>Clip</vt:lpstr>
      <vt:lpstr>PowerPoint Presentation</vt:lpstr>
      <vt:lpstr>讲师介绍</vt:lpstr>
      <vt:lpstr>课程大纲</vt:lpstr>
      <vt:lpstr>线性回归</vt:lpstr>
      <vt:lpstr>线性回归简介</vt:lpstr>
      <vt:lpstr>参数估计过程</vt:lpstr>
      <vt:lpstr>拟合优度</vt:lpstr>
      <vt:lpstr>F检验-回归方程显著性检验</vt:lpstr>
      <vt:lpstr>T检验-回归系数显著性检验</vt:lpstr>
      <vt:lpstr>变量顺序选择：前向法</vt:lpstr>
      <vt:lpstr>变量顺序选择：前向法</vt:lpstr>
      <vt:lpstr>变量顺序选择：前向法</vt:lpstr>
      <vt:lpstr>变量顺序选择：前向法</vt:lpstr>
      <vt:lpstr>变量顺序选择：前向法</vt:lpstr>
      <vt:lpstr>变量顺序选择：后向法</vt:lpstr>
      <vt:lpstr>变量顺序选择：后向法</vt:lpstr>
      <vt:lpstr>变量顺序选择：后向法</vt:lpstr>
      <vt:lpstr>变量顺序选择：后向法</vt:lpstr>
      <vt:lpstr>变量顺序选择：后向法</vt:lpstr>
      <vt:lpstr>变量顺序选择：后向法</vt:lpstr>
      <vt:lpstr>变量顺序选择：后向法</vt:lpstr>
      <vt:lpstr>变量顺序选择：后向法</vt:lpstr>
      <vt:lpstr>变量顺序选择：逐步法(双向法)</vt:lpstr>
      <vt:lpstr>变量顺序选择：逐步法(双向法)</vt:lpstr>
      <vt:lpstr>变量顺序选择：逐步法(双向法)</vt:lpstr>
      <vt:lpstr>变量顺序选择：逐步法(双向法)</vt:lpstr>
      <vt:lpstr>变量顺序选择：逐步法(双向法)</vt:lpstr>
      <vt:lpstr>变量顺序选择：逐步法(双向法)</vt:lpstr>
      <vt:lpstr>变量顺序选择：逐步法(双向法)</vt:lpstr>
      <vt:lpstr>线性回归实例</vt:lpstr>
      <vt:lpstr>线性回归实例</vt:lpstr>
      <vt:lpstr>练习：线性回归</vt:lpstr>
      <vt:lpstr>逻辑回归</vt:lpstr>
      <vt:lpstr>逻辑回归简介</vt:lpstr>
      <vt:lpstr>广义线性回归R函数</vt:lpstr>
      <vt:lpstr>逻辑回归实例</vt:lpstr>
      <vt:lpstr>练习：逻辑回归</vt:lpstr>
      <vt:lpstr>课程大纲</vt:lpstr>
      <vt:lpstr>数据挖掘基础理论</vt:lpstr>
      <vt:lpstr>传统数据挖掘算法</vt:lpstr>
      <vt:lpstr>PowerPoint Presentation</vt:lpstr>
      <vt:lpstr>分类模型的抽样表达</vt:lpstr>
      <vt:lpstr>分类模型的典型应用场景</vt:lpstr>
      <vt:lpstr>常用的分类模型 / 算法</vt:lpstr>
      <vt:lpstr>PowerPoint Presentation</vt:lpstr>
      <vt:lpstr>回归——分类的兄弟模型</vt:lpstr>
      <vt:lpstr>回归模型的典型应用场景</vt:lpstr>
      <vt:lpstr>常用的有回归模型</vt:lpstr>
      <vt:lpstr>PowerPoint Presentation</vt:lpstr>
      <vt:lpstr>聚类的概念</vt:lpstr>
      <vt:lpstr>聚类模型的典型应用场景</vt:lpstr>
      <vt:lpstr>常用的聚类模型</vt:lpstr>
      <vt:lpstr>PowerPoint Presentation</vt:lpstr>
      <vt:lpstr>关联规则的几个基本概念</vt:lpstr>
      <vt:lpstr>关联规则模型的典型应用场景</vt:lpstr>
      <vt:lpstr>常用的关联规则模型 / 算法</vt:lpstr>
      <vt:lpstr>PowerPoint Presentation</vt:lpstr>
      <vt:lpstr>PowerPoint Presentation</vt:lpstr>
      <vt:lpstr>异常点检测模型的典型应用场景</vt:lpstr>
      <vt:lpstr>R语言中的数据挖掘模型包</vt:lpstr>
      <vt:lpstr>R语言中的数据挖掘模型包(1)</vt:lpstr>
      <vt:lpstr>R语言中的数据挖掘模型包(2)</vt:lpstr>
      <vt:lpstr>上机实例</vt:lpstr>
      <vt:lpstr>建模要求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Ning Ma</dc:creator>
  <cp:lastModifiedBy>lijunyu</cp:lastModifiedBy>
  <cp:revision>69</cp:revision>
  <dcterms:created xsi:type="dcterms:W3CDTF">2016-12-06T12:11:43Z</dcterms:created>
  <dcterms:modified xsi:type="dcterms:W3CDTF">2018-08-01T01:00:27Z</dcterms:modified>
</cp:coreProperties>
</file>