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220" d="100"/>
          <a:sy n="220" d="100"/>
        </p:scale>
        <p:origin x="148" y="1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Haderlein" userId="3ae42a35-360a-4236-8dec-22c1f6691c68" providerId="ADAL" clId="{B52858C0-BF9C-4F38-B452-A1D09D4CC5DD}"/>
    <pc:docChg chg="custSel modSld">
      <pc:chgData name="Julian Haderlein" userId="3ae42a35-360a-4236-8dec-22c1f6691c68" providerId="ADAL" clId="{B52858C0-BF9C-4F38-B452-A1D09D4CC5DD}" dt="2023-10-25T07:19:24.116" v="1004" actId="20577"/>
      <pc:docMkLst>
        <pc:docMk/>
      </pc:docMkLst>
      <pc:sldChg chg="modSp mod">
        <pc:chgData name="Julian Haderlein" userId="3ae42a35-360a-4236-8dec-22c1f6691c68" providerId="ADAL" clId="{B52858C0-BF9C-4F38-B452-A1D09D4CC5DD}" dt="2023-10-25T07:02:01.157" v="196" actId="313"/>
        <pc:sldMkLst>
          <pc:docMk/>
          <pc:sldMk cId="1881509882" sldId="261"/>
        </pc:sldMkLst>
        <pc:spChg chg="mod">
          <ac:chgData name="Julian Haderlein" userId="3ae42a35-360a-4236-8dec-22c1f6691c68" providerId="ADAL" clId="{B52858C0-BF9C-4F38-B452-A1D09D4CC5DD}" dt="2023-10-25T07:02:01.157" v="196" actId="313"/>
          <ac:spMkLst>
            <pc:docMk/>
            <pc:sldMk cId="1881509882" sldId="261"/>
            <ac:spMk id="7" creationId="{82ADF10E-43B0-4A66-975F-E9169C64D98E}"/>
          </ac:spMkLst>
        </pc:spChg>
      </pc:sldChg>
      <pc:sldChg chg="modSp mod">
        <pc:chgData name="Julian Haderlein" userId="3ae42a35-360a-4236-8dec-22c1f6691c68" providerId="ADAL" clId="{B52858C0-BF9C-4F38-B452-A1D09D4CC5DD}" dt="2023-10-25T07:19:24.116" v="1004" actId="20577"/>
        <pc:sldMkLst>
          <pc:docMk/>
          <pc:sldMk cId="742045848" sldId="264"/>
        </pc:sldMkLst>
        <pc:graphicFrameChg chg="modGraphic">
          <ac:chgData name="Julian Haderlein" userId="3ae42a35-360a-4236-8dec-22c1f6691c68" providerId="ADAL" clId="{B52858C0-BF9C-4F38-B452-A1D09D4CC5DD}" dt="2023-10-25T07:19:24.116" v="1004" actId="20577"/>
          <ac:graphicFrameMkLst>
            <pc:docMk/>
            <pc:sldMk cId="742045848" sldId="264"/>
            <ac:graphicFrameMk id="3" creationId="{58E389A9-77EF-27A3-10BD-3C4D67F9A06E}"/>
          </ac:graphicFrameMkLst>
        </pc:graphicFrameChg>
      </pc:sldChg>
      <pc:sldChg chg="modSp mod">
        <pc:chgData name="Julian Haderlein" userId="3ae42a35-360a-4236-8dec-22c1f6691c68" providerId="ADAL" clId="{B52858C0-BF9C-4F38-B452-A1D09D4CC5DD}" dt="2023-10-25T07:11:57.139" v="626" actId="20577"/>
        <pc:sldMkLst>
          <pc:docMk/>
          <pc:sldMk cId="1997272520" sldId="265"/>
        </pc:sldMkLst>
        <pc:graphicFrameChg chg="modGraphic">
          <ac:chgData name="Julian Haderlein" userId="3ae42a35-360a-4236-8dec-22c1f6691c68" providerId="ADAL" clId="{B52858C0-BF9C-4F38-B452-A1D09D4CC5DD}" dt="2023-10-25T07:11:57.139" v="626" actId="20577"/>
          <ac:graphicFrameMkLst>
            <pc:docMk/>
            <pc:sldMk cId="1997272520" sldId="265"/>
            <ac:graphicFrameMk id="2" creationId="{2240AD3A-6CFE-E665-3D14-62258AE14752}"/>
          </ac:graphicFrameMkLst>
        </pc:graphicFrameChg>
      </pc:sldChg>
    </pc:docChg>
  </pc:docChgLst>
  <pc:docChgLst>
    <pc:chgData name="Julian Haderlein" userId="3ae42a35-360a-4236-8dec-22c1f6691c68" providerId="ADAL" clId="{2B4A9191-02B9-4F13-83BD-A8884CF26FA4}"/>
    <pc:docChg chg="custSel modSld">
      <pc:chgData name="Julian Haderlein" userId="3ae42a35-360a-4236-8dec-22c1f6691c68" providerId="ADAL" clId="{2B4A9191-02B9-4F13-83BD-A8884CF26FA4}" dt="2023-11-02T16:36:19.731" v="207" actId="20577"/>
      <pc:docMkLst>
        <pc:docMk/>
      </pc:docMkLst>
      <pc:sldChg chg="modSp mod">
        <pc:chgData name="Julian Haderlein" userId="3ae42a35-360a-4236-8dec-22c1f6691c68" providerId="ADAL" clId="{2B4A9191-02B9-4F13-83BD-A8884CF26FA4}" dt="2023-11-02T16:31:31.875" v="169" actId="20577"/>
        <pc:sldMkLst>
          <pc:docMk/>
          <pc:sldMk cId="1881509882" sldId="261"/>
        </pc:sldMkLst>
        <pc:spChg chg="mod">
          <ac:chgData name="Julian Haderlein" userId="3ae42a35-360a-4236-8dec-22c1f6691c68" providerId="ADAL" clId="{2B4A9191-02B9-4F13-83BD-A8884CF26FA4}" dt="2023-11-02T16:31:31.875" v="169" actId="20577"/>
          <ac:spMkLst>
            <pc:docMk/>
            <pc:sldMk cId="1881509882" sldId="261"/>
            <ac:spMk id="7" creationId="{82ADF10E-43B0-4A66-975F-E9169C64D98E}"/>
          </ac:spMkLst>
        </pc:spChg>
      </pc:sldChg>
      <pc:sldChg chg="modSp mod">
        <pc:chgData name="Julian Haderlein" userId="3ae42a35-360a-4236-8dec-22c1f6691c68" providerId="ADAL" clId="{2B4A9191-02B9-4F13-83BD-A8884CF26FA4}" dt="2023-11-02T16:36:19.731" v="207" actId="20577"/>
        <pc:sldMkLst>
          <pc:docMk/>
          <pc:sldMk cId="742045848" sldId="264"/>
        </pc:sldMkLst>
        <pc:graphicFrameChg chg="modGraphic">
          <ac:chgData name="Julian Haderlein" userId="3ae42a35-360a-4236-8dec-22c1f6691c68" providerId="ADAL" clId="{2B4A9191-02B9-4F13-83BD-A8884CF26FA4}" dt="2023-11-02T16:36:19.731" v="207" actId="20577"/>
          <ac:graphicFrameMkLst>
            <pc:docMk/>
            <pc:sldMk cId="742045848" sldId="264"/>
            <ac:graphicFrameMk id="3" creationId="{58E389A9-77EF-27A3-10BD-3C4D67F9A06E}"/>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02.11.2023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introduction-and-goals" TargetMode="External"/><Relationship Id="rId2" Type="http://schemas.openxmlformats.org/officeDocument/2006/relationships/hyperlink" Target="https://docs.arc42.org/section-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iso25000.com/index.php/en/iso-25000-standards/iso-2501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07500"/>
            <a:ext cx="8775319" cy="2592900"/>
          </a:xfrm>
        </p:spPr>
        <p:txBody>
          <a:bodyPr>
            <a:normAutofit/>
          </a:bodyPr>
          <a:lstStyle/>
          <a:p>
            <a:pPr marL="0" indent="0">
              <a:buNone/>
            </a:pPr>
            <a:r>
              <a:rPr lang="en-US" sz="1400" i="1" dirty="0"/>
              <a:t>What is “Image Sharing App”?</a:t>
            </a:r>
          </a:p>
          <a:p>
            <a:pPr marL="0" indent="0">
              <a:buNone/>
            </a:pPr>
            <a:r>
              <a:rPr lang="en-US" sz="1600" dirty="0"/>
              <a:t>The main purpose of “Image Sharing App” is to give users a way to post share images with other amateurs or even professionals</a:t>
            </a:r>
          </a:p>
          <a:p>
            <a:pPr marL="0" indent="0">
              <a:buNone/>
            </a:pPr>
            <a:r>
              <a:rPr lang="en-US" sz="1400" i="1" dirty="0"/>
              <a:t>Main features</a:t>
            </a:r>
          </a:p>
          <a:p>
            <a:r>
              <a:rPr lang="en-US" sz="1600" dirty="0"/>
              <a:t>Upload photos</a:t>
            </a:r>
          </a:p>
          <a:p>
            <a:r>
              <a:rPr lang="en-US" sz="1600" dirty="0"/>
              <a:t>Share photos with friends, family and the wider community</a:t>
            </a:r>
          </a:p>
          <a:p>
            <a:r>
              <a:rPr lang="en-US" sz="1600" dirty="0"/>
              <a:t>Third Party image editor integration (</a:t>
            </a:r>
            <a:r>
              <a:rPr lang="en-US" sz="1600" dirty="0" err="1"/>
              <a:t>Pixlr</a:t>
            </a:r>
            <a:r>
              <a:rPr lang="en-US" sz="1600" dirty="0"/>
              <a:t>)</a:t>
            </a:r>
          </a:p>
          <a:p>
            <a:r>
              <a:rPr lang="en-US" sz="1600" dirty="0"/>
              <a:t>Community feed, challenges and comments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From the point of view of the end users a system is created or modified to improve support of a business activity and/or improve the quality. Keep these excerpts as short as possible.</a:t>
            </a:r>
          </a:p>
          <a:p>
            <a:pPr marL="0" indent="0">
              <a:buFont typeface="Arial" panose="020B0604020202020204" pitchFamily="34" charset="0"/>
              <a:buNone/>
            </a:pPr>
            <a:r>
              <a:rPr lang="en-US" sz="1200" dirty="0">
                <a:solidFill>
                  <a:schemeClr val="tx2"/>
                </a:solidFill>
              </a:rPr>
              <a:t>Define the main purpose of your software and list the main features.</a:t>
            </a:r>
          </a:p>
          <a:p>
            <a:pPr marL="0" indent="0">
              <a:buNone/>
            </a:pPr>
            <a:r>
              <a:rPr lang="en-US" sz="1200" dirty="0">
                <a:solidFill>
                  <a:schemeClr val="tx2"/>
                </a:solidFill>
              </a:rPr>
              <a:t>Help: </a:t>
            </a:r>
            <a:r>
              <a:rPr lang="en-US" sz="1200" dirty="0">
                <a:solidFill>
                  <a:schemeClr val="tx2"/>
                </a:solidFill>
                <a:hlinkClick r:id="rId2"/>
              </a:rPr>
              <a:t>https://docs.arc42.org/section-1/</a:t>
            </a:r>
            <a:r>
              <a:rPr lang="en-US" sz="1200" dirty="0">
                <a:solidFill>
                  <a:schemeClr val="tx2"/>
                </a:solidFill>
              </a:rPr>
              <a:t> &amp; </a:t>
            </a:r>
            <a:r>
              <a:rPr lang="en-US" sz="1200" dirty="0">
                <a:solidFill>
                  <a:schemeClr val="tx2"/>
                </a:solidFill>
                <a:hlinkClick r:id="rId3"/>
              </a:rPr>
              <a:t>https://biking.michael-simons.eu/docs/index.html#section-introduction-and-goals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2886584"/>
            <a:ext cx="8775319" cy="1770916"/>
          </a:xfrm>
        </p:spPr>
        <p:txBody>
          <a:bodyPr>
            <a:normAutofit/>
          </a:bodyPr>
          <a:lstStyle/>
          <a:p>
            <a:pPr marL="0" indent="0">
              <a:buNone/>
            </a:pPr>
            <a:r>
              <a:rPr lang="en-US" sz="1200" i="1" dirty="0">
                <a:solidFill>
                  <a:schemeClr val="tx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p>
          <a:p>
            <a:pPr marL="0" indent="0">
              <a:buNone/>
            </a:pPr>
            <a:r>
              <a:rPr lang="en-US" sz="1200" dirty="0">
                <a:solidFill>
                  <a:schemeClr val="tx2"/>
                </a:solidFill>
              </a:rPr>
              <a:t>Define five important stakeholders.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131341401"/>
              </p:ext>
            </p:extLst>
          </p:nvPr>
        </p:nvGraphicFramePr>
        <p:xfrm>
          <a:off x="179999" y="607500"/>
          <a:ext cx="8775319" cy="2220106"/>
        </p:xfrm>
        <a:graphic>
          <a:graphicData uri="http://schemas.openxmlformats.org/drawingml/2006/table">
            <a:tbl>
              <a:tblPr firstRow="1" bandRow="1">
                <a:tableStyleId>{5C22544A-7EE6-4342-B048-85BDC9FD1C3A}</a:tableStyleId>
              </a:tblPr>
              <a:tblGrid>
                <a:gridCol w="2781677">
                  <a:extLst>
                    <a:ext uri="{9D8B030D-6E8A-4147-A177-3AD203B41FA5}">
                      <a16:colId xmlns:a16="http://schemas.microsoft.com/office/drawing/2014/main" val="878654425"/>
                    </a:ext>
                  </a:extLst>
                </a:gridCol>
                <a:gridCol w="5993642">
                  <a:extLst>
                    <a:ext uri="{9D8B030D-6E8A-4147-A177-3AD203B41FA5}">
                      <a16:colId xmlns:a16="http://schemas.microsoft.com/office/drawing/2014/main" val="2853035927"/>
                    </a:ext>
                  </a:extLst>
                </a:gridCol>
              </a:tblGrid>
              <a:tr h="317158">
                <a:tc>
                  <a:txBody>
                    <a:bodyPr/>
                    <a:lstStyle/>
                    <a:p>
                      <a:r>
                        <a:rPr lang="en-US" dirty="0"/>
                        <a:t>Role/Name</a:t>
                      </a:r>
                    </a:p>
                  </a:txBody>
                  <a:tcPr/>
                </a:tc>
                <a:tc>
                  <a:txBody>
                    <a:bodyPr/>
                    <a:lstStyle/>
                    <a:p>
                      <a:r>
                        <a:rPr lang="en-US" dirty="0"/>
                        <a:t>Expectations</a:t>
                      </a:r>
                    </a:p>
                  </a:txBody>
                  <a:tcPr/>
                </a:tc>
                <a:extLst>
                  <a:ext uri="{0D108BD9-81ED-4DB2-BD59-A6C34878D82A}">
                    <a16:rowId xmlns:a16="http://schemas.microsoft.com/office/drawing/2014/main" val="2692723897"/>
                  </a:ext>
                </a:extLst>
              </a:tr>
              <a:tr h="317158">
                <a:tc>
                  <a:txBody>
                    <a:bodyPr/>
                    <a:lstStyle/>
                    <a:p>
                      <a:r>
                        <a:rPr lang="en-US" dirty="0"/>
                        <a:t>Investor 1</a:t>
                      </a:r>
                    </a:p>
                  </a:txBody>
                  <a:tcPr/>
                </a:tc>
                <a:tc>
                  <a:txBody>
                    <a:bodyPr/>
                    <a:lstStyle/>
                    <a:p>
                      <a:r>
                        <a:rPr lang="en-US" dirty="0"/>
                        <a:t>Return of Investment (ROI) for his share on the company</a:t>
                      </a:r>
                    </a:p>
                  </a:txBody>
                  <a:tcPr/>
                </a:tc>
                <a:extLst>
                  <a:ext uri="{0D108BD9-81ED-4DB2-BD59-A6C34878D82A}">
                    <a16:rowId xmlns:a16="http://schemas.microsoft.com/office/drawing/2014/main" val="1989752836"/>
                  </a:ext>
                </a:extLst>
              </a:tr>
              <a:tr h="317158">
                <a:tc>
                  <a:txBody>
                    <a:bodyPr/>
                    <a:lstStyle/>
                    <a:p>
                      <a:r>
                        <a:rPr lang="en-US" dirty="0"/>
                        <a:t>Investor 2</a:t>
                      </a:r>
                    </a:p>
                  </a:txBody>
                  <a:tcPr/>
                </a:tc>
                <a:tc>
                  <a:txBody>
                    <a:bodyPr/>
                    <a:lstStyle/>
                    <a:p>
                      <a:r>
                        <a:rPr lang="en-US" dirty="0"/>
                        <a:t>Long term investment and growth </a:t>
                      </a:r>
                    </a:p>
                  </a:txBody>
                  <a:tcPr/>
                </a:tc>
                <a:extLst>
                  <a:ext uri="{0D108BD9-81ED-4DB2-BD59-A6C34878D82A}">
                    <a16:rowId xmlns:a16="http://schemas.microsoft.com/office/drawing/2014/main" val="1183577803"/>
                  </a:ext>
                </a:extLst>
              </a:tr>
              <a:tr h="317158">
                <a:tc>
                  <a:txBody>
                    <a:bodyPr/>
                    <a:lstStyle/>
                    <a:p>
                      <a:r>
                        <a:rPr lang="en-US" dirty="0"/>
                        <a:t>Team Leader</a:t>
                      </a:r>
                    </a:p>
                  </a:txBody>
                  <a:tcPr/>
                </a:tc>
                <a:tc>
                  <a:txBody>
                    <a:bodyPr/>
                    <a:lstStyle/>
                    <a:p>
                      <a:r>
                        <a:rPr lang="en-US" dirty="0"/>
                        <a:t>Hassle-free execution of the project</a:t>
                      </a:r>
                    </a:p>
                  </a:txBody>
                  <a:tcPr/>
                </a:tc>
                <a:extLst>
                  <a:ext uri="{0D108BD9-81ED-4DB2-BD59-A6C34878D82A}">
                    <a16:rowId xmlns:a16="http://schemas.microsoft.com/office/drawing/2014/main" val="3046435761"/>
                  </a:ext>
                </a:extLst>
              </a:tr>
              <a:tr h="317158">
                <a:tc>
                  <a:txBody>
                    <a:bodyPr/>
                    <a:lstStyle/>
                    <a:p>
                      <a:r>
                        <a:rPr lang="en-US" dirty="0"/>
                        <a:t>Lead Marketing Engineer</a:t>
                      </a:r>
                    </a:p>
                  </a:txBody>
                  <a:tcPr/>
                </a:tc>
                <a:tc>
                  <a:txBody>
                    <a:bodyPr/>
                    <a:lstStyle/>
                    <a:p>
                      <a:r>
                        <a:rPr lang="en-US" dirty="0"/>
                        <a:t>Popularize and grow the app</a:t>
                      </a:r>
                    </a:p>
                  </a:txBody>
                  <a:tcPr/>
                </a:tc>
                <a:extLst>
                  <a:ext uri="{0D108BD9-81ED-4DB2-BD59-A6C34878D82A}">
                    <a16:rowId xmlns:a16="http://schemas.microsoft.com/office/drawing/2014/main" val="1980858308"/>
                  </a:ext>
                </a:extLst>
              </a:tr>
              <a:tr h="317158">
                <a:tc>
                  <a:txBody>
                    <a:bodyPr/>
                    <a:lstStyle/>
                    <a:p>
                      <a:r>
                        <a:rPr lang="en-US" dirty="0"/>
                        <a:t>Lead System Architect</a:t>
                      </a:r>
                    </a:p>
                  </a:txBody>
                  <a:tcPr/>
                </a:tc>
                <a:tc>
                  <a:txBody>
                    <a:bodyPr/>
                    <a:lstStyle/>
                    <a:p>
                      <a:r>
                        <a:rPr lang="en-US" dirty="0"/>
                        <a:t>Build and maintain the fundamental hardware architecture</a:t>
                      </a:r>
                    </a:p>
                  </a:txBody>
                  <a:tcPr/>
                </a:tc>
                <a:extLst>
                  <a:ext uri="{0D108BD9-81ED-4DB2-BD59-A6C34878D82A}">
                    <a16:rowId xmlns:a16="http://schemas.microsoft.com/office/drawing/2014/main" val="1784380460"/>
                  </a:ext>
                </a:extLst>
              </a:tr>
              <a:tr h="317158">
                <a:tc>
                  <a:txBody>
                    <a:bodyPr/>
                    <a:lstStyle/>
                    <a:p>
                      <a:r>
                        <a:rPr lang="en-US" dirty="0"/>
                        <a:t>Lead Software Architect</a:t>
                      </a:r>
                    </a:p>
                  </a:txBody>
                  <a:tcPr/>
                </a:tc>
                <a:tc>
                  <a:txBody>
                    <a:bodyPr/>
                    <a:lstStyle/>
                    <a:p>
                      <a:r>
                        <a:rPr lang="en-US" dirty="0"/>
                        <a:t>Implement the software itself</a:t>
                      </a:r>
                    </a:p>
                  </a:txBody>
                  <a:tcPr/>
                </a:tc>
                <a:extLst>
                  <a:ext uri="{0D108BD9-81ED-4DB2-BD59-A6C34878D82A}">
                    <a16:rowId xmlns:a16="http://schemas.microsoft.com/office/drawing/2014/main" val="3936059703"/>
                  </a:ext>
                </a:extLst>
              </a:tr>
            </a:tbl>
          </a:graphicData>
        </a:graphic>
      </p:graphicFrame>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80001" y="2144904"/>
            <a:ext cx="8775319" cy="2512596"/>
          </a:xfrm>
        </p:spPr>
        <p:txBody>
          <a:bodyPr>
            <a:normAutofit/>
          </a:bodyPr>
          <a:lstStyle/>
          <a:p>
            <a:pPr marL="0" indent="0">
              <a:buNone/>
            </a:pPr>
            <a:r>
              <a:rPr lang="en-US" sz="1200" i="1" dirty="0">
                <a:solidFill>
                  <a:schemeClr val="tx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p>
          <a:p>
            <a:pPr marL="0" indent="0">
              <a:buNone/>
            </a:pPr>
            <a:r>
              <a:rPr lang="en-US" sz="1200" dirty="0">
                <a:solidFill>
                  <a:schemeClr val="tx2"/>
                </a:solidFill>
              </a:rPr>
              <a:t>Define three quality goals ordered by priority.</a:t>
            </a:r>
          </a:p>
          <a:p>
            <a:pPr marL="0" indent="0">
              <a:buNone/>
            </a:pPr>
            <a:r>
              <a:rPr lang="en-US" sz="1200" dirty="0">
                <a:solidFill>
                  <a:schemeClr val="tx2"/>
                </a:solidFill>
              </a:rPr>
              <a:t>Help: </a:t>
            </a:r>
            <a:r>
              <a:rPr lang="en-US" sz="1200" dirty="0">
                <a:solidFill>
                  <a:schemeClr val="tx2"/>
                </a:solidFill>
                <a:hlinkClick r:id="rId2"/>
              </a:rPr>
              <a:t>https://iso25000.com/index.php/en/iso-25000-standards/iso-25010</a:t>
            </a:r>
            <a:r>
              <a:rPr lang="en-US" sz="1200" dirty="0">
                <a:solidFill>
                  <a:schemeClr val="tx2"/>
                </a:solidFill>
              </a:rPr>
              <a:t> </a:t>
            </a: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962158093"/>
              </p:ext>
            </p:extLst>
          </p:nvPr>
        </p:nvGraphicFramePr>
        <p:xfrm>
          <a:off x="179999" y="607500"/>
          <a:ext cx="8775318" cy="1454949"/>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317343">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317343">
                <a:tc>
                  <a:txBody>
                    <a:bodyPr/>
                    <a:lstStyle/>
                    <a:p>
                      <a:r>
                        <a:rPr lang="en-US" dirty="0"/>
                        <a:t>1</a:t>
                      </a:r>
                    </a:p>
                  </a:txBody>
                  <a:tcPr/>
                </a:tc>
                <a:tc>
                  <a:txBody>
                    <a:bodyPr/>
                    <a:lstStyle/>
                    <a:p>
                      <a:r>
                        <a:rPr lang="en-US" dirty="0"/>
                        <a:t>Security and Privacy</a:t>
                      </a:r>
                    </a:p>
                  </a:txBody>
                  <a:tcPr/>
                </a:tc>
                <a:tc>
                  <a:txBody>
                    <a:bodyPr/>
                    <a:lstStyle/>
                    <a:p>
                      <a:r>
                        <a:rPr lang="en-US" dirty="0"/>
                        <a:t>Protect the private data and rights of our users to gather their trust</a:t>
                      </a:r>
                    </a:p>
                  </a:txBody>
                  <a:tcPr/>
                </a:tc>
                <a:extLst>
                  <a:ext uri="{0D108BD9-81ED-4DB2-BD59-A6C34878D82A}">
                    <a16:rowId xmlns:a16="http://schemas.microsoft.com/office/drawing/2014/main" val="1989752836"/>
                  </a:ext>
                </a:extLst>
              </a:tr>
              <a:tr h="430370">
                <a:tc>
                  <a:txBody>
                    <a:bodyPr/>
                    <a:lstStyle/>
                    <a:p>
                      <a:r>
                        <a:rPr lang="en-US" dirty="0"/>
                        <a:t>2</a:t>
                      </a:r>
                    </a:p>
                  </a:txBody>
                  <a:tcPr/>
                </a:tc>
                <a:tc>
                  <a:txBody>
                    <a:bodyPr/>
                    <a:lstStyle/>
                    <a:p>
                      <a:r>
                        <a:rPr lang="en-US" dirty="0"/>
                        <a:t>Reliability</a:t>
                      </a:r>
                    </a:p>
                  </a:txBody>
                  <a:tcPr/>
                </a:tc>
                <a:tc>
                  <a:txBody>
                    <a:bodyPr/>
                    <a:lstStyle/>
                    <a:p>
                      <a:r>
                        <a:rPr lang="en-US" dirty="0"/>
                        <a:t>Allows for rapid growth of our app. The platform must be able to handle hundreds of thousands of users.</a:t>
                      </a:r>
                    </a:p>
                  </a:txBody>
                  <a:tcPr/>
                </a:tc>
                <a:extLst>
                  <a:ext uri="{0D108BD9-81ED-4DB2-BD59-A6C34878D82A}">
                    <a16:rowId xmlns:a16="http://schemas.microsoft.com/office/drawing/2014/main" val="1183577803"/>
                  </a:ext>
                </a:extLst>
              </a:tr>
              <a:tr h="317343">
                <a:tc>
                  <a:txBody>
                    <a:bodyPr/>
                    <a:lstStyle/>
                    <a:p>
                      <a:r>
                        <a:rPr lang="en-US" dirty="0"/>
                        <a:t>3</a:t>
                      </a:r>
                    </a:p>
                  </a:txBody>
                  <a:tcPr/>
                </a:tc>
                <a:tc>
                  <a:txBody>
                    <a:bodyPr/>
                    <a:lstStyle/>
                    <a:p>
                      <a:r>
                        <a:rPr lang="en-US" dirty="0"/>
                        <a:t>Usability</a:t>
                      </a:r>
                    </a:p>
                  </a:txBody>
                  <a:tcPr/>
                </a:tc>
                <a:tc>
                  <a:txBody>
                    <a:bodyPr/>
                    <a:lstStyle/>
                    <a:p>
                      <a:r>
                        <a:rPr lang="en-US" dirty="0"/>
                        <a:t>Make sure the user </a:t>
                      </a:r>
                      <a:r>
                        <a:rPr lang="en-US"/>
                        <a:t>loves using our app</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403</Words>
  <Application>Microsoft Office PowerPoint</Application>
  <PresentationFormat>Bildschirmpräsentation (16:9)</PresentationFormat>
  <Paragraphs>52</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Julian Haderlein</cp:lastModifiedBy>
  <cp:revision>9</cp:revision>
  <dcterms:created xsi:type="dcterms:W3CDTF">2022-06-08T12:45:54Z</dcterms:created>
  <dcterms:modified xsi:type="dcterms:W3CDTF">2023-11-02T16:36:21Z</dcterms:modified>
</cp:coreProperties>
</file>