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1" r:id="rId3"/>
    <p:sldId id="264" r:id="rId4"/>
    <p:sldId id="265"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652" autoAdjust="0"/>
  </p:normalViewPr>
  <p:slideViewPr>
    <p:cSldViewPr snapToGrid="0">
      <p:cViewPr varScale="1">
        <p:scale>
          <a:sx n="109" d="100"/>
          <a:sy n="109" d="100"/>
        </p:scale>
        <p:origin x="734" y="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Haderlein" userId="3ae42a35-360a-4236-8dec-22c1f6691c68" providerId="ADAL" clId="{02F02E2A-B658-46C2-A83E-8DED75F11993}"/>
    <pc:docChg chg="modSld">
      <pc:chgData name="Julian Haderlein" userId="3ae42a35-360a-4236-8dec-22c1f6691c68" providerId="ADAL" clId="{02F02E2A-B658-46C2-A83E-8DED75F11993}" dt="2023-11-09T15:23:54.996" v="3" actId="20577"/>
      <pc:docMkLst>
        <pc:docMk/>
      </pc:docMkLst>
      <pc:sldChg chg="modSp mod">
        <pc:chgData name="Julian Haderlein" userId="3ae42a35-360a-4236-8dec-22c1f6691c68" providerId="ADAL" clId="{02F02E2A-B658-46C2-A83E-8DED75F11993}" dt="2023-11-09T15:22:53.116" v="1" actId="20577"/>
        <pc:sldMkLst>
          <pc:docMk/>
          <pc:sldMk cId="1881509882" sldId="261"/>
        </pc:sldMkLst>
        <pc:graphicFrameChg chg="modGraphic">
          <ac:chgData name="Julian Haderlein" userId="3ae42a35-360a-4236-8dec-22c1f6691c68" providerId="ADAL" clId="{02F02E2A-B658-46C2-A83E-8DED75F11993}" dt="2023-11-09T15:22:53.116" v="1" actId="20577"/>
          <ac:graphicFrameMkLst>
            <pc:docMk/>
            <pc:sldMk cId="1881509882" sldId="261"/>
            <ac:graphicFrameMk id="8" creationId="{731D0967-8056-B975-8881-46DED55A6A9A}"/>
          </ac:graphicFrameMkLst>
        </pc:graphicFrameChg>
      </pc:sldChg>
      <pc:sldChg chg="modSp mod">
        <pc:chgData name="Julian Haderlein" userId="3ae42a35-360a-4236-8dec-22c1f6691c68" providerId="ADAL" clId="{02F02E2A-B658-46C2-A83E-8DED75F11993}" dt="2023-11-09T15:23:54.996" v="3" actId="20577"/>
        <pc:sldMkLst>
          <pc:docMk/>
          <pc:sldMk cId="4260154491" sldId="264"/>
        </pc:sldMkLst>
        <pc:graphicFrameChg chg="modGraphic">
          <ac:chgData name="Julian Haderlein" userId="3ae42a35-360a-4236-8dec-22c1f6691c68" providerId="ADAL" clId="{02F02E2A-B658-46C2-A83E-8DED75F11993}" dt="2023-11-09T15:23:54.996" v="3" actId="20577"/>
          <ac:graphicFrameMkLst>
            <pc:docMk/>
            <pc:sldMk cId="4260154491" sldId="264"/>
            <ac:graphicFrameMk id="8" creationId="{85F9AEDF-D554-B3A6-F628-1864DEA33265}"/>
          </ac:graphicFrameMkLst>
        </pc:graphicFrameChg>
      </pc:sldChg>
    </pc:docChg>
  </pc:docChgLst>
  <pc:docChgLst>
    <pc:chgData name="Julian Haderlein" userId="3ae42a35-360a-4236-8dec-22c1f6691c68" providerId="ADAL" clId="{E321701B-0106-479B-B8CA-CAE3DED45A18}"/>
    <pc:docChg chg="custSel modSld">
      <pc:chgData name="Julian Haderlein" userId="3ae42a35-360a-4236-8dec-22c1f6691c68" providerId="ADAL" clId="{E321701B-0106-479B-B8CA-CAE3DED45A18}" dt="2023-11-02T16:45:51.611" v="1305" actId="404"/>
      <pc:docMkLst>
        <pc:docMk/>
      </pc:docMkLst>
      <pc:sldChg chg="modSp mod">
        <pc:chgData name="Julian Haderlein" userId="3ae42a35-360a-4236-8dec-22c1f6691c68" providerId="ADAL" clId="{E321701B-0106-479B-B8CA-CAE3DED45A18}" dt="2023-11-02T15:57:52.193" v="130" actId="20577"/>
        <pc:sldMkLst>
          <pc:docMk/>
          <pc:sldMk cId="1881509882" sldId="261"/>
        </pc:sldMkLst>
        <pc:graphicFrameChg chg="modGraphic">
          <ac:chgData name="Julian Haderlein" userId="3ae42a35-360a-4236-8dec-22c1f6691c68" providerId="ADAL" clId="{E321701B-0106-479B-B8CA-CAE3DED45A18}" dt="2023-11-02T15:57:52.193" v="130" actId="20577"/>
          <ac:graphicFrameMkLst>
            <pc:docMk/>
            <pc:sldMk cId="1881509882" sldId="261"/>
            <ac:graphicFrameMk id="8" creationId="{731D0967-8056-B975-8881-46DED55A6A9A}"/>
          </ac:graphicFrameMkLst>
        </pc:graphicFrameChg>
      </pc:sldChg>
      <pc:sldChg chg="modSp mod">
        <pc:chgData name="Julian Haderlein" userId="3ae42a35-360a-4236-8dec-22c1f6691c68" providerId="ADAL" clId="{E321701B-0106-479B-B8CA-CAE3DED45A18}" dt="2023-11-02T16:06:31.578" v="518" actId="20577"/>
        <pc:sldMkLst>
          <pc:docMk/>
          <pc:sldMk cId="4260154491" sldId="264"/>
        </pc:sldMkLst>
        <pc:graphicFrameChg chg="modGraphic">
          <ac:chgData name="Julian Haderlein" userId="3ae42a35-360a-4236-8dec-22c1f6691c68" providerId="ADAL" clId="{E321701B-0106-479B-B8CA-CAE3DED45A18}" dt="2023-11-02T16:06:31.578" v="518" actId="20577"/>
          <ac:graphicFrameMkLst>
            <pc:docMk/>
            <pc:sldMk cId="4260154491" sldId="264"/>
            <ac:graphicFrameMk id="8" creationId="{85F9AEDF-D554-B3A6-F628-1864DEA33265}"/>
          </ac:graphicFrameMkLst>
        </pc:graphicFrameChg>
      </pc:sldChg>
      <pc:sldChg chg="modSp mod">
        <pc:chgData name="Julian Haderlein" userId="3ae42a35-360a-4236-8dec-22c1f6691c68" providerId="ADAL" clId="{E321701B-0106-479B-B8CA-CAE3DED45A18}" dt="2023-11-02T16:45:51.611" v="1305" actId="404"/>
        <pc:sldMkLst>
          <pc:docMk/>
          <pc:sldMk cId="4221326742" sldId="265"/>
        </pc:sldMkLst>
        <pc:graphicFrameChg chg="modGraphic">
          <ac:chgData name="Julian Haderlein" userId="3ae42a35-360a-4236-8dec-22c1f6691c68" providerId="ADAL" clId="{E321701B-0106-479B-B8CA-CAE3DED45A18}" dt="2023-11-02T16:45:51.611" v="1305" actId="404"/>
          <ac:graphicFrameMkLst>
            <pc:docMk/>
            <pc:sldMk cId="4221326742" sldId="265"/>
            <ac:graphicFrameMk id="3" creationId="{3DC80293-11D7-A446-9378-11BD6A38D4B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09.11.2023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solution-strategy" TargetMode="External"/><Relationship Id="rId2" Type="http://schemas.openxmlformats.org/officeDocument/2006/relationships/hyperlink" Target="https://docs.arc42.org/section-4/"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biking.michael-simons.eu/docs/index.html#section-design-decisions" TargetMode="External"/><Relationship Id="rId2" Type="http://schemas.openxmlformats.org/officeDocument/2006/relationships/hyperlink" Target="https://docs.arc42.org/section-9/"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docs.arc42.org/examples/risk-htmlsc-1/" TargetMode="External"/><Relationship Id="rId2" Type="http://schemas.openxmlformats.org/officeDocument/2006/relationships/hyperlink" Target="https://docs.arc42.org/section-11/"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fontScale="90000"/>
          </a:bodyPr>
          <a:lstStyle/>
          <a:p>
            <a:r>
              <a:rPr lang="en-US" dirty="0"/>
              <a:t>Solutions, Decisions and Risks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Solution Strategy</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3" name="Textplatzhalter 6">
            <a:extLst>
              <a:ext uri="{FF2B5EF4-FFF2-40B4-BE49-F238E27FC236}">
                <a16:creationId xmlns:a16="http://schemas.microsoft.com/office/drawing/2014/main" id="{9AABE087-B7CE-3DE7-D0EE-9F2FE99CC12F}"/>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These decisions form the cornerstones for your architecture. They are the basis for many other detailed decisions or implementation rules.</a:t>
            </a:r>
          </a:p>
          <a:p>
            <a:pPr marL="0" indent="0">
              <a:buFont typeface="Arial" panose="020B0604020202020204" pitchFamily="34" charset="0"/>
              <a:buNone/>
            </a:pPr>
            <a:r>
              <a:rPr lang="en-US" sz="1200" dirty="0">
                <a:solidFill>
                  <a:schemeClr val="tx2"/>
                </a:solidFill>
              </a:rPr>
              <a:t>Define three goals/requirements and their architectural approach. The first approach must be the decision between a Monolith, Service-Oriented Architecture or Microservice approach.</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https://docs.arc42.org/section-4/</a:t>
            </a:r>
            <a:r>
              <a:rPr lang="en-US" sz="1200" dirty="0">
                <a:solidFill>
                  <a:schemeClr val="tx2"/>
                </a:solidFill>
              </a:rPr>
              <a:t> &amp; </a:t>
            </a:r>
            <a:r>
              <a:rPr lang="en-US" sz="1200" dirty="0">
                <a:solidFill>
                  <a:schemeClr val="tx2"/>
                </a:solidFill>
                <a:hlinkClick r:id="rId3"/>
              </a:rPr>
              <a:t>https://biking.michael-simons.eu/docs/index.html#section-solution-strategy</a:t>
            </a:r>
            <a:r>
              <a:rPr lang="en-US" sz="1200" dirty="0">
                <a:solidFill>
                  <a:schemeClr val="tx2"/>
                </a:solidFill>
              </a:rPr>
              <a:t> </a:t>
            </a:r>
          </a:p>
        </p:txBody>
      </p:sp>
      <p:graphicFrame>
        <p:nvGraphicFramePr>
          <p:cNvPr id="8" name="Table 7">
            <a:extLst>
              <a:ext uri="{FF2B5EF4-FFF2-40B4-BE49-F238E27FC236}">
                <a16:creationId xmlns:a16="http://schemas.microsoft.com/office/drawing/2014/main" id="{731D0967-8056-B975-8881-46DED55A6A9A}"/>
              </a:ext>
            </a:extLst>
          </p:cNvPr>
          <p:cNvGraphicFramePr>
            <a:graphicFrameLocks noGrp="1"/>
          </p:cNvGraphicFramePr>
          <p:nvPr>
            <p:extLst>
              <p:ext uri="{D42A27DB-BD31-4B8C-83A1-F6EECF244321}">
                <p14:modId xmlns:p14="http://schemas.microsoft.com/office/powerpoint/2010/main" val="2798642958"/>
              </p:ext>
            </p:extLst>
          </p:nvPr>
        </p:nvGraphicFramePr>
        <p:xfrm>
          <a:off x="179999" y="607500"/>
          <a:ext cx="8775319" cy="1483360"/>
        </p:xfrm>
        <a:graphic>
          <a:graphicData uri="http://schemas.openxmlformats.org/drawingml/2006/table">
            <a:tbl>
              <a:tblPr firstRow="1" bandRow="1">
                <a:tableStyleId>{5C22544A-7EE6-4342-B048-85BDC9FD1C3A}</a:tableStyleId>
              </a:tblPr>
              <a:tblGrid>
                <a:gridCol w="2328251">
                  <a:extLst>
                    <a:ext uri="{9D8B030D-6E8A-4147-A177-3AD203B41FA5}">
                      <a16:colId xmlns:a16="http://schemas.microsoft.com/office/drawing/2014/main" val="878654425"/>
                    </a:ext>
                  </a:extLst>
                </a:gridCol>
                <a:gridCol w="6447068">
                  <a:extLst>
                    <a:ext uri="{9D8B030D-6E8A-4147-A177-3AD203B41FA5}">
                      <a16:colId xmlns:a16="http://schemas.microsoft.com/office/drawing/2014/main" val="2853035927"/>
                    </a:ext>
                  </a:extLst>
                </a:gridCol>
              </a:tblGrid>
              <a:tr h="370840">
                <a:tc>
                  <a:txBody>
                    <a:bodyPr/>
                    <a:lstStyle/>
                    <a:p>
                      <a:r>
                        <a:rPr lang="en-US" dirty="0"/>
                        <a:t>Goal/Requirements</a:t>
                      </a:r>
                    </a:p>
                  </a:txBody>
                  <a:tcPr/>
                </a:tc>
                <a:tc>
                  <a:txBody>
                    <a:bodyPr/>
                    <a:lstStyle/>
                    <a:p>
                      <a:r>
                        <a:rPr lang="en-US" dirty="0"/>
                        <a:t>Architectural Approach</a:t>
                      </a:r>
                    </a:p>
                  </a:txBody>
                  <a:tcPr/>
                </a:tc>
                <a:extLst>
                  <a:ext uri="{0D108BD9-81ED-4DB2-BD59-A6C34878D82A}">
                    <a16:rowId xmlns:a16="http://schemas.microsoft.com/office/drawing/2014/main" val="2692723897"/>
                  </a:ext>
                </a:extLst>
              </a:tr>
              <a:tr h="370840">
                <a:tc>
                  <a:txBody>
                    <a:bodyPr/>
                    <a:lstStyle/>
                    <a:p>
                      <a:r>
                        <a:rPr lang="en-US" dirty="0"/>
                        <a:t>Android/iOS App</a:t>
                      </a:r>
                    </a:p>
                  </a:txBody>
                  <a:tcPr/>
                </a:tc>
                <a:tc>
                  <a:txBody>
                    <a:bodyPr/>
                    <a:lstStyle/>
                    <a:p>
                      <a:r>
                        <a:rPr lang="en-US" dirty="0"/>
                        <a:t>Client/Server</a:t>
                      </a:r>
                    </a:p>
                  </a:txBody>
                  <a:tcPr/>
                </a:tc>
                <a:extLst>
                  <a:ext uri="{0D108BD9-81ED-4DB2-BD59-A6C34878D82A}">
                    <a16:rowId xmlns:a16="http://schemas.microsoft.com/office/drawing/2014/main" val="1989752836"/>
                  </a:ext>
                </a:extLst>
              </a:tr>
              <a:tr h="370840">
                <a:tc>
                  <a:txBody>
                    <a:bodyPr/>
                    <a:lstStyle/>
                    <a:p>
                      <a:r>
                        <a:rPr lang="en-US" dirty="0"/>
                        <a:t>Multiplatform App</a:t>
                      </a:r>
                    </a:p>
                  </a:txBody>
                  <a:tcPr/>
                </a:tc>
                <a:tc>
                  <a:txBody>
                    <a:bodyPr/>
                    <a:lstStyle/>
                    <a:p>
                      <a:r>
                        <a:rPr lang="en-US" dirty="0" err="1"/>
                        <a:t>Crossplatform</a:t>
                      </a:r>
                      <a:r>
                        <a:rPr lang="en-US" dirty="0"/>
                        <a:t> Code Base using Flutter/Dart</a:t>
                      </a:r>
                    </a:p>
                  </a:txBody>
                  <a:tcPr/>
                </a:tc>
                <a:extLst>
                  <a:ext uri="{0D108BD9-81ED-4DB2-BD59-A6C34878D82A}">
                    <a16:rowId xmlns:a16="http://schemas.microsoft.com/office/drawing/2014/main" val="1183577803"/>
                  </a:ext>
                </a:extLst>
              </a:tr>
              <a:tr h="370840">
                <a:tc>
                  <a:txBody>
                    <a:bodyPr/>
                    <a:lstStyle/>
                    <a:p>
                      <a:r>
                        <a:rPr lang="en-US" dirty="0"/>
                        <a:t>REST Server</a:t>
                      </a:r>
                    </a:p>
                  </a:txBody>
                  <a:tcPr/>
                </a:tc>
                <a:tc>
                  <a:txBody>
                    <a:bodyPr/>
                    <a:lstStyle/>
                    <a:p>
                      <a:r>
                        <a:rPr lang="en-US" dirty="0"/>
                        <a:t>Node.JS Backend</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Architecture Decisions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sp>
        <p:nvSpPr>
          <p:cNvPr id="3" name="Textplatzhalter 6">
            <a:extLst>
              <a:ext uri="{FF2B5EF4-FFF2-40B4-BE49-F238E27FC236}">
                <a16:creationId xmlns:a16="http://schemas.microsoft.com/office/drawing/2014/main" id="{C24D457D-5EB1-6B00-E191-180EBAE91817}"/>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Stakeholders of your system should be able to comprehend and retrace your decisions.</a:t>
            </a:r>
          </a:p>
          <a:p>
            <a:pPr marL="0" indent="0">
              <a:buFont typeface="Arial" panose="020B0604020202020204" pitchFamily="34" charset="0"/>
              <a:buNone/>
            </a:pPr>
            <a:r>
              <a:rPr lang="en-US" sz="1200" dirty="0">
                <a:solidFill>
                  <a:schemeClr val="tx2"/>
                </a:solidFill>
              </a:rPr>
              <a:t>Define three important, expensive, large scale or risky architecture decisions including rationales. With “decisions” we mean selecting one alternative based on given criteria.</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https://docs.arc42.org/section-9/</a:t>
            </a:r>
            <a:r>
              <a:rPr lang="en-US" sz="1200" dirty="0">
                <a:solidFill>
                  <a:schemeClr val="tx2"/>
                </a:solidFill>
              </a:rPr>
              <a:t> &amp; </a:t>
            </a:r>
            <a:r>
              <a:rPr lang="en-US" sz="1200" dirty="0">
                <a:solidFill>
                  <a:schemeClr val="tx2"/>
                </a:solidFill>
                <a:hlinkClick r:id="rId3"/>
              </a:rPr>
              <a:t>https://biking.michael-simons.eu/docs/index.html#section-design-decisions</a:t>
            </a:r>
            <a:r>
              <a:rPr lang="en-US" sz="1200" dirty="0">
                <a:solidFill>
                  <a:schemeClr val="tx2"/>
                </a:solidFill>
              </a:rPr>
              <a:t> </a:t>
            </a:r>
          </a:p>
        </p:txBody>
      </p:sp>
      <p:graphicFrame>
        <p:nvGraphicFramePr>
          <p:cNvPr id="8" name="Table 7">
            <a:extLst>
              <a:ext uri="{FF2B5EF4-FFF2-40B4-BE49-F238E27FC236}">
                <a16:creationId xmlns:a16="http://schemas.microsoft.com/office/drawing/2014/main" id="{85F9AEDF-D554-B3A6-F628-1864DEA33265}"/>
              </a:ext>
            </a:extLst>
          </p:cNvPr>
          <p:cNvGraphicFramePr>
            <a:graphicFrameLocks noGrp="1"/>
          </p:cNvGraphicFramePr>
          <p:nvPr>
            <p:extLst>
              <p:ext uri="{D42A27DB-BD31-4B8C-83A1-F6EECF244321}">
                <p14:modId xmlns:p14="http://schemas.microsoft.com/office/powerpoint/2010/main" val="2175322270"/>
              </p:ext>
            </p:extLst>
          </p:nvPr>
        </p:nvGraphicFramePr>
        <p:xfrm>
          <a:off x="179999" y="607500"/>
          <a:ext cx="8775318" cy="1483360"/>
        </p:xfrm>
        <a:graphic>
          <a:graphicData uri="http://schemas.openxmlformats.org/drawingml/2006/table">
            <a:tbl>
              <a:tblPr firstRow="1" bandRow="1">
                <a:tableStyleId>{5C22544A-7EE6-4342-B048-85BDC9FD1C3A}</a:tableStyleId>
              </a:tblPr>
              <a:tblGrid>
                <a:gridCol w="2455251">
                  <a:extLst>
                    <a:ext uri="{9D8B030D-6E8A-4147-A177-3AD203B41FA5}">
                      <a16:colId xmlns:a16="http://schemas.microsoft.com/office/drawing/2014/main" val="878654425"/>
                    </a:ext>
                  </a:extLst>
                </a:gridCol>
                <a:gridCol w="2997200">
                  <a:extLst>
                    <a:ext uri="{9D8B030D-6E8A-4147-A177-3AD203B41FA5}">
                      <a16:colId xmlns:a16="http://schemas.microsoft.com/office/drawing/2014/main" val="2853035927"/>
                    </a:ext>
                  </a:extLst>
                </a:gridCol>
                <a:gridCol w="3322867">
                  <a:extLst>
                    <a:ext uri="{9D8B030D-6E8A-4147-A177-3AD203B41FA5}">
                      <a16:colId xmlns:a16="http://schemas.microsoft.com/office/drawing/2014/main" val="886232727"/>
                    </a:ext>
                  </a:extLst>
                </a:gridCol>
              </a:tblGrid>
              <a:tr h="370840">
                <a:tc>
                  <a:txBody>
                    <a:bodyPr/>
                    <a:lstStyle/>
                    <a:p>
                      <a:r>
                        <a:rPr lang="en-US" dirty="0"/>
                        <a:t>Problem</a:t>
                      </a:r>
                    </a:p>
                  </a:txBody>
                  <a:tcPr/>
                </a:tc>
                <a:tc>
                  <a:txBody>
                    <a:bodyPr/>
                    <a:lstStyle/>
                    <a:p>
                      <a:r>
                        <a:rPr lang="en-US" dirty="0"/>
                        <a:t>Considered Alternatives</a:t>
                      </a:r>
                    </a:p>
                  </a:txBody>
                  <a:tcPr/>
                </a:tc>
                <a:tc>
                  <a:txBody>
                    <a:bodyPr/>
                    <a:lstStyle/>
                    <a:p>
                      <a:r>
                        <a:rPr lang="en-US" dirty="0"/>
                        <a:t>Decision</a:t>
                      </a:r>
                    </a:p>
                  </a:txBody>
                  <a:tcPr/>
                </a:tc>
                <a:extLst>
                  <a:ext uri="{0D108BD9-81ED-4DB2-BD59-A6C34878D82A}">
                    <a16:rowId xmlns:a16="http://schemas.microsoft.com/office/drawing/2014/main" val="2692723897"/>
                  </a:ext>
                </a:extLst>
              </a:tr>
              <a:tr h="370840">
                <a:tc>
                  <a:txBody>
                    <a:bodyPr/>
                    <a:lstStyle/>
                    <a:p>
                      <a:r>
                        <a:rPr lang="en-US" dirty="0"/>
                        <a:t>Multiplatform App</a:t>
                      </a:r>
                    </a:p>
                  </a:txBody>
                  <a:tcPr/>
                </a:tc>
                <a:tc>
                  <a:txBody>
                    <a:bodyPr/>
                    <a:lstStyle/>
                    <a:p>
                      <a:r>
                        <a:rPr lang="en-US" sz="1050" dirty="0"/>
                        <a:t>Two Codebases, </a:t>
                      </a:r>
                      <a:r>
                        <a:rPr lang="en-US" sz="1050"/>
                        <a:t>Crossplatform</a:t>
                      </a:r>
                      <a:r>
                        <a:rPr lang="en-US" sz="1050" dirty="0"/>
                        <a:t> Development</a:t>
                      </a:r>
                    </a:p>
                  </a:txBody>
                  <a:tcPr/>
                </a:tc>
                <a:tc>
                  <a:txBody>
                    <a:bodyPr/>
                    <a:lstStyle/>
                    <a:p>
                      <a:r>
                        <a:rPr lang="en-US" dirty="0" err="1"/>
                        <a:t>crossp</a:t>
                      </a:r>
                      <a:r>
                        <a:rPr lang="en-US" dirty="0"/>
                        <a:t>. dev. using Flutter</a:t>
                      </a:r>
                    </a:p>
                  </a:txBody>
                  <a:tcPr/>
                </a:tc>
                <a:extLst>
                  <a:ext uri="{0D108BD9-81ED-4DB2-BD59-A6C34878D82A}">
                    <a16:rowId xmlns:a16="http://schemas.microsoft.com/office/drawing/2014/main" val="1989752836"/>
                  </a:ext>
                </a:extLst>
              </a:tr>
              <a:tr h="370840">
                <a:tc>
                  <a:txBody>
                    <a:bodyPr/>
                    <a:lstStyle/>
                    <a:p>
                      <a:r>
                        <a:rPr lang="en-US" dirty="0"/>
                        <a:t>Scalable platform</a:t>
                      </a:r>
                    </a:p>
                  </a:txBody>
                  <a:tcPr/>
                </a:tc>
                <a:tc>
                  <a:txBody>
                    <a:bodyPr/>
                    <a:lstStyle/>
                    <a:p>
                      <a:r>
                        <a:rPr lang="en-US" sz="1050" dirty="0"/>
                        <a:t>Vertically scalable, horizontally scalable</a:t>
                      </a:r>
                    </a:p>
                  </a:txBody>
                  <a:tcPr/>
                </a:tc>
                <a:tc>
                  <a:txBody>
                    <a:bodyPr/>
                    <a:lstStyle/>
                    <a:p>
                      <a:r>
                        <a:rPr lang="en-US" sz="1200" dirty="0"/>
                        <a:t>Horizontally scalable platform using Node.js</a:t>
                      </a:r>
                    </a:p>
                  </a:txBody>
                  <a:tcPr/>
                </a:tc>
                <a:extLst>
                  <a:ext uri="{0D108BD9-81ED-4DB2-BD59-A6C34878D82A}">
                    <a16:rowId xmlns:a16="http://schemas.microsoft.com/office/drawing/2014/main" val="1183577803"/>
                  </a:ext>
                </a:extLst>
              </a:tr>
              <a:tr h="370840">
                <a:tc>
                  <a:txBody>
                    <a:bodyPr/>
                    <a:lstStyle/>
                    <a:p>
                      <a:r>
                        <a:rPr lang="en-US" dirty="0"/>
                        <a:t>Basic architectural approach</a:t>
                      </a:r>
                    </a:p>
                  </a:txBody>
                  <a:tcPr/>
                </a:tc>
                <a:tc>
                  <a:txBody>
                    <a:bodyPr/>
                    <a:lstStyle/>
                    <a:p>
                      <a:r>
                        <a:rPr lang="en-US" sz="1200" dirty="0"/>
                        <a:t>Monolith, Micro services, Client/Server</a:t>
                      </a:r>
                    </a:p>
                  </a:txBody>
                  <a:tcPr/>
                </a:tc>
                <a:tc>
                  <a:txBody>
                    <a:bodyPr/>
                    <a:lstStyle/>
                    <a:p>
                      <a:r>
                        <a:rPr lang="en-US" dirty="0"/>
                        <a:t>Client/Server</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426015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Risks and Technical Debt</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dirty="0"/>
          </a:p>
        </p:txBody>
      </p:sp>
      <p:sp>
        <p:nvSpPr>
          <p:cNvPr id="2" name="Textplatzhalter 6">
            <a:extLst>
              <a:ext uri="{FF2B5EF4-FFF2-40B4-BE49-F238E27FC236}">
                <a16:creationId xmlns:a16="http://schemas.microsoft.com/office/drawing/2014/main" id="{BE07B452-8C72-079E-20E6-5F0646EAD70D}"/>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This should be your motto for systematic detection and evaluation of risks and technical debts in the architecture, which will be needed by management stakeholders (e.g. project managers, product owners) as part of the overall risk analysis and measurement planning.</a:t>
            </a:r>
          </a:p>
          <a:p>
            <a:pPr marL="0" indent="0">
              <a:buFont typeface="Arial" panose="020B0604020202020204" pitchFamily="34" charset="0"/>
              <a:buNone/>
            </a:pPr>
            <a:r>
              <a:rPr lang="en-US" sz="1200" dirty="0">
                <a:solidFill>
                  <a:schemeClr val="tx2"/>
                </a:solidFill>
              </a:rPr>
              <a:t>Define three risks and/or technical debts, probably including suggested measures to minimize, mitigate or avoid risks or reduce technical debts.</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https://docs.arc42.org/section-11/</a:t>
            </a:r>
            <a:r>
              <a:rPr lang="en-US" sz="1200" dirty="0">
                <a:solidFill>
                  <a:schemeClr val="tx2"/>
                </a:solidFill>
              </a:rPr>
              <a:t> &amp; </a:t>
            </a:r>
            <a:r>
              <a:rPr lang="en-US" sz="1200" dirty="0">
                <a:solidFill>
                  <a:schemeClr val="tx2"/>
                </a:solidFill>
                <a:hlinkClick r:id="rId3"/>
              </a:rPr>
              <a:t>https://docs.arc42.org/examples/risk-htmlsc-1/</a:t>
            </a:r>
            <a:r>
              <a:rPr lang="en-US" sz="1200" dirty="0">
                <a:solidFill>
                  <a:schemeClr val="tx2"/>
                </a:solidFill>
              </a:rPr>
              <a:t> </a:t>
            </a:r>
          </a:p>
        </p:txBody>
      </p:sp>
      <p:graphicFrame>
        <p:nvGraphicFramePr>
          <p:cNvPr id="3" name="Table 2">
            <a:extLst>
              <a:ext uri="{FF2B5EF4-FFF2-40B4-BE49-F238E27FC236}">
                <a16:creationId xmlns:a16="http://schemas.microsoft.com/office/drawing/2014/main" id="{3DC80293-11D7-A446-9378-11BD6A38D4B5}"/>
              </a:ext>
            </a:extLst>
          </p:cNvPr>
          <p:cNvGraphicFramePr>
            <a:graphicFrameLocks noGrp="1"/>
          </p:cNvGraphicFramePr>
          <p:nvPr>
            <p:extLst>
              <p:ext uri="{D42A27DB-BD31-4B8C-83A1-F6EECF244321}">
                <p14:modId xmlns:p14="http://schemas.microsoft.com/office/powerpoint/2010/main" val="2643562920"/>
              </p:ext>
            </p:extLst>
          </p:nvPr>
        </p:nvGraphicFramePr>
        <p:xfrm>
          <a:off x="179999" y="607500"/>
          <a:ext cx="8775319" cy="1620932"/>
        </p:xfrm>
        <a:graphic>
          <a:graphicData uri="http://schemas.openxmlformats.org/drawingml/2006/table">
            <a:tbl>
              <a:tblPr firstRow="1" bandRow="1">
                <a:tableStyleId>{5C22544A-7EE6-4342-B048-85BDC9FD1C3A}</a:tableStyleId>
              </a:tblPr>
              <a:tblGrid>
                <a:gridCol w="2569551">
                  <a:extLst>
                    <a:ext uri="{9D8B030D-6E8A-4147-A177-3AD203B41FA5}">
                      <a16:colId xmlns:a16="http://schemas.microsoft.com/office/drawing/2014/main" val="878654425"/>
                    </a:ext>
                  </a:extLst>
                </a:gridCol>
                <a:gridCol w="6205768">
                  <a:extLst>
                    <a:ext uri="{9D8B030D-6E8A-4147-A177-3AD203B41FA5}">
                      <a16:colId xmlns:a16="http://schemas.microsoft.com/office/drawing/2014/main" val="2853035927"/>
                    </a:ext>
                  </a:extLst>
                </a:gridCol>
              </a:tblGrid>
              <a:tr h="325532">
                <a:tc>
                  <a:txBody>
                    <a:bodyPr/>
                    <a:lstStyle/>
                    <a:p>
                      <a:r>
                        <a:rPr lang="en-US" dirty="0"/>
                        <a:t>Risk/Technical Debt</a:t>
                      </a:r>
                    </a:p>
                  </a:txBody>
                  <a:tcPr/>
                </a:tc>
                <a:tc>
                  <a:txBody>
                    <a:bodyPr/>
                    <a:lstStyle/>
                    <a:p>
                      <a:r>
                        <a:rPr lang="en-US" dirty="0"/>
                        <a:t>Description</a:t>
                      </a:r>
                    </a:p>
                  </a:txBody>
                  <a:tcPr/>
                </a:tc>
                <a:extLst>
                  <a:ext uri="{0D108BD9-81ED-4DB2-BD59-A6C34878D82A}">
                    <a16:rowId xmlns:a16="http://schemas.microsoft.com/office/drawing/2014/main" val="2692723897"/>
                  </a:ext>
                </a:extLst>
              </a:tr>
              <a:tr h="441475">
                <a:tc>
                  <a:txBody>
                    <a:bodyPr/>
                    <a:lstStyle/>
                    <a:p>
                      <a:r>
                        <a:rPr lang="en-US" dirty="0"/>
                        <a:t>Image editing might be a complex topic</a:t>
                      </a:r>
                    </a:p>
                  </a:txBody>
                  <a:tcPr/>
                </a:tc>
                <a:tc>
                  <a:txBody>
                    <a:bodyPr/>
                    <a:lstStyle/>
                    <a:p>
                      <a:r>
                        <a:rPr lang="en-US" sz="1000" dirty="0"/>
                        <a:t>None of us is experienced with editing of images, so we might need to do some trainings on this topic or even consult a professional to get this right. Another option would be to implement this feature later on.</a:t>
                      </a:r>
                    </a:p>
                  </a:txBody>
                  <a:tcPr/>
                </a:tc>
                <a:extLst>
                  <a:ext uri="{0D108BD9-81ED-4DB2-BD59-A6C34878D82A}">
                    <a16:rowId xmlns:a16="http://schemas.microsoft.com/office/drawing/2014/main" val="1989752836"/>
                  </a:ext>
                </a:extLst>
              </a:tr>
              <a:tr h="325532">
                <a:tc>
                  <a:txBody>
                    <a:bodyPr/>
                    <a:lstStyle/>
                    <a:p>
                      <a:r>
                        <a:rPr lang="en-US" dirty="0"/>
                        <a:t>Content filtering</a:t>
                      </a:r>
                    </a:p>
                  </a:txBody>
                  <a:tcPr/>
                </a:tc>
                <a:tc>
                  <a:txBody>
                    <a:bodyPr/>
                    <a:lstStyle/>
                    <a:p>
                      <a:r>
                        <a:rPr lang="en-US" sz="1000" dirty="0"/>
                        <a:t>We need to think about how we can make sure that no nsfw or even illegal content is posted and can be removed immediately. One option would be to use AI Image detection to filter images with a high risk</a:t>
                      </a:r>
                    </a:p>
                  </a:txBody>
                  <a:tcPr/>
                </a:tc>
                <a:extLst>
                  <a:ext uri="{0D108BD9-81ED-4DB2-BD59-A6C34878D82A}">
                    <a16:rowId xmlns:a16="http://schemas.microsoft.com/office/drawing/2014/main" val="1183577803"/>
                  </a:ext>
                </a:extLst>
              </a:tr>
              <a:tr h="325532">
                <a:tc>
                  <a:txBody>
                    <a:bodyPr/>
                    <a:lstStyle/>
                    <a:p>
                      <a:r>
                        <a:rPr lang="en-US" dirty="0"/>
                        <a:t>Disk space</a:t>
                      </a:r>
                    </a:p>
                  </a:txBody>
                  <a:tcPr/>
                </a:tc>
                <a:tc>
                  <a:txBody>
                    <a:bodyPr/>
                    <a:lstStyle/>
                    <a:p>
                      <a:r>
                        <a:rPr lang="en-US" sz="1000" dirty="0"/>
                        <a:t>As everyone can upload images on our platform, we might need to figure out limits for the space people can use</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4221326742"/>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463</Words>
  <Application>Microsoft Office PowerPoint</Application>
  <PresentationFormat>Bildschirmpräsentation (16:9)</PresentationFormat>
  <Paragraphs>48</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Symbol</vt:lpstr>
      <vt:lpstr>Office</vt:lpstr>
      <vt:lpstr>Solutions, Decisions and Risks</vt:lpstr>
      <vt:lpstr>Solution Strategy</vt:lpstr>
      <vt:lpstr>Architecture Decisions</vt:lpstr>
      <vt:lpstr>Risks and Technical Debt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Julian Haderlein</cp:lastModifiedBy>
  <cp:revision>6</cp:revision>
  <dcterms:created xsi:type="dcterms:W3CDTF">2022-06-08T12:45:54Z</dcterms:created>
  <dcterms:modified xsi:type="dcterms:W3CDTF">2023-11-09T15:23:56Z</dcterms:modified>
</cp:coreProperties>
</file>