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92"/>
  </p:notesMasterIdLst>
  <p:handoutMasterIdLst>
    <p:handoutMasterId r:id="rId93"/>
  </p:handoutMasterIdLst>
  <p:sldIdLst>
    <p:sldId id="265" r:id="rId6"/>
    <p:sldId id="268" r:id="rId7"/>
    <p:sldId id="304" r:id="rId8"/>
    <p:sldId id="273" r:id="rId9"/>
    <p:sldId id="275" r:id="rId10"/>
    <p:sldId id="276" r:id="rId11"/>
    <p:sldId id="297" r:id="rId12"/>
    <p:sldId id="270" r:id="rId13"/>
    <p:sldId id="272" r:id="rId14"/>
    <p:sldId id="277" r:id="rId15"/>
    <p:sldId id="279" r:id="rId16"/>
    <p:sldId id="282" r:id="rId17"/>
    <p:sldId id="293" r:id="rId18"/>
    <p:sldId id="294" r:id="rId19"/>
    <p:sldId id="295" r:id="rId20"/>
    <p:sldId id="283" r:id="rId21"/>
    <p:sldId id="278" r:id="rId22"/>
    <p:sldId id="288" r:id="rId23"/>
    <p:sldId id="296" r:id="rId24"/>
    <p:sldId id="301" r:id="rId25"/>
    <p:sldId id="298" r:id="rId26"/>
    <p:sldId id="299" r:id="rId27"/>
    <p:sldId id="321" r:id="rId28"/>
    <p:sldId id="300" r:id="rId29"/>
    <p:sldId id="302" r:id="rId30"/>
    <p:sldId id="307" r:id="rId31"/>
    <p:sldId id="309" r:id="rId32"/>
    <p:sldId id="306" r:id="rId33"/>
    <p:sldId id="305" r:id="rId34"/>
    <p:sldId id="316" r:id="rId35"/>
    <p:sldId id="317" r:id="rId36"/>
    <p:sldId id="312" r:id="rId37"/>
    <p:sldId id="313" r:id="rId38"/>
    <p:sldId id="314" r:id="rId39"/>
    <p:sldId id="315" r:id="rId40"/>
    <p:sldId id="319" r:id="rId41"/>
    <p:sldId id="311" r:id="rId42"/>
    <p:sldId id="318" r:id="rId43"/>
    <p:sldId id="320" r:id="rId44"/>
    <p:sldId id="324" r:id="rId45"/>
    <p:sldId id="322" r:id="rId46"/>
    <p:sldId id="323" r:id="rId47"/>
    <p:sldId id="325" r:id="rId48"/>
    <p:sldId id="326" r:id="rId49"/>
    <p:sldId id="328" r:id="rId50"/>
    <p:sldId id="329" r:id="rId51"/>
    <p:sldId id="332" r:id="rId52"/>
    <p:sldId id="333" r:id="rId53"/>
    <p:sldId id="330" r:id="rId54"/>
    <p:sldId id="337" r:id="rId55"/>
    <p:sldId id="366" r:id="rId56"/>
    <p:sldId id="335" r:id="rId57"/>
    <p:sldId id="336" r:id="rId58"/>
    <p:sldId id="334" r:id="rId59"/>
    <p:sldId id="338" r:id="rId60"/>
    <p:sldId id="340" r:id="rId61"/>
    <p:sldId id="341" r:id="rId62"/>
    <p:sldId id="342" r:id="rId63"/>
    <p:sldId id="343" r:id="rId64"/>
    <p:sldId id="344" r:id="rId65"/>
    <p:sldId id="345" r:id="rId66"/>
    <p:sldId id="346" r:id="rId67"/>
    <p:sldId id="348" r:id="rId68"/>
    <p:sldId id="351" r:id="rId69"/>
    <p:sldId id="349" r:id="rId70"/>
    <p:sldId id="352" r:id="rId71"/>
    <p:sldId id="354" r:id="rId72"/>
    <p:sldId id="355" r:id="rId73"/>
    <p:sldId id="347" r:id="rId74"/>
    <p:sldId id="356" r:id="rId75"/>
    <p:sldId id="357" r:id="rId76"/>
    <p:sldId id="358" r:id="rId77"/>
    <p:sldId id="359" r:id="rId78"/>
    <p:sldId id="360" r:id="rId79"/>
    <p:sldId id="361" r:id="rId80"/>
    <p:sldId id="362" r:id="rId81"/>
    <p:sldId id="363" r:id="rId82"/>
    <p:sldId id="364" r:id="rId83"/>
    <p:sldId id="365" r:id="rId84"/>
    <p:sldId id="327" r:id="rId85"/>
    <p:sldId id="367" r:id="rId86"/>
    <p:sldId id="310" r:id="rId87"/>
    <p:sldId id="308" r:id="rId88"/>
    <p:sldId id="266" r:id="rId89"/>
    <p:sldId id="269" r:id="rId90"/>
    <p:sldId id="263" r:id="rId91"/>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8">
          <p15:clr>
            <a:srgbClr val="A4A3A4"/>
          </p15:clr>
        </p15:guide>
        <p15:guide id="2" pos="5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E6126"/>
    <a:srgbClr val="5E6262"/>
    <a:srgbClr val="171D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86" autoAdjust="0"/>
    <p:restoredTop sz="64303" autoAdjust="0"/>
  </p:normalViewPr>
  <p:slideViewPr>
    <p:cSldViewPr snapToGrid="0" snapToObjects="1">
      <p:cViewPr varScale="1">
        <p:scale>
          <a:sx n="99" d="100"/>
          <a:sy n="99" d="100"/>
        </p:scale>
        <p:origin x="96" y="192"/>
      </p:cViewPr>
      <p:guideLst>
        <p:guide orient="horz" pos="1808"/>
        <p:guide pos="557"/>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1EA7726C-ACAE-124E-B040-09E55DEF4DA0}" type="datetimeFigureOut">
              <a:rPr lang="en-US" smtClean="0"/>
              <a:t>10/26/2018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81C18C3-2E63-8349-A502-4ACA2BEDD3E4}" type="slidenum">
              <a:rPr lang="en-US" smtClean="0"/>
              <a:t>‹#›</a:t>
            </a:fld>
            <a:endParaRPr lang="en-US"/>
          </a:p>
        </p:txBody>
      </p:sp>
    </p:spTree>
    <p:extLst>
      <p:ext uri="{BB962C8B-B14F-4D97-AF65-F5344CB8AC3E}">
        <p14:creationId xmlns:p14="http://schemas.microsoft.com/office/powerpoint/2010/main" val="861189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7614C1A-BEE3-46A0-A04D-4EAE09851B26}" type="datetimeFigureOut">
              <a:rPr lang="en-US" smtClean="0"/>
              <a:t>10/26/2018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CEC88F9-1D98-49F0-81A8-34CD6E64CD4A}" type="slidenum">
              <a:rPr lang="en-US" smtClean="0"/>
              <a:t>‹#›</a:t>
            </a:fld>
            <a:endParaRPr lang="en-US"/>
          </a:p>
        </p:txBody>
      </p:sp>
    </p:spTree>
    <p:extLst>
      <p:ext uri="{BB962C8B-B14F-4D97-AF65-F5344CB8AC3E}">
        <p14:creationId xmlns:p14="http://schemas.microsoft.com/office/powerpoint/2010/main" val="331886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 you for coming to my talk.  </a:t>
            </a:r>
          </a:p>
          <a:p>
            <a:endParaRPr lang="en-US" dirty="0"/>
          </a:p>
          <a:p>
            <a:r>
              <a:rPr lang="en-US" dirty="0"/>
              <a:t>We talk about fear in our industry a lot.  What is there to fear?  Software is one of the most low-stakes things we can possibly do for a living.  What does it mean for fear to be irrational?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turns out that there is a neural circuit in our autonomic nervous system that plays a big role in our experience of fear.  Like an old imperative code base, it was written into our biology by some Cambrian fish half a billion years ago. Something called the “dorsal motor nucleus of the </a:t>
            </a:r>
            <a:r>
              <a:rPr lang="en-US" dirty="0" err="1"/>
              <a:t>vagus</a:t>
            </a:r>
            <a:r>
              <a:rPr lang="en-US" dirty="0"/>
              <a:t> nerve” is part of it. Just like our desire to “program safely in an uncertain world,” we have to learn how to adapt our psychology and physiology around all of this old code, and not let it get the best of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Fear is a side effect.</a:t>
            </a:r>
          </a:p>
          <a:p>
            <a:endParaRPr lang="en-US" dirty="0"/>
          </a:p>
          <a:p>
            <a:r>
              <a:rPr lang="en-US" dirty="0"/>
              <a:t>What is the antidote?  Laughter (via something called a “vagal brake”).  Metaphors are fun and funny.</a:t>
            </a:r>
          </a:p>
          <a:p>
            <a:endParaRPr lang="en-US" dirty="0"/>
          </a:p>
          <a:p>
            <a:r>
              <a:rPr lang="en-US" dirty="0"/>
              <a:t>Without further ado, let’s play with metaphors and see what they can do in a functional programming setting.</a:t>
            </a:r>
          </a:p>
        </p:txBody>
      </p:sp>
      <p:sp>
        <p:nvSpPr>
          <p:cNvPr id="4" name="Slide Number Placeholder 3"/>
          <p:cNvSpPr>
            <a:spLocks noGrp="1"/>
          </p:cNvSpPr>
          <p:nvPr>
            <p:ph type="sldNum" sz="quarter" idx="10"/>
          </p:nvPr>
        </p:nvSpPr>
        <p:spPr/>
        <p:txBody>
          <a:bodyPr/>
          <a:lstStyle/>
          <a:p>
            <a:fld id="{CCEC88F9-1D98-49F0-81A8-34CD6E64CD4A}" type="slidenum">
              <a:rPr lang="en-US" smtClean="0"/>
              <a:t>1</a:t>
            </a:fld>
            <a:endParaRPr lang="en-US"/>
          </a:p>
        </p:txBody>
      </p:sp>
    </p:spTree>
    <p:extLst>
      <p:ext uri="{BB962C8B-B14F-4D97-AF65-F5344CB8AC3E}">
        <p14:creationId xmlns:p14="http://schemas.microsoft.com/office/powerpoint/2010/main" val="1586874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off of slides.]</a:t>
            </a:r>
          </a:p>
          <a:p>
            <a:endParaRPr lang="en-US" dirty="0"/>
          </a:p>
          <a:p>
            <a:r>
              <a:rPr lang="en-US" dirty="0"/>
              <a:t>What do we lose?</a:t>
            </a:r>
          </a:p>
          <a:p>
            <a:pPr marL="171450" indent="-171450">
              <a:buFontTx/>
              <a:buChar char="-"/>
            </a:pPr>
            <a:r>
              <a:rPr lang="en-US" dirty="0"/>
              <a:t>Preprocessing is expensive</a:t>
            </a:r>
          </a:p>
          <a:p>
            <a:pPr marL="171450" indent="-171450">
              <a:buFontTx/>
              <a:buChar char="-"/>
            </a:pPr>
            <a:r>
              <a:rPr lang="en-US" dirty="0"/>
              <a:t>Uses some CPU for data access</a:t>
            </a:r>
          </a:p>
          <a:p>
            <a:pPr marL="171450" indent="-171450">
              <a:buFontTx/>
              <a:buChar char="-"/>
            </a:pPr>
            <a:r>
              <a:rPr lang="en-US" dirty="0"/>
              <a:t>Sequential scan throughput (13Mbps/thread)</a:t>
            </a:r>
          </a:p>
          <a:p>
            <a:pPr marL="171450" indent="-171450">
              <a:buFontTx/>
              <a:buChar char="-"/>
            </a:pPr>
            <a:r>
              <a:rPr lang="en-US" dirty="0"/>
              <a:t>In-place updates</a:t>
            </a:r>
          </a:p>
        </p:txBody>
      </p:sp>
      <p:sp>
        <p:nvSpPr>
          <p:cNvPr id="4" name="Slide Number Placeholder 3"/>
          <p:cNvSpPr>
            <a:spLocks noGrp="1"/>
          </p:cNvSpPr>
          <p:nvPr>
            <p:ph type="sldNum" sz="quarter" idx="10"/>
          </p:nvPr>
        </p:nvSpPr>
        <p:spPr/>
        <p:txBody>
          <a:bodyPr/>
          <a:lstStyle/>
          <a:p>
            <a:fld id="{CCEC88F9-1D98-49F0-81A8-34CD6E64CD4A}" type="slidenum">
              <a:rPr lang="en-US" smtClean="0"/>
              <a:t>12</a:t>
            </a:fld>
            <a:endParaRPr lang="en-US"/>
          </a:p>
        </p:txBody>
      </p:sp>
    </p:spTree>
    <p:extLst>
      <p:ext uri="{BB962C8B-B14F-4D97-AF65-F5344CB8AC3E}">
        <p14:creationId xmlns:p14="http://schemas.microsoft.com/office/powerpoint/2010/main" val="123648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Succinct gives us all of these operations in sublinear time.  Amazing!  And, did I mention that this is all possible without decompressing the data?</a:t>
            </a:r>
          </a:p>
        </p:txBody>
      </p:sp>
      <p:sp>
        <p:nvSpPr>
          <p:cNvPr id="4" name="Slide Number Placeholder 3"/>
          <p:cNvSpPr>
            <a:spLocks noGrp="1"/>
          </p:cNvSpPr>
          <p:nvPr>
            <p:ph type="sldNum" sz="quarter" idx="10"/>
          </p:nvPr>
        </p:nvSpPr>
        <p:spPr/>
        <p:txBody>
          <a:bodyPr/>
          <a:lstStyle/>
          <a:p>
            <a:fld id="{CCEC88F9-1D98-49F0-81A8-34CD6E64CD4A}" type="slidenum">
              <a:rPr lang="en-US" smtClean="0"/>
              <a:t>13</a:t>
            </a:fld>
            <a:endParaRPr lang="en-US"/>
          </a:p>
        </p:txBody>
      </p:sp>
    </p:spTree>
    <p:extLst>
      <p:ext uri="{BB962C8B-B14F-4D97-AF65-F5344CB8AC3E}">
        <p14:creationId xmlns:p14="http://schemas.microsoft.com/office/powerpoint/2010/main" val="330124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we were unable to get enough mileage out of Berkeley’s open source implementation for a few reasons.</a:t>
            </a:r>
          </a:p>
        </p:txBody>
      </p:sp>
      <p:sp>
        <p:nvSpPr>
          <p:cNvPr id="4" name="Slide Number Placeholder 3"/>
          <p:cNvSpPr>
            <a:spLocks noGrp="1"/>
          </p:cNvSpPr>
          <p:nvPr>
            <p:ph type="sldNum" sz="quarter" idx="10"/>
          </p:nvPr>
        </p:nvSpPr>
        <p:spPr/>
        <p:txBody>
          <a:bodyPr/>
          <a:lstStyle/>
          <a:p>
            <a:fld id="{CCEC88F9-1D98-49F0-81A8-34CD6E64CD4A}" type="slidenum">
              <a:rPr lang="en-US" smtClean="0"/>
              <a:t>14</a:t>
            </a:fld>
            <a:endParaRPr lang="en-US"/>
          </a:p>
        </p:txBody>
      </p:sp>
    </p:spTree>
    <p:extLst>
      <p:ext uri="{BB962C8B-B14F-4D97-AF65-F5344CB8AC3E}">
        <p14:creationId xmlns:p14="http://schemas.microsoft.com/office/powerpoint/2010/main" val="3740932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puts us in the usual tight place, where are options are as follows:</a:t>
            </a:r>
          </a:p>
          <a:p>
            <a:endParaRPr lang="en-US" dirty="0"/>
          </a:p>
          <a:p>
            <a:pPr marL="228600" indent="-228600">
              <a:buAutoNum type="arabicPeriod"/>
            </a:pPr>
            <a:r>
              <a:rPr lang="en-US" dirty="0"/>
              <a:t>Implement from scratch,</a:t>
            </a:r>
          </a:p>
          <a:p>
            <a:pPr marL="228600" indent="-228600">
              <a:buAutoNum type="arabicPeriod"/>
            </a:pPr>
            <a:r>
              <a:rPr lang="en-US" dirty="0"/>
              <a:t>Find a reference implementation and port it, or</a:t>
            </a:r>
          </a:p>
          <a:p>
            <a:pPr marL="228600" indent="-228600">
              <a:buAutoNum type="arabicPeriod"/>
            </a:pPr>
            <a:r>
              <a:rPr lang="en-US" dirty="0"/>
              <a:t>Copy/tweak a reference implementation</a:t>
            </a:r>
          </a:p>
        </p:txBody>
      </p:sp>
      <p:sp>
        <p:nvSpPr>
          <p:cNvPr id="4" name="Slide Number Placeholder 3"/>
          <p:cNvSpPr>
            <a:spLocks noGrp="1"/>
          </p:cNvSpPr>
          <p:nvPr>
            <p:ph type="sldNum" sz="quarter" idx="10"/>
          </p:nvPr>
        </p:nvSpPr>
        <p:spPr/>
        <p:txBody>
          <a:bodyPr/>
          <a:lstStyle/>
          <a:p>
            <a:fld id="{CCEC88F9-1D98-49F0-81A8-34CD6E64CD4A}" type="slidenum">
              <a:rPr lang="en-US" smtClean="0"/>
              <a:t>15</a:t>
            </a:fld>
            <a:endParaRPr lang="en-US"/>
          </a:p>
        </p:txBody>
      </p:sp>
    </p:spTree>
    <p:extLst>
      <p:ext uri="{BB962C8B-B14F-4D97-AF65-F5344CB8AC3E}">
        <p14:creationId xmlns:p14="http://schemas.microsoft.com/office/powerpoint/2010/main" val="562563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checkers such as TLA+ are an interesting example of formal program modeling.  Unfortunately, it is not (to my knowledge) possible to synthesize programs from specs – you have to write the program yourself.</a:t>
            </a:r>
          </a:p>
          <a:p>
            <a:endParaRPr lang="en-US" dirty="0"/>
          </a:p>
          <a:p>
            <a:r>
              <a:rPr lang="en-US" dirty="0"/>
              <a:t>Coq, </a:t>
            </a:r>
            <a:r>
              <a:rPr lang="en-US" dirty="0" err="1"/>
              <a:t>agda</a:t>
            </a:r>
            <a:r>
              <a:rPr lang="en-US" dirty="0"/>
              <a:t>, etc. allow program extraction.  But there are steep learning curves.</a:t>
            </a:r>
          </a:p>
        </p:txBody>
      </p:sp>
      <p:sp>
        <p:nvSpPr>
          <p:cNvPr id="4" name="Slide Number Placeholder 3"/>
          <p:cNvSpPr>
            <a:spLocks noGrp="1"/>
          </p:cNvSpPr>
          <p:nvPr>
            <p:ph type="sldNum" sz="quarter" idx="10"/>
          </p:nvPr>
        </p:nvSpPr>
        <p:spPr/>
        <p:txBody>
          <a:bodyPr/>
          <a:lstStyle/>
          <a:p>
            <a:fld id="{CCEC88F9-1D98-49F0-81A8-34CD6E64CD4A}" type="slidenum">
              <a:rPr lang="en-US" smtClean="0"/>
              <a:t>19</a:t>
            </a:fld>
            <a:endParaRPr lang="en-US"/>
          </a:p>
        </p:txBody>
      </p:sp>
    </p:spTree>
    <p:extLst>
      <p:ext uri="{BB962C8B-B14F-4D97-AF65-F5344CB8AC3E}">
        <p14:creationId xmlns:p14="http://schemas.microsoft.com/office/powerpoint/2010/main" val="3130939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excellent book called “Algebra of Programming” that provides a great introduction to the Bird-</a:t>
            </a:r>
            <a:r>
              <a:rPr lang="en-US" dirty="0" err="1"/>
              <a:t>Meertens</a:t>
            </a:r>
            <a:r>
              <a:rPr lang="en-US" dirty="0"/>
              <a:t> formalism.  The book walks us through the design and implementation of myriad algorithms, including those based on the characteristics shown here.</a:t>
            </a:r>
          </a:p>
        </p:txBody>
      </p:sp>
      <p:sp>
        <p:nvSpPr>
          <p:cNvPr id="4" name="Slide Number Placeholder 3"/>
          <p:cNvSpPr>
            <a:spLocks noGrp="1"/>
          </p:cNvSpPr>
          <p:nvPr>
            <p:ph type="sldNum" sz="quarter" idx="10"/>
          </p:nvPr>
        </p:nvSpPr>
        <p:spPr/>
        <p:txBody>
          <a:bodyPr/>
          <a:lstStyle/>
          <a:p>
            <a:fld id="{CCEC88F9-1D98-49F0-81A8-34CD6E64CD4A}" type="slidenum">
              <a:rPr lang="en-US" smtClean="0"/>
              <a:t>22</a:t>
            </a:fld>
            <a:endParaRPr lang="en-US"/>
          </a:p>
        </p:txBody>
      </p:sp>
    </p:spTree>
    <p:extLst>
      <p:ext uri="{BB962C8B-B14F-4D97-AF65-F5344CB8AC3E}">
        <p14:creationId xmlns:p14="http://schemas.microsoft.com/office/powerpoint/2010/main" val="4085594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proof that the Bird-</a:t>
            </a:r>
            <a:r>
              <a:rPr lang="en-US" dirty="0" err="1"/>
              <a:t>Meertens</a:t>
            </a:r>
            <a:r>
              <a:rPr lang="en-US" dirty="0"/>
              <a:t> Formalism is useful:  This paper uses it to derive an algorithm for the Maximum Segment Sum Problem, AND to prove the Sliding Tails theorem.</a:t>
            </a:r>
          </a:p>
          <a:p>
            <a:endParaRPr lang="en-US" dirty="0"/>
          </a:p>
          <a:p>
            <a:r>
              <a:rPr lang="en-US" dirty="0"/>
              <a:t>Why hasn’t the Bird-</a:t>
            </a:r>
            <a:r>
              <a:rPr lang="en-US" dirty="0" err="1"/>
              <a:t>Meertens</a:t>
            </a:r>
            <a:r>
              <a:rPr lang="en-US" dirty="0"/>
              <a:t> Formalism caught on?  Possibly because relations are more powerful than functions, and there are a lot more rules to learn when combining them together.  Also, the Bird-</a:t>
            </a:r>
            <a:r>
              <a:rPr lang="en-US" dirty="0" err="1"/>
              <a:t>Meertens</a:t>
            </a:r>
            <a:r>
              <a:rPr lang="en-US" dirty="0"/>
              <a:t> Formalism is formulated in a language-agnostic way, so it takes some study time to learn how it maps on to your favorite programming language.</a:t>
            </a:r>
          </a:p>
          <a:p>
            <a:endParaRPr lang="en-US" dirty="0"/>
          </a:p>
          <a:p>
            <a:r>
              <a:rPr lang="en-US" dirty="0"/>
              <a:t>How many of you are new to recursion schemes?  Bird-</a:t>
            </a:r>
            <a:r>
              <a:rPr lang="en-US" dirty="0" err="1"/>
              <a:t>Meertens</a:t>
            </a:r>
            <a:r>
              <a:rPr lang="en-US" dirty="0"/>
              <a:t> Formalism uses these as basic building block.</a:t>
            </a:r>
          </a:p>
          <a:p>
            <a:endParaRPr lang="en-US" dirty="0"/>
          </a:p>
          <a:p>
            <a:r>
              <a:rPr lang="en-US" dirty="0"/>
              <a:t>Also, there is much mathematical language used in the proofs, like sudden proclamations of “Leibniz!” in the middle of a proof.</a:t>
            </a:r>
          </a:p>
        </p:txBody>
      </p:sp>
      <p:sp>
        <p:nvSpPr>
          <p:cNvPr id="4" name="Slide Number Placeholder 3"/>
          <p:cNvSpPr>
            <a:spLocks noGrp="1"/>
          </p:cNvSpPr>
          <p:nvPr>
            <p:ph type="sldNum" sz="quarter" idx="10"/>
          </p:nvPr>
        </p:nvSpPr>
        <p:spPr/>
        <p:txBody>
          <a:bodyPr/>
          <a:lstStyle/>
          <a:p>
            <a:fld id="{CCEC88F9-1D98-49F0-81A8-34CD6E64CD4A}" type="slidenum">
              <a:rPr lang="en-US" smtClean="0"/>
              <a:t>23</a:t>
            </a:fld>
            <a:endParaRPr lang="en-US"/>
          </a:p>
        </p:txBody>
      </p:sp>
    </p:spTree>
    <p:extLst>
      <p:ext uri="{BB962C8B-B14F-4D97-AF65-F5344CB8AC3E}">
        <p14:creationId xmlns:p14="http://schemas.microsoft.com/office/powerpoint/2010/main" val="391463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t>
            </a:r>
            <a:r>
              <a:rPr lang="en-US" dirty="0" err="1"/>
              <a:t>Metaphorisms</a:t>
            </a:r>
            <a:r>
              <a:rPr lang="en-US" dirty="0"/>
              <a:t>?  They are BMF-style relational program specifications, defined over “inductive types,”   …that mimic formal metaphors!</a:t>
            </a:r>
          </a:p>
        </p:txBody>
      </p:sp>
      <p:sp>
        <p:nvSpPr>
          <p:cNvPr id="4" name="Slide Number Placeholder 3"/>
          <p:cNvSpPr>
            <a:spLocks noGrp="1"/>
          </p:cNvSpPr>
          <p:nvPr>
            <p:ph type="sldNum" sz="quarter" idx="10"/>
          </p:nvPr>
        </p:nvSpPr>
        <p:spPr/>
        <p:txBody>
          <a:bodyPr/>
          <a:lstStyle/>
          <a:p>
            <a:fld id="{CCEC88F9-1D98-49F0-81A8-34CD6E64CD4A}" type="slidenum">
              <a:rPr lang="en-US" smtClean="0"/>
              <a:t>24</a:t>
            </a:fld>
            <a:endParaRPr lang="en-US"/>
          </a:p>
        </p:txBody>
      </p:sp>
    </p:spTree>
    <p:extLst>
      <p:ext uri="{BB962C8B-B14F-4D97-AF65-F5344CB8AC3E}">
        <p14:creationId xmlns:p14="http://schemas.microsoft.com/office/powerpoint/2010/main" val="543199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familiar with the pure functional Cord data structure?  Well, look no further: My dysfunctional vocal cord.</a:t>
            </a:r>
          </a:p>
        </p:txBody>
      </p:sp>
      <p:sp>
        <p:nvSpPr>
          <p:cNvPr id="4" name="Slide Number Placeholder 3"/>
          <p:cNvSpPr>
            <a:spLocks noGrp="1"/>
          </p:cNvSpPr>
          <p:nvPr>
            <p:ph type="sldNum" sz="quarter" idx="10"/>
          </p:nvPr>
        </p:nvSpPr>
        <p:spPr/>
        <p:txBody>
          <a:bodyPr/>
          <a:lstStyle/>
          <a:p>
            <a:fld id="{CCEC88F9-1D98-49F0-81A8-34CD6E64CD4A}" type="slidenum">
              <a:rPr lang="en-US" smtClean="0"/>
              <a:t>25</a:t>
            </a:fld>
            <a:endParaRPr lang="en-US"/>
          </a:p>
        </p:txBody>
      </p:sp>
    </p:spTree>
    <p:extLst>
      <p:ext uri="{BB962C8B-B14F-4D97-AF65-F5344CB8AC3E}">
        <p14:creationId xmlns:p14="http://schemas.microsoft.com/office/powerpoint/2010/main" val="2959547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C88F9-1D98-49F0-81A8-34CD6E64CD4A}" type="slidenum">
              <a:rPr lang="en-US" smtClean="0"/>
              <a:t>26</a:t>
            </a:fld>
            <a:endParaRPr lang="en-US"/>
          </a:p>
        </p:txBody>
      </p:sp>
    </p:spTree>
    <p:extLst>
      <p:ext uri="{BB962C8B-B14F-4D97-AF65-F5344CB8AC3E}">
        <p14:creationId xmlns:p14="http://schemas.microsoft.com/office/powerpoint/2010/main" val="191039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heavily based on some very interesting work by Dr. Jose Oliveira on “</a:t>
            </a:r>
            <a:r>
              <a:rPr lang="en-US" dirty="0" err="1"/>
              <a:t>Metaphorisms</a:t>
            </a:r>
            <a:r>
              <a:rPr lang="en-US" dirty="0"/>
              <a:t>,” which provides a clever way to (1) write a program specification by mimicking the categorical structure of a linguistic metaphor, and (2) formulaically derive a functional program from such a specification using the Algebra of Programming (Bird-</a:t>
            </a:r>
            <a:r>
              <a:rPr lang="en-US" dirty="0" err="1"/>
              <a:t>Meertens</a:t>
            </a:r>
            <a:r>
              <a:rPr lang="en-US" dirty="0"/>
              <a:t> Formalism).</a:t>
            </a:r>
          </a:p>
          <a:p>
            <a:endParaRPr lang="en-US" dirty="0"/>
          </a:p>
          <a:p>
            <a:r>
              <a:rPr lang="en-US" dirty="0"/>
              <a:t>Dr. Oliveira, if you are listening, my apologies if we both submitted an abstract on this topic and mine was chosen over yours.  Whoopsie!!!</a:t>
            </a:r>
          </a:p>
          <a:p>
            <a:endParaRPr lang="en-US" dirty="0"/>
          </a:p>
          <a:p>
            <a:r>
              <a:rPr lang="en-US" dirty="0"/>
              <a:t>Why am *I* qualified to give this talk?  Well, I wanted to be a test pilot for this idea.  While implementing a tricky algorithm, I wanted to see if this approach could make my life easier.  The answer:  It got me into recursion schemes and freed me from always grasping for functions when relations are a more natural fit.</a:t>
            </a:r>
          </a:p>
          <a:p>
            <a:endParaRPr lang="en-US" dirty="0"/>
          </a:p>
          <a:p>
            <a:r>
              <a:rPr lang="en-US" dirty="0"/>
              <a:t>Thus, for this talk, I will not be presenting his work in its full generality.  Instead, I will focus on a few key examples that should be familiar to functional programmers.  I hope to at least inspire you to investigate this material in greater depth.</a:t>
            </a:r>
          </a:p>
          <a:p>
            <a:endParaRPr lang="en-US" dirty="0"/>
          </a:p>
          <a:p>
            <a:r>
              <a:rPr lang="en-US" dirty="0"/>
              <a:t>Most importantly, I hope that you can leave this talk with some new ways of thinking about language.  As a nod to Paul </a:t>
            </a:r>
            <a:r>
              <a:rPr lang="en-US" dirty="0" err="1"/>
              <a:t>Snively</a:t>
            </a:r>
            <a:r>
              <a:rPr lang="en-US" dirty="0"/>
              <a:t>:  Make language a first-class value in your thinking!</a:t>
            </a:r>
          </a:p>
        </p:txBody>
      </p:sp>
      <p:sp>
        <p:nvSpPr>
          <p:cNvPr id="4" name="Slide Number Placeholder 3"/>
          <p:cNvSpPr>
            <a:spLocks noGrp="1"/>
          </p:cNvSpPr>
          <p:nvPr>
            <p:ph type="sldNum" sz="quarter" idx="10"/>
          </p:nvPr>
        </p:nvSpPr>
        <p:spPr/>
        <p:txBody>
          <a:bodyPr/>
          <a:lstStyle/>
          <a:p>
            <a:fld id="{CCEC88F9-1D98-49F0-81A8-34CD6E64CD4A}" type="slidenum">
              <a:rPr lang="en-US" smtClean="0"/>
              <a:t>2</a:t>
            </a:fld>
            <a:endParaRPr lang="en-US"/>
          </a:p>
        </p:txBody>
      </p:sp>
    </p:spTree>
    <p:extLst>
      <p:ext uri="{BB962C8B-B14F-4D97-AF65-F5344CB8AC3E}">
        <p14:creationId xmlns:p14="http://schemas.microsoft.com/office/powerpoint/2010/main" val="790529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Metaphors are absolutely pervasive.  Like adjunctions in everyday life, once you are trained to recognize them you will notice them everywhere.  And life will never be the same.  Metaphors form our reality.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Metaphors appear to be critical to learning intuition behind things.  Non-FP developers often do not have an intuition for a “monad” or an “applicative” or “traversable.”  This may explain the outcropping of monad tutorials that try to rely on metaphors to transmit the meaning of a monad in terms of more familiar concepts.</a:t>
            </a:r>
          </a:p>
        </p:txBody>
      </p:sp>
      <p:sp>
        <p:nvSpPr>
          <p:cNvPr id="4" name="Slide Number Placeholder 3"/>
          <p:cNvSpPr>
            <a:spLocks noGrp="1"/>
          </p:cNvSpPr>
          <p:nvPr>
            <p:ph type="sldNum" sz="quarter" idx="10"/>
          </p:nvPr>
        </p:nvSpPr>
        <p:spPr/>
        <p:txBody>
          <a:bodyPr/>
          <a:lstStyle/>
          <a:p>
            <a:fld id="{CCEC88F9-1D98-49F0-81A8-34CD6E64CD4A}" type="slidenum">
              <a:rPr lang="en-US" smtClean="0"/>
              <a:t>27</a:t>
            </a:fld>
            <a:endParaRPr lang="en-US"/>
          </a:p>
        </p:txBody>
      </p:sp>
    </p:spTree>
    <p:extLst>
      <p:ext uri="{BB962C8B-B14F-4D97-AF65-F5344CB8AC3E}">
        <p14:creationId xmlns:p14="http://schemas.microsoft.com/office/powerpoint/2010/main" val="3784654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not to confuse Kafka’s “The Metamorphosis” with “</a:t>
            </a:r>
            <a:r>
              <a:rPr lang="en-US" dirty="0" err="1"/>
              <a:t>metaphorisms</a:t>
            </a:r>
            <a:r>
              <a:rPr lang="en-US" dirty="0"/>
              <a:t>” or “metamorphism” (a fold followed by an unfold).  Kafkaesque terminology, though Kafka had nothing to do with it.</a:t>
            </a:r>
          </a:p>
        </p:txBody>
      </p:sp>
      <p:sp>
        <p:nvSpPr>
          <p:cNvPr id="4" name="Slide Number Placeholder 3"/>
          <p:cNvSpPr>
            <a:spLocks noGrp="1"/>
          </p:cNvSpPr>
          <p:nvPr>
            <p:ph type="sldNum" sz="quarter" idx="10"/>
          </p:nvPr>
        </p:nvSpPr>
        <p:spPr/>
        <p:txBody>
          <a:bodyPr/>
          <a:lstStyle/>
          <a:p>
            <a:fld id="{CCEC88F9-1D98-49F0-81A8-34CD6E64CD4A}" type="slidenum">
              <a:rPr lang="en-US" smtClean="0"/>
              <a:t>28</a:t>
            </a:fld>
            <a:endParaRPr lang="en-US"/>
          </a:p>
        </p:txBody>
      </p:sp>
    </p:spTree>
    <p:extLst>
      <p:ext uri="{BB962C8B-B14F-4D97-AF65-F5344CB8AC3E}">
        <p14:creationId xmlns:p14="http://schemas.microsoft.com/office/powerpoint/2010/main" val="1754723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Categorically, a metaphor begins with a </a:t>
            </a:r>
            <a:r>
              <a:rPr lang="en-US" dirty="0" err="1"/>
              <a:t>cospan</a:t>
            </a:r>
            <a:r>
              <a:rPr lang="en-US" dirty="0"/>
              <a:t> in the category of sets.  Here, f and g are functions (morphisms in the category of sets).  These functions extract, from the tenor and vehicle, the shared attribute.</a:t>
            </a:r>
          </a:p>
          <a:p>
            <a:endParaRPr lang="en-US" dirty="0"/>
          </a:p>
        </p:txBody>
      </p:sp>
      <p:sp>
        <p:nvSpPr>
          <p:cNvPr id="4" name="Slide Number Placeholder 3"/>
          <p:cNvSpPr>
            <a:spLocks noGrp="1"/>
          </p:cNvSpPr>
          <p:nvPr>
            <p:ph type="sldNum" sz="quarter" idx="10"/>
          </p:nvPr>
        </p:nvSpPr>
        <p:spPr/>
        <p:txBody>
          <a:bodyPr/>
          <a:lstStyle/>
          <a:p>
            <a:fld id="{CCEC88F9-1D98-49F0-81A8-34CD6E64CD4A}" type="slidenum">
              <a:rPr lang="en-US" smtClean="0"/>
              <a:t>29</a:t>
            </a:fld>
            <a:endParaRPr lang="en-US"/>
          </a:p>
        </p:txBody>
      </p:sp>
    </p:spTree>
    <p:extLst>
      <p:ext uri="{BB962C8B-B14F-4D97-AF65-F5344CB8AC3E}">
        <p14:creationId xmlns:p14="http://schemas.microsoft.com/office/powerpoint/2010/main" val="2051190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witty power of a metaphor comes from two features:  The first one is to imply that “Tenors are Vehicles” by following g, then going “backwards” through f.  “Where there’s a vehicle, there’s a tenor…”</a:t>
            </a:r>
          </a:p>
          <a:p>
            <a:endParaRPr lang="en-US" dirty="0"/>
          </a:p>
          <a:p>
            <a:r>
              <a:rPr lang="en-US" dirty="0"/>
              <a:t>In a moment, I will explain what it means to go “backwards” through a function.  As functional programmers, this does not seem generally possible!</a:t>
            </a:r>
          </a:p>
        </p:txBody>
      </p:sp>
      <p:sp>
        <p:nvSpPr>
          <p:cNvPr id="4" name="Slide Number Placeholder 3"/>
          <p:cNvSpPr>
            <a:spLocks noGrp="1"/>
          </p:cNvSpPr>
          <p:nvPr>
            <p:ph type="sldNum" sz="quarter" idx="10"/>
          </p:nvPr>
        </p:nvSpPr>
        <p:spPr/>
        <p:txBody>
          <a:bodyPr/>
          <a:lstStyle/>
          <a:p>
            <a:fld id="{CCEC88F9-1D98-49F0-81A8-34CD6E64CD4A}" type="slidenum">
              <a:rPr lang="en-US" smtClean="0"/>
              <a:t>30</a:t>
            </a:fld>
            <a:endParaRPr lang="en-US"/>
          </a:p>
        </p:txBody>
      </p:sp>
    </p:spTree>
    <p:extLst>
      <p:ext uri="{BB962C8B-B14F-4D97-AF65-F5344CB8AC3E}">
        <p14:creationId xmlns:p14="http://schemas.microsoft.com/office/powerpoint/2010/main" val="4147963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feature is to leave part of the metaphor up to the imagination:  By not spelling out the shared attribute explicitly, you let the listener stumble upon it.  A guffaw, snort, or lightbulb ensues.</a:t>
            </a:r>
          </a:p>
        </p:txBody>
      </p:sp>
      <p:sp>
        <p:nvSpPr>
          <p:cNvPr id="4" name="Slide Number Placeholder 3"/>
          <p:cNvSpPr>
            <a:spLocks noGrp="1"/>
          </p:cNvSpPr>
          <p:nvPr>
            <p:ph type="sldNum" sz="quarter" idx="10"/>
          </p:nvPr>
        </p:nvSpPr>
        <p:spPr/>
        <p:txBody>
          <a:bodyPr/>
          <a:lstStyle/>
          <a:p>
            <a:fld id="{CCEC88F9-1D98-49F0-81A8-34CD6E64CD4A}" type="slidenum">
              <a:rPr lang="en-US" smtClean="0"/>
              <a:t>31</a:t>
            </a:fld>
            <a:endParaRPr lang="en-US"/>
          </a:p>
        </p:txBody>
      </p:sp>
    </p:spTree>
    <p:extLst>
      <p:ext uri="{BB962C8B-B14F-4D97-AF65-F5344CB8AC3E}">
        <p14:creationId xmlns:p14="http://schemas.microsoft.com/office/powerpoint/2010/main" val="3533409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concrete example of a humorous metaphor.</a:t>
            </a:r>
          </a:p>
        </p:txBody>
      </p:sp>
      <p:sp>
        <p:nvSpPr>
          <p:cNvPr id="4" name="Slide Number Placeholder 3"/>
          <p:cNvSpPr>
            <a:spLocks noGrp="1"/>
          </p:cNvSpPr>
          <p:nvPr>
            <p:ph type="sldNum" sz="quarter" idx="10"/>
          </p:nvPr>
        </p:nvSpPr>
        <p:spPr/>
        <p:txBody>
          <a:bodyPr/>
          <a:lstStyle/>
          <a:p>
            <a:fld id="{CCEC88F9-1D98-49F0-81A8-34CD6E64CD4A}" type="slidenum">
              <a:rPr lang="en-US" smtClean="0"/>
              <a:t>32</a:t>
            </a:fld>
            <a:endParaRPr lang="en-US"/>
          </a:p>
        </p:txBody>
      </p:sp>
    </p:spTree>
    <p:extLst>
      <p:ext uri="{BB962C8B-B14F-4D97-AF65-F5344CB8AC3E}">
        <p14:creationId xmlns:p14="http://schemas.microsoft.com/office/powerpoint/2010/main" val="273342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concrete example.</a:t>
            </a:r>
          </a:p>
        </p:txBody>
      </p:sp>
      <p:sp>
        <p:nvSpPr>
          <p:cNvPr id="4" name="Slide Number Placeholder 3"/>
          <p:cNvSpPr>
            <a:spLocks noGrp="1"/>
          </p:cNvSpPr>
          <p:nvPr>
            <p:ph type="sldNum" sz="quarter" idx="10"/>
          </p:nvPr>
        </p:nvSpPr>
        <p:spPr/>
        <p:txBody>
          <a:bodyPr/>
          <a:lstStyle/>
          <a:p>
            <a:fld id="{CCEC88F9-1D98-49F0-81A8-34CD6E64CD4A}" type="slidenum">
              <a:rPr lang="en-US" smtClean="0"/>
              <a:t>33</a:t>
            </a:fld>
            <a:endParaRPr lang="en-US"/>
          </a:p>
        </p:txBody>
      </p:sp>
    </p:spTree>
    <p:extLst>
      <p:ext uri="{BB962C8B-B14F-4D97-AF65-F5344CB8AC3E}">
        <p14:creationId xmlns:p14="http://schemas.microsoft.com/office/powerpoint/2010/main" val="3076140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concrete example.</a:t>
            </a:r>
          </a:p>
        </p:txBody>
      </p:sp>
      <p:sp>
        <p:nvSpPr>
          <p:cNvPr id="4" name="Slide Number Placeholder 3"/>
          <p:cNvSpPr>
            <a:spLocks noGrp="1"/>
          </p:cNvSpPr>
          <p:nvPr>
            <p:ph type="sldNum" sz="quarter" idx="10"/>
          </p:nvPr>
        </p:nvSpPr>
        <p:spPr/>
        <p:txBody>
          <a:bodyPr/>
          <a:lstStyle/>
          <a:p>
            <a:fld id="{CCEC88F9-1D98-49F0-81A8-34CD6E64CD4A}" type="slidenum">
              <a:rPr lang="en-US" smtClean="0"/>
              <a:t>34</a:t>
            </a:fld>
            <a:endParaRPr lang="en-US"/>
          </a:p>
        </p:txBody>
      </p:sp>
    </p:spTree>
    <p:extLst>
      <p:ext uri="{BB962C8B-B14F-4D97-AF65-F5344CB8AC3E}">
        <p14:creationId xmlns:p14="http://schemas.microsoft.com/office/powerpoint/2010/main" val="1625744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concrete example.</a:t>
            </a:r>
          </a:p>
        </p:txBody>
      </p:sp>
      <p:sp>
        <p:nvSpPr>
          <p:cNvPr id="4" name="Slide Number Placeholder 3"/>
          <p:cNvSpPr>
            <a:spLocks noGrp="1"/>
          </p:cNvSpPr>
          <p:nvPr>
            <p:ph type="sldNum" sz="quarter" idx="10"/>
          </p:nvPr>
        </p:nvSpPr>
        <p:spPr/>
        <p:txBody>
          <a:bodyPr/>
          <a:lstStyle/>
          <a:p>
            <a:fld id="{CCEC88F9-1D98-49F0-81A8-34CD6E64CD4A}" type="slidenum">
              <a:rPr lang="en-US" smtClean="0"/>
              <a:t>35</a:t>
            </a:fld>
            <a:endParaRPr lang="en-US"/>
          </a:p>
        </p:txBody>
      </p:sp>
    </p:spTree>
    <p:extLst>
      <p:ext uri="{BB962C8B-B14F-4D97-AF65-F5344CB8AC3E}">
        <p14:creationId xmlns:p14="http://schemas.microsoft.com/office/powerpoint/2010/main" val="3059271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concrete example.</a:t>
            </a:r>
          </a:p>
        </p:txBody>
      </p:sp>
      <p:sp>
        <p:nvSpPr>
          <p:cNvPr id="4" name="Slide Number Placeholder 3"/>
          <p:cNvSpPr>
            <a:spLocks noGrp="1"/>
          </p:cNvSpPr>
          <p:nvPr>
            <p:ph type="sldNum" sz="quarter" idx="10"/>
          </p:nvPr>
        </p:nvSpPr>
        <p:spPr/>
        <p:txBody>
          <a:bodyPr/>
          <a:lstStyle/>
          <a:p>
            <a:fld id="{CCEC88F9-1D98-49F0-81A8-34CD6E64CD4A}" type="slidenum">
              <a:rPr lang="en-US" smtClean="0"/>
              <a:t>36</a:t>
            </a:fld>
            <a:endParaRPr lang="en-US"/>
          </a:p>
        </p:txBody>
      </p:sp>
    </p:spTree>
    <p:extLst>
      <p:ext uri="{BB962C8B-B14F-4D97-AF65-F5344CB8AC3E}">
        <p14:creationId xmlns:p14="http://schemas.microsoft.com/office/powerpoint/2010/main" val="420013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C88F9-1D98-49F0-81A8-34CD6E64CD4A}" type="slidenum">
              <a:rPr lang="en-US" smtClean="0"/>
              <a:t>3</a:t>
            </a:fld>
            <a:endParaRPr lang="en-US"/>
          </a:p>
        </p:txBody>
      </p:sp>
    </p:spTree>
    <p:extLst>
      <p:ext uri="{BB962C8B-B14F-4D97-AF65-F5344CB8AC3E}">
        <p14:creationId xmlns:p14="http://schemas.microsoft.com/office/powerpoint/2010/main" val="1121460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set of all Politicians, and the set of all Diapers.  The functions “f” and “g” extract the attribute-that-shall-not-be-named (“dirty”).</a:t>
            </a:r>
          </a:p>
        </p:txBody>
      </p:sp>
      <p:sp>
        <p:nvSpPr>
          <p:cNvPr id="4" name="Slide Number Placeholder 3"/>
          <p:cNvSpPr>
            <a:spLocks noGrp="1"/>
          </p:cNvSpPr>
          <p:nvPr>
            <p:ph type="sldNum" sz="quarter" idx="10"/>
          </p:nvPr>
        </p:nvSpPr>
        <p:spPr/>
        <p:txBody>
          <a:bodyPr/>
          <a:lstStyle/>
          <a:p>
            <a:fld id="{CCEC88F9-1D98-49F0-81A8-34CD6E64CD4A}" type="slidenum">
              <a:rPr lang="en-US" smtClean="0"/>
              <a:t>37</a:t>
            </a:fld>
            <a:endParaRPr lang="en-US"/>
          </a:p>
        </p:txBody>
      </p:sp>
    </p:spTree>
    <p:extLst>
      <p:ext uri="{BB962C8B-B14F-4D97-AF65-F5344CB8AC3E}">
        <p14:creationId xmlns:p14="http://schemas.microsoft.com/office/powerpoint/2010/main" val="4291991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construct the unique morphism f-converse after g, which implies that Politicians are Diapers.</a:t>
            </a:r>
          </a:p>
        </p:txBody>
      </p:sp>
      <p:sp>
        <p:nvSpPr>
          <p:cNvPr id="4" name="Slide Number Placeholder 3"/>
          <p:cNvSpPr>
            <a:spLocks noGrp="1"/>
          </p:cNvSpPr>
          <p:nvPr>
            <p:ph type="sldNum" sz="quarter" idx="10"/>
          </p:nvPr>
        </p:nvSpPr>
        <p:spPr/>
        <p:txBody>
          <a:bodyPr/>
          <a:lstStyle/>
          <a:p>
            <a:fld id="{CCEC88F9-1D98-49F0-81A8-34CD6E64CD4A}" type="slidenum">
              <a:rPr lang="en-US" smtClean="0"/>
              <a:t>38</a:t>
            </a:fld>
            <a:endParaRPr lang="en-US"/>
          </a:p>
        </p:txBody>
      </p:sp>
    </p:spTree>
    <p:extLst>
      <p:ext uri="{BB962C8B-B14F-4D97-AF65-F5344CB8AC3E}">
        <p14:creationId xmlns:p14="http://schemas.microsoft.com/office/powerpoint/2010/main" val="4096909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hide the shared attribute from the listener, alluding to it just enough.  Then the dominoes tip over in the listener’s mind, two-and-two are put together, and the “ah ha that is clever” remark is achieved.  “Both must be changed often, and for the same reason.”</a:t>
            </a:r>
          </a:p>
        </p:txBody>
      </p:sp>
      <p:sp>
        <p:nvSpPr>
          <p:cNvPr id="4" name="Slide Number Placeholder 3"/>
          <p:cNvSpPr>
            <a:spLocks noGrp="1"/>
          </p:cNvSpPr>
          <p:nvPr>
            <p:ph type="sldNum" sz="quarter" idx="10"/>
          </p:nvPr>
        </p:nvSpPr>
        <p:spPr/>
        <p:txBody>
          <a:bodyPr/>
          <a:lstStyle/>
          <a:p>
            <a:fld id="{CCEC88F9-1D98-49F0-81A8-34CD6E64CD4A}" type="slidenum">
              <a:rPr lang="en-US" smtClean="0"/>
              <a:t>39</a:t>
            </a:fld>
            <a:endParaRPr lang="en-US"/>
          </a:p>
        </p:txBody>
      </p:sp>
    </p:spTree>
    <p:extLst>
      <p:ext uri="{BB962C8B-B14F-4D97-AF65-F5344CB8AC3E}">
        <p14:creationId xmlns:p14="http://schemas.microsoft.com/office/powerpoint/2010/main" val="1776504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functional programmers, we have certain intuition about functions.  We know that not all functions are invertible!  Certainly, computations are not generally invertible (reversable).  So what does it mean to move “backwards” through a function?</a:t>
            </a:r>
          </a:p>
          <a:p>
            <a:endParaRPr lang="en-US" dirty="0"/>
          </a:p>
          <a:p>
            <a:r>
              <a:rPr lang="en-US" dirty="0"/>
              <a:t>Let’s start by thinking about the definition of a function.  A function maps each element in a set (say, set “A” here), to exactly one element in another set (say set “B”) here.</a:t>
            </a:r>
          </a:p>
        </p:txBody>
      </p:sp>
      <p:sp>
        <p:nvSpPr>
          <p:cNvPr id="4" name="Slide Number Placeholder 3"/>
          <p:cNvSpPr>
            <a:spLocks noGrp="1"/>
          </p:cNvSpPr>
          <p:nvPr>
            <p:ph type="sldNum" sz="quarter" idx="10"/>
          </p:nvPr>
        </p:nvSpPr>
        <p:spPr/>
        <p:txBody>
          <a:bodyPr/>
          <a:lstStyle/>
          <a:p>
            <a:fld id="{CCEC88F9-1D98-49F0-81A8-34CD6E64CD4A}" type="slidenum">
              <a:rPr lang="en-US" smtClean="0"/>
              <a:t>40</a:t>
            </a:fld>
            <a:endParaRPr lang="en-US"/>
          </a:p>
        </p:txBody>
      </p:sp>
    </p:spTree>
    <p:extLst>
      <p:ext uri="{BB962C8B-B14F-4D97-AF65-F5344CB8AC3E}">
        <p14:creationId xmlns:p14="http://schemas.microsoft.com/office/powerpoint/2010/main" val="1971550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one possible function from A to B.  We call this function f.  Does this function have an inverse?</a:t>
            </a:r>
          </a:p>
          <a:p>
            <a:endParaRPr lang="en-US" dirty="0"/>
          </a:p>
          <a:p>
            <a:r>
              <a:rPr lang="en-US" dirty="0"/>
              <a:t>Let’s flip around all the arrows.</a:t>
            </a:r>
          </a:p>
        </p:txBody>
      </p:sp>
      <p:sp>
        <p:nvSpPr>
          <p:cNvPr id="4" name="Slide Number Placeholder 3"/>
          <p:cNvSpPr>
            <a:spLocks noGrp="1"/>
          </p:cNvSpPr>
          <p:nvPr>
            <p:ph type="sldNum" sz="quarter" idx="10"/>
          </p:nvPr>
        </p:nvSpPr>
        <p:spPr/>
        <p:txBody>
          <a:bodyPr/>
          <a:lstStyle/>
          <a:p>
            <a:fld id="{CCEC88F9-1D98-49F0-81A8-34CD6E64CD4A}" type="slidenum">
              <a:rPr lang="en-US" smtClean="0"/>
              <a:t>41</a:t>
            </a:fld>
            <a:endParaRPr lang="en-US"/>
          </a:p>
        </p:txBody>
      </p:sp>
    </p:spTree>
    <p:extLst>
      <p:ext uri="{BB962C8B-B14F-4D97-AF65-F5344CB8AC3E}">
        <p14:creationId xmlns:p14="http://schemas.microsoft.com/office/powerpoint/2010/main" val="272789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 mapping from elements of B to elements of A.</a:t>
            </a:r>
          </a:p>
        </p:txBody>
      </p:sp>
      <p:sp>
        <p:nvSpPr>
          <p:cNvPr id="4" name="Slide Number Placeholder 3"/>
          <p:cNvSpPr>
            <a:spLocks noGrp="1"/>
          </p:cNvSpPr>
          <p:nvPr>
            <p:ph type="sldNum" sz="quarter" idx="10"/>
          </p:nvPr>
        </p:nvSpPr>
        <p:spPr/>
        <p:txBody>
          <a:bodyPr/>
          <a:lstStyle/>
          <a:p>
            <a:fld id="{CCEC88F9-1D98-49F0-81A8-34CD6E64CD4A}" type="slidenum">
              <a:rPr lang="en-US" smtClean="0"/>
              <a:t>42</a:t>
            </a:fld>
            <a:endParaRPr lang="en-US"/>
          </a:p>
        </p:txBody>
      </p:sp>
    </p:spTree>
    <p:extLst>
      <p:ext uri="{BB962C8B-B14F-4D97-AF65-F5344CB8AC3E}">
        <p14:creationId xmlns:p14="http://schemas.microsoft.com/office/powerpoint/2010/main" val="18956640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violates the definition of a function, because that bottom item in B is not going to exactly one element in A.</a:t>
            </a:r>
          </a:p>
          <a:p>
            <a:endParaRPr lang="en-US" dirty="0"/>
          </a:p>
          <a:p>
            <a:r>
              <a:rPr lang="en-US" dirty="0"/>
              <a:t>What do we do?</a:t>
            </a:r>
          </a:p>
        </p:txBody>
      </p:sp>
      <p:sp>
        <p:nvSpPr>
          <p:cNvPr id="4" name="Slide Number Placeholder 3"/>
          <p:cNvSpPr>
            <a:spLocks noGrp="1"/>
          </p:cNvSpPr>
          <p:nvPr>
            <p:ph type="sldNum" sz="quarter" idx="10"/>
          </p:nvPr>
        </p:nvSpPr>
        <p:spPr/>
        <p:txBody>
          <a:bodyPr/>
          <a:lstStyle/>
          <a:p>
            <a:fld id="{CCEC88F9-1D98-49F0-81A8-34CD6E64CD4A}" type="slidenum">
              <a:rPr lang="en-US" smtClean="0"/>
              <a:t>43</a:t>
            </a:fld>
            <a:endParaRPr lang="en-US"/>
          </a:p>
        </p:txBody>
      </p:sp>
    </p:spTree>
    <p:extLst>
      <p:ext uri="{BB962C8B-B14F-4D97-AF65-F5344CB8AC3E}">
        <p14:creationId xmlns:p14="http://schemas.microsoft.com/office/powerpoint/2010/main" val="1290722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functions are just special cases of binary relations.  Binary relations between a pair of sets A and B are just subsets of their Cartesian product.</a:t>
            </a:r>
          </a:p>
          <a:p>
            <a:endParaRPr lang="en-US" dirty="0"/>
          </a:p>
          <a:p>
            <a:r>
              <a:rPr lang="en-US" dirty="0"/>
              <a:t>Every function is a binary relation.  But not every binary relation is a function.</a:t>
            </a:r>
          </a:p>
          <a:p>
            <a:endParaRPr lang="en-US" dirty="0"/>
          </a:p>
          <a:p>
            <a:r>
              <a:rPr lang="en-US" dirty="0"/>
              <a:t>By “relaxing” your functions into binary relations, you can start thinking about things relationally rather than “directionally.”  The mental and mechanical freedom can be liberating.</a:t>
            </a:r>
          </a:p>
          <a:p>
            <a:endParaRPr lang="en-US" dirty="0"/>
          </a:p>
          <a:p>
            <a:r>
              <a:rPr lang="en-US" dirty="0"/>
              <a:t>However, depending on your opinion of the modern SQL landscape, we sort of got off to a bad start with relational thinking…</a:t>
            </a:r>
          </a:p>
        </p:txBody>
      </p:sp>
      <p:sp>
        <p:nvSpPr>
          <p:cNvPr id="4" name="Slide Number Placeholder 3"/>
          <p:cNvSpPr>
            <a:spLocks noGrp="1"/>
          </p:cNvSpPr>
          <p:nvPr>
            <p:ph type="sldNum" sz="quarter" idx="10"/>
          </p:nvPr>
        </p:nvSpPr>
        <p:spPr/>
        <p:txBody>
          <a:bodyPr/>
          <a:lstStyle/>
          <a:p>
            <a:fld id="{CCEC88F9-1D98-49F0-81A8-34CD6E64CD4A}" type="slidenum">
              <a:rPr lang="en-US" smtClean="0"/>
              <a:t>44</a:t>
            </a:fld>
            <a:endParaRPr lang="en-US"/>
          </a:p>
        </p:txBody>
      </p:sp>
    </p:spTree>
    <p:extLst>
      <p:ext uri="{BB962C8B-B14F-4D97-AF65-F5344CB8AC3E}">
        <p14:creationId xmlns:p14="http://schemas.microsoft.com/office/powerpoint/2010/main" val="895112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these two words have common etymology?</a:t>
            </a:r>
          </a:p>
          <a:p>
            <a:endParaRPr lang="en-US" dirty="0"/>
          </a:p>
          <a:p>
            <a:r>
              <a:rPr lang="en-US" dirty="0"/>
              <a:t>(Anyone see the intrinsic metaphor that makes this funny?)</a:t>
            </a:r>
          </a:p>
        </p:txBody>
      </p:sp>
      <p:sp>
        <p:nvSpPr>
          <p:cNvPr id="4" name="Slide Number Placeholder 3"/>
          <p:cNvSpPr>
            <a:spLocks noGrp="1"/>
          </p:cNvSpPr>
          <p:nvPr>
            <p:ph type="sldNum" sz="quarter" idx="10"/>
          </p:nvPr>
        </p:nvSpPr>
        <p:spPr/>
        <p:txBody>
          <a:bodyPr/>
          <a:lstStyle/>
          <a:p>
            <a:fld id="{CCEC88F9-1D98-49F0-81A8-34CD6E64CD4A}" type="slidenum">
              <a:rPr lang="en-US" smtClean="0"/>
              <a:t>45</a:t>
            </a:fld>
            <a:endParaRPr lang="en-US"/>
          </a:p>
        </p:txBody>
      </p:sp>
    </p:spTree>
    <p:extLst>
      <p:ext uri="{BB962C8B-B14F-4D97-AF65-F5344CB8AC3E}">
        <p14:creationId xmlns:p14="http://schemas.microsoft.com/office/powerpoint/2010/main" val="617488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we can build relational specifications for computer programs that look like linguistic metaphors.  Let’s try to do “string formatting.”  The input is a string, and the output is the string all chopped up nicely across multiple lines, and with lots of pretty whitespace added.</a:t>
            </a:r>
          </a:p>
          <a:p>
            <a:endParaRPr lang="en-US" dirty="0"/>
          </a:p>
          <a:p>
            <a:r>
              <a:rPr lang="en-US" dirty="0"/>
              <a:t>Some examples of formatting functions could include word wrap, scalariform, and </a:t>
            </a:r>
            <a:r>
              <a:rPr lang="en-US" dirty="0" err="1"/>
              <a:t>gofmt</a:t>
            </a:r>
            <a:r>
              <a:rPr lang="en-US" dirty="0"/>
              <a:t>.</a:t>
            </a:r>
          </a:p>
          <a:p>
            <a:endParaRPr lang="en-US" dirty="0"/>
          </a:p>
          <a:p>
            <a:r>
              <a:rPr lang="en-US" dirty="0"/>
              <a:t>As we build this spec, we will have to first pick the hidden attribute that must be preserved.  Then, we will have to devise another way to choose among many possible outputs that preserve the shared attribute.</a:t>
            </a:r>
          </a:p>
        </p:txBody>
      </p:sp>
      <p:sp>
        <p:nvSpPr>
          <p:cNvPr id="4" name="Slide Number Placeholder 3"/>
          <p:cNvSpPr>
            <a:spLocks noGrp="1"/>
          </p:cNvSpPr>
          <p:nvPr>
            <p:ph type="sldNum" sz="quarter" idx="10"/>
          </p:nvPr>
        </p:nvSpPr>
        <p:spPr/>
        <p:txBody>
          <a:bodyPr/>
          <a:lstStyle/>
          <a:p>
            <a:fld id="{CCEC88F9-1D98-49F0-81A8-34CD6E64CD4A}" type="slidenum">
              <a:rPr lang="en-US" smtClean="0"/>
              <a:t>46</a:t>
            </a:fld>
            <a:endParaRPr lang="en-US"/>
          </a:p>
        </p:txBody>
      </p:sp>
    </p:spTree>
    <p:extLst>
      <p:ext uri="{BB962C8B-B14F-4D97-AF65-F5344CB8AC3E}">
        <p14:creationId xmlns:p14="http://schemas.microsoft.com/office/powerpoint/2010/main" val="152453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cool, tangible example of the virtues of functional programming:  A librarian-friendly visual analytics dashboard written in 100% Scala (via </a:t>
            </a:r>
            <a:r>
              <a:rPr lang="en-US" dirty="0" err="1"/>
              <a:t>scala-js</a:t>
            </a:r>
            <a:r>
              <a:rPr lang="en-US" dirty="0"/>
              <a:t>).  Number of people:  1.  Number of defects?  0.</a:t>
            </a:r>
          </a:p>
          <a:p>
            <a:endParaRPr lang="en-US" dirty="0"/>
          </a:p>
          <a:p>
            <a:r>
              <a:rPr lang="en-US" dirty="0"/>
              <a:t>How did I do it?  Free applicative </a:t>
            </a:r>
            <a:r>
              <a:rPr lang="en-US" dirty="0" err="1"/>
              <a:t>functors</a:t>
            </a:r>
            <a:r>
              <a:rPr lang="en-US" dirty="0"/>
              <a:t>, bidirectional parsing.  Produces/consumes Vega-Lite grammar. UI tools are wired together using functional reactive programming.</a:t>
            </a:r>
          </a:p>
          <a:p>
            <a:endParaRPr lang="en-US" dirty="0"/>
          </a:p>
          <a:p>
            <a:r>
              <a:rPr lang="en-US" dirty="0"/>
              <a:t>Side note:  I used category theory to design the drag-and-drop interface.  This was possible because I was able to represent the possible operations algebraically, and the tidiness popped out naturally.</a:t>
            </a:r>
          </a:p>
        </p:txBody>
      </p:sp>
      <p:sp>
        <p:nvSpPr>
          <p:cNvPr id="4" name="Slide Number Placeholder 3"/>
          <p:cNvSpPr>
            <a:spLocks noGrp="1"/>
          </p:cNvSpPr>
          <p:nvPr>
            <p:ph type="sldNum" sz="quarter" idx="10"/>
          </p:nvPr>
        </p:nvSpPr>
        <p:spPr/>
        <p:txBody>
          <a:bodyPr/>
          <a:lstStyle/>
          <a:p>
            <a:fld id="{CCEC88F9-1D98-49F0-81A8-34CD6E64CD4A}" type="slidenum">
              <a:rPr lang="en-US" smtClean="0"/>
              <a:t>5</a:t>
            </a:fld>
            <a:endParaRPr lang="en-US"/>
          </a:p>
        </p:txBody>
      </p:sp>
    </p:spTree>
    <p:extLst>
      <p:ext uri="{BB962C8B-B14F-4D97-AF65-F5344CB8AC3E}">
        <p14:creationId xmlns:p14="http://schemas.microsoft.com/office/powerpoint/2010/main" val="7397411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formatted string…”</a:t>
            </a:r>
          </a:p>
        </p:txBody>
      </p:sp>
      <p:sp>
        <p:nvSpPr>
          <p:cNvPr id="4" name="Slide Number Placeholder 3"/>
          <p:cNvSpPr>
            <a:spLocks noGrp="1"/>
          </p:cNvSpPr>
          <p:nvPr>
            <p:ph type="sldNum" sz="quarter" idx="10"/>
          </p:nvPr>
        </p:nvSpPr>
        <p:spPr/>
        <p:txBody>
          <a:bodyPr/>
          <a:lstStyle/>
          <a:p>
            <a:fld id="{CCEC88F9-1D98-49F0-81A8-34CD6E64CD4A}" type="slidenum">
              <a:rPr lang="en-US" smtClean="0"/>
              <a:t>47</a:t>
            </a:fld>
            <a:endParaRPr lang="en-US"/>
          </a:p>
        </p:txBody>
      </p:sp>
    </p:spTree>
    <p:extLst>
      <p:ext uri="{BB962C8B-B14F-4D97-AF65-F5344CB8AC3E}">
        <p14:creationId xmlns:p14="http://schemas.microsoft.com/office/powerpoint/2010/main" val="3699974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 sequence of strings…”</a:t>
            </a:r>
          </a:p>
        </p:txBody>
      </p:sp>
      <p:sp>
        <p:nvSpPr>
          <p:cNvPr id="4" name="Slide Number Placeholder 3"/>
          <p:cNvSpPr>
            <a:spLocks noGrp="1"/>
          </p:cNvSpPr>
          <p:nvPr>
            <p:ph type="sldNum" sz="quarter" idx="10"/>
          </p:nvPr>
        </p:nvSpPr>
        <p:spPr/>
        <p:txBody>
          <a:bodyPr/>
          <a:lstStyle/>
          <a:p>
            <a:fld id="{CCEC88F9-1D98-49F0-81A8-34CD6E64CD4A}" type="slidenum">
              <a:rPr lang="en-US" smtClean="0"/>
              <a:t>48</a:t>
            </a:fld>
            <a:endParaRPr lang="en-US"/>
          </a:p>
        </p:txBody>
      </p:sp>
    </p:spTree>
    <p:extLst>
      <p:ext uri="{BB962C8B-B14F-4D97-AF65-F5344CB8AC3E}">
        <p14:creationId xmlns:p14="http://schemas.microsoft.com/office/powerpoint/2010/main" val="20782467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contains the same sequence of words as the input…” (…</a:t>
            </a:r>
            <a:r>
              <a:rPr lang="en-US" dirty="0" err="1"/>
              <a:t>aaand</a:t>
            </a:r>
            <a:r>
              <a:rPr lang="en-US" dirty="0"/>
              <a:t>, there is nice beautiful whitespace and neat newlines added.)  Encoding that latter part into the diagram will take some additional work.  Let’s poke around pointwise to find out what needs to be done.</a:t>
            </a:r>
          </a:p>
        </p:txBody>
      </p:sp>
      <p:sp>
        <p:nvSpPr>
          <p:cNvPr id="4" name="Slide Number Placeholder 3"/>
          <p:cNvSpPr>
            <a:spLocks noGrp="1"/>
          </p:cNvSpPr>
          <p:nvPr>
            <p:ph type="sldNum" sz="quarter" idx="10"/>
          </p:nvPr>
        </p:nvSpPr>
        <p:spPr/>
        <p:txBody>
          <a:bodyPr/>
          <a:lstStyle/>
          <a:p>
            <a:fld id="{CCEC88F9-1D98-49F0-81A8-34CD6E64CD4A}" type="slidenum">
              <a:rPr lang="en-US" smtClean="0"/>
              <a:t>49</a:t>
            </a:fld>
            <a:endParaRPr lang="en-US"/>
          </a:p>
        </p:txBody>
      </p:sp>
    </p:spTree>
    <p:extLst>
      <p:ext uri="{BB962C8B-B14F-4D97-AF65-F5344CB8AC3E}">
        <p14:creationId xmlns:p14="http://schemas.microsoft.com/office/powerpoint/2010/main" val="33686553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flip around the “bind words” function by taking its converse.</a:t>
            </a:r>
          </a:p>
        </p:txBody>
      </p:sp>
      <p:sp>
        <p:nvSpPr>
          <p:cNvPr id="4" name="Slide Number Placeholder 3"/>
          <p:cNvSpPr>
            <a:spLocks noGrp="1"/>
          </p:cNvSpPr>
          <p:nvPr>
            <p:ph type="sldNum" sz="quarter" idx="10"/>
          </p:nvPr>
        </p:nvSpPr>
        <p:spPr/>
        <p:txBody>
          <a:bodyPr/>
          <a:lstStyle/>
          <a:p>
            <a:fld id="{CCEC88F9-1D98-49F0-81A8-34CD6E64CD4A}" type="slidenum">
              <a:rPr lang="en-US" smtClean="0"/>
              <a:t>50</a:t>
            </a:fld>
            <a:endParaRPr lang="en-US"/>
          </a:p>
        </p:txBody>
      </p:sp>
    </p:spTree>
    <p:extLst>
      <p:ext uri="{BB962C8B-B14F-4D97-AF65-F5344CB8AC3E}">
        <p14:creationId xmlns:p14="http://schemas.microsoft.com/office/powerpoint/2010/main" val="691874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put a thing through the green path to see what happens.</a:t>
            </a:r>
          </a:p>
        </p:txBody>
      </p:sp>
      <p:sp>
        <p:nvSpPr>
          <p:cNvPr id="4" name="Slide Number Placeholder 3"/>
          <p:cNvSpPr>
            <a:spLocks noGrp="1"/>
          </p:cNvSpPr>
          <p:nvPr>
            <p:ph type="sldNum" sz="quarter" idx="10"/>
          </p:nvPr>
        </p:nvSpPr>
        <p:spPr/>
        <p:txBody>
          <a:bodyPr/>
          <a:lstStyle/>
          <a:p>
            <a:fld id="{CCEC88F9-1D98-49F0-81A8-34CD6E64CD4A}" type="slidenum">
              <a:rPr lang="en-US" smtClean="0"/>
              <a:t>51</a:t>
            </a:fld>
            <a:endParaRPr lang="en-US"/>
          </a:p>
        </p:txBody>
      </p:sp>
    </p:spTree>
    <p:extLst>
      <p:ext uri="{BB962C8B-B14F-4D97-AF65-F5344CB8AC3E}">
        <p14:creationId xmlns:p14="http://schemas.microsoft.com/office/powerpoint/2010/main" val="9875759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input string “foo bar </a:t>
            </a:r>
            <a:r>
              <a:rPr lang="en-US" dirty="0" err="1"/>
              <a:t>baz</a:t>
            </a:r>
            <a:r>
              <a:rPr lang="en-US" dirty="0"/>
              <a:t>”, on the right.  The output of the “words” function is a list, of length 3, containing the sequence of words in the input string, namely: “foo”, then “bar”, then “</a:t>
            </a:r>
            <a:r>
              <a:rPr lang="en-US" dirty="0" err="1"/>
              <a:t>baz</a:t>
            </a:r>
            <a:r>
              <a:rPr lang="en-US" dirty="0"/>
              <a:t>”.</a:t>
            </a:r>
          </a:p>
        </p:txBody>
      </p:sp>
      <p:sp>
        <p:nvSpPr>
          <p:cNvPr id="4" name="Slide Number Placeholder 3"/>
          <p:cNvSpPr>
            <a:spLocks noGrp="1"/>
          </p:cNvSpPr>
          <p:nvPr>
            <p:ph type="sldNum" sz="quarter" idx="10"/>
          </p:nvPr>
        </p:nvSpPr>
        <p:spPr/>
        <p:txBody>
          <a:bodyPr/>
          <a:lstStyle/>
          <a:p>
            <a:fld id="{CCEC88F9-1D98-49F0-81A8-34CD6E64CD4A}" type="slidenum">
              <a:rPr lang="en-US" smtClean="0"/>
              <a:t>52</a:t>
            </a:fld>
            <a:endParaRPr lang="en-US"/>
          </a:p>
        </p:txBody>
      </p:sp>
    </p:spTree>
    <p:extLst>
      <p:ext uri="{BB962C8B-B14F-4D97-AF65-F5344CB8AC3E}">
        <p14:creationId xmlns:p14="http://schemas.microsoft.com/office/powerpoint/2010/main" val="2699449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compose that with “bind words converse”.  Unfortunately, the output that we get is an infinite set of string lists.  Each string list in the set contains its own unique distribution of whitespace.</a:t>
            </a:r>
          </a:p>
          <a:p>
            <a:endParaRPr lang="en-US" dirty="0"/>
          </a:p>
          <a:p>
            <a:r>
              <a:rPr lang="en-US" dirty="0"/>
              <a:t>Oliveira states that, if we can define an endo-relation on this set that helps us choose which of these word lists we like more than others, we can plug the endo-relation into our diagram and (in principle) derive a program.</a:t>
            </a:r>
          </a:p>
        </p:txBody>
      </p:sp>
      <p:sp>
        <p:nvSpPr>
          <p:cNvPr id="4" name="Slide Number Placeholder 3"/>
          <p:cNvSpPr>
            <a:spLocks noGrp="1"/>
          </p:cNvSpPr>
          <p:nvPr>
            <p:ph type="sldNum" sz="quarter" idx="10"/>
          </p:nvPr>
        </p:nvSpPr>
        <p:spPr/>
        <p:txBody>
          <a:bodyPr/>
          <a:lstStyle/>
          <a:p>
            <a:fld id="{CCEC88F9-1D98-49F0-81A8-34CD6E64CD4A}" type="slidenum">
              <a:rPr lang="en-US" smtClean="0"/>
              <a:t>53</a:t>
            </a:fld>
            <a:endParaRPr lang="en-US"/>
          </a:p>
        </p:txBody>
      </p:sp>
    </p:spTree>
    <p:extLst>
      <p:ext uri="{BB962C8B-B14F-4D97-AF65-F5344CB8AC3E}">
        <p14:creationId xmlns:p14="http://schemas.microsoft.com/office/powerpoint/2010/main" val="9042490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call this </a:t>
            </a:r>
            <a:r>
              <a:rPr lang="en-US" dirty="0" err="1"/>
              <a:t>endorelation</a:t>
            </a:r>
            <a:r>
              <a:rPr lang="en-US" dirty="0"/>
              <a:t> “better,” shown in blue above.  Given a list of strings, it hands us back a string that is formatted “better” according to our formatting preferences.</a:t>
            </a:r>
          </a:p>
        </p:txBody>
      </p:sp>
      <p:sp>
        <p:nvSpPr>
          <p:cNvPr id="4" name="Slide Number Placeholder 3"/>
          <p:cNvSpPr>
            <a:spLocks noGrp="1"/>
          </p:cNvSpPr>
          <p:nvPr>
            <p:ph type="sldNum" sz="quarter" idx="10"/>
          </p:nvPr>
        </p:nvSpPr>
        <p:spPr/>
        <p:txBody>
          <a:bodyPr/>
          <a:lstStyle/>
          <a:p>
            <a:fld id="{CCEC88F9-1D98-49F0-81A8-34CD6E64CD4A}" type="slidenum">
              <a:rPr lang="en-US" smtClean="0"/>
              <a:t>54</a:t>
            </a:fld>
            <a:endParaRPr lang="en-US"/>
          </a:p>
        </p:txBody>
      </p:sp>
    </p:spTree>
    <p:extLst>
      <p:ext uri="{BB962C8B-B14F-4D97-AF65-F5344CB8AC3E}">
        <p14:creationId xmlns:p14="http://schemas.microsoft.com/office/powerpoint/2010/main" val="9004439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introduce a relational “shrink” operator pronounced “shrunk by.”  What does it do?</a:t>
            </a:r>
          </a:p>
          <a:p>
            <a:endParaRPr lang="en-US" dirty="0"/>
          </a:p>
          <a:p>
            <a:r>
              <a:rPr lang="en-US" dirty="0"/>
              <a:t>“Consider the relation on the left side of the “shrink” operator.  Take its outputs, and emit a ‘best’ output according to the criterion on the right.”  Think of it as a quality control filter.  Or an optimization criterion.  It takes a thing and returns an “</a:t>
            </a:r>
            <a:r>
              <a:rPr lang="en-US" dirty="0" err="1"/>
              <a:t>embettered</a:t>
            </a:r>
            <a:r>
              <a:rPr lang="en-US" dirty="0"/>
              <a:t>” version of that thing.</a:t>
            </a:r>
          </a:p>
          <a:p>
            <a:endParaRPr lang="en-US" dirty="0"/>
          </a:p>
          <a:p>
            <a:r>
              <a:rPr lang="en-US" dirty="0"/>
              <a:t>What does the spec for our </a:t>
            </a:r>
            <a:r>
              <a:rPr lang="en-US" i="1" dirty="0"/>
              <a:t>format </a:t>
            </a:r>
            <a:r>
              <a:rPr lang="en-US" i="0" dirty="0"/>
              <a:t>function </a:t>
            </a:r>
            <a:r>
              <a:rPr lang="en-US" dirty="0"/>
              <a:t>mean?  It optimizes whitespace while preserving the word sequence.</a:t>
            </a:r>
          </a:p>
          <a:p>
            <a:endParaRPr lang="en-US" dirty="0"/>
          </a:p>
          <a:p>
            <a:r>
              <a:rPr lang="en-US" dirty="0"/>
              <a:t>When the objects in this diagram are represented in the programming language of your choice as inductive (sometimes called “recursive”) types, Oliveira calls this pattern </a:t>
            </a:r>
            <a:r>
              <a:rPr lang="en-US" b="1" dirty="0"/>
              <a:t>a </a:t>
            </a:r>
            <a:r>
              <a:rPr lang="en-US" b="1" dirty="0" err="1"/>
              <a:t>metaphorism</a:t>
            </a:r>
            <a:r>
              <a:rPr lang="en-US" dirty="0"/>
              <a:t>.</a:t>
            </a:r>
          </a:p>
          <a:p>
            <a:endParaRPr lang="en-US" dirty="0"/>
          </a:p>
          <a:p>
            <a:r>
              <a:rPr lang="en-US" dirty="0"/>
              <a:t>The promise is as follows:  Assuming you can come up with a suitable criterion for your “better” relation, and you can represent the objects above as inductive (recursive) types, the “Algebra of Programming” provides you with a formulaic and mostly mechanical way to translate this diagram into a functional program.  (In </a:t>
            </a:r>
            <a:r>
              <a:rPr lang="en-US" dirty="0" err="1"/>
              <a:t>squiggol</a:t>
            </a:r>
            <a:r>
              <a:rPr lang="en-US" dirty="0"/>
              <a:t>.)  This functional program will be built up of </a:t>
            </a:r>
            <a:r>
              <a:rPr lang="en-US" dirty="0" err="1"/>
              <a:t>anamorphisms</a:t>
            </a:r>
            <a:r>
              <a:rPr lang="en-US" dirty="0"/>
              <a:t> (unfolds) and </a:t>
            </a:r>
            <a:r>
              <a:rPr lang="en-US" dirty="0" err="1"/>
              <a:t>catamorphisms</a:t>
            </a:r>
            <a:r>
              <a:rPr lang="en-US" dirty="0"/>
              <a:t> (folds) that are typically combined into a hylomorphism.</a:t>
            </a:r>
          </a:p>
        </p:txBody>
      </p:sp>
      <p:sp>
        <p:nvSpPr>
          <p:cNvPr id="4" name="Slide Number Placeholder 3"/>
          <p:cNvSpPr>
            <a:spLocks noGrp="1"/>
          </p:cNvSpPr>
          <p:nvPr>
            <p:ph type="sldNum" sz="quarter" idx="10"/>
          </p:nvPr>
        </p:nvSpPr>
        <p:spPr/>
        <p:txBody>
          <a:bodyPr/>
          <a:lstStyle/>
          <a:p>
            <a:fld id="{CCEC88F9-1D98-49F0-81A8-34CD6E64CD4A}" type="slidenum">
              <a:rPr lang="en-US" smtClean="0"/>
              <a:t>55</a:t>
            </a:fld>
            <a:endParaRPr lang="en-US"/>
          </a:p>
        </p:txBody>
      </p:sp>
    </p:spTree>
    <p:extLst>
      <p:ext uri="{BB962C8B-B14F-4D97-AF65-F5344CB8AC3E}">
        <p14:creationId xmlns:p14="http://schemas.microsoft.com/office/powerpoint/2010/main" val="813975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diagram does not facilitate describing algorithms that have some “divide and conquer” nature to them.   (Divide and conquer is a metaphor, by the way.)</a:t>
            </a:r>
          </a:p>
          <a:p>
            <a:endParaRPr lang="en-US" dirty="0"/>
          </a:p>
          <a:p>
            <a:r>
              <a:rPr lang="en-US" dirty="0"/>
              <a:t>To do this, we have to do two things to our previous diagrams:</a:t>
            </a:r>
          </a:p>
          <a:p>
            <a:pPr marL="228600" indent="-228600">
              <a:buAutoNum type="arabicPeriod"/>
            </a:pPr>
            <a:r>
              <a:rPr lang="en-US" dirty="0"/>
              <a:t>Introduce an intermediate inductive type in the middle of the diagram that serves as the cream filling in the middle of the Divide and Conquer Oreo.</a:t>
            </a:r>
          </a:p>
          <a:p>
            <a:pPr marL="228600" indent="-228600">
              <a:buAutoNum type="arabicPeriod"/>
            </a:pPr>
            <a:r>
              <a:rPr lang="en-US" dirty="0"/>
              <a:t>Express the divide and conquer in the form of a hylomorphism.</a:t>
            </a:r>
          </a:p>
        </p:txBody>
      </p:sp>
      <p:sp>
        <p:nvSpPr>
          <p:cNvPr id="4" name="Slide Number Placeholder 3"/>
          <p:cNvSpPr>
            <a:spLocks noGrp="1"/>
          </p:cNvSpPr>
          <p:nvPr>
            <p:ph type="sldNum" sz="quarter" idx="10"/>
          </p:nvPr>
        </p:nvSpPr>
        <p:spPr/>
        <p:txBody>
          <a:bodyPr/>
          <a:lstStyle/>
          <a:p>
            <a:fld id="{CCEC88F9-1D98-49F0-81A8-34CD6E64CD4A}" type="slidenum">
              <a:rPr lang="en-US" smtClean="0"/>
              <a:t>56</a:t>
            </a:fld>
            <a:endParaRPr lang="en-US"/>
          </a:p>
        </p:txBody>
      </p:sp>
    </p:spTree>
    <p:extLst>
      <p:ext uri="{BB962C8B-B14F-4D97-AF65-F5344CB8AC3E}">
        <p14:creationId xmlns:p14="http://schemas.microsoft.com/office/powerpoint/2010/main" val="414799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visual analytics tool for sentiment analysis via document embedding.  We aim to publish this in IEEE </a:t>
            </a:r>
            <a:r>
              <a:rPr lang="en-US" dirty="0" err="1"/>
              <a:t>InfoVis</a:t>
            </a:r>
            <a:r>
              <a:rPr lang="en-US" dirty="0"/>
              <a:t> or another conference.  This interface made thousands of research study interview transcripts navigable and understandable!  Making complex, interactive things like this is much easier when FP is around to catch your bugs!</a:t>
            </a:r>
          </a:p>
        </p:txBody>
      </p:sp>
      <p:sp>
        <p:nvSpPr>
          <p:cNvPr id="4" name="Slide Number Placeholder 3"/>
          <p:cNvSpPr>
            <a:spLocks noGrp="1"/>
          </p:cNvSpPr>
          <p:nvPr>
            <p:ph type="sldNum" sz="quarter" idx="10"/>
          </p:nvPr>
        </p:nvSpPr>
        <p:spPr/>
        <p:txBody>
          <a:bodyPr/>
          <a:lstStyle/>
          <a:p>
            <a:fld id="{CCEC88F9-1D98-49F0-81A8-34CD6E64CD4A}" type="slidenum">
              <a:rPr lang="en-US" smtClean="0"/>
              <a:t>6</a:t>
            </a:fld>
            <a:endParaRPr lang="en-US"/>
          </a:p>
        </p:txBody>
      </p:sp>
    </p:spTree>
    <p:extLst>
      <p:ext uri="{BB962C8B-B14F-4D97-AF65-F5344CB8AC3E}">
        <p14:creationId xmlns:p14="http://schemas.microsoft.com/office/powerpoint/2010/main" val="2971276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to introduce an auxiliary type W.  This type will be produced by an </a:t>
            </a:r>
            <a:r>
              <a:rPr lang="en-US" dirty="0" err="1"/>
              <a:t>anamorphism</a:t>
            </a:r>
            <a:r>
              <a:rPr lang="en-US" dirty="0"/>
              <a:t>, then consumed by a </a:t>
            </a:r>
            <a:r>
              <a:rPr lang="en-US" dirty="0" err="1"/>
              <a:t>catamorphism</a:t>
            </a:r>
            <a:r>
              <a:rPr lang="en-US" dirty="0"/>
              <a:t>.  (What is this called???  Hylomorphism!)  It “disappears” (a so-called “virtual data structure”) because it is only used internally by the hylomorphism.</a:t>
            </a:r>
          </a:p>
          <a:p>
            <a:endParaRPr lang="en-US" dirty="0"/>
          </a:p>
          <a:p>
            <a:r>
              <a:rPr lang="en-US" dirty="0"/>
              <a:t>Next, we go from V to T through W.  We have (at least) a couple of canonical ways to do this:</a:t>
            </a:r>
          </a:p>
        </p:txBody>
      </p:sp>
      <p:sp>
        <p:nvSpPr>
          <p:cNvPr id="4" name="Slide Number Placeholder 3"/>
          <p:cNvSpPr>
            <a:spLocks noGrp="1"/>
          </p:cNvSpPr>
          <p:nvPr>
            <p:ph type="sldNum" sz="quarter" idx="10"/>
          </p:nvPr>
        </p:nvSpPr>
        <p:spPr/>
        <p:txBody>
          <a:bodyPr/>
          <a:lstStyle/>
          <a:p>
            <a:fld id="{CCEC88F9-1D98-49F0-81A8-34CD6E64CD4A}" type="slidenum">
              <a:rPr lang="en-US" smtClean="0"/>
              <a:t>57</a:t>
            </a:fld>
            <a:endParaRPr lang="en-US"/>
          </a:p>
        </p:txBody>
      </p:sp>
    </p:spTree>
    <p:extLst>
      <p:ext uri="{BB962C8B-B14F-4D97-AF65-F5344CB8AC3E}">
        <p14:creationId xmlns:p14="http://schemas.microsoft.com/office/powerpoint/2010/main" val="38102816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“Easy divide, hard conquer” formulation, </a:t>
            </a:r>
            <a:r>
              <a:rPr lang="en-US" dirty="0" err="1"/>
              <a:t>catamorphism</a:t>
            </a:r>
            <a:r>
              <a:rPr lang="en-US" dirty="0"/>
              <a:t> h is usually a super-straightforward conversion between types W and V.  The hard work of preserving the invariant and doing the optimization goes into </a:t>
            </a:r>
            <a:r>
              <a:rPr lang="en-US" i="1" dirty="0"/>
              <a:t>Y</a:t>
            </a:r>
            <a:r>
              <a:rPr lang="en-US" dirty="0"/>
              <a:t>.</a:t>
            </a:r>
          </a:p>
          <a:p>
            <a:endParaRPr lang="en-US" dirty="0"/>
          </a:p>
          <a:p>
            <a:r>
              <a:rPr lang="en-US" dirty="0"/>
              <a:t>Cool trick:  Oliveira gives us a formula dictating what Y should be.</a:t>
            </a:r>
          </a:p>
          <a:p>
            <a:endParaRPr lang="en-US" dirty="0"/>
          </a:p>
          <a:p>
            <a:r>
              <a:rPr lang="en-US" dirty="0"/>
              <a:t>Think:  </a:t>
            </a:r>
            <a:r>
              <a:rPr lang="en-US" dirty="0" err="1"/>
              <a:t>Mergesort</a:t>
            </a:r>
            <a:r>
              <a:rPr lang="en-US" dirty="0"/>
              <a:t>.  Dividing the input list into parts is trivial, but conquering requires a careful merge of sorted lists.</a:t>
            </a:r>
          </a:p>
        </p:txBody>
      </p:sp>
      <p:sp>
        <p:nvSpPr>
          <p:cNvPr id="4" name="Slide Number Placeholder 3"/>
          <p:cNvSpPr>
            <a:spLocks noGrp="1"/>
          </p:cNvSpPr>
          <p:nvPr>
            <p:ph type="sldNum" sz="quarter" idx="10"/>
          </p:nvPr>
        </p:nvSpPr>
        <p:spPr/>
        <p:txBody>
          <a:bodyPr/>
          <a:lstStyle/>
          <a:p>
            <a:fld id="{CCEC88F9-1D98-49F0-81A8-34CD6E64CD4A}" type="slidenum">
              <a:rPr lang="en-US" smtClean="0"/>
              <a:t>58</a:t>
            </a:fld>
            <a:endParaRPr lang="en-US"/>
          </a:p>
        </p:txBody>
      </p:sp>
    </p:spTree>
    <p:extLst>
      <p:ext uri="{BB962C8B-B14F-4D97-AF65-F5344CB8AC3E}">
        <p14:creationId xmlns:p14="http://schemas.microsoft.com/office/powerpoint/2010/main" val="17582763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canonical method is “Hard Divide, Easy Conquer.”  In this setting, we expend a lot of effort “dividing” V by representing it as inductive type W (via </a:t>
            </a:r>
            <a:r>
              <a:rPr lang="en-US" dirty="0" err="1"/>
              <a:t>anamorphism</a:t>
            </a:r>
            <a:r>
              <a:rPr lang="en-US" dirty="0"/>
              <a:t>) through some “heavy-duty” relation or function X.  Once that is done, the </a:t>
            </a:r>
            <a:r>
              <a:rPr lang="en-US" dirty="0" err="1"/>
              <a:t>catamorphism</a:t>
            </a:r>
            <a:r>
              <a:rPr lang="en-US" dirty="0"/>
              <a:t> converting W to T is usually trivial.</a:t>
            </a:r>
          </a:p>
          <a:p>
            <a:endParaRPr lang="en-US" dirty="0"/>
          </a:p>
          <a:p>
            <a:r>
              <a:rPr lang="en-US" dirty="0"/>
              <a:t>Cool trick:  Oliveira gives us a formula for what X should be.</a:t>
            </a:r>
          </a:p>
          <a:p>
            <a:endParaRPr lang="en-US" dirty="0"/>
          </a:p>
          <a:p>
            <a:r>
              <a:rPr lang="en-US" dirty="0"/>
              <a:t>Think:  Quicksort.  Partitioning a list requires careful selection of a pivot!  But conquering (merging) the sorted lists is trivial.</a:t>
            </a:r>
          </a:p>
        </p:txBody>
      </p:sp>
      <p:sp>
        <p:nvSpPr>
          <p:cNvPr id="4" name="Slide Number Placeholder 3"/>
          <p:cNvSpPr>
            <a:spLocks noGrp="1"/>
          </p:cNvSpPr>
          <p:nvPr>
            <p:ph type="sldNum" sz="quarter" idx="10"/>
          </p:nvPr>
        </p:nvSpPr>
        <p:spPr/>
        <p:txBody>
          <a:bodyPr/>
          <a:lstStyle/>
          <a:p>
            <a:fld id="{CCEC88F9-1D98-49F0-81A8-34CD6E64CD4A}" type="slidenum">
              <a:rPr lang="en-US" smtClean="0"/>
              <a:t>59</a:t>
            </a:fld>
            <a:endParaRPr lang="en-US"/>
          </a:p>
        </p:txBody>
      </p:sp>
    </p:spTree>
    <p:extLst>
      <p:ext uri="{BB962C8B-B14F-4D97-AF65-F5344CB8AC3E}">
        <p14:creationId xmlns:p14="http://schemas.microsoft.com/office/powerpoint/2010/main" val="474013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we’ve been discussing sorting, let’s work an example.  First, we will assemble a relational specification for sorting in the form of a metaphor.  Then we will show how to transform that into cata-, </a:t>
            </a:r>
            <a:r>
              <a:rPr lang="en-US" dirty="0" err="1"/>
              <a:t>ana</a:t>
            </a:r>
            <a:r>
              <a:rPr lang="en-US" dirty="0"/>
              <a:t>-, and hylomorphisms over inductive types.</a:t>
            </a:r>
          </a:p>
          <a:p>
            <a:endParaRPr lang="en-US" dirty="0"/>
          </a:p>
          <a:p>
            <a:r>
              <a:rPr lang="en-US" dirty="0"/>
              <a:t>Here is the basic type signature of a sorting function:  It transforms a list into a list, sorting it as it goes.</a:t>
            </a:r>
          </a:p>
        </p:txBody>
      </p:sp>
      <p:sp>
        <p:nvSpPr>
          <p:cNvPr id="4" name="Slide Number Placeholder 3"/>
          <p:cNvSpPr>
            <a:spLocks noGrp="1"/>
          </p:cNvSpPr>
          <p:nvPr>
            <p:ph type="sldNum" sz="quarter" idx="10"/>
          </p:nvPr>
        </p:nvSpPr>
        <p:spPr/>
        <p:txBody>
          <a:bodyPr/>
          <a:lstStyle/>
          <a:p>
            <a:fld id="{CCEC88F9-1D98-49F0-81A8-34CD6E64CD4A}" type="slidenum">
              <a:rPr lang="en-US" smtClean="0"/>
              <a:t>60</a:t>
            </a:fld>
            <a:endParaRPr lang="en-US"/>
          </a:p>
        </p:txBody>
      </p:sp>
    </p:spTree>
    <p:extLst>
      <p:ext uri="{BB962C8B-B14F-4D97-AF65-F5344CB8AC3E}">
        <p14:creationId xmlns:p14="http://schemas.microsoft.com/office/powerpoint/2010/main" val="26040904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shared attribute of our metaphor?  Well, sorting preserves the elements of a list.  We encode this by showing that a list and its sorted doppelganger should be equivalent under “bag semantics.”</a:t>
            </a:r>
          </a:p>
          <a:p>
            <a:endParaRPr lang="en-US" dirty="0"/>
          </a:p>
          <a:p>
            <a:r>
              <a:rPr lang="en-US" dirty="0"/>
              <a:t>Moving across that top morphism there:  When we convert a list to a bag, then go backwards through the bag function, we get all possible permutations of a list. </a:t>
            </a:r>
          </a:p>
        </p:txBody>
      </p:sp>
      <p:sp>
        <p:nvSpPr>
          <p:cNvPr id="4" name="Slide Number Placeholder 3"/>
          <p:cNvSpPr>
            <a:spLocks noGrp="1"/>
          </p:cNvSpPr>
          <p:nvPr>
            <p:ph type="sldNum" sz="quarter" idx="10"/>
          </p:nvPr>
        </p:nvSpPr>
        <p:spPr/>
        <p:txBody>
          <a:bodyPr/>
          <a:lstStyle/>
          <a:p>
            <a:fld id="{CCEC88F9-1D98-49F0-81A8-34CD6E64CD4A}" type="slidenum">
              <a:rPr lang="en-US" smtClean="0"/>
              <a:t>61</a:t>
            </a:fld>
            <a:endParaRPr lang="en-US"/>
          </a:p>
        </p:txBody>
      </p:sp>
    </p:spTree>
    <p:extLst>
      <p:ext uri="{BB962C8B-B14F-4D97-AF65-F5344CB8AC3E}">
        <p14:creationId xmlns:p14="http://schemas.microsoft.com/office/powerpoint/2010/main" val="1164334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“optimization” criterion must redirect each unsorted list to its sorted self.  How does one squeeze this into the diagram above?</a:t>
            </a:r>
          </a:p>
          <a:p>
            <a:endParaRPr lang="en-US" dirty="0"/>
          </a:p>
          <a:p>
            <a:r>
              <a:rPr lang="en-US" dirty="0"/>
              <a:t>We really want to just plug in a predicate postcondition that takes a list and answers the question, “Is this list sorted?”.  But the type signature for that is usually List[T] -&gt; Bool.  How do we encode it as a List[T] -&gt; List[T]?</a:t>
            </a:r>
          </a:p>
        </p:txBody>
      </p:sp>
      <p:sp>
        <p:nvSpPr>
          <p:cNvPr id="4" name="Slide Number Placeholder 3"/>
          <p:cNvSpPr>
            <a:spLocks noGrp="1"/>
          </p:cNvSpPr>
          <p:nvPr>
            <p:ph type="sldNum" sz="quarter" idx="10"/>
          </p:nvPr>
        </p:nvSpPr>
        <p:spPr/>
        <p:txBody>
          <a:bodyPr/>
          <a:lstStyle/>
          <a:p>
            <a:fld id="{CCEC88F9-1D98-49F0-81A8-34CD6E64CD4A}" type="slidenum">
              <a:rPr lang="en-US" smtClean="0"/>
              <a:t>62</a:t>
            </a:fld>
            <a:endParaRPr lang="en-US"/>
          </a:p>
        </p:txBody>
      </p:sp>
    </p:spTree>
    <p:extLst>
      <p:ext uri="{BB962C8B-B14F-4D97-AF65-F5344CB8AC3E}">
        <p14:creationId xmlns:p14="http://schemas.microsoft.com/office/powerpoint/2010/main" val="2147436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upper-left part of the diagram, into which we want to put a binary predicate.</a:t>
            </a:r>
          </a:p>
        </p:txBody>
      </p:sp>
      <p:sp>
        <p:nvSpPr>
          <p:cNvPr id="4" name="Slide Number Placeholder 3"/>
          <p:cNvSpPr>
            <a:spLocks noGrp="1"/>
          </p:cNvSpPr>
          <p:nvPr>
            <p:ph type="sldNum" sz="quarter" idx="10"/>
          </p:nvPr>
        </p:nvSpPr>
        <p:spPr/>
        <p:txBody>
          <a:bodyPr/>
          <a:lstStyle/>
          <a:p>
            <a:fld id="{CCEC88F9-1D98-49F0-81A8-34CD6E64CD4A}" type="slidenum">
              <a:rPr lang="en-US" smtClean="0"/>
              <a:t>63</a:t>
            </a:fld>
            <a:endParaRPr lang="en-US"/>
          </a:p>
        </p:txBody>
      </p:sp>
    </p:spTree>
    <p:extLst>
      <p:ext uri="{BB962C8B-B14F-4D97-AF65-F5344CB8AC3E}">
        <p14:creationId xmlns:p14="http://schemas.microsoft.com/office/powerpoint/2010/main" val="22887225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add the Booleans into the diagram.</a:t>
            </a:r>
          </a:p>
        </p:txBody>
      </p:sp>
      <p:sp>
        <p:nvSpPr>
          <p:cNvPr id="4" name="Slide Number Placeholder 3"/>
          <p:cNvSpPr>
            <a:spLocks noGrp="1"/>
          </p:cNvSpPr>
          <p:nvPr>
            <p:ph type="sldNum" sz="quarter" idx="10"/>
          </p:nvPr>
        </p:nvSpPr>
        <p:spPr/>
        <p:txBody>
          <a:bodyPr/>
          <a:lstStyle/>
          <a:p>
            <a:fld id="{CCEC88F9-1D98-49F0-81A8-34CD6E64CD4A}" type="slidenum">
              <a:rPr lang="en-US" smtClean="0"/>
              <a:t>64</a:t>
            </a:fld>
            <a:endParaRPr lang="en-US"/>
          </a:p>
        </p:txBody>
      </p:sp>
    </p:spTree>
    <p:extLst>
      <p:ext uri="{BB962C8B-B14F-4D97-AF65-F5344CB8AC3E}">
        <p14:creationId xmlns:p14="http://schemas.microsoft.com/office/powerpoint/2010/main" val="23356478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a:t>
            </a:r>
            <a:r>
              <a:rPr lang="en-US" i="1" dirty="0"/>
              <a:t>ordered </a:t>
            </a:r>
            <a:r>
              <a:rPr lang="en-US" dirty="0"/>
              <a:t>here is the one we’d expect: It returns true when a list’s items are in order, and false otherwise.</a:t>
            </a:r>
          </a:p>
        </p:txBody>
      </p:sp>
      <p:sp>
        <p:nvSpPr>
          <p:cNvPr id="4" name="Slide Number Placeholder 3"/>
          <p:cNvSpPr>
            <a:spLocks noGrp="1"/>
          </p:cNvSpPr>
          <p:nvPr>
            <p:ph type="sldNum" sz="quarter" idx="10"/>
          </p:nvPr>
        </p:nvSpPr>
        <p:spPr/>
        <p:txBody>
          <a:bodyPr/>
          <a:lstStyle/>
          <a:p>
            <a:fld id="{CCEC88F9-1D98-49F0-81A8-34CD6E64CD4A}" type="slidenum">
              <a:rPr lang="en-US" smtClean="0"/>
              <a:t>65</a:t>
            </a:fld>
            <a:endParaRPr lang="en-US"/>
          </a:p>
        </p:txBody>
      </p:sp>
    </p:spTree>
    <p:extLst>
      <p:ext uri="{BB962C8B-B14F-4D97-AF65-F5344CB8AC3E}">
        <p14:creationId xmlns:p14="http://schemas.microsoft.com/office/powerpoint/2010/main" val="3207637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true here ignores its input and always returns true.</a:t>
            </a:r>
          </a:p>
        </p:txBody>
      </p:sp>
      <p:sp>
        <p:nvSpPr>
          <p:cNvPr id="4" name="Slide Number Placeholder 3"/>
          <p:cNvSpPr>
            <a:spLocks noGrp="1"/>
          </p:cNvSpPr>
          <p:nvPr>
            <p:ph type="sldNum" sz="quarter" idx="10"/>
          </p:nvPr>
        </p:nvSpPr>
        <p:spPr/>
        <p:txBody>
          <a:bodyPr/>
          <a:lstStyle/>
          <a:p>
            <a:fld id="{CCEC88F9-1D98-49F0-81A8-34CD6E64CD4A}" type="slidenum">
              <a:rPr lang="en-US" smtClean="0"/>
              <a:t>66</a:t>
            </a:fld>
            <a:endParaRPr lang="en-US"/>
          </a:p>
        </p:txBody>
      </p:sp>
    </p:spTree>
    <p:extLst>
      <p:ext uri="{BB962C8B-B14F-4D97-AF65-F5344CB8AC3E}">
        <p14:creationId xmlns:p14="http://schemas.microsoft.com/office/powerpoint/2010/main" val="308485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would like to explain what motivated us to explore </a:t>
            </a:r>
            <a:r>
              <a:rPr lang="en-US" dirty="0" err="1"/>
              <a:t>metaphorisms</a:t>
            </a:r>
            <a:r>
              <a:rPr lang="en-US" dirty="0"/>
              <a:t> for our work.</a:t>
            </a:r>
          </a:p>
        </p:txBody>
      </p:sp>
      <p:sp>
        <p:nvSpPr>
          <p:cNvPr id="4" name="Slide Number Placeholder 3"/>
          <p:cNvSpPr>
            <a:spLocks noGrp="1"/>
          </p:cNvSpPr>
          <p:nvPr>
            <p:ph type="sldNum" sz="quarter" idx="10"/>
          </p:nvPr>
        </p:nvSpPr>
        <p:spPr/>
        <p:txBody>
          <a:bodyPr/>
          <a:lstStyle/>
          <a:p>
            <a:fld id="{CCEC88F9-1D98-49F0-81A8-34CD6E64CD4A}" type="slidenum">
              <a:rPr lang="en-US" smtClean="0"/>
              <a:t>8</a:t>
            </a:fld>
            <a:endParaRPr lang="en-US"/>
          </a:p>
        </p:txBody>
      </p:sp>
    </p:spTree>
    <p:extLst>
      <p:ext uri="{BB962C8B-B14F-4D97-AF65-F5344CB8AC3E}">
        <p14:creationId xmlns:p14="http://schemas.microsoft.com/office/powerpoint/2010/main" val="706796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flip the “ordered” arrow around by taking its converse.</a:t>
            </a:r>
          </a:p>
        </p:txBody>
      </p:sp>
      <p:sp>
        <p:nvSpPr>
          <p:cNvPr id="4" name="Slide Number Placeholder 3"/>
          <p:cNvSpPr>
            <a:spLocks noGrp="1"/>
          </p:cNvSpPr>
          <p:nvPr>
            <p:ph type="sldNum" sz="quarter" idx="10"/>
          </p:nvPr>
        </p:nvSpPr>
        <p:spPr/>
        <p:txBody>
          <a:bodyPr/>
          <a:lstStyle/>
          <a:p>
            <a:fld id="{CCEC88F9-1D98-49F0-81A8-34CD6E64CD4A}" type="slidenum">
              <a:rPr lang="en-US" smtClean="0"/>
              <a:t>67</a:t>
            </a:fld>
            <a:endParaRPr lang="en-US"/>
          </a:p>
        </p:txBody>
      </p:sp>
    </p:spTree>
    <p:extLst>
      <p:ext uri="{BB962C8B-B14F-4D97-AF65-F5344CB8AC3E}">
        <p14:creationId xmlns:p14="http://schemas.microsoft.com/office/powerpoint/2010/main" val="37957751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composition of these two relations gives us the set of all possible sorted lists.  Think about this for a second. Is this what we needed to complete our diagram?</a:t>
            </a:r>
          </a:p>
          <a:p>
            <a:endParaRPr lang="en-US" dirty="0"/>
          </a:p>
          <a:p>
            <a:r>
              <a:rPr lang="en-US" dirty="0"/>
              <a:t>Yes!  We combine this with our “shared attribute” to ignore lists that have different elements than our input.</a:t>
            </a:r>
          </a:p>
        </p:txBody>
      </p:sp>
      <p:sp>
        <p:nvSpPr>
          <p:cNvPr id="4" name="Slide Number Placeholder 3"/>
          <p:cNvSpPr>
            <a:spLocks noGrp="1"/>
          </p:cNvSpPr>
          <p:nvPr>
            <p:ph type="sldNum" sz="quarter" idx="10"/>
          </p:nvPr>
        </p:nvSpPr>
        <p:spPr/>
        <p:txBody>
          <a:bodyPr/>
          <a:lstStyle/>
          <a:p>
            <a:fld id="{CCEC88F9-1D98-49F0-81A8-34CD6E64CD4A}" type="slidenum">
              <a:rPr lang="en-US" smtClean="0"/>
              <a:t>68</a:t>
            </a:fld>
            <a:endParaRPr lang="en-US"/>
          </a:p>
        </p:txBody>
      </p:sp>
    </p:spTree>
    <p:extLst>
      <p:ext uri="{BB962C8B-B14F-4D97-AF65-F5344CB8AC3E}">
        <p14:creationId xmlns:p14="http://schemas.microsoft.com/office/powerpoint/2010/main" val="31417256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following the </a:t>
            </a:r>
            <a:r>
              <a:rPr lang="en-US" dirty="0" err="1"/>
              <a:t>metaphorism</a:t>
            </a:r>
            <a:r>
              <a:rPr lang="en-US" dirty="0"/>
              <a:t> recipe, any sorting algorithm will obey this relational specification.  Intuitively, what does it mean?</a:t>
            </a:r>
          </a:p>
          <a:p>
            <a:endParaRPr lang="en-US" dirty="0"/>
          </a:p>
          <a:p>
            <a:r>
              <a:rPr lang="en-US" dirty="0"/>
              <a:t>“A sorting algorithm generates a permutation of an input list such that its elements are in order.”</a:t>
            </a:r>
          </a:p>
          <a:p>
            <a:endParaRPr lang="en-US" dirty="0"/>
          </a:p>
          <a:p>
            <a:r>
              <a:rPr lang="en-US" dirty="0"/>
              <a:t>This looks pretty good so far, but what’s up with that “shrinking” operator?  Well, it turns out we can get rid of it.</a:t>
            </a:r>
          </a:p>
        </p:txBody>
      </p:sp>
      <p:sp>
        <p:nvSpPr>
          <p:cNvPr id="4" name="Slide Number Placeholder 3"/>
          <p:cNvSpPr>
            <a:spLocks noGrp="1"/>
          </p:cNvSpPr>
          <p:nvPr>
            <p:ph type="sldNum" sz="quarter" idx="10"/>
          </p:nvPr>
        </p:nvSpPr>
        <p:spPr/>
        <p:txBody>
          <a:bodyPr/>
          <a:lstStyle/>
          <a:p>
            <a:fld id="{CCEC88F9-1D98-49F0-81A8-34CD6E64CD4A}" type="slidenum">
              <a:rPr lang="en-US" smtClean="0"/>
              <a:t>69</a:t>
            </a:fld>
            <a:endParaRPr lang="en-US"/>
          </a:p>
        </p:txBody>
      </p:sp>
    </p:spTree>
    <p:extLst>
      <p:ext uri="{BB962C8B-B14F-4D97-AF65-F5344CB8AC3E}">
        <p14:creationId xmlns:p14="http://schemas.microsoft.com/office/powerpoint/2010/main" val="32793064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our optimization criterion is a predicate postcondition, the shrink operator reduces to reverse relation composition.</a:t>
            </a:r>
          </a:p>
          <a:p>
            <a:endParaRPr lang="en-US" dirty="0"/>
          </a:p>
          <a:p>
            <a:r>
              <a:rPr lang="en-US" dirty="0"/>
              <a:t>This is a complete relational spec for a sort function.</a:t>
            </a:r>
          </a:p>
        </p:txBody>
      </p:sp>
      <p:sp>
        <p:nvSpPr>
          <p:cNvPr id="4" name="Slide Number Placeholder 3"/>
          <p:cNvSpPr>
            <a:spLocks noGrp="1"/>
          </p:cNvSpPr>
          <p:nvPr>
            <p:ph type="sldNum" sz="quarter" idx="10"/>
          </p:nvPr>
        </p:nvSpPr>
        <p:spPr/>
        <p:txBody>
          <a:bodyPr/>
          <a:lstStyle/>
          <a:p>
            <a:fld id="{CCEC88F9-1D98-49F0-81A8-34CD6E64CD4A}" type="slidenum">
              <a:rPr lang="en-US" smtClean="0"/>
              <a:t>70</a:t>
            </a:fld>
            <a:endParaRPr lang="en-US"/>
          </a:p>
        </p:txBody>
      </p:sp>
    </p:spTree>
    <p:extLst>
      <p:ext uri="{BB962C8B-B14F-4D97-AF65-F5344CB8AC3E}">
        <p14:creationId xmlns:p14="http://schemas.microsoft.com/office/powerpoint/2010/main" val="31231540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explore transforming this specification into a functional program.</a:t>
            </a:r>
          </a:p>
        </p:txBody>
      </p:sp>
      <p:sp>
        <p:nvSpPr>
          <p:cNvPr id="4" name="Slide Number Placeholder 3"/>
          <p:cNvSpPr>
            <a:spLocks noGrp="1"/>
          </p:cNvSpPr>
          <p:nvPr>
            <p:ph type="sldNum" sz="quarter" idx="10"/>
          </p:nvPr>
        </p:nvSpPr>
        <p:spPr/>
        <p:txBody>
          <a:bodyPr/>
          <a:lstStyle/>
          <a:p>
            <a:fld id="{CCEC88F9-1D98-49F0-81A8-34CD6E64CD4A}" type="slidenum">
              <a:rPr lang="en-US" smtClean="0"/>
              <a:t>71</a:t>
            </a:fld>
            <a:endParaRPr lang="en-US"/>
          </a:p>
        </p:txBody>
      </p:sp>
    </p:spTree>
    <p:extLst>
      <p:ext uri="{BB962C8B-B14F-4D97-AF65-F5344CB8AC3E}">
        <p14:creationId xmlns:p14="http://schemas.microsoft.com/office/powerpoint/2010/main" val="36778865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C88F9-1D98-49F0-81A8-34CD6E64CD4A}" type="slidenum">
              <a:rPr lang="en-US" smtClean="0"/>
              <a:t>72</a:t>
            </a:fld>
            <a:endParaRPr lang="en-US"/>
          </a:p>
        </p:txBody>
      </p:sp>
    </p:spTree>
    <p:extLst>
      <p:ext uri="{BB962C8B-B14F-4D97-AF65-F5344CB8AC3E}">
        <p14:creationId xmlns:p14="http://schemas.microsoft.com/office/powerpoint/2010/main" val="805714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the relational spec for our </a:t>
            </a:r>
            <a:r>
              <a:rPr lang="en-US" i="1" dirty="0"/>
              <a:t>sort</a:t>
            </a:r>
            <a:r>
              <a:rPr lang="en-US" dirty="0"/>
              <a:t> function.</a:t>
            </a:r>
          </a:p>
        </p:txBody>
      </p:sp>
      <p:sp>
        <p:nvSpPr>
          <p:cNvPr id="4" name="Slide Number Placeholder 3"/>
          <p:cNvSpPr>
            <a:spLocks noGrp="1"/>
          </p:cNvSpPr>
          <p:nvPr>
            <p:ph type="sldNum" sz="quarter" idx="10"/>
          </p:nvPr>
        </p:nvSpPr>
        <p:spPr/>
        <p:txBody>
          <a:bodyPr/>
          <a:lstStyle/>
          <a:p>
            <a:fld id="{CCEC88F9-1D98-49F0-81A8-34CD6E64CD4A}" type="slidenum">
              <a:rPr lang="en-US" smtClean="0"/>
              <a:t>73</a:t>
            </a:fld>
            <a:endParaRPr lang="en-US"/>
          </a:p>
        </p:txBody>
      </p:sp>
    </p:spTree>
    <p:extLst>
      <p:ext uri="{BB962C8B-B14F-4D97-AF65-F5344CB8AC3E}">
        <p14:creationId xmlns:p14="http://schemas.microsoft.com/office/powerpoint/2010/main" val="32590778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out some space in the middle for our “intermediate data structure,” per the recipe given to us by Oliveira.</a:t>
            </a:r>
          </a:p>
        </p:txBody>
      </p:sp>
      <p:sp>
        <p:nvSpPr>
          <p:cNvPr id="4" name="Slide Number Placeholder 3"/>
          <p:cNvSpPr>
            <a:spLocks noGrp="1"/>
          </p:cNvSpPr>
          <p:nvPr>
            <p:ph type="sldNum" sz="quarter" idx="10"/>
          </p:nvPr>
        </p:nvSpPr>
        <p:spPr/>
        <p:txBody>
          <a:bodyPr/>
          <a:lstStyle/>
          <a:p>
            <a:fld id="{CCEC88F9-1D98-49F0-81A8-34CD6E64CD4A}" type="slidenum">
              <a:rPr lang="en-US" smtClean="0"/>
              <a:t>74</a:t>
            </a:fld>
            <a:endParaRPr lang="en-US"/>
          </a:p>
        </p:txBody>
      </p:sp>
    </p:spTree>
    <p:extLst>
      <p:ext uri="{BB962C8B-B14F-4D97-AF65-F5344CB8AC3E}">
        <p14:creationId xmlns:p14="http://schemas.microsoft.com/office/powerpoint/2010/main" val="15844997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use a “leafy tree,” in which the values are stored at the leaves.</a:t>
            </a:r>
          </a:p>
        </p:txBody>
      </p:sp>
      <p:sp>
        <p:nvSpPr>
          <p:cNvPr id="4" name="Slide Number Placeholder 3"/>
          <p:cNvSpPr>
            <a:spLocks noGrp="1"/>
          </p:cNvSpPr>
          <p:nvPr>
            <p:ph type="sldNum" sz="quarter" idx="10"/>
          </p:nvPr>
        </p:nvSpPr>
        <p:spPr/>
        <p:txBody>
          <a:bodyPr/>
          <a:lstStyle/>
          <a:p>
            <a:fld id="{CCEC88F9-1D98-49F0-81A8-34CD6E64CD4A}" type="slidenum">
              <a:rPr lang="en-US" smtClean="0"/>
              <a:t>75</a:t>
            </a:fld>
            <a:endParaRPr lang="en-US"/>
          </a:p>
        </p:txBody>
      </p:sp>
    </p:spTree>
    <p:extLst>
      <p:ext uri="{BB962C8B-B14F-4D97-AF65-F5344CB8AC3E}">
        <p14:creationId xmlns:p14="http://schemas.microsoft.com/office/powerpoint/2010/main" val="31803705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“Easy divide, hard conquer” recipe, we need a function that will turn a binary tree into a list.  Let’s call this function “tips,” as it plucks off the tips (leaves) of the tree, storing them in a list using in-order traversal.</a:t>
            </a:r>
          </a:p>
        </p:txBody>
      </p:sp>
      <p:sp>
        <p:nvSpPr>
          <p:cNvPr id="4" name="Slide Number Placeholder 3"/>
          <p:cNvSpPr>
            <a:spLocks noGrp="1"/>
          </p:cNvSpPr>
          <p:nvPr>
            <p:ph type="sldNum" sz="quarter" idx="10"/>
          </p:nvPr>
        </p:nvSpPr>
        <p:spPr/>
        <p:txBody>
          <a:bodyPr/>
          <a:lstStyle/>
          <a:p>
            <a:fld id="{CCEC88F9-1D98-49F0-81A8-34CD6E64CD4A}" type="slidenum">
              <a:rPr lang="en-US" smtClean="0"/>
              <a:t>76</a:t>
            </a:fld>
            <a:endParaRPr lang="en-US"/>
          </a:p>
        </p:txBody>
      </p:sp>
    </p:spTree>
    <p:extLst>
      <p:ext uri="{BB962C8B-B14F-4D97-AF65-F5344CB8AC3E}">
        <p14:creationId xmlns:p14="http://schemas.microsoft.com/office/powerpoint/2010/main" val="47056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research project, we wished to better understand how our users were interacting with our search engine.</a:t>
            </a:r>
          </a:p>
        </p:txBody>
      </p:sp>
      <p:sp>
        <p:nvSpPr>
          <p:cNvPr id="4" name="Slide Number Placeholder 3"/>
          <p:cNvSpPr>
            <a:spLocks noGrp="1"/>
          </p:cNvSpPr>
          <p:nvPr>
            <p:ph type="sldNum" sz="quarter" idx="10"/>
          </p:nvPr>
        </p:nvSpPr>
        <p:spPr/>
        <p:txBody>
          <a:bodyPr/>
          <a:lstStyle/>
          <a:p>
            <a:fld id="{CCEC88F9-1D98-49F0-81A8-34CD6E64CD4A}" type="slidenum">
              <a:rPr lang="en-US" smtClean="0"/>
              <a:t>9</a:t>
            </a:fld>
            <a:endParaRPr lang="en-US"/>
          </a:p>
        </p:txBody>
      </p:sp>
    </p:spTree>
    <p:extLst>
      <p:ext uri="{BB962C8B-B14F-4D97-AF65-F5344CB8AC3E}">
        <p14:creationId xmlns:p14="http://schemas.microsoft.com/office/powerpoint/2010/main" val="41531982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must find some function Y</a:t>
            </a:r>
          </a:p>
        </p:txBody>
      </p:sp>
      <p:sp>
        <p:nvSpPr>
          <p:cNvPr id="4" name="Slide Number Placeholder 3"/>
          <p:cNvSpPr>
            <a:spLocks noGrp="1"/>
          </p:cNvSpPr>
          <p:nvPr>
            <p:ph type="sldNum" sz="quarter" idx="10"/>
          </p:nvPr>
        </p:nvSpPr>
        <p:spPr/>
        <p:txBody>
          <a:bodyPr/>
          <a:lstStyle/>
          <a:p>
            <a:fld id="{CCEC88F9-1D98-49F0-81A8-34CD6E64CD4A}" type="slidenum">
              <a:rPr lang="en-US" smtClean="0"/>
              <a:t>77</a:t>
            </a:fld>
            <a:endParaRPr lang="en-US"/>
          </a:p>
        </p:txBody>
      </p:sp>
    </p:spTree>
    <p:extLst>
      <p:ext uri="{BB962C8B-B14F-4D97-AF65-F5344CB8AC3E}">
        <p14:creationId xmlns:p14="http://schemas.microsoft.com/office/powerpoint/2010/main" val="235228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processing in the project was mostly behavioral (clickstream) analytics.</a:t>
            </a:r>
          </a:p>
          <a:p>
            <a:endParaRPr lang="en-US" dirty="0"/>
          </a:p>
          <a:p>
            <a:r>
              <a:rPr lang="en-US" dirty="0"/>
              <a:t>5 GB is small enough to fit in memory on a standard workstation.  Do we really need an </a:t>
            </a:r>
            <a:r>
              <a:rPr lang="en-US" dirty="0" err="1"/>
              <a:t>ElasticSearch</a:t>
            </a:r>
            <a:r>
              <a:rPr lang="en-US" dirty="0"/>
              <a:t> or </a:t>
            </a:r>
            <a:r>
              <a:rPr lang="en-US" dirty="0" err="1"/>
              <a:t>LogStash</a:t>
            </a:r>
            <a:r>
              <a:rPr lang="en-US" dirty="0"/>
              <a:t> system to placate the 100GB of uncompressed data?  Just for exploratory data analysis?</a:t>
            </a:r>
          </a:p>
        </p:txBody>
      </p:sp>
      <p:sp>
        <p:nvSpPr>
          <p:cNvPr id="4" name="Slide Number Placeholder 3"/>
          <p:cNvSpPr>
            <a:spLocks noGrp="1"/>
          </p:cNvSpPr>
          <p:nvPr>
            <p:ph type="sldNum" sz="quarter" idx="10"/>
          </p:nvPr>
        </p:nvSpPr>
        <p:spPr/>
        <p:txBody>
          <a:bodyPr/>
          <a:lstStyle/>
          <a:p>
            <a:fld id="{CCEC88F9-1D98-49F0-81A8-34CD6E64CD4A}" type="slidenum">
              <a:rPr lang="en-US" smtClean="0"/>
              <a:t>10</a:t>
            </a:fld>
            <a:endParaRPr lang="en-US"/>
          </a:p>
        </p:txBody>
      </p:sp>
    </p:spTree>
    <p:extLst>
      <p:ext uri="{BB962C8B-B14F-4D97-AF65-F5344CB8AC3E}">
        <p14:creationId xmlns:p14="http://schemas.microsoft.com/office/powerpoint/2010/main" val="237261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It turns out that there is a really cool data structure called “Succinct” that was a game changer for us.</a:t>
            </a:r>
          </a:p>
        </p:txBody>
      </p:sp>
      <p:sp>
        <p:nvSpPr>
          <p:cNvPr id="4" name="Slide Number Placeholder 3"/>
          <p:cNvSpPr>
            <a:spLocks noGrp="1"/>
          </p:cNvSpPr>
          <p:nvPr>
            <p:ph type="sldNum" sz="quarter" idx="10"/>
          </p:nvPr>
        </p:nvSpPr>
        <p:spPr/>
        <p:txBody>
          <a:bodyPr/>
          <a:lstStyle/>
          <a:p>
            <a:fld id="{CCEC88F9-1D98-49F0-81A8-34CD6E64CD4A}" type="slidenum">
              <a:rPr lang="en-US" smtClean="0"/>
              <a:t>11</a:t>
            </a:fld>
            <a:endParaRPr lang="en-US"/>
          </a:p>
        </p:txBody>
      </p:sp>
    </p:spTree>
    <p:extLst>
      <p:ext uri="{BB962C8B-B14F-4D97-AF65-F5344CB8AC3E}">
        <p14:creationId xmlns:p14="http://schemas.microsoft.com/office/powerpoint/2010/main" val="2566639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3295" b="48278"/>
          <a:stretch/>
        </p:blipFill>
        <p:spPr>
          <a:xfrm>
            <a:off x="3163889" y="2"/>
            <a:ext cx="5980110" cy="1060063"/>
          </a:xfrm>
          <a:prstGeom prst="rect">
            <a:avLst/>
          </a:prstGeom>
        </p:spPr>
      </p:pic>
      <p:sp>
        <p:nvSpPr>
          <p:cNvPr id="22" name="Rectangle 21"/>
          <p:cNvSpPr/>
          <p:nvPr userDrawn="1"/>
        </p:nvSpPr>
        <p:spPr>
          <a:xfrm>
            <a:off x="0" y="4686300"/>
            <a:ext cx="2209800" cy="457200"/>
          </a:xfrm>
          <a:prstGeom prst="rect">
            <a:avLst/>
          </a:prstGeom>
          <a:solidFill>
            <a:srgbClr val="23619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23" name="Rectangle 22"/>
          <p:cNvSpPr/>
          <p:nvPr userDrawn="1"/>
        </p:nvSpPr>
        <p:spPr>
          <a:xfrm>
            <a:off x="2209800" y="4686300"/>
            <a:ext cx="1060450" cy="457200"/>
          </a:xfrm>
          <a:prstGeom prst="rect">
            <a:avLst/>
          </a:prstGeom>
          <a:solidFill>
            <a:srgbClr val="007DB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24" name="Rectangle 23"/>
          <p:cNvSpPr/>
          <p:nvPr userDrawn="1"/>
        </p:nvSpPr>
        <p:spPr>
          <a:xfrm>
            <a:off x="3270250" y="4686300"/>
            <a:ext cx="5873750" cy="457200"/>
          </a:xfrm>
          <a:prstGeom prst="rect">
            <a:avLst/>
          </a:prstGeom>
          <a:solidFill>
            <a:srgbClr val="00AFD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1" name="Rectangle 10"/>
          <p:cNvSpPr/>
          <p:nvPr/>
        </p:nvSpPr>
        <p:spPr>
          <a:xfrm>
            <a:off x="-1" y="2"/>
            <a:ext cx="3190875" cy="1060065"/>
          </a:xfrm>
          <a:prstGeom prst="rect">
            <a:avLst/>
          </a:prstGeom>
          <a:solidFill>
            <a:srgbClr val="00AFD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36" name="Text Placeholder 35"/>
          <p:cNvSpPr>
            <a:spLocks noGrp="1"/>
          </p:cNvSpPr>
          <p:nvPr>
            <p:ph type="body" sz="quarter" idx="12" hasCustomPrompt="1"/>
          </p:nvPr>
        </p:nvSpPr>
        <p:spPr>
          <a:xfrm>
            <a:off x="2" y="1329876"/>
            <a:ext cx="3582591" cy="569387"/>
          </a:xfrm>
          <a:prstGeom prst="rect">
            <a:avLst/>
          </a:prstGeom>
          <a:solidFill>
            <a:schemeClr val="accent2"/>
          </a:solidFill>
          <a:ln>
            <a:noFill/>
          </a:ln>
        </p:spPr>
        <p:txBody>
          <a:bodyPr vert="horz" wrap="none" lIns="457200" tIns="137160" rIns="274320" bIns="182880">
            <a:spAutoFit/>
          </a:bodyPr>
          <a:lstStyle>
            <a:lvl1pPr marL="0" marR="0" indent="0" algn="l" defTabSz="457200" rtl="0" eaLnBrk="1" fontAlgn="auto" latinLnBrk="0" hangingPunct="1">
              <a:lnSpc>
                <a:spcPct val="100000"/>
              </a:lnSpc>
              <a:spcBef>
                <a:spcPts val="0"/>
              </a:spcBef>
              <a:spcAft>
                <a:spcPts val="0"/>
              </a:spcAft>
              <a:buClrTx/>
              <a:buSzTx/>
              <a:buFontTx/>
              <a:buNone/>
              <a:tabLst/>
              <a:defRPr sz="1600" baseline="0">
                <a:ln>
                  <a:noFill/>
                </a:ln>
                <a:solidFill>
                  <a:schemeClr val="bg1"/>
                </a:solidFill>
                <a:effectLs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bg1"/>
                </a:solidFill>
                <a:cs typeface="Arial" charset="0"/>
              </a:rPr>
              <a:t>Event Location • June 25, 2015 </a:t>
            </a:r>
          </a:p>
        </p:txBody>
      </p:sp>
      <p:sp>
        <p:nvSpPr>
          <p:cNvPr id="16" name="Text Placeholder 18"/>
          <p:cNvSpPr>
            <a:spLocks noGrp="1"/>
          </p:cNvSpPr>
          <p:nvPr>
            <p:ph type="body" sz="quarter" idx="16" hasCustomPrompt="1"/>
          </p:nvPr>
        </p:nvSpPr>
        <p:spPr>
          <a:xfrm>
            <a:off x="779470" y="1852402"/>
            <a:ext cx="7754770" cy="1234773"/>
          </a:xfrm>
          <a:prstGeom prst="rect">
            <a:avLst/>
          </a:prstGeom>
          <a:ln w="101600" cmpd="sng">
            <a:solidFill>
              <a:schemeClr val="accent2"/>
            </a:solidFill>
            <a:miter lim="800000"/>
          </a:ln>
        </p:spPr>
        <p:txBody>
          <a:bodyPr vert="horz" wrap="square" lIns="548640" tIns="274320" rIns="457200" bIns="365760">
            <a:normAutofit/>
          </a:bodyPr>
          <a:lstStyle>
            <a:lvl1pPr marL="0" indent="0" algn="l">
              <a:spcBef>
                <a:spcPts val="0"/>
              </a:spcBef>
              <a:buNone/>
              <a:defRPr sz="4400" b="1" baseline="0">
                <a:ln w="0" cmpd="sng">
                  <a:noFill/>
                </a:ln>
                <a:solidFill>
                  <a:schemeClr val="accent2"/>
                </a:solidFill>
              </a:defRPr>
            </a:lvl1pPr>
          </a:lstStyle>
          <a:p>
            <a:pPr lvl="0"/>
            <a:r>
              <a:rPr lang="en-US" dirty="0"/>
              <a:t>Place title here</a:t>
            </a:r>
          </a:p>
        </p:txBody>
      </p:sp>
      <p:pic>
        <p:nvPicPr>
          <p:cNvPr id="18" name="Picture 5"/>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310054" y="4817244"/>
            <a:ext cx="687170" cy="218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7" hasCustomPrompt="1"/>
          </p:nvPr>
        </p:nvSpPr>
        <p:spPr>
          <a:xfrm>
            <a:off x="728694" y="3206972"/>
            <a:ext cx="1860270" cy="400110"/>
          </a:xfrm>
          <a:prstGeom prst="rect">
            <a:avLst/>
          </a:prstGeom>
        </p:spPr>
        <p:txBody>
          <a:bodyPr vert="horz" wrap="none" lIns="0">
            <a:spAutoFit/>
          </a:bodyPr>
          <a:lstStyle>
            <a:lvl1pPr marL="0" indent="0">
              <a:buNone/>
              <a:defRPr sz="2000" b="1"/>
            </a:lvl1pPr>
            <a:lvl2pPr marL="457200" indent="0">
              <a:buNone/>
              <a:defRPr/>
            </a:lvl2pPr>
            <a:lvl5pPr marL="1828800" indent="0">
              <a:buNone/>
              <a:defRPr/>
            </a:lvl5pPr>
          </a:lstStyle>
          <a:p>
            <a:pPr lvl="0"/>
            <a:r>
              <a:rPr lang="en-US" dirty="0"/>
              <a:t>Speaker Name</a:t>
            </a:r>
          </a:p>
        </p:txBody>
      </p:sp>
      <p:sp>
        <p:nvSpPr>
          <p:cNvPr id="17" name="Text Placeholder 2"/>
          <p:cNvSpPr>
            <a:spLocks noGrp="1"/>
          </p:cNvSpPr>
          <p:nvPr>
            <p:ph type="body" sz="quarter" idx="18" hasCustomPrompt="1"/>
          </p:nvPr>
        </p:nvSpPr>
        <p:spPr>
          <a:xfrm>
            <a:off x="728695" y="3613838"/>
            <a:ext cx="1364723" cy="307777"/>
          </a:xfrm>
          <a:prstGeom prst="rect">
            <a:avLst/>
          </a:prstGeom>
        </p:spPr>
        <p:txBody>
          <a:bodyPr vert="horz" wrap="none" lIns="0" tIns="0">
            <a:spAutoFit/>
          </a:bodyPr>
          <a:lstStyle>
            <a:lvl1pPr marL="0" indent="0">
              <a:buNone/>
              <a:defRPr sz="1700" b="0"/>
            </a:lvl1pPr>
            <a:lvl2pPr marL="457200" indent="0">
              <a:buNone/>
              <a:defRPr/>
            </a:lvl2pPr>
            <a:lvl5pPr marL="1828800" indent="0">
              <a:buNone/>
              <a:defRPr/>
            </a:lvl5pPr>
          </a:lstStyle>
          <a:p>
            <a:pPr lvl="0"/>
            <a:r>
              <a:rPr lang="en-US" dirty="0"/>
              <a:t>Speaker Title</a:t>
            </a:r>
          </a:p>
        </p:txBody>
      </p:sp>
      <p:sp>
        <p:nvSpPr>
          <p:cNvPr id="15" name="Rectangle 14"/>
          <p:cNvSpPr/>
          <p:nvPr userDrawn="1"/>
        </p:nvSpPr>
        <p:spPr>
          <a:xfrm>
            <a:off x="3136900" y="0"/>
            <a:ext cx="445693" cy="1060065"/>
          </a:xfrm>
          <a:prstGeom prst="rect">
            <a:avLst/>
          </a:prstGeom>
          <a:solidFill>
            <a:srgbClr val="00AFD7">
              <a:alpha val="63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Tree>
    <p:extLst>
      <p:ext uri="{BB962C8B-B14F-4D97-AF65-F5344CB8AC3E}">
        <p14:creationId xmlns:p14="http://schemas.microsoft.com/office/powerpoint/2010/main" val="301652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1">
    <p:spTree>
      <p:nvGrpSpPr>
        <p:cNvPr id="1" name=""/>
        <p:cNvGrpSpPr/>
        <p:nvPr/>
      </p:nvGrpSpPr>
      <p:grpSpPr>
        <a:xfrm>
          <a:off x="0" y="0"/>
          <a:ext cx="0" cy="0"/>
          <a:chOff x="0" y="0"/>
          <a:chExt cx="0" cy="0"/>
        </a:xfrm>
      </p:grpSpPr>
      <p:sp>
        <p:nvSpPr>
          <p:cNvPr id="19" name="Text Placeholder 18"/>
          <p:cNvSpPr>
            <a:spLocks noGrp="1"/>
          </p:cNvSpPr>
          <p:nvPr>
            <p:ph type="body" sz="quarter" idx="10" hasCustomPrompt="1"/>
          </p:nvPr>
        </p:nvSpPr>
        <p:spPr>
          <a:xfrm>
            <a:off x="240428" y="194732"/>
            <a:ext cx="3980966" cy="781050"/>
          </a:xfrm>
          <a:prstGeom prst="rect">
            <a:avLst/>
          </a:prstGeom>
        </p:spPr>
        <p:txBody>
          <a:bodyPr vert="horz"/>
          <a:lstStyle>
            <a:lvl1pPr marL="0" indent="0">
              <a:buNone/>
              <a:defRPr sz="3200" b="1" baseline="0">
                <a:solidFill>
                  <a:srgbClr val="236192"/>
                </a:solidFill>
              </a:defRPr>
            </a:lvl1pPr>
          </a:lstStyle>
          <a:p>
            <a:pPr lvl="0"/>
            <a:r>
              <a:rPr lang="en-US" dirty="0"/>
              <a:t>Closing Message</a:t>
            </a:r>
          </a:p>
        </p:txBody>
      </p:sp>
      <p:sp>
        <p:nvSpPr>
          <p:cNvPr id="9" name="Rectangle 8"/>
          <p:cNvSpPr/>
          <p:nvPr userDrawn="1"/>
        </p:nvSpPr>
        <p:spPr>
          <a:xfrm rot="10800000">
            <a:off x="11338" y="4388000"/>
            <a:ext cx="9144000" cy="179785"/>
          </a:xfrm>
          <a:prstGeom prst="rect">
            <a:avLst/>
          </a:prstGeom>
          <a:solidFill>
            <a:srgbClr val="00AFD7"/>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D527F"/>
              </a:solidFill>
              <a:effectLst/>
              <a:uLnTx/>
              <a:uFillTx/>
              <a:latin typeface="Calibri"/>
              <a:ea typeface="+mn-ea"/>
              <a:cs typeface="+mn-cs"/>
            </a:endParaRPr>
          </a:p>
        </p:txBody>
      </p:sp>
      <p:sp>
        <p:nvSpPr>
          <p:cNvPr id="21" name="Text Placeholder 20"/>
          <p:cNvSpPr>
            <a:spLocks noGrp="1"/>
          </p:cNvSpPr>
          <p:nvPr>
            <p:ph type="body" sz="quarter" idx="11" hasCustomPrompt="1"/>
          </p:nvPr>
        </p:nvSpPr>
        <p:spPr>
          <a:xfrm>
            <a:off x="240615" y="990753"/>
            <a:ext cx="3887788" cy="304289"/>
          </a:xfrm>
          <a:prstGeom prst="rect">
            <a:avLst/>
          </a:prstGeom>
        </p:spPr>
        <p:txBody>
          <a:bodyPr vert="horz">
            <a:normAutofit/>
          </a:bodyPr>
          <a:lstStyle>
            <a:lvl1pPr marL="0" indent="0">
              <a:buNone/>
              <a:defRPr sz="1800" b="1" baseline="0"/>
            </a:lvl1pPr>
          </a:lstStyle>
          <a:p>
            <a:pPr lvl="0"/>
            <a:r>
              <a:rPr lang="en-US" dirty="0"/>
              <a:t>Speaker Name</a:t>
            </a:r>
          </a:p>
        </p:txBody>
      </p:sp>
      <p:sp>
        <p:nvSpPr>
          <p:cNvPr id="22" name="Text Placeholder 20"/>
          <p:cNvSpPr>
            <a:spLocks noGrp="1"/>
          </p:cNvSpPr>
          <p:nvPr>
            <p:ph type="body" sz="quarter" idx="12" hasCustomPrompt="1"/>
          </p:nvPr>
        </p:nvSpPr>
        <p:spPr>
          <a:xfrm>
            <a:off x="240428" y="1267826"/>
            <a:ext cx="3887788" cy="269270"/>
          </a:xfrm>
          <a:prstGeom prst="rect">
            <a:avLst/>
          </a:prstGeom>
        </p:spPr>
        <p:txBody>
          <a:bodyPr vert="horz">
            <a:normAutofit/>
          </a:bodyPr>
          <a:lstStyle>
            <a:lvl1pPr marL="0" indent="0">
              <a:buNone/>
              <a:defRPr sz="1400" b="0" baseline="0"/>
            </a:lvl1pPr>
          </a:lstStyle>
          <a:p>
            <a:pPr lvl="0"/>
            <a:r>
              <a:rPr lang="en-US" dirty="0"/>
              <a:t>Speaker Title</a:t>
            </a:r>
          </a:p>
        </p:txBody>
      </p:sp>
      <p:sp>
        <p:nvSpPr>
          <p:cNvPr id="23" name="Text Placeholder 20"/>
          <p:cNvSpPr>
            <a:spLocks noGrp="1"/>
          </p:cNvSpPr>
          <p:nvPr>
            <p:ph type="body" sz="quarter" idx="13" hasCustomPrompt="1"/>
          </p:nvPr>
        </p:nvSpPr>
        <p:spPr>
          <a:xfrm>
            <a:off x="240428" y="1508234"/>
            <a:ext cx="3887788" cy="229121"/>
          </a:xfrm>
          <a:prstGeom prst="rect">
            <a:avLst/>
          </a:prstGeom>
        </p:spPr>
        <p:txBody>
          <a:bodyPr vert="horz">
            <a:normAutofit/>
          </a:bodyPr>
          <a:lstStyle>
            <a:lvl1pPr marL="0" indent="0">
              <a:buNone/>
              <a:defRPr sz="1400" b="1" baseline="0">
                <a:solidFill>
                  <a:srgbClr val="236192"/>
                </a:solidFill>
              </a:defRPr>
            </a:lvl1pPr>
          </a:lstStyle>
          <a:p>
            <a:pPr lvl="0"/>
            <a:r>
              <a:rPr lang="en-US" dirty="0"/>
              <a:t>Speaker Contact</a:t>
            </a:r>
          </a:p>
        </p:txBody>
      </p:sp>
      <p:pic>
        <p:nvPicPr>
          <p:cNvPr id="10" name="Picture 26" descr="OCLC_H_PMS.eps"/>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236924" y="4760706"/>
            <a:ext cx="723437" cy="240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ppt-because-pattern.psd"/>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546829" y="1"/>
            <a:ext cx="4597172" cy="4387999"/>
          </a:xfrm>
          <a:prstGeom prst="rect">
            <a:avLst/>
          </a:prstGeom>
        </p:spPr>
      </p:pic>
    </p:spTree>
    <p:extLst>
      <p:ext uri="{BB962C8B-B14F-4D97-AF65-F5344CB8AC3E}">
        <p14:creationId xmlns:p14="http://schemas.microsoft.com/office/powerpoint/2010/main" val="214148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 2">
    <p:spTree>
      <p:nvGrpSpPr>
        <p:cNvPr id="1" name=""/>
        <p:cNvGrpSpPr/>
        <p:nvPr/>
      </p:nvGrpSpPr>
      <p:grpSpPr>
        <a:xfrm>
          <a:off x="0" y="0"/>
          <a:ext cx="0" cy="0"/>
          <a:chOff x="0" y="0"/>
          <a:chExt cx="0" cy="0"/>
        </a:xfrm>
      </p:grpSpPr>
      <p:sp>
        <p:nvSpPr>
          <p:cNvPr id="7" name="Rectangle 6"/>
          <p:cNvSpPr/>
          <p:nvPr userDrawn="1"/>
        </p:nvSpPr>
        <p:spPr>
          <a:xfrm rot="16200000">
            <a:off x="477189" y="3861998"/>
            <a:ext cx="607721" cy="292100"/>
          </a:xfrm>
          <a:prstGeom prst="rect">
            <a:avLst/>
          </a:prstGeom>
          <a:solidFill>
            <a:srgbClr val="007DB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0" name="TextBox 8"/>
          <p:cNvSpPr txBox="1">
            <a:spLocks noChangeArrowheads="1"/>
          </p:cNvSpPr>
          <p:nvPr userDrawn="1"/>
        </p:nvSpPr>
        <p:spPr bwMode="auto">
          <a:xfrm>
            <a:off x="5924930" y="3701654"/>
            <a:ext cx="42227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600" dirty="0">
                <a:solidFill>
                  <a:schemeClr val="bg1"/>
                </a:solidFill>
              </a:rPr>
              <a:t>SM</a:t>
            </a:r>
          </a:p>
        </p:txBody>
      </p:sp>
      <p:sp>
        <p:nvSpPr>
          <p:cNvPr id="11" name="Rectangle 10"/>
          <p:cNvSpPr/>
          <p:nvPr userDrawn="1"/>
        </p:nvSpPr>
        <p:spPr>
          <a:xfrm>
            <a:off x="0" y="3704187"/>
            <a:ext cx="635000" cy="607721"/>
          </a:xfrm>
          <a:prstGeom prst="rect">
            <a:avLst/>
          </a:prstGeom>
          <a:solidFill>
            <a:srgbClr val="23619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2" name="Text Placeholder 18"/>
          <p:cNvSpPr>
            <a:spLocks noGrp="1"/>
          </p:cNvSpPr>
          <p:nvPr>
            <p:ph type="body" sz="quarter" idx="10" hasCustomPrompt="1"/>
          </p:nvPr>
        </p:nvSpPr>
        <p:spPr>
          <a:xfrm>
            <a:off x="731839" y="831455"/>
            <a:ext cx="4177899" cy="1492716"/>
          </a:xfrm>
          <a:prstGeom prst="rect">
            <a:avLst/>
          </a:prstGeom>
          <a:ln w="101600" cmpd="sng">
            <a:solidFill>
              <a:srgbClr val="236192"/>
            </a:solidFill>
            <a:miter lim="800000"/>
          </a:ln>
        </p:spPr>
        <p:txBody>
          <a:bodyPr vert="horz" wrap="none" lIns="548640" tIns="274320" rIns="457200" bIns="365760">
            <a:spAutoFit/>
          </a:bodyPr>
          <a:lstStyle>
            <a:lvl1pPr marL="0" indent="0" algn="l">
              <a:spcBef>
                <a:spcPts val="0"/>
              </a:spcBef>
              <a:buNone/>
              <a:defRPr sz="5500" b="1" baseline="0">
                <a:ln w="0" cmpd="sng">
                  <a:noFill/>
                </a:ln>
                <a:solidFill>
                  <a:srgbClr val="236192"/>
                </a:solidFill>
              </a:defRPr>
            </a:lvl1pPr>
          </a:lstStyle>
          <a:p>
            <a:pPr lvl="0"/>
            <a:r>
              <a:rPr lang="en-US" dirty="0"/>
              <a:t>Text Here</a:t>
            </a:r>
          </a:p>
        </p:txBody>
      </p:sp>
      <p:sp>
        <p:nvSpPr>
          <p:cNvPr id="13" name="Text Placeholder 20"/>
          <p:cNvSpPr>
            <a:spLocks noGrp="1"/>
          </p:cNvSpPr>
          <p:nvPr>
            <p:ph type="body" sz="quarter" idx="11" hasCustomPrompt="1"/>
          </p:nvPr>
        </p:nvSpPr>
        <p:spPr>
          <a:xfrm>
            <a:off x="698251" y="2397542"/>
            <a:ext cx="3887788" cy="304289"/>
          </a:xfrm>
          <a:prstGeom prst="rect">
            <a:avLst/>
          </a:prstGeom>
        </p:spPr>
        <p:txBody>
          <a:bodyPr vert="horz">
            <a:normAutofit/>
          </a:bodyPr>
          <a:lstStyle>
            <a:lvl1pPr marL="0" indent="0">
              <a:buNone/>
              <a:defRPr sz="1800" b="1" baseline="0">
                <a:solidFill>
                  <a:srgbClr val="000000"/>
                </a:solidFill>
              </a:defRPr>
            </a:lvl1pPr>
          </a:lstStyle>
          <a:p>
            <a:pPr lvl="0"/>
            <a:r>
              <a:rPr lang="en-US" dirty="0"/>
              <a:t>Speaker Name</a:t>
            </a:r>
          </a:p>
        </p:txBody>
      </p:sp>
      <p:sp>
        <p:nvSpPr>
          <p:cNvPr id="14" name="Text Placeholder 20"/>
          <p:cNvSpPr>
            <a:spLocks noGrp="1"/>
          </p:cNvSpPr>
          <p:nvPr>
            <p:ph type="body" sz="quarter" idx="12" hasCustomPrompt="1"/>
          </p:nvPr>
        </p:nvSpPr>
        <p:spPr>
          <a:xfrm>
            <a:off x="698064" y="2688127"/>
            <a:ext cx="3887788" cy="269270"/>
          </a:xfrm>
          <a:prstGeom prst="rect">
            <a:avLst/>
          </a:prstGeom>
        </p:spPr>
        <p:txBody>
          <a:bodyPr vert="horz">
            <a:normAutofit/>
          </a:bodyPr>
          <a:lstStyle>
            <a:lvl1pPr marL="0" indent="0">
              <a:buNone/>
              <a:defRPr sz="1400" b="0" baseline="0">
                <a:solidFill>
                  <a:srgbClr val="000000"/>
                </a:solidFill>
              </a:defRPr>
            </a:lvl1pPr>
          </a:lstStyle>
          <a:p>
            <a:pPr lvl="0"/>
            <a:r>
              <a:rPr lang="en-US" dirty="0"/>
              <a:t>Speaker Title</a:t>
            </a:r>
          </a:p>
        </p:txBody>
      </p:sp>
      <p:sp>
        <p:nvSpPr>
          <p:cNvPr id="15" name="Text Placeholder 20"/>
          <p:cNvSpPr>
            <a:spLocks noGrp="1"/>
          </p:cNvSpPr>
          <p:nvPr>
            <p:ph type="body" sz="quarter" idx="13" hasCustomPrompt="1"/>
          </p:nvPr>
        </p:nvSpPr>
        <p:spPr>
          <a:xfrm>
            <a:off x="698064" y="2957399"/>
            <a:ext cx="3887788" cy="229121"/>
          </a:xfrm>
          <a:prstGeom prst="rect">
            <a:avLst/>
          </a:prstGeom>
        </p:spPr>
        <p:txBody>
          <a:bodyPr vert="horz">
            <a:normAutofit/>
          </a:bodyPr>
          <a:lstStyle>
            <a:lvl1pPr marL="0" indent="0">
              <a:buNone/>
              <a:defRPr sz="1400" b="1" baseline="0">
                <a:solidFill>
                  <a:schemeClr val="accent2"/>
                </a:solidFill>
              </a:defRPr>
            </a:lvl1pPr>
          </a:lstStyle>
          <a:p>
            <a:pPr lvl="0"/>
            <a:r>
              <a:rPr lang="en-US" dirty="0"/>
              <a:t>Speaker Contact</a:t>
            </a:r>
          </a:p>
        </p:txBody>
      </p:sp>
      <p:sp>
        <p:nvSpPr>
          <p:cNvPr id="18" name="Text Placeholder 16"/>
          <p:cNvSpPr>
            <a:spLocks noGrp="1"/>
          </p:cNvSpPr>
          <p:nvPr>
            <p:ph type="body" sz="quarter" idx="14" hasCustomPrompt="1"/>
          </p:nvPr>
        </p:nvSpPr>
        <p:spPr>
          <a:xfrm>
            <a:off x="1" y="312442"/>
            <a:ext cx="3679825" cy="566309"/>
          </a:xfrm>
          <a:prstGeom prst="rect">
            <a:avLst/>
          </a:prstGeom>
          <a:solidFill>
            <a:srgbClr val="236192"/>
          </a:solidFill>
        </p:spPr>
        <p:txBody>
          <a:bodyPr vert="horz" wrap="square" lIns="640080" tIns="91440" bIns="164592">
            <a:spAutoFit/>
          </a:bodyPr>
          <a:lstStyle>
            <a:lvl1pPr marL="0" indent="0">
              <a:buNone/>
              <a:defRPr sz="2000" baseline="0">
                <a:solidFill>
                  <a:schemeClr val="bg1"/>
                </a:solidFill>
              </a:defRPr>
            </a:lvl1pPr>
          </a:lstStyle>
          <a:p>
            <a:pPr lvl="0"/>
            <a:r>
              <a:rPr lang="en-US" dirty="0"/>
              <a:t>Event Title</a:t>
            </a:r>
          </a:p>
        </p:txBody>
      </p:sp>
      <p:pic>
        <p:nvPicPr>
          <p:cNvPr id="16" name="Picture 15" descr="ppt-because-tag.psd"/>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7100" y="3704187"/>
            <a:ext cx="8216894" cy="607721"/>
          </a:xfrm>
          <a:prstGeom prst="rect">
            <a:avLst/>
          </a:prstGeom>
        </p:spPr>
      </p:pic>
    </p:spTree>
    <p:extLst>
      <p:ext uri="{BB962C8B-B14F-4D97-AF65-F5344CB8AC3E}">
        <p14:creationId xmlns:p14="http://schemas.microsoft.com/office/powerpoint/2010/main" val="162194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882651" y="1493044"/>
            <a:ext cx="2016125" cy="1928813"/>
          </a:xfrm>
          <a:prstGeom prst="rect">
            <a:avLst/>
          </a:prstGeom>
        </p:spPr>
        <p:txBody>
          <a:bodyPr vert="horz" anchor="t" anchorCtr="0"/>
          <a:lstStyle>
            <a:lvl1pPr marL="0" indent="0" algn="ctr">
              <a:spcBef>
                <a:spcPts val="0"/>
              </a:spcBef>
              <a:buNone/>
              <a:defRPr sz="1400" baseline="0">
                <a:solidFill>
                  <a:schemeClr val="tx1"/>
                </a:solidFill>
                <a:latin typeface="+mn-lt"/>
              </a:defRPr>
            </a:lvl1pPr>
          </a:lstStyle>
          <a:p>
            <a:endParaRPr lang="en-US" dirty="0"/>
          </a:p>
          <a:p>
            <a:endParaRPr lang="en-US" dirty="0"/>
          </a:p>
          <a:p>
            <a:endParaRPr lang="en-US" dirty="0"/>
          </a:p>
          <a:p>
            <a:r>
              <a:rPr lang="en-US" dirty="0"/>
              <a:t>Place Speaker </a:t>
            </a:r>
            <a:br>
              <a:rPr lang="en-US" dirty="0"/>
            </a:br>
            <a:r>
              <a:rPr lang="en-US" dirty="0"/>
              <a:t>Photo Here</a:t>
            </a:r>
          </a:p>
        </p:txBody>
      </p:sp>
      <p:sp>
        <p:nvSpPr>
          <p:cNvPr id="5" name="Rectangle 4"/>
          <p:cNvSpPr/>
          <p:nvPr userDrawn="1"/>
        </p:nvSpPr>
        <p:spPr>
          <a:xfrm rot="5400000">
            <a:off x="-524273" y="2014936"/>
            <a:ext cx="1931195" cy="882650"/>
          </a:xfrm>
          <a:prstGeom prst="rect">
            <a:avLst/>
          </a:prstGeom>
          <a:solidFill>
            <a:srgbClr val="23619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3" name="Text Placeholder 12"/>
          <p:cNvSpPr>
            <a:spLocks noGrp="1"/>
          </p:cNvSpPr>
          <p:nvPr>
            <p:ph type="body" sz="quarter" idx="12" hasCustomPrompt="1"/>
          </p:nvPr>
        </p:nvSpPr>
        <p:spPr>
          <a:xfrm>
            <a:off x="3416308" y="2073399"/>
            <a:ext cx="5727699" cy="639129"/>
          </a:xfrm>
          <a:prstGeom prst="rect">
            <a:avLst/>
          </a:prstGeom>
        </p:spPr>
        <p:txBody>
          <a:bodyPr vert="horz">
            <a:normAutofit/>
          </a:bodyPr>
          <a:lstStyle>
            <a:lvl1pPr marL="0" marR="0" indent="0" algn="l" defTabSz="457200" rtl="0" eaLnBrk="1" fontAlgn="auto" latinLnBrk="0" hangingPunct="1">
              <a:lnSpc>
                <a:spcPct val="100000"/>
              </a:lnSpc>
              <a:spcBef>
                <a:spcPct val="0"/>
              </a:spcBef>
              <a:spcAft>
                <a:spcPts val="0"/>
              </a:spcAft>
              <a:buClrTx/>
              <a:buSzTx/>
              <a:buFont typeface="Arial"/>
              <a:buNone/>
              <a:tabLst/>
              <a:defRPr sz="2400" b="0" i="0"/>
            </a:lvl1pPr>
          </a:lstStyle>
          <a:p>
            <a:pPr marL="0" marR="0" lvl="0" indent="0" algn="l" defTabSz="457200" rtl="0" eaLnBrk="1" fontAlgn="auto" latinLnBrk="0" hangingPunct="1">
              <a:lnSpc>
                <a:spcPct val="100000"/>
              </a:lnSpc>
              <a:spcBef>
                <a:spcPct val="0"/>
              </a:spcBef>
              <a:spcAft>
                <a:spcPts val="0"/>
              </a:spcAft>
              <a:buClrTx/>
              <a:buSzTx/>
              <a:buFont typeface="Arial"/>
              <a:buNone/>
              <a:tabLst/>
              <a:defRPr/>
            </a:pPr>
            <a:r>
              <a:rPr kumimoji="0" lang="en-US" sz="2400" b="0" i="0" u="none" strike="noStrike" kern="1200" cap="none" spc="0" normalizeH="0" baseline="0" noProof="0" dirty="0">
                <a:ln>
                  <a:noFill/>
                </a:ln>
                <a:solidFill>
                  <a:srgbClr val="000000">
                    <a:lumMod val="85000"/>
                    <a:lumOff val="15000"/>
                  </a:srgbClr>
                </a:solidFill>
                <a:effectLst/>
                <a:uLnTx/>
                <a:uFillTx/>
                <a:latin typeface="+mn-lt"/>
                <a:ea typeface="ＭＳ Ｐゴシック" charset="0"/>
                <a:cs typeface="Arial"/>
              </a:rPr>
              <a:t>Speaker Position, Speaker Title</a:t>
            </a:r>
          </a:p>
        </p:txBody>
      </p:sp>
      <p:cxnSp>
        <p:nvCxnSpPr>
          <p:cNvPr id="17" name="Straight Connector 16"/>
          <p:cNvCxnSpPr/>
          <p:nvPr userDrawn="1"/>
        </p:nvCxnSpPr>
        <p:spPr>
          <a:xfrm>
            <a:off x="3416300" y="2712528"/>
            <a:ext cx="5727700" cy="0"/>
          </a:xfrm>
          <a:prstGeom prst="line">
            <a:avLst/>
          </a:prstGeom>
          <a:ln w="190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3" hasCustomPrompt="1"/>
          </p:nvPr>
        </p:nvSpPr>
        <p:spPr>
          <a:xfrm>
            <a:off x="3416300" y="1490664"/>
            <a:ext cx="5727700" cy="488156"/>
          </a:xfrm>
          <a:prstGeom prst="rect">
            <a:avLst/>
          </a:prstGeom>
        </p:spPr>
        <p:txBody>
          <a:bodyPr vert="horz"/>
          <a:lstStyle>
            <a:lvl1pPr marL="0" indent="0">
              <a:buNone/>
              <a:defRPr sz="3600" b="1" baseline="0">
                <a:solidFill>
                  <a:srgbClr val="236192"/>
                </a:solidFill>
              </a:defRPr>
            </a:lvl1pPr>
          </a:lstStyle>
          <a:p>
            <a:pPr lvl="0"/>
            <a:r>
              <a:rPr lang="en-US" dirty="0"/>
              <a:t>Speaker Name</a:t>
            </a:r>
          </a:p>
        </p:txBody>
      </p:sp>
      <p:sp>
        <p:nvSpPr>
          <p:cNvPr id="10" name="Text Placeholder 14"/>
          <p:cNvSpPr>
            <a:spLocks noGrp="1"/>
          </p:cNvSpPr>
          <p:nvPr>
            <p:ph type="body" sz="quarter" idx="15" hasCustomPrompt="1"/>
          </p:nvPr>
        </p:nvSpPr>
        <p:spPr>
          <a:xfrm>
            <a:off x="882651" y="1493043"/>
            <a:ext cx="161925" cy="1928814"/>
          </a:xfrm>
          <a:prstGeom prst="rect">
            <a:avLst/>
          </a:prstGeom>
          <a:solidFill>
            <a:srgbClr val="236192">
              <a:alpha val="72000"/>
            </a:srgbClr>
          </a:solidFill>
          <a:ln>
            <a:noFill/>
          </a:ln>
        </p:spPr>
        <p:txBody>
          <a:bodyPr vert="horz"/>
          <a:lstStyle>
            <a:lvl1pPr marL="0" indent="0">
              <a:buNone/>
              <a:defRPr>
                <a:ln>
                  <a:noFill/>
                </a:ln>
                <a:solidFill>
                  <a:schemeClr val="accent1"/>
                </a:solidFill>
              </a:defRPr>
            </a:lvl1pPr>
          </a:lstStyle>
          <a:p>
            <a:pPr lvl="0"/>
            <a:r>
              <a:rPr lang="en-US" dirty="0"/>
              <a:t>     </a:t>
            </a:r>
          </a:p>
          <a:p>
            <a:pPr lvl="0"/>
            <a:endParaRPr lang="en-US" dirty="0"/>
          </a:p>
          <a:p>
            <a:pPr lvl="0"/>
            <a:r>
              <a:rPr lang="en-US" dirty="0"/>
              <a:t> </a:t>
            </a:r>
          </a:p>
          <a:p>
            <a:pPr lvl="0"/>
            <a:r>
              <a:rPr lang="en-US" dirty="0"/>
              <a:t> </a:t>
            </a:r>
          </a:p>
          <a:p>
            <a:pPr lvl="0"/>
            <a:r>
              <a:rPr lang="en-US" dirty="0"/>
              <a:t> </a:t>
            </a:r>
          </a:p>
          <a:p>
            <a:pPr lvl="0"/>
            <a:endParaRPr lang="en-US" dirty="0"/>
          </a:p>
        </p:txBody>
      </p:sp>
    </p:spTree>
    <p:extLst>
      <p:ext uri="{BB962C8B-B14F-4D97-AF65-F5344CB8AC3E}">
        <p14:creationId xmlns:p14="http://schemas.microsoft.com/office/powerpoint/2010/main" val="32370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peaker Intro">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882651" y="590743"/>
            <a:ext cx="2016125" cy="1928813"/>
          </a:xfrm>
          <a:prstGeom prst="rect">
            <a:avLst/>
          </a:prstGeom>
        </p:spPr>
        <p:txBody>
          <a:bodyPr vert="horz" anchor="t" anchorCtr="0"/>
          <a:lstStyle>
            <a:lvl1pPr marL="0" indent="0" algn="ctr">
              <a:spcBef>
                <a:spcPts val="0"/>
              </a:spcBef>
              <a:buNone/>
              <a:defRPr sz="1400" baseline="0">
                <a:solidFill>
                  <a:schemeClr val="tx1"/>
                </a:solidFill>
                <a:latin typeface="+mn-lt"/>
              </a:defRPr>
            </a:lvl1pPr>
          </a:lstStyle>
          <a:p>
            <a:endParaRPr lang="en-US" dirty="0"/>
          </a:p>
          <a:p>
            <a:endParaRPr lang="en-US" dirty="0"/>
          </a:p>
          <a:p>
            <a:endParaRPr lang="en-US" dirty="0"/>
          </a:p>
          <a:p>
            <a:r>
              <a:rPr lang="en-US" dirty="0"/>
              <a:t>Place Speaker </a:t>
            </a:r>
            <a:br>
              <a:rPr lang="en-US" dirty="0"/>
            </a:br>
            <a:r>
              <a:rPr lang="en-US" dirty="0"/>
              <a:t>Photo Here</a:t>
            </a:r>
          </a:p>
        </p:txBody>
      </p:sp>
      <p:sp>
        <p:nvSpPr>
          <p:cNvPr id="5" name="Rectangle 4"/>
          <p:cNvSpPr/>
          <p:nvPr userDrawn="1"/>
        </p:nvSpPr>
        <p:spPr>
          <a:xfrm rot="5400000">
            <a:off x="-524273" y="1112635"/>
            <a:ext cx="1931195" cy="882650"/>
          </a:xfrm>
          <a:prstGeom prst="rect">
            <a:avLst/>
          </a:prstGeom>
          <a:solidFill>
            <a:srgbClr val="23619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3" name="Text Placeholder 12"/>
          <p:cNvSpPr>
            <a:spLocks noGrp="1"/>
          </p:cNvSpPr>
          <p:nvPr>
            <p:ph type="body" sz="quarter" idx="12" hasCustomPrompt="1"/>
          </p:nvPr>
        </p:nvSpPr>
        <p:spPr>
          <a:xfrm>
            <a:off x="3416308" y="1171098"/>
            <a:ext cx="5727699" cy="639129"/>
          </a:xfrm>
          <a:prstGeom prst="rect">
            <a:avLst/>
          </a:prstGeom>
        </p:spPr>
        <p:txBody>
          <a:bodyPr vert="horz">
            <a:normAutofit/>
          </a:bodyPr>
          <a:lstStyle>
            <a:lvl1pPr marL="0" marR="0" indent="0" algn="l" defTabSz="457200" rtl="0" eaLnBrk="1" fontAlgn="auto" latinLnBrk="0" hangingPunct="1">
              <a:lnSpc>
                <a:spcPct val="100000"/>
              </a:lnSpc>
              <a:spcBef>
                <a:spcPct val="0"/>
              </a:spcBef>
              <a:spcAft>
                <a:spcPts val="0"/>
              </a:spcAft>
              <a:buClrTx/>
              <a:buSzTx/>
              <a:buFont typeface="Arial"/>
              <a:buNone/>
              <a:tabLst/>
              <a:defRPr sz="2400" b="0" i="0"/>
            </a:lvl1pPr>
          </a:lstStyle>
          <a:p>
            <a:pPr marL="0" marR="0" lvl="0" indent="0" algn="l" defTabSz="457200" rtl="0" eaLnBrk="1" fontAlgn="auto" latinLnBrk="0" hangingPunct="1">
              <a:lnSpc>
                <a:spcPct val="100000"/>
              </a:lnSpc>
              <a:spcBef>
                <a:spcPct val="0"/>
              </a:spcBef>
              <a:spcAft>
                <a:spcPts val="0"/>
              </a:spcAft>
              <a:buClrTx/>
              <a:buSzTx/>
              <a:buFont typeface="Arial"/>
              <a:buNone/>
              <a:tabLst/>
              <a:defRPr/>
            </a:pPr>
            <a:r>
              <a:rPr kumimoji="0" lang="en-US" sz="2400" b="0" i="0" u="none" strike="noStrike" kern="1200" cap="none" spc="0" normalizeH="0" baseline="0" noProof="0" dirty="0">
                <a:ln>
                  <a:noFill/>
                </a:ln>
                <a:solidFill>
                  <a:srgbClr val="000000">
                    <a:lumMod val="85000"/>
                    <a:lumOff val="15000"/>
                  </a:srgbClr>
                </a:solidFill>
                <a:effectLst/>
                <a:uLnTx/>
                <a:uFillTx/>
                <a:latin typeface="+mn-lt"/>
                <a:ea typeface="ＭＳ Ｐゴシック" charset="0"/>
                <a:cs typeface="Arial"/>
              </a:rPr>
              <a:t>Speaker Position, Speaker Title</a:t>
            </a:r>
          </a:p>
        </p:txBody>
      </p:sp>
      <p:cxnSp>
        <p:nvCxnSpPr>
          <p:cNvPr id="17" name="Straight Connector 16"/>
          <p:cNvCxnSpPr/>
          <p:nvPr userDrawn="1"/>
        </p:nvCxnSpPr>
        <p:spPr>
          <a:xfrm>
            <a:off x="3416300" y="1810227"/>
            <a:ext cx="5727700" cy="0"/>
          </a:xfrm>
          <a:prstGeom prst="line">
            <a:avLst/>
          </a:prstGeom>
          <a:ln w="190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3" hasCustomPrompt="1"/>
          </p:nvPr>
        </p:nvSpPr>
        <p:spPr>
          <a:xfrm>
            <a:off x="3416300" y="588363"/>
            <a:ext cx="5727700" cy="488156"/>
          </a:xfrm>
          <a:prstGeom prst="rect">
            <a:avLst/>
          </a:prstGeom>
        </p:spPr>
        <p:txBody>
          <a:bodyPr vert="horz"/>
          <a:lstStyle>
            <a:lvl1pPr marL="0" indent="0">
              <a:buNone/>
              <a:defRPr sz="3600" b="1" baseline="0">
                <a:solidFill>
                  <a:srgbClr val="236192"/>
                </a:solidFill>
              </a:defRPr>
            </a:lvl1pPr>
          </a:lstStyle>
          <a:p>
            <a:pPr lvl="0"/>
            <a:r>
              <a:rPr lang="en-US" dirty="0"/>
              <a:t>Speaker Name</a:t>
            </a:r>
          </a:p>
        </p:txBody>
      </p:sp>
      <p:sp>
        <p:nvSpPr>
          <p:cNvPr id="10" name="Text Placeholder 14"/>
          <p:cNvSpPr>
            <a:spLocks noGrp="1"/>
          </p:cNvSpPr>
          <p:nvPr>
            <p:ph type="body" sz="quarter" idx="15" hasCustomPrompt="1"/>
          </p:nvPr>
        </p:nvSpPr>
        <p:spPr>
          <a:xfrm>
            <a:off x="882651" y="590742"/>
            <a:ext cx="161925" cy="1928814"/>
          </a:xfrm>
          <a:prstGeom prst="rect">
            <a:avLst/>
          </a:prstGeom>
          <a:solidFill>
            <a:srgbClr val="236192">
              <a:alpha val="72000"/>
            </a:srgbClr>
          </a:solidFill>
          <a:ln>
            <a:noFill/>
          </a:ln>
        </p:spPr>
        <p:txBody>
          <a:bodyPr vert="horz"/>
          <a:lstStyle>
            <a:lvl1pPr marL="0" indent="0">
              <a:buNone/>
              <a:defRPr>
                <a:ln>
                  <a:noFill/>
                </a:ln>
                <a:solidFill>
                  <a:schemeClr val="accent1"/>
                </a:solidFill>
              </a:defRPr>
            </a:lvl1pPr>
          </a:lstStyle>
          <a:p>
            <a:pPr lvl="0"/>
            <a:r>
              <a:rPr lang="en-US" dirty="0"/>
              <a:t>     </a:t>
            </a:r>
          </a:p>
          <a:p>
            <a:pPr lvl="0"/>
            <a:endParaRPr lang="en-US" dirty="0"/>
          </a:p>
          <a:p>
            <a:pPr lvl="0"/>
            <a:r>
              <a:rPr lang="en-US" dirty="0"/>
              <a:t> </a:t>
            </a:r>
          </a:p>
          <a:p>
            <a:pPr lvl="0"/>
            <a:r>
              <a:rPr lang="en-US" dirty="0"/>
              <a:t> </a:t>
            </a:r>
          </a:p>
          <a:p>
            <a:pPr lvl="0"/>
            <a:r>
              <a:rPr lang="en-US" dirty="0"/>
              <a:t> </a:t>
            </a:r>
          </a:p>
          <a:p>
            <a:pPr lvl="0"/>
            <a:endParaRPr lang="en-US" dirty="0"/>
          </a:p>
        </p:txBody>
      </p:sp>
      <p:sp>
        <p:nvSpPr>
          <p:cNvPr id="8" name="Picture Placeholder 8"/>
          <p:cNvSpPr>
            <a:spLocks noGrp="1"/>
          </p:cNvSpPr>
          <p:nvPr>
            <p:ph type="pic" sz="quarter" idx="16"/>
          </p:nvPr>
        </p:nvSpPr>
        <p:spPr>
          <a:xfrm>
            <a:off x="882651" y="2873892"/>
            <a:ext cx="2016125" cy="1928813"/>
          </a:xfrm>
          <a:prstGeom prst="rect">
            <a:avLst/>
          </a:prstGeom>
        </p:spPr>
        <p:txBody>
          <a:bodyPr vert="horz" anchor="t" anchorCtr="0"/>
          <a:lstStyle>
            <a:lvl1pPr marL="0" indent="0" algn="ctr">
              <a:spcBef>
                <a:spcPts val="0"/>
              </a:spcBef>
              <a:buNone/>
              <a:defRPr sz="1400" baseline="0">
                <a:solidFill>
                  <a:schemeClr val="tx1"/>
                </a:solidFill>
                <a:latin typeface="+mn-lt"/>
              </a:defRPr>
            </a:lvl1pPr>
          </a:lstStyle>
          <a:p>
            <a:endParaRPr lang="en-US" dirty="0"/>
          </a:p>
          <a:p>
            <a:endParaRPr lang="en-US" dirty="0"/>
          </a:p>
          <a:p>
            <a:endParaRPr lang="en-US" dirty="0"/>
          </a:p>
          <a:p>
            <a:r>
              <a:rPr lang="en-US" dirty="0"/>
              <a:t>Place Speaker </a:t>
            </a:r>
            <a:br>
              <a:rPr lang="en-US" dirty="0"/>
            </a:br>
            <a:r>
              <a:rPr lang="en-US" dirty="0"/>
              <a:t>Photo Here</a:t>
            </a:r>
          </a:p>
        </p:txBody>
      </p:sp>
      <p:sp>
        <p:nvSpPr>
          <p:cNvPr id="11" name="Rectangle 10"/>
          <p:cNvSpPr/>
          <p:nvPr userDrawn="1"/>
        </p:nvSpPr>
        <p:spPr>
          <a:xfrm rot="5400000">
            <a:off x="-524273" y="3395784"/>
            <a:ext cx="1931195" cy="882650"/>
          </a:xfrm>
          <a:prstGeom prst="rect">
            <a:avLst/>
          </a:prstGeom>
          <a:solidFill>
            <a:srgbClr val="23619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2" name="Text Placeholder 12"/>
          <p:cNvSpPr>
            <a:spLocks noGrp="1"/>
          </p:cNvSpPr>
          <p:nvPr>
            <p:ph type="body" sz="quarter" idx="17" hasCustomPrompt="1"/>
          </p:nvPr>
        </p:nvSpPr>
        <p:spPr>
          <a:xfrm>
            <a:off x="3416308" y="3454247"/>
            <a:ext cx="5727699" cy="639129"/>
          </a:xfrm>
          <a:prstGeom prst="rect">
            <a:avLst/>
          </a:prstGeom>
        </p:spPr>
        <p:txBody>
          <a:bodyPr vert="horz">
            <a:normAutofit/>
          </a:bodyPr>
          <a:lstStyle>
            <a:lvl1pPr marL="0" marR="0" indent="0" algn="l" defTabSz="457200" rtl="0" eaLnBrk="1" fontAlgn="auto" latinLnBrk="0" hangingPunct="1">
              <a:lnSpc>
                <a:spcPct val="100000"/>
              </a:lnSpc>
              <a:spcBef>
                <a:spcPct val="0"/>
              </a:spcBef>
              <a:spcAft>
                <a:spcPts val="0"/>
              </a:spcAft>
              <a:buClrTx/>
              <a:buSzTx/>
              <a:buFont typeface="Arial"/>
              <a:buNone/>
              <a:tabLst/>
              <a:defRPr sz="2400" b="0" i="0"/>
            </a:lvl1pPr>
          </a:lstStyle>
          <a:p>
            <a:pPr marL="0" marR="0" lvl="0" indent="0" algn="l" defTabSz="457200" rtl="0" eaLnBrk="1" fontAlgn="auto" latinLnBrk="0" hangingPunct="1">
              <a:lnSpc>
                <a:spcPct val="100000"/>
              </a:lnSpc>
              <a:spcBef>
                <a:spcPct val="0"/>
              </a:spcBef>
              <a:spcAft>
                <a:spcPts val="0"/>
              </a:spcAft>
              <a:buClrTx/>
              <a:buSzTx/>
              <a:buFont typeface="Arial"/>
              <a:buNone/>
              <a:tabLst/>
              <a:defRPr/>
            </a:pPr>
            <a:r>
              <a:rPr kumimoji="0" lang="en-US" sz="2400" b="0" i="0" u="none" strike="noStrike" kern="1200" cap="none" spc="0" normalizeH="0" baseline="0" noProof="0" dirty="0">
                <a:ln>
                  <a:noFill/>
                </a:ln>
                <a:solidFill>
                  <a:srgbClr val="000000">
                    <a:lumMod val="85000"/>
                    <a:lumOff val="15000"/>
                  </a:srgbClr>
                </a:solidFill>
                <a:effectLst/>
                <a:uLnTx/>
                <a:uFillTx/>
                <a:latin typeface="+mn-lt"/>
                <a:ea typeface="ＭＳ Ｐゴシック" charset="0"/>
                <a:cs typeface="Arial"/>
              </a:rPr>
              <a:t>Speaker Position, Speaker Title</a:t>
            </a:r>
          </a:p>
        </p:txBody>
      </p:sp>
      <p:cxnSp>
        <p:nvCxnSpPr>
          <p:cNvPr id="14" name="Straight Connector 13"/>
          <p:cNvCxnSpPr/>
          <p:nvPr userDrawn="1"/>
        </p:nvCxnSpPr>
        <p:spPr>
          <a:xfrm>
            <a:off x="3416300" y="4093376"/>
            <a:ext cx="5727700" cy="0"/>
          </a:xfrm>
          <a:prstGeom prst="line">
            <a:avLst/>
          </a:prstGeom>
          <a:ln w="190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2"/>
          <p:cNvSpPr>
            <a:spLocks noGrp="1"/>
          </p:cNvSpPr>
          <p:nvPr>
            <p:ph type="body" sz="quarter" idx="18" hasCustomPrompt="1"/>
          </p:nvPr>
        </p:nvSpPr>
        <p:spPr>
          <a:xfrm>
            <a:off x="3416300" y="2871512"/>
            <a:ext cx="5727700" cy="488156"/>
          </a:xfrm>
          <a:prstGeom prst="rect">
            <a:avLst/>
          </a:prstGeom>
        </p:spPr>
        <p:txBody>
          <a:bodyPr vert="horz"/>
          <a:lstStyle>
            <a:lvl1pPr marL="0" indent="0">
              <a:buNone/>
              <a:defRPr sz="3600" b="1" baseline="0">
                <a:solidFill>
                  <a:srgbClr val="236192"/>
                </a:solidFill>
              </a:defRPr>
            </a:lvl1pPr>
          </a:lstStyle>
          <a:p>
            <a:pPr lvl="0"/>
            <a:r>
              <a:rPr lang="en-US" dirty="0"/>
              <a:t>Speaker Name</a:t>
            </a:r>
          </a:p>
        </p:txBody>
      </p:sp>
      <p:sp>
        <p:nvSpPr>
          <p:cNvPr id="16" name="Text Placeholder 14"/>
          <p:cNvSpPr>
            <a:spLocks noGrp="1"/>
          </p:cNvSpPr>
          <p:nvPr>
            <p:ph type="body" sz="quarter" idx="19" hasCustomPrompt="1"/>
          </p:nvPr>
        </p:nvSpPr>
        <p:spPr>
          <a:xfrm>
            <a:off x="882651" y="2873891"/>
            <a:ext cx="161925" cy="1928814"/>
          </a:xfrm>
          <a:prstGeom prst="rect">
            <a:avLst/>
          </a:prstGeom>
          <a:solidFill>
            <a:srgbClr val="236192">
              <a:alpha val="72000"/>
            </a:srgbClr>
          </a:solidFill>
          <a:ln>
            <a:noFill/>
          </a:ln>
        </p:spPr>
        <p:txBody>
          <a:bodyPr vert="horz"/>
          <a:lstStyle>
            <a:lvl1pPr marL="0" indent="0">
              <a:buNone/>
              <a:defRPr>
                <a:ln>
                  <a:noFill/>
                </a:ln>
                <a:solidFill>
                  <a:schemeClr val="accent1"/>
                </a:solidFill>
              </a:defRPr>
            </a:lvl1pPr>
          </a:lstStyle>
          <a:p>
            <a:pPr lvl="0"/>
            <a:r>
              <a:rPr lang="en-US" dirty="0"/>
              <a:t>     </a:t>
            </a:r>
          </a:p>
          <a:p>
            <a:pPr lvl="0"/>
            <a:endParaRPr lang="en-US" dirty="0"/>
          </a:p>
          <a:p>
            <a:pPr lvl="0"/>
            <a:r>
              <a:rPr lang="en-US" dirty="0"/>
              <a:t> </a:t>
            </a:r>
          </a:p>
          <a:p>
            <a:pPr lvl="0"/>
            <a:r>
              <a:rPr lang="en-US" dirty="0"/>
              <a:t> </a:t>
            </a:r>
          </a:p>
          <a:p>
            <a:pPr lvl="0"/>
            <a:r>
              <a:rPr lang="en-US" dirty="0"/>
              <a:t> </a:t>
            </a:r>
          </a:p>
          <a:p>
            <a:pPr lvl="0"/>
            <a:endParaRPr lang="en-US" dirty="0"/>
          </a:p>
        </p:txBody>
      </p:sp>
    </p:spTree>
    <p:extLst>
      <p:ext uri="{BB962C8B-B14F-4D97-AF65-F5344CB8AC3E}">
        <p14:creationId xmlns:p14="http://schemas.microsoft.com/office/powerpoint/2010/main" val="9073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 Section">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AFD7"/>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 Placeholder 8"/>
          <p:cNvSpPr>
            <a:spLocks noGrp="1"/>
          </p:cNvSpPr>
          <p:nvPr>
            <p:ph type="body" sz="quarter" idx="10" hasCustomPrompt="1"/>
          </p:nvPr>
        </p:nvSpPr>
        <p:spPr>
          <a:xfrm>
            <a:off x="315259" y="831061"/>
            <a:ext cx="8174038" cy="692497"/>
          </a:xfrm>
          <a:prstGeom prst="rect">
            <a:avLst/>
          </a:prstGeom>
          <a:ln w="28575" cmpd="sng">
            <a:solidFill>
              <a:srgbClr val="FFFFFF"/>
            </a:solidFill>
          </a:ln>
        </p:spPr>
        <p:txBody>
          <a:bodyPr vert="horz" lIns="274320" tIns="45720" rIns="274320" bIns="9144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3600" b="1" i="0" cap="all" baseline="0">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3600" b="1" dirty="0">
                <a:solidFill>
                  <a:schemeClr val="bg1"/>
                </a:solidFill>
                <a:cs typeface="Arial" charset="0"/>
              </a:rPr>
              <a:t>NEW SECTION TITLE</a:t>
            </a:r>
          </a:p>
        </p:txBody>
      </p:sp>
      <p:sp>
        <p:nvSpPr>
          <p:cNvPr id="4" name="Text Placeholder 3"/>
          <p:cNvSpPr>
            <a:spLocks noGrp="1"/>
          </p:cNvSpPr>
          <p:nvPr>
            <p:ph type="body" sz="quarter" idx="11" hasCustomPrompt="1"/>
          </p:nvPr>
        </p:nvSpPr>
        <p:spPr>
          <a:xfrm>
            <a:off x="176213" y="638175"/>
            <a:ext cx="265112" cy="4505325"/>
          </a:xfrm>
          <a:prstGeom prst="rect">
            <a:avLst/>
          </a:prstGeom>
          <a:solidFill>
            <a:srgbClr val="00AFD7"/>
          </a:solidFill>
        </p:spPr>
        <p:txBody>
          <a:bodyPr vert="horz"/>
          <a:lstStyle>
            <a:lvl1pPr marL="0" indent="0">
              <a:buNone/>
              <a:defRPr baseline="0"/>
            </a:lvl1pPr>
          </a:lstStyle>
          <a:p>
            <a:pPr lvl="0"/>
            <a:r>
              <a:rPr lang="en-US" dirty="0"/>
              <a:t>     </a:t>
            </a:r>
          </a:p>
        </p:txBody>
      </p:sp>
      <p:sp>
        <p:nvSpPr>
          <p:cNvPr id="12" name="Text Placeholder 3"/>
          <p:cNvSpPr>
            <a:spLocks noGrp="1"/>
          </p:cNvSpPr>
          <p:nvPr>
            <p:ph type="body" sz="quarter" idx="12" hasCustomPrompt="1"/>
          </p:nvPr>
        </p:nvSpPr>
        <p:spPr>
          <a:xfrm>
            <a:off x="8411956" y="638176"/>
            <a:ext cx="265112" cy="4074629"/>
          </a:xfrm>
          <a:prstGeom prst="rect">
            <a:avLst/>
          </a:prstGeom>
          <a:solidFill>
            <a:srgbClr val="00AFD7"/>
          </a:solidFill>
        </p:spPr>
        <p:txBody>
          <a:bodyPr vert="horz"/>
          <a:lstStyle>
            <a:lvl1pPr marL="0" indent="0">
              <a:buNone/>
              <a:defRPr baseline="0"/>
            </a:lvl1pPr>
          </a:lstStyle>
          <a:p>
            <a:pPr lvl="0"/>
            <a:r>
              <a:rPr lang="en-US" dirty="0"/>
              <a:t>     </a:t>
            </a:r>
          </a:p>
        </p:txBody>
      </p:sp>
      <p:pic>
        <p:nvPicPr>
          <p:cNvPr id="7" name="Picture 5"/>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10054" y="4817244"/>
            <a:ext cx="687170" cy="218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397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ullet">
    <p:spTree>
      <p:nvGrpSpPr>
        <p:cNvPr id="1" name=""/>
        <p:cNvGrpSpPr/>
        <p:nvPr/>
      </p:nvGrpSpPr>
      <p:grpSpPr>
        <a:xfrm>
          <a:off x="0" y="0"/>
          <a:ext cx="0" cy="0"/>
          <a:chOff x="0" y="0"/>
          <a:chExt cx="0" cy="0"/>
        </a:xfrm>
      </p:grpSpPr>
      <p:sp>
        <p:nvSpPr>
          <p:cNvPr id="18" name="Rectangle 17"/>
          <p:cNvSpPr/>
          <p:nvPr userDrawn="1"/>
        </p:nvSpPr>
        <p:spPr>
          <a:xfrm>
            <a:off x="0" y="4686300"/>
            <a:ext cx="2209800" cy="457200"/>
          </a:xfrm>
          <a:prstGeom prst="rect">
            <a:avLst/>
          </a:prstGeom>
          <a:solidFill>
            <a:srgbClr val="23619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9" name="Rectangle 18"/>
          <p:cNvSpPr/>
          <p:nvPr userDrawn="1"/>
        </p:nvSpPr>
        <p:spPr>
          <a:xfrm>
            <a:off x="2209800" y="4686300"/>
            <a:ext cx="1060450" cy="457200"/>
          </a:xfrm>
          <a:prstGeom prst="rect">
            <a:avLst/>
          </a:prstGeom>
          <a:solidFill>
            <a:srgbClr val="007DB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20" name="Rectangle 19"/>
          <p:cNvSpPr/>
          <p:nvPr userDrawn="1"/>
        </p:nvSpPr>
        <p:spPr>
          <a:xfrm>
            <a:off x="3270250" y="4686300"/>
            <a:ext cx="5873750" cy="457200"/>
          </a:xfrm>
          <a:prstGeom prst="rect">
            <a:avLst/>
          </a:prstGeom>
          <a:solidFill>
            <a:srgbClr val="00AFD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6" name="Text Placeholder 5"/>
          <p:cNvSpPr>
            <a:spLocks noGrp="1"/>
          </p:cNvSpPr>
          <p:nvPr>
            <p:ph type="body" sz="quarter" idx="13" hasCustomPrompt="1"/>
          </p:nvPr>
        </p:nvSpPr>
        <p:spPr>
          <a:xfrm>
            <a:off x="340786" y="343304"/>
            <a:ext cx="8439148" cy="686442"/>
          </a:xfrm>
          <a:prstGeom prst="rect">
            <a:avLst/>
          </a:prstGeom>
        </p:spPr>
        <p:txBody>
          <a:bodyPr vert="horz"/>
          <a:lstStyle>
            <a:lvl1pPr marL="0" indent="0">
              <a:buNone/>
              <a:defRPr sz="3600" b="1" baseline="0">
                <a:solidFill>
                  <a:schemeClr val="tx2"/>
                </a:solidFill>
              </a:defRPr>
            </a:lvl1pPr>
          </a:lstStyle>
          <a:p>
            <a:pPr lvl="0"/>
            <a:r>
              <a:rPr lang="en-US" dirty="0"/>
              <a:t>Title of slide</a:t>
            </a:r>
          </a:p>
        </p:txBody>
      </p:sp>
      <p:pic>
        <p:nvPicPr>
          <p:cNvPr id="8" name="Picture 5"/>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10054" y="4817244"/>
            <a:ext cx="687170" cy="218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4"/>
          </p:nvPr>
        </p:nvSpPr>
        <p:spPr>
          <a:xfrm>
            <a:off x="341313" y="1030288"/>
            <a:ext cx="8439150" cy="3317875"/>
          </a:xfrm>
          <a:prstGeom prst="rect">
            <a:avLst/>
          </a:prstGeom>
        </p:spPr>
        <p:txBody>
          <a:bodyPr vert="horz"/>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07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Header">
    <p:spTree>
      <p:nvGrpSpPr>
        <p:cNvPr id="1" name=""/>
        <p:cNvGrpSpPr/>
        <p:nvPr/>
      </p:nvGrpSpPr>
      <p:grpSpPr>
        <a:xfrm>
          <a:off x="0" y="0"/>
          <a:ext cx="0" cy="0"/>
          <a:chOff x="0" y="0"/>
          <a:chExt cx="0" cy="0"/>
        </a:xfrm>
      </p:grpSpPr>
      <p:sp>
        <p:nvSpPr>
          <p:cNvPr id="18" name="Rectangle 17"/>
          <p:cNvSpPr/>
          <p:nvPr userDrawn="1"/>
        </p:nvSpPr>
        <p:spPr>
          <a:xfrm>
            <a:off x="0" y="4686300"/>
            <a:ext cx="2209800" cy="457200"/>
          </a:xfrm>
          <a:prstGeom prst="rect">
            <a:avLst/>
          </a:prstGeom>
          <a:solidFill>
            <a:srgbClr val="23619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9" name="Rectangle 18"/>
          <p:cNvSpPr/>
          <p:nvPr userDrawn="1"/>
        </p:nvSpPr>
        <p:spPr>
          <a:xfrm>
            <a:off x="2209800" y="4686300"/>
            <a:ext cx="1060450" cy="457200"/>
          </a:xfrm>
          <a:prstGeom prst="rect">
            <a:avLst/>
          </a:prstGeom>
          <a:solidFill>
            <a:srgbClr val="007DB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20" name="Rectangle 19"/>
          <p:cNvSpPr/>
          <p:nvPr userDrawn="1"/>
        </p:nvSpPr>
        <p:spPr>
          <a:xfrm>
            <a:off x="3270250" y="4686300"/>
            <a:ext cx="5873750" cy="457200"/>
          </a:xfrm>
          <a:prstGeom prst="rect">
            <a:avLst/>
          </a:prstGeom>
          <a:solidFill>
            <a:srgbClr val="00AFD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6" name="Text Placeholder 5"/>
          <p:cNvSpPr>
            <a:spLocks noGrp="1"/>
          </p:cNvSpPr>
          <p:nvPr>
            <p:ph type="body" sz="quarter" idx="13" hasCustomPrompt="1"/>
          </p:nvPr>
        </p:nvSpPr>
        <p:spPr>
          <a:xfrm>
            <a:off x="340786" y="343304"/>
            <a:ext cx="8439148" cy="686442"/>
          </a:xfrm>
          <a:prstGeom prst="rect">
            <a:avLst/>
          </a:prstGeom>
        </p:spPr>
        <p:txBody>
          <a:bodyPr vert="horz"/>
          <a:lstStyle>
            <a:lvl1pPr marL="0" indent="0">
              <a:buNone/>
              <a:defRPr sz="3600" b="1" baseline="0">
                <a:solidFill>
                  <a:schemeClr val="tx2"/>
                </a:solidFill>
              </a:defRPr>
            </a:lvl1pPr>
          </a:lstStyle>
          <a:p>
            <a:pPr lvl="0"/>
            <a:r>
              <a:rPr lang="en-US" dirty="0"/>
              <a:t>Title of slide</a:t>
            </a:r>
          </a:p>
        </p:txBody>
      </p:sp>
      <p:pic>
        <p:nvPicPr>
          <p:cNvPr id="8" name="Picture 5"/>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10054" y="4817244"/>
            <a:ext cx="687170" cy="218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7845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ar">
    <p:spTree>
      <p:nvGrpSpPr>
        <p:cNvPr id="1" name=""/>
        <p:cNvGrpSpPr/>
        <p:nvPr/>
      </p:nvGrpSpPr>
      <p:grpSpPr>
        <a:xfrm>
          <a:off x="0" y="0"/>
          <a:ext cx="0" cy="0"/>
          <a:chOff x="0" y="0"/>
          <a:chExt cx="0" cy="0"/>
        </a:xfrm>
      </p:grpSpPr>
      <p:sp>
        <p:nvSpPr>
          <p:cNvPr id="18" name="Rectangle 17"/>
          <p:cNvSpPr/>
          <p:nvPr userDrawn="1"/>
        </p:nvSpPr>
        <p:spPr>
          <a:xfrm>
            <a:off x="0" y="4686300"/>
            <a:ext cx="2209800" cy="457200"/>
          </a:xfrm>
          <a:prstGeom prst="rect">
            <a:avLst/>
          </a:prstGeom>
          <a:solidFill>
            <a:srgbClr val="23619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19" name="Rectangle 18"/>
          <p:cNvSpPr/>
          <p:nvPr userDrawn="1"/>
        </p:nvSpPr>
        <p:spPr>
          <a:xfrm>
            <a:off x="2209800" y="4686300"/>
            <a:ext cx="1060450" cy="457200"/>
          </a:xfrm>
          <a:prstGeom prst="rect">
            <a:avLst/>
          </a:prstGeom>
          <a:solidFill>
            <a:srgbClr val="007DB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sp>
        <p:nvSpPr>
          <p:cNvPr id="20" name="Rectangle 19"/>
          <p:cNvSpPr/>
          <p:nvPr userDrawn="1"/>
        </p:nvSpPr>
        <p:spPr>
          <a:xfrm>
            <a:off x="3270250" y="4686300"/>
            <a:ext cx="5873750" cy="457200"/>
          </a:xfrm>
          <a:prstGeom prst="rect">
            <a:avLst/>
          </a:prstGeom>
          <a:solidFill>
            <a:srgbClr val="00AFD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3D527F"/>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10054" y="4817244"/>
            <a:ext cx="687170" cy="218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3459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lank">
    <p:spTree>
      <p:nvGrpSpPr>
        <p:cNvPr id="1" name=""/>
        <p:cNvGrpSpPr/>
        <p:nvPr/>
      </p:nvGrpSpPr>
      <p:grpSpPr>
        <a:xfrm>
          <a:off x="0" y="0"/>
          <a:ext cx="0" cy="0"/>
          <a:chOff x="0" y="0"/>
          <a:chExt cx="0" cy="0"/>
        </a:xfrm>
      </p:grpSpPr>
      <p:pic>
        <p:nvPicPr>
          <p:cNvPr id="3" name="Picture 26" descr="OCLC_H_PMS.eps"/>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236924" y="4760706"/>
            <a:ext cx="723437" cy="240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5825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1"/>
            <a:ext cx="9144000" cy="5143500"/>
          </a:xfrm>
          <a:prstGeom prst="rect">
            <a:avLst/>
          </a:prstGeom>
        </p:spPr>
        <p:txBody>
          <a:bodyPr vert="horz" anchor="ctr"/>
          <a:lstStyle>
            <a:lvl1pPr marL="0" indent="0" algn="l">
              <a:buNone/>
              <a:defRPr sz="1900" baseline="0">
                <a:sym typeface="Wingdings"/>
              </a:defRPr>
            </a:lvl1pPr>
            <a:lvl2pPr marL="457200" indent="0">
              <a:buNone/>
              <a:defRPr sz="2400"/>
            </a:lvl2pPr>
          </a:lstStyle>
          <a:p>
            <a:pPr lvl="1"/>
            <a:r>
              <a:rPr lang="en-US" dirty="0"/>
              <a:t>Drag and drop photo here</a:t>
            </a:r>
          </a:p>
        </p:txBody>
      </p:sp>
      <p:sp>
        <p:nvSpPr>
          <p:cNvPr id="15" name="Text Placeholder 14"/>
          <p:cNvSpPr>
            <a:spLocks noGrp="1"/>
          </p:cNvSpPr>
          <p:nvPr>
            <p:ph type="body" sz="quarter" idx="13" hasCustomPrompt="1"/>
          </p:nvPr>
        </p:nvSpPr>
        <p:spPr>
          <a:xfrm>
            <a:off x="7583491" y="-15479"/>
            <a:ext cx="433387" cy="5174457"/>
          </a:xfrm>
          <a:prstGeom prst="rect">
            <a:avLst/>
          </a:prstGeom>
          <a:solidFill>
            <a:schemeClr val="accent1">
              <a:alpha val="78000"/>
            </a:schemeClr>
          </a:solidFill>
        </p:spPr>
        <p:txBody>
          <a:bodyPr vert="horz"/>
          <a:lstStyle>
            <a:lvl1pPr marL="0" indent="0">
              <a:buNone/>
              <a:defRPr>
                <a:solidFill>
                  <a:schemeClr val="accent1"/>
                </a:solidFill>
              </a:defRPr>
            </a:lvl1pPr>
          </a:lstStyle>
          <a:p>
            <a:pPr lvl="0"/>
            <a:r>
              <a:rPr lang="en-US" dirty="0"/>
              <a:t>     </a:t>
            </a:r>
          </a:p>
          <a:p>
            <a:pPr lvl="0"/>
            <a:endParaRPr lang="en-US" dirty="0"/>
          </a:p>
          <a:p>
            <a:pPr lvl="0"/>
            <a:r>
              <a:rPr lang="en-US" dirty="0"/>
              <a:t> </a:t>
            </a:r>
          </a:p>
          <a:p>
            <a:pPr lvl="0"/>
            <a:r>
              <a:rPr lang="en-US" dirty="0"/>
              <a:t> </a:t>
            </a:r>
          </a:p>
          <a:p>
            <a:pPr lvl="0"/>
            <a:r>
              <a:rPr lang="en-US" dirty="0"/>
              <a:t> </a:t>
            </a:r>
          </a:p>
          <a:p>
            <a:pPr lvl="0"/>
            <a:endParaRPr lang="en-US" dirty="0"/>
          </a:p>
        </p:txBody>
      </p:sp>
      <p:sp>
        <p:nvSpPr>
          <p:cNvPr id="16" name="Text Placeholder 14"/>
          <p:cNvSpPr>
            <a:spLocks noGrp="1"/>
          </p:cNvSpPr>
          <p:nvPr>
            <p:ph type="body" sz="quarter" idx="14" hasCustomPrompt="1"/>
          </p:nvPr>
        </p:nvSpPr>
        <p:spPr>
          <a:xfrm>
            <a:off x="8016878" y="-15479"/>
            <a:ext cx="1127125" cy="5174457"/>
          </a:xfrm>
          <a:prstGeom prst="rect">
            <a:avLst/>
          </a:prstGeom>
          <a:solidFill>
            <a:schemeClr val="accent1"/>
          </a:solidFill>
        </p:spPr>
        <p:txBody>
          <a:bodyPr vert="horz"/>
          <a:lstStyle>
            <a:lvl1pPr marL="0" indent="0">
              <a:buNone/>
              <a:defRPr>
                <a:solidFill>
                  <a:schemeClr val="accent1"/>
                </a:solidFill>
              </a:defRPr>
            </a:lvl1pPr>
          </a:lstStyle>
          <a:p>
            <a:pPr lvl="0"/>
            <a:r>
              <a:rPr lang="en-US" dirty="0"/>
              <a:t> </a:t>
            </a:r>
          </a:p>
          <a:p>
            <a:pPr lvl="0"/>
            <a:r>
              <a:rPr lang="en-US" dirty="0"/>
              <a:t> </a:t>
            </a:r>
          </a:p>
          <a:p>
            <a:pPr lvl="0"/>
            <a:r>
              <a:rPr lang="en-US" dirty="0"/>
              <a:t> </a:t>
            </a:r>
          </a:p>
          <a:p>
            <a:pPr lvl="0"/>
            <a:r>
              <a:rPr lang="en-US" dirty="0"/>
              <a:t> </a:t>
            </a:r>
          </a:p>
          <a:p>
            <a:pPr lvl="0"/>
            <a:r>
              <a:rPr lang="en-US" dirty="0"/>
              <a:t> </a:t>
            </a:r>
          </a:p>
        </p:txBody>
      </p:sp>
      <p:sp>
        <p:nvSpPr>
          <p:cNvPr id="11" name="Text Placeholder 10"/>
          <p:cNvSpPr>
            <a:spLocks noGrp="1"/>
          </p:cNvSpPr>
          <p:nvPr>
            <p:ph type="body" sz="quarter" idx="11" hasCustomPrompt="1"/>
          </p:nvPr>
        </p:nvSpPr>
        <p:spPr>
          <a:xfrm>
            <a:off x="-14111" y="3748282"/>
            <a:ext cx="6153150" cy="715580"/>
          </a:xfrm>
          <a:prstGeom prst="rect">
            <a:avLst/>
          </a:prstGeom>
          <a:solidFill>
            <a:schemeClr val="bg1"/>
          </a:solidFill>
        </p:spPr>
        <p:txBody>
          <a:bodyPr vert="horz" lIns="640080"/>
          <a:lstStyle>
            <a:lvl1pPr marL="0" indent="0">
              <a:buNone/>
              <a:defRPr sz="2400" b="1" baseline="0">
                <a:solidFill>
                  <a:srgbClr val="236192"/>
                </a:solidFill>
              </a:defRPr>
            </a:lvl1pPr>
          </a:lstStyle>
          <a:p>
            <a:pPr lvl="0"/>
            <a:r>
              <a:rPr lang="en-US" dirty="0"/>
              <a:t>Persons Name</a:t>
            </a:r>
          </a:p>
        </p:txBody>
      </p:sp>
      <p:sp>
        <p:nvSpPr>
          <p:cNvPr id="12" name="Text Placeholder 10"/>
          <p:cNvSpPr>
            <a:spLocks noGrp="1"/>
          </p:cNvSpPr>
          <p:nvPr>
            <p:ph type="body" sz="quarter" idx="12" hasCustomPrompt="1"/>
          </p:nvPr>
        </p:nvSpPr>
        <p:spPr>
          <a:xfrm>
            <a:off x="534917" y="4085464"/>
            <a:ext cx="5610225" cy="264319"/>
          </a:xfrm>
          <a:prstGeom prst="rect">
            <a:avLst/>
          </a:prstGeom>
        </p:spPr>
        <p:txBody>
          <a:bodyPr vert="horz"/>
          <a:lstStyle>
            <a:lvl1pPr marL="0" indent="0">
              <a:buNone/>
              <a:defRPr sz="1800" b="0" baseline="0">
                <a:solidFill>
                  <a:schemeClr val="tx1"/>
                </a:solidFill>
              </a:defRPr>
            </a:lvl1pPr>
          </a:lstStyle>
          <a:p>
            <a:pPr lvl="0"/>
            <a:r>
              <a:rPr lang="en-US" dirty="0"/>
              <a:t>Persons Title</a:t>
            </a:r>
          </a:p>
        </p:txBody>
      </p:sp>
      <p:pic>
        <p:nvPicPr>
          <p:cNvPr id="8" name="Picture 5"/>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310054" y="4817244"/>
            <a:ext cx="687170" cy="218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9236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395708"/>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60" r:id="rId3"/>
    <p:sldLayoutId id="2147483655" r:id="rId4"/>
    <p:sldLayoutId id="2147483653" r:id="rId5"/>
    <p:sldLayoutId id="2147483661" r:id="rId6"/>
    <p:sldLayoutId id="2147483654" r:id="rId7"/>
    <p:sldLayoutId id="2147483658" r:id="rId8"/>
    <p:sldLayoutId id="2147483657" r:id="rId9"/>
    <p:sldLayoutId id="2147483656"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hyperlink" Target="http://succinct.cs.berkeley.edu/"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 y="1329876"/>
            <a:ext cx="3566361" cy="569387"/>
          </a:xfrm>
        </p:spPr>
        <p:txBody>
          <a:bodyPr/>
          <a:lstStyle/>
          <a:p>
            <a:r>
              <a:rPr lang="en-US" dirty="0" err="1"/>
              <a:t>LambdaConf</a:t>
            </a:r>
            <a:r>
              <a:rPr lang="en-US" dirty="0"/>
              <a:t> 2018 – 6/05/2018</a:t>
            </a:r>
          </a:p>
        </p:txBody>
      </p:sp>
      <p:sp>
        <p:nvSpPr>
          <p:cNvPr id="3" name="Text Placeholder 2"/>
          <p:cNvSpPr>
            <a:spLocks noGrp="1"/>
          </p:cNvSpPr>
          <p:nvPr>
            <p:ph type="body" sz="quarter" idx="16"/>
          </p:nvPr>
        </p:nvSpPr>
        <p:spPr/>
        <p:txBody>
          <a:bodyPr anchor="ctr">
            <a:normAutofit fontScale="47500" lnSpcReduction="20000"/>
          </a:bodyPr>
          <a:lstStyle/>
          <a:p>
            <a:r>
              <a:rPr lang="en-US" dirty="0" err="1"/>
              <a:t>Metaphorisms</a:t>
            </a:r>
            <a:r>
              <a:rPr lang="en-US" dirty="0"/>
              <a:t>: Deriving Divide-and-Conquer Recursive Programs from Relational Specifications</a:t>
            </a:r>
          </a:p>
        </p:txBody>
      </p:sp>
      <p:sp>
        <p:nvSpPr>
          <p:cNvPr id="4" name="Text Placeholder 3"/>
          <p:cNvSpPr>
            <a:spLocks noGrp="1"/>
          </p:cNvSpPr>
          <p:nvPr>
            <p:ph type="body" sz="quarter" idx="17"/>
          </p:nvPr>
        </p:nvSpPr>
        <p:spPr>
          <a:xfrm>
            <a:off x="728694" y="3206972"/>
            <a:ext cx="3886192" cy="400110"/>
          </a:xfrm>
        </p:spPr>
        <p:txBody>
          <a:bodyPr/>
          <a:lstStyle/>
          <a:p>
            <a:r>
              <a:rPr lang="en-US" dirty="0"/>
              <a:t>Presenter: William Harvey, PhD</a:t>
            </a:r>
          </a:p>
        </p:txBody>
      </p:sp>
      <p:sp>
        <p:nvSpPr>
          <p:cNvPr id="5" name="Text Placeholder 4"/>
          <p:cNvSpPr>
            <a:spLocks noGrp="1"/>
          </p:cNvSpPr>
          <p:nvPr>
            <p:ph type="body" sz="quarter" idx="18"/>
          </p:nvPr>
        </p:nvSpPr>
        <p:spPr>
          <a:xfrm>
            <a:off x="728695" y="3613838"/>
            <a:ext cx="2580963" cy="307777"/>
          </a:xfrm>
        </p:spPr>
        <p:txBody>
          <a:bodyPr/>
          <a:lstStyle/>
          <a:p>
            <a:r>
              <a:rPr lang="en-US" dirty="0"/>
              <a:t>Principal Engineer, OCLC</a:t>
            </a:r>
          </a:p>
        </p:txBody>
      </p:sp>
    </p:spTree>
    <p:extLst>
      <p:ext uri="{BB962C8B-B14F-4D97-AF65-F5344CB8AC3E}">
        <p14:creationId xmlns:p14="http://schemas.microsoft.com/office/powerpoint/2010/main" val="686087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2B0B6E-AE56-4E67-909E-0D7527675A34}"/>
              </a:ext>
            </a:extLst>
          </p:cNvPr>
          <p:cNvSpPr>
            <a:spLocks noGrp="1"/>
          </p:cNvSpPr>
          <p:nvPr>
            <p:ph type="body" sz="quarter" idx="13"/>
          </p:nvPr>
        </p:nvSpPr>
        <p:spPr/>
        <p:txBody>
          <a:bodyPr/>
          <a:lstStyle/>
          <a:p>
            <a:r>
              <a:rPr lang="en-US" dirty="0"/>
              <a:t>Our Research Project</a:t>
            </a:r>
          </a:p>
        </p:txBody>
      </p:sp>
      <p:sp>
        <p:nvSpPr>
          <p:cNvPr id="3" name="Text Placeholder 2">
            <a:extLst>
              <a:ext uri="{FF2B5EF4-FFF2-40B4-BE49-F238E27FC236}">
                <a16:creationId xmlns:a16="http://schemas.microsoft.com/office/drawing/2014/main" id="{BE0D16EA-4478-4299-8EE8-535EC7036A84}"/>
              </a:ext>
            </a:extLst>
          </p:cNvPr>
          <p:cNvSpPr>
            <a:spLocks noGrp="1"/>
          </p:cNvSpPr>
          <p:nvPr>
            <p:ph type="body" sz="quarter" idx="14"/>
          </p:nvPr>
        </p:nvSpPr>
        <p:spPr>
          <a:xfrm>
            <a:off x="352425" y="1029746"/>
            <a:ext cx="8439150" cy="3317875"/>
          </a:xfrm>
        </p:spPr>
        <p:txBody>
          <a:bodyPr/>
          <a:lstStyle/>
          <a:p>
            <a:r>
              <a:rPr lang="en-US" dirty="0"/>
              <a:t>Behavioral (Clickstream) Analytics</a:t>
            </a:r>
          </a:p>
          <a:p>
            <a:pPr lvl="1"/>
            <a:r>
              <a:rPr lang="en-US" dirty="0"/>
              <a:t>What are users doing?</a:t>
            </a:r>
          </a:p>
          <a:p>
            <a:pPr lvl="1"/>
            <a:r>
              <a:rPr lang="en-US" dirty="0"/>
              <a:t>How can we assist?</a:t>
            </a:r>
          </a:p>
          <a:p>
            <a:r>
              <a:rPr lang="en-US" dirty="0"/>
              <a:t>Terabytes of log data</a:t>
            </a:r>
          </a:p>
          <a:p>
            <a:r>
              <a:rPr lang="en-US" dirty="0"/>
              <a:t>Reduced to ~100GB for our study</a:t>
            </a:r>
          </a:p>
          <a:p>
            <a:r>
              <a:rPr lang="en-US" b="1" dirty="0">
                <a:solidFill>
                  <a:srgbClr val="FF0000"/>
                </a:solidFill>
              </a:rPr>
              <a:t>~5GB </a:t>
            </a:r>
            <a:r>
              <a:rPr lang="en-US" b="1" dirty="0" err="1">
                <a:solidFill>
                  <a:srgbClr val="FF0000"/>
                </a:solidFill>
              </a:rPr>
              <a:t>gzipped</a:t>
            </a:r>
            <a:endParaRPr lang="en-US" b="1" dirty="0">
              <a:solidFill>
                <a:srgbClr val="FF0000"/>
              </a:solidFill>
            </a:endParaRPr>
          </a:p>
          <a:p>
            <a:pPr lvl="1"/>
            <a:endParaRPr lang="en-US" dirty="0"/>
          </a:p>
        </p:txBody>
      </p:sp>
    </p:spTree>
    <p:extLst>
      <p:ext uri="{BB962C8B-B14F-4D97-AF65-F5344CB8AC3E}">
        <p14:creationId xmlns:p14="http://schemas.microsoft.com/office/powerpoint/2010/main" val="162472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0262C4-24D5-4306-96B9-DC52AD8A678C}"/>
              </a:ext>
            </a:extLst>
          </p:cNvPr>
          <p:cNvPicPr>
            <a:picLocks noChangeAspect="1"/>
          </p:cNvPicPr>
          <p:nvPr/>
        </p:nvPicPr>
        <p:blipFill rotWithShape="1">
          <a:blip r:embed="rId3"/>
          <a:srcRect t="18105" b="52702"/>
          <a:stretch/>
        </p:blipFill>
        <p:spPr>
          <a:xfrm>
            <a:off x="76200" y="88234"/>
            <a:ext cx="8991600" cy="834187"/>
          </a:xfrm>
          <a:prstGeom prst="rect">
            <a:avLst/>
          </a:prstGeom>
        </p:spPr>
      </p:pic>
      <p:pic>
        <p:nvPicPr>
          <p:cNvPr id="7" name="Picture 6">
            <a:extLst>
              <a:ext uri="{FF2B5EF4-FFF2-40B4-BE49-F238E27FC236}">
                <a16:creationId xmlns:a16="http://schemas.microsoft.com/office/drawing/2014/main" id="{557FB949-29C0-4DEE-A1D9-4E1536753396}"/>
              </a:ext>
            </a:extLst>
          </p:cNvPr>
          <p:cNvPicPr>
            <a:picLocks noChangeAspect="1"/>
          </p:cNvPicPr>
          <p:nvPr/>
        </p:nvPicPr>
        <p:blipFill rotWithShape="1">
          <a:blip r:embed="rId3"/>
          <a:srcRect t="67790"/>
          <a:stretch/>
        </p:blipFill>
        <p:spPr>
          <a:xfrm>
            <a:off x="152400" y="922421"/>
            <a:ext cx="8991600" cy="920425"/>
          </a:xfrm>
          <a:prstGeom prst="rect">
            <a:avLst/>
          </a:prstGeom>
        </p:spPr>
      </p:pic>
      <p:grpSp>
        <p:nvGrpSpPr>
          <p:cNvPr id="12" name="Group 11">
            <a:extLst>
              <a:ext uri="{FF2B5EF4-FFF2-40B4-BE49-F238E27FC236}">
                <a16:creationId xmlns:a16="http://schemas.microsoft.com/office/drawing/2014/main" id="{378A4DD9-37C7-43B4-99F0-9C7E8F41606A}"/>
              </a:ext>
            </a:extLst>
          </p:cNvPr>
          <p:cNvGrpSpPr/>
          <p:nvPr/>
        </p:nvGrpSpPr>
        <p:grpSpPr>
          <a:xfrm>
            <a:off x="1058783" y="2115560"/>
            <a:ext cx="7026435" cy="2020824"/>
            <a:chOff x="1211179" y="1923056"/>
            <a:chExt cx="7026435" cy="2020824"/>
          </a:xfrm>
        </p:grpSpPr>
        <p:pic>
          <p:nvPicPr>
            <p:cNvPr id="6" name="Picture 5">
              <a:extLst>
                <a:ext uri="{FF2B5EF4-FFF2-40B4-BE49-F238E27FC236}">
                  <a16:creationId xmlns:a16="http://schemas.microsoft.com/office/drawing/2014/main" id="{FE739CCD-5351-40CC-8C9A-A7D8A6EC8472}"/>
                </a:ext>
              </a:extLst>
            </p:cNvPr>
            <p:cNvPicPr>
              <a:picLocks noChangeAspect="1"/>
            </p:cNvPicPr>
            <p:nvPr/>
          </p:nvPicPr>
          <p:blipFill rotWithShape="1">
            <a:blip r:embed="rId4"/>
            <a:srcRect l="17456"/>
            <a:stretch/>
          </p:blipFill>
          <p:spPr>
            <a:xfrm>
              <a:off x="1211179" y="1923056"/>
              <a:ext cx="2224924" cy="2020824"/>
            </a:xfrm>
            <a:prstGeom prst="rect">
              <a:avLst/>
            </a:prstGeom>
          </p:spPr>
        </p:pic>
        <p:pic>
          <p:nvPicPr>
            <p:cNvPr id="9" name="Picture 8">
              <a:extLst>
                <a:ext uri="{FF2B5EF4-FFF2-40B4-BE49-F238E27FC236}">
                  <a16:creationId xmlns:a16="http://schemas.microsoft.com/office/drawing/2014/main" id="{1AAC82AB-B0EA-4E77-83C7-49AE7441D315}"/>
                </a:ext>
              </a:extLst>
            </p:cNvPr>
            <p:cNvPicPr>
              <a:picLocks noChangeAspect="1"/>
            </p:cNvPicPr>
            <p:nvPr/>
          </p:nvPicPr>
          <p:blipFill>
            <a:blip r:embed="rId5"/>
            <a:stretch>
              <a:fillRect/>
            </a:stretch>
          </p:blipFill>
          <p:spPr>
            <a:xfrm>
              <a:off x="4040254" y="1923056"/>
              <a:ext cx="1925520" cy="2020824"/>
            </a:xfrm>
            <a:prstGeom prst="rect">
              <a:avLst/>
            </a:prstGeom>
          </p:spPr>
        </p:pic>
        <p:pic>
          <p:nvPicPr>
            <p:cNvPr id="11" name="Picture 10">
              <a:extLst>
                <a:ext uri="{FF2B5EF4-FFF2-40B4-BE49-F238E27FC236}">
                  <a16:creationId xmlns:a16="http://schemas.microsoft.com/office/drawing/2014/main" id="{796B60D4-3F0B-4BE4-9942-7B94BF44E866}"/>
                </a:ext>
              </a:extLst>
            </p:cNvPr>
            <p:cNvPicPr>
              <a:picLocks noChangeAspect="1"/>
            </p:cNvPicPr>
            <p:nvPr/>
          </p:nvPicPr>
          <p:blipFill rotWithShape="1">
            <a:blip r:embed="rId6"/>
            <a:srcRect b="19532"/>
            <a:stretch/>
          </p:blipFill>
          <p:spPr>
            <a:xfrm>
              <a:off x="6569925" y="1923056"/>
              <a:ext cx="1667689" cy="2020824"/>
            </a:xfrm>
            <a:prstGeom prst="rect">
              <a:avLst/>
            </a:prstGeom>
          </p:spPr>
        </p:pic>
      </p:grpSp>
      <p:sp>
        <p:nvSpPr>
          <p:cNvPr id="13" name="TextBox 12">
            <a:extLst>
              <a:ext uri="{FF2B5EF4-FFF2-40B4-BE49-F238E27FC236}">
                <a16:creationId xmlns:a16="http://schemas.microsoft.com/office/drawing/2014/main" id="{2CC044AE-9621-4995-A339-ACC30824493D}"/>
              </a:ext>
            </a:extLst>
          </p:cNvPr>
          <p:cNvSpPr txBox="1"/>
          <p:nvPr/>
        </p:nvSpPr>
        <p:spPr>
          <a:xfrm>
            <a:off x="1058783" y="4228918"/>
            <a:ext cx="2300694" cy="369332"/>
          </a:xfrm>
          <a:prstGeom prst="rect">
            <a:avLst/>
          </a:prstGeom>
          <a:noFill/>
        </p:spPr>
        <p:txBody>
          <a:bodyPr wrap="none" rtlCol="0">
            <a:spAutoFit/>
          </a:bodyPr>
          <a:lstStyle/>
          <a:p>
            <a:r>
              <a:rPr lang="en-US" dirty="0" err="1"/>
              <a:t>Rachit</a:t>
            </a:r>
            <a:r>
              <a:rPr lang="en-US" dirty="0"/>
              <a:t> Agarwal, PhD</a:t>
            </a:r>
          </a:p>
        </p:txBody>
      </p:sp>
      <p:sp>
        <p:nvSpPr>
          <p:cNvPr id="14" name="TextBox 13">
            <a:extLst>
              <a:ext uri="{FF2B5EF4-FFF2-40B4-BE49-F238E27FC236}">
                <a16:creationId xmlns:a16="http://schemas.microsoft.com/office/drawing/2014/main" id="{E85CA4EE-04F9-4893-988B-BD2A8729D915}"/>
              </a:ext>
            </a:extLst>
          </p:cNvPr>
          <p:cNvSpPr txBox="1"/>
          <p:nvPr/>
        </p:nvSpPr>
        <p:spPr>
          <a:xfrm>
            <a:off x="3765900" y="4228918"/>
            <a:ext cx="2185214" cy="369332"/>
          </a:xfrm>
          <a:prstGeom prst="rect">
            <a:avLst/>
          </a:prstGeom>
          <a:noFill/>
        </p:spPr>
        <p:txBody>
          <a:bodyPr wrap="none" rtlCol="0">
            <a:spAutoFit/>
          </a:bodyPr>
          <a:lstStyle/>
          <a:p>
            <a:r>
              <a:rPr lang="en-US" dirty="0"/>
              <a:t>Anurag Khandelwal</a:t>
            </a:r>
          </a:p>
        </p:txBody>
      </p:sp>
      <p:sp>
        <p:nvSpPr>
          <p:cNvPr id="15" name="TextBox 14">
            <a:extLst>
              <a:ext uri="{FF2B5EF4-FFF2-40B4-BE49-F238E27FC236}">
                <a16:creationId xmlns:a16="http://schemas.microsoft.com/office/drawing/2014/main" id="{4A727AF2-2DA7-4ADB-9628-23E3AA44DFBA}"/>
              </a:ext>
            </a:extLst>
          </p:cNvPr>
          <p:cNvSpPr txBox="1"/>
          <p:nvPr/>
        </p:nvSpPr>
        <p:spPr>
          <a:xfrm>
            <a:off x="6357538" y="4228918"/>
            <a:ext cx="1787669" cy="369332"/>
          </a:xfrm>
          <a:prstGeom prst="rect">
            <a:avLst/>
          </a:prstGeom>
          <a:noFill/>
        </p:spPr>
        <p:txBody>
          <a:bodyPr wrap="none" rtlCol="0">
            <a:spAutoFit/>
          </a:bodyPr>
          <a:lstStyle/>
          <a:p>
            <a:r>
              <a:rPr lang="en-US" dirty="0"/>
              <a:t>Ion </a:t>
            </a:r>
            <a:r>
              <a:rPr lang="en-US" dirty="0" err="1"/>
              <a:t>Stoica</a:t>
            </a:r>
            <a:r>
              <a:rPr lang="en-US" dirty="0"/>
              <a:t>, PhD</a:t>
            </a:r>
          </a:p>
        </p:txBody>
      </p:sp>
    </p:spTree>
    <p:extLst>
      <p:ext uri="{BB962C8B-B14F-4D97-AF65-F5344CB8AC3E}">
        <p14:creationId xmlns:p14="http://schemas.microsoft.com/office/powerpoint/2010/main" val="3071013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A538AF-5A69-4F71-AA41-8397A19F3EC4}"/>
              </a:ext>
            </a:extLst>
          </p:cNvPr>
          <p:cNvSpPr>
            <a:spLocks noGrp="1"/>
          </p:cNvSpPr>
          <p:nvPr>
            <p:ph type="body" sz="quarter" idx="13"/>
          </p:nvPr>
        </p:nvSpPr>
        <p:spPr/>
        <p:txBody>
          <a:bodyPr/>
          <a:lstStyle/>
          <a:p>
            <a:r>
              <a:rPr lang="en-US" dirty="0"/>
              <a:t>Succinct</a:t>
            </a:r>
          </a:p>
        </p:txBody>
      </p:sp>
      <p:sp>
        <p:nvSpPr>
          <p:cNvPr id="3" name="Text Placeholder 2">
            <a:extLst>
              <a:ext uri="{FF2B5EF4-FFF2-40B4-BE49-F238E27FC236}">
                <a16:creationId xmlns:a16="http://schemas.microsoft.com/office/drawing/2014/main" id="{FB0040DB-87A4-4A35-8EEE-F7A677CF5C26}"/>
              </a:ext>
            </a:extLst>
          </p:cNvPr>
          <p:cNvSpPr>
            <a:spLocks noGrp="1"/>
          </p:cNvSpPr>
          <p:nvPr>
            <p:ph type="body" sz="quarter" idx="14"/>
          </p:nvPr>
        </p:nvSpPr>
        <p:spPr/>
        <p:txBody>
          <a:bodyPr/>
          <a:lstStyle/>
          <a:p>
            <a:r>
              <a:rPr lang="en-US" dirty="0"/>
              <a:t>A compression format for unstructured text</a:t>
            </a:r>
          </a:p>
          <a:p>
            <a:r>
              <a:rPr lang="en-US" dirty="0"/>
              <a:t>Query unstructured, compressed text files directly</a:t>
            </a:r>
          </a:p>
          <a:p>
            <a:pPr lvl="1"/>
            <a:r>
              <a:rPr lang="en-US" dirty="0"/>
              <a:t>No data scans</a:t>
            </a:r>
          </a:p>
          <a:p>
            <a:pPr lvl="1"/>
            <a:r>
              <a:rPr lang="en-US" dirty="0"/>
              <a:t>No secondary indexes</a:t>
            </a:r>
          </a:p>
          <a:p>
            <a:pPr lvl="1"/>
            <a:r>
              <a:rPr lang="en-US" dirty="0"/>
              <a:t>No data decompression</a:t>
            </a:r>
          </a:p>
          <a:p>
            <a:r>
              <a:rPr lang="en-US" dirty="0"/>
              <a:t> </a:t>
            </a:r>
            <a:r>
              <a:rPr lang="en-US" dirty="0">
                <a:hlinkClick r:id="rId3"/>
              </a:rPr>
              <a:t>http://succinct.cs.berkeley.edu/</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96815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7606AA-B140-4592-B3D1-5D6FDF7FD0FF}"/>
              </a:ext>
            </a:extLst>
          </p:cNvPr>
          <p:cNvSpPr>
            <a:spLocks noGrp="1"/>
          </p:cNvSpPr>
          <p:nvPr>
            <p:ph type="body" sz="quarter" idx="13"/>
          </p:nvPr>
        </p:nvSpPr>
        <p:spPr/>
        <p:txBody>
          <a:bodyPr/>
          <a:lstStyle/>
          <a:p>
            <a:r>
              <a:rPr lang="en-US" dirty="0"/>
              <a:t>Succinct Operations</a:t>
            </a:r>
          </a:p>
        </p:txBody>
      </p:sp>
      <p:sp>
        <p:nvSpPr>
          <p:cNvPr id="3" name="Text Placeholder 2">
            <a:extLst>
              <a:ext uri="{FF2B5EF4-FFF2-40B4-BE49-F238E27FC236}">
                <a16:creationId xmlns:a16="http://schemas.microsoft.com/office/drawing/2014/main" id="{36FAC658-35DD-48D8-A810-15262AA53661}"/>
              </a:ext>
            </a:extLst>
          </p:cNvPr>
          <p:cNvSpPr>
            <a:spLocks noGrp="1"/>
          </p:cNvSpPr>
          <p:nvPr>
            <p:ph type="body" sz="quarter" idx="14"/>
          </p:nvPr>
        </p:nvSpPr>
        <p:spPr/>
        <p:txBody>
          <a:bodyPr/>
          <a:lstStyle/>
          <a:p>
            <a:r>
              <a:rPr lang="en-US" dirty="0" err="1"/>
              <a:t>s.substring</a:t>
            </a:r>
            <a:r>
              <a:rPr lang="en-US" dirty="0"/>
              <a:t>(offset: Nat, length: Nat): String</a:t>
            </a:r>
          </a:p>
          <a:p>
            <a:r>
              <a:rPr lang="en-US" dirty="0" err="1"/>
              <a:t>s.count</a:t>
            </a:r>
            <a:r>
              <a:rPr lang="en-US" dirty="0"/>
              <a:t>(str: String): Nat</a:t>
            </a:r>
          </a:p>
          <a:p>
            <a:r>
              <a:rPr lang="en-US" dirty="0" err="1"/>
              <a:t>s.indicesOf</a:t>
            </a:r>
            <a:r>
              <a:rPr lang="en-US" dirty="0"/>
              <a:t>(str: String): [Nat]</a:t>
            </a:r>
          </a:p>
          <a:p>
            <a:r>
              <a:rPr lang="en-US" dirty="0" err="1"/>
              <a:t>s.findAllInRange</a:t>
            </a:r>
            <a:r>
              <a:rPr lang="en-US" dirty="0"/>
              <a:t>(str1: String, str2: String): [Nat]</a:t>
            </a:r>
          </a:p>
          <a:p>
            <a:r>
              <a:rPr lang="en-US" dirty="0"/>
              <a:t>…</a:t>
            </a:r>
            <a:r>
              <a:rPr lang="en-US" dirty="0" err="1"/>
              <a:t>etc</a:t>
            </a:r>
            <a:r>
              <a:rPr lang="en-US" dirty="0"/>
              <a:t>…</a:t>
            </a:r>
          </a:p>
          <a:p>
            <a:endParaRPr lang="en-US" dirty="0"/>
          </a:p>
          <a:p>
            <a:endParaRPr lang="en-US" dirty="0"/>
          </a:p>
        </p:txBody>
      </p:sp>
    </p:spTree>
    <p:extLst>
      <p:ext uri="{BB962C8B-B14F-4D97-AF65-F5344CB8AC3E}">
        <p14:creationId xmlns:p14="http://schemas.microsoft.com/office/powerpoint/2010/main" val="2920332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50458B-2E24-4F49-AD8D-132969266CDF}"/>
              </a:ext>
            </a:extLst>
          </p:cNvPr>
          <p:cNvSpPr>
            <a:spLocks noGrp="1"/>
          </p:cNvSpPr>
          <p:nvPr>
            <p:ph type="body" sz="quarter" idx="13"/>
          </p:nvPr>
        </p:nvSpPr>
        <p:spPr/>
        <p:txBody>
          <a:bodyPr/>
          <a:lstStyle/>
          <a:p>
            <a:r>
              <a:rPr lang="en-US" dirty="0"/>
              <a:t>Unfortunately…</a:t>
            </a:r>
          </a:p>
        </p:txBody>
      </p:sp>
      <p:sp>
        <p:nvSpPr>
          <p:cNvPr id="3" name="Text Placeholder 2">
            <a:extLst>
              <a:ext uri="{FF2B5EF4-FFF2-40B4-BE49-F238E27FC236}">
                <a16:creationId xmlns:a16="http://schemas.microsoft.com/office/drawing/2014/main" id="{98FA0B58-D1AC-4853-9500-B7A48C5F7EFB}"/>
              </a:ext>
            </a:extLst>
          </p:cNvPr>
          <p:cNvSpPr>
            <a:spLocks noGrp="1"/>
          </p:cNvSpPr>
          <p:nvPr>
            <p:ph type="body" sz="quarter" idx="14"/>
          </p:nvPr>
        </p:nvSpPr>
        <p:spPr/>
        <p:txBody>
          <a:bodyPr/>
          <a:lstStyle/>
          <a:p>
            <a:r>
              <a:rPr lang="en-US" dirty="0"/>
              <a:t>Not implemented for our language</a:t>
            </a:r>
          </a:p>
          <a:p>
            <a:r>
              <a:rPr lang="en-US" dirty="0"/>
              <a:t>Can’t call OSS version through FFI</a:t>
            </a:r>
          </a:p>
          <a:p>
            <a:r>
              <a:rPr lang="en-US" dirty="0"/>
              <a:t>OSS version maxes out at 4GB (Int32)</a:t>
            </a:r>
          </a:p>
        </p:txBody>
      </p:sp>
    </p:spTree>
    <p:extLst>
      <p:ext uri="{BB962C8B-B14F-4D97-AF65-F5344CB8AC3E}">
        <p14:creationId xmlns:p14="http://schemas.microsoft.com/office/powerpoint/2010/main" val="4272769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068062-D8C1-497C-B9CC-7778FC5906ED}"/>
              </a:ext>
            </a:extLst>
          </p:cNvPr>
          <p:cNvSpPr>
            <a:spLocks noGrp="1"/>
          </p:cNvSpPr>
          <p:nvPr>
            <p:ph type="body" sz="quarter" idx="13"/>
          </p:nvPr>
        </p:nvSpPr>
        <p:spPr/>
        <p:txBody>
          <a:bodyPr/>
          <a:lstStyle/>
          <a:p>
            <a:r>
              <a:rPr lang="en-US" dirty="0"/>
              <a:t>Reinventing the Wheel</a:t>
            </a:r>
          </a:p>
        </p:txBody>
      </p:sp>
      <p:sp>
        <p:nvSpPr>
          <p:cNvPr id="3" name="Text Placeholder 2">
            <a:extLst>
              <a:ext uri="{FF2B5EF4-FFF2-40B4-BE49-F238E27FC236}">
                <a16:creationId xmlns:a16="http://schemas.microsoft.com/office/drawing/2014/main" id="{2B5D626F-42EF-4934-82C6-E1F8B4CA96D0}"/>
              </a:ext>
            </a:extLst>
          </p:cNvPr>
          <p:cNvSpPr>
            <a:spLocks noGrp="1"/>
          </p:cNvSpPr>
          <p:nvPr>
            <p:ph type="body" sz="quarter" idx="14"/>
          </p:nvPr>
        </p:nvSpPr>
        <p:spPr>
          <a:xfrm>
            <a:off x="341313" y="1030288"/>
            <a:ext cx="8439150" cy="3317875"/>
          </a:xfrm>
        </p:spPr>
        <p:txBody>
          <a:bodyPr/>
          <a:lstStyle/>
          <a:p>
            <a:r>
              <a:rPr lang="en-US" dirty="0"/>
              <a:t>Implement </a:t>
            </a:r>
            <a:r>
              <a:rPr lang="en-US" i="1" dirty="0"/>
              <a:t>de novo</a:t>
            </a:r>
          </a:p>
          <a:p>
            <a:r>
              <a:rPr lang="en-US" dirty="0"/>
              <a:t>Port to language X</a:t>
            </a:r>
          </a:p>
          <a:p>
            <a:r>
              <a:rPr lang="en-US" dirty="0"/>
              <a:t>Copy/tweak</a:t>
            </a:r>
          </a:p>
          <a:p>
            <a:endParaRPr lang="en-US" dirty="0"/>
          </a:p>
          <a:p>
            <a:endParaRPr lang="en-US" dirty="0"/>
          </a:p>
        </p:txBody>
      </p:sp>
    </p:spTree>
    <p:extLst>
      <p:ext uri="{BB962C8B-B14F-4D97-AF65-F5344CB8AC3E}">
        <p14:creationId xmlns:p14="http://schemas.microsoft.com/office/powerpoint/2010/main" val="191482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A17EE4-C909-40DC-9984-65756A3276E7}"/>
              </a:ext>
            </a:extLst>
          </p:cNvPr>
          <p:cNvSpPr>
            <a:spLocks noGrp="1"/>
          </p:cNvSpPr>
          <p:nvPr>
            <p:ph type="body" sz="quarter" idx="13"/>
          </p:nvPr>
        </p:nvSpPr>
        <p:spPr/>
        <p:txBody>
          <a:bodyPr/>
          <a:lstStyle/>
          <a:p>
            <a:r>
              <a:rPr lang="en-US" dirty="0"/>
              <a:t>Build You A Succinct</a:t>
            </a:r>
          </a:p>
        </p:txBody>
      </p:sp>
      <p:sp>
        <p:nvSpPr>
          <p:cNvPr id="3" name="Text Placeholder 2">
            <a:extLst>
              <a:ext uri="{FF2B5EF4-FFF2-40B4-BE49-F238E27FC236}">
                <a16:creationId xmlns:a16="http://schemas.microsoft.com/office/drawing/2014/main" id="{A163D349-A8D0-4D36-92BC-2B7BD9B4BD6C}"/>
              </a:ext>
            </a:extLst>
          </p:cNvPr>
          <p:cNvSpPr>
            <a:spLocks noGrp="1"/>
          </p:cNvSpPr>
          <p:nvPr>
            <p:ph type="body" sz="quarter" idx="14"/>
          </p:nvPr>
        </p:nvSpPr>
        <p:spPr/>
        <p:txBody>
          <a:bodyPr/>
          <a:lstStyle/>
          <a:p>
            <a:r>
              <a:rPr lang="en-US" dirty="0"/>
              <a:t>Two ingredients:</a:t>
            </a:r>
          </a:p>
          <a:p>
            <a:pPr lvl="1"/>
            <a:r>
              <a:rPr lang="en-US" dirty="0"/>
              <a:t>Compressed permutation data structure</a:t>
            </a:r>
          </a:p>
          <a:p>
            <a:pPr lvl="1"/>
            <a:r>
              <a:rPr lang="en-US" dirty="0"/>
              <a:t>Suffix array construction algorithm</a:t>
            </a:r>
          </a:p>
          <a:p>
            <a:pPr lvl="1"/>
            <a:endParaRPr lang="en-US" dirty="0"/>
          </a:p>
        </p:txBody>
      </p:sp>
    </p:spTree>
    <p:extLst>
      <p:ext uri="{BB962C8B-B14F-4D97-AF65-F5344CB8AC3E}">
        <p14:creationId xmlns:p14="http://schemas.microsoft.com/office/powerpoint/2010/main" val="3390621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F19D99-CDB2-47B0-BF56-C7C461EF6529}"/>
              </a:ext>
            </a:extLst>
          </p:cNvPr>
          <p:cNvPicPr>
            <a:picLocks noChangeAspect="1"/>
          </p:cNvPicPr>
          <p:nvPr/>
        </p:nvPicPr>
        <p:blipFill>
          <a:blip r:embed="rId2"/>
          <a:stretch>
            <a:fillRect/>
          </a:stretch>
        </p:blipFill>
        <p:spPr>
          <a:xfrm>
            <a:off x="87980" y="195262"/>
            <a:ext cx="3305175" cy="4752975"/>
          </a:xfrm>
          <a:prstGeom prst="rect">
            <a:avLst/>
          </a:prstGeom>
        </p:spPr>
      </p:pic>
      <p:pic>
        <p:nvPicPr>
          <p:cNvPr id="10" name="Picture 9">
            <a:extLst>
              <a:ext uri="{FF2B5EF4-FFF2-40B4-BE49-F238E27FC236}">
                <a16:creationId xmlns:a16="http://schemas.microsoft.com/office/drawing/2014/main" id="{E8748973-4D38-4577-9531-EAD82C45F4A4}"/>
              </a:ext>
            </a:extLst>
          </p:cNvPr>
          <p:cNvPicPr>
            <a:picLocks noChangeAspect="1"/>
          </p:cNvPicPr>
          <p:nvPr/>
        </p:nvPicPr>
        <p:blipFill>
          <a:blip r:embed="rId3"/>
          <a:stretch>
            <a:fillRect/>
          </a:stretch>
        </p:blipFill>
        <p:spPr>
          <a:xfrm>
            <a:off x="3705475" y="1713496"/>
            <a:ext cx="5120040" cy="1158041"/>
          </a:xfrm>
          <a:prstGeom prst="rect">
            <a:avLst/>
          </a:prstGeom>
        </p:spPr>
      </p:pic>
    </p:spTree>
    <p:extLst>
      <p:ext uri="{BB962C8B-B14F-4D97-AF65-F5344CB8AC3E}">
        <p14:creationId xmlns:p14="http://schemas.microsoft.com/office/powerpoint/2010/main" val="3987486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EBBCAF-1865-4712-9128-91B4CAA688A4}"/>
              </a:ext>
            </a:extLst>
          </p:cNvPr>
          <p:cNvSpPr>
            <a:spLocks noGrp="1"/>
          </p:cNvSpPr>
          <p:nvPr>
            <p:ph type="body" sz="quarter" idx="13"/>
          </p:nvPr>
        </p:nvSpPr>
        <p:spPr/>
        <p:txBody>
          <a:bodyPr/>
          <a:lstStyle/>
          <a:p>
            <a:r>
              <a:rPr lang="en-US" dirty="0"/>
              <a:t>Suffix Array Construction</a:t>
            </a:r>
          </a:p>
        </p:txBody>
      </p:sp>
      <p:sp>
        <p:nvSpPr>
          <p:cNvPr id="3" name="Text Placeholder 2">
            <a:extLst>
              <a:ext uri="{FF2B5EF4-FFF2-40B4-BE49-F238E27FC236}">
                <a16:creationId xmlns:a16="http://schemas.microsoft.com/office/drawing/2014/main" id="{4BE36F43-127D-4D1E-806E-8DC3A67E4BB2}"/>
              </a:ext>
            </a:extLst>
          </p:cNvPr>
          <p:cNvSpPr>
            <a:spLocks noGrp="1"/>
          </p:cNvSpPr>
          <p:nvPr>
            <p:ph type="body" sz="quarter" idx="14"/>
          </p:nvPr>
        </p:nvSpPr>
        <p:spPr/>
        <p:txBody>
          <a:bodyPr/>
          <a:lstStyle/>
          <a:p>
            <a:r>
              <a:rPr lang="en-US" dirty="0"/>
              <a:t>DC3 / Skew algorithm</a:t>
            </a:r>
          </a:p>
          <a:p>
            <a:pPr lvl="1"/>
            <a:r>
              <a:rPr lang="en-US" dirty="0"/>
              <a:t>Clever algorithm!</a:t>
            </a:r>
          </a:p>
          <a:p>
            <a:pPr lvl="1"/>
            <a:r>
              <a:rPr lang="en-US" dirty="0"/>
              <a:t>Divide and conquer</a:t>
            </a:r>
          </a:p>
          <a:p>
            <a:pPr lvl="1"/>
            <a:endParaRPr lang="en-US" dirty="0"/>
          </a:p>
          <a:p>
            <a:pPr lvl="1"/>
            <a:endParaRPr lang="en-US" dirty="0"/>
          </a:p>
        </p:txBody>
      </p:sp>
    </p:spTree>
    <p:extLst>
      <p:ext uri="{BB962C8B-B14F-4D97-AF65-F5344CB8AC3E}">
        <p14:creationId xmlns:p14="http://schemas.microsoft.com/office/powerpoint/2010/main" val="1425470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5B28D-857C-44BC-9262-68B084ABE80B}"/>
              </a:ext>
            </a:extLst>
          </p:cNvPr>
          <p:cNvSpPr>
            <a:spLocks noGrp="1"/>
          </p:cNvSpPr>
          <p:nvPr>
            <p:ph type="body" sz="quarter" idx="13"/>
          </p:nvPr>
        </p:nvSpPr>
        <p:spPr/>
        <p:txBody>
          <a:bodyPr/>
          <a:lstStyle/>
          <a:p>
            <a:r>
              <a:rPr lang="en-US" dirty="0"/>
              <a:t>There Should Be A Better Way</a:t>
            </a:r>
          </a:p>
        </p:txBody>
      </p:sp>
      <p:sp>
        <p:nvSpPr>
          <p:cNvPr id="3" name="Text Placeholder 2">
            <a:extLst>
              <a:ext uri="{FF2B5EF4-FFF2-40B4-BE49-F238E27FC236}">
                <a16:creationId xmlns:a16="http://schemas.microsoft.com/office/drawing/2014/main" id="{461F7D09-64E9-4DD2-97A8-C2AFCD5A94D5}"/>
              </a:ext>
            </a:extLst>
          </p:cNvPr>
          <p:cNvSpPr>
            <a:spLocks noGrp="1"/>
          </p:cNvSpPr>
          <p:nvPr>
            <p:ph type="body" sz="quarter" idx="14"/>
          </p:nvPr>
        </p:nvSpPr>
        <p:spPr/>
        <p:txBody>
          <a:bodyPr/>
          <a:lstStyle/>
          <a:p>
            <a:r>
              <a:rPr lang="en-US" dirty="0"/>
              <a:t>Program Synthesis</a:t>
            </a:r>
          </a:p>
          <a:p>
            <a:pPr lvl="1"/>
            <a:r>
              <a:rPr lang="en-US" dirty="0"/>
              <a:t>Write a spec for program’s desired behavior</a:t>
            </a:r>
          </a:p>
          <a:p>
            <a:pPr lvl="1"/>
            <a:r>
              <a:rPr lang="en-US" dirty="0"/>
              <a:t>(Semi-)mechanically synthesize a program satisfying that spec</a:t>
            </a:r>
          </a:p>
        </p:txBody>
      </p:sp>
    </p:spTree>
    <p:extLst>
      <p:ext uri="{BB962C8B-B14F-4D97-AF65-F5344CB8AC3E}">
        <p14:creationId xmlns:p14="http://schemas.microsoft.com/office/powerpoint/2010/main" val="206517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C7AC93C2-C1C7-4CD5-B63D-4D13D9006585}"/>
              </a:ext>
            </a:extLst>
          </p:cNvPr>
          <p:cNvPicPr>
            <a:picLocks noGrp="1" noChangeAspect="1"/>
          </p:cNvPicPr>
          <p:nvPr>
            <p:ph type="pic" sz="quarter" idx="10"/>
          </p:nvPr>
        </p:nvPicPr>
        <p:blipFill>
          <a:blip r:embed="rId3"/>
          <a:srcRect t="8763" b="8763"/>
          <a:stretch>
            <a:fillRect/>
          </a:stretch>
        </p:blipFill>
        <p:spPr/>
      </p:pic>
      <p:sp>
        <p:nvSpPr>
          <p:cNvPr id="3" name="Text Placeholder 2">
            <a:extLst>
              <a:ext uri="{FF2B5EF4-FFF2-40B4-BE49-F238E27FC236}">
                <a16:creationId xmlns:a16="http://schemas.microsoft.com/office/drawing/2014/main" id="{0B3DE3FB-A13B-432A-B8CD-23472534E40B}"/>
              </a:ext>
            </a:extLst>
          </p:cNvPr>
          <p:cNvSpPr>
            <a:spLocks noGrp="1"/>
          </p:cNvSpPr>
          <p:nvPr>
            <p:ph type="body" sz="quarter" idx="12"/>
          </p:nvPr>
        </p:nvSpPr>
        <p:spPr/>
        <p:txBody>
          <a:bodyPr/>
          <a:lstStyle/>
          <a:p>
            <a:r>
              <a:rPr lang="en-US" dirty="0"/>
              <a:t>Professor, University of Minho, Portugal</a:t>
            </a:r>
          </a:p>
        </p:txBody>
      </p:sp>
      <p:sp>
        <p:nvSpPr>
          <p:cNvPr id="4" name="Text Placeholder 3">
            <a:extLst>
              <a:ext uri="{FF2B5EF4-FFF2-40B4-BE49-F238E27FC236}">
                <a16:creationId xmlns:a16="http://schemas.microsoft.com/office/drawing/2014/main" id="{8D8B182A-0647-4874-83F9-04612523B996}"/>
              </a:ext>
            </a:extLst>
          </p:cNvPr>
          <p:cNvSpPr>
            <a:spLocks noGrp="1"/>
          </p:cNvSpPr>
          <p:nvPr>
            <p:ph type="body" sz="quarter" idx="13"/>
          </p:nvPr>
        </p:nvSpPr>
        <p:spPr/>
        <p:txBody>
          <a:bodyPr/>
          <a:lstStyle/>
          <a:p>
            <a:r>
              <a:rPr lang="en-US" dirty="0"/>
              <a:t>José N. Oliveira, PhD</a:t>
            </a:r>
          </a:p>
        </p:txBody>
      </p:sp>
      <p:sp>
        <p:nvSpPr>
          <p:cNvPr id="5" name="Text Placeholder 4">
            <a:extLst>
              <a:ext uri="{FF2B5EF4-FFF2-40B4-BE49-F238E27FC236}">
                <a16:creationId xmlns:a16="http://schemas.microsoft.com/office/drawing/2014/main" id="{2096A2CF-BD38-453D-85D0-2689E21C8CBB}"/>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002944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2BA69F-CCB9-4D2C-9F7E-38BA7458E347}"/>
              </a:ext>
            </a:extLst>
          </p:cNvPr>
          <p:cNvSpPr>
            <a:spLocks noGrp="1"/>
          </p:cNvSpPr>
          <p:nvPr>
            <p:ph type="body" sz="quarter" idx="13"/>
          </p:nvPr>
        </p:nvSpPr>
        <p:spPr/>
        <p:txBody>
          <a:bodyPr/>
          <a:lstStyle/>
          <a:p>
            <a:r>
              <a:rPr lang="en-US" dirty="0"/>
              <a:t>Bird-</a:t>
            </a:r>
            <a:r>
              <a:rPr lang="en-US" dirty="0" err="1"/>
              <a:t>Meertens</a:t>
            </a:r>
            <a:r>
              <a:rPr lang="en-US" dirty="0"/>
              <a:t> Formalism</a:t>
            </a:r>
          </a:p>
        </p:txBody>
      </p:sp>
      <p:sp>
        <p:nvSpPr>
          <p:cNvPr id="3" name="Text Placeholder 2">
            <a:extLst>
              <a:ext uri="{FF2B5EF4-FFF2-40B4-BE49-F238E27FC236}">
                <a16:creationId xmlns:a16="http://schemas.microsoft.com/office/drawing/2014/main" id="{D277679B-52E0-40A1-BB7C-A6EE8B6972F5}"/>
              </a:ext>
            </a:extLst>
          </p:cNvPr>
          <p:cNvSpPr>
            <a:spLocks noGrp="1"/>
          </p:cNvSpPr>
          <p:nvPr>
            <p:ph type="body" sz="quarter" idx="14"/>
          </p:nvPr>
        </p:nvSpPr>
        <p:spPr/>
        <p:txBody>
          <a:bodyPr/>
          <a:lstStyle/>
          <a:p>
            <a:r>
              <a:rPr lang="en-US" dirty="0"/>
              <a:t>A categorical calculus of relations</a:t>
            </a:r>
          </a:p>
          <a:p>
            <a:r>
              <a:rPr lang="en-US" dirty="0"/>
              <a:t>Category theory makes it language-agnostic</a:t>
            </a:r>
          </a:p>
          <a:p>
            <a:r>
              <a:rPr lang="en-US" dirty="0"/>
              <a:t>Relations are more flexible than functions</a:t>
            </a:r>
          </a:p>
          <a:p>
            <a:r>
              <a:rPr lang="en-US" dirty="0"/>
              <a:t>Calculus makes it formulaic</a:t>
            </a:r>
          </a:p>
          <a:p>
            <a:r>
              <a:rPr lang="en-US" dirty="0"/>
              <a:t>Prove things!</a:t>
            </a:r>
          </a:p>
          <a:p>
            <a:endParaRPr lang="en-US" dirty="0"/>
          </a:p>
        </p:txBody>
      </p:sp>
    </p:spTree>
    <p:extLst>
      <p:ext uri="{BB962C8B-B14F-4D97-AF65-F5344CB8AC3E}">
        <p14:creationId xmlns:p14="http://schemas.microsoft.com/office/powerpoint/2010/main" val="3254230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2BA69F-CCB9-4D2C-9F7E-38BA7458E347}"/>
              </a:ext>
            </a:extLst>
          </p:cNvPr>
          <p:cNvSpPr>
            <a:spLocks noGrp="1"/>
          </p:cNvSpPr>
          <p:nvPr>
            <p:ph type="body" sz="quarter" idx="13"/>
          </p:nvPr>
        </p:nvSpPr>
        <p:spPr/>
        <p:txBody>
          <a:bodyPr/>
          <a:lstStyle/>
          <a:p>
            <a:r>
              <a:rPr lang="en-US" dirty="0"/>
              <a:t>Bird-</a:t>
            </a:r>
            <a:r>
              <a:rPr lang="en-US" dirty="0" err="1"/>
              <a:t>Meertens</a:t>
            </a:r>
            <a:r>
              <a:rPr lang="en-US" dirty="0"/>
              <a:t> Formalism</a:t>
            </a:r>
          </a:p>
        </p:txBody>
      </p:sp>
      <p:sp>
        <p:nvSpPr>
          <p:cNvPr id="3" name="Text Placeholder 2">
            <a:extLst>
              <a:ext uri="{FF2B5EF4-FFF2-40B4-BE49-F238E27FC236}">
                <a16:creationId xmlns:a16="http://schemas.microsoft.com/office/drawing/2014/main" id="{D277679B-52E0-40A1-BB7C-A6EE8B6972F5}"/>
              </a:ext>
            </a:extLst>
          </p:cNvPr>
          <p:cNvSpPr>
            <a:spLocks noGrp="1"/>
          </p:cNvSpPr>
          <p:nvPr>
            <p:ph type="body" sz="quarter" idx="14"/>
          </p:nvPr>
        </p:nvSpPr>
        <p:spPr/>
        <p:txBody>
          <a:bodyPr/>
          <a:lstStyle/>
          <a:p>
            <a:r>
              <a:rPr lang="en-US" dirty="0"/>
              <a:t>Input: A </a:t>
            </a:r>
            <a:r>
              <a:rPr lang="en-US" b="1" dirty="0"/>
              <a:t>relational</a:t>
            </a:r>
            <a:r>
              <a:rPr lang="en-US" dirty="0"/>
              <a:t> spec of your algorithm</a:t>
            </a:r>
          </a:p>
          <a:p>
            <a:r>
              <a:rPr lang="en-US" dirty="0"/>
              <a:t>Middle: Step-by-step derivation via algebraic rules</a:t>
            </a:r>
          </a:p>
          <a:p>
            <a:pPr lvl="1"/>
            <a:r>
              <a:rPr lang="en-US" dirty="0"/>
              <a:t>Exposes the degrees of freedom of implementation</a:t>
            </a:r>
          </a:p>
          <a:p>
            <a:r>
              <a:rPr lang="en-US" dirty="0"/>
              <a:t>Output: A </a:t>
            </a:r>
            <a:r>
              <a:rPr lang="en-US" b="1" dirty="0"/>
              <a:t>functional </a:t>
            </a:r>
            <a:r>
              <a:rPr lang="en-US" dirty="0"/>
              <a:t>program</a:t>
            </a:r>
          </a:p>
        </p:txBody>
      </p:sp>
    </p:spTree>
    <p:extLst>
      <p:ext uri="{BB962C8B-B14F-4D97-AF65-F5344CB8AC3E}">
        <p14:creationId xmlns:p14="http://schemas.microsoft.com/office/powerpoint/2010/main" val="1638902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97A45F-A91B-4747-BB7F-514F6FFC4603}"/>
              </a:ext>
            </a:extLst>
          </p:cNvPr>
          <p:cNvSpPr>
            <a:spLocks noGrp="1"/>
          </p:cNvSpPr>
          <p:nvPr>
            <p:ph type="body" sz="quarter" idx="13"/>
          </p:nvPr>
        </p:nvSpPr>
        <p:spPr/>
        <p:txBody>
          <a:bodyPr/>
          <a:lstStyle/>
          <a:p>
            <a:r>
              <a:rPr lang="en-US" dirty="0"/>
              <a:t>Bird-</a:t>
            </a:r>
            <a:r>
              <a:rPr lang="en-US" dirty="0" err="1"/>
              <a:t>Meertens</a:t>
            </a:r>
            <a:r>
              <a:rPr lang="en-US" dirty="0"/>
              <a:t> Formalism</a:t>
            </a:r>
          </a:p>
        </p:txBody>
      </p:sp>
      <p:sp>
        <p:nvSpPr>
          <p:cNvPr id="3" name="Text Placeholder 2">
            <a:extLst>
              <a:ext uri="{FF2B5EF4-FFF2-40B4-BE49-F238E27FC236}">
                <a16:creationId xmlns:a16="http://schemas.microsoft.com/office/drawing/2014/main" id="{BE87D5C1-6E7C-4745-BA1B-814A7918E7C7}"/>
              </a:ext>
            </a:extLst>
          </p:cNvPr>
          <p:cNvSpPr>
            <a:spLocks noGrp="1"/>
          </p:cNvSpPr>
          <p:nvPr>
            <p:ph type="body" sz="quarter" idx="14"/>
          </p:nvPr>
        </p:nvSpPr>
        <p:spPr>
          <a:xfrm>
            <a:off x="4331367" y="1491916"/>
            <a:ext cx="4449095" cy="2856247"/>
          </a:xfrm>
        </p:spPr>
        <p:txBody>
          <a:bodyPr/>
          <a:lstStyle/>
          <a:p>
            <a:r>
              <a:rPr lang="en-US" dirty="0"/>
              <a:t>Dynamic programming</a:t>
            </a:r>
          </a:p>
          <a:p>
            <a:r>
              <a:rPr lang="en-US" dirty="0"/>
              <a:t>Greedy algorithms</a:t>
            </a:r>
          </a:p>
          <a:p>
            <a:r>
              <a:rPr lang="en-US" dirty="0"/>
              <a:t>Exhaustive search</a:t>
            </a:r>
          </a:p>
          <a:p>
            <a:r>
              <a:rPr lang="en-US" dirty="0"/>
              <a:t>Divide and conquer</a:t>
            </a:r>
          </a:p>
          <a:p>
            <a:r>
              <a:rPr lang="en-US" dirty="0"/>
              <a:t>And more!</a:t>
            </a:r>
          </a:p>
        </p:txBody>
      </p:sp>
      <p:pic>
        <p:nvPicPr>
          <p:cNvPr id="5" name="Picture 4">
            <a:extLst>
              <a:ext uri="{FF2B5EF4-FFF2-40B4-BE49-F238E27FC236}">
                <a16:creationId xmlns:a16="http://schemas.microsoft.com/office/drawing/2014/main" id="{9B49BA00-BC75-4830-BF39-8584FA1DFEBC}"/>
              </a:ext>
            </a:extLst>
          </p:cNvPr>
          <p:cNvPicPr>
            <a:picLocks noChangeAspect="1"/>
          </p:cNvPicPr>
          <p:nvPr/>
        </p:nvPicPr>
        <p:blipFill>
          <a:blip r:embed="rId3"/>
          <a:stretch>
            <a:fillRect/>
          </a:stretch>
        </p:blipFill>
        <p:spPr>
          <a:xfrm>
            <a:off x="789322" y="1130885"/>
            <a:ext cx="2275951" cy="3217278"/>
          </a:xfrm>
          <a:prstGeom prst="rect">
            <a:avLst/>
          </a:prstGeom>
        </p:spPr>
      </p:pic>
    </p:spTree>
    <p:extLst>
      <p:ext uri="{BB962C8B-B14F-4D97-AF65-F5344CB8AC3E}">
        <p14:creationId xmlns:p14="http://schemas.microsoft.com/office/powerpoint/2010/main" val="1495655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DDAA00-00EC-4E38-B9F6-C0056C90D1DB}"/>
              </a:ext>
            </a:extLst>
          </p:cNvPr>
          <p:cNvPicPr>
            <a:picLocks noChangeAspect="1"/>
          </p:cNvPicPr>
          <p:nvPr/>
        </p:nvPicPr>
        <p:blipFill>
          <a:blip r:embed="rId3"/>
          <a:stretch>
            <a:fillRect/>
          </a:stretch>
        </p:blipFill>
        <p:spPr>
          <a:xfrm>
            <a:off x="0" y="526381"/>
            <a:ext cx="9144000" cy="4090737"/>
          </a:xfrm>
          <a:prstGeom prst="rect">
            <a:avLst/>
          </a:prstGeom>
        </p:spPr>
      </p:pic>
    </p:spTree>
    <p:extLst>
      <p:ext uri="{BB962C8B-B14F-4D97-AF65-F5344CB8AC3E}">
        <p14:creationId xmlns:p14="http://schemas.microsoft.com/office/powerpoint/2010/main" val="1730483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188F4-4B5A-4060-9DC9-1E1D34EB0A2A}"/>
              </a:ext>
            </a:extLst>
          </p:cNvPr>
          <p:cNvSpPr>
            <a:spLocks noGrp="1"/>
          </p:cNvSpPr>
          <p:nvPr>
            <p:ph type="body" sz="quarter" idx="13"/>
          </p:nvPr>
        </p:nvSpPr>
        <p:spPr/>
        <p:txBody>
          <a:bodyPr/>
          <a:lstStyle/>
          <a:p>
            <a:r>
              <a:rPr lang="en-US" dirty="0" err="1"/>
              <a:t>Metaphorisms</a:t>
            </a:r>
            <a:endParaRPr lang="en-US" dirty="0"/>
          </a:p>
        </p:txBody>
      </p:sp>
      <p:sp>
        <p:nvSpPr>
          <p:cNvPr id="3" name="Text Placeholder 2">
            <a:extLst>
              <a:ext uri="{FF2B5EF4-FFF2-40B4-BE49-F238E27FC236}">
                <a16:creationId xmlns:a16="http://schemas.microsoft.com/office/drawing/2014/main" id="{75AB81F1-AE0D-4671-A837-A632D8E43593}"/>
              </a:ext>
            </a:extLst>
          </p:cNvPr>
          <p:cNvSpPr>
            <a:spLocks noGrp="1"/>
          </p:cNvSpPr>
          <p:nvPr>
            <p:ph type="body" sz="quarter" idx="14"/>
          </p:nvPr>
        </p:nvSpPr>
        <p:spPr/>
        <p:txBody>
          <a:bodyPr/>
          <a:lstStyle/>
          <a:p>
            <a:r>
              <a:rPr lang="en-US" dirty="0"/>
              <a:t>BMF-style relational program specifications…</a:t>
            </a:r>
          </a:p>
          <a:p>
            <a:pPr marL="0" indent="0">
              <a:buNone/>
            </a:pPr>
            <a:endParaRPr lang="en-US" dirty="0"/>
          </a:p>
          <a:p>
            <a:pPr marL="0" indent="0">
              <a:buNone/>
            </a:pPr>
            <a:r>
              <a:rPr lang="en-US" dirty="0"/>
              <a:t>           …defined over inductive types…    </a:t>
            </a:r>
          </a:p>
          <a:p>
            <a:pPr marL="0" indent="0">
              <a:buNone/>
            </a:pPr>
            <a:endParaRPr lang="en-US" dirty="0"/>
          </a:p>
          <a:p>
            <a:pPr marL="0" indent="0">
              <a:buNone/>
            </a:pPr>
            <a:r>
              <a:rPr lang="en-US" dirty="0"/>
              <a:t>           …that mimic formal metaphors!</a:t>
            </a:r>
          </a:p>
        </p:txBody>
      </p:sp>
    </p:spTree>
    <p:extLst>
      <p:ext uri="{BB962C8B-B14F-4D97-AF65-F5344CB8AC3E}">
        <p14:creationId xmlns:p14="http://schemas.microsoft.com/office/powerpoint/2010/main" val="1081394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E22DA-C82E-4D2A-A45C-67E1DDC61913}"/>
              </a:ext>
            </a:extLst>
          </p:cNvPr>
          <p:cNvSpPr>
            <a:spLocks noGrp="1"/>
          </p:cNvSpPr>
          <p:nvPr>
            <p:ph type="body" sz="quarter" idx="13"/>
          </p:nvPr>
        </p:nvSpPr>
        <p:spPr/>
        <p:txBody>
          <a:bodyPr/>
          <a:lstStyle/>
          <a:p>
            <a:r>
              <a:rPr lang="en-US" dirty="0"/>
              <a:t>Metaphors</a:t>
            </a:r>
          </a:p>
        </p:txBody>
      </p:sp>
      <p:sp>
        <p:nvSpPr>
          <p:cNvPr id="3" name="Text Placeholder 2">
            <a:extLst>
              <a:ext uri="{FF2B5EF4-FFF2-40B4-BE49-F238E27FC236}">
                <a16:creationId xmlns:a16="http://schemas.microsoft.com/office/drawing/2014/main" id="{8944721E-24B1-4603-AAE3-85478A7F2ADD}"/>
              </a:ext>
            </a:extLst>
          </p:cNvPr>
          <p:cNvSpPr>
            <a:spLocks noGrp="1"/>
          </p:cNvSpPr>
          <p:nvPr>
            <p:ph type="body" sz="quarter" idx="14"/>
          </p:nvPr>
        </p:nvSpPr>
        <p:spPr/>
        <p:txBody>
          <a:bodyPr/>
          <a:lstStyle/>
          <a:p>
            <a:r>
              <a:rPr lang="en-US" dirty="0"/>
              <a:t>“Time is money.”</a:t>
            </a:r>
          </a:p>
          <a:p>
            <a:r>
              <a:rPr lang="en-US" dirty="0"/>
              <a:t>“All the world’s a stage.”</a:t>
            </a:r>
          </a:p>
          <a:p>
            <a:r>
              <a:rPr lang="en-US" dirty="0"/>
              <a:t>“A monad is a burrito.”</a:t>
            </a:r>
          </a:p>
          <a:p>
            <a:r>
              <a:rPr lang="en-US" dirty="0"/>
              <a:t>“Monads are trees with grafting.”</a:t>
            </a:r>
          </a:p>
          <a:p>
            <a:r>
              <a:rPr lang="en-US" dirty="0"/>
              <a:t>          “Some say love…it is a razor…”</a:t>
            </a:r>
          </a:p>
          <a:p>
            <a:endParaRPr lang="en-US" dirty="0"/>
          </a:p>
        </p:txBody>
      </p:sp>
      <p:pic>
        <p:nvPicPr>
          <p:cNvPr id="4" name="Picture 3">
            <a:extLst>
              <a:ext uri="{FF2B5EF4-FFF2-40B4-BE49-F238E27FC236}">
                <a16:creationId xmlns:a16="http://schemas.microsoft.com/office/drawing/2014/main" id="{20D9E8BE-F742-4323-919F-8E4BCEC4226F}"/>
              </a:ext>
            </a:extLst>
          </p:cNvPr>
          <p:cNvPicPr>
            <a:picLocks noChangeAspect="1"/>
          </p:cNvPicPr>
          <p:nvPr/>
        </p:nvPicPr>
        <p:blipFill>
          <a:blip r:embed="rId3"/>
          <a:stretch>
            <a:fillRect/>
          </a:stretch>
        </p:blipFill>
        <p:spPr>
          <a:xfrm>
            <a:off x="755232" y="3079753"/>
            <a:ext cx="921168" cy="470666"/>
          </a:xfrm>
          <a:prstGeom prst="rect">
            <a:avLst/>
          </a:prstGeom>
        </p:spPr>
      </p:pic>
    </p:spTree>
    <p:extLst>
      <p:ext uri="{BB962C8B-B14F-4D97-AF65-F5344CB8AC3E}">
        <p14:creationId xmlns:p14="http://schemas.microsoft.com/office/powerpoint/2010/main" val="4074975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47FE3-AEE7-4A98-9308-36DE235D66A3}"/>
              </a:ext>
            </a:extLst>
          </p:cNvPr>
          <p:cNvSpPr>
            <a:spLocks noGrp="1"/>
          </p:cNvSpPr>
          <p:nvPr>
            <p:ph type="body" sz="quarter" idx="13"/>
          </p:nvPr>
        </p:nvSpPr>
        <p:spPr/>
        <p:txBody>
          <a:bodyPr/>
          <a:lstStyle/>
          <a:p>
            <a:r>
              <a:rPr lang="en-US" dirty="0"/>
              <a:t>Metaphors in Software</a:t>
            </a:r>
          </a:p>
        </p:txBody>
      </p:sp>
      <p:sp>
        <p:nvSpPr>
          <p:cNvPr id="3" name="Text Placeholder 2">
            <a:extLst>
              <a:ext uri="{FF2B5EF4-FFF2-40B4-BE49-F238E27FC236}">
                <a16:creationId xmlns:a16="http://schemas.microsoft.com/office/drawing/2014/main" id="{2539FE27-5340-4183-B4C3-FC66CB488968}"/>
              </a:ext>
            </a:extLst>
          </p:cNvPr>
          <p:cNvSpPr>
            <a:spLocks noGrp="1"/>
          </p:cNvSpPr>
          <p:nvPr>
            <p:ph type="body" sz="quarter" idx="14"/>
          </p:nvPr>
        </p:nvSpPr>
        <p:spPr/>
        <p:txBody>
          <a:bodyPr/>
          <a:lstStyle/>
          <a:p>
            <a:r>
              <a:rPr lang="en-US" dirty="0"/>
              <a:t>Tree</a:t>
            </a:r>
          </a:p>
          <a:p>
            <a:r>
              <a:rPr lang="en-US" dirty="0"/>
              <a:t>Pipe</a:t>
            </a:r>
          </a:p>
          <a:p>
            <a:r>
              <a:rPr lang="en-US" dirty="0"/>
              <a:t>Stack</a:t>
            </a:r>
          </a:p>
          <a:p>
            <a:r>
              <a:rPr lang="en-US" dirty="0"/>
              <a:t>Heap</a:t>
            </a:r>
          </a:p>
          <a:p>
            <a:r>
              <a:rPr lang="en-US" dirty="0"/>
              <a:t>Queue</a:t>
            </a:r>
          </a:p>
          <a:p>
            <a:r>
              <a:rPr lang="en-US" dirty="0"/>
              <a:t>Spaghetti code</a:t>
            </a:r>
          </a:p>
          <a:p>
            <a:endParaRPr lang="en-US" dirty="0"/>
          </a:p>
          <a:p>
            <a:endParaRPr lang="en-US" dirty="0"/>
          </a:p>
        </p:txBody>
      </p:sp>
      <p:sp>
        <p:nvSpPr>
          <p:cNvPr id="4" name="Star: 7 Points 3">
            <a:extLst>
              <a:ext uri="{FF2B5EF4-FFF2-40B4-BE49-F238E27FC236}">
                <a16:creationId xmlns:a16="http://schemas.microsoft.com/office/drawing/2014/main" id="{FA6EC636-DF08-40FD-830F-8A8D3A5368B8}"/>
              </a:ext>
            </a:extLst>
          </p:cNvPr>
          <p:cNvSpPr/>
          <p:nvPr/>
        </p:nvSpPr>
        <p:spPr>
          <a:xfrm>
            <a:off x="4419600" y="1981200"/>
            <a:ext cx="3264568" cy="2221832"/>
          </a:xfrm>
          <a:prstGeom prst="star7">
            <a:avLst>
              <a:gd name="adj" fmla="val 23735"/>
              <a:gd name="hf" fmla="val 102572"/>
              <a:gd name="vf" fmla="val 105210"/>
            </a:avLst>
          </a:prstGeom>
          <a:solidFill>
            <a:srgbClr val="C0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a:t>Bug</a:t>
            </a:r>
          </a:p>
        </p:txBody>
      </p:sp>
    </p:spTree>
    <p:extLst>
      <p:ext uri="{BB962C8B-B14F-4D97-AF65-F5344CB8AC3E}">
        <p14:creationId xmlns:p14="http://schemas.microsoft.com/office/powerpoint/2010/main" val="3918155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E05C24-247C-4626-9931-962637083DC6}"/>
              </a:ext>
            </a:extLst>
          </p:cNvPr>
          <p:cNvPicPr>
            <a:picLocks noChangeAspect="1"/>
          </p:cNvPicPr>
          <p:nvPr/>
        </p:nvPicPr>
        <p:blipFill>
          <a:blip r:embed="rId3"/>
          <a:stretch>
            <a:fillRect/>
          </a:stretch>
        </p:blipFill>
        <p:spPr>
          <a:xfrm>
            <a:off x="2950404" y="0"/>
            <a:ext cx="3243192" cy="5143500"/>
          </a:xfrm>
          <a:prstGeom prst="rect">
            <a:avLst/>
          </a:prstGeom>
        </p:spPr>
      </p:pic>
    </p:spTree>
    <p:extLst>
      <p:ext uri="{BB962C8B-B14F-4D97-AF65-F5344CB8AC3E}">
        <p14:creationId xmlns:p14="http://schemas.microsoft.com/office/powerpoint/2010/main" val="3145940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7C4044-A10A-40AE-B539-2928C146D0AF}"/>
              </a:ext>
            </a:extLst>
          </p:cNvPr>
          <p:cNvSpPr>
            <a:spLocks noGrp="1"/>
          </p:cNvSpPr>
          <p:nvPr>
            <p:ph type="body" sz="quarter" idx="13"/>
          </p:nvPr>
        </p:nvSpPr>
        <p:spPr/>
        <p:txBody>
          <a:bodyPr/>
          <a:lstStyle/>
          <a:p>
            <a:r>
              <a:rPr lang="en-US" dirty="0"/>
              <a:t>Formal Metaphors</a:t>
            </a:r>
          </a:p>
        </p:txBody>
      </p:sp>
      <p:sp>
        <p:nvSpPr>
          <p:cNvPr id="3" name="Text Placeholder 2">
            <a:extLst>
              <a:ext uri="{FF2B5EF4-FFF2-40B4-BE49-F238E27FC236}">
                <a16:creationId xmlns:a16="http://schemas.microsoft.com/office/drawing/2014/main" id="{F66565D9-F683-47E6-846D-5252FEC6A2D7}"/>
              </a:ext>
            </a:extLst>
          </p:cNvPr>
          <p:cNvSpPr>
            <a:spLocks noGrp="1"/>
          </p:cNvSpPr>
          <p:nvPr>
            <p:ph type="body" sz="quarter" idx="14"/>
          </p:nvPr>
        </p:nvSpPr>
        <p:spPr>
          <a:xfrm>
            <a:off x="341313" y="1030288"/>
            <a:ext cx="5129045" cy="3317875"/>
          </a:xfrm>
        </p:spPr>
        <p:txBody>
          <a:bodyPr/>
          <a:lstStyle/>
          <a:p>
            <a:r>
              <a:rPr lang="en-US" dirty="0"/>
              <a:t>Three components:</a:t>
            </a:r>
          </a:p>
          <a:p>
            <a:pPr marL="914400" lvl="1" indent="-457200">
              <a:buFont typeface="+mj-lt"/>
              <a:buAutoNum type="arabicPeriod"/>
            </a:pPr>
            <a:r>
              <a:rPr lang="en-US" dirty="0"/>
              <a:t>A </a:t>
            </a:r>
            <a:r>
              <a:rPr lang="en-US" b="1" dirty="0"/>
              <a:t>tenor</a:t>
            </a:r>
            <a:r>
              <a:rPr lang="en-US" dirty="0"/>
              <a:t> (“Love”)</a:t>
            </a:r>
          </a:p>
          <a:p>
            <a:pPr marL="914400" lvl="1" indent="-457200">
              <a:buFont typeface="+mj-lt"/>
              <a:buAutoNum type="arabicPeriod"/>
            </a:pPr>
            <a:r>
              <a:rPr lang="en-US" dirty="0"/>
              <a:t>A </a:t>
            </a:r>
            <a:r>
              <a:rPr lang="en-US" b="1" dirty="0"/>
              <a:t>vehicle</a:t>
            </a:r>
            <a:r>
              <a:rPr lang="en-US" dirty="0"/>
              <a:t> (“A Razor”)</a:t>
            </a:r>
          </a:p>
          <a:p>
            <a:pPr marL="914400" lvl="1" indent="-457200">
              <a:buFont typeface="+mj-lt"/>
              <a:buAutoNum type="arabicPeriod"/>
            </a:pPr>
            <a:r>
              <a:rPr lang="en-US" dirty="0"/>
              <a:t>A </a:t>
            </a:r>
            <a:r>
              <a:rPr lang="en-US" b="1" dirty="0"/>
              <a:t>shared attribute</a:t>
            </a:r>
            <a:r>
              <a:rPr lang="en-US" dirty="0"/>
              <a:t> (“Ouch!”)</a:t>
            </a:r>
          </a:p>
        </p:txBody>
      </p:sp>
      <p:pic>
        <p:nvPicPr>
          <p:cNvPr id="5" name="Picture 4">
            <a:extLst>
              <a:ext uri="{FF2B5EF4-FFF2-40B4-BE49-F238E27FC236}">
                <a16:creationId xmlns:a16="http://schemas.microsoft.com/office/drawing/2014/main" id="{30AB4606-FDC3-4BEF-A9F8-2F96AE875E89}"/>
              </a:ext>
            </a:extLst>
          </p:cNvPr>
          <p:cNvPicPr>
            <a:picLocks noChangeAspect="1"/>
          </p:cNvPicPr>
          <p:nvPr/>
        </p:nvPicPr>
        <p:blipFill>
          <a:blip r:embed="rId3"/>
          <a:stretch>
            <a:fillRect/>
          </a:stretch>
        </p:blipFill>
        <p:spPr>
          <a:xfrm>
            <a:off x="5603989" y="0"/>
            <a:ext cx="3531989" cy="4709319"/>
          </a:xfrm>
          <a:prstGeom prst="rect">
            <a:avLst/>
          </a:prstGeom>
        </p:spPr>
      </p:pic>
      <p:sp>
        <p:nvSpPr>
          <p:cNvPr id="6" name="TextBox 5">
            <a:extLst>
              <a:ext uri="{FF2B5EF4-FFF2-40B4-BE49-F238E27FC236}">
                <a16:creationId xmlns:a16="http://schemas.microsoft.com/office/drawing/2014/main" id="{25E93596-60CA-433A-8A4B-0264C9B8EAC3}"/>
              </a:ext>
            </a:extLst>
          </p:cNvPr>
          <p:cNvSpPr txBox="1"/>
          <p:nvPr/>
        </p:nvSpPr>
        <p:spPr>
          <a:xfrm>
            <a:off x="505326" y="3344779"/>
            <a:ext cx="4780548" cy="923330"/>
          </a:xfrm>
          <a:prstGeom prst="rect">
            <a:avLst/>
          </a:prstGeom>
          <a:noFill/>
        </p:spPr>
        <p:txBody>
          <a:bodyPr wrap="square" rtlCol="0">
            <a:spAutoFit/>
          </a:bodyPr>
          <a:lstStyle/>
          <a:p>
            <a:r>
              <a:rPr lang="en-US" dirty="0"/>
              <a:t>“Love is, that you are the knife which I plunge into myself.”</a:t>
            </a:r>
          </a:p>
          <a:p>
            <a:endParaRPr lang="en-US" dirty="0"/>
          </a:p>
        </p:txBody>
      </p:sp>
      <p:sp>
        <p:nvSpPr>
          <p:cNvPr id="7" name="TextBox 6">
            <a:extLst>
              <a:ext uri="{FF2B5EF4-FFF2-40B4-BE49-F238E27FC236}">
                <a16:creationId xmlns:a16="http://schemas.microsoft.com/office/drawing/2014/main" id="{7E987633-8C58-4469-8E0E-230312F72B1D}"/>
              </a:ext>
            </a:extLst>
          </p:cNvPr>
          <p:cNvSpPr txBox="1"/>
          <p:nvPr/>
        </p:nvSpPr>
        <p:spPr>
          <a:xfrm>
            <a:off x="2427890" y="3938804"/>
            <a:ext cx="3363310" cy="369332"/>
          </a:xfrm>
          <a:prstGeom prst="rect">
            <a:avLst/>
          </a:prstGeom>
          <a:noFill/>
        </p:spPr>
        <p:txBody>
          <a:bodyPr wrap="square" rtlCol="0">
            <a:spAutoFit/>
          </a:bodyPr>
          <a:lstStyle/>
          <a:p>
            <a:r>
              <a:rPr lang="en-US"/>
              <a:t>-Franz “Streaming” Kafka</a:t>
            </a:r>
            <a:endParaRPr lang="en-US" dirty="0"/>
          </a:p>
        </p:txBody>
      </p:sp>
    </p:spTree>
    <p:extLst>
      <p:ext uri="{BB962C8B-B14F-4D97-AF65-F5344CB8AC3E}">
        <p14:creationId xmlns:p14="http://schemas.microsoft.com/office/powerpoint/2010/main" val="315332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F7814-E523-48F4-B511-765795443713}"/>
              </a:ext>
            </a:extLst>
          </p:cNvPr>
          <p:cNvSpPr>
            <a:spLocks noGrp="1"/>
          </p:cNvSpPr>
          <p:nvPr>
            <p:ph type="body" sz="quarter" idx="13"/>
          </p:nvPr>
        </p:nvSpPr>
        <p:spPr/>
        <p:txBody>
          <a:bodyPr/>
          <a:lstStyle/>
          <a:p>
            <a:r>
              <a:rPr lang="en-US" dirty="0"/>
              <a:t>Metaphors, Categorically</a:t>
            </a:r>
          </a:p>
        </p:txBody>
      </p:sp>
      <p:sp>
        <p:nvSpPr>
          <p:cNvPr id="4" name="TextBox 3">
            <a:extLst>
              <a:ext uri="{FF2B5EF4-FFF2-40B4-BE49-F238E27FC236}">
                <a16:creationId xmlns:a16="http://schemas.microsoft.com/office/drawing/2014/main" id="{64523C57-B624-474F-9631-57F7FA5297E5}"/>
              </a:ext>
            </a:extLst>
          </p:cNvPr>
          <p:cNvSpPr txBox="1"/>
          <p:nvPr/>
        </p:nvSpPr>
        <p:spPr>
          <a:xfrm>
            <a:off x="5141734" y="1514266"/>
            <a:ext cx="1686680" cy="615553"/>
          </a:xfrm>
          <a:prstGeom prst="rect">
            <a:avLst/>
          </a:prstGeom>
          <a:noFill/>
        </p:spPr>
        <p:txBody>
          <a:bodyPr wrap="none" rtlCol="0">
            <a:spAutoFit/>
          </a:bodyPr>
          <a:lstStyle/>
          <a:p>
            <a:r>
              <a:rPr lang="en-US" sz="3400" b="1" dirty="0"/>
              <a:t>Vehicle</a:t>
            </a:r>
          </a:p>
        </p:txBody>
      </p:sp>
      <p:sp>
        <p:nvSpPr>
          <p:cNvPr id="5" name="TextBox 4">
            <a:extLst>
              <a:ext uri="{FF2B5EF4-FFF2-40B4-BE49-F238E27FC236}">
                <a16:creationId xmlns:a16="http://schemas.microsoft.com/office/drawing/2014/main" id="{094F0D24-BD63-4D10-B13F-A5412D4F3780}"/>
              </a:ext>
            </a:extLst>
          </p:cNvPr>
          <p:cNvSpPr txBox="1"/>
          <p:nvPr/>
        </p:nvSpPr>
        <p:spPr>
          <a:xfrm>
            <a:off x="1762722" y="1532868"/>
            <a:ext cx="1362552" cy="615553"/>
          </a:xfrm>
          <a:prstGeom prst="rect">
            <a:avLst/>
          </a:prstGeom>
          <a:noFill/>
        </p:spPr>
        <p:txBody>
          <a:bodyPr wrap="none" rtlCol="0">
            <a:spAutoFit/>
          </a:bodyPr>
          <a:lstStyle/>
          <a:p>
            <a:r>
              <a:rPr lang="en-US" sz="3400" b="1" dirty="0"/>
              <a:t>Tenor</a:t>
            </a:r>
          </a:p>
        </p:txBody>
      </p:sp>
      <p:sp>
        <p:nvSpPr>
          <p:cNvPr id="6" name="TextBox 5">
            <a:extLst>
              <a:ext uri="{FF2B5EF4-FFF2-40B4-BE49-F238E27FC236}">
                <a16:creationId xmlns:a16="http://schemas.microsoft.com/office/drawing/2014/main" id="{7BFCE1A9-758C-40F9-AE12-3A646B2541C8}"/>
              </a:ext>
            </a:extLst>
          </p:cNvPr>
          <p:cNvSpPr txBox="1"/>
          <p:nvPr/>
        </p:nvSpPr>
        <p:spPr>
          <a:xfrm>
            <a:off x="3217247" y="3650851"/>
            <a:ext cx="2002471" cy="615553"/>
          </a:xfrm>
          <a:prstGeom prst="rect">
            <a:avLst/>
          </a:prstGeom>
          <a:noFill/>
        </p:spPr>
        <p:txBody>
          <a:bodyPr wrap="none" rtlCol="0">
            <a:spAutoFit/>
          </a:bodyPr>
          <a:lstStyle/>
          <a:p>
            <a:r>
              <a:rPr lang="en-US" sz="3400" b="1" dirty="0"/>
              <a:t>Attribute</a:t>
            </a:r>
          </a:p>
        </p:txBody>
      </p:sp>
      <p:cxnSp>
        <p:nvCxnSpPr>
          <p:cNvPr id="14" name="Straight Arrow Connector 13">
            <a:extLst>
              <a:ext uri="{FF2B5EF4-FFF2-40B4-BE49-F238E27FC236}">
                <a16:creationId xmlns:a16="http://schemas.microsoft.com/office/drawing/2014/main" id="{4C204CBA-B18A-4FBF-9434-F97D631A62D3}"/>
              </a:ext>
            </a:extLst>
          </p:cNvPr>
          <p:cNvCxnSpPr>
            <a:cxnSpLocks/>
          </p:cNvCxnSpPr>
          <p:nvPr/>
        </p:nvCxnSpPr>
        <p:spPr>
          <a:xfrm rot="2700000">
            <a:off x="5141734" y="1806698"/>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A10D2E2-48A4-42A9-9761-5333B96D94DE}"/>
              </a:ext>
            </a:extLst>
          </p:cNvPr>
          <p:cNvCxnSpPr>
            <a:cxnSpLocks/>
          </p:cNvCxnSpPr>
          <p:nvPr/>
        </p:nvCxnSpPr>
        <p:spPr>
          <a:xfrm rot="18900000" flipH="1">
            <a:off x="3240021" y="1814719"/>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184257C9-4443-42A1-BC48-68671D251ACC}"/>
              </a:ext>
            </a:extLst>
          </p:cNvPr>
          <p:cNvSpPr txBox="1"/>
          <p:nvPr/>
        </p:nvSpPr>
        <p:spPr>
          <a:xfrm>
            <a:off x="2735199" y="2687303"/>
            <a:ext cx="306494" cy="615553"/>
          </a:xfrm>
          <a:prstGeom prst="rect">
            <a:avLst/>
          </a:prstGeom>
          <a:noFill/>
        </p:spPr>
        <p:txBody>
          <a:bodyPr wrap="none" rtlCol="0">
            <a:spAutoFit/>
          </a:bodyPr>
          <a:lstStyle/>
          <a:p>
            <a:r>
              <a:rPr lang="en-US" sz="3400" i="1" dirty="0"/>
              <a:t>f</a:t>
            </a:r>
          </a:p>
        </p:txBody>
      </p:sp>
      <p:sp>
        <p:nvSpPr>
          <p:cNvPr id="17" name="TextBox 16">
            <a:extLst>
              <a:ext uri="{FF2B5EF4-FFF2-40B4-BE49-F238E27FC236}">
                <a16:creationId xmlns:a16="http://schemas.microsoft.com/office/drawing/2014/main" id="{31DD0442-2FFE-4872-A053-B0310123CF28}"/>
              </a:ext>
            </a:extLst>
          </p:cNvPr>
          <p:cNvSpPr txBox="1"/>
          <p:nvPr/>
        </p:nvSpPr>
        <p:spPr>
          <a:xfrm>
            <a:off x="5122088" y="2687302"/>
            <a:ext cx="426720" cy="615553"/>
          </a:xfrm>
          <a:prstGeom prst="rect">
            <a:avLst/>
          </a:prstGeom>
          <a:noFill/>
        </p:spPr>
        <p:txBody>
          <a:bodyPr wrap="none" rtlCol="0">
            <a:spAutoFit/>
          </a:bodyPr>
          <a:lstStyle/>
          <a:p>
            <a:r>
              <a:rPr lang="en-US" sz="3400" i="1" dirty="0"/>
              <a:t>g</a:t>
            </a:r>
          </a:p>
        </p:txBody>
      </p:sp>
    </p:spTree>
    <p:extLst>
      <p:ext uri="{BB962C8B-B14F-4D97-AF65-F5344CB8AC3E}">
        <p14:creationId xmlns:p14="http://schemas.microsoft.com/office/powerpoint/2010/main" val="3795884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9F00BF7-D2DF-41E0-8F1E-B6CC056E0221}"/>
              </a:ext>
            </a:extLst>
          </p:cNvPr>
          <p:cNvSpPr>
            <a:spLocks noGrp="1"/>
          </p:cNvSpPr>
          <p:nvPr>
            <p:ph type="body" sz="quarter" idx="13"/>
          </p:nvPr>
        </p:nvSpPr>
        <p:spPr/>
        <p:txBody>
          <a:bodyPr/>
          <a:lstStyle/>
          <a:p>
            <a:r>
              <a:rPr lang="en-US" dirty="0"/>
              <a:t>Talk Overview</a:t>
            </a:r>
          </a:p>
        </p:txBody>
      </p:sp>
      <p:sp>
        <p:nvSpPr>
          <p:cNvPr id="7" name="Text Placeholder 6">
            <a:extLst>
              <a:ext uri="{FF2B5EF4-FFF2-40B4-BE49-F238E27FC236}">
                <a16:creationId xmlns:a16="http://schemas.microsoft.com/office/drawing/2014/main" id="{00799D06-DD65-4DAB-937B-F74EED4F8E14}"/>
              </a:ext>
            </a:extLst>
          </p:cNvPr>
          <p:cNvSpPr>
            <a:spLocks noGrp="1"/>
          </p:cNvSpPr>
          <p:nvPr>
            <p:ph type="body" sz="quarter" idx="14"/>
          </p:nvPr>
        </p:nvSpPr>
        <p:spPr/>
        <p:txBody>
          <a:bodyPr/>
          <a:lstStyle/>
          <a:p>
            <a:r>
              <a:rPr lang="en-US" dirty="0"/>
              <a:t>FP and category theory at OCLC</a:t>
            </a:r>
          </a:p>
          <a:p>
            <a:r>
              <a:rPr lang="en-US" dirty="0"/>
              <a:t>Our research problem</a:t>
            </a:r>
          </a:p>
          <a:p>
            <a:r>
              <a:rPr lang="en-US" dirty="0"/>
              <a:t>Introduction to </a:t>
            </a:r>
            <a:r>
              <a:rPr lang="en-US" b="1" dirty="0" err="1"/>
              <a:t>metaphorisms</a:t>
            </a:r>
            <a:endParaRPr lang="en-US" dirty="0"/>
          </a:p>
          <a:p>
            <a:r>
              <a:rPr lang="en-US" dirty="0"/>
              <a:t>Examples</a:t>
            </a:r>
          </a:p>
          <a:p>
            <a:endParaRPr lang="en-US" b="1" dirty="0"/>
          </a:p>
          <a:p>
            <a:endParaRPr lang="en-US" dirty="0"/>
          </a:p>
        </p:txBody>
      </p:sp>
    </p:spTree>
    <p:extLst>
      <p:ext uri="{BB962C8B-B14F-4D97-AF65-F5344CB8AC3E}">
        <p14:creationId xmlns:p14="http://schemas.microsoft.com/office/powerpoint/2010/main" val="1645653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F7814-E523-48F4-B511-765795443713}"/>
              </a:ext>
            </a:extLst>
          </p:cNvPr>
          <p:cNvSpPr>
            <a:spLocks noGrp="1"/>
          </p:cNvSpPr>
          <p:nvPr>
            <p:ph type="body" sz="quarter" idx="13"/>
          </p:nvPr>
        </p:nvSpPr>
        <p:spPr/>
        <p:txBody>
          <a:bodyPr/>
          <a:lstStyle/>
          <a:p>
            <a:r>
              <a:rPr lang="en-US" dirty="0"/>
              <a:t>Metaphors, Categorically</a:t>
            </a:r>
          </a:p>
        </p:txBody>
      </p:sp>
      <p:sp>
        <p:nvSpPr>
          <p:cNvPr id="4" name="TextBox 3">
            <a:extLst>
              <a:ext uri="{FF2B5EF4-FFF2-40B4-BE49-F238E27FC236}">
                <a16:creationId xmlns:a16="http://schemas.microsoft.com/office/drawing/2014/main" id="{64523C57-B624-474F-9631-57F7FA5297E5}"/>
              </a:ext>
            </a:extLst>
          </p:cNvPr>
          <p:cNvSpPr txBox="1"/>
          <p:nvPr/>
        </p:nvSpPr>
        <p:spPr>
          <a:xfrm>
            <a:off x="5141734" y="1514266"/>
            <a:ext cx="1686680" cy="615553"/>
          </a:xfrm>
          <a:prstGeom prst="rect">
            <a:avLst/>
          </a:prstGeom>
          <a:noFill/>
        </p:spPr>
        <p:txBody>
          <a:bodyPr wrap="none" rtlCol="0">
            <a:spAutoFit/>
          </a:bodyPr>
          <a:lstStyle/>
          <a:p>
            <a:r>
              <a:rPr lang="en-US" sz="3400" b="1" dirty="0"/>
              <a:t>Vehicle</a:t>
            </a:r>
          </a:p>
        </p:txBody>
      </p:sp>
      <p:sp>
        <p:nvSpPr>
          <p:cNvPr id="5" name="TextBox 4">
            <a:extLst>
              <a:ext uri="{FF2B5EF4-FFF2-40B4-BE49-F238E27FC236}">
                <a16:creationId xmlns:a16="http://schemas.microsoft.com/office/drawing/2014/main" id="{094F0D24-BD63-4D10-B13F-A5412D4F3780}"/>
              </a:ext>
            </a:extLst>
          </p:cNvPr>
          <p:cNvSpPr txBox="1"/>
          <p:nvPr/>
        </p:nvSpPr>
        <p:spPr>
          <a:xfrm>
            <a:off x="1762722" y="1532868"/>
            <a:ext cx="1362552" cy="615553"/>
          </a:xfrm>
          <a:prstGeom prst="rect">
            <a:avLst/>
          </a:prstGeom>
          <a:noFill/>
        </p:spPr>
        <p:txBody>
          <a:bodyPr wrap="none" rtlCol="0">
            <a:spAutoFit/>
          </a:bodyPr>
          <a:lstStyle/>
          <a:p>
            <a:r>
              <a:rPr lang="en-US" sz="3400" b="1" dirty="0"/>
              <a:t>Tenor</a:t>
            </a:r>
          </a:p>
        </p:txBody>
      </p:sp>
      <p:sp>
        <p:nvSpPr>
          <p:cNvPr id="6" name="TextBox 5">
            <a:extLst>
              <a:ext uri="{FF2B5EF4-FFF2-40B4-BE49-F238E27FC236}">
                <a16:creationId xmlns:a16="http://schemas.microsoft.com/office/drawing/2014/main" id="{7BFCE1A9-758C-40F9-AE12-3A646B2541C8}"/>
              </a:ext>
            </a:extLst>
          </p:cNvPr>
          <p:cNvSpPr txBox="1"/>
          <p:nvPr/>
        </p:nvSpPr>
        <p:spPr>
          <a:xfrm>
            <a:off x="3217247" y="3650851"/>
            <a:ext cx="2002471" cy="615553"/>
          </a:xfrm>
          <a:prstGeom prst="rect">
            <a:avLst/>
          </a:prstGeom>
          <a:noFill/>
        </p:spPr>
        <p:txBody>
          <a:bodyPr wrap="none" rtlCol="0">
            <a:spAutoFit/>
          </a:bodyPr>
          <a:lstStyle/>
          <a:p>
            <a:r>
              <a:rPr lang="en-US" sz="3400" b="1" dirty="0"/>
              <a:t>Attribute</a:t>
            </a:r>
          </a:p>
        </p:txBody>
      </p:sp>
      <p:cxnSp>
        <p:nvCxnSpPr>
          <p:cNvPr id="14" name="Straight Arrow Connector 13">
            <a:extLst>
              <a:ext uri="{FF2B5EF4-FFF2-40B4-BE49-F238E27FC236}">
                <a16:creationId xmlns:a16="http://schemas.microsoft.com/office/drawing/2014/main" id="{4C204CBA-B18A-4FBF-9434-F97D631A62D3}"/>
              </a:ext>
            </a:extLst>
          </p:cNvPr>
          <p:cNvCxnSpPr>
            <a:cxnSpLocks/>
          </p:cNvCxnSpPr>
          <p:nvPr/>
        </p:nvCxnSpPr>
        <p:spPr>
          <a:xfrm rot="2700000">
            <a:off x="5141734" y="1806698"/>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A10D2E2-48A4-42A9-9761-5333B96D94DE}"/>
              </a:ext>
            </a:extLst>
          </p:cNvPr>
          <p:cNvCxnSpPr>
            <a:cxnSpLocks/>
          </p:cNvCxnSpPr>
          <p:nvPr/>
        </p:nvCxnSpPr>
        <p:spPr>
          <a:xfrm rot="18900000" flipH="1">
            <a:off x="3240021" y="1814719"/>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184257C9-4443-42A1-BC48-68671D251ACC}"/>
              </a:ext>
            </a:extLst>
          </p:cNvPr>
          <p:cNvSpPr txBox="1"/>
          <p:nvPr/>
        </p:nvSpPr>
        <p:spPr>
          <a:xfrm>
            <a:off x="2735199" y="2687303"/>
            <a:ext cx="306494" cy="615553"/>
          </a:xfrm>
          <a:prstGeom prst="rect">
            <a:avLst/>
          </a:prstGeom>
          <a:noFill/>
        </p:spPr>
        <p:txBody>
          <a:bodyPr wrap="none" rtlCol="0">
            <a:spAutoFit/>
          </a:bodyPr>
          <a:lstStyle/>
          <a:p>
            <a:r>
              <a:rPr lang="en-US" sz="3400" i="1" dirty="0"/>
              <a:t>f</a:t>
            </a:r>
          </a:p>
        </p:txBody>
      </p:sp>
      <p:sp>
        <p:nvSpPr>
          <p:cNvPr id="17" name="TextBox 16">
            <a:extLst>
              <a:ext uri="{FF2B5EF4-FFF2-40B4-BE49-F238E27FC236}">
                <a16:creationId xmlns:a16="http://schemas.microsoft.com/office/drawing/2014/main" id="{31DD0442-2FFE-4872-A053-B0310123CF28}"/>
              </a:ext>
            </a:extLst>
          </p:cNvPr>
          <p:cNvSpPr txBox="1"/>
          <p:nvPr/>
        </p:nvSpPr>
        <p:spPr>
          <a:xfrm>
            <a:off x="5122088" y="2687302"/>
            <a:ext cx="426720" cy="615553"/>
          </a:xfrm>
          <a:prstGeom prst="rect">
            <a:avLst/>
          </a:prstGeom>
          <a:noFill/>
        </p:spPr>
        <p:txBody>
          <a:bodyPr wrap="none" rtlCol="0">
            <a:spAutoFit/>
          </a:bodyPr>
          <a:lstStyle/>
          <a:p>
            <a:r>
              <a:rPr lang="en-US" sz="3400" i="1" dirty="0"/>
              <a:t>g</a:t>
            </a:r>
          </a:p>
        </p:txBody>
      </p:sp>
      <p:cxnSp>
        <p:nvCxnSpPr>
          <p:cNvPr id="10" name="Straight Arrow Connector 9">
            <a:extLst>
              <a:ext uri="{FF2B5EF4-FFF2-40B4-BE49-F238E27FC236}">
                <a16:creationId xmlns:a16="http://schemas.microsoft.com/office/drawing/2014/main" id="{8206D7A9-8ED5-4D08-BB68-D0EC7B488D0B}"/>
              </a:ext>
            </a:extLst>
          </p:cNvPr>
          <p:cNvCxnSpPr>
            <a:cxnSpLocks/>
          </p:cNvCxnSpPr>
          <p:nvPr/>
        </p:nvCxnSpPr>
        <p:spPr>
          <a:xfrm flipH="1" flipV="1">
            <a:off x="3217247" y="1838784"/>
            <a:ext cx="1820420" cy="2"/>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FDF73200-EE73-4CA6-B442-A59E3BA1DA42}"/>
              </a:ext>
            </a:extLst>
          </p:cNvPr>
          <p:cNvSpPr txBox="1"/>
          <p:nvPr/>
        </p:nvSpPr>
        <p:spPr>
          <a:xfrm>
            <a:off x="3701334" y="1206489"/>
            <a:ext cx="923651" cy="646331"/>
          </a:xfrm>
          <a:prstGeom prst="rect">
            <a:avLst/>
          </a:prstGeom>
          <a:noFill/>
        </p:spPr>
        <p:txBody>
          <a:bodyPr wrap="none" rtlCol="0">
            <a:spAutoFit/>
          </a:bodyPr>
          <a:lstStyle/>
          <a:p>
            <a:r>
              <a:rPr lang="en-US" sz="3400" i="1" dirty="0"/>
              <a:t>f</a:t>
            </a:r>
            <a:r>
              <a:rPr lang="en-US" sz="3600" baseline="30000" dirty="0"/>
              <a:t> ∘</a:t>
            </a:r>
            <a:r>
              <a:rPr lang="en-US" sz="3600" dirty="0"/>
              <a:t>·</a:t>
            </a:r>
            <a:r>
              <a:rPr lang="en-US" sz="3400" i="1" dirty="0"/>
              <a:t>g</a:t>
            </a:r>
          </a:p>
        </p:txBody>
      </p:sp>
      <p:cxnSp>
        <p:nvCxnSpPr>
          <p:cNvPr id="18" name="Straight Arrow Connector 17">
            <a:extLst>
              <a:ext uri="{FF2B5EF4-FFF2-40B4-BE49-F238E27FC236}">
                <a16:creationId xmlns:a16="http://schemas.microsoft.com/office/drawing/2014/main" id="{64717DB8-8B3B-4EBE-B53D-BC70418C453F}"/>
              </a:ext>
            </a:extLst>
          </p:cNvPr>
          <p:cNvCxnSpPr>
            <a:cxnSpLocks/>
          </p:cNvCxnSpPr>
          <p:nvPr/>
        </p:nvCxnSpPr>
        <p:spPr>
          <a:xfrm rot="18900000" flipV="1">
            <a:off x="3375487" y="1746985"/>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19B89717-4AF5-4680-BFD2-2228D5F096AA}"/>
              </a:ext>
            </a:extLst>
          </p:cNvPr>
          <p:cNvSpPr txBox="1"/>
          <p:nvPr/>
        </p:nvSpPr>
        <p:spPr>
          <a:xfrm>
            <a:off x="3331277" y="2259251"/>
            <a:ext cx="527709" cy="646331"/>
          </a:xfrm>
          <a:prstGeom prst="rect">
            <a:avLst/>
          </a:prstGeom>
          <a:noFill/>
        </p:spPr>
        <p:txBody>
          <a:bodyPr wrap="none" rtlCol="0">
            <a:spAutoFit/>
          </a:bodyPr>
          <a:lstStyle/>
          <a:p>
            <a:r>
              <a:rPr lang="en-US" sz="3400" i="1" dirty="0"/>
              <a:t>f</a:t>
            </a:r>
            <a:r>
              <a:rPr lang="en-US" sz="3600" baseline="30000" dirty="0"/>
              <a:t> ∘</a:t>
            </a:r>
            <a:endParaRPr lang="en-US" sz="3400" i="1" dirty="0"/>
          </a:p>
        </p:txBody>
      </p:sp>
    </p:spTree>
    <p:extLst>
      <p:ext uri="{BB962C8B-B14F-4D97-AF65-F5344CB8AC3E}">
        <p14:creationId xmlns:p14="http://schemas.microsoft.com/office/powerpoint/2010/main" val="1961009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F7814-E523-48F4-B511-765795443713}"/>
              </a:ext>
            </a:extLst>
          </p:cNvPr>
          <p:cNvSpPr>
            <a:spLocks noGrp="1"/>
          </p:cNvSpPr>
          <p:nvPr>
            <p:ph type="body" sz="quarter" idx="13"/>
          </p:nvPr>
        </p:nvSpPr>
        <p:spPr>
          <a:xfrm>
            <a:off x="340786" y="343304"/>
            <a:ext cx="8439148" cy="686442"/>
          </a:xfrm>
        </p:spPr>
        <p:txBody>
          <a:bodyPr/>
          <a:lstStyle/>
          <a:p>
            <a:r>
              <a:rPr lang="en-US" dirty="0"/>
              <a:t>Metaphors, Categorically</a:t>
            </a:r>
          </a:p>
        </p:txBody>
      </p:sp>
      <p:sp>
        <p:nvSpPr>
          <p:cNvPr id="4" name="TextBox 3">
            <a:extLst>
              <a:ext uri="{FF2B5EF4-FFF2-40B4-BE49-F238E27FC236}">
                <a16:creationId xmlns:a16="http://schemas.microsoft.com/office/drawing/2014/main" id="{64523C57-B624-474F-9631-57F7FA5297E5}"/>
              </a:ext>
            </a:extLst>
          </p:cNvPr>
          <p:cNvSpPr txBox="1"/>
          <p:nvPr/>
        </p:nvSpPr>
        <p:spPr>
          <a:xfrm>
            <a:off x="5141734" y="1514266"/>
            <a:ext cx="1686680" cy="615553"/>
          </a:xfrm>
          <a:prstGeom prst="rect">
            <a:avLst/>
          </a:prstGeom>
          <a:noFill/>
        </p:spPr>
        <p:txBody>
          <a:bodyPr wrap="none" rtlCol="0">
            <a:spAutoFit/>
          </a:bodyPr>
          <a:lstStyle/>
          <a:p>
            <a:r>
              <a:rPr lang="en-US" sz="3400" b="1" dirty="0"/>
              <a:t>Vehicle</a:t>
            </a:r>
          </a:p>
        </p:txBody>
      </p:sp>
      <p:sp>
        <p:nvSpPr>
          <p:cNvPr id="5" name="TextBox 4">
            <a:extLst>
              <a:ext uri="{FF2B5EF4-FFF2-40B4-BE49-F238E27FC236}">
                <a16:creationId xmlns:a16="http://schemas.microsoft.com/office/drawing/2014/main" id="{094F0D24-BD63-4D10-B13F-A5412D4F3780}"/>
              </a:ext>
            </a:extLst>
          </p:cNvPr>
          <p:cNvSpPr txBox="1"/>
          <p:nvPr/>
        </p:nvSpPr>
        <p:spPr>
          <a:xfrm>
            <a:off x="1762722" y="1532868"/>
            <a:ext cx="1362552" cy="615553"/>
          </a:xfrm>
          <a:prstGeom prst="rect">
            <a:avLst/>
          </a:prstGeom>
          <a:noFill/>
        </p:spPr>
        <p:txBody>
          <a:bodyPr wrap="none" rtlCol="0">
            <a:spAutoFit/>
          </a:bodyPr>
          <a:lstStyle/>
          <a:p>
            <a:r>
              <a:rPr lang="en-US" sz="3400" b="1" dirty="0"/>
              <a:t>Tenor</a:t>
            </a:r>
          </a:p>
        </p:txBody>
      </p:sp>
      <p:sp>
        <p:nvSpPr>
          <p:cNvPr id="6" name="TextBox 5">
            <a:extLst>
              <a:ext uri="{FF2B5EF4-FFF2-40B4-BE49-F238E27FC236}">
                <a16:creationId xmlns:a16="http://schemas.microsoft.com/office/drawing/2014/main" id="{7BFCE1A9-758C-40F9-AE12-3A646B2541C8}"/>
              </a:ext>
            </a:extLst>
          </p:cNvPr>
          <p:cNvSpPr txBox="1"/>
          <p:nvPr/>
        </p:nvSpPr>
        <p:spPr>
          <a:xfrm>
            <a:off x="3217247" y="3650851"/>
            <a:ext cx="2002471" cy="615553"/>
          </a:xfrm>
          <a:prstGeom prst="rect">
            <a:avLst/>
          </a:prstGeom>
          <a:noFill/>
        </p:spPr>
        <p:txBody>
          <a:bodyPr wrap="none" rtlCol="0">
            <a:spAutoFit/>
          </a:bodyPr>
          <a:lstStyle/>
          <a:p>
            <a:r>
              <a:rPr lang="en-US" sz="3400" b="1" dirty="0">
                <a:solidFill>
                  <a:schemeClr val="bg1">
                    <a:lumMod val="85000"/>
                  </a:schemeClr>
                </a:solidFill>
              </a:rPr>
              <a:t>Attribute</a:t>
            </a:r>
          </a:p>
        </p:txBody>
      </p:sp>
      <p:cxnSp>
        <p:nvCxnSpPr>
          <p:cNvPr id="14" name="Straight Arrow Connector 13">
            <a:extLst>
              <a:ext uri="{FF2B5EF4-FFF2-40B4-BE49-F238E27FC236}">
                <a16:creationId xmlns:a16="http://schemas.microsoft.com/office/drawing/2014/main" id="{4C204CBA-B18A-4FBF-9434-F97D631A62D3}"/>
              </a:ext>
            </a:extLst>
          </p:cNvPr>
          <p:cNvCxnSpPr>
            <a:cxnSpLocks/>
          </p:cNvCxnSpPr>
          <p:nvPr/>
        </p:nvCxnSpPr>
        <p:spPr>
          <a:xfrm rot="2700000">
            <a:off x="5141734" y="1806698"/>
            <a:ext cx="0" cy="2197769"/>
          </a:xfrm>
          <a:prstGeom prst="straightConnector1">
            <a:avLst/>
          </a:prstGeom>
          <a:ln w="28575">
            <a:solidFill>
              <a:schemeClr val="bg1">
                <a:lumMod val="95000"/>
              </a:schemeClr>
            </a:solidFill>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A10D2E2-48A4-42A9-9761-5333B96D94DE}"/>
              </a:ext>
            </a:extLst>
          </p:cNvPr>
          <p:cNvCxnSpPr>
            <a:cxnSpLocks/>
          </p:cNvCxnSpPr>
          <p:nvPr/>
        </p:nvCxnSpPr>
        <p:spPr>
          <a:xfrm rot="18900000" flipH="1">
            <a:off x="3240021" y="1814719"/>
            <a:ext cx="0" cy="2197769"/>
          </a:xfrm>
          <a:prstGeom prst="straightConnector1">
            <a:avLst/>
          </a:prstGeom>
          <a:ln w="28575">
            <a:solidFill>
              <a:schemeClr val="bg1">
                <a:lumMod val="95000"/>
              </a:schemeClr>
            </a:solidFill>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184257C9-4443-42A1-BC48-68671D251ACC}"/>
              </a:ext>
            </a:extLst>
          </p:cNvPr>
          <p:cNvSpPr txBox="1"/>
          <p:nvPr/>
        </p:nvSpPr>
        <p:spPr>
          <a:xfrm>
            <a:off x="2735199" y="2687303"/>
            <a:ext cx="306494" cy="615553"/>
          </a:xfrm>
          <a:prstGeom prst="rect">
            <a:avLst/>
          </a:prstGeom>
          <a:noFill/>
        </p:spPr>
        <p:txBody>
          <a:bodyPr wrap="none" rtlCol="0">
            <a:spAutoFit/>
          </a:bodyPr>
          <a:lstStyle/>
          <a:p>
            <a:r>
              <a:rPr lang="en-US" sz="3400" i="1" dirty="0">
                <a:solidFill>
                  <a:schemeClr val="bg1">
                    <a:lumMod val="85000"/>
                  </a:schemeClr>
                </a:solidFill>
              </a:rPr>
              <a:t>f</a:t>
            </a:r>
          </a:p>
        </p:txBody>
      </p:sp>
      <p:sp>
        <p:nvSpPr>
          <p:cNvPr id="17" name="TextBox 16">
            <a:extLst>
              <a:ext uri="{FF2B5EF4-FFF2-40B4-BE49-F238E27FC236}">
                <a16:creationId xmlns:a16="http://schemas.microsoft.com/office/drawing/2014/main" id="{31DD0442-2FFE-4872-A053-B0310123CF28}"/>
              </a:ext>
            </a:extLst>
          </p:cNvPr>
          <p:cNvSpPr txBox="1"/>
          <p:nvPr/>
        </p:nvSpPr>
        <p:spPr>
          <a:xfrm>
            <a:off x="5122088" y="2687302"/>
            <a:ext cx="426720" cy="615553"/>
          </a:xfrm>
          <a:prstGeom prst="rect">
            <a:avLst/>
          </a:prstGeom>
          <a:noFill/>
        </p:spPr>
        <p:txBody>
          <a:bodyPr wrap="none" rtlCol="0">
            <a:spAutoFit/>
          </a:bodyPr>
          <a:lstStyle/>
          <a:p>
            <a:r>
              <a:rPr lang="en-US" sz="3400" i="1" dirty="0">
                <a:solidFill>
                  <a:schemeClr val="bg1">
                    <a:lumMod val="85000"/>
                  </a:schemeClr>
                </a:solidFill>
              </a:rPr>
              <a:t>g</a:t>
            </a:r>
          </a:p>
        </p:txBody>
      </p:sp>
      <p:cxnSp>
        <p:nvCxnSpPr>
          <p:cNvPr id="10" name="Straight Arrow Connector 9">
            <a:extLst>
              <a:ext uri="{FF2B5EF4-FFF2-40B4-BE49-F238E27FC236}">
                <a16:creationId xmlns:a16="http://schemas.microsoft.com/office/drawing/2014/main" id="{8206D7A9-8ED5-4D08-BB68-D0EC7B488D0B}"/>
              </a:ext>
            </a:extLst>
          </p:cNvPr>
          <p:cNvCxnSpPr>
            <a:cxnSpLocks/>
          </p:cNvCxnSpPr>
          <p:nvPr/>
        </p:nvCxnSpPr>
        <p:spPr>
          <a:xfrm flipH="1" flipV="1">
            <a:off x="3217247" y="1838784"/>
            <a:ext cx="1820420" cy="2"/>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743BE2D-E996-4FCF-9CDF-FD638FB4A346}"/>
              </a:ext>
            </a:extLst>
          </p:cNvPr>
          <p:cNvSpPr txBox="1"/>
          <p:nvPr/>
        </p:nvSpPr>
        <p:spPr>
          <a:xfrm>
            <a:off x="3701334" y="1206489"/>
            <a:ext cx="923651" cy="646331"/>
          </a:xfrm>
          <a:prstGeom prst="rect">
            <a:avLst/>
          </a:prstGeom>
          <a:noFill/>
        </p:spPr>
        <p:txBody>
          <a:bodyPr wrap="none" rtlCol="0">
            <a:spAutoFit/>
          </a:bodyPr>
          <a:lstStyle/>
          <a:p>
            <a:r>
              <a:rPr lang="en-US" sz="3400" i="1" dirty="0"/>
              <a:t>f</a:t>
            </a:r>
            <a:r>
              <a:rPr lang="en-US" sz="3600" baseline="30000" dirty="0"/>
              <a:t> ∘</a:t>
            </a:r>
            <a:r>
              <a:rPr lang="en-US" sz="3600" dirty="0"/>
              <a:t>·</a:t>
            </a:r>
            <a:r>
              <a:rPr lang="en-US" sz="3400" i="1" dirty="0"/>
              <a:t>g</a:t>
            </a:r>
          </a:p>
        </p:txBody>
      </p:sp>
    </p:spTree>
    <p:extLst>
      <p:ext uri="{BB962C8B-B14F-4D97-AF65-F5344CB8AC3E}">
        <p14:creationId xmlns:p14="http://schemas.microsoft.com/office/powerpoint/2010/main" val="729241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792AC0-1792-4CD6-B9BE-DE792A8ECF85}"/>
              </a:ext>
            </a:extLst>
          </p:cNvPr>
          <p:cNvPicPr>
            <a:picLocks noChangeAspect="1"/>
          </p:cNvPicPr>
          <p:nvPr/>
        </p:nvPicPr>
        <p:blipFill>
          <a:blip r:embed="rId3"/>
          <a:stretch>
            <a:fillRect/>
          </a:stretch>
        </p:blipFill>
        <p:spPr>
          <a:xfrm>
            <a:off x="-1" y="-30335"/>
            <a:ext cx="3005667" cy="4719069"/>
          </a:xfrm>
          <a:prstGeom prst="rect">
            <a:avLst/>
          </a:prstGeom>
        </p:spPr>
      </p:pic>
      <p:sp>
        <p:nvSpPr>
          <p:cNvPr id="9" name="TextBox 8">
            <a:extLst>
              <a:ext uri="{FF2B5EF4-FFF2-40B4-BE49-F238E27FC236}">
                <a16:creationId xmlns:a16="http://schemas.microsoft.com/office/drawing/2014/main" id="{71296144-0154-4A7F-9ABD-D0EC39D771CC}"/>
              </a:ext>
            </a:extLst>
          </p:cNvPr>
          <p:cNvSpPr txBox="1"/>
          <p:nvPr/>
        </p:nvSpPr>
        <p:spPr>
          <a:xfrm>
            <a:off x="3433236" y="1134533"/>
            <a:ext cx="5410200" cy="2554545"/>
          </a:xfrm>
          <a:prstGeom prst="rect">
            <a:avLst/>
          </a:prstGeom>
          <a:noFill/>
        </p:spPr>
        <p:txBody>
          <a:bodyPr wrap="square" rtlCol="0">
            <a:spAutoFit/>
          </a:bodyPr>
          <a:lstStyle/>
          <a:p>
            <a:r>
              <a:rPr lang="en-US" sz="3200" dirty="0"/>
              <a:t>“</a:t>
            </a:r>
            <a:r>
              <a:rPr lang="en-US" sz="3200" b="1" dirty="0"/>
              <a:t>Politicians and diapers must be changed often, and for the same reason.”</a:t>
            </a:r>
          </a:p>
          <a:p>
            <a:endParaRPr lang="en-US" sz="3200" b="1" dirty="0"/>
          </a:p>
          <a:p>
            <a:pPr algn="r"/>
            <a:r>
              <a:rPr lang="en-US" sz="3200" b="1" dirty="0"/>
              <a:t>-Mark Twain</a:t>
            </a:r>
          </a:p>
        </p:txBody>
      </p:sp>
    </p:spTree>
    <p:extLst>
      <p:ext uri="{BB962C8B-B14F-4D97-AF65-F5344CB8AC3E}">
        <p14:creationId xmlns:p14="http://schemas.microsoft.com/office/powerpoint/2010/main" val="1072914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792AC0-1792-4CD6-B9BE-DE792A8ECF85}"/>
              </a:ext>
            </a:extLst>
          </p:cNvPr>
          <p:cNvPicPr>
            <a:picLocks noChangeAspect="1"/>
          </p:cNvPicPr>
          <p:nvPr/>
        </p:nvPicPr>
        <p:blipFill>
          <a:blip r:embed="rId3"/>
          <a:stretch>
            <a:fillRect/>
          </a:stretch>
        </p:blipFill>
        <p:spPr>
          <a:xfrm>
            <a:off x="-1" y="-30335"/>
            <a:ext cx="3005667" cy="4719069"/>
          </a:xfrm>
          <a:prstGeom prst="rect">
            <a:avLst/>
          </a:prstGeom>
        </p:spPr>
      </p:pic>
      <p:sp>
        <p:nvSpPr>
          <p:cNvPr id="9" name="TextBox 8">
            <a:extLst>
              <a:ext uri="{FF2B5EF4-FFF2-40B4-BE49-F238E27FC236}">
                <a16:creationId xmlns:a16="http://schemas.microsoft.com/office/drawing/2014/main" id="{71296144-0154-4A7F-9ABD-D0EC39D771CC}"/>
              </a:ext>
            </a:extLst>
          </p:cNvPr>
          <p:cNvSpPr txBox="1"/>
          <p:nvPr/>
        </p:nvSpPr>
        <p:spPr>
          <a:xfrm>
            <a:off x="3433236" y="1134533"/>
            <a:ext cx="5410200" cy="2554545"/>
          </a:xfrm>
          <a:prstGeom prst="rect">
            <a:avLst/>
          </a:prstGeom>
          <a:noFill/>
        </p:spPr>
        <p:txBody>
          <a:bodyPr wrap="square" rtlCol="0">
            <a:spAutoFit/>
          </a:bodyPr>
          <a:lstStyle/>
          <a:p>
            <a:r>
              <a:rPr lang="en-US" sz="3200" dirty="0"/>
              <a:t>“</a:t>
            </a:r>
            <a:r>
              <a:rPr lang="en-US" sz="3200" b="1" dirty="0"/>
              <a:t>Politicians and diapers must be changed often, and for the same reason.”</a:t>
            </a:r>
          </a:p>
          <a:p>
            <a:endParaRPr lang="en-US" sz="3200" b="1" dirty="0"/>
          </a:p>
          <a:p>
            <a:pPr algn="r"/>
            <a:r>
              <a:rPr lang="en-US" sz="3200" b="1" dirty="0"/>
              <a:t>-Mark Twain</a:t>
            </a:r>
          </a:p>
        </p:txBody>
      </p:sp>
      <p:sp>
        <p:nvSpPr>
          <p:cNvPr id="2" name="Rectangle 1">
            <a:extLst>
              <a:ext uri="{FF2B5EF4-FFF2-40B4-BE49-F238E27FC236}">
                <a16:creationId xmlns:a16="http://schemas.microsoft.com/office/drawing/2014/main" id="{68295A6A-BFF1-4F70-BB24-D1BA05EF8AE5}"/>
              </a:ext>
            </a:extLst>
          </p:cNvPr>
          <p:cNvSpPr/>
          <p:nvPr/>
        </p:nvSpPr>
        <p:spPr>
          <a:xfrm>
            <a:off x="3556000" y="1134533"/>
            <a:ext cx="2226733" cy="558800"/>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830668-4CD0-4D95-91AD-91A380CDBECA}"/>
              </a:ext>
            </a:extLst>
          </p:cNvPr>
          <p:cNvSpPr txBox="1"/>
          <p:nvPr/>
        </p:nvSpPr>
        <p:spPr>
          <a:xfrm>
            <a:off x="3433236" y="724931"/>
            <a:ext cx="808748" cy="369332"/>
          </a:xfrm>
          <a:prstGeom prst="rect">
            <a:avLst/>
          </a:prstGeom>
          <a:noFill/>
        </p:spPr>
        <p:txBody>
          <a:bodyPr wrap="none" rtlCol="0">
            <a:spAutoFit/>
          </a:bodyPr>
          <a:lstStyle/>
          <a:p>
            <a:r>
              <a:rPr lang="en-US" b="1" dirty="0">
                <a:solidFill>
                  <a:srgbClr val="FF0000"/>
                </a:solidFill>
              </a:rPr>
              <a:t>Tenor</a:t>
            </a:r>
          </a:p>
        </p:txBody>
      </p:sp>
    </p:spTree>
    <p:extLst>
      <p:ext uri="{BB962C8B-B14F-4D97-AF65-F5344CB8AC3E}">
        <p14:creationId xmlns:p14="http://schemas.microsoft.com/office/powerpoint/2010/main" val="3657359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792AC0-1792-4CD6-B9BE-DE792A8ECF85}"/>
              </a:ext>
            </a:extLst>
          </p:cNvPr>
          <p:cNvPicPr>
            <a:picLocks noChangeAspect="1"/>
          </p:cNvPicPr>
          <p:nvPr/>
        </p:nvPicPr>
        <p:blipFill>
          <a:blip r:embed="rId3"/>
          <a:stretch>
            <a:fillRect/>
          </a:stretch>
        </p:blipFill>
        <p:spPr>
          <a:xfrm>
            <a:off x="-1" y="-30335"/>
            <a:ext cx="3005667" cy="4719069"/>
          </a:xfrm>
          <a:prstGeom prst="rect">
            <a:avLst/>
          </a:prstGeom>
        </p:spPr>
      </p:pic>
      <p:sp>
        <p:nvSpPr>
          <p:cNvPr id="9" name="TextBox 8">
            <a:extLst>
              <a:ext uri="{FF2B5EF4-FFF2-40B4-BE49-F238E27FC236}">
                <a16:creationId xmlns:a16="http://schemas.microsoft.com/office/drawing/2014/main" id="{71296144-0154-4A7F-9ABD-D0EC39D771CC}"/>
              </a:ext>
            </a:extLst>
          </p:cNvPr>
          <p:cNvSpPr txBox="1"/>
          <p:nvPr/>
        </p:nvSpPr>
        <p:spPr>
          <a:xfrm>
            <a:off x="3433236" y="1134533"/>
            <a:ext cx="5410200" cy="2554545"/>
          </a:xfrm>
          <a:prstGeom prst="rect">
            <a:avLst/>
          </a:prstGeom>
          <a:noFill/>
        </p:spPr>
        <p:txBody>
          <a:bodyPr wrap="square" rtlCol="0">
            <a:spAutoFit/>
          </a:bodyPr>
          <a:lstStyle/>
          <a:p>
            <a:r>
              <a:rPr lang="en-US" sz="3200" dirty="0"/>
              <a:t>“</a:t>
            </a:r>
            <a:r>
              <a:rPr lang="en-US" sz="3200" b="1" dirty="0"/>
              <a:t>Politicians and diapers must be changed often, and for the same reason.”</a:t>
            </a:r>
          </a:p>
          <a:p>
            <a:endParaRPr lang="en-US" sz="3200" b="1" dirty="0"/>
          </a:p>
          <a:p>
            <a:pPr algn="r"/>
            <a:r>
              <a:rPr lang="en-US" sz="3200" b="1" dirty="0"/>
              <a:t>-Mark Twain</a:t>
            </a:r>
          </a:p>
        </p:txBody>
      </p:sp>
      <p:sp>
        <p:nvSpPr>
          <p:cNvPr id="2" name="Rectangle 1">
            <a:extLst>
              <a:ext uri="{FF2B5EF4-FFF2-40B4-BE49-F238E27FC236}">
                <a16:creationId xmlns:a16="http://schemas.microsoft.com/office/drawing/2014/main" id="{68295A6A-BFF1-4F70-BB24-D1BA05EF8AE5}"/>
              </a:ext>
            </a:extLst>
          </p:cNvPr>
          <p:cNvSpPr/>
          <p:nvPr/>
        </p:nvSpPr>
        <p:spPr>
          <a:xfrm>
            <a:off x="6510867" y="1134533"/>
            <a:ext cx="1667933" cy="558800"/>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830668-4CD0-4D95-91AD-91A380CDBECA}"/>
              </a:ext>
            </a:extLst>
          </p:cNvPr>
          <p:cNvSpPr txBox="1"/>
          <p:nvPr/>
        </p:nvSpPr>
        <p:spPr>
          <a:xfrm>
            <a:off x="6379637" y="748267"/>
            <a:ext cx="979820" cy="369332"/>
          </a:xfrm>
          <a:prstGeom prst="rect">
            <a:avLst/>
          </a:prstGeom>
          <a:noFill/>
        </p:spPr>
        <p:txBody>
          <a:bodyPr wrap="none" rtlCol="0">
            <a:spAutoFit/>
          </a:bodyPr>
          <a:lstStyle/>
          <a:p>
            <a:r>
              <a:rPr lang="en-US" b="1" dirty="0">
                <a:solidFill>
                  <a:srgbClr val="FF0000"/>
                </a:solidFill>
              </a:rPr>
              <a:t>Vehicle</a:t>
            </a:r>
          </a:p>
        </p:txBody>
      </p:sp>
    </p:spTree>
    <p:extLst>
      <p:ext uri="{BB962C8B-B14F-4D97-AF65-F5344CB8AC3E}">
        <p14:creationId xmlns:p14="http://schemas.microsoft.com/office/powerpoint/2010/main" val="921787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792AC0-1792-4CD6-B9BE-DE792A8ECF85}"/>
              </a:ext>
            </a:extLst>
          </p:cNvPr>
          <p:cNvPicPr>
            <a:picLocks noChangeAspect="1"/>
          </p:cNvPicPr>
          <p:nvPr/>
        </p:nvPicPr>
        <p:blipFill>
          <a:blip r:embed="rId3"/>
          <a:stretch>
            <a:fillRect/>
          </a:stretch>
        </p:blipFill>
        <p:spPr>
          <a:xfrm>
            <a:off x="-1" y="-30335"/>
            <a:ext cx="3005667" cy="4719069"/>
          </a:xfrm>
          <a:prstGeom prst="rect">
            <a:avLst/>
          </a:prstGeom>
        </p:spPr>
      </p:pic>
      <p:sp>
        <p:nvSpPr>
          <p:cNvPr id="9" name="TextBox 8">
            <a:extLst>
              <a:ext uri="{FF2B5EF4-FFF2-40B4-BE49-F238E27FC236}">
                <a16:creationId xmlns:a16="http://schemas.microsoft.com/office/drawing/2014/main" id="{71296144-0154-4A7F-9ABD-D0EC39D771CC}"/>
              </a:ext>
            </a:extLst>
          </p:cNvPr>
          <p:cNvSpPr txBox="1"/>
          <p:nvPr/>
        </p:nvSpPr>
        <p:spPr>
          <a:xfrm>
            <a:off x="3433236" y="1134533"/>
            <a:ext cx="5410200" cy="2554545"/>
          </a:xfrm>
          <a:prstGeom prst="rect">
            <a:avLst/>
          </a:prstGeom>
          <a:noFill/>
        </p:spPr>
        <p:txBody>
          <a:bodyPr wrap="square" rtlCol="0">
            <a:spAutoFit/>
          </a:bodyPr>
          <a:lstStyle/>
          <a:p>
            <a:r>
              <a:rPr lang="en-US" sz="3200" dirty="0"/>
              <a:t>“</a:t>
            </a:r>
            <a:r>
              <a:rPr lang="en-US" sz="3200" b="1" dirty="0"/>
              <a:t>Politicians and diapers must be changed often, and for the same reason.”</a:t>
            </a:r>
          </a:p>
          <a:p>
            <a:endParaRPr lang="en-US" sz="3200" b="1" dirty="0"/>
          </a:p>
          <a:p>
            <a:pPr algn="r"/>
            <a:r>
              <a:rPr lang="en-US" sz="3200" b="1" dirty="0"/>
              <a:t>-Mark Twain</a:t>
            </a:r>
          </a:p>
        </p:txBody>
      </p:sp>
      <p:sp>
        <p:nvSpPr>
          <p:cNvPr id="2" name="Rectangle 1">
            <a:extLst>
              <a:ext uri="{FF2B5EF4-FFF2-40B4-BE49-F238E27FC236}">
                <a16:creationId xmlns:a16="http://schemas.microsoft.com/office/drawing/2014/main" id="{68295A6A-BFF1-4F70-BB24-D1BA05EF8AE5}"/>
              </a:ext>
            </a:extLst>
          </p:cNvPr>
          <p:cNvSpPr/>
          <p:nvPr/>
        </p:nvSpPr>
        <p:spPr>
          <a:xfrm>
            <a:off x="4927601" y="2132405"/>
            <a:ext cx="3462866" cy="558800"/>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830668-4CD0-4D95-91AD-91A380CDBECA}"/>
              </a:ext>
            </a:extLst>
          </p:cNvPr>
          <p:cNvSpPr txBox="1"/>
          <p:nvPr/>
        </p:nvSpPr>
        <p:spPr>
          <a:xfrm>
            <a:off x="4847170" y="2693808"/>
            <a:ext cx="2441694" cy="369332"/>
          </a:xfrm>
          <a:prstGeom prst="rect">
            <a:avLst/>
          </a:prstGeom>
          <a:noFill/>
        </p:spPr>
        <p:txBody>
          <a:bodyPr wrap="none" rtlCol="0">
            <a:spAutoFit/>
          </a:bodyPr>
          <a:lstStyle/>
          <a:p>
            <a:r>
              <a:rPr lang="en-US" b="1" dirty="0">
                <a:solidFill>
                  <a:srgbClr val="FF0000"/>
                </a:solidFill>
              </a:rPr>
              <a:t>Shared attribute hint</a:t>
            </a:r>
          </a:p>
        </p:txBody>
      </p:sp>
    </p:spTree>
    <p:extLst>
      <p:ext uri="{BB962C8B-B14F-4D97-AF65-F5344CB8AC3E}">
        <p14:creationId xmlns:p14="http://schemas.microsoft.com/office/powerpoint/2010/main" val="4072016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792AC0-1792-4CD6-B9BE-DE792A8ECF85}"/>
              </a:ext>
            </a:extLst>
          </p:cNvPr>
          <p:cNvPicPr>
            <a:picLocks noChangeAspect="1"/>
          </p:cNvPicPr>
          <p:nvPr/>
        </p:nvPicPr>
        <p:blipFill>
          <a:blip r:embed="rId3"/>
          <a:stretch>
            <a:fillRect/>
          </a:stretch>
        </p:blipFill>
        <p:spPr>
          <a:xfrm>
            <a:off x="-1" y="-30335"/>
            <a:ext cx="3005667" cy="4719069"/>
          </a:xfrm>
          <a:prstGeom prst="rect">
            <a:avLst/>
          </a:prstGeom>
        </p:spPr>
      </p:pic>
      <p:sp>
        <p:nvSpPr>
          <p:cNvPr id="9" name="TextBox 8">
            <a:extLst>
              <a:ext uri="{FF2B5EF4-FFF2-40B4-BE49-F238E27FC236}">
                <a16:creationId xmlns:a16="http://schemas.microsoft.com/office/drawing/2014/main" id="{71296144-0154-4A7F-9ABD-D0EC39D771CC}"/>
              </a:ext>
            </a:extLst>
          </p:cNvPr>
          <p:cNvSpPr txBox="1"/>
          <p:nvPr/>
        </p:nvSpPr>
        <p:spPr>
          <a:xfrm>
            <a:off x="3433236" y="1134533"/>
            <a:ext cx="5410200" cy="2554545"/>
          </a:xfrm>
          <a:prstGeom prst="rect">
            <a:avLst/>
          </a:prstGeom>
          <a:noFill/>
        </p:spPr>
        <p:txBody>
          <a:bodyPr wrap="square" rtlCol="0">
            <a:spAutoFit/>
          </a:bodyPr>
          <a:lstStyle/>
          <a:p>
            <a:r>
              <a:rPr lang="en-US" sz="3200" dirty="0"/>
              <a:t>“</a:t>
            </a:r>
            <a:r>
              <a:rPr lang="en-US" sz="3200" b="1" dirty="0"/>
              <a:t>Politicians and diapers must be changed often, and for the same reason.”</a:t>
            </a:r>
          </a:p>
          <a:p>
            <a:endParaRPr lang="en-US" sz="3200" b="1" dirty="0"/>
          </a:p>
          <a:p>
            <a:pPr algn="r"/>
            <a:r>
              <a:rPr lang="en-US" sz="3200" b="1" dirty="0"/>
              <a:t>-Mark Twain</a:t>
            </a:r>
          </a:p>
        </p:txBody>
      </p:sp>
      <p:sp>
        <p:nvSpPr>
          <p:cNvPr id="2" name="Rectangle 1">
            <a:extLst>
              <a:ext uri="{FF2B5EF4-FFF2-40B4-BE49-F238E27FC236}">
                <a16:creationId xmlns:a16="http://schemas.microsoft.com/office/drawing/2014/main" id="{68295A6A-BFF1-4F70-BB24-D1BA05EF8AE5}"/>
              </a:ext>
            </a:extLst>
          </p:cNvPr>
          <p:cNvSpPr/>
          <p:nvPr/>
        </p:nvSpPr>
        <p:spPr>
          <a:xfrm>
            <a:off x="3433235" y="1676068"/>
            <a:ext cx="4610097" cy="558800"/>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830668-4CD0-4D95-91AD-91A380CDBECA}"/>
              </a:ext>
            </a:extLst>
          </p:cNvPr>
          <p:cNvSpPr txBox="1"/>
          <p:nvPr/>
        </p:nvSpPr>
        <p:spPr>
          <a:xfrm>
            <a:off x="3433235" y="2693808"/>
            <a:ext cx="2441694" cy="369332"/>
          </a:xfrm>
          <a:prstGeom prst="rect">
            <a:avLst/>
          </a:prstGeom>
          <a:noFill/>
        </p:spPr>
        <p:txBody>
          <a:bodyPr wrap="none" rtlCol="0">
            <a:spAutoFit/>
          </a:bodyPr>
          <a:lstStyle/>
          <a:p>
            <a:r>
              <a:rPr lang="en-US" b="1" dirty="0">
                <a:solidFill>
                  <a:srgbClr val="FF0000"/>
                </a:solidFill>
              </a:rPr>
              <a:t>Shared attribute hint</a:t>
            </a:r>
          </a:p>
        </p:txBody>
      </p:sp>
    </p:spTree>
    <p:extLst>
      <p:ext uri="{BB962C8B-B14F-4D97-AF65-F5344CB8AC3E}">
        <p14:creationId xmlns:p14="http://schemas.microsoft.com/office/powerpoint/2010/main" val="3771771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F7814-E523-48F4-B511-765795443713}"/>
              </a:ext>
            </a:extLst>
          </p:cNvPr>
          <p:cNvSpPr>
            <a:spLocks noGrp="1"/>
          </p:cNvSpPr>
          <p:nvPr>
            <p:ph type="body" sz="quarter" idx="13"/>
          </p:nvPr>
        </p:nvSpPr>
        <p:spPr>
          <a:xfrm>
            <a:off x="340786" y="343304"/>
            <a:ext cx="8439148" cy="686442"/>
          </a:xfrm>
        </p:spPr>
        <p:txBody>
          <a:bodyPr/>
          <a:lstStyle/>
          <a:p>
            <a:r>
              <a:rPr lang="en-US" dirty="0"/>
              <a:t>Metaphors, Categorically</a:t>
            </a:r>
          </a:p>
        </p:txBody>
      </p:sp>
      <p:sp>
        <p:nvSpPr>
          <p:cNvPr id="4" name="TextBox 3">
            <a:extLst>
              <a:ext uri="{FF2B5EF4-FFF2-40B4-BE49-F238E27FC236}">
                <a16:creationId xmlns:a16="http://schemas.microsoft.com/office/drawing/2014/main" id="{64523C57-B624-474F-9631-57F7FA5297E5}"/>
              </a:ext>
            </a:extLst>
          </p:cNvPr>
          <p:cNvSpPr txBox="1"/>
          <p:nvPr/>
        </p:nvSpPr>
        <p:spPr>
          <a:xfrm>
            <a:off x="5583424" y="1553137"/>
            <a:ext cx="1782860" cy="615553"/>
          </a:xfrm>
          <a:prstGeom prst="rect">
            <a:avLst/>
          </a:prstGeom>
          <a:noFill/>
        </p:spPr>
        <p:txBody>
          <a:bodyPr wrap="none" rtlCol="0">
            <a:spAutoFit/>
          </a:bodyPr>
          <a:lstStyle/>
          <a:p>
            <a:r>
              <a:rPr lang="en-US" sz="3400" b="1" dirty="0"/>
              <a:t>Diapers</a:t>
            </a:r>
          </a:p>
        </p:txBody>
      </p:sp>
      <p:sp>
        <p:nvSpPr>
          <p:cNvPr id="5" name="TextBox 4">
            <a:extLst>
              <a:ext uri="{FF2B5EF4-FFF2-40B4-BE49-F238E27FC236}">
                <a16:creationId xmlns:a16="http://schemas.microsoft.com/office/drawing/2014/main" id="{094F0D24-BD63-4D10-B13F-A5412D4F3780}"/>
              </a:ext>
            </a:extLst>
          </p:cNvPr>
          <p:cNvSpPr txBox="1"/>
          <p:nvPr/>
        </p:nvSpPr>
        <p:spPr>
          <a:xfrm>
            <a:off x="1517184" y="1573005"/>
            <a:ext cx="2366353" cy="615553"/>
          </a:xfrm>
          <a:prstGeom prst="rect">
            <a:avLst/>
          </a:prstGeom>
          <a:noFill/>
        </p:spPr>
        <p:txBody>
          <a:bodyPr wrap="none" rtlCol="0">
            <a:spAutoFit/>
          </a:bodyPr>
          <a:lstStyle/>
          <a:p>
            <a:r>
              <a:rPr lang="en-US" sz="3400" b="1" dirty="0"/>
              <a:t>Politicians</a:t>
            </a:r>
          </a:p>
        </p:txBody>
      </p:sp>
      <p:cxnSp>
        <p:nvCxnSpPr>
          <p:cNvPr id="14" name="Straight Arrow Connector 13">
            <a:extLst>
              <a:ext uri="{FF2B5EF4-FFF2-40B4-BE49-F238E27FC236}">
                <a16:creationId xmlns:a16="http://schemas.microsoft.com/office/drawing/2014/main" id="{4C204CBA-B18A-4FBF-9434-F97D631A62D3}"/>
              </a:ext>
            </a:extLst>
          </p:cNvPr>
          <p:cNvCxnSpPr>
            <a:cxnSpLocks/>
          </p:cNvCxnSpPr>
          <p:nvPr/>
        </p:nvCxnSpPr>
        <p:spPr>
          <a:xfrm rot="2700000">
            <a:off x="5446530" y="1846835"/>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A10D2E2-48A4-42A9-9761-5333B96D94DE}"/>
              </a:ext>
            </a:extLst>
          </p:cNvPr>
          <p:cNvCxnSpPr>
            <a:cxnSpLocks/>
          </p:cNvCxnSpPr>
          <p:nvPr/>
        </p:nvCxnSpPr>
        <p:spPr>
          <a:xfrm rot="18900000" flipH="1">
            <a:off x="3544817" y="1854856"/>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184257C9-4443-42A1-BC48-68671D251ACC}"/>
              </a:ext>
            </a:extLst>
          </p:cNvPr>
          <p:cNvSpPr txBox="1"/>
          <p:nvPr/>
        </p:nvSpPr>
        <p:spPr>
          <a:xfrm>
            <a:off x="3039995" y="2727440"/>
            <a:ext cx="306494" cy="615553"/>
          </a:xfrm>
          <a:prstGeom prst="rect">
            <a:avLst/>
          </a:prstGeom>
          <a:noFill/>
        </p:spPr>
        <p:txBody>
          <a:bodyPr wrap="none" rtlCol="0">
            <a:spAutoFit/>
          </a:bodyPr>
          <a:lstStyle/>
          <a:p>
            <a:r>
              <a:rPr lang="en-US" sz="3400" i="1" dirty="0"/>
              <a:t>f</a:t>
            </a:r>
          </a:p>
        </p:txBody>
      </p:sp>
      <p:sp>
        <p:nvSpPr>
          <p:cNvPr id="17" name="TextBox 16">
            <a:extLst>
              <a:ext uri="{FF2B5EF4-FFF2-40B4-BE49-F238E27FC236}">
                <a16:creationId xmlns:a16="http://schemas.microsoft.com/office/drawing/2014/main" id="{31DD0442-2FFE-4872-A053-B0310123CF28}"/>
              </a:ext>
            </a:extLst>
          </p:cNvPr>
          <p:cNvSpPr txBox="1"/>
          <p:nvPr/>
        </p:nvSpPr>
        <p:spPr>
          <a:xfrm>
            <a:off x="5426884" y="2727439"/>
            <a:ext cx="426720" cy="615553"/>
          </a:xfrm>
          <a:prstGeom prst="rect">
            <a:avLst/>
          </a:prstGeom>
          <a:noFill/>
        </p:spPr>
        <p:txBody>
          <a:bodyPr wrap="none" rtlCol="0">
            <a:spAutoFit/>
          </a:bodyPr>
          <a:lstStyle/>
          <a:p>
            <a:r>
              <a:rPr lang="en-US" sz="3400" i="1" dirty="0"/>
              <a:t>g</a:t>
            </a:r>
          </a:p>
        </p:txBody>
      </p:sp>
      <p:pic>
        <p:nvPicPr>
          <p:cNvPr id="3" name="Picture 2">
            <a:extLst>
              <a:ext uri="{FF2B5EF4-FFF2-40B4-BE49-F238E27FC236}">
                <a16:creationId xmlns:a16="http://schemas.microsoft.com/office/drawing/2014/main" id="{B2489FF3-89EC-4635-93DD-6F1F92E7472D}"/>
              </a:ext>
            </a:extLst>
          </p:cNvPr>
          <p:cNvPicPr>
            <a:picLocks noChangeAspect="1"/>
          </p:cNvPicPr>
          <p:nvPr/>
        </p:nvPicPr>
        <p:blipFill>
          <a:blip r:embed="rId3"/>
          <a:stretch>
            <a:fillRect/>
          </a:stretch>
        </p:blipFill>
        <p:spPr>
          <a:xfrm>
            <a:off x="4274746" y="3843472"/>
            <a:ext cx="479423" cy="523007"/>
          </a:xfrm>
          <a:prstGeom prst="rect">
            <a:avLst/>
          </a:prstGeom>
        </p:spPr>
      </p:pic>
    </p:spTree>
    <p:extLst>
      <p:ext uri="{BB962C8B-B14F-4D97-AF65-F5344CB8AC3E}">
        <p14:creationId xmlns:p14="http://schemas.microsoft.com/office/powerpoint/2010/main" val="738853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F7814-E523-48F4-B511-765795443713}"/>
              </a:ext>
            </a:extLst>
          </p:cNvPr>
          <p:cNvSpPr>
            <a:spLocks noGrp="1"/>
          </p:cNvSpPr>
          <p:nvPr>
            <p:ph type="body" sz="quarter" idx="13"/>
          </p:nvPr>
        </p:nvSpPr>
        <p:spPr>
          <a:xfrm>
            <a:off x="340786" y="343304"/>
            <a:ext cx="8439148" cy="686442"/>
          </a:xfrm>
        </p:spPr>
        <p:txBody>
          <a:bodyPr/>
          <a:lstStyle/>
          <a:p>
            <a:r>
              <a:rPr lang="en-US" dirty="0"/>
              <a:t>Metaphors, Categorically</a:t>
            </a:r>
          </a:p>
        </p:txBody>
      </p:sp>
      <p:sp>
        <p:nvSpPr>
          <p:cNvPr id="4" name="TextBox 3">
            <a:extLst>
              <a:ext uri="{FF2B5EF4-FFF2-40B4-BE49-F238E27FC236}">
                <a16:creationId xmlns:a16="http://schemas.microsoft.com/office/drawing/2014/main" id="{64523C57-B624-474F-9631-57F7FA5297E5}"/>
              </a:ext>
            </a:extLst>
          </p:cNvPr>
          <p:cNvSpPr txBox="1"/>
          <p:nvPr/>
        </p:nvSpPr>
        <p:spPr>
          <a:xfrm>
            <a:off x="5583424" y="1553137"/>
            <a:ext cx="1782860" cy="615553"/>
          </a:xfrm>
          <a:prstGeom prst="rect">
            <a:avLst/>
          </a:prstGeom>
          <a:noFill/>
        </p:spPr>
        <p:txBody>
          <a:bodyPr wrap="none" rtlCol="0">
            <a:spAutoFit/>
          </a:bodyPr>
          <a:lstStyle/>
          <a:p>
            <a:r>
              <a:rPr lang="en-US" sz="3400" b="1" dirty="0"/>
              <a:t>Diapers</a:t>
            </a:r>
          </a:p>
        </p:txBody>
      </p:sp>
      <p:sp>
        <p:nvSpPr>
          <p:cNvPr id="5" name="TextBox 4">
            <a:extLst>
              <a:ext uri="{FF2B5EF4-FFF2-40B4-BE49-F238E27FC236}">
                <a16:creationId xmlns:a16="http://schemas.microsoft.com/office/drawing/2014/main" id="{094F0D24-BD63-4D10-B13F-A5412D4F3780}"/>
              </a:ext>
            </a:extLst>
          </p:cNvPr>
          <p:cNvSpPr txBox="1"/>
          <p:nvPr/>
        </p:nvSpPr>
        <p:spPr>
          <a:xfrm>
            <a:off x="1517184" y="1573005"/>
            <a:ext cx="2366353" cy="615553"/>
          </a:xfrm>
          <a:prstGeom prst="rect">
            <a:avLst/>
          </a:prstGeom>
          <a:noFill/>
        </p:spPr>
        <p:txBody>
          <a:bodyPr wrap="none" rtlCol="0">
            <a:spAutoFit/>
          </a:bodyPr>
          <a:lstStyle/>
          <a:p>
            <a:r>
              <a:rPr lang="en-US" sz="3400" b="1" dirty="0"/>
              <a:t>Politicians</a:t>
            </a:r>
          </a:p>
        </p:txBody>
      </p:sp>
      <p:cxnSp>
        <p:nvCxnSpPr>
          <p:cNvPr id="14" name="Straight Arrow Connector 13">
            <a:extLst>
              <a:ext uri="{FF2B5EF4-FFF2-40B4-BE49-F238E27FC236}">
                <a16:creationId xmlns:a16="http://schemas.microsoft.com/office/drawing/2014/main" id="{4C204CBA-B18A-4FBF-9434-F97D631A62D3}"/>
              </a:ext>
            </a:extLst>
          </p:cNvPr>
          <p:cNvCxnSpPr>
            <a:cxnSpLocks/>
          </p:cNvCxnSpPr>
          <p:nvPr/>
        </p:nvCxnSpPr>
        <p:spPr>
          <a:xfrm rot="2700000">
            <a:off x="5446530" y="1846835"/>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A10D2E2-48A4-42A9-9761-5333B96D94DE}"/>
              </a:ext>
            </a:extLst>
          </p:cNvPr>
          <p:cNvCxnSpPr>
            <a:cxnSpLocks/>
          </p:cNvCxnSpPr>
          <p:nvPr/>
        </p:nvCxnSpPr>
        <p:spPr>
          <a:xfrm rot="18900000" flipH="1">
            <a:off x="3544817" y="1854856"/>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184257C9-4443-42A1-BC48-68671D251ACC}"/>
              </a:ext>
            </a:extLst>
          </p:cNvPr>
          <p:cNvSpPr txBox="1"/>
          <p:nvPr/>
        </p:nvSpPr>
        <p:spPr>
          <a:xfrm>
            <a:off x="3039995" y="2727440"/>
            <a:ext cx="306494" cy="615553"/>
          </a:xfrm>
          <a:prstGeom prst="rect">
            <a:avLst/>
          </a:prstGeom>
          <a:noFill/>
        </p:spPr>
        <p:txBody>
          <a:bodyPr wrap="none" rtlCol="0">
            <a:spAutoFit/>
          </a:bodyPr>
          <a:lstStyle/>
          <a:p>
            <a:r>
              <a:rPr lang="en-US" sz="3400" i="1" dirty="0"/>
              <a:t>f</a:t>
            </a:r>
          </a:p>
        </p:txBody>
      </p:sp>
      <p:sp>
        <p:nvSpPr>
          <p:cNvPr id="17" name="TextBox 16">
            <a:extLst>
              <a:ext uri="{FF2B5EF4-FFF2-40B4-BE49-F238E27FC236}">
                <a16:creationId xmlns:a16="http://schemas.microsoft.com/office/drawing/2014/main" id="{31DD0442-2FFE-4872-A053-B0310123CF28}"/>
              </a:ext>
            </a:extLst>
          </p:cNvPr>
          <p:cNvSpPr txBox="1"/>
          <p:nvPr/>
        </p:nvSpPr>
        <p:spPr>
          <a:xfrm>
            <a:off x="5426884" y="2727439"/>
            <a:ext cx="426720" cy="615553"/>
          </a:xfrm>
          <a:prstGeom prst="rect">
            <a:avLst/>
          </a:prstGeom>
          <a:noFill/>
        </p:spPr>
        <p:txBody>
          <a:bodyPr wrap="none" rtlCol="0">
            <a:spAutoFit/>
          </a:bodyPr>
          <a:lstStyle/>
          <a:p>
            <a:r>
              <a:rPr lang="en-US" sz="3400" i="1" dirty="0"/>
              <a:t>g</a:t>
            </a:r>
          </a:p>
        </p:txBody>
      </p:sp>
      <p:pic>
        <p:nvPicPr>
          <p:cNvPr id="3" name="Picture 2">
            <a:extLst>
              <a:ext uri="{FF2B5EF4-FFF2-40B4-BE49-F238E27FC236}">
                <a16:creationId xmlns:a16="http://schemas.microsoft.com/office/drawing/2014/main" id="{B2489FF3-89EC-4635-93DD-6F1F92E7472D}"/>
              </a:ext>
            </a:extLst>
          </p:cNvPr>
          <p:cNvPicPr>
            <a:picLocks noChangeAspect="1"/>
          </p:cNvPicPr>
          <p:nvPr/>
        </p:nvPicPr>
        <p:blipFill>
          <a:blip r:embed="rId3"/>
          <a:stretch>
            <a:fillRect/>
          </a:stretch>
        </p:blipFill>
        <p:spPr>
          <a:xfrm>
            <a:off x="4274746" y="3843472"/>
            <a:ext cx="479423" cy="523007"/>
          </a:xfrm>
          <a:prstGeom prst="rect">
            <a:avLst/>
          </a:prstGeom>
        </p:spPr>
      </p:pic>
      <p:cxnSp>
        <p:nvCxnSpPr>
          <p:cNvPr id="10" name="Straight Arrow Connector 9">
            <a:extLst>
              <a:ext uri="{FF2B5EF4-FFF2-40B4-BE49-F238E27FC236}">
                <a16:creationId xmlns:a16="http://schemas.microsoft.com/office/drawing/2014/main" id="{234A6A96-3BF2-4273-9B1C-8956EEC10937}"/>
              </a:ext>
            </a:extLst>
          </p:cNvPr>
          <p:cNvCxnSpPr>
            <a:cxnSpLocks/>
          </p:cNvCxnSpPr>
          <p:nvPr/>
        </p:nvCxnSpPr>
        <p:spPr>
          <a:xfrm rot="8100000">
            <a:off x="3677871" y="1822252"/>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3DD12CB9-7DCA-42C1-BB98-2489460B4C9F}"/>
              </a:ext>
            </a:extLst>
          </p:cNvPr>
          <p:cNvCxnSpPr>
            <a:cxnSpLocks/>
          </p:cNvCxnSpPr>
          <p:nvPr/>
        </p:nvCxnSpPr>
        <p:spPr>
          <a:xfrm flipH="1" flipV="1">
            <a:off x="3778892" y="1889662"/>
            <a:ext cx="1820420" cy="2"/>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5FB5794B-2BEF-43B1-87CA-44F6F627BE09}"/>
              </a:ext>
            </a:extLst>
          </p:cNvPr>
          <p:cNvSpPr txBox="1"/>
          <p:nvPr/>
        </p:nvSpPr>
        <p:spPr>
          <a:xfrm>
            <a:off x="4262979" y="1257367"/>
            <a:ext cx="923651" cy="646331"/>
          </a:xfrm>
          <a:prstGeom prst="rect">
            <a:avLst/>
          </a:prstGeom>
          <a:noFill/>
        </p:spPr>
        <p:txBody>
          <a:bodyPr wrap="none" rtlCol="0">
            <a:spAutoFit/>
          </a:bodyPr>
          <a:lstStyle/>
          <a:p>
            <a:r>
              <a:rPr lang="en-US" sz="3400" i="1" dirty="0"/>
              <a:t>f</a:t>
            </a:r>
            <a:r>
              <a:rPr lang="en-US" sz="3600" baseline="30000" dirty="0"/>
              <a:t> ∘</a:t>
            </a:r>
            <a:r>
              <a:rPr lang="en-US" sz="3600" dirty="0"/>
              <a:t>·</a:t>
            </a:r>
            <a:r>
              <a:rPr lang="en-US" sz="3400" i="1" dirty="0"/>
              <a:t>g</a:t>
            </a:r>
          </a:p>
        </p:txBody>
      </p:sp>
      <p:sp>
        <p:nvSpPr>
          <p:cNvPr id="13" name="TextBox 12">
            <a:extLst>
              <a:ext uri="{FF2B5EF4-FFF2-40B4-BE49-F238E27FC236}">
                <a16:creationId xmlns:a16="http://schemas.microsoft.com/office/drawing/2014/main" id="{670E2C90-94CA-41BD-8CD7-50780E9D90BC}"/>
              </a:ext>
            </a:extLst>
          </p:cNvPr>
          <p:cNvSpPr txBox="1"/>
          <p:nvPr/>
        </p:nvSpPr>
        <p:spPr>
          <a:xfrm>
            <a:off x="3561090" y="2299388"/>
            <a:ext cx="527709" cy="646331"/>
          </a:xfrm>
          <a:prstGeom prst="rect">
            <a:avLst/>
          </a:prstGeom>
          <a:noFill/>
        </p:spPr>
        <p:txBody>
          <a:bodyPr wrap="none" rtlCol="0">
            <a:spAutoFit/>
          </a:bodyPr>
          <a:lstStyle/>
          <a:p>
            <a:r>
              <a:rPr lang="en-US" sz="3400" i="1" dirty="0"/>
              <a:t>f</a:t>
            </a:r>
            <a:r>
              <a:rPr lang="en-US" sz="3600" baseline="30000" dirty="0"/>
              <a:t> ∘</a:t>
            </a:r>
            <a:endParaRPr lang="en-US" sz="3400" i="1" dirty="0"/>
          </a:p>
        </p:txBody>
      </p:sp>
    </p:spTree>
    <p:extLst>
      <p:ext uri="{BB962C8B-B14F-4D97-AF65-F5344CB8AC3E}">
        <p14:creationId xmlns:p14="http://schemas.microsoft.com/office/powerpoint/2010/main" val="187325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F7814-E523-48F4-B511-765795443713}"/>
              </a:ext>
            </a:extLst>
          </p:cNvPr>
          <p:cNvSpPr>
            <a:spLocks noGrp="1"/>
          </p:cNvSpPr>
          <p:nvPr>
            <p:ph type="body" sz="quarter" idx="13"/>
          </p:nvPr>
        </p:nvSpPr>
        <p:spPr>
          <a:xfrm>
            <a:off x="340786" y="343304"/>
            <a:ext cx="8439148" cy="686442"/>
          </a:xfrm>
        </p:spPr>
        <p:txBody>
          <a:bodyPr/>
          <a:lstStyle/>
          <a:p>
            <a:r>
              <a:rPr lang="en-US" dirty="0"/>
              <a:t>Metaphors, Categorically</a:t>
            </a:r>
          </a:p>
        </p:txBody>
      </p:sp>
      <p:sp>
        <p:nvSpPr>
          <p:cNvPr id="4" name="TextBox 3">
            <a:extLst>
              <a:ext uri="{FF2B5EF4-FFF2-40B4-BE49-F238E27FC236}">
                <a16:creationId xmlns:a16="http://schemas.microsoft.com/office/drawing/2014/main" id="{64523C57-B624-474F-9631-57F7FA5297E5}"/>
              </a:ext>
            </a:extLst>
          </p:cNvPr>
          <p:cNvSpPr txBox="1"/>
          <p:nvPr/>
        </p:nvSpPr>
        <p:spPr>
          <a:xfrm>
            <a:off x="5583424" y="1553137"/>
            <a:ext cx="1782860" cy="615553"/>
          </a:xfrm>
          <a:prstGeom prst="rect">
            <a:avLst/>
          </a:prstGeom>
          <a:noFill/>
        </p:spPr>
        <p:txBody>
          <a:bodyPr wrap="none" rtlCol="0">
            <a:spAutoFit/>
          </a:bodyPr>
          <a:lstStyle/>
          <a:p>
            <a:r>
              <a:rPr lang="en-US" sz="3400" b="1" dirty="0"/>
              <a:t>Diapers</a:t>
            </a:r>
          </a:p>
        </p:txBody>
      </p:sp>
      <p:sp>
        <p:nvSpPr>
          <p:cNvPr id="5" name="TextBox 4">
            <a:extLst>
              <a:ext uri="{FF2B5EF4-FFF2-40B4-BE49-F238E27FC236}">
                <a16:creationId xmlns:a16="http://schemas.microsoft.com/office/drawing/2014/main" id="{094F0D24-BD63-4D10-B13F-A5412D4F3780}"/>
              </a:ext>
            </a:extLst>
          </p:cNvPr>
          <p:cNvSpPr txBox="1"/>
          <p:nvPr/>
        </p:nvSpPr>
        <p:spPr>
          <a:xfrm>
            <a:off x="1517184" y="1573005"/>
            <a:ext cx="2366353" cy="615553"/>
          </a:xfrm>
          <a:prstGeom prst="rect">
            <a:avLst/>
          </a:prstGeom>
          <a:noFill/>
        </p:spPr>
        <p:txBody>
          <a:bodyPr wrap="none" rtlCol="0">
            <a:spAutoFit/>
          </a:bodyPr>
          <a:lstStyle/>
          <a:p>
            <a:r>
              <a:rPr lang="en-US" sz="3400" b="1" dirty="0"/>
              <a:t>Politicians</a:t>
            </a:r>
          </a:p>
        </p:txBody>
      </p:sp>
      <p:cxnSp>
        <p:nvCxnSpPr>
          <p:cNvPr id="14" name="Straight Arrow Connector 13">
            <a:extLst>
              <a:ext uri="{FF2B5EF4-FFF2-40B4-BE49-F238E27FC236}">
                <a16:creationId xmlns:a16="http://schemas.microsoft.com/office/drawing/2014/main" id="{4C204CBA-B18A-4FBF-9434-F97D631A62D3}"/>
              </a:ext>
            </a:extLst>
          </p:cNvPr>
          <p:cNvCxnSpPr>
            <a:cxnSpLocks/>
          </p:cNvCxnSpPr>
          <p:nvPr/>
        </p:nvCxnSpPr>
        <p:spPr>
          <a:xfrm rot="2700000">
            <a:off x="5446530" y="1846835"/>
            <a:ext cx="0" cy="2197769"/>
          </a:xfrm>
          <a:prstGeom prst="straightConnector1">
            <a:avLst/>
          </a:prstGeom>
          <a:ln w="28575">
            <a:solidFill>
              <a:schemeClr val="bg1">
                <a:lumMod val="95000"/>
              </a:schemeClr>
            </a:solidFill>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A10D2E2-48A4-42A9-9761-5333B96D94DE}"/>
              </a:ext>
            </a:extLst>
          </p:cNvPr>
          <p:cNvCxnSpPr>
            <a:cxnSpLocks/>
          </p:cNvCxnSpPr>
          <p:nvPr/>
        </p:nvCxnSpPr>
        <p:spPr>
          <a:xfrm rot="18900000" flipH="1">
            <a:off x="3544817" y="1854856"/>
            <a:ext cx="0" cy="2197769"/>
          </a:xfrm>
          <a:prstGeom prst="straightConnector1">
            <a:avLst/>
          </a:prstGeom>
          <a:ln w="28575">
            <a:solidFill>
              <a:schemeClr val="bg1">
                <a:lumMod val="95000"/>
              </a:schemeClr>
            </a:solidFill>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184257C9-4443-42A1-BC48-68671D251ACC}"/>
              </a:ext>
            </a:extLst>
          </p:cNvPr>
          <p:cNvSpPr txBox="1"/>
          <p:nvPr/>
        </p:nvSpPr>
        <p:spPr>
          <a:xfrm>
            <a:off x="3039995" y="2727440"/>
            <a:ext cx="306494" cy="615553"/>
          </a:xfrm>
          <a:prstGeom prst="rect">
            <a:avLst/>
          </a:prstGeom>
          <a:noFill/>
        </p:spPr>
        <p:txBody>
          <a:bodyPr wrap="none" rtlCol="0">
            <a:spAutoFit/>
          </a:bodyPr>
          <a:lstStyle/>
          <a:p>
            <a:r>
              <a:rPr lang="en-US" sz="3400" i="1" dirty="0">
                <a:solidFill>
                  <a:schemeClr val="bg1">
                    <a:lumMod val="85000"/>
                  </a:schemeClr>
                </a:solidFill>
              </a:rPr>
              <a:t>f</a:t>
            </a:r>
          </a:p>
        </p:txBody>
      </p:sp>
      <p:sp>
        <p:nvSpPr>
          <p:cNvPr id="17" name="TextBox 16">
            <a:extLst>
              <a:ext uri="{FF2B5EF4-FFF2-40B4-BE49-F238E27FC236}">
                <a16:creationId xmlns:a16="http://schemas.microsoft.com/office/drawing/2014/main" id="{31DD0442-2FFE-4872-A053-B0310123CF28}"/>
              </a:ext>
            </a:extLst>
          </p:cNvPr>
          <p:cNvSpPr txBox="1"/>
          <p:nvPr/>
        </p:nvSpPr>
        <p:spPr>
          <a:xfrm>
            <a:off x="5426884" y="2727439"/>
            <a:ext cx="426720" cy="615553"/>
          </a:xfrm>
          <a:prstGeom prst="rect">
            <a:avLst/>
          </a:prstGeom>
          <a:noFill/>
          <a:ln>
            <a:solidFill>
              <a:schemeClr val="bg1">
                <a:lumMod val="95000"/>
              </a:schemeClr>
            </a:solidFill>
          </a:ln>
        </p:spPr>
        <p:txBody>
          <a:bodyPr wrap="none" rtlCol="0">
            <a:spAutoFit/>
          </a:bodyPr>
          <a:lstStyle/>
          <a:p>
            <a:r>
              <a:rPr lang="en-US" sz="3400" i="1" dirty="0">
                <a:solidFill>
                  <a:schemeClr val="bg1">
                    <a:lumMod val="85000"/>
                  </a:schemeClr>
                </a:solidFill>
              </a:rPr>
              <a:t>g</a:t>
            </a:r>
          </a:p>
        </p:txBody>
      </p:sp>
      <p:cxnSp>
        <p:nvCxnSpPr>
          <p:cNvPr id="10" name="Straight Arrow Connector 9">
            <a:extLst>
              <a:ext uri="{FF2B5EF4-FFF2-40B4-BE49-F238E27FC236}">
                <a16:creationId xmlns:a16="http://schemas.microsoft.com/office/drawing/2014/main" id="{234A6A96-3BF2-4273-9B1C-8956EEC10937}"/>
              </a:ext>
            </a:extLst>
          </p:cNvPr>
          <p:cNvCxnSpPr>
            <a:cxnSpLocks/>
          </p:cNvCxnSpPr>
          <p:nvPr/>
        </p:nvCxnSpPr>
        <p:spPr>
          <a:xfrm rot="8100000">
            <a:off x="3677871" y="1822252"/>
            <a:ext cx="0" cy="2197769"/>
          </a:xfrm>
          <a:prstGeom prst="straightConnector1">
            <a:avLst/>
          </a:prstGeom>
          <a:ln w="28575">
            <a:solidFill>
              <a:schemeClr val="bg1">
                <a:lumMod val="95000"/>
              </a:schemeClr>
            </a:solidFill>
            <a:tailEnd type="triangle" w="lg" len="lg"/>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3DD12CB9-7DCA-42C1-BB98-2489460B4C9F}"/>
              </a:ext>
            </a:extLst>
          </p:cNvPr>
          <p:cNvCxnSpPr>
            <a:cxnSpLocks/>
          </p:cNvCxnSpPr>
          <p:nvPr/>
        </p:nvCxnSpPr>
        <p:spPr>
          <a:xfrm flipH="1" flipV="1">
            <a:off x="3778892" y="1889662"/>
            <a:ext cx="1820420" cy="2"/>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5FB5794B-2BEF-43B1-87CA-44F6F627BE09}"/>
              </a:ext>
            </a:extLst>
          </p:cNvPr>
          <p:cNvSpPr txBox="1"/>
          <p:nvPr/>
        </p:nvSpPr>
        <p:spPr>
          <a:xfrm>
            <a:off x="4262979" y="1257367"/>
            <a:ext cx="923651" cy="646331"/>
          </a:xfrm>
          <a:prstGeom prst="rect">
            <a:avLst/>
          </a:prstGeom>
          <a:noFill/>
        </p:spPr>
        <p:txBody>
          <a:bodyPr wrap="none" rtlCol="0">
            <a:spAutoFit/>
          </a:bodyPr>
          <a:lstStyle/>
          <a:p>
            <a:r>
              <a:rPr lang="en-US" sz="3400" i="1" dirty="0"/>
              <a:t>f</a:t>
            </a:r>
            <a:r>
              <a:rPr lang="en-US" sz="3600" baseline="30000" dirty="0"/>
              <a:t> ∘</a:t>
            </a:r>
            <a:r>
              <a:rPr lang="en-US" sz="3600" dirty="0"/>
              <a:t>·</a:t>
            </a:r>
            <a:r>
              <a:rPr lang="en-US" sz="3400" i="1" dirty="0"/>
              <a:t>g</a:t>
            </a:r>
          </a:p>
        </p:txBody>
      </p:sp>
      <p:sp>
        <p:nvSpPr>
          <p:cNvPr id="13" name="TextBox 12">
            <a:extLst>
              <a:ext uri="{FF2B5EF4-FFF2-40B4-BE49-F238E27FC236}">
                <a16:creationId xmlns:a16="http://schemas.microsoft.com/office/drawing/2014/main" id="{670E2C90-94CA-41BD-8CD7-50780E9D90BC}"/>
              </a:ext>
            </a:extLst>
          </p:cNvPr>
          <p:cNvSpPr txBox="1"/>
          <p:nvPr/>
        </p:nvSpPr>
        <p:spPr>
          <a:xfrm>
            <a:off x="3561090" y="2299388"/>
            <a:ext cx="527709" cy="646331"/>
          </a:xfrm>
          <a:prstGeom prst="rect">
            <a:avLst/>
          </a:prstGeom>
          <a:noFill/>
        </p:spPr>
        <p:txBody>
          <a:bodyPr wrap="none" rtlCol="0">
            <a:spAutoFit/>
          </a:bodyPr>
          <a:lstStyle/>
          <a:p>
            <a:r>
              <a:rPr lang="en-US" sz="3400" i="1" dirty="0">
                <a:solidFill>
                  <a:schemeClr val="bg1">
                    <a:lumMod val="85000"/>
                  </a:schemeClr>
                </a:solidFill>
              </a:rPr>
              <a:t>f</a:t>
            </a:r>
            <a:r>
              <a:rPr lang="en-US" sz="3600" baseline="30000" dirty="0">
                <a:solidFill>
                  <a:schemeClr val="bg1">
                    <a:lumMod val="85000"/>
                  </a:schemeClr>
                </a:solidFill>
              </a:rPr>
              <a:t> ∘</a:t>
            </a:r>
            <a:endParaRPr lang="en-US" sz="3400" i="1" dirty="0">
              <a:solidFill>
                <a:schemeClr val="bg1">
                  <a:lumMod val="85000"/>
                </a:schemeClr>
              </a:solidFill>
            </a:endParaRPr>
          </a:p>
        </p:txBody>
      </p:sp>
      <p:pic>
        <p:nvPicPr>
          <p:cNvPr id="18" name="Picture 17">
            <a:extLst>
              <a:ext uri="{FF2B5EF4-FFF2-40B4-BE49-F238E27FC236}">
                <a16:creationId xmlns:a16="http://schemas.microsoft.com/office/drawing/2014/main" id="{10ED2A13-2146-4C6F-8376-2E432B53BFF5}"/>
              </a:ext>
            </a:extLst>
          </p:cNvPr>
          <p:cNvPicPr>
            <a:picLocks noChangeAspect="1"/>
          </p:cNvPicPr>
          <p:nvPr/>
        </p:nvPicPr>
        <p:blipFill>
          <a:blip r:embed="rId3">
            <a:lum bright="70000" contrast="-70000"/>
          </a:blip>
          <a:stretch>
            <a:fillRect/>
          </a:stretch>
        </p:blipFill>
        <p:spPr>
          <a:xfrm>
            <a:off x="4274746" y="3843472"/>
            <a:ext cx="479423" cy="523007"/>
          </a:xfrm>
          <a:prstGeom prst="rect">
            <a:avLst/>
          </a:prstGeom>
        </p:spPr>
      </p:pic>
    </p:spTree>
    <p:extLst>
      <p:ext uri="{BB962C8B-B14F-4D97-AF65-F5344CB8AC3E}">
        <p14:creationId xmlns:p14="http://schemas.microsoft.com/office/powerpoint/2010/main" val="812376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ED2CD-5BCD-44CF-9C17-42213E0E0230}"/>
              </a:ext>
            </a:extLst>
          </p:cNvPr>
          <p:cNvSpPr>
            <a:spLocks noGrp="1"/>
          </p:cNvSpPr>
          <p:nvPr>
            <p:ph type="body" sz="quarter" idx="13"/>
          </p:nvPr>
        </p:nvSpPr>
        <p:spPr/>
        <p:txBody>
          <a:bodyPr/>
          <a:lstStyle/>
          <a:p>
            <a:r>
              <a:rPr lang="en-US" dirty="0"/>
              <a:t>About OCLC</a:t>
            </a:r>
          </a:p>
        </p:txBody>
      </p:sp>
      <p:sp>
        <p:nvSpPr>
          <p:cNvPr id="7" name="Text Placeholder 6">
            <a:extLst>
              <a:ext uri="{FF2B5EF4-FFF2-40B4-BE49-F238E27FC236}">
                <a16:creationId xmlns:a16="http://schemas.microsoft.com/office/drawing/2014/main" id="{FC3C38F9-A089-44A5-8116-EFAF0C9D56E9}"/>
              </a:ext>
            </a:extLst>
          </p:cNvPr>
          <p:cNvSpPr>
            <a:spLocks noGrp="1"/>
          </p:cNvSpPr>
          <p:nvPr>
            <p:ph type="body" sz="quarter" idx="14"/>
          </p:nvPr>
        </p:nvSpPr>
        <p:spPr/>
        <p:txBody>
          <a:bodyPr/>
          <a:lstStyle/>
          <a:p>
            <a:r>
              <a:rPr lang="en-US" dirty="0"/>
              <a:t>We help libraries</a:t>
            </a:r>
          </a:p>
          <a:p>
            <a:r>
              <a:rPr lang="en-US" dirty="0"/>
              <a:t>We’re a nonprofit global library cooperative</a:t>
            </a:r>
          </a:p>
          <a:p>
            <a:r>
              <a:rPr lang="en-US" dirty="0"/>
              <a:t>Thousands of library members in more than 100 countries</a:t>
            </a:r>
          </a:p>
          <a:p>
            <a:r>
              <a:rPr lang="en-US" dirty="0" err="1"/>
              <a:t>WorldCat</a:t>
            </a:r>
            <a:r>
              <a:rPr lang="en-US" dirty="0"/>
              <a:t>: Largest online public access catalog in the world</a:t>
            </a:r>
          </a:p>
          <a:p>
            <a:r>
              <a:rPr lang="en-US" dirty="0"/>
              <a:t>We maintain the Dewey Decimal System</a:t>
            </a:r>
          </a:p>
        </p:txBody>
      </p:sp>
    </p:spTree>
    <p:extLst>
      <p:ext uri="{BB962C8B-B14F-4D97-AF65-F5344CB8AC3E}">
        <p14:creationId xmlns:p14="http://schemas.microsoft.com/office/powerpoint/2010/main" val="283019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94F44B-88F4-4577-9FF7-4DC5579F9A35}"/>
              </a:ext>
            </a:extLst>
          </p:cNvPr>
          <p:cNvSpPr>
            <a:spLocks noGrp="1"/>
          </p:cNvSpPr>
          <p:nvPr>
            <p:ph type="body" sz="quarter" idx="13"/>
          </p:nvPr>
        </p:nvSpPr>
        <p:spPr/>
        <p:txBody>
          <a:bodyPr/>
          <a:lstStyle/>
          <a:p>
            <a:r>
              <a:rPr lang="en-US" dirty="0"/>
              <a:t>Interlude: Function Converse</a:t>
            </a:r>
          </a:p>
        </p:txBody>
      </p:sp>
      <p:sp>
        <p:nvSpPr>
          <p:cNvPr id="4" name="Oval 3">
            <a:extLst>
              <a:ext uri="{FF2B5EF4-FFF2-40B4-BE49-F238E27FC236}">
                <a16:creationId xmlns:a16="http://schemas.microsoft.com/office/drawing/2014/main" id="{CC96616C-D79E-4C02-ADCE-E60DC92B3D64}"/>
              </a:ext>
            </a:extLst>
          </p:cNvPr>
          <p:cNvSpPr/>
          <p:nvPr/>
        </p:nvSpPr>
        <p:spPr>
          <a:xfrm>
            <a:off x="2235200"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98E0732C-EC12-4575-96F1-B9A00E163DA6}"/>
              </a:ext>
            </a:extLst>
          </p:cNvPr>
          <p:cNvSpPr/>
          <p:nvPr/>
        </p:nvSpPr>
        <p:spPr>
          <a:xfrm>
            <a:off x="5325533"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8F3377D-66B7-4E2D-8713-0319859C3C94}"/>
              </a:ext>
            </a:extLst>
          </p:cNvPr>
          <p:cNvSpPr/>
          <p:nvPr/>
        </p:nvSpPr>
        <p:spPr>
          <a:xfrm>
            <a:off x="2806700" y="2010833"/>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65E8532-FCF2-4947-8701-F91FFCB5C317}"/>
              </a:ext>
            </a:extLst>
          </p:cNvPr>
          <p:cNvSpPr/>
          <p:nvPr/>
        </p:nvSpPr>
        <p:spPr>
          <a:xfrm>
            <a:off x="2806700" y="2603325"/>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25BF60-19D6-4435-BFAF-D6E56483D7B9}"/>
              </a:ext>
            </a:extLst>
          </p:cNvPr>
          <p:cNvSpPr/>
          <p:nvPr/>
        </p:nvSpPr>
        <p:spPr>
          <a:xfrm>
            <a:off x="2806700" y="3195817"/>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A28B77D-D561-49C1-8406-B09ED79E550C}"/>
              </a:ext>
            </a:extLst>
          </p:cNvPr>
          <p:cNvSpPr/>
          <p:nvPr/>
        </p:nvSpPr>
        <p:spPr>
          <a:xfrm>
            <a:off x="2806700" y="3788309"/>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DE4EEE5-C185-4676-BFA3-A88A37F4723C}"/>
              </a:ext>
            </a:extLst>
          </p:cNvPr>
          <p:cNvSpPr/>
          <p:nvPr/>
        </p:nvSpPr>
        <p:spPr>
          <a:xfrm>
            <a:off x="5897033" y="22987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48DA85B-C167-41CF-94D4-4A5D7C747932}"/>
              </a:ext>
            </a:extLst>
          </p:cNvPr>
          <p:cNvSpPr/>
          <p:nvPr/>
        </p:nvSpPr>
        <p:spPr>
          <a:xfrm>
            <a:off x="5897033" y="2815167"/>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8C1C4C-746A-47CA-87BD-1EB75769D7BB}"/>
              </a:ext>
            </a:extLst>
          </p:cNvPr>
          <p:cNvSpPr/>
          <p:nvPr/>
        </p:nvSpPr>
        <p:spPr>
          <a:xfrm>
            <a:off x="5897033" y="3402553"/>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AD3B27-8AC8-4EAF-B371-C676BFA60109}"/>
              </a:ext>
            </a:extLst>
          </p:cNvPr>
          <p:cNvSpPr txBox="1"/>
          <p:nvPr/>
        </p:nvSpPr>
        <p:spPr>
          <a:xfrm>
            <a:off x="2671572" y="1025176"/>
            <a:ext cx="498855" cy="615553"/>
          </a:xfrm>
          <a:prstGeom prst="rect">
            <a:avLst/>
          </a:prstGeom>
          <a:noFill/>
        </p:spPr>
        <p:txBody>
          <a:bodyPr wrap="none" rtlCol="0">
            <a:spAutoFit/>
          </a:bodyPr>
          <a:lstStyle/>
          <a:p>
            <a:r>
              <a:rPr lang="en-US" sz="3400" b="1" dirty="0"/>
              <a:t>A</a:t>
            </a:r>
          </a:p>
        </p:txBody>
      </p:sp>
      <p:sp>
        <p:nvSpPr>
          <p:cNvPr id="15" name="TextBox 14">
            <a:extLst>
              <a:ext uri="{FF2B5EF4-FFF2-40B4-BE49-F238E27FC236}">
                <a16:creationId xmlns:a16="http://schemas.microsoft.com/office/drawing/2014/main" id="{F467EC8F-5197-463D-9237-9F4A484AD53A}"/>
              </a:ext>
            </a:extLst>
          </p:cNvPr>
          <p:cNvSpPr txBox="1"/>
          <p:nvPr/>
        </p:nvSpPr>
        <p:spPr>
          <a:xfrm>
            <a:off x="5761905" y="1025176"/>
            <a:ext cx="498855" cy="615553"/>
          </a:xfrm>
          <a:prstGeom prst="rect">
            <a:avLst/>
          </a:prstGeom>
          <a:noFill/>
        </p:spPr>
        <p:txBody>
          <a:bodyPr wrap="none" rtlCol="0">
            <a:spAutoFit/>
          </a:bodyPr>
          <a:lstStyle/>
          <a:p>
            <a:r>
              <a:rPr lang="en-US" sz="3400" b="1" dirty="0"/>
              <a:t>B</a:t>
            </a:r>
          </a:p>
        </p:txBody>
      </p:sp>
    </p:spTree>
    <p:extLst>
      <p:ext uri="{BB962C8B-B14F-4D97-AF65-F5344CB8AC3E}">
        <p14:creationId xmlns:p14="http://schemas.microsoft.com/office/powerpoint/2010/main" val="4004186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94F44B-88F4-4577-9FF7-4DC5579F9A35}"/>
              </a:ext>
            </a:extLst>
          </p:cNvPr>
          <p:cNvSpPr>
            <a:spLocks noGrp="1"/>
          </p:cNvSpPr>
          <p:nvPr>
            <p:ph type="body" sz="quarter" idx="13"/>
          </p:nvPr>
        </p:nvSpPr>
        <p:spPr/>
        <p:txBody>
          <a:bodyPr/>
          <a:lstStyle/>
          <a:p>
            <a:r>
              <a:rPr lang="en-US" dirty="0"/>
              <a:t>Interlude: Function Converse</a:t>
            </a:r>
          </a:p>
        </p:txBody>
      </p:sp>
      <p:sp>
        <p:nvSpPr>
          <p:cNvPr id="4" name="Oval 3">
            <a:extLst>
              <a:ext uri="{FF2B5EF4-FFF2-40B4-BE49-F238E27FC236}">
                <a16:creationId xmlns:a16="http://schemas.microsoft.com/office/drawing/2014/main" id="{CC96616C-D79E-4C02-ADCE-E60DC92B3D64}"/>
              </a:ext>
            </a:extLst>
          </p:cNvPr>
          <p:cNvSpPr/>
          <p:nvPr/>
        </p:nvSpPr>
        <p:spPr>
          <a:xfrm>
            <a:off x="2235200"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98E0732C-EC12-4575-96F1-B9A00E163DA6}"/>
              </a:ext>
            </a:extLst>
          </p:cNvPr>
          <p:cNvSpPr/>
          <p:nvPr/>
        </p:nvSpPr>
        <p:spPr>
          <a:xfrm>
            <a:off x="5325533"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8F3377D-66B7-4E2D-8713-0319859C3C94}"/>
              </a:ext>
            </a:extLst>
          </p:cNvPr>
          <p:cNvSpPr/>
          <p:nvPr/>
        </p:nvSpPr>
        <p:spPr>
          <a:xfrm>
            <a:off x="2806700" y="2010833"/>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65E8532-FCF2-4947-8701-F91FFCB5C317}"/>
              </a:ext>
            </a:extLst>
          </p:cNvPr>
          <p:cNvSpPr/>
          <p:nvPr/>
        </p:nvSpPr>
        <p:spPr>
          <a:xfrm>
            <a:off x="2806700" y="2603325"/>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25BF60-19D6-4435-BFAF-D6E56483D7B9}"/>
              </a:ext>
            </a:extLst>
          </p:cNvPr>
          <p:cNvSpPr/>
          <p:nvPr/>
        </p:nvSpPr>
        <p:spPr>
          <a:xfrm>
            <a:off x="2806700" y="3195817"/>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A28B77D-D561-49C1-8406-B09ED79E550C}"/>
              </a:ext>
            </a:extLst>
          </p:cNvPr>
          <p:cNvSpPr/>
          <p:nvPr/>
        </p:nvSpPr>
        <p:spPr>
          <a:xfrm>
            <a:off x="2806700" y="3788309"/>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DE4EEE5-C185-4676-BFA3-A88A37F4723C}"/>
              </a:ext>
            </a:extLst>
          </p:cNvPr>
          <p:cNvSpPr/>
          <p:nvPr/>
        </p:nvSpPr>
        <p:spPr>
          <a:xfrm>
            <a:off x="5897033" y="22987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48DA85B-C167-41CF-94D4-4A5D7C747932}"/>
              </a:ext>
            </a:extLst>
          </p:cNvPr>
          <p:cNvSpPr/>
          <p:nvPr/>
        </p:nvSpPr>
        <p:spPr>
          <a:xfrm>
            <a:off x="5897033" y="2815167"/>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8C1C4C-746A-47CA-87BD-1EB75769D7BB}"/>
              </a:ext>
            </a:extLst>
          </p:cNvPr>
          <p:cNvSpPr/>
          <p:nvPr/>
        </p:nvSpPr>
        <p:spPr>
          <a:xfrm>
            <a:off x="5897033" y="3402553"/>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AD3B27-8AC8-4EAF-B371-C676BFA60109}"/>
              </a:ext>
            </a:extLst>
          </p:cNvPr>
          <p:cNvSpPr txBox="1"/>
          <p:nvPr/>
        </p:nvSpPr>
        <p:spPr>
          <a:xfrm>
            <a:off x="2671572" y="1025176"/>
            <a:ext cx="498855" cy="615553"/>
          </a:xfrm>
          <a:prstGeom prst="rect">
            <a:avLst/>
          </a:prstGeom>
          <a:noFill/>
        </p:spPr>
        <p:txBody>
          <a:bodyPr wrap="none" rtlCol="0">
            <a:spAutoFit/>
          </a:bodyPr>
          <a:lstStyle/>
          <a:p>
            <a:r>
              <a:rPr lang="en-US" sz="3400" b="1" dirty="0"/>
              <a:t>A</a:t>
            </a:r>
          </a:p>
        </p:txBody>
      </p:sp>
      <p:sp>
        <p:nvSpPr>
          <p:cNvPr id="15" name="TextBox 14">
            <a:extLst>
              <a:ext uri="{FF2B5EF4-FFF2-40B4-BE49-F238E27FC236}">
                <a16:creationId xmlns:a16="http://schemas.microsoft.com/office/drawing/2014/main" id="{F467EC8F-5197-463D-9237-9F4A484AD53A}"/>
              </a:ext>
            </a:extLst>
          </p:cNvPr>
          <p:cNvSpPr txBox="1"/>
          <p:nvPr/>
        </p:nvSpPr>
        <p:spPr>
          <a:xfrm>
            <a:off x="5761905" y="1025176"/>
            <a:ext cx="498855" cy="615553"/>
          </a:xfrm>
          <a:prstGeom prst="rect">
            <a:avLst/>
          </a:prstGeom>
          <a:noFill/>
        </p:spPr>
        <p:txBody>
          <a:bodyPr wrap="none" rtlCol="0">
            <a:spAutoFit/>
          </a:bodyPr>
          <a:lstStyle/>
          <a:p>
            <a:r>
              <a:rPr lang="en-US" sz="3400" b="1" dirty="0"/>
              <a:t>B</a:t>
            </a:r>
          </a:p>
        </p:txBody>
      </p:sp>
      <p:cxnSp>
        <p:nvCxnSpPr>
          <p:cNvPr id="16" name="Straight Arrow Connector 15">
            <a:extLst>
              <a:ext uri="{FF2B5EF4-FFF2-40B4-BE49-F238E27FC236}">
                <a16:creationId xmlns:a16="http://schemas.microsoft.com/office/drawing/2014/main" id="{DE15DC55-BA36-4D31-B4BB-238CF25C11A6}"/>
              </a:ext>
            </a:extLst>
          </p:cNvPr>
          <p:cNvCxnSpPr>
            <a:cxnSpLocks/>
            <a:endCxn id="11" idx="2"/>
          </p:cNvCxnSpPr>
          <p:nvPr/>
        </p:nvCxnSpPr>
        <p:spPr>
          <a:xfrm>
            <a:off x="3035300" y="2140555"/>
            <a:ext cx="2861733" cy="27244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8A3393E-5843-42CF-9A80-448547191197}"/>
              </a:ext>
            </a:extLst>
          </p:cNvPr>
          <p:cNvCxnSpPr>
            <a:cxnSpLocks/>
            <a:stCxn id="8" idx="6"/>
            <a:endCxn id="12" idx="2"/>
          </p:cNvCxnSpPr>
          <p:nvPr/>
        </p:nvCxnSpPr>
        <p:spPr>
          <a:xfrm>
            <a:off x="3035300" y="2717625"/>
            <a:ext cx="2861733" cy="211842"/>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369229E-67CE-4F93-AEC7-DF580AC3B650}"/>
              </a:ext>
            </a:extLst>
          </p:cNvPr>
          <p:cNvCxnSpPr>
            <a:cxnSpLocks/>
            <a:stCxn id="9" idx="6"/>
            <a:endCxn id="13" idx="2"/>
          </p:cNvCxnSpPr>
          <p:nvPr/>
        </p:nvCxnSpPr>
        <p:spPr>
          <a:xfrm>
            <a:off x="3035300" y="3310117"/>
            <a:ext cx="2861733" cy="206736"/>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B430188-758E-43DA-AD02-C6CDC06DEC71}"/>
              </a:ext>
            </a:extLst>
          </p:cNvPr>
          <p:cNvCxnSpPr>
            <a:cxnSpLocks/>
            <a:stCxn id="10" idx="6"/>
            <a:endCxn id="13" idx="3"/>
          </p:cNvCxnSpPr>
          <p:nvPr/>
        </p:nvCxnSpPr>
        <p:spPr>
          <a:xfrm flipV="1">
            <a:off x="3035300" y="3597675"/>
            <a:ext cx="2895211" cy="304934"/>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9" name="Rectangle 28">
            <a:extLst>
              <a:ext uri="{FF2B5EF4-FFF2-40B4-BE49-F238E27FC236}">
                <a16:creationId xmlns:a16="http://schemas.microsoft.com/office/drawing/2014/main" id="{D1CBF531-495A-4F5C-A6A9-91ABA02A90EE}"/>
              </a:ext>
            </a:extLst>
          </p:cNvPr>
          <p:cNvSpPr/>
          <p:nvPr/>
        </p:nvSpPr>
        <p:spPr>
          <a:xfrm>
            <a:off x="3492890" y="4097731"/>
            <a:ext cx="1980029" cy="615553"/>
          </a:xfrm>
          <a:prstGeom prst="rect">
            <a:avLst/>
          </a:prstGeom>
        </p:spPr>
        <p:txBody>
          <a:bodyPr wrap="none">
            <a:spAutoFit/>
          </a:bodyPr>
          <a:lstStyle/>
          <a:p>
            <a:r>
              <a:rPr lang="en-US" sz="3400" i="1" dirty="0"/>
              <a:t>f </a:t>
            </a:r>
            <a:r>
              <a:rPr lang="en-US" sz="3400" dirty="0"/>
              <a:t>: </a:t>
            </a:r>
            <a:r>
              <a:rPr lang="en-US" sz="3400" b="1" dirty="0"/>
              <a:t>A</a:t>
            </a:r>
            <a:r>
              <a:rPr lang="en-US" sz="3400" dirty="0"/>
              <a:t> → </a:t>
            </a:r>
            <a:r>
              <a:rPr lang="en-US" sz="3400" b="1" dirty="0"/>
              <a:t>B</a:t>
            </a:r>
          </a:p>
        </p:txBody>
      </p:sp>
    </p:spTree>
    <p:extLst>
      <p:ext uri="{BB962C8B-B14F-4D97-AF65-F5344CB8AC3E}">
        <p14:creationId xmlns:p14="http://schemas.microsoft.com/office/powerpoint/2010/main" val="1485586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94F44B-88F4-4577-9FF7-4DC5579F9A35}"/>
              </a:ext>
            </a:extLst>
          </p:cNvPr>
          <p:cNvSpPr>
            <a:spLocks noGrp="1"/>
          </p:cNvSpPr>
          <p:nvPr>
            <p:ph type="body" sz="quarter" idx="13"/>
          </p:nvPr>
        </p:nvSpPr>
        <p:spPr/>
        <p:txBody>
          <a:bodyPr/>
          <a:lstStyle/>
          <a:p>
            <a:r>
              <a:rPr lang="en-US" dirty="0"/>
              <a:t>Interlude: Function Converse</a:t>
            </a:r>
          </a:p>
        </p:txBody>
      </p:sp>
      <p:sp>
        <p:nvSpPr>
          <p:cNvPr id="4" name="Oval 3">
            <a:extLst>
              <a:ext uri="{FF2B5EF4-FFF2-40B4-BE49-F238E27FC236}">
                <a16:creationId xmlns:a16="http://schemas.microsoft.com/office/drawing/2014/main" id="{CC96616C-D79E-4C02-ADCE-E60DC92B3D64}"/>
              </a:ext>
            </a:extLst>
          </p:cNvPr>
          <p:cNvSpPr/>
          <p:nvPr/>
        </p:nvSpPr>
        <p:spPr>
          <a:xfrm>
            <a:off x="2235200"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98E0732C-EC12-4575-96F1-B9A00E163DA6}"/>
              </a:ext>
            </a:extLst>
          </p:cNvPr>
          <p:cNvSpPr/>
          <p:nvPr/>
        </p:nvSpPr>
        <p:spPr>
          <a:xfrm>
            <a:off x="5325533"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8F3377D-66B7-4E2D-8713-0319859C3C94}"/>
              </a:ext>
            </a:extLst>
          </p:cNvPr>
          <p:cNvSpPr/>
          <p:nvPr/>
        </p:nvSpPr>
        <p:spPr>
          <a:xfrm>
            <a:off x="2806700" y="2010833"/>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65E8532-FCF2-4947-8701-F91FFCB5C317}"/>
              </a:ext>
            </a:extLst>
          </p:cNvPr>
          <p:cNvSpPr/>
          <p:nvPr/>
        </p:nvSpPr>
        <p:spPr>
          <a:xfrm>
            <a:off x="2806700" y="2603325"/>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25BF60-19D6-4435-BFAF-D6E56483D7B9}"/>
              </a:ext>
            </a:extLst>
          </p:cNvPr>
          <p:cNvSpPr/>
          <p:nvPr/>
        </p:nvSpPr>
        <p:spPr>
          <a:xfrm>
            <a:off x="2806700" y="3195817"/>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A28B77D-D561-49C1-8406-B09ED79E550C}"/>
              </a:ext>
            </a:extLst>
          </p:cNvPr>
          <p:cNvSpPr/>
          <p:nvPr/>
        </p:nvSpPr>
        <p:spPr>
          <a:xfrm>
            <a:off x="2806700" y="3788309"/>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DE4EEE5-C185-4676-BFA3-A88A37F4723C}"/>
              </a:ext>
            </a:extLst>
          </p:cNvPr>
          <p:cNvSpPr/>
          <p:nvPr/>
        </p:nvSpPr>
        <p:spPr>
          <a:xfrm>
            <a:off x="5897033" y="2298700"/>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48DA85B-C167-41CF-94D4-4A5D7C747932}"/>
              </a:ext>
            </a:extLst>
          </p:cNvPr>
          <p:cNvSpPr/>
          <p:nvPr/>
        </p:nvSpPr>
        <p:spPr>
          <a:xfrm>
            <a:off x="5897033" y="2815167"/>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8C1C4C-746A-47CA-87BD-1EB75769D7BB}"/>
              </a:ext>
            </a:extLst>
          </p:cNvPr>
          <p:cNvSpPr/>
          <p:nvPr/>
        </p:nvSpPr>
        <p:spPr>
          <a:xfrm>
            <a:off x="5897033" y="3402553"/>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AD3B27-8AC8-4EAF-B371-C676BFA60109}"/>
              </a:ext>
            </a:extLst>
          </p:cNvPr>
          <p:cNvSpPr txBox="1"/>
          <p:nvPr/>
        </p:nvSpPr>
        <p:spPr>
          <a:xfrm>
            <a:off x="2671572" y="1025176"/>
            <a:ext cx="498855" cy="615553"/>
          </a:xfrm>
          <a:prstGeom prst="rect">
            <a:avLst/>
          </a:prstGeom>
          <a:noFill/>
        </p:spPr>
        <p:txBody>
          <a:bodyPr wrap="none" rtlCol="0">
            <a:spAutoFit/>
          </a:bodyPr>
          <a:lstStyle/>
          <a:p>
            <a:r>
              <a:rPr lang="en-US" sz="3400" b="1" dirty="0"/>
              <a:t>A</a:t>
            </a:r>
          </a:p>
        </p:txBody>
      </p:sp>
      <p:sp>
        <p:nvSpPr>
          <p:cNvPr id="15" name="TextBox 14">
            <a:extLst>
              <a:ext uri="{FF2B5EF4-FFF2-40B4-BE49-F238E27FC236}">
                <a16:creationId xmlns:a16="http://schemas.microsoft.com/office/drawing/2014/main" id="{F467EC8F-5197-463D-9237-9F4A484AD53A}"/>
              </a:ext>
            </a:extLst>
          </p:cNvPr>
          <p:cNvSpPr txBox="1"/>
          <p:nvPr/>
        </p:nvSpPr>
        <p:spPr>
          <a:xfrm>
            <a:off x="5761905" y="1025176"/>
            <a:ext cx="498855" cy="615553"/>
          </a:xfrm>
          <a:prstGeom prst="rect">
            <a:avLst/>
          </a:prstGeom>
          <a:noFill/>
        </p:spPr>
        <p:txBody>
          <a:bodyPr wrap="none" rtlCol="0">
            <a:spAutoFit/>
          </a:bodyPr>
          <a:lstStyle/>
          <a:p>
            <a:r>
              <a:rPr lang="en-US" sz="3400" b="1" dirty="0"/>
              <a:t>B</a:t>
            </a:r>
          </a:p>
        </p:txBody>
      </p:sp>
      <p:cxnSp>
        <p:nvCxnSpPr>
          <p:cNvPr id="16" name="Straight Arrow Connector 15">
            <a:extLst>
              <a:ext uri="{FF2B5EF4-FFF2-40B4-BE49-F238E27FC236}">
                <a16:creationId xmlns:a16="http://schemas.microsoft.com/office/drawing/2014/main" id="{DE15DC55-BA36-4D31-B4BB-238CF25C11A6}"/>
              </a:ext>
            </a:extLst>
          </p:cNvPr>
          <p:cNvCxnSpPr>
            <a:cxnSpLocks/>
            <a:endCxn id="11" idx="2"/>
          </p:cNvCxnSpPr>
          <p:nvPr/>
        </p:nvCxnSpPr>
        <p:spPr>
          <a:xfrm>
            <a:off x="3035300" y="2140555"/>
            <a:ext cx="2861733" cy="272445"/>
          </a:xfrm>
          <a:prstGeom prst="straightConnector1">
            <a:avLst/>
          </a:prstGeom>
          <a:ln w="28575">
            <a:headEnd type="stealth" w="lg" len="lg"/>
            <a:tailEnd type="non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8A3393E-5843-42CF-9A80-448547191197}"/>
              </a:ext>
            </a:extLst>
          </p:cNvPr>
          <p:cNvCxnSpPr>
            <a:cxnSpLocks/>
            <a:stCxn id="8" idx="6"/>
            <a:endCxn id="12" idx="2"/>
          </p:cNvCxnSpPr>
          <p:nvPr/>
        </p:nvCxnSpPr>
        <p:spPr>
          <a:xfrm>
            <a:off x="3035300" y="2717625"/>
            <a:ext cx="2861733" cy="211842"/>
          </a:xfrm>
          <a:prstGeom prst="straightConnector1">
            <a:avLst/>
          </a:prstGeom>
          <a:ln w="28575">
            <a:headEnd type="stealth" w="lg" len="lg"/>
            <a:tailEnd type="none" w="lg" len="lg"/>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369229E-67CE-4F93-AEC7-DF580AC3B650}"/>
              </a:ext>
            </a:extLst>
          </p:cNvPr>
          <p:cNvCxnSpPr>
            <a:cxnSpLocks/>
            <a:stCxn id="9" idx="6"/>
            <a:endCxn id="13" idx="2"/>
          </p:cNvCxnSpPr>
          <p:nvPr/>
        </p:nvCxnSpPr>
        <p:spPr>
          <a:xfrm>
            <a:off x="3035300" y="3310117"/>
            <a:ext cx="2861733" cy="206736"/>
          </a:xfrm>
          <a:prstGeom prst="straightConnector1">
            <a:avLst/>
          </a:prstGeom>
          <a:ln w="28575">
            <a:headEnd type="stealth" w="lg" len="lg"/>
            <a:tailEnd type="none" w="lg" len="lg"/>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B430188-758E-43DA-AD02-C6CDC06DEC71}"/>
              </a:ext>
            </a:extLst>
          </p:cNvPr>
          <p:cNvCxnSpPr>
            <a:cxnSpLocks/>
            <a:stCxn id="10" idx="6"/>
            <a:endCxn id="13" idx="3"/>
          </p:cNvCxnSpPr>
          <p:nvPr/>
        </p:nvCxnSpPr>
        <p:spPr>
          <a:xfrm flipV="1">
            <a:off x="3035300" y="3597675"/>
            <a:ext cx="2895211" cy="304934"/>
          </a:xfrm>
          <a:prstGeom prst="straightConnector1">
            <a:avLst/>
          </a:prstGeom>
          <a:ln w="28575">
            <a:headEnd type="stealth" w="lg" len="lg"/>
            <a:tailEnd type="none" w="lg" len="lg"/>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552A7055-7B7F-4928-BA07-37D3BF3F8F89}"/>
              </a:ext>
            </a:extLst>
          </p:cNvPr>
          <p:cNvSpPr/>
          <p:nvPr/>
        </p:nvSpPr>
        <p:spPr>
          <a:xfrm>
            <a:off x="3306623" y="4097731"/>
            <a:ext cx="2359941" cy="615553"/>
          </a:xfrm>
          <a:prstGeom prst="rect">
            <a:avLst/>
          </a:prstGeom>
        </p:spPr>
        <p:txBody>
          <a:bodyPr wrap="none">
            <a:spAutoFit/>
          </a:bodyPr>
          <a:lstStyle/>
          <a:p>
            <a:r>
              <a:rPr lang="en-US" sz="3400" i="1" dirty="0"/>
              <a:t>f </a:t>
            </a:r>
            <a:r>
              <a:rPr lang="en-US" sz="3400" i="1" baseline="30000" dirty="0"/>
              <a:t>-1</a:t>
            </a:r>
            <a:r>
              <a:rPr lang="en-US" sz="3400" i="1" dirty="0"/>
              <a:t> </a:t>
            </a:r>
            <a:r>
              <a:rPr lang="en-US" sz="3400" dirty="0"/>
              <a:t>: </a:t>
            </a:r>
            <a:r>
              <a:rPr lang="en-US" sz="3400" b="1" dirty="0"/>
              <a:t>B</a:t>
            </a:r>
            <a:r>
              <a:rPr lang="en-US" sz="3400" dirty="0"/>
              <a:t> → </a:t>
            </a:r>
            <a:r>
              <a:rPr lang="en-US" sz="3400" b="1" dirty="0"/>
              <a:t>A</a:t>
            </a:r>
          </a:p>
        </p:txBody>
      </p:sp>
    </p:spTree>
    <p:extLst>
      <p:ext uri="{BB962C8B-B14F-4D97-AF65-F5344CB8AC3E}">
        <p14:creationId xmlns:p14="http://schemas.microsoft.com/office/powerpoint/2010/main" val="256375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94F44B-88F4-4577-9FF7-4DC5579F9A35}"/>
              </a:ext>
            </a:extLst>
          </p:cNvPr>
          <p:cNvSpPr>
            <a:spLocks noGrp="1"/>
          </p:cNvSpPr>
          <p:nvPr>
            <p:ph type="body" sz="quarter" idx="13"/>
          </p:nvPr>
        </p:nvSpPr>
        <p:spPr/>
        <p:txBody>
          <a:bodyPr/>
          <a:lstStyle/>
          <a:p>
            <a:r>
              <a:rPr lang="en-US" dirty="0"/>
              <a:t>Interlude: Function Converse</a:t>
            </a:r>
          </a:p>
        </p:txBody>
      </p:sp>
      <p:sp>
        <p:nvSpPr>
          <p:cNvPr id="4" name="Oval 3">
            <a:extLst>
              <a:ext uri="{FF2B5EF4-FFF2-40B4-BE49-F238E27FC236}">
                <a16:creationId xmlns:a16="http://schemas.microsoft.com/office/drawing/2014/main" id="{CC96616C-D79E-4C02-ADCE-E60DC92B3D64}"/>
              </a:ext>
            </a:extLst>
          </p:cNvPr>
          <p:cNvSpPr/>
          <p:nvPr/>
        </p:nvSpPr>
        <p:spPr>
          <a:xfrm>
            <a:off x="2235200"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98E0732C-EC12-4575-96F1-B9A00E163DA6}"/>
              </a:ext>
            </a:extLst>
          </p:cNvPr>
          <p:cNvSpPr/>
          <p:nvPr/>
        </p:nvSpPr>
        <p:spPr>
          <a:xfrm>
            <a:off x="5325533"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8F3377D-66B7-4E2D-8713-0319859C3C94}"/>
              </a:ext>
            </a:extLst>
          </p:cNvPr>
          <p:cNvSpPr/>
          <p:nvPr/>
        </p:nvSpPr>
        <p:spPr>
          <a:xfrm>
            <a:off x="2806700" y="2010833"/>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65E8532-FCF2-4947-8701-F91FFCB5C317}"/>
              </a:ext>
            </a:extLst>
          </p:cNvPr>
          <p:cNvSpPr/>
          <p:nvPr/>
        </p:nvSpPr>
        <p:spPr>
          <a:xfrm>
            <a:off x="2806700" y="2603325"/>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25BF60-19D6-4435-BFAF-D6E56483D7B9}"/>
              </a:ext>
            </a:extLst>
          </p:cNvPr>
          <p:cNvSpPr/>
          <p:nvPr/>
        </p:nvSpPr>
        <p:spPr>
          <a:xfrm>
            <a:off x="2806700" y="3195817"/>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A28B77D-D561-49C1-8406-B09ED79E550C}"/>
              </a:ext>
            </a:extLst>
          </p:cNvPr>
          <p:cNvSpPr/>
          <p:nvPr/>
        </p:nvSpPr>
        <p:spPr>
          <a:xfrm>
            <a:off x="2806700" y="3788309"/>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DE4EEE5-C185-4676-BFA3-A88A37F4723C}"/>
              </a:ext>
            </a:extLst>
          </p:cNvPr>
          <p:cNvSpPr/>
          <p:nvPr/>
        </p:nvSpPr>
        <p:spPr>
          <a:xfrm>
            <a:off x="5897033" y="2298700"/>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48DA85B-C167-41CF-94D4-4A5D7C747932}"/>
              </a:ext>
            </a:extLst>
          </p:cNvPr>
          <p:cNvSpPr/>
          <p:nvPr/>
        </p:nvSpPr>
        <p:spPr>
          <a:xfrm>
            <a:off x="5897033" y="2815167"/>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8C1C4C-746A-47CA-87BD-1EB75769D7BB}"/>
              </a:ext>
            </a:extLst>
          </p:cNvPr>
          <p:cNvSpPr/>
          <p:nvPr/>
        </p:nvSpPr>
        <p:spPr>
          <a:xfrm>
            <a:off x="5897033" y="3402553"/>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AD3B27-8AC8-4EAF-B371-C676BFA60109}"/>
              </a:ext>
            </a:extLst>
          </p:cNvPr>
          <p:cNvSpPr txBox="1"/>
          <p:nvPr/>
        </p:nvSpPr>
        <p:spPr>
          <a:xfrm>
            <a:off x="2671572" y="1025176"/>
            <a:ext cx="498855" cy="615553"/>
          </a:xfrm>
          <a:prstGeom prst="rect">
            <a:avLst/>
          </a:prstGeom>
          <a:noFill/>
        </p:spPr>
        <p:txBody>
          <a:bodyPr wrap="none" rtlCol="0">
            <a:spAutoFit/>
          </a:bodyPr>
          <a:lstStyle/>
          <a:p>
            <a:r>
              <a:rPr lang="en-US" sz="3400" b="1" dirty="0"/>
              <a:t>A</a:t>
            </a:r>
          </a:p>
        </p:txBody>
      </p:sp>
      <p:sp>
        <p:nvSpPr>
          <p:cNvPr id="15" name="TextBox 14">
            <a:extLst>
              <a:ext uri="{FF2B5EF4-FFF2-40B4-BE49-F238E27FC236}">
                <a16:creationId xmlns:a16="http://schemas.microsoft.com/office/drawing/2014/main" id="{F467EC8F-5197-463D-9237-9F4A484AD53A}"/>
              </a:ext>
            </a:extLst>
          </p:cNvPr>
          <p:cNvSpPr txBox="1"/>
          <p:nvPr/>
        </p:nvSpPr>
        <p:spPr>
          <a:xfrm>
            <a:off x="5761905" y="1025176"/>
            <a:ext cx="498855" cy="615553"/>
          </a:xfrm>
          <a:prstGeom prst="rect">
            <a:avLst/>
          </a:prstGeom>
          <a:noFill/>
        </p:spPr>
        <p:txBody>
          <a:bodyPr wrap="none" rtlCol="0">
            <a:spAutoFit/>
          </a:bodyPr>
          <a:lstStyle/>
          <a:p>
            <a:r>
              <a:rPr lang="en-US" sz="3400" b="1" dirty="0"/>
              <a:t>B</a:t>
            </a:r>
          </a:p>
        </p:txBody>
      </p:sp>
      <p:cxnSp>
        <p:nvCxnSpPr>
          <p:cNvPr id="16" name="Straight Arrow Connector 15">
            <a:extLst>
              <a:ext uri="{FF2B5EF4-FFF2-40B4-BE49-F238E27FC236}">
                <a16:creationId xmlns:a16="http://schemas.microsoft.com/office/drawing/2014/main" id="{DE15DC55-BA36-4D31-B4BB-238CF25C11A6}"/>
              </a:ext>
            </a:extLst>
          </p:cNvPr>
          <p:cNvCxnSpPr>
            <a:cxnSpLocks/>
            <a:endCxn id="11" idx="2"/>
          </p:cNvCxnSpPr>
          <p:nvPr/>
        </p:nvCxnSpPr>
        <p:spPr>
          <a:xfrm>
            <a:off x="3035300" y="2140555"/>
            <a:ext cx="2861733" cy="272445"/>
          </a:xfrm>
          <a:prstGeom prst="straightConnector1">
            <a:avLst/>
          </a:prstGeom>
          <a:ln w="28575">
            <a:headEnd type="stealth" w="lg" len="lg"/>
            <a:tailEnd type="non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8A3393E-5843-42CF-9A80-448547191197}"/>
              </a:ext>
            </a:extLst>
          </p:cNvPr>
          <p:cNvCxnSpPr>
            <a:cxnSpLocks/>
            <a:stCxn id="8" idx="6"/>
            <a:endCxn id="12" idx="2"/>
          </p:cNvCxnSpPr>
          <p:nvPr/>
        </p:nvCxnSpPr>
        <p:spPr>
          <a:xfrm>
            <a:off x="3035300" y="2717625"/>
            <a:ext cx="2861733" cy="211842"/>
          </a:xfrm>
          <a:prstGeom prst="straightConnector1">
            <a:avLst/>
          </a:prstGeom>
          <a:ln w="28575">
            <a:headEnd type="stealth" w="lg" len="lg"/>
            <a:tailEnd type="none" w="lg" len="lg"/>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369229E-67CE-4F93-AEC7-DF580AC3B650}"/>
              </a:ext>
            </a:extLst>
          </p:cNvPr>
          <p:cNvCxnSpPr>
            <a:cxnSpLocks/>
            <a:stCxn id="9" idx="6"/>
            <a:endCxn id="13" idx="2"/>
          </p:cNvCxnSpPr>
          <p:nvPr/>
        </p:nvCxnSpPr>
        <p:spPr>
          <a:xfrm>
            <a:off x="3035300" y="3310117"/>
            <a:ext cx="2861733" cy="206736"/>
          </a:xfrm>
          <a:prstGeom prst="straightConnector1">
            <a:avLst/>
          </a:prstGeom>
          <a:ln w="28575">
            <a:headEnd type="stealth" w="lg" len="lg"/>
            <a:tailEnd type="none" w="lg" len="lg"/>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B430188-758E-43DA-AD02-C6CDC06DEC71}"/>
              </a:ext>
            </a:extLst>
          </p:cNvPr>
          <p:cNvCxnSpPr>
            <a:cxnSpLocks/>
            <a:stCxn id="10" idx="6"/>
            <a:endCxn id="13" idx="3"/>
          </p:cNvCxnSpPr>
          <p:nvPr/>
        </p:nvCxnSpPr>
        <p:spPr>
          <a:xfrm flipV="1">
            <a:off x="3035300" y="3597675"/>
            <a:ext cx="2895211" cy="304934"/>
          </a:xfrm>
          <a:prstGeom prst="straightConnector1">
            <a:avLst/>
          </a:prstGeom>
          <a:ln w="28575">
            <a:headEnd type="stealth" w="lg" len="lg"/>
            <a:tailEnd type="none" w="lg" len="lg"/>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552A7055-7B7F-4928-BA07-37D3BF3F8F89}"/>
              </a:ext>
            </a:extLst>
          </p:cNvPr>
          <p:cNvSpPr/>
          <p:nvPr/>
        </p:nvSpPr>
        <p:spPr>
          <a:xfrm>
            <a:off x="3306623" y="4097731"/>
            <a:ext cx="2359941" cy="615553"/>
          </a:xfrm>
          <a:prstGeom prst="rect">
            <a:avLst/>
          </a:prstGeom>
        </p:spPr>
        <p:txBody>
          <a:bodyPr wrap="none">
            <a:spAutoFit/>
          </a:bodyPr>
          <a:lstStyle/>
          <a:p>
            <a:r>
              <a:rPr lang="en-US" sz="3400" i="1" dirty="0"/>
              <a:t>f </a:t>
            </a:r>
            <a:r>
              <a:rPr lang="en-US" sz="3400" i="1" baseline="30000" dirty="0"/>
              <a:t>-1</a:t>
            </a:r>
            <a:r>
              <a:rPr lang="en-US" sz="3400" i="1" dirty="0"/>
              <a:t> </a:t>
            </a:r>
            <a:r>
              <a:rPr lang="en-US" sz="3400" dirty="0"/>
              <a:t>: </a:t>
            </a:r>
            <a:r>
              <a:rPr lang="en-US" sz="3400" b="1" dirty="0"/>
              <a:t>B</a:t>
            </a:r>
            <a:r>
              <a:rPr lang="en-US" sz="3400" dirty="0"/>
              <a:t> → </a:t>
            </a:r>
            <a:r>
              <a:rPr lang="en-US" sz="3400" b="1" dirty="0"/>
              <a:t>A</a:t>
            </a:r>
          </a:p>
        </p:txBody>
      </p:sp>
      <p:sp>
        <p:nvSpPr>
          <p:cNvPr id="3" name="Rectangle 2">
            <a:extLst>
              <a:ext uri="{FF2B5EF4-FFF2-40B4-BE49-F238E27FC236}">
                <a16:creationId xmlns:a16="http://schemas.microsoft.com/office/drawing/2014/main" id="{03C5974A-C6FB-400F-A50A-BA683140762A}"/>
              </a:ext>
            </a:extLst>
          </p:cNvPr>
          <p:cNvSpPr/>
          <p:nvPr/>
        </p:nvSpPr>
        <p:spPr>
          <a:xfrm>
            <a:off x="2514601" y="3119791"/>
            <a:ext cx="3886200" cy="977939"/>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4637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94F44B-88F4-4577-9FF7-4DC5579F9A35}"/>
              </a:ext>
            </a:extLst>
          </p:cNvPr>
          <p:cNvSpPr>
            <a:spLocks noGrp="1"/>
          </p:cNvSpPr>
          <p:nvPr>
            <p:ph type="body" sz="quarter" idx="13"/>
          </p:nvPr>
        </p:nvSpPr>
        <p:spPr/>
        <p:txBody>
          <a:bodyPr/>
          <a:lstStyle/>
          <a:p>
            <a:r>
              <a:rPr lang="en-US" dirty="0"/>
              <a:t>Interlude: Function Converse</a:t>
            </a:r>
          </a:p>
        </p:txBody>
      </p:sp>
      <p:sp>
        <p:nvSpPr>
          <p:cNvPr id="4" name="Oval 3">
            <a:extLst>
              <a:ext uri="{FF2B5EF4-FFF2-40B4-BE49-F238E27FC236}">
                <a16:creationId xmlns:a16="http://schemas.microsoft.com/office/drawing/2014/main" id="{CC96616C-D79E-4C02-ADCE-E60DC92B3D64}"/>
              </a:ext>
            </a:extLst>
          </p:cNvPr>
          <p:cNvSpPr/>
          <p:nvPr/>
        </p:nvSpPr>
        <p:spPr>
          <a:xfrm>
            <a:off x="2235200"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98E0732C-EC12-4575-96F1-B9A00E163DA6}"/>
              </a:ext>
            </a:extLst>
          </p:cNvPr>
          <p:cNvSpPr/>
          <p:nvPr/>
        </p:nvSpPr>
        <p:spPr>
          <a:xfrm>
            <a:off x="5325533" y="1608666"/>
            <a:ext cx="1371600" cy="28532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8F3377D-66B7-4E2D-8713-0319859C3C94}"/>
              </a:ext>
            </a:extLst>
          </p:cNvPr>
          <p:cNvSpPr/>
          <p:nvPr/>
        </p:nvSpPr>
        <p:spPr>
          <a:xfrm>
            <a:off x="2806700" y="2010833"/>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65E8532-FCF2-4947-8701-F91FFCB5C317}"/>
              </a:ext>
            </a:extLst>
          </p:cNvPr>
          <p:cNvSpPr/>
          <p:nvPr/>
        </p:nvSpPr>
        <p:spPr>
          <a:xfrm>
            <a:off x="2806700" y="2603325"/>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25BF60-19D6-4435-BFAF-D6E56483D7B9}"/>
              </a:ext>
            </a:extLst>
          </p:cNvPr>
          <p:cNvSpPr/>
          <p:nvPr/>
        </p:nvSpPr>
        <p:spPr>
          <a:xfrm>
            <a:off x="2806700" y="3195817"/>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A28B77D-D561-49C1-8406-B09ED79E550C}"/>
              </a:ext>
            </a:extLst>
          </p:cNvPr>
          <p:cNvSpPr/>
          <p:nvPr/>
        </p:nvSpPr>
        <p:spPr>
          <a:xfrm>
            <a:off x="2806700" y="3788309"/>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DE4EEE5-C185-4676-BFA3-A88A37F4723C}"/>
              </a:ext>
            </a:extLst>
          </p:cNvPr>
          <p:cNvSpPr/>
          <p:nvPr/>
        </p:nvSpPr>
        <p:spPr>
          <a:xfrm>
            <a:off x="5897033" y="2298700"/>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48DA85B-C167-41CF-94D4-4A5D7C747932}"/>
              </a:ext>
            </a:extLst>
          </p:cNvPr>
          <p:cNvSpPr/>
          <p:nvPr/>
        </p:nvSpPr>
        <p:spPr>
          <a:xfrm>
            <a:off x="5897033" y="2815167"/>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8C1C4C-746A-47CA-87BD-1EB75769D7BB}"/>
              </a:ext>
            </a:extLst>
          </p:cNvPr>
          <p:cNvSpPr/>
          <p:nvPr/>
        </p:nvSpPr>
        <p:spPr>
          <a:xfrm>
            <a:off x="5897033" y="3402553"/>
            <a:ext cx="228600" cy="228600"/>
          </a:xfrm>
          <a:prstGeom prst="ellipse">
            <a:avLst/>
          </a:prstGeom>
          <a:ln>
            <a:headEnd w="lg" len="lg"/>
            <a:tailEnd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AD3B27-8AC8-4EAF-B371-C676BFA60109}"/>
              </a:ext>
            </a:extLst>
          </p:cNvPr>
          <p:cNvSpPr txBox="1"/>
          <p:nvPr/>
        </p:nvSpPr>
        <p:spPr>
          <a:xfrm>
            <a:off x="2671572" y="1025176"/>
            <a:ext cx="498855" cy="615553"/>
          </a:xfrm>
          <a:prstGeom prst="rect">
            <a:avLst/>
          </a:prstGeom>
          <a:noFill/>
        </p:spPr>
        <p:txBody>
          <a:bodyPr wrap="none" rtlCol="0">
            <a:spAutoFit/>
          </a:bodyPr>
          <a:lstStyle/>
          <a:p>
            <a:r>
              <a:rPr lang="en-US" sz="3400" b="1" dirty="0"/>
              <a:t>A</a:t>
            </a:r>
          </a:p>
        </p:txBody>
      </p:sp>
      <p:sp>
        <p:nvSpPr>
          <p:cNvPr id="15" name="TextBox 14">
            <a:extLst>
              <a:ext uri="{FF2B5EF4-FFF2-40B4-BE49-F238E27FC236}">
                <a16:creationId xmlns:a16="http://schemas.microsoft.com/office/drawing/2014/main" id="{F467EC8F-5197-463D-9237-9F4A484AD53A}"/>
              </a:ext>
            </a:extLst>
          </p:cNvPr>
          <p:cNvSpPr txBox="1"/>
          <p:nvPr/>
        </p:nvSpPr>
        <p:spPr>
          <a:xfrm>
            <a:off x="5761905" y="1025176"/>
            <a:ext cx="498855" cy="615553"/>
          </a:xfrm>
          <a:prstGeom prst="rect">
            <a:avLst/>
          </a:prstGeom>
          <a:noFill/>
        </p:spPr>
        <p:txBody>
          <a:bodyPr wrap="none" rtlCol="0">
            <a:spAutoFit/>
          </a:bodyPr>
          <a:lstStyle/>
          <a:p>
            <a:r>
              <a:rPr lang="en-US" sz="3400" b="1" dirty="0"/>
              <a:t>B</a:t>
            </a:r>
          </a:p>
        </p:txBody>
      </p:sp>
      <p:cxnSp>
        <p:nvCxnSpPr>
          <p:cNvPr id="16" name="Straight Arrow Connector 15">
            <a:extLst>
              <a:ext uri="{FF2B5EF4-FFF2-40B4-BE49-F238E27FC236}">
                <a16:creationId xmlns:a16="http://schemas.microsoft.com/office/drawing/2014/main" id="{DE15DC55-BA36-4D31-B4BB-238CF25C11A6}"/>
              </a:ext>
            </a:extLst>
          </p:cNvPr>
          <p:cNvCxnSpPr>
            <a:cxnSpLocks/>
            <a:endCxn id="11" idx="2"/>
          </p:cNvCxnSpPr>
          <p:nvPr/>
        </p:nvCxnSpPr>
        <p:spPr>
          <a:xfrm>
            <a:off x="3035300" y="2140555"/>
            <a:ext cx="2861733" cy="272445"/>
          </a:xfrm>
          <a:prstGeom prst="straightConnector1">
            <a:avLst/>
          </a:prstGeom>
          <a:ln w="28575">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8A3393E-5843-42CF-9A80-448547191197}"/>
              </a:ext>
            </a:extLst>
          </p:cNvPr>
          <p:cNvCxnSpPr>
            <a:cxnSpLocks/>
            <a:stCxn id="8" idx="6"/>
            <a:endCxn id="12" idx="2"/>
          </p:cNvCxnSpPr>
          <p:nvPr/>
        </p:nvCxnSpPr>
        <p:spPr>
          <a:xfrm>
            <a:off x="3035300" y="2717625"/>
            <a:ext cx="2861733" cy="211842"/>
          </a:xfrm>
          <a:prstGeom prst="straightConnector1">
            <a:avLst/>
          </a:prstGeom>
          <a:ln w="28575">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369229E-67CE-4F93-AEC7-DF580AC3B650}"/>
              </a:ext>
            </a:extLst>
          </p:cNvPr>
          <p:cNvCxnSpPr>
            <a:cxnSpLocks/>
            <a:stCxn id="9" idx="6"/>
            <a:endCxn id="13" idx="2"/>
          </p:cNvCxnSpPr>
          <p:nvPr/>
        </p:nvCxnSpPr>
        <p:spPr>
          <a:xfrm>
            <a:off x="3035300" y="3310117"/>
            <a:ext cx="2861733" cy="206736"/>
          </a:xfrm>
          <a:prstGeom prst="straightConnector1">
            <a:avLst/>
          </a:prstGeom>
          <a:ln w="28575">
            <a:headEnd type="none" w="lg" len="lg"/>
            <a:tailEnd type="none" w="lg" len="lg"/>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B430188-758E-43DA-AD02-C6CDC06DEC71}"/>
              </a:ext>
            </a:extLst>
          </p:cNvPr>
          <p:cNvCxnSpPr>
            <a:cxnSpLocks/>
            <a:stCxn id="10" idx="6"/>
            <a:endCxn id="13" idx="3"/>
          </p:cNvCxnSpPr>
          <p:nvPr/>
        </p:nvCxnSpPr>
        <p:spPr>
          <a:xfrm flipV="1">
            <a:off x="3035300" y="3597675"/>
            <a:ext cx="2895211" cy="304934"/>
          </a:xfrm>
          <a:prstGeom prst="straightConnector1">
            <a:avLst/>
          </a:prstGeom>
          <a:ln w="28575">
            <a:headEnd type="none" w="lg" len="lg"/>
            <a:tailEnd type="none" w="lg" len="lg"/>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552A7055-7B7F-4928-BA07-37D3BF3F8F89}"/>
              </a:ext>
            </a:extLst>
          </p:cNvPr>
          <p:cNvSpPr/>
          <p:nvPr/>
        </p:nvSpPr>
        <p:spPr>
          <a:xfrm>
            <a:off x="3306623" y="4097731"/>
            <a:ext cx="2223686" cy="615553"/>
          </a:xfrm>
          <a:prstGeom prst="rect">
            <a:avLst/>
          </a:prstGeom>
        </p:spPr>
        <p:txBody>
          <a:bodyPr wrap="none">
            <a:spAutoFit/>
          </a:bodyPr>
          <a:lstStyle/>
          <a:p>
            <a:r>
              <a:rPr lang="en-US" sz="3400" i="1" dirty="0"/>
              <a:t>f </a:t>
            </a:r>
            <a:r>
              <a:rPr lang="en-US" sz="3400" baseline="30000" dirty="0"/>
              <a:t>∘</a:t>
            </a:r>
            <a:r>
              <a:rPr lang="en-US" sz="3400" i="1" dirty="0"/>
              <a:t> </a:t>
            </a:r>
            <a:r>
              <a:rPr lang="en-US" sz="3400" dirty="0"/>
              <a:t>: </a:t>
            </a:r>
            <a:r>
              <a:rPr lang="en-US" sz="3400" b="1" dirty="0"/>
              <a:t>B</a:t>
            </a:r>
            <a:r>
              <a:rPr lang="en-US" sz="3400" dirty="0"/>
              <a:t> → </a:t>
            </a:r>
            <a:r>
              <a:rPr lang="en-US" sz="3400" b="1" dirty="0"/>
              <a:t>A</a:t>
            </a:r>
          </a:p>
        </p:txBody>
      </p:sp>
    </p:spTree>
    <p:extLst>
      <p:ext uri="{BB962C8B-B14F-4D97-AF65-F5344CB8AC3E}">
        <p14:creationId xmlns:p14="http://schemas.microsoft.com/office/powerpoint/2010/main" val="155152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FE0B63-C036-4925-88BA-09580FEC4351}"/>
              </a:ext>
            </a:extLst>
          </p:cNvPr>
          <p:cNvPicPr>
            <a:picLocks noChangeAspect="1"/>
          </p:cNvPicPr>
          <p:nvPr/>
        </p:nvPicPr>
        <p:blipFill>
          <a:blip r:embed="rId3"/>
          <a:stretch>
            <a:fillRect/>
          </a:stretch>
        </p:blipFill>
        <p:spPr>
          <a:xfrm>
            <a:off x="282046" y="573616"/>
            <a:ext cx="8715375" cy="1676400"/>
          </a:xfrm>
          <a:prstGeom prst="rect">
            <a:avLst/>
          </a:prstGeom>
        </p:spPr>
      </p:pic>
      <p:pic>
        <p:nvPicPr>
          <p:cNvPr id="6" name="Picture 5">
            <a:extLst>
              <a:ext uri="{FF2B5EF4-FFF2-40B4-BE49-F238E27FC236}">
                <a16:creationId xmlns:a16="http://schemas.microsoft.com/office/drawing/2014/main" id="{7B8D9D2F-2DE1-4807-B290-B97541950553}"/>
              </a:ext>
            </a:extLst>
          </p:cNvPr>
          <p:cNvPicPr>
            <a:picLocks noChangeAspect="1"/>
          </p:cNvPicPr>
          <p:nvPr/>
        </p:nvPicPr>
        <p:blipFill>
          <a:blip r:embed="rId4"/>
          <a:stretch>
            <a:fillRect/>
          </a:stretch>
        </p:blipFill>
        <p:spPr>
          <a:xfrm>
            <a:off x="2448983" y="3011487"/>
            <a:ext cx="4381500" cy="1152525"/>
          </a:xfrm>
          <a:prstGeom prst="rect">
            <a:avLst/>
          </a:prstGeom>
        </p:spPr>
      </p:pic>
      <p:sp>
        <p:nvSpPr>
          <p:cNvPr id="7" name="TextBox 6">
            <a:extLst>
              <a:ext uri="{FF2B5EF4-FFF2-40B4-BE49-F238E27FC236}">
                <a16:creationId xmlns:a16="http://schemas.microsoft.com/office/drawing/2014/main" id="{671DE176-2466-4967-A38C-997E36D5D37D}"/>
              </a:ext>
            </a:extLst>
          </p:cNvPr>
          <p:cNvSpPr txBox="1"/>
          <p:nvPr/>
        </p:nvSpPr>
        <p:spPr>
          <a:xfrm>
            <a:off x="1016000" y="611201"/>
            <a:ext cx="1023037" cy="369332"/>
          </a:xfrm>
          <a:prstGeom prst="rect">
            <a:avLst/>
          </a:prstGeom>
          <a:noFill/>
        </p:spPr>
        <p:txBody>
          <a:bodyPr wrap="none" rtlCol="0">
            <a:spAutoFit/>
          </a:bodyPr>
          <a:lstStyle/>
          <a:p>
            <a:r>
              <a:rPr lang="en-US" dirty="0"/>
              <a:t>“sequel”</a:t>
            </a:r>
          </a:p>
        </p:txBody>
      </p:sp>
    </p:spTree>
    <p:extLst>
      <p:ext uri="{BB962C8B-B14F-4D97-AF65-F5344CB8AC3E}">
        <p14:creationId xmlns:p14="http://schemas.microsoft.com/office/powerpoint/2010/main" val="334736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5583424" y="1993402"/>
            <a:ext cx="1444626" cy="615553"/>
          </a:xfrm>
          <a:prstGeom prst="rect">
            <a:avLst/>
          </a:prstGeom>
          <a:noFill/>
        </p:spPr>
        <p:txBody>
          <a:bodyPr wrap="none" rtlCol="0">
            <a:spAutoFit/>
          </a:bodyPr>
          <a:lstStyle/>
          <a:p>
            <a:r>
              <a:rPr lang="en-US" sz="3400" b="1" dirty="0"/>
              <a:t>String</a:t>
            </a:r>
          </a:p>
        </p:txBody>
      </p:sp>
      <p:sp>
        <p:nvSpPr>
          <p:cNvPr id="5" name="TextBox 4">
            <a:extLst>
              <a:ext uri="{FF2B5EF4-FFF2-40B4-BE49-F238E27FC236}">
                <a16:creationId xmlns:a16="http://schemas.microsoft.com/office/drawing/2014/main" id="{03C9B5EA-55E6-44F4-A076-EC40987FCB2E}"/>
              </a:ext>
            </a:extLst>
          </p:cNvPr>
          <p:cNvSpPr txBox="1"/>
          <p:nvPr/>
        </p:nvSpPr>
        <p:spPr>
          <a:xfrm>
            <a:off x="1601851" y="1970935"/>
            <a:ext cx="1736373" cy="615553"/>
          </a:xfrm>
          <a:prstGeom prst="rect">
            <a:avLst/>
          </a:prstGeom>
          <a:noFill/>
        </p:spPr>
        <p:txBody>
          <a:bodyPr wrap="none" rtlCol="0">
            <a:spAutoFit/>
          </a:bodyPr>
          <a:lstStyle/>
          <a:p>
            <a:r>
              <a:rPr lang="en-US" sz="3400" b="1" dirty="0"/>
              <a:t>[String]</a:t>
            </a:r>
          </a:p>
        </p:txBody>
      </p:sp>
      <p:cxnSp>
        <p:nvCxnSpPr>
          <p:cNvPr id="11" name="Straight Arrow Connector 10">
            <a:extLst>
              <a:ext uri="{FF2B5EF4-FFF2-40B4-BE49-F238E27FC236}">
                <a16:creationId xmlns:a16="http://schemas.microsoft.com/office/drawing/2014/main" id="{FEEA0CD1-8812-4941-9BF1-A30F238B19AA}"/>
              </a:ext>
            </a:extLst>
          </p:cNvPr>
          <p:cNvCxnSpPr>
            <a:cxnSpLocks/>
          </p:cNvCxnSpPr>
          <p:nvPr/>
        </p:nvCxnSpPr>
        <p:spPr>
          <a:xfrm rot="5400000">
            <a:off x="4484539" y="1222162"/>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40B3C1-98BF-4A22-83C7-AB7B89A78DA0}"/>
              </a:ext>
            </a:extLst>
          </p:cNvPr>
          <p:cNvSpPr txBox="1"/>
          <p:nvPr/>
        </p:nvSpPr>
        <p:spPr>
          <a:xfrm>
            <a:off x="3860908" y="1670382"/>
            <a:ext cx="1422184" cy="615553"/>
          </a:xfrm>
          <a:prstGeom prst="rect">
            <a:avLst/>
          </a:prstGeom>
          <a:noFill/>
        </p:spPr>
        <p:txBody>
          <a:bodyPr wrap="none" rtlCol="0">
            <a:spAutoFit/>
          </a:bodyPr>
          <a:lstStyle/>
          <a:p>
            <a:r>
              <a:rPr lang="en-US" sz="3400" i="1" dirty="0"/>
              <a:t>format</a:t>
            </a:r>
          </a:p>
        </p:txBody>
      </p:sp>
      <p:sp>
        <p:nvSpPr>
          <p:cNvPr id="14" name="TextBox 13">
            <a:extLst>
              <a:ext uri="{FF2B5EF4-FFF2-40B4-BE49-F238E27FC236}">
                <a16:creationId xmlns:a16="http://schemas.microsoft.com/office/drawing/2014/main" id="{585983A5-24E1-4285-AE8A-B5D1AC62989D}"/>
              </a:ext>
            </a:extLst>
          </p:cNvPr>
          <p:cNvSpPr txBox="1"/>
          <p:nvPr/>
        </p:nvSpPr>
        <p:spPr>
          <a:xfrm>
            <a:off x="4749800" y="3987800"/>
            <a:ext cx="4378122" cy="369332"/>
          </a:xfrm>
          <a:prstGeom prst="rect">
            <a:avLst/>
          </a:prstGeom>
          <a:noFill/>
        </p:spPr>
        <p:txBody>
          <a:bodyPr wrap="none" rtlCol="0">
            <a:spAutoFit/>
          </a:bodyPr>
          <a:lstStyle/>
          <a:p>
            <a:r>
              <a:rPr lang="en-US" dirty="0"/>
              <a:t>(e.g., word wrap, scalariform, </a:t>
            </a:r>
            <a:r>
              <a:rPr lang="en-US" dirty="0" err="1"/>
              <a:t>gofmt</a:t>
            </a:r>
            <a:r>
              <a:rPr lang="en-US" dirty="0"/>
              <a:t>, etc.)</a:t>
            </a:r>
          </a:p>
        </p:txBody>
      </p:sp>
    </p:spTree>
    <p:extLst>
      <p:ext uri="{BB962C8B-B14F-4D97-AF65-F5344CB8AC3E}">
        <p14:creationId xmlns:p14="http://schemas.microsoft.com/office/powerpoint/2010/main" val="1711792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5583424" y="1553137"/>
            <a:ext cx="1444626" cy="615553"/>
          </a:xfrm>
          <a:prstGeom prst="rect">
            <a:avLst/>
          </a:prstGeom>
          <a:noFill/>
        </p:spPr>
        <p:txBody>
          <a:bodyPr wrap="none" rtlCol="0">
            <a:spAutoFit/>
          </a:bodyPr>
          <a:lstStyle/>
          <a:p>
            <a:r>
              <a:rPr lang="en-US" sz="3400" b="1" dirty="0"/>
              <a:t>String</a:t>
            </a:r>
          </a:p>
        </p:txBody>
      </p:sp>
      <p:sp>
        <p:nvSpPr>
          <p:cNvPr id="5" name="TextBox 4">
            <a:extLst>
              <a:ext uri="{FF2B5EF4-FFF2-40B4-BE49-F238E27FC236}">
                <a16:creationId xmlns:a16="http://schemas.microsoft.com/office/drawing/2014/main" id="{03C9B5EA-55E6-44F4-A076-EC40987FCB2E}"/>
              </a:ext>
            </a:extLst>
          </p:cNvPr>
          <p:cNvSpPr txBox="1"/>
          <p:nvPr/>
        </p:nvSpPr>
        <p:spPr>
          <a:xfrm>
            <a:off x="1601851" y="1530670"/>
            <a:ext cx="1736373" cy="615553"/>
          </a:xfrm>
          <a:prstGeom prst="rect">
            <a:avLst/>
          </a:prstGeom>
          <a:noFill/>
        </p:spPr>
        <p:txBody>
          <a:bodyPr wrap="none" rtlCol="0">
            <a:spAutoFit/>
          </a:bodyPr>
          <a:lstStyle/>
          <a:p>
            <a:r>
              <a:rPr lang="en-US" sz="3400" b="1" dirty="0"/>
              <a:t>[String]</a:t>
            </a:r>
          </a:p>
        </p:txBody>
      </p:sp>
      <p:cxnSp>
        <p:nvCxnSpPr>
          <p:cNvPr id="11" name="Straight Arrow Connector 10">
            <a:extLst>
              <a:ext uri="{FF2B5EF4-FFF2-40B4-BE49-F238E27FC236}">
                <a16:creationId xmlns:a16="http://schemas.microsoft.com/office/drawing/2014/main" id="{FEEA0CD1-8812-4941-9BF1-A30F238B19AA}"/>
              </a:ext>
            </a:extLst>
          </p:cNvPr>
          <p:cNvCxnSpPr>
            <a:cxnSpLocks/>
          </p:cNvCxnSpPr>
          <p:nvPr/>
        </p:nvCxnSpPr>
        <p:spPr>
          <a:xfrm rot="5400000">
            <a:off x="4484539" y="781897"/>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40B3C1-98BF-4A22-83C7-AB7B89A78DA0}"/>
              </a:ext>
            </a:extLst>
          </p:cNvPr>
          <p:cNvSpPr txBox="1"/>
          <p:nvPr/>
        </p:nvSpPr>
        <p:spPr>
          <a:xfrm>
            <a:off x="3860908" y="1230117"/>
            <a:ext cx="1422184" cy="615553"/>
          </a:xfrm>
          <a:prstGeom prst="rect">
            <a:avLst/>
          </a:prstGeom>
          <a:noFill/>
        </p:spPr>
        <p:txBody>
          <a:bodyPr wrap="none" rtlCol="0">
            <a:spAutoFit/>
          </a:bodyPr>
          <a:lstStyle/>
          <a:p>
            <a:r>
              <a:rPr lang="en-US" sz="3400" i="1" dirty="0"/>
              <a:t>format</a:t>
            </a:r>
          </a:p>
        </p:txBody>
      </p:sp>
      <p:sp>
        <p:nvSpPr>
          <p:cNvPr id="14" name="Rectangle 13">
            <a:extLst>
              <a:ext uri="{FF2B5EF4-FFF2-40B4-BE49-F238E27FC236}">
                <a16:creationId xmlns:a16="http://schemas.microsoft.com/office/drawing/2014/main" id="{314F40B6-9E0D-4935-8B06-77BB82875986}"/>
              </a:ext>
            </a:extLst>
          </p:cNvPr>
          <p:cNvSpPr/>
          <p:nvPr/>
        </p:nvSpPr>
        <p:spPr>
          <a:xfrm>
            <a:off x="3860909" y="1230118"/>
            <a:ext cx="3325716" cy="961252"/>
          </a:xfrm>
          <a:prstGeom prst="rect">
            <a:avLst/>
          </a:prstGeom>
          <a:noFill/>
          <a:ln w="7620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2529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5583424" y="1553137"/>
            <a:ext cx="1444626" cy="615553"/>
          </a:xfrm>
          <a:prstGeom prst="rect">
            <a:avLst/>
          </a:prstGeom>
          <a:noFill/>
        </p:spPr>
        <p:txBody>
          <a:bodyPr wrap="none" rtlCol="0">
            <a:spAutoFit/>
          </a:bodyPr>
          <a:lstStyle/>
          <a:p>
            <a:r>
              <a:rPr lang="en-US" sz="3400" b="1" dirty="0"/>
              <a:t>String</a:t>
            </a:r>
          </a:p>
        </p:txBody>
      </p:sp>
      <p:sp>
        <p:nvSpPr>
          <p:cNvPr id="5" name="TextBox 4">
            <a:extLst>
              <a:ext uri="{FF2B5EF4-FFF2-40B4-BE49-F238E27FC236}">
                <a16:creationId xmlns:a16="http://schemas.microsoft.com/office/drawing/2014/main" id="{03C9B5EA-55E6-44F4-A076-EC40987FCB2E}"/>
              </a:ext>
            </a:extLst>
          </p:cNvPr>
          <p:cNvSpPr txBox="1"/>
          <p:nvPr/>
        </p:nvSpPr>
        <p:spPr>
          <a:xfrm>
            <a:off x="1601851" y="1530670"/>
            <a:ext cx="1736373" cy="615553"/>
          </a:xfrm>
          <a:prstGeom prst="rect">
            <a:avLst/>
          </a:prstGeom>
          <a:noFill/>
        </p:spPr>
        <p:txBody>
          <a:bodyPr wrap="none" rtlCol="0">
            <a:spAutoFit/>
          </a:bodyPr>
          <a:lstStyle/>
          <a:p>
            <a:r>
              <a:rPr lang="en-US" sz="3400" b="1" dirty="0"/>
              <a:t>[String]</a:t>
            </a:r>
          </a:p>
        </p:txBody>
      </p:sp>
      <p:cxnSp>
        <p:nvCxnSpPr>
          <p:cNvPr id="11" name="Straight Arrow Connector 10">
            <a:extLst>
              <a:ext uri="{FF2B5EF4-FFF2-40B4-BE49-F238E27FC236}">
                <a16:creationId xmlns:a16="http://schemas.microsoft.com/office/drawing/2014/main" id="{FEEA0CD1-8812-4941-9BF1-A30F238B19AA}"/>
              </a:ext>
            </a:extLst>
          </p:cNvPr>
          <p:cNvCxnSpPr>
            <a:cxnSpLocks/>
          </p:cNvCxnSpPr>
          <p:nvPr/>
        </p:nvCxnSpPr>
        <p:spPr>
          <a:xfrm rot="5400000">
            <a:off x="4484539" y="781897"/>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40B3C1-98BF-4A22-83C7-AB7B89A78DA0}"/>
              </a:ext>
            </a:extLst>
          </p:cNvPr>
          <p:cNvSpPr txBox="1"/>
          <p:nvPr/>
        </p:nvSpPr>
        <p:spPr>
          <a:xfrm>
            <a:off x="3860908" y="1230117"/>
            <a:ext cx="1422184" cy="615553"/>
          </a:xfrm>
          <a:prstGeom prst="rect">
            <a:avLst/>
          </a:prstGeom>
          <a:noFill/>
        </p:spPr>
        <p:txBody>
          <a:bodyPr wrap="none" rtlCol="0">
            <a:spAutoFit/>
          </a:bodyPr>
          <a:lstStyle/>
          <a:p>
            <a:r>
              <a:rPr lang="en-US" sz="3400" i="1" dirty="0"/>
              <a:t>format</a:t>
            </a:r>
          </a:p>
        </p:txBody>
      </p:sp>
      <p:sp>
        <p:nvSpPr>
          <p:cNvPr id="8" name="Rectangle 7">
            <a:extLst>
              <a:ext uri="{FF2B5EF4-FFF2-40B4-BE49-F238E27FC236}">
                <a16:creationId xmlns:a16="http://schemas.microsoft.com/office/drawing/2014/main" id="{79B7A8CE-2316-4B7F-B792-5852C463F9D2}"/>
              </a:ext>
            </a:extLst>
          </p:cNvPr>
          <p:cNvSpPr/>
          <p:nvPr/>
        </p:nvSpPr>
        <p:spPr>
          <a:xfrm>
            <a:off x="1601850" y="1553137"/>
            <a:ext cx="1674749" cy="615551"/>
          </a:xfrm>
          <a:prstGeom prst="rect">
            <a:avLst/>
          </a:prstGeom>
          <a:noFill/>
          <a:ln w="7620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0131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5583424" y="1553137"/>
            <a:ext cx="1444626" cy="615553"/>
          </a:xfrm>
          <a:prstGeom prst="rect">
            <a:avLst/>
          </a:prstGeom>
          <a:noFill/>
        </p:spPr>
        <p:txBody>
          <a:bodyPr wrap="none" rtlCol="0">
            <a:spAutoFit/>
          </a:bodyPr>
          <a:lstStyle/>
          <a:p>
            <a:r>
              <a:rPr lang="en-US" sz="3400" b="1" dirty="0"/>
              <a:t>String</a:t>
            </a:r>
          </a:p>
        </p:txBody>
      </p:sp>
      <p:sp>
        <p:nvSpPr>
          <p:cNvPr id="5" name="TextBox 4">
            <a:extLst>
              <a:ext uri="{FF2B5EF4-FFF2-40B4-BE49-F238E27FC236}">
                <a16:creationId xmlns:a16="http://schemas.microsoft.com/office/drawing/2014/main" id="{03C9B5EA-55E6-44F4-A076-EC40987FCB2E}"/>
              </a:ext>
            </a:extLst>
          </p:cNvPr>
          <p:cNvSpPr txBox="1"/>
          <p:nvPr/>
        </p:nvSpPr>
        <p:spPr>
          <a:xfrm>
            <a:off x="1601851" y="1530670"/>
            <a:ext cx="1736373" cy="615553"/>
          </a:xfrm>
          <a:prstGeom prst="rect">
            <a:avLst/>
          </a:prstGeom>
          <a:noFill/>
        </p:spPr>
        <p:txBody>
          <a:bodyPr wrap="none" rtlCol="0">
            <a:spAutoFit/>
          </a:bodyPr>
          <a:lstStyle/>
          <a:p>
            <a:r>
              <a:rPr lang="en-US" sz="3400" b="1" dirty="0"/>
              <a:t>[String]</a:t>
            </a:r>
          </a:p>
        </p:txBody>
      </p:sp>
      <p:cxnSp>
        <p:nvCxnSpPr>
          <p:cNvPr id="6" name="Straight Arrow Connector 5">
            <a:extLst>
              <a:ext uri="{FF2B5EF4-FFF2-40B4-BE49-F238E27FC236}">
                <a16:creationId xmlns:a16="http://schemas.microsoft.com/office/drawing/2014/main" id="{CD773C34-3CA1-44FB-B44B-7233A6BCA746}"/>
              </a:ext>
            </a:extLst>
          </p:cNvPr>
          <p:cNvCxnSpPr>
            <a:cxnSpLocks/>
          </p:cNvCxnSpPr>
          <p:nvPr/>
        </p:nvCxnSpPr>
        <p:spPr>
          <a:xfrm rot="2700000">
            <a:off x="5446530" y="1846835"/>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5DC2ADA0-CE7C-4F4A-A056-272C8D98D318}"/>
              </a:ext>
            </a:extLst>
          </p:cNvPr>
          <p:cNvCxnSpPr>
            <a:cxnSpLocks/>
          </p:cNvCxnSpPr>
          <p:nvPr/>
        </p:nvCxnSpPr>
        <p:spPr>
          <a:xfrm rot="18900000" flipH="1">
            <a:off x="3544817" y="1854856"/>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9408E76-0E31-4E82-9E73-260E93119290}"/>
              </a:ext>
            </a:extLst>
          </p:cNvPr>
          <p:cNvSpPr txBox="1"/>
          <p:nvPr/>
        </p:nvSpPr>
        <p:spPr>
          <a:xfrm>
            <a:off x="1007991" y="2727440"/>
            <a:ext cx="2525050" cy="615553"/>
          </a:xfrm>
          <a:prstGeom prst="rect">
            <a:avLst/>
          </a:prstGeom>
          <a:noFill/>
        </p:spPr>
        <p:txBody>
          <a:bodyPr wrap="none" rtlCol="0">
            <a:spAutoFit/>
          </a:bodyPr>
          <a:lstStyle/>
          <a:p>
            <a:r>
              <a:rPr lang="en-US" sz="3400" i="1" dirty="0"/>
              <a:t>(&gt;&gt;= words)</a:t>
            </a:r>
          </a:p>
        </p:txBody>
      </p:sp>
      <p:sp>
        <p:nvSpPr>
          <p:cNvPr id="9" name="TextBox 8">
            <a:extLst>
              <a:ext uri="{FF2B5EF4-FFF2-40B4-BE49-F238E27FC236}">
                <a16:creationId xmlns:a16="http://schemas.microsoft.com/office/drawing/2014/main" id="{BE5DCA47-E634-4F02-885B-B440E0457853}"/>
              </a:ext>
            </a:extLst>
          </p:cNvPr>
          <p:cNvSpPr txBox="1"/>
          <p:nvPr/>
        </p:nvSpPr>
        <p:spPr>
          <a:xfrm>
            <a:off x="5426884" y="2727439"/>
            <a:ext cx="1346844" cy="615553"/>
          </a:xfrm>
          <a:prstGeom prst="rect">
            <a:avLst/>
          </a:prstGeom>
          <a:noFill/>
        </p:spPr>
        <p:txBody>
          <a:bodyPr wrap="none" rtlCol="0">
            <a:spAutoFit/>
          </a:bodyPr>
          <a:lstStyle/>
          <a:p>
            <a:r>
              <a:rPr lang="en-US" sz="3400" i="1" dirty="0"/>
              <a:t>words</a:t>
            </a:r>
          </a:p>
        </p:txBody>
      </p:sp>
      <p:cxnSp>
        <p:nvCxnSpPr>
          <p:cNvPr id="11" name="Straight Arrow Connector 10">
            <a:extLst>
              <a:ext uri="{FF2B5EF4-FFF2-40B4-BE49-F238E27FC236}">
                <a16:creationId xmlns:a16="http://schemas.microsoft.com/office/drawing/2014/main" id="{FEEA0CD1-8812-4941-9BF1-A30F238B19AA}"/>
              </a:ext>
            </a:extLst>
          </p:cNvPr>
          <p:cNvCxnSpPr>
            <a:cxnSpLocks/>
          </p:cNvCxnSpPr>
          <p:nvPr/>
        </p:nvCxnSpPr>
        <p:spPr>
          <a:xfrm rot="5400000">
            <a:off x="4484539" y="781897"/>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40B3C1-98BF-4A22-83C7-AB7B89A78DA0}"/>
              </a:ext>
            </a:extLst>
          </p:cNvPr>
          <p:cNvSpPr txBox="1"/>
          <p:nvPr/>
        </p:nvSpPr>
        <p:spPr>
          <a:xfrm>
            <a:off x="3860908" y="1230117"/>
            <a:ext cx="1422184" cy="615553"/>
          </a:xfrm>
          <a:prstGeom prst="rect">
            <a:avLst/>
          </a:prstGeom>
          <a:noFill/>
        </p:spPr>
        <p:txBody>
          <a:bodyPr wrap="none" rtlCol="0">
            <a:spAutoFit/>
          </a:bodyPr>
          <a:lstStyle/>
          <a:p>
            <a:r>
              <a:rPr lang="en-US" sz="3400" i="1" dirty="0"/>
              <a:t>format</a:t>
            </a:r>
          </a:p>
        </p:txBody>
      </p:sp>
      <p:sp>
        <p:nvSpPr>
          <p:cNvPr id="12" name="TextBox 11">
            <a:extLst>
              <a:ext uri="{FF2B5EF4-FFF2-40B4-BE49-F238E27FC236}">
                <a16:creationId xmlns:a16="http://schemas.microsoft.com/office/drawing/2014/main" id="{62A97BA9-6C45-4A3B-93CF-2657FAD28EC3}"/>
              </a:ext>
            </a:extLst>
          </p:cNvPr>
          <p:cNvSpPr txBox="1"/>
          <p:nvPr/>
        </p:nvSpPr>
        <p:spPr>
          <a:xfrm>
            <a:off x="3599418" y="3710901"/>
            <a:ext cx="1736373" cy="615553"/>
          </a:xfrm>
          <a:prstGeom prst="rect">
            <a:avLst/>
          </a:prstGeom>
          <a:noFill/>
        </p:spPr>
        <p:txBody>
          <a:bodyPr wrap="none" rtlCol="0">
            <a:spAutoFit/>
          </a:bodyPr>
          <a:lstStyle/>
          <a:p>
            <a:r>
              <a:rPr lang="en-US" sz="3400" b="1" dirty="0"/>
              <a:t>[String]</a:t>
            </a:r>
          </a:p>
        </p:txBody>
      </p:sp>
      <p:sp>
        <p:nvSpPr>
          <p:cNvPr id="14" name="Rectangle 13">
            <a:extLst>
              <a:ext uri="{FF2B5EF4-FFF2-40B4-BE49-F238E27FC236}">
                <a16:creationId xmlns:a16="http://schemas.microsoft.com/office/drawing/2014/main" id="{CA374288-B33C-41F1-AE5C-EECFA832FA51}"/>
              </a:ext>
            </a:extLst>
          </p:cNvPr>
          <p:cNvSpPr/>
          <p:nvPr/>
        </p:nvSpPr>
        <p:spPr>
          <a:xfrm>
            <a:off x="5315877" y="2775974"/>
            <a:ext cx="1531532" cy="615551"/>
          </a:xfrm>
          <a:prstGeom prst="rect">
            <a:avLst/>
          </a:prstGeom>
          <a:noFill/>
          <a:ln w="7620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5F37C0E-D753-46F1-B931-C730D942D820}"/>
              </a:ext>
            </a:extLst>
          </p:cNvPr>
          <p:cNvSpPr/>
          <p:nvPr/>
        </p:nvSpPr>
        <p:spPr>
          <a:xfrm>
            <a:off x="988077" y="2775974"/>
            <a:ext cx="2525050" cy="615551"/>
          </a:xfrm>
          <a:prstGeom prst="rect">
            <a:avLst/>
          </a:prstGeom>
          <a:noFill/>
          <a:ln w="7620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1418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7238873-B6A6-4970-ABD9-387B976220D7}"/>
              </a:ext>
            </a:extLst>
          </p:cNvPr>
          <p:cNvPicPr>
            <a:picLocks noChangeAspect="1"/>
          </p:cNvPicPr>
          <p:nvPr/>
        </p:nvPicPr>
        <p:blipFill>
          <a:blip r:embed="rId3"/>
          <a:stretch>
            <a:fillRect/>
          </a:stretch>
        </p:blipFill>
        <p:spPr>
          <a:xfrm>
            <a:off x="0" y="336620"/>
            <a:ext cx="8991600" cy="4395755"/>
          </a:xfrm>
          <a:prstGeom prst="rect">
            <a:avLst/>
          </a:prstGeom>
        </p:spPr>
      </p:pic>
    </p:spTree>
    <p:extLst>
      <p:ext uri="{BB962C8B-B14F-4D97-AF65-F5344CB8AC3E}">
        <p14:creationId xmlns:p14="http://schemas.microsoft.com/office/powerpoint/2010/main" val="3232790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5583424" y="1553137"/>
            <a:ext cx="1444626" cy="615553"/>
          </a:xfrm>
          <a:prstGeom prst="rect">
            <a:avLst/>
          </a:prstGeom>
          <a:noFill/>
        </p:spPr>
        <p:txBody>
          <a:bodyPr wrap="none" rtlCol="0">
            <a:spAutoFit/>
          </a:bodyPr>
          <a:lstStyle/>
          <a:p>
            <a:r>
              <a:rPr lang="en-US" sz="3400" b="1" dirty="0"/>
              <a:t>String</a:t>
            </a:r>
          </a:p>
        </p:txBody>
      </p:sp>
      <p:sp>
        <p:nvSpPr>
          <p:cNvPr id="5" name="TextBox 4">
            <a:extLst>
              <a:ext uri="{FF2B5EF4-FFF2-40B4-BE49-F238E27FC236}">
                <a16:creationId xmlns:a16="http://schemas.microsoft.com/office/drawing/2014/main" id="{03C9B5EA-55E6-44F4-A076-EC40987FCB2E}"/>
              </a:ext>
            </a:extLst>
          </p:cNvPr>
          <p:cNvSpPr txBox="1"/>
          <p:nvPr/>
        </p:nvSpPr>
        <p:spPr>
          <a:xfrm>
            <a:off x="1601851" y="1530670"/>
            <a:ext cx="1736373" cy="615553"/>
          </a:xfrm>
          <a:prstGeom prst="rect">
            <a:avLst/>
          </a:prstGeom>
          <a:noFill/>
        </p:spPr>
        <p:txBody>
          <a:bodyPr wrap="none" rtlCol="0">
            <a:spAutoFit/>
          </a:bodyPr>
          <a:lstStyle/>
          <a:p>
            <a:r>
              <a:rPr lang="en-US" sz="3400" b="1" dirty="0"/>
              <a:t>[String]</a:t>
            </a:r>
          </a:p>
        </p:txBody>
      </p:sp>
      <p:cxnSp>
        <p:nvCxnSpPr>
          <p:cNvPr id="6" name="Straight Arrow Connector 5">
            <a:extLst>
              <a:ext uri="{FF2B5EF4-FFF2-40B4-BE49-F238E27FC236}">
                <a16:creationId xmlns:a16="http://schemas.microsoft.com/office/drawing/2014/main" id="{CD773C34-3CA1-44FB-B44B-7233A6BCA746}"/>
              </a:ext>
            </a:extLst>
          </p:cNvPr>
          <p:cNvCxnSpPr>
            <a:cxnSpLocks/>
          </p:cNvCxnSpPr>
          <p:nvPr/>
        </p:nvCxnSpPr>
        <p:spPr>
          <a:xfrm rot="2700000">
            <a:off x="5446530" y="1846835"/>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9408E76-0E31-4E82-9E73-260E93119290}"/>
              </a:ext>
            </a:extLst>
          </p:cNvPr>
          <p:cNvSpPr txBox="1"/>
          <p:nvPr/>
        </p:nvSpPr>
        <p:spPr>
          <a:xfrm>
            <a:off x="847124" y="2696661"/>
            <a:ext cx="2746265" cy="646331"/>
          </a:xfrm>
          <a:prstGeom prst="rect">
            <a:avLst/>
          </a:prstGeom>
          <a:noFill/>
        </p:spPr>
        <p:txBody>
          <a:bodyPr wrap="none" rtlCol="0">
            <a:spAutoFit/>
          </a:bodyPr>
          <a:lstStyle/>
          <a:p>
            <a:r>
              <a:rPr lang="en-US" sz="3400" i="1" dirty="0">
                <a:solidFill>
                  <a:srgbClr val="00B050"/>
                </a:solidFill>
              </a:rPr>
              <a:t>(&gt;&gt;= words)</a:t>
            </a:r>
            <a:r>
              <a:rPr lang="en-US" sz="3600" baseline="30000" dirty="0">
                <a:solidFill>
                  <a:srgbClr val="00B050"/>
                </a:solidFill>
              </a:rPr>
              <a:t>∘</a:t>
            </a:r>
            <a:endParaRPr lang="en-US" sz="3400" i="1" dirty="0">
              <a:solidFill>
                <a:srgbClr val="00B050"/>
              </a:solidFill>
            </a:endParaRPr>
          </a:p>
        </p:txBody>
      </p:sp>
      <p:sp>
        <p:nvSpPr>
          <p:cNvPr id="9" name="TextBox 8">
            <a:extLst>
              <a:ext uri="{FF2B5EF4-FFF2-40B4-BE49-F238E27FC236}">
                <a16:creationId xmlns:a16="http://schemas.microsoft.com/office/drawing/2014/main" id="{BE5DCA47-E634-4F02-885B-B440E0457853}"/>
              </a:ext>
            </a:extLst>
          </p:cNvPr>
          <p:cNvSpPr txBox="1"/>
          <p:nvPr/>
        </p:nvSpPr>
        <p:spPr>
          <a:xfrm>
            <a:off x="5426884" y="2727439"/>
            <a:ext cx="1346844" cy="615553"/>
          </a:xfrm>
          <a:prstGeom prst="rect">
            <a:avLst/>
          </a:prstGeom>
          <a:noFill/>
        </p:spPr>
        <p:txBody>
          <a:bodyPr wrap="none" rtlCol="0">
            <a:spAutoFit/>
          </a:bodyPr>
          <a:lstStyle/>
          <a:p>
            <a:r>
              <a:rPr lang="en-US" sz="3400" i="1" dirty="0"/>
              <a:t>words</a:t>
            </a:r>
          </a:p>
        </p:txBody>
      </p:sp>
      <p:cxnSp>
        <p:nvCxnSpPr>
          <p:cNvPr id="11" name="Straight Arrow Connector 10">
            <a:extLst>
              <a:ext uri="{FF2B5EF4-FFF2-40B4-BE49-F238E27FC236}">
                <a16:creationId xmlns:a16="http://schemas.microsoft.com/office/drawing/2014/main" id="{FEEA0CD1-8812-4941-9BF1-A30F238B19AA}"/>
              </a:ext>
            </a:extLst>
          </p:cNvPr>
          <p:cNvCxnSpPr>
            <a:cxnSpLocks/>
          </p:cNvCxnSpPr>
          <p:nvPr/>
        </p:nvCxnSpPr>
        <p:spPr>
          <a:xfrm rot="5400000">
            <a:off x="4484539" y="781897"/>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40B3C1-98BF-4A22-83C7-AB7B89A78DA0}"/>
              </a:ext>
            </a:extLst>
          </p:cNvPr>
          <p:cNvSpPr txBox="1"/>
          <p:nvPr/>
        </p:nvSpPr>
        <p:spPr>
          <a:xfrm>
            <a:off x="3860908" y="1230117"/>
            <a:ext cx="1422184" cy="615553"/>
          </a:xfrm>
          <a:prstGeom prst="rect">
            <a:avLst/>
          </a:prstGeom>
          <a:noFill/>
        </p:spPr>
        <p:txBody>
          <a:bodyPr wrap="none" rtlCol="0">
            <a:spAutoFit/>
          </a:bodyPr>
          <a:lstStyle/>
          <a:p>
            <a:r>
              <a:rPr lang="en-US" sz="3400" i="1" dirty="0"/>
              <a:t>format</a:t>
            </a:r>
          </a:p>
        </p:txBody>
      </p:sp>
      <p:sp>
        <p:nvSpPr>
          <p:cNvPr id="12" name="TextBox 11">
            <a:extLst>
              <a:ext uri="{FF2B5EF4-FFF2-40B4-BE49-F238E27FC236}">
                <a16:creationId xmlns:a16="http://schemas.microsoft.com/office/drawing/2014/main" id="{62A97BA9-6C45-4A3B-93CF-2657FAD28EC3}"/>
              </a:ext>
            </a:extLst>
          </p:cNvPr>
          <p:cNvSpPr txBox="1"/>
          <p:nvPr/>
        </p:nvSpPr>
        <p:spPr>
          <a:xfrm>
            <a:off x="3599418" y="3710901"/>
            <a:ext cx="1736373" cy="615553"/>
          </a:xfrm>
          <a:prstGeom prst="rect">
            <a:avLst/>
          </a:prstGeom>
          <a:noFill/>
        </p:spPr>
        <p:txBody>
          <a:bodyPr wrap="none" rtlCol="0">
            <a:spAutoFit/>
          </a:bodyPr>
          <a:lstStyle/>
          <a:p>
            <a:r>
              <a:rPr lang="en-US" sz="3400" b="1" dirty="0"/>
              <a:t>[String]</a:t>
            </a:r>
          </a:p>
        </p:txBody>
      </p:sp>
      <p:cxnSp>
        <p:nvCxnSpPr>
          <p:cNvPr id="16" name="Straight Arrow Connector 15">
            <a:extLst>
              <a:ext uri="{FF2B5EF4-FFF2-40B4-BE49-F238E27FC236}">
                <a16:creationId xmlns:a16="http://schemas.microsoft.com/office/drawing/2014/main" id="{46DE2502-3D46-476A-9CAF-7F9798EF5196}"/>
              </a:ext>
            </a:extLst>
          </p:cNvPr>
          <p:cNvCxnSpPr>
            <a:cxnSpLocks/>
          </p:cNvCxnSpPr>
          <p:nvPr/>
        </p:nvCxnSpPr>
        <p:spPr>
          <a:xfrm rot="8100000" flipH="1">
            <a:off x="3510949" y="1812520"/>
            <a:ext cx="0" cy="2197769"/>
          </a:xfrm>
          <a:prstGeom prst="straightConnector1">
            <a:avLst/>
          </a:prstGeom>
          <a:ln w="28575">
            <a:solidFill>
              <a:srgbClr val="00B050"/>
            </a:solidFill>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8946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5583424" y="1553137"/>
            <a:ext cx="1444626" cy="615553"/>
          </a:xfrm>
          <a:prstGeom prst="rect">
            <a:avLst/>
          </a:prstGeom>
          <a:noFill/>
        </p:spPr>
        <p:txBody>
          <a:bodyPr wrap="none" rtlCol="0">
            <a:spAutoFit/>
          </a:bodyPr>
          <a:lstStyle/>
          <a:p>
            <a:r>
              <a:rPr lang="en-US" sz="3400" b="1" dirty="0"/>
              <a:t>String</a:t>
            </a:r>
          </a:p>
        </p:txBody>
      </p:sp>
      <p:sp>
        <p:nvSpPr>
          <p:cNvPr id="5" name="TextBox 4">
            <a:extLst>
              <a:ext uri="{FF2B5EF4-FFF2-40B4-BE49-F238E27FC236}">
                <a16:creationId xmlns:a16="http://schemas.microsoft.com/office/drawing/2014/main" id="{03C9B5EA-55E6-44F4-A076-EC40987FCB2E}"/>
              </a:ext>
            </a:extLst>
          </p:cNvPr>
          <p:cNvSpPr txBox="1"/>
          <p:nvPr/>
        </p:nvSpPr>
        <p:spPr>
          <a:xfrm>
            <a:off x="1601851" y="1530670"/>
            <a:ext cx="1736373" cy="615553"/>
          </a:xfrm>
          <a:prstGeom prst="rect">
            <a:avLst/>
          </a:prstGeom>
          <a:noFill/>
        </p:spPr>
        <p:txBody>
          <a:bodyPr wrap="none" rtlCol="0">
            <a:spAutoFit/>
          </a:bodyPr>
          <a:lstStyle/>
          <a:p>
            <a:r>
              <a:rPr lang="en-US" sz="3400" b="1" dirty="0"/>
              <a:t>[String]</a:t>
            </a:r>
          </a:p>
        </p:txBody>
      </p:sp>
      <p:cxnSp>
        <p:nvCxnSpPr>
          <p:cNvPr id="6" name="Straight Arrow Connector 5">
            <a:extLst>
              <a:ext uri="{FF2B5EF4-FFF2-40B4-BE49-F238E27FC236}">
                <a16:creationId xmlns:a16="http://schemas.microsoft.com/office/drawing/2014/main" id="{CD773C34-3CA1-44FB-B44B-7233A6BCA746}"/>
              </a:ext>
            </a:extLst>
          </p:cNvPr>
          <p:cNvCxnSpPr>
            <a:cxnSpLocks/>
          </p:cNvCxnSpPr>
          <p:nvPr/>
        </p:nvCxnSpPr>
        <p:spPr>
          <a:xfrm rot="2700000">
            <a:off x="5446530" y="1846835"/>
            <a:ext cx="0" cy="2197769"/>
          </a:xfrm>
          <a:prstGeom prst="straightConnector1">
            <a:avLst/>
          </a:prstGeom>
          <a:ln w="28575">
            <a:solidFill>
              <a:srgbClr val="00B050"/>
            </a:solidFill>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9408E76-0E31-4E82-9E73-260E93119290}"/>
              </a:ext>
            </a:extLst>
          </p:cNvPr>
          <p:cNvSpPr txBox="1"/>
          <p:nvPr/>
        </p:nvSpPr>
        <p:spPr>
          <a:xfrm>
            <a:off x="847124" y="2696661"/>
            <a:ext cx="2746265" cy="646331"/>
          </a:xfrm>
          <a:prstGeom prst="rect">
            <a:avLst/>
          </a:prstGeom>
          <a:noFill/>
        </p:spPr>
        <p:txBody>
          <a:bodyPr wrap="none" rtlCol="0">
            <a:spAutoFit/>
          </a:bodyPr>
          <a:lstStyle/>
          <a:p>
            <a:r>
              <a:rPr lang="en-US" sz="3400" i="1" dirty="0">
                <a:solidFill>
                  <a:srgbClr val="00B050"/>
                </a:solidFill>
              </a:rPr>
              <a:t>(&gt;&gt;= words)</a:t>
            </a:r>
            <a:r>
              <a:rPr lang="en-US" sz="3600" baseline="30000" dirty="0">
                <a:solidFill>
                  <a:srgbClr val="00B050"/>
                </a:solidFill>
              </a:rPr>
              <a:t>∘</a:t>
            </a:r>
            <a:endParaRPr lang="en-US" sz="3400" i="1" dirty="0">
              <a:solidFill>
                <a:srgbClr val="00B050"/>
              </a:solidFill>
            </a:endParaRPr>
          </a:p>
        </p:txBody>
      </p:sp>
      <p:sp>
        <p:nvSpPr>
          <p:cNvPr id="9" name="TextBox 8">
            <a:extLst>
              <a:ext uri="{FF2B5EF4-FFF2-40B4-BE49-F238E27FC236}">
                <a16:creationId xmlns:a16="http://schemas.microsoft.com/office/drawing/2014/main" id="{BE5DCA47-E634-4F02-885B-B440E0457853}"/>
              </a:ext>
            </a:extLst>
          </p:cNvPr>
          <p:cNvSpPr txBox="1"/>
          <p:nvPr/>
        </p:nvSpPr>
        <p:spPr>
          <a:xfrm>
            <a:off x="5426884" y="2727439"/>
            <a:ext cx="1346844" cy="615553"/>
          </a:xfrm>
          <a:prstGeom prst="rect">
            <a:avLst/>
          </a:prstGeom>
          <a:noFill/>
        </p:spPr>
        <p:txBody>
          <a:bodyPr wrap="none" rtlCol="0">
            <a:spAutoFit/>
          </a:bodyPr>
          <a:lstStyle/>
          <a:p>
            <a:r>
              <a:rPr lang="en-US" sz="3400" i="1" dirty="0">
                <a:solidFill>
                  <a:srgbClr val="00B050"/>
                </a:solidFill>
              </a:rPr>
              <a:t>words</a:t>
            </a:r>
          </a:p>
        </p:txBody>
      </p:sp>
      <p:cxnSp>
        <p:nvCxnSpPr>
          <p:cNvPr id="11" name="Straight Arrow Connector 10">
            <a:extLst>
              <a:ext uri="{FF2B5EF4-FFF2-40B4-BE49-F238E27FC236}">
                <a16:creationId xmlns:a16="http://schemas.microsoft.com/office/drawing/2014/main" id="{FEEA0CD1-8812-4941-9BF1-A30F238B19AA}"/>
              </a:ext>
            </a:extLst>
          </p:cNvPr>
          <p:cNvCxnSpPr>
            <a:cxnSpLocks/>
          </p:cNvCxnSpPr>
          <p:nvPr/>
        </p:nvCxnSpPr>
        <p:spPr>
          <a:xfrm rot="5400000">
            <a:off x="4484539" y="781897"/>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40B3C1-98BF-4A22-83C7-AB7B89A78DA0}"/>
              </a:ext>
            </a:extLst>
          </p:cNvPr>
          <p:cNvSpPr txBox="1"/>
          <p:nvPr/>
        </p:nvSpPr>
        <p:spPr>
          <a:xfrm>
            <a:off x="3860908" y="1230117"/>
            <a:ext cx="1422184" cy="615553"/>
          </a:xfrm>
          <a:prstGeom prst="rect">
            <a:avLst/>
          </a:prstGeom>
          <a:noFill/>
        </p:spPr>
        <p:txBody>
          <a:bodyPr wrap="none" rtlCol="0">
            <a:spAutoFit/>
          </a:bodyPr>
          <a:lstStyle/>
          <a:p>
            <a:r>
              <a:rPr lang="en-US" sz="3400" i="1" dirty="0"/>
              <a:t>format</a:t>
            </a:r>
          </a:p>
        </p:txBody>
      </p:sp>
      <p:sp>
        <p:nvSpPr>
          <p:cNvPr id="12" name="TextBox 11">
            <a:extLst>
              <a:ext uri="{FF2B5EF4-FFF2-40B4-BE49-F238E27FC236}">
                <a16:creationId xmlns:a16="http://schemas.microsoft.com/office/drawing/2014/main" id="{62A97BA9-6C45-4A3B-93CF-2657FAD28EC3}"/>
              </a:ext>
            </a:extLst>
          </p:cNvPr>
          <p:cNvSpPr txBox="1"/>
          <p:nvPr/>
        </p:nvSpPr>
        <p:spPr>
          <a:xfrm>
            <a:off x="3599418" y="3710901"/>
            <a:ext cx="1736373" cy="615553"/>
          </a:xfrm>
          <a:prstGeom prst="rect">
            <a:avLst/>
          </a:prstGeom>
          <a:noFill/>
        </p:spPr>
        <p:txBody>
          <a:bodyPr wrap="none" rtlCol="0">
            <a:spAutoFit/>
          </a:bodyPr>
          <a:lstStyle/>
          <a:p>
            <a:r>
              <a:rPr lang="en-US" sz="3400" b="1" dirty="0"/>
              <a:t>[String]</a:t>
            </a:r>
          </a:p>
        </p:txBody>
      </p:sp>
      <p:cxnSp>
        <p:nvCxnSpPr>
          <p:cNvPr id="16" name="Straight Arrow Connector 15">
            <a:extLst>
              <a:ext uri="{FF2B5EF4-FFF2-40B4-BE49-F238E27FC236}">
                <a16:creationId xmlns:a16="http://schemas.microsoft.com/office/drawing/2014/main" id="{46DE2502-3D46-476A-9CAF-7F9798EF5196}"/>
              </a:ext>
            </a:extLst>
          </p:cNvPr>
          <p:cNvCxnSpPr>
            <a:cxnSpLocks/>
          </p:cNvCxnSpPr>
          <p:nvPr/>
        </p:nvCxnSpPr>
        <p:spPr>
          <a:xfrm rot="8100000" flipH="1">
            <a:off x="3510949" y="1812520"/>
            <a:ext cx="0" cy="2197769"/>
          </a:xfrm>
          <a:prstGeom prst="straightConnector1">
            <a:avLst/>
          </a:prstGeom>
          <a:ln w="28575">
            <a:solidFill>
              <a:srgbClr val="00B050"/>
            </a:solidFill>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75190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6318999" y="2174139"/>
            <a:ext cx="2667718" cy="615553"/>
          </a:xfrm>
          <a:prstGeom prst="rect">
            <a:avLst/>
          </a:prstGeom>
          <a:noFill/>
        </p:spPr>
        <p:txBody>
          <a:bodyPr wrap="none" rtlCol="0">
            <a:spAutoFit/>
          </a:bodyPr>
          <a:lstStyle/>
          <a:p>
            <a:r>
              <a:rPr lang="en-US" sz="3400" dirty="0"/>
              <a:t>“foo bar </a:t>
            </a:r>
            <a:r>
              <a:rPr lang="en-US" sz="3400" dirty="0" err="1"/>
              <a:t>baz</a:t>
            </a:r>
            <a:r>
              <a:rPr lang="en-US" sz="3400" dirty="0"/>
              <a:t>”</a:t>
            </a:r>
          </a:p>
        </p:txBody>
      </p:sp>
      <p:cxnSp>
        <p:nvCxnSpPr>
          <p:cNvPr id="18" name="Straight Arrow Connector 17">
            <a:extLst>
              <a:ext uri="{FF2B5EF4-FFF2-40B4-BE49-F238E27FC236}">
                <a16:creationId xmlns:a16="http://schemas.microsoft.com/office/drawing/2014/main" id="{16C73FB6-5C13-4319-8D78-18CB42A6DE25}"/>
              </a:ext>
            </a:extLst>
          </p:cNvPr>
          <p:cNvCxnSpPr>
            <a:cxnSpLocks/>
          </p:cNvCxnSpPr>
          <p:nvPr/>
        </p:nvCxnSpPr>
        <p:spPr>
          <a:xfrm flipH="1">
            <a:off x="4445000" y="2481916"/>
            <a:ext cx="1540216"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D30060C6-81CD-4A0C-A1F9-85CF75ED9AA6}"/>
              </a:ext>
            </a:extLst>
          </p:cNvPr>
          <p:cNvSpPr txBox="1"/>
          <p:nvPr/>
        </p:nvSpPr>
        <p:spPr>
          <a:xfrm>
            <a:off x="4835772" y="2142223"/>
            <a:ext cx="869149" cy="400110"/>
          </a:xfrm>
          <a:prstGeom prst="rect">
            <a:avLst/>
          </a:prstGeom>
          <a:noFill/>
        </p:spPr>
        <p:txBody>
          <a:bodyPr wrap="none" rtlCol="0">
            <a:spAutoFit/>
          </a:bodyPr>
          <a:lstStyle/>
          <a:p>
            <a:r>
              <a:rPr lang="en-US" sz="2000" i="1" dirty="0"/>
              <a:t>words</a:t>
            </a:r>
          </a:p>
        </p:txBody>
      </p:sp>
      <p:sp>
        <p:nvSpPr>
          <p:cNvPr id="20" name="TextBox 19">
            <a:extLst>
              <a:ext uri="{FF2B5EF4-FFF2-40B4-BE49-F238E27FC236}">
                <a16:creationId xmlns:a16="http://schemas.microsoft.com/office/drawing/2014/main" id="{308E7007-891D-4DDA-9ECB-37D61B1AED6A}"/>
              </a:ext>
            </a:extLst>
          </p:cNvPr>
          <p:cNvSpPr txBox="1"/>
          <p:nvPr/>
        </p:nvSpPr>
        <p:spPr>
          <a:xfrm>
            <a:off x="157283" y="2142223"/>
            <a:ext cx="4403077" cy="615553"/>
          </a:xfrm>
          <a:prstGeom prst="rect">
            <a:avLst/>
          </a:prstGeom>
          <a:noFill/>
        </p:spPr>
        <p:txBody>
          <a:bodyPr wrap="square" rtlCol="0">
            <a:spAutoFit/>
          </a:bodyPr>
          <a:lstStyle/>
          <a:p>
            <a:r>
              <a:rPr lang="en-US" sz="3400" dirty="0"/>
              <a:t>[ “foo”, “bar”, “</a:t>
            </a:r>
            <a:r>
              <a:rPr lang="en-US" sz="3400" dirty="0" err="1"/>
              <a:t>baz</a:t>
            </a:r>
            <a:r>
              <a:rPr lang="en-US" sz="3400" dirty="0"/>
              <a:t>” ]</a:t>
            </a:r>
          </a:p>
        </p:txBody>
      </p:sp>
    </p:spTree>
    <p:extLst>
      <p:ext uri="{BB962C8B-B14F-4D97-AF65-F5344CB8AC3E}">
        <p14:creationId xmlns:p14="http://schemas.microsoft.com/office/powerpoint/2010/main" val="31417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6318999" y="2174139"/>
            <a:ext cx="2667718" cy="615553"/>
          </a:xfrm>
          <a:prstGeom prst="rect">
            <a:avLst/>
          </a:prstGeom>
          <a:noFill/>
        </p:spPr>
        <p:txBody>
          <a:bodyPr wrap="none" rtlCol="0">
            <a:spAutoFit/>
          </a:bodyPr>
          <a:lstStyle/>
          <a:p>
            <a:r>
              <a:rPr lang="en-US" sz="3400" dirty="0"/>
              <a:t>“foo bar </a:t>
            </a:r>
            <a:r>
              <a:rPr lang="en-US" sz="3400" dirty="0" err="1"/>
              <a:t>baz</a:t>
            </a:r>
            <a:r>
              <a:rPr lang="en-US" sz="3400" dirty="0"/>
              <a:t>”</a:t>
            </a:r>
          </a:p>
        </p:txBody>
      </p:sp>
      <p:cxnSp>
        <p:nvCxnSpPr>
          <p:cNvPr id="18" name="Straight Arrow Connector 17">
            <a:extLst>
              <a:ext uri="{FF2B5EF4-FFF2-40B4-BE49-F238E27FC236}">
                <a16:creationId xmlns:a16="http://schemas.microsoft.com/office/drawing/2014/main" id="{16C73FB6-5C13-4319-8D78-18CB42A6DE25}"/>
              </a:ext>
            </a:extLst>
          </p:cNvPr>
          <p:cNvCxnSpPr>
            <a:cxnSpLocks/>
          </p:cNvCxnSpPr>
          <p:nvPr/>
        </p:nvCxnSpPr>
        <p:spPr>
          <a:xfrm flipH="1">
            <a:off x="3344333" y="2481916"/>
            <a:ext cx="2640883"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D30060C6-81CD-4A0C-A1F9-85CF75ED9AA6}"/>
              </a:ext>
            </a:extLst>
          </p:cNvPr>
          <p:cNvSpPr txBox="1"/>
          <p:nvPr/>
        </p:nvSpPr>
        <p:spPr>
          <a:xfrm>
            <a:off x="3463030" y="2081806"/>
            <a:ext cx="2568332" cy="400110"/>
          </a:xfrm>
          <a:prstGeom prst="rect">
            <a:avLst/>
          </a:prstGeom>
          <a:noFill/>
        </p:spPr>
        <p:txBody>
          <a:bodyPr wrap="none" rtlCol="0">
            <a:spAutoFit/>
          </a:bodyPr>
          <a:lstStyle/>
          <a:p>
            <a:r>
              <a:rPr lang="en-US" sz="2000" i="1" dirty="0"/>
              <a:t>(&gt;&gt;= words)</a:t>
            </a:r>
            <a:r>
              <a:rPr lang="en-US" sz="2000" baseline="30000" dirty="0"/>
              <a:t> ∘ </a:t>
            </a:r>
            <a:r>
              <a:rPr lang="en-US" sz="2000" dirty="0"/>
              <a:t>· </a:t>
            </a:r>
            <a:r>
              <a:rPr lang="en-US" sz="2000" i="1" dirty="0"/>
              <a:t>words</a:t>
            </a:r>
          </a:p>
        </p:txBody>
      </p:sp>
      <p:sp>
        <p:nvSpPr>
          <p:cNvPr id="20" name="TextBox 19">
            <a:extLst>
              <a:ext uri="{FF2B5EF4-FFF2-40B4-BE49-F238E27FC236}">
                <a16:creationId xmlns:a16="http://schemas.microsoft.com/office/drawing/2014/main" id="{308E7007-891D-4DDA-9ECB-37D61B1AED6A}"/>
              </a:ext>
            </a:extLst>
          </p:cNvPr>
          <p:cNvSpPr txBox="1"/>
          <p:nvPr/>
        </p:nvSpPr>
        <p:spPr>
          <a:xfrm>
            <a:off x="187338" y="1820196"/>
            <a:ext cx="3110849" cy="2246769"/>
          </a:xfrm>
          <a:prstGeom prst="rect">
            <a:avLst/>
          </a:prstGeom>
          <a:noFill/>
        </p:spPr>
        <p:txBody>
          <a:bodyPr wrap="square" rtlCol="0">
            <a:spAutoFit/>
          </a:bodyPr>
          <a:lstStyle/>
          <a:p>
            <a:r>
              <a:rPr lang="en-US" sz="2000" dirty="0"/>
              <a:t>[ “foo”, “bar”, “</a:t>
            </a:r>
            <a:r>
              <a:rPr lang="en-US" sz="2000" dirty="0" err="1"/>
              <a:t>baz</a:t>
            </a:r>
            <a:r>
              <a:rPr lang="en-US" sz="2000" dirty="0"/>
              <a:t>” ],</a:t>
            </a:r>
          </a:p>
          <a:p>
            <a:r>
              <a:rPr lang="en-US" sz="2000" dirty="0"/>
              <a:t>[ “foo bar”, “</a:t>
            </a:r>
            <a:r>
              <a:rPr lang="en-US" sz="2000" dirty="0" err="1"/>
              <a:t>baz</a:t>
            </a:r>
            <a:r>
              <a:rPr lang="en-US" sz="2000" dirty="0"/>
              <a:t>” ],</a:t>
            </a:r>
          </a:p>
          <a:p>
            <a:r>
              <a:rPr lang="en-US" sz="2000" dirty="0"/>
              <a:t>[ “foo”, “bar </a:t>
            </a:r>
            <a:r>
              <a:rPr lang="en-US" sz="2000" dirty="0" err="1"/>
              <a:t>baz</a:t>
            </a:r>
            <a:r>
              <a:rPr lang="en-US" sz="2000" dirty="0"/>
              <a:t>” ],</a:t>
            </a:r>
          </a:p>
          <a:p>
            <a:r>
              <a:rPr lang="en-US" sz="2000" dirty="0"/>
              <a:t>[ “    foo   bar    </a:t>
            </a:r>
            <a:r>
              <a:rPr lang="en-US" sz="2000" dirty="0" err="1"/>
              <a:t>baz</a:t>
            </a:r>
            <a:r>
              <a:rPr lang="en-US" sz="2000" dirty="0"/>
              <a:t>”]</a:t>
            </a:r>
          </a:p>
          <a:p>
            <a:r>
              <a:rPr lang="en-US" sz="2000" dirty="0"/>
              <a:t>[“  foo”, “  bar”, “  </a:t>
            </a:r>
            <a:r>
              <a:rPr lang="en-US" sz="2000" dirty="0" err="1"/>
              <a:t>baz</a:t>
            </a:r>
            <a:r>
              <a:rPr lang="en-US" sz="2000" dirty="0"/>
              <a:t>”]</a:t>
            </a:r>
          </a:p>
          <a:p>
            <a:r>
              <a:rPr lang="en-US" sz="2000" dirty="0"/>
              <a:t>  …</a:t>
            </a:r>
          </a:p>
          <a:p>
            <a:r>
              <a:rPr lang="en-US" sz="2000" dirty="0"/>
              <a:t>  …etc.</a:t>
            </a:r>
          </a:p>
        </p:txBody>
      </p:sp>
    </p:spTree>
    <p:extLst>
      <p:ext uri="{BB962C8B-B14F-4D97-AF65-F5344CB8AC3E}">
        <p14:creationId xmlns:p14="http://schemas.microsoft.com/office/powerpoint/2010/main" val="746413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a:xfrm>
            <a:off x="340786" y="343304"/>
            <a:ext cx="8439148" cy="686442"/>
          </a:xfrm>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5989824" y="2727439"/>
            <a:ext cx="1072730" cy="461665"/>
          </a:xfrm>
          <a:prstGeom prst="rect">
            <a:avLst/>
          </a:prstGeom>
          <a:noFill/>
        </p:spPr>
        <p:txBody>
          <a:bodyPr wrap="none" rtlCol="0">
            <a:spAutoFit/>
          </a:bodyPr>
          <a:lstStyle/>
          <a:p>
            <a:r>
              <a:rPr lang="en-US" sz="2400" b="1" dirty="0"/>
              <a:t>String</a:t>
            </a:r>
          </a:p>
        </p:txBody>
      </p:sp>
      <p:sp>
        <p:nvSpPr>
          <p:cNvPr id="5" name="TextBox 4">
            <a:extLst>
              <a:ext uri="{FF2B5EF4-FFF2-40B4-BE49-F238E27FC236}">
                <a16:creationId xmlns:a16="http://schemas.microsoft.com/office/drawing/2014/main" id="{03C9B5EA-55E6-44F4-A076-EC40987FCB2E}"/>
              </a:ext>
            </a:extLst>
          </p:cNvPr>
          <p:cNvSpPr txBox="1"/>
          <p:nvPr/>
        </p:nvSpPr>
        <p:spPr>
          <a:xfrm>
            <a:off x="1558058" y="2667034"/>
            <a:ext cx="1277914" cy="461665"/>
          </a:xfrm>
          <a:prstGeom prst="rect">
            <a:avLst/>
          </a:prstGeom>
          <a:noFill/>
        </p:spPr>
        <p:txBody>
          <a:bodyPr wrap="none" rtlCol="0">
            <a:spAutoFit/>
          </a:bodyPr>
          <a:lstStyle/>
          <a:p>
            <a:r>
              <a:rPr lang="en-US" sz="2400" b="1" dirty="0"/>
              <a:t>[String]</a:t>
            </a:r>
          </a:p>
        </p:txBody>
      </p:sp>
      <p:cxnSp>
        <p:nvCxnSpPr>
          <p:cNvPr id="6" name="Straight Arrow Connector 5">
            <a:extLst>
              <a:ext uri="{FF2B5EF4-FFF2-40B4-BE49-F238E27FC236}">
                <a16:creationId xmlns:a16="http://schemas.microsoft.com/office/drawing/2014/main" id="{CD773C34-3CA1-44FB-B44B-7233A6BCA746}"/>
              </a:ext>
            </a:extLst>
          </p:cNvPr>
          <p:cNvCxnSpPr>
            <a:cxnSpLocks/>
          </p:cNvCxnSpPr>
          <p:nvPr/>
        </p:nvCxnSpPr>
        <p:spPr>
          <a:xfrm flipH="1">
            <a:off x="5027950"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9408E76-0E31-4E82-9E73-260E93119290}"/>
              </a:ext>
            </a:extLst>
          </p:cNvPr>
          <p:cNvSpPr txBox="1"/>
          <p:nvPr/>
        </p:nvSpPr>
        <p:spPr>
          <a:xfrm>
            <a:off x="1623686" y="3540372"/>
            <a:ext cx="1556836" cy="400110"/>
          </a:xfrm>
          <a:prstGeom prst="rect">
            <a:avLst/>
          </a:prstGeom>
          <a:noFill/>
        </p:spPr>
        <p:txBody>
          <a:bodyPr wrap="none" rtlCol="0">
            <a:spAutoFit/>
          </a:bodyPr>
          <a:lstStyle/>
          <a:p>
            <a:r>
              <a:rPr lang="en-US" sz="2000" i="1" dirty="0"/>
              <a:t>(&gt;&gt;= words)</a:t>
            </a:r>
          </a:p>
        </p:txBody>
      </p:sp>
      <p:sp>
        <p:nvSpPr>
          <p:cNvPr id="9" name="TextBox 8">
            <a:extLst>
              <a:ext uri="{FF2B5EF4-FFF2-40B4-BE49-F238E27FC236}">
                <a16:creationId xmlns:a16="http://schemas.microsoft.com/office/drawing/2014/main" id="{BE5DCA47-E634-4F02-885B-B440E0457853}"/>
              </a:ext>
            </a:extLst>
          </p:cNvPr>
          <p:cNvSpPr txBox="1"/>
          <p:nvPr/>
        </p:nvSpPr>
        <p:spPr>
          <a:xfrm>
            <a:off x="5757861" y="3496673"/>
            <a:ext cx="869149" cy="400110"/>
          </a:xfrm>
          <a:prstGeom prst="rect">
            <a:avLst/>
          </a:prstGeom>
          <a:noFill/>
        </p:spPr>
        <p:txBody>
          <a:bodyPr wrap="none" rtlCol="0">
            <a:spAutoFit/>
          </a:bodyPr>
          <a:lstStyle/>
          <a:p>
            <a:r>
              <a:rPr lang="en-US" sz="2000" i="1" dirty="0"/>
              <a:t>words</a:t>
            </a:r>
          </a:p>
        </p:txBody>
      </p:sp>
      <p:cxnSp>
        <p:nvCxnSpPr>
          <p:cNvPr id="11" name="Straight Arrow Connector 10">
            <a:extLst>
              <a:ext uri="{FF2B5EF4-FFF2-40B4-BE49-F238E27FC236}">
                <a16:creationId xmlns:a16="http://schemas.microsoft.com/office/drawing/2014/main" id="{FEEA0CD1-8812-4941-9BF1-A30F238B19AA}"/>
              </a:ext>
            </a:extLst>
          </p:cNvPr>
          <p:cNvCxnSpPr>
            <a:cxnSpLocks/>
          </p:cNvCxnSpPr>
          <p:nvPr/>
        </p:nvCxnSpPr>
        <p:spPr>
          <a:xfrm flipH="1" flipV="1">
            <a:off x="2850142" y="2945004"/>
            <a:ext cx="3076526" cy="410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62A97BA9-6C45-4A3B-93CF-2657FAD28EC3}"/>
              </a:ext>
            </a:extLst>
          </p:cNvPr>
          <p:cNvSpPr txBox="1"/>
          <p:nvPr/>
        </p:nvSpPr>
        <p:spPr>
          <a:xfrm>
            <a:off x="3845582" y="4172566"/>
            <a:ext cx="1277914" cy="461665"/>
          </a:xfrm>
          <a:prstGeom prst="rect">
            <a:avLst/>
          </a:prstGeom>
          <a:noFill/>
        </p:spPr>
        <p:txBody>
          <a:bodyPr wrap="none" rtlCol="0">
            <a:spAutoFit/>
          </a:bodyPr>
          <a:lstStyle/>
          <a:p>
            <a:r>
              <a:rPr lang="en-US" sz="2400" b="1" dirty="0"/>
              <a:t>[String]</a:t>
            </a:r>
          </a:p>
        </p:txBody>
      </p:sp>
      <p:cxnSp>
        <p:nvCxnSpPr>
          <p:cNvPr id="19" name="Straight Arrow Connector 18">
            <a:extLst>
              <a:ext uri="{FF2B5EF4-FFF2-40B4-BE49-F238E27FC236}">
                <a16:creationId xmlns:a16="http://schemas.microsoft.com/office/drawing/2014/main" id="{CD09B0AF-84ED-4275-947F-CB3ED85931B5}"/>
              </a:ext>
            </a:extLst>
          </p:cNvPr>
          <p:cNvCxnSpPr>
            <a:cxnSpLocks/>
          </p:cNvCxnSpPr>
          <p:nvPr/>
        </p:nvCxnSpPr>
        <p:spPr>
          <a:xfrm>
            <a:off x="277034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4FD01A70-83D1-410E-97D6-BFC4602FC3A7}"/>
              </a:ext>
            </a:extLst>
          </p:cNvPr>
          <p:cNvSpPr txBox="1"/>
          <p:nvPr/>
        </p:nvSpPr>
        <p:spPr>
          <a:xfrm>
            <a:off x="3189529" y="2544894"/>
            <a:ext cx="2568332" cy="400110"/>
          </a:xfrm>
          <a:prstGeom prst="rect">
            <a:avLst/>
          </a:prstGeom>
          <a:noFill/>
        </p:spPr>
        <p:txBody>
          <a:bodyPr wrap="none" rtlCol="0">
            <a:spAutoFit/>
          </a:bodyPr>
          <a:lstStyle/>
          <a:p>
            <a:r>
              <a:rPr lang="en-US" sz="2000" i="1" dirty="0"/>
              <a:t>(&gt;&gt;= words)</a:t>
            </a:r>
            <a:r>
              <a:rPr lang="en-US" sz="2000" baseline="30000" dirty="0"/>
              <a:t> ∘ </a:t>
            </a:r>
            <a:r>
              <a:rPr lang="en-US" sz="2000" dirty="0"/>
              <a:t>· </a:t>
            </a:r>
            <a:r>
              <a:rPr lang="en-US" sz="2000" i="1" dirty="0"/>
              <a:t>words</a:t>
            </a:r>
          </a:p>
        </p:txBody>
      </p:sp>
      <p:cxnSp>
        <p:nvCxnSpPr>
          <p:cNvPr id="22" name="Straight Arrow Connector 21">
            <a:extLst>
              <a:ext uri="{FF2B5EF4-FFF2-40B4-BE49-F238E27FC236}">
                <a16:creationId xmlns:a16="http://schemas.microsoft.com/office/drawing/2014/main" id="{0EE98D9F-D7EB-4D4A-8D38-95A74C875DCD}"/>
              </a:ext>
            </a:extLst>
          </p:cNvPr>
          <p:cNvCxnSpPr>
            <a:cxnSpLocks/>
          </p:cNvCxnSpPr>
          <p:nvPr/>
        </p:nvCxnSpPr>
        <p:spPr>
          <a:xfrm flipV="1">
            <a:off x="2796938" y="1545600"/>
            <a:ext cx="1110948" cy="1110948"/>
          </a:xfrm>
          <a:prstGeom prst="straightConnector1">
            <a:avLst/>
          </a:prstGeom>
          <a:ln w="28575">
            <a:solidFill>
              <a:srgbClr val="00B0F0"/>
            </a:solidFill>
            <a:tailEnd type="triangle" w="lg" len="lg"/>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BF56F0E5-4606-401B-89B5-60EF9C3B04C1}"/>
              </a:ext>
            </a:extLst>
          </p:cNvPr>
          <p:cNvSpPr txBox="1"/>
          <p:nvPr/>
        </p:nvSpPr>
        <p:spPr>
          <a:xfrm>
            <a:off x="3881292" y="1091360"/>
            <a:ext cx="1277914" cy="461665"/>
          </a:xfrm>
          <a:prstGeom prst="rect">
            <a:avLst/>
          </a:prstGeom>
          <a:noFill/>
        </p:spPr>
        <p:txBody>
          <a:bodyPr wrap="none" rtlCol="0">
            <a:spAutoFit/>
          </a:bodyPr>
          <a:lstStyle/>
          <a:p>
            <a:r>
              <a:rPr lang="en-US" sz="2400" b="1" dirty="0"/>
              <a:t>[String]</a:t>
            </a:r>
          </a:p>
        </p:txBody>
      </p:sp>
      <p:sp>
        <p:nvSpPr>
          <p:cNvPr id="25" name="TextBox 24">
            <a:extLst>
              <a:ext uri="{FF2B5EF4-FFF2-40B4-BE49-F238E27FC236}">
                <a16:creationId xmlns:a16="http://schemas.microsoft.com/office/drawing/2014/main" id="{A63630BA-6A29-47A0-BD89-40BF5F5ED243}"/>
              </a:ext>
            </a:extLst>
          </p:cNvPr>
          <p:cNvSpPr txBox="1"/>
          <p:nvPr/>
        </p:nvSpPr>
        <p:spPr>
          <a:xfrm>
            <a:off x="2487127" y="1752858"/>
            <a:ext cx="838691" cy="400110"/>
          </a:xfrm>
          <a:prstGeom prst="rect">
            <a:avLst/>
          </a:prstGeom>
          <a:noFill/>
        </p:spPr>
        <p:txBody>
          <a:bodyPr wrap="none" rtlCol="0">
            <a:spAutoFit/>
          </a:bodyPr>
          <a:lstStyle/>
          <a:p>
            <a:r>
              <a:rPr lang="en-US" sz="2000" i="1" dirty="0">
                <a:solidFill>
                  <a:srgbClr val="00B0F0"/>
                </a:solidFill>
              </a:rPr>
              <a:t>better</a:t>
            </a:r>
          </a:p>
        </p:txBody>
      </p:sp>
    </p:spTree>
    <p:extLst>
      <p:ext uri="{BB962C8B-B14F-4D97-AF65-F5344CB8AC3E}">
        <p14:creationId xmlns:p14="http://schemas.microsoft.com/office/powerpoint/2010/main" val="46456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4C783A-8EC9-487B-B414-B1582DDF7486}"/>
              </a:ext>
            </a:extLst>
          </p:cNvPr>
          <p:cNvPicPr>
            <a:picLocks noChangeAspect="1"/>
          </p:cNvPicPr>
          <p:nvPr/>
        </p:nvPicPr>
        <p:blipFill>
          <a:blip r:embed="rId3"/>
          <a:stretch>
            <a:fillRect/>
          </a:stretch>
        </p:blipFill>
        <p:spPr>
          <a:xfrm>
            <a:off x="8171391" y="1738600"/>
            <a:ext cx="219075" cy="428625"/>
          </a:xfrm>
          <a:prstGeom prst="rect">
            <a:avLst/>
          </a:prstGeom>
        </p:spPr>
      </p:pic>
      <p:sp>
        <p:nvSpPr>
          <p:cNvPr id="2" name="Text Placeholder 1">
            <a:extLst>
              <a:ext uri="{FF2B5EF4-FFF2-40B4-BE49-F238E27FC236}">
                <a16:creationId xmlns:a16="http://schemas.microsoft.com/office/drawing/2014/main" id="{3D0B6C7F-600B-4660-8DA1-9CB7EE7D61AE}"/>
              </a:ext>
            </a:extLst>
          </p:cNvPr>
          <p:cNvSpPr>
            <a:spLocks noGrp="1"/>
          </p:cNvSpPr>
          <p:nvPr>
            <p:ph type="body" sz="quarter" idx="13"/>
          </p:nvPr>
        </p:nvSpPr>
        <p:spPr>
          <a:xfrm>
            <a:off x="340786" y="343304"/>
            <a:ext cx="8439148" cy="686442"/>
          </a:xfrm>
        </p:spPr>
        <p:txBody>
          <a:bodyPr/>
          <a:lstStyle/>
          <a:p>
            <a:r>
              <a:rPr lang="en-US" dirty="0"/>
              <a:t>Example: Text Formatting</a:t>
            </a:r>
          </a:p>
        </p:txBody>
      </p:sp>
      <p:sp>
        <p:nvSpPr>
          <p:cNvPr id="4" name="TextBox 3">
            <a:extLst>
              <a:ext uri="{FF2B5EF4-FFF2-40B4-BE49-F238E27FC236}">
                <a16:creationId xmlns:a16="http://schemas.microsoft.com/office/drawing/2014/main" id="{0056F46B-0826-4234-850D-C9DF17161575}"/>
              </a:ext>
            </a:extLst>
          </p:cNvPr>
          <p:cNvSpPr txBox="1"/>
          <p:nvPr/>
        </p:nvSpPr>
        <p:spPr>
          <a:xfrm>
            <a:off x="5989824" y="2727439"/>
            <a:ext cx="1072730" cy="461665"/>
          </a:xfrm>
          <a:prstGeom prst="rect">
            <a:avLst/>
          </a:prstGeom>
          <a:noFill/>
        </p:spPr>
        <p:txBody>
          <a:bodyPr wrap="none" rtlCol="0">
            <a:spAutoFit/>
          </a:bodyPr>
          <a:lstStyle/>
          <a:p>
            <a:r>
              <a:rPr lang="en-US" sz="2400" b="1" dirty="0"/>
              <a:t>String</a:t>
            </a:r>
          </a:p>
        </p:txBody>
      </p:sp>
      <p:sp>
        <p:nvSpPr>
          <p:cNvPr id="5" name="TextBox 4">
            <a:extLst>
              <a:ext uri="{FF2B5EF4-FFF2-40B4-BE49-F238E27FC236}">
                <a16:creationId xmlns:a16="http://schemas.microsoft.com/office/drawing/2014/main" id="{03C9B5EA-55E6-44F4-A076-EC40987FCB2E}"/>
              </a:ext>
            </a:extLst>
          </p:cNvPr>
          <p:cNvSpPr txBox="1"/>
          <p:nvPr/>
        </p:nvSpPr>
        <p:spPr>
          <a:xfrm>
            <a:off x="1558058" y="2667034"/>
            <a:ext cx="1277914" cy="461665"/>
          </a:xfrm>
          <a:prstGeom prst="rect">
            <a:avLst/>
          </a:prstGeom>
          <a:noFill/>
        </p:spPr>
        <p:txBody>
          <a:bodyPr wrap="none" rtlCol="0">
            <a:spAutoFit/>
          </a:bodyPr>
          <a:lstStyle/>
          <a:p>
            <a:r>
              <a:rPr lang="en-US" sz="2400" b="1" dirty="0"/>
              <a:t>[String]</a:t>
            </a:r>
          </a:p>
        </p:txBody>
      </p:sp>
      <p:cxnSp>
        <p:nvCxnSpPr>
          <p:cNvPr id="6" name="Straight Arrow Connector 5">
            <a:extLst>
              <a:ext uri="{FF2B5EF4-FFF2-40B4-BE49-F238E27FC236}">
                <a16:creationId xmlns:a16="http://schemas.microsoft.com/office/drawing/2014/main" id="{CD773C34-3CA1-44FB-B44B-7233A6BCA746}"/>
              </a:ext>
            </a:extLst>
          </p:cNvPr>
          <p:cNvCxnSpPr>
            <a:cxnSpLocks/>
          </p:cNvCxnSpPr>
          <p:nvPr/>
        </p:nvCxnSpPr>
        <p:spPr>
          <a:xfrm flipH="1">
            <a:off x="5027950"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9408E76-0E31-4E82-9E73-260E93119290}"/>
              </a:ext>
            </a:extLst>
          </p:cNvPr>
          <p:cNvSpPr txBox="1"/>
          <p:nvPr/>
        </p:nvSpPr>
        <p:spPr>
          <a:xfrm>
            <a:off x="1623686" y="3540372"/>
            <a:ext cx="1556836" cy="400110"/>
          </a:xfrm>
          <a:prstGeom prst="rect">
            <a:avLst/>
          </a:prstGeom>
          <a:noFill/>
        </p:spPr>
        <p:txBody>
          <a:bodyPr wrap="none" rtlCol="0">
            <a:spAutoFit/>
          </a:bodyPr>
          <a:lstStyle/>
          <a:p>
            <a:r>
              <a:rPr lang="en-US" sz="2000" i="1" dirty="0"/>
              <a:t>(&gt;&gt;= words)</a:t>
            </a:r>
          </a:p>
        </p:txBody>
      </p:sp>
      <p:sp>
        <p:nvSpPr>
          <p:cNvPr id="9" name="TextBox 8">
            <a:extLst>
              <a:ext uri="{FF2B5EF4-FFF2-40B4-BE49-F238E27FC236}">
                <a16:creationId xmlns:a16="http://schemas.microsoft.com/office/drawing/2014/main" id="{BE5DCA47-E634-4F02-885B-B440E0457853}"/>
              </a:ext>
            </a:extLst>
          </p:cNvPr>
          <p:cNvSpPr txBox="1"/>
          <p:nvPr/>
        </p:nvSpPr>
        <p:spPr>
          <a:xfrm>
            <a:off x="5757861" y="3496673"/>
            <a:ext cx="869149" cy="400110"/>
          </a:xfrm>
          <a:prstGeom prst="rect">
            <a:avLst/>
          </a:prstGeom>
          <a:noFill/>
        </p:spPr>
        <p:txBody>
          <a:bodyPr wrap="none" rtlCol="0">
            <a:spAutoFit/>
          </a:bodyPr>
          <a:lstStyle/>
          <a:p>
            <a:r>
              <a:rPr lang="en-US" sz="2000" i="1" dirty="0"/>
              <a:t>words</a:t>
            </a:r>
          </a:p>
        </p:txBody>
      </p:sp>
      <p:cxnSp>
        <p:nvCxnSpPr>
          <p:cNvPr id="11" name="Straight Arrow Connector 10">
            <a:extLst>
              <a:ext uri="{FF2B5EF4-FFF2-40B4-BE49-F238E27FC236}">
                <a16:creationId xmlns:a16="http://schemas.microsoft.com/office/drawing/2014/main" id="{FEEA0CD1-8812-4941-9BF1-A30F238B19AA}"/>
              </a:ext>
            </a:extLst>
          </p:cNvPr>
          <p:cNvCxnSpPr>
            <a:cxnSpLocks/>
          </p:cNvCxnSpPr>
          <p:nvPr/>
        </p:nvCxnSpPr>
        <p:spPr>
          <a:xfrm flipH="1" flipV="1">
            <a:off x="2850142" y="2945004"/>
            <a:ext cx="3076526" cy="410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62A97BA9-6C45-4A3B-93CF-2657FAD28EC3}"/>
              </a:ext>
            </a:extLst>
          </p:cNvPr>
          <p:cNvSpPr txBox="1"/>
          <p:nvPr/>
        </p:nvSpPr>
        <p:spPr>
          <a:xfrm>
            <a:off x="3845582" y="4172566"/>
            <a:ext cx="1277914" cy="461665"/>
          </a:xfrm>
          <a:prstGeom prst="rect">
            <a:avLst/>
          </a:prstGeom>
          <a:noFill/>
        </p:spPr>
        <p:txBody>
          <a:bodyPr wrap="none" rtlCol="0">
            <a:spAutoFit/>
          </a:bodyPr>
          <a:lstStyle/>
          <a:p>
            <a:r>
              <a:rPr lang="en-US" sz="2400" b="1" dirty="0"/>
              <a:t>[String]</a:t>
            </a:r>
          </a:p>
        </p:txBody>
      </p:sp>
      <p:cxnSp>
        <p:nvCxnSpPr>
          <p:cNvPr id="19" name="Straight Arrow Connector 18">
            <a:extLst>
              <a:ext uri="{FF2B5EF4-FFF2-40B4-BE49-F238E27FC236}">
                <a16:creationId xmlns:a16="http://schemas.microsoft.com/office/drawing/2014/main" id="{CD09B0AF-84ED-4275-947F-CB3ED85931B5}"/>
              </a:ext>
            </a:extLst>
          </p:cNvPr>
          <p:cNvCxnSpPr>
            <a:cxnSpLocks/>
          </p:cNvCxnSpPr>
          <p:nvPr/>
        </p:nvCxnSpPr>
        <p:spPr>
          <a:xfrm>
            <a:off x="277034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4FD01A70-83D1-410E-97D6-BFC4602FC3A7}"/>
              </a:ext>
            </a:extLst>
          </p:cNvPr>
          <p:cNvSpPr txBox="1"/>
          <p:nvPr/>
        </p:nvSpPr>
        <p:spPr>
          <a:xfrm>
            <a:off x="3189529" y="2544894"/>
            <a:ext cx="2568332" cy="400110"/>
          </a:xfrm>
          <a:prstGeom prst="rect">
            <a:avLst/>
          </a:prstGeom>
          <a:noFill/>
        </p:spPr>
        <p:txBody>
          <a:bodyPr wrap="none" rtlCol="0">
            <a:spAutoFit/>
          </a:bodyPr>
          <a:lstStyle/>
          <a:p>
            <a:r>
              <a:rPr lang="en-US" sz="2000" i="1" dirty="0"/>
              <a:t>(&gt;&gt;= words)</a:t>
            </a:r>
            <a:r>
              <a:rPr lang="en-US" sz="2000" baseline="30000" dirty="0"/>
              <a:t> ∘ </a:t>
            </a:r>
            <a:r>
              <a:rPr lang="en-US" sz="2000" dirty="0"/>
              <a:t>· </a:t>
            </a:r>
            <a:r>
              <a:rPr lang="en-US" sz="2000" i="1" dirty="0"/>
              <a:t>words</a:t>
            </a:r>
          </a:p>
        </p:txBody>
      </p:sp>
      <p:cxnSp>
        <p:nvCxnSpPr>
          <p:cNvPr id="22" name="Straight Arrow Connector 21">
            <a:extLst>
              <a:ext uri="{FF2B5EF4-FFF2-40B4-BE49-F238E27FC236}">
                <a16:creationId xmlns:a16="http://schemas.microsoft.com/office/drawing/2014/main" id="{0EE98D9F-D7EB-4D4A-8D38-95A74C875DCD}"/>
              </a:ext>
            </a:extLst>
          </p:cNvPr>
          <p:cNvCxnSpPr>
            <a:cxnSpLocks/>
          </p:cNvCxnSpPr>
          <p:nvPr/>
        </p:nvCxnSpPr>
        <p:spPr>
          <a:xfrm flipV="1">
            <a:off x="2796938" y="1545600"/>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BF56F0E5-4606-401B-89B5-60EF9C3B04C1}"/>
              </a:ext>
            </a:extLst>
          </p:cNvPr>
          <p:cNvSpPr txBox="1"/>
          <p:nvPr/>
        </p:nvSpPr>
        <p:spPr>
          <a:xfrm>
            <a:off x="3881292" y="1091360"/>
            <a:ext cx="1277914" cy="461665"/>
          </a:xfrm>
          <a:prstGeom prst="rect">
            <a:avLst/>
          </a:prstGeom>
          <a:noFill/>
        </p:spPr>
        <p:txBody>
          <a:bodyPr wrap="none" rtlCol="0">
            <a:spAutoFit/>
          </a:bodyPr>
          <a:lstStyle/>
          <a:p>
            <a:r>
              <a:rPr lang="en-US" sz="2400" b="1" dirty="0"/>
              <a:t>[String]</a:t>
            </a:r>
          </a:p>
        </p:txBody>
      </p:sp>
      <p:sp>
        <p:nvSpPr>
          <p:cNvPr id="25" name="TextBox 24">
            <a:extLst>
              <a:ext uri="{FF2B5EF4-FFF2-40B4-BE49-F238E27FC236}">
                <a16:creationId xmlns:a16="http://schemas.microsoft.com/office/drawing/2014/main" id="{A63630BA-6A29-47A0-BD89-40BF5F5ED243}"/>
              </a:ext>
            </a:extLst>
          </p:cNvPr>
          <p:cNvSpPr txBox="1"/>
          <p:nvPr/>
        </p:nvSpPr>
        <p:spPr>
          <a:xfrm>
            <a:off x="2487127" y="1752858"/>
            <a:ext cx="838691" cy="400110"/>
          </a:xfrm>
          <a:prstGeom prst="rect">
            <a:avLst/>
          </a:prstGeom>
          <a:noFill/>
        </p:spPr>
        <p:txBody>
          <a:bodyPr wrap="none" rtlCol="0">
            <a:spAutoFit/>
          </a:bodyPr>
          <a:lstStyle/>
          <a:p>
            <a:r>
              <a:rPr lang="en-US" sz="2000" i="1" dirty="0"/>
              <a:t>better</a:t>
            </a:r>
          </a:p>
        </p:txBody>
      </p:sp>
      <p:cxnSp>
        <p:nvCxnSpPr>
          <p:cNvPr id="15" name="Straight Arrow Connector 14">
            <a:extLst>
              <a:ext uri="{FF2B5EF4-FFF2-40B4-BE49-F238E27FC236}">
                <a16:creationId xmlns:a16="http://schemas.microsoft.com/office/drawing/2014/main" id="{E2BD97CD-2702-4B8B-81E5-CD8B1592A962}"/>
              </a:ext>
            </a:extLst>
          </p:cNvPr>
          <p:cNvCxnSpPr>
            <a:cxnSpLocks/>
          </p:cNvCxnSpPr>
          <p:nvPr/>
        </p:nvCxnSpPr>
        <p:spPr>
          <a:xfrm flipH="1" flipV="1">
            <a:off x="5081487" y="1556086"/>
            <a:ext cx="1110948" cy="1110948"/>
          </a:xfrm>
          <a:prstGeom prst="straightConnector1">
            <a:avLst/>
          </a:prstGeom>
          <a:ln w="28575">
            <a:solidFill>
              <a:srgbClr val="00B0F0"/>
            </a:solidFill>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92DCF8F8-CEF1-4F32-B8FD-C01BF4BFD44C}"/>
              </a:ext>
            </a:extLst>
          </p:cNvPr>
          <p:cNvSpPr txBox="1"/>
          <p:nvPr/>
        </p:nvSpPr>
        <p:spPr>
          <a:xfrm>
            <a:off x="5575846" y="1752858"/>
            <a:ext cx="3533340" cy="400110"/>
          </a:xfrm>
          <a:prstGeom prst="rect">
            <a:avLst/>
          </a:prstGeom>
          <a:noFill/>
        </p:spPr>
        <p:txBody>
          <a:bodyPr wrap="none" rtlCol="0">
            <a:spAutoFit/>
          </a:bodyPr>
          <a:lstStyle/>
          <a:p>
            <a:r>
              <a:rPr lang="en-US" sz="2000" i="1" dirty="0">
                <a:solidFill>
                  <a:srgbClr val="00B0F0"/>
                </a:solidFill>
              </a:rPr>
              <a:t>((&gt;&gt;= words)</a:t>
            </a:r>
            <a:r>
              <a:rPr lang="en-US" sz="2000" baseline="30000" dirty="0">
                <a:solidFill>
                  <a:srgbClr val="00B0F0"/>
                </a:solidFill>
              </a:rPr>
              <a:t> ∘ </a:t>
            </a:r>
            <a:r>
              <a:rPr lang="en-US" sz="2000" dirty="0">
                <a:solidFill>
                  <a:srgbClr val="00B0F0"/>
                </a:solidFill>
              </a:rPr>
              <a:t>· </a:t>
            </a:r>
            <a:r>
              <a:rPr lang="en-US" sz="2000" i="1" dirty="0">
                <a:solidFill>
                  <a:srgbClr val="00B0F0"/>
                </a:solidFill>
              </a:rPr>
              <a:t>words)  better</a:t>
            </a:r>
          </a:p>
        </p:txBody>
      </p:sp>
      <p:sp>
        <p:nvSpPr>
          <p:cNvPr id="18" name="TextBox 17">
            <a:extLst>
              <a:ext uri="{FF2B5EF4-FFF2-40B4-BE49-F238E27FC236}">
                <a16:creationId xmlns:a16="http://schemas.microsoft.com/office/drawing/2014/main" id="{65280BB0-A2F9-4236-84B6-8E9E694978F1}"/>
              </a:ext>
            </a:extLst>
          </p:cNvPr>
          <p:cNvSpPr txBox="1"/>
          <p:nvPr/>
        </p:nvSpPr>
        <p:spPr>
          <a:xfrm>
            <a:off x="6617235" y="1345545"/>
            <a:ext cx="1128835" cy="400110"/>
          </a:xfrm>
          <a:prstGeom prst="rect">
            <a:avLst/>
          </a:prstGeom>
          <a:noFill/>
        </p:spPr>
        <p:txBody>
          <a:bodyPr wrap="none" rtlCol="0">
            <a:spAutoFit/>
          </a:bodyPr>
          <a:lstStyle/>
          <a:p>
            <a:r>
              <a:rPr lang="en-US" sz="2000" i="1" dirty="0">
                <a:solidFill>
                  <a:srgbClr val="00B0F0"/>
                </a:solidFill>
              </a:rPr>
              <a:t>format =</a:t>
            </a:r>
          </a:p>
        </p:txBody>
      </p:sp>
    </p:spTree>
    <p:extLst>
      <p:ext uri="{BB962C8B-B14F-4D97-AF65-F5344CB8AC3E}">
        <p14:creationId xmlns:p14="http://schemas.microsoft.com/office/powerpoint/2010/main" val="157935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7D1809-DCC8-4AC9-BF58-8746523C1DDB}"/>
              </a:ext>
            </a:extLst>
          </p:cNvPr>
          <p:cNvSpPr>
            <a:spLocks noGrp="1"/>
          </p:cNvSpPr>
          <p:nvPr>
            <p:ph type="body" sz="quarter" idx="13"/>
          </p:nvPr>
        </p:nvSpPr>
        <p:spPr/>
        <p:txBody>
          <a:bodyPr/>
          <a:lstStyle/>
          <a:p>
            <a:r>
              <a:rPr lang="en-US" dirty="0"/>
              <a:t>Divide and Conquer Algorithms</a:t>
            </a:r>
          </a:p>
        </p:txBody>
      </p:sp>
      <p:sp>
        <p:nvSpPr>
          <p:cNvPr id="3" name="Text Placeholder 2">
            <a:extLst>
              <a:ext uri="{FF2B5EF4-FFF2-40B4-BE49-F238E27FC236}">
                <a16:creationId xmlns:a16="http://schemas.microsoft.com/office/drawing/2014/main" id="{F0C27C0F-F024-4A7F-98F6-42E719C0BC73}"/>
              </a:ext>
            </a:extLst>
          </p:cNvPr>
          <p:cNvSpPr>
            <a:spLocks noGrp="1"/>
          </p:cNvSpPr>
          <p:nvPr>
            <p:ph type="body" sz="quarter" idx="14"/>
          </p:nvPr>
        </p:nvSpPr>
        <p:spPr/>
        <p:txBody>
          <a:bodyPr/>
          <a:lstStyle/>
          <a:p>
            <a:r>
              <a:rPr lang="en-US" dirty="0"/>
              <a:t>Objects: Inductive types</a:t>
            </a:r>
          </a:p>
          <a:p>
            <a:r>
              <a:rPr lang="en-US" dirty="0"/>
              <a:t>Arrows:  Ana- and </a:t>
            </a:r>
            <a:r>
              <a:rPr lang="en-US" dirty="0" err="1"/>
              <a:t>catamorphisms</a:t>
            </a:r>
            <a:endParaRPr lang="en-US" dirty="0"/>
          </a:p>
          <a:p>
            <a:r>
              <a:rPr lang="en-US" dirty="0"/>
              <a:t>How?</a:t>
            </a:r>
          </a:p>
          <a:p>
            <a:pPr marL="914400" lvl="1" indent="-457200">
              <a:buFont typeface="+mj-lt"/>
              <a:buAutoNum type="arabicPeriod"/>
            </a:pPr>
            <a:r>
              <a:rPr lang="en-US" dirty="0"/>
              <a:t>Introduce an intermediate inductive type</a:t>
            </a:r>
          </a:p>
          <a:p>
            <a:pPr marL="914400" lvl="1" indent="-457200">
              <a:buFont typeface="+mj-lt"/>
              <a:buAutoNum type="arabicPeriod"/>
            </a:pPr>
            <a:r>
              <a:rPr lang="en-US" dirty="0"/>
              <a:t>Plug in a hylomorphism</a:t>
            </a:r>
          </a:p>
        </p:txBody>
      </p:sp>
    </p:spTree>
    <p:extLst>
      <p:ext uri="{BB962C8B-B14F-4D97-AF65-F5344CB8AC3E}">
        <p14:creationId xmlns:p14="http://schemas.microsoft.com/office/powerpoint/2010/main" val="3150946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2D13B1-9BFC-4337-9ECB-05445EFBCAF3}"/>
              </a:ext>
            </a:extLst>
          </p:cNvPr>
          <p:cNvSpPr>
            <a:spLocks noGrp="1"/>
          </p:cNvSpPr>
          <p:nvPr>
            <p:ph type="body" sz="quarter" idx="13"/>
          </p:nvPr>
        </p:nvSpPr>
        <p:spPr/>
        <p:txBody>
          <a:bodyPr/>
          <a:lstStyle/>
          <a:p>
            <a:r>
              <a:rPr lang="en-US" dirty="0"/>
              <a:t>Divide and Conquer Algorithms</a:t>
            </a:r>
          </a:p>
        </p:txBody>
      </p:sp>
      <p:sp>
        <p:nvSpPr>
          <p:cNvPr id="6" name="TextBox 5">
            <a:extLst>
              <a:ext uri="{FF2B5EF4-FFF2-40B4-BE49-F238E27FC236}">
                <a16:creationId xmlns:a16="http://schemas.microsoft.com/office/drawing/2014/main" id="{5593950B-292E-47C0-85A2-4237F87769DE}"/>
              </a:ext>
            </a:extLst>
          </p:cNvPr>
          <p:cNvSpPr txBox="1"/>
          <p:nvPr/>
        </p:nvSpPr>
        <p:spPr>
          <a:xfrm>
            <a:off x="5776737" y="1514266"/>
            <a:ext cx="474810" cy="615553"/>
          </a:xfrm>
          <a:prstGeom prst="rect">
            <a:avLst/>
          </a:prstGeom>
          <a:noFill/>
        </p:spPr>
        <p:txBody>
          <a:bodyPr wrap="none" rtlCol="0">
            <a:spAutoFit/>
          </a:bodyPr>
          <a:lstStyle/>
          <a:p>
            <a:r>
              <a:rPr lang="en-US" sz="3400" b="1" dirty="0"/>
              <a:t>V</a:t>
            </a:r>
          </a:p>
        </p:txBody>
      </p:sp>
      <p:sp>
        <p:nvSpPr>
          <p:cNvPr id="7" name="TextBox 6">
            <a:extLst>
              <a:ext uri="{FF2B5EF4-FFF2-40B4-BE49-F238E27FC236}">
                <a16:creationId xmlns:a16="http://schemas.microsoft.com/office/drawing/2014/main" id="{B0B554EE-CF96-424B-9EDE-1CC8538B5CAE}"/>
              </a:ext>
            </a:extLst>
          </p:cNvPr>
          <p:cNvSpPr txBox="1"/>
          <p:nvPr/>
        </p:nvSpPr>
        <p:spPr>
          <a:xfrm>
            <a:off x="2126790" y="1541335"/>
            <a:ext cx="450764" cy="615553"/>
          </a:xfrm>
          <a:prstGeom prst="rect">
            <a:avLst/>
          </a:prstGeom>
          <a:noFill/>
        </p:spPr>
        <p:txBody>
          <a:bodyPr wrap="none" rtlCol="0">
            <a:spAutoFit/>
          </a:bodyPr>
          <a:lstStyle/>
          <a:p>
            <a:r>
              <a:rPr lang="en-US" sz="3400" b="1" dirty="0"/>
              <a:t>T</a:t>
            </a:r>
          </a:p>
        </p:txBody>
      </p:sp>
      <p:sp>
        <p:nvSpPr>
          <p:cNvPr id="8" name="TextBox 7">
            <a:extLst>
              <a:ext uri="{FF2B5EF4-FFF2-40B4-BE49-F238E27FC236}">
                <a16:creationId xmlns:a16="http://schemas.microsoft.com/office/drawing/2014/main" id="{79837859-70FF-41FF-8BD2-9BAF15104C10}"/>
              </a:ext>
            </a:extLst>
          </p:cNvPr>
          <p:cNvSpPr txBox="1"/>
          <p:nvPr/>
        </p:nvSpPr>
        <p:spPr>
          <a:xfrm>
            <a:off x="3941450" y="3650851"/>
            <a:ext cx="498855" cy="615553"/>
          </a:xfrm>
          <a:prstGeom prst="rect">
            <a:avLst/>
          </a:prstGeom>
          <a:noFill/>
        </p:spPr>
        <p:txBody>
          <a:bodyPr wrap="none" rtlCol="0">
            <a:spAutoFit/>
          </a:bodyPr>
          <a:lstStyle/>
          <a:p>
            <a:r>
              <a:rPr lang="en-US" sz="3400" b="1" dirty="0"/>
              <a:t>A</a:t>
            </a:r>
          </a:p>
        </p:txBody>
      </p:sp>
      <p:cxnSp>
        <p:nvCxnSpPr>
          <p:cNvPr id="9" name="Straight Arrow Connector 8">
            <a:extLst>
              <a:ext uri="{FF2B5EF4-FFF2-40B4-BE49-F238E27FC236}">
                <a16:creationId xmlns:a16="http://schemas.microsoft.com/office/drawing/2014/main" id="{FDD970DD-9384-46D0-960E-07C890FB3B3F}"/>
              </a:ext>
            </a:extLst>
          </p:cNvPr>
          <p:cNvCxnSpPr>
            <a:cxnSpLocks/>
          </p:cNvCxnSpPr>
          <p:nvPr/>
        </p:nvCxnSpPr>
        <p:spPr>
          <a:xfrm rot="2700000">
            <a:off x="5141734" y="1806698"/>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21CE058-A2EA-442B-B990-73F0A92E9C6D}"/>
              </a:ext>
            </a:extLst>
          </p:cNvPr>
          <p:cNvCxnSpPr>
            <a:cxnSpLocks/>
          </p:cNvCxnSpPr>
          <p:nvPr/>
        </p:nvCxnSpPr>
        <p:spPr>
          <a:xfrm rot="18900000" flipH="1">
            <a:off x="3240021" y="1814719"/>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E97746B-9A10-4818-B379-B236974EF14C}"/>
              </a:ext>
            </a:extLst>
          </p:cNvPr>
          <p:cNvSpPr txBox="1"/>
          <p:nvPr/>
        </p:nvSpPr>
        <p:spPr>
          <a:xfrm>
            <a:off x="2735199" y="2687303"/>
            <a:ext cx="306494" cy="615553"/>
          </a:xfrm>
          <a:prstGeom prst="rect">
            <a:avLst/>
          </a:prstGeom>
          <a:noFill/>
        </p:spPr>
        <p:txBody>
          <a:bodyPr wrap="none" rtlCol="0">
            <a:spAutoFit/>
          </a:bodyPr>
          <a:lstStyle/>
          <a:p>
            <a:r>
              <a:rPr lang="en-US" sz="3400" i="1" dirty="0"/>
              <a:t>f</a:t>
            </a:r>
          </a:p>
        </p:txBody>
      </p:sp>
      <p:sp>
        <p:nvSpPr>
          <p:cNvPr id="12" name="TextBox 11">
            <a:extLst>
              <a:ext uri="{FF2B5EF4-FFF2-40B4-BE49-F238E27FC236}">
                <a16:creationId xmlns:a16="http://schemas.microsoft.com/office/drawing/2014/main" id="{FDABFD36-4090-44F3-8BEB-9B9A9E8373F0}"/>
              </a:ext>
            </a:extLst>
          </p:cNvPr>
          <p:cNvSpPr txBox="1"/>
          <p:nvPr/>
        </p:nvSpPr>
        <p:spPr>
          <a:xfrm>
            <a:off x="5122088" y="2687302"/>
            <a:ext cx="426720" cy="615553"/>
          </a:xfrm>
          <a:prstGeom prst="rect">
            <a:avLst/>
          </a:prstGeom>
          <a:noFill/>
        </p:spPr>
        <p:txBody>
          <a:bodyPr wrap="none" rtlCol="0">
            <a:spAutoFit/>
          </a:bodyPr>
          <a:lstStyle/>
          <a:p>
            <a:r>
              <a:rPr lang="en-US" sz="3400" i="1" dirty="0"/>
              <a:t>g</a:t>
            </a:r>
          </a:p>
        </p:txBody>
      </p:sp>
      <p:sp>
        <p:nvSpPr>
          <p:cNvPr id="16" name="TextBox 15">
            <a:extLst>
              <a:ext uri="{FF2B5EF4-FFF2-40B4-BE49-F238E27FC236}">
                <a16:creationId xmlns:a16="http://schemas.microsoft.com/office/drawing/2014/main" id="{66659872-284E-4010-96C2-1CAC390F57E8}"/>
              </a:ext>
            </a:extLst>
          </p:cNvPr>
          <p:cNvSpPr txBox="1"/>
          <p:nvPr/>
        </p:nvSpPr>
        <p:spPr>
          <a:xfrm>
            <a:off x="3871731" y="1522731"/>
            <a:ext cx="596638" cy="615553"/>
          </a:xfrm>
          <a:prstGeom prst="rect">
            <a:avLst/>
          </a:prstGeom>
          <a:noFill/>
        </p:spPr>
        <p:txBody>
          <a:bodyPr wrap="none" rtlCol="0">
            <a:spAutoFit/>
          </a:bodyPr>
          <a:lstStyle/>
          <a:p>
            <a:r>
              <a:rPr lang="en-US" sz="3400" b="1" dirty="0"/>
              <a:t>W</a:t>
            </a:r>
          </a:p>
        </p:txBody>
      </p:sp>
    </p:spTree>
    <p:extLst>
      <p:ext uri="{BB962C8B-B14F-4D97-AF65-F5344CB8AC3E}">
        <p14:creationId xmlns:p14="http://schemas.microsoft.com/office/powerpoint/2010/main" val="51919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2D13B1-9BFC-4337-9ECB-05445EFBCAF3}"/>
              </a:ext>
            </a:extLst>
          </p:cNvPr>
          <p:cNvSpPr>
            <a:spLocks noGrp="1"/>
          </p:cNvSpPr>
          <p:nvPr>
            <p:ph type="body" sz="quarter" idx="13"/>
          </p:nvPr>
        </p:nvSpPr>
        <p:spPr/>
        <p:txBody>
          <a:bodyPr/>
          <a:lstStyle/>
          <a:p>
            <a:r>
              <a:rPr lang="en-US" dirty="0"/>
              <a:t>“Easy Divide, Hard Conquer”</a:t>
            </a:r>
          </a:p>
        </p:txBody>
      </p:sp>
      <p:sp>
        <p:nvSpPr>
          <p:cNvPr id="6" name="TextBox 5">
            <a:extLst>
              <a:ext uri="{FF2B5EF4-FFF2-40B4-BE49-F238E27FC236}">
                <a16:creationId xmlns:a16="http://schemas.microsoft.com/office/drawing/2014/main" id="{5593950B-292E-47C0-85A2-4237F87769DE}"/>
              </a:ext>
            </a:extLst>
          </p:cNvPr>
          <p:cNvSpPr txBox="1"/>
          <p:nvPr/>
        </p:nvSpPr>
        <p:spPr>
          <a:xfrm>
            <a:off x="5776737" y="1514266"/>
            <a:ext cx="474810" cy="615553"/>
          </a:xfrm>
          <a:prstGeom prst="rect">
            <a:avLst/>
          </a:prstGeom>
          <a:noFill/>
        </p:spPr>
        <p:txBody>
          <a:bodyPr wrap="none" rtlCol="0">
            <a:spAutoFit/>
          </a:bodyPr>
          <a:lstStyle/>
          <a:p>
            <a:r>
              <a:rPr lang="en-US" sz="3400" b="1" dirty="0"/>
              <a:t>V</a:t>
            </a:r>
          </a:p>
        </p:txBody>
      </p:sp>
      <p:sp>
        <p:nvSpPr>
          <p:cNvPr id="7" name="TextBox 6">
            <a:extLst>
              <a:ext uri="{FF2B5EF4-FFF2-40B4-BE49-F238E27FC236}">
                <a16:creationId xmlns:a16="http://schemas.microsoft.com/office/drawing/2014/main" id="{B0B554EE-CF96-424B-9EDE-1CC8538B5CAE}"/>
              </a:ext>
            </a:extLst>
          </p:cNvPr>
          <p:cNvSpPr txBox="1"/>
          <p:nvPr/>
        </p:nvSpPr>
        <p:spPr>
          <a:xfrm>
            <a:off x="2126790" y="1541335"/>
            <a:ext cx="450764" cy="615553"/>
          </a:xfrm>
          <a:prstGeom prst="rect">
            <a:avLst/>
          </a:prstGeom>
          <a:noFill/>
        </p:spPr>
        <p:txBody>
          <a:bodyPr wrap="none" rtlCol="0">
            <a:spAutoFit/>
          </a:bodyPr>
          <a:lstStyle/>
          <a:p>
            <a:r>
              <a:rPr lang="en-US" sz="3400" b="1" dirty="0"/>
              <a:t>T</a:t>
            </a:r>
          </a:p>
        </p:txBody>
      </p:sp>
      <p:sp>
        <p:nvSpPr>
          <p:cNvPr id="8" name="TextBox 7">
            <a:extLst>
              <a:ext uri="{FF2B5EF4-FFF2-40B4-BE49-F238E27FC236}">
                <a16:creationId xmlns:a16="http://schemas.microsoft.com/office/drawing/2014/main" id="{79837859-70FF-41FF-8BD2-9BAF15104C10}"/>
              </a:ext>
            </a:extLst>
          </p:cNvPr>
          <p:cNvSpPr txBox="1"/>
          <p:nvPr/>
        </p:nvSpPr>
        <p:spPr>
          <a:xfrm>
            <a:off x="3941450" y="3650851"/>
            <a:ext cx="498855" cy="615553"/>
          </a:xfrm>
          <a:prstGeom prst="rect">
            <a:avLst/>
          </a:prstGeom>
          <a:noFill/>
        </p:spPr>
        <p:txBody>
          <a:bodyPr wrap="none" rtlCol="0">
            <a:spAutoFit/>
          </a:bodyPr>
          <a:lstStyle/>
          <a:p>
            <a:r>
              <a:rPr lang="en-US" sz="3400" b="1" dirty="0"/>
              <a:t>A</a:t>
            </a:r>
          </a:p>
        </p:txBody>
      </p:sp>
      <p:cxnSp>
        <p:nvCxnSpPr>
          <p:cNvPr id="9" name="Straight Arrow Connector 8">
            <a:extLst>
              <a:ext uri="{FF2B5EF4-FFF2-40B4-BE49-F238E27FC236}">
                <a16:creationId xmlns:a16="http://schemas.microsoft.com/office/drawing/2014/main" id="{FDD970DD-9384-46D0-960E-07C890FB3B3F}"/>
              </a:ext>
            </a:extLst>
          </p:cNvPr>
          <p:cNvCxnSpPr>
            <a:cxnSpLocks/>
          </p:cNvCxnSpPr>
          <p:nvPr/>
        </p:nvCxnSpPr>
        <p:spPr>
          <a:xfrm rot="2700000">
            <a:off x="5141734" y="1806698"/>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21CE058-A2EA-442B-B990-73F0A92E9C6D}"/>
              </a:ext>
            </a:extLst>
          </p:cNvPr>
          <p:cNvCxnSpPr>
            <a:cxnSpLocks/>
          </p:cNvCxnSpPr>
          <p:nvPr/>
        </p:nvCxnSpPr>
        <p:spPr>
          <a:xfrm rot="18900000" flipH="1">
            <a:off x="3240021" y="1814719"/>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E97746B-9A10-4818-B379-B236974EF14C}"/>
              </a:ext>
            </a:extLst>
          </p:cNvPr>
          <p:cNvSpPr txBox="1"/>
          <p:nvPr/>
        </p:nvSpPr>
        <p:spPr>
          <a:xfrm>
            <a:off x="2735199" y="2687303"/>
            <a:ext cx="306494" cy="615553"/>
          </a:xfrm>
          <a:prstGeom prst="rect">
            <a:avLst/>
          </a:prstGeom>
          <a:noFill/>
        </p:spPr>
        <p:txBody>
          <a:bodyPr wrap="none" rtlCol="0">
            <a:spAutoFit/>
          </a:bodyPr>
          <a:lstStyle/>
          <a:p>
            <a:r>
              <a:rPr lang="en-US" sz="3400" i="1" dirty="0"/>
              <a:t>f</a:t>
            </a:r>
          </a:p>
        </p:txBody>
      </p:sp>
      <p:sp>
        <p:nvSpPr>
          <p:cNvPr id="12" name="TextBox 11">
            <a:extLst>
              <a:ext uri="{FF2B5EF4-FFF2-40B4-BE49-F238E27FC236}">
                <a16:creationId xmlns:a16="http://schemas.microsoft.com/office/drawing/2014/main" id="{FDABFD36-4090-44F3-8BEB-9B9A9E8373F0}"/>
              </a:ext>
            </a:extLst>
          </p:cNvPr>
          <p:cNvSpPr txBox="1"/>
          <p:nvPr/>
        </p:nvSpPr>
        <p:spPr>
          <a:xfrm>
            <a:off x="5122088" y="2687302"/>
            <a:ext cx="426720" cy="615553"/>
          </a:xfrm>
          <a:prstGeom prst="rect">
            <a:avLst/>
          </a:prstGeom>
          <a:noFill/>
        </p:spPr>
        <p:txBody>
          <a:bodyPr wrap="none" rtlCol="0">
            <a:spAutoFit/>
          </a:bodyPr>
          <a:lstStyle/>
          <a:p>
            <a:r>
              <a:rPr lang="en-US" sz="3400" i="1" dirty="0"/>
              <a:t>g</a:t>
            </a:r>
          </a:p>
        </p:txBody>
      </p:sp>
      <p:sp>
        <p:nvSpPr>
          <p:cNvPr id="16" name="TextBox 15">
            <a:extLst>
              <a:ext uri="{FF2B5EF4-FFF2-40B4-BE49-F238E27FC236}">
                <a16:creationId xmlns:a16="http://schemas.microsoft.com/office/drawing/2014/main" id="{66659872-284E-4010-96C2-1CAC390F57E8}"/>
              </a:ext>
            </a:extLst>
          </p:cNvPr>
          <p:cNvSpPr txBox="1"/>
          <p:nvPr/>
        </p:nvSpPr>
        <p:spPr>
          <a:xfrm>
            <a:off x="3871731" y="1522731"/>
            <a:ext cx="596638" cy="615553"/>
          </a:xfrm>
          <a:prstGeom prst="rect">
            <a:avLst/>
          </a:prstGeom>
          <a:noFill/>
        </p:spPr>
        <p:txBody>
          <a:bodyPr wrap="none" rtlCol="0">
            <a:spAutoFit/>
          </a:bodyPr>
          <a:lstStyle/>
          <a:p>
            <a:r>
              <a:rPr lang="en-US" sz="3400" b="1" dirty="0"/>
              <a:t>W</a:t>
            </a:r>
          </a:p>
        </p:txBody>
      </p:sp>
      <p:cxnSp>
        <p:nvCxnSpPr>
          <p:cNvPr id="13" name="Straight Arrow Connector 12">
            <a:extLst>
              <a:ext uri="{FF2B5EF4-FFF2-40B4-BE49-F238E27FC236}">
                <a16:creationId xmlns:a16="http://schemas.microsoft.com/office/drawing/2014/main" id="{814A8433-5AE3-4422-8CFE-FBF67CDD92CD}"/>
              </a:ext>
            </a:extLst>
          </p:cNvPr>
          <p:cNvCxnSpPr>
            <a:cxnSpLocks/>
          </p:cNvCxnSpPr>
          <p:nvPr/>
        </p:nvCxnSpPr>
        <p:spPr>
          <a:xfrm flipH="1">
            <a:off x="2577554" y="1822041"/>
            <a:ext cx="1282854"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8CB0DE8-62BB-4B97-BE27-9F28931AA480}"/>
              </a:ext>
            </a:extLst>
          </p:cNvPr>
          <p:cNvCxnSpPr>
            <a:cxnSpLocks/>
          </p:cNvCxnSpPr>
          <p:nvPr/>
        </p:nvCxnSpPr>
        <p:spPr>
          <a:xfrm flipH="1">
            <a:off x="4440305" y="1832215"/>
            <a:ext cx="1282854"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F3BBDDB3-739F-44D2-AF9B-DE9752EE318F}"/>
              </a:ext>
            </a:extLst>
          </p:cNvPr>
          <p:cNvSpPr txBox="1"/>
          <p:nvPr/>
        </p:nvSpPr>
        <p:spPr>
          <a:xfrm>
            <a:off x="4953775" y="1285852"/>
            <a:ext cx="534121" cy="584775"/>
          </a:xfrm>
          <a:prstGeom prst="rect">
            <a:avLst/>
          </a:prstGeom>
          <a:noFill/>
        </p:spPr>
        <p:txBody>
          <a:bodyPr wrap="none" rtlCol="0">
            <a:spAutoFit/>
          </a:bodyPr>
          <a:lstStyle/>
          <a:p>
            <a:r>
              <a:rPr lang="en-US" sz="3200" i="1" dirty="0"/>
              <a:t>h</a:t>
            </a:r>
            <a:r>
              <a:rPr lang="en-US" sz="3200" baseline="30000" dirty="0"/>
              <a:t>∘</a:t>
            </a:r>
            <a:endParaRPr lang="en-US" sz="3400" i="1" dirty="0"/>
          </a:p>
        </p:txBody>
      </p:sp>
      <p:sp>
        <p:nvSpPr>
          <p:cNvPr id="18" name="TextBox 17">
            <a:extLst>
              <a:ext uri="{FF2B5EF4-FFF2-40B4-BE49-F238E27FC236}">
                <a16:creationId xmlns:a16="http://schemas.microsoft.com/office/drawing/2014/main" id="{BAADCA12-CFDF-40F8-AD24-EB157FCB1AD2}"/>
              </a:ext>
            </a:extLst>
          </p:cNvPr>
          <p:cNvSpPr txBox="1"/>
          <p:nvPr/>
        </p:nvSpPr>
        <p:spPr>
          <a:xfrm>
            <a:off x="2984940" y="1276434"/>
            <a:ext cx="458780" cy="584775"/>
          </a:xfrm>
          <a:prstGeom prst="rect">
            <a:avLst/>
          </a:prstGeom>
          <a:noFill/>
        </p:spPr>
        <p:txBody>
          <a:bodyPr wrap="none" rtlCol="0">
            <a:spAutoFit/>
          </a:bodyPr>
          <a:lstStyle/>
          <a:p>
            <a:r>
              <a:rPr lang="en-US" sz="3200" i="1" dirty="0"/>
              <a:t>Y</a:t>
            </a:r>
            <a:endParaRPr lang="en-US" sz="3400" i="1" dirty="0"/>
          </a:p>
        </p:txBody>
      </p:sp>
    </p:spTree>
    <p:extLst>
      <p:ext uri="{BB962C8B-B14F-4D97-AF65-F5344CB8AC3E}">
        <p14:creationId xmlns:p14="http://schemas.microsoft.com/office/powerpoint/2010/main" val="193773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2D13B1-9BFC-4337-9ECB-05445EFBCAF3}"/>
              </a:ext>
            </a:extLst>
          </p:cNvPr>
          <p:cNvSpPr>
            <a:spLocks noGrp="1"/>
          </p:cNvSpPr>
          <p:nvPr>
            <p:ph type="body" sz="quarter" idx="13"/>
          </p:nvPr>
        </p:nvSpPr>
        <p:spPr/>
        <p:txBody>
          <a:bodyPr/>
          <a:lstStyle/>
          <a:p>
            <a:r>
              <a:rPr lang="en-US" dirty="0"/>
              <a:t>“Hard Divide, Easy Conquer”</a:t>
            </a:r>
          </a:p>
        </p:txBody>
      </p:sp>
      <p:sp>
        <p:nvSpPr>
          <p:cNvPr id="6" name="TextBox 5">
            <a:extLst>
              <a:ext uri="{FF2B5EF4-FFF2-40B4-BE49-F238E27FC236}">
                <a16:creationId xmlns:a16="http://schemas.microsoft.com/office/drawing/2014/main" id="{5593950B-292E-47C0-85A2-4237F87769DE}"/>
              </a:ext>
            </a:extLst>
          </p:cNvPr>
          <p:cNvSpPr txBox="1"/>
          <p:nvPr/>
        </p:nvSpPr>
        <p:spPr>
          <a:xfrm>
            <a:off x="5776737" y="1514266"/>
            <a:ext cx="474810" cy="615553"/>
          </a:xfrm>
          <a:prstGeom prst="rect">
            <a:avLst/>
          </a:prstGeom>
          <a:noFill/>
        </p:spPr>
        <p:txBody>
          <a:bodyPr wrap="none" rtlCol="0">
            <a:spAutoFit/>
          </a:bodyPr>
          <a:lstStyle/>
          <a:p>
            <a:r>
              <a:rPr lang="en-US" sz="3400" b="1" dirty="0"/>
              <a:t>V</a:t>
            </a:r>
          </a:p>
        </p:txBody>
      </p:sp>
      <p:sp>
        <p:nvSpPr>
          <p:cNvPr id="7" name="TextBox 6">
            <a:extLst>
              <a:ext uri="{FF2B5EF4-FFF2-40B4-BE49-F238E27FC236}">
                <a16:creationId xmlns:a16="http://schemas.microsoft.com/office/drawing/2014/main" id="{B0B554EE-CF96-424B-9EDE-1CC8538B5CAE}"/>
              </a:ext>
            </a:extLst>
          </p:cNvPr>
          <p:cNvSpPr txBox="1"/>
          <p:nvPr/>
        </p:nvSpPr>
        <p:spPr>
          <a:xfrm>
            <a:off x="2126790" y="1541335"/>
            <a:ext cx="450764" cy="615553"/>
          </a:xfrm>
          <a:prstGeom prst="rect">
            <a:avLst/>
          </a:prstGeom>
          <a:noFill/>
        </p:spPr>
        <p:txBody>
          <a:bodyPr wrap="none" rtlCol="0">
            <a:spAutoFit/>
          </a:bodyPr>
          <a:lstStyle/>
          <a:p>
            <a:r>
              <a:rPr lang="en-US" sz="3400" b="1" dirty="0"/>
              <a:t>T</a:t>
            </a:r>
          </a:p>
        </p:txBody>
      </p:sp>
      <p:sp>
        <p:nvSpPr>
          <p:cNvPr id="8" name="TextBox 7">
            <a:extLst>
              <a:ext uri="{FF2B5EF4-FFF2-40B4-BE49-F238E27FC236}">
                <a16:creationId xmlns:a16="http://schemas.microsoft.com/office/drawing/2014/main" id="{79837859-70FF-41FF-8BD2-9BAF15104C10}"/>
              </a:ext>
            </a:extLst>
          </p:cNvPr>
          <p:cNvSpPr txBox="1"/>
          <p:nvPr/>
        </p:nvSpPr>
        <p:spPr>
          <a:xfrm>
            <a:off x="3941450" y="3650851"/>
            <a:ext cx="498855" cy="615553"/>
          </a:xfrm>
          <a:prstGeom prst="rect">
            <a:avLst/>
          </a:prstGeom>
          <a:noFill/>
        </p:spPr>
        <p:txBody>
          <a:bodyPr wrap="none" rtlCol="0">
            <a:spAutoFit/>
          </a:bodyPr>
          <a:lstStyle/>
          <a:p>
            <a:r>
              <a:rPr lang="en-US" sz="3400" b="1" dirty="0"/>
              <a:t>A</a:t>
            </a:r>
          </a:p>
        </p:txBody>
      </p:sp>
      <p:cxnSp>
        <p:nvCxnSpPr>
          <p:cNvPr id="9" name="Straight Arrow Connector 8">
            <a:extLst>
              <a:ext uri="{FF2B5EF4-FFF2-40B4-BE49-F238E27FC236}">
                <a16:creationId xmlns:a16="http://schemas.microsoft.com/office/drawing/2014/main" id="{FDD970DD-9384-46D0-960E-07C890FB3B3F}"/>
              </a:ext>
            </a:extLst>
          </p:cNvPr>
          <p:cNvCxnSpPr>
            <a:cxnSpLocks/>
          </p:cNvCxnSpPr>
          <p:nvPr/>
        </p:nvCxnSpPr>
        <p:spPr>
          <a:xfrm rot="2700000">
            <a:off x="5141734" y="1806698"/>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21CE058-A2EA-442B-B990-73F0A92E9C6D}"/>
              </a:ext>
            </a:extLst>
          </p:cNvPr>
          <p:cNvCxnSpPr>
            <a:cxnSpLocks/>
          </p:cNvCxnSpPr>
          <p:nvPr/>
        </p:nvCxnSpPr>
        <p:spPr>
          <a:xfrm rot="18900000" flipH="1">
            <a:off x="3240021" y="1814719"/>
            <a:ext cx="0" cy="2197769"/>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E97746B-9A10-4818-B379-B236974EF14C}"/>
              </a:ext>
            </a:extLst>
          </p:cNvPr>
          <p:cNvSpPr txBox="1"/>
          <p:nvPr/>
        </p:nvSpPr>
        <p:spPr>
          <a:xfrm>
            <a:off x="2735199" y="2687303"/>
            <a:ext cx="306494" cy="615553"/>
          </a:xfrm>
          <a:prstGeom prst="rect">
            <a:avLst/>
          </a:prstGeom>
          <a:noFill/>
        </p:spPr>
        <p:txBody>
          <a:bodyPr wrap="none" rtlCol="0">
            <a:spAutoFit/>
          </a:bodyPr>
          <a:lstStyle/>
          <a:p>
            <a:r>
              <a:rPr lang="en-US" sz="3400" i="1" dirty="0"/>
              <a:t>f</a:t>
            </a:r>
          </a:p>
        </p:txBody>
      </p:sp>
      <p:sp>
        <p:nvSpPr>
          <p:cNvPr id="12" name="TextBox 11">
            <a:extLst>
              <a:ext uri="{FF2B5EF4-FFF2-40B4-BE49-F238E27FC236}">
                <a16:creationId xmlns:a16="http://schemas.microsoft.com/office/drawing/2014/main" id="{FDABFD36-4090-44F3-8BEB-9B9A9E8373F0}"/>
              </a:ext>
            </a:extLst>
          </p:cNvPr>
          <p:cNvSpPr txBox="1"/>
          <p:nvPr/>
        </p:nvSpPr>
        <p:spPr>
          <a:xfrm>
            <a:off x="5122088" y="2687302"/>
            <a:ext cx="426720" cy="615553"/>
          </a:xfrm>
          <a:prstGeom prst="rect">
            <a:avLst/>
          </a:prstGeom>
          <a:noFill/>
        </p:spPr>
        <p:txBody>
          <a:bodyPr wrap="none" rtlCol="0">
            <a:spAutoFit/>
          </a:bodyPr>
          <a:lstStyle/>
          <a:p>
            <a:r>
              <a:rPr lang="en-US" sz="3400" i="1" dirty="0"/>
              <a:t>g</a:t>
            </a:r>
          </a:p>
        </p:txBody>
      </p:sp>
      <p:sp>
        <p:nvSpPr>
          <p:cNvPr id="16" name="TextBox 15">
            <a:extLst>
              <a:ext uri="{FF2B5EF4-FFF2-40B4-BE49-F238E27FC236}">
                <a16:creationId xmlns:a16="http://schemas.microsoft.com/office/drawing/2014/main" id="{66659872-284E-4010-96C2-1CAC390F57E8}"/>
              </a:ext>
            </a:extLst>
          </p:cNvPr>
          <p:cNvSpPr txBox="1"/>
          <p:nvPr/>
        </p:nvSpPr>
        <p:spPr>
          <a:xfrm>
            <a:off x="3871731" y="1522731"/>
            <a:ext cx="596638" cy="615553"/>
          </a:xfrm>
          <a:prstGeom prst="rect">
            <a:avLst/>
          </a:prstGeom>
          <a:noFill/>
        </p:spPr>
        <p:txBody>
          <a:bodyPr wrap="none" rtlCol="0">
            <a:spAutoFit/>
          </a:bodyPr>
          <a:lstStyle/>
          <a:p>
            <a:r>
              <a:rPr lang="en-US" sz="3400" b="1" dirty="0"/>
              <a:t>W</a:t>
            </a:r>
          </a:p>
        </p:txBody>
      </p:sp>
      <p:cxnSp>
        <p:nvCxnSpPr>
          <p:cNvPr id="13" name="Straight Arrow Connector 12">
            <a:extLst>
              <a:ext uri="{FF2B5EF4-FFF2-40B4-BE49-F238E27FC236}">
                <a16:creationId xmlns:a16="http://schemas.microsoft.com/office/drawing/2014/main" id="{814A8433-5AE3-4422-8CFE-FBF67CDD92CD}"/>
              </a:ext>
            </a:extLst>
          </p:cNvPr>
          <p:cNvCxnSpPr>
            <a:cxnSpLocks/>
          </p:cNvCxnSpPr>
          <p:nvPr/>
        </p:nvCxnSpPr>
        <p:spPr>
          <a:xfrm flipH="1">
            <a:off x="2577554" y="1822041"/>
            <a:ext cx="1282854"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8CB0DE8-62BB-4B97-BE27-9F28931AA480}"/>
              </a:ext>
            </a:extLst>
          </p:cNvPr>
          <p:cNvCxnSpPr>
            <a:cxnSpLocks/>
          </p:cNvCxnSpPr>
          <p:nvPr/>
        </p:nvCxnSpPr>
        <p:spPr>
          <a:xfrm flipH="1">
            <a:off x="4440305" y="1832215"/>
            <a:ext cx="1282854"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F3BBDDB3-739F-44D2-AF9B-DE9752EE318F}"/>
              </a:ext>
            </a:extLst>
          </p:cNvPr>
          <p:cNvSpPr txBox="1"/>
          <p:nvPr/>
        </p:nvSpPr>
        <p:spPr>
          <a:xfrm>
            <a:off x="3082640" y="1285852"/>
            <a:ext cx="412292" cy="584775"/>
          </a:xfrm>
          <a:prstGeom prst="rect">
            <a:avLst/>
          </a:prstGeom>
          <a:noFill/>
        </p:spPr>
        <p:txBody>
          <a:bodyPr wrap="none" rtlCol="0">
            <a:spAutoFit/>
          </a:bodyPr>
          <a:lstStyle/>
          <a:p>
            <a:r>
              <a:rPr lang="en-US" sz="3200" i="1" dirty="0"/>
              <a:t>h</a:t>
            </a:r>
            <a:endParaRPr lang="en-US" sz="3400" i="1" dirty="0"/>
          </a:p>
        </p:txBody>
      </p:sp>
      <p:sp>
        <p:nvSpPr>
          <p:cNvPr id="18" name="TextBox 17">
            <a:extLst>
              <a:ext uri="{FF2B5EF4-FFF2-40B4-BE49-F238E27FC236}">
                <a16:creationId xmlns:a16="http://schemas.microsoft.com/office/drawing/2014/main" id="{BAADCA12-CFDF-40F8-AD24-EB157FCB1AD2}"/>
              </a:ext>
            </a:extLst>
          </p:cNvPr>
          <p:cNvSpPr txBox="1"/>
          <p:nvPr/>
        </p:nvSpPr>
        <p:spPr>
          <a:xfrm>
            <a:off x="4912344" y="1321426"/>
            <a:ext cx="458780" cy="584775"/>
          </a:xfrm>
          <a:prstGeom prst="rect">
            <a:avLst/>
          </a:prstGeom>
          <a:noFill/>
        </p:spPr>
        <p:txBody>
          <a:bodyPr wrap="none" rtlCol="0">
            <a:spAutoFit/>
          </a:bodyPr>
          <a:lstStyle/>
          <a:p>
            <a:r>
              <a:rPr lang="en-US" sz="3200" i="1" dirty="0"/>
              <a:t>X</a:t>
            </a:r>
            <a:endParaRPr lang="en-US" sz="3400" i="1" dirty="0"/>
          </a:p>
        </p:txBody>
      </p:sp>
    </p:spTree>
    <p:extLst>
      <p:ext uri="{BB962C8B-B14F-4D97-AF65-F5344CB8AC3E}">
        <p14:creationId xmlns:p14="http://schemas.microsoft.com/office/powerpoint/2010/main" val="193690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932E0-E298-4400-8F45-BE274F2C6FB8}"/>
              </a:ext>
            </a:extLst>
          </p:cNvPr>
          <p:cNvPicPr>
            <a:picLocks noChangeAspect="1"/>
          </p:cNvPicPr>
          <p:nvPr/>
        </p:nvPicPr>
        <p:blipFill>
          <a:blip r:embed="rId3"/>
          <a:stretch>
            <a:fillRect/>
          </a:stretch>
        </p:blipFill>
        <p:spPr>
          <a:xfrm>
            <a:off x="1531079" y="0"/>
            <a:ext cx="6081842" cy="5143500"/>
          </a:xfrm>
          <a:prstGeom prst="rect">
            <a:avLst/>
          </a:prstGeom>
        </p:spPr>
      </p:pic>
    </p:spTree>
    <p:extLst>
      <p:ext uri="{BB962C8B-B14F-4D97-AF65-F5344CB8AC3E}">
        <p14:creationId xmlns:p14="http://schemas.microsoft.com/office/powerpoint/2010/main" val="1068095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07A542-BC52-41CD-BD5A-FDBD708A3E96}"/>
              </a:ext>
            </a:extLst>
          </p:cNvPr>
          <p:cNvSpPr>
            <a:spLocks noGrp="1"/>
          </p:cNvSpPr>
          <p:nvPr>
            <p:ph type="body" sz="quarter" idx="13"/>
          </p:nvPr>
        </p:nvSpPr>
        <p:spPr/>
        <p:txBody>
          <a:bodyPr/>
          <a:lstStyle/>
          <a:p>
            <a:r>
              <a:rPr lang="en-US" dirty="0"/>
              <a:t>Example: Sorting a List</a:t>
            </a:r>
          </a:p>
        </p:txBody>
      </p:sp>
      <p:sp>
        <p:nvSpPr>
          <p:cNvPr id="17" name="TextBox 16">
            <a:extLst>
              <a:ext uri="{FF2B5EF4-FFF2-40B4-BE49-F238E27FC236}">
                <a16:creationId xmlns:a16="http://schemas.microsoft.com/office/drawing/2014/main" id="{8E2E19AB-C7CE-414C-AA4C-C3E7B7782FEA}"/>
              </a:ext>
            </a:extLst>
          </p:cNvPr>
          <p:cNvSpPr txBox="1"/>
          <p:nvPr/>
        </p:nvSpPr>
        <p:spPr>
          <a:xfrm>
            <a:off x="5989824" y="2676637"/>
            <a:ext cx="1124026" cy="461665"/>
          </a:xfrm>
          <a:prstGeom prst="rect">
            <a:avLst/>
          </a:prstGeom>
          <a:noFill/>
        </p:spPr>
        <p:txBody>
          <a:bodyPr wrap="none" rtlCol="0">
            <a:spAutoFit/>
          </a:bodyPr>
          <a:lstStyle/>
          <a:p>
            <a:r>
              <a:rPr lang="en-US" sz="2400" b="1" dirty="0"/>
              <a:t>List[T]</a:t>
            </a:r>
          </a:p>
        </p:txBody>
      </p:sp>
      <p:sp>
        <p:nvSpPr>
          <p:cNvPr id="18" name="TextBox 17">
            <a:extLst>
              <a:ext uri="{FF2B5EF4-FFF2-40B4-BE49-F238E27FC236}">
                <a16:creationId xmlns:a16="http://schemas.microsoft.com/office/drawing/2014/main" id="{2DE33E37-47CC-449B-8DF1-55026E4CF584}"/>
              </a:ext>
            </a:extLst>
          </p:cNvPr>
          <p:cNvSpPr txBox="1"/>
          <p:nvPr/>
        </p:nvSpPr>
        <p:spPr>
          <a:xfrm>
            <a:off x="1668129" y="2700902"/>
            <a:ext cx="1124026" cy="461665"/>
          </a:xfrm>
          <a:prstGeom prst="rect">
            <a:avLst/>
          </a:prstGeom>
          <a:noFill/>
        </p:spPr>
        <p:txBody>
          <a:bodyPr wrap="none" rtlCol="0">
            <a:spAutoFit/>
          </a:bodyPr>
          <a:lstStyle/>
          <a:p>
            <a:r>
              <a:rPr lang="en-US" sz="2400" b="1" dirty="0"/>
              <a:t>List[T]</a:t>
            </a:r>
          </a:p>
        </p:txBody>
      </p:sp>
      <p:cxnSp>
        <p:nvCxnSpPr>
          <p:cNvPr id="22" name="Straight Arrow Connector 21">
            <a:extLst>
              <a:ext uri="{FF2B5EF4-FFF2-40B4-BE49-F238E27FC236}">
                <a16:creationId xmlns:a16="http://schemas.microsoft.com/office/drawing/2014/main" id="{611FD558-F4E7-4FF6-A195-EE3FADB3EA9B}"/>
              </a:ext>
            </a:extLst>
          </p:cNvPr>
          <p:cNvCxnSpPr>
            <a:cxnSpLocks/>
          </p:cNvCxnSpPr>
          <p:nvPr/>
        </p:nvCxnSpPr>
        <p:spPr>
          <a:xfrm flipH="1" flipV="1">
            <a:off x="2850142" y="2945004"/>
            <a:ext cx="3076526" cy="410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DCC51D4C-E0EE-46A9-AA2C-F5E85D54F00C}"/>
              </a:ext>
            </a:extLst>
          </p:cNvPr>
          <p:cNvSpPr txBox="1"/>
          <p:nvPr/>
        </p:nvSpPr>
        <p:spPr>
          <a:xfrm>
            <a:off x="4157366" y="2536960"/>
            <a:ext cx="611065" cy="400110"/>
          </a:xfrm>
          <a:prstGeom prst="rect">
            <a:avLst/>
          </a:prstGeom>
          <a:noFill/>
        </p:spPr>
        <p:txBody>
          <a:bodyPr wrap="none" rtlCol="0">
            <a:spAutoFit/>
          </a:bodyPr>
          <a:lstStyle/>
          <a:p>
            <a:r>
              <a:rPr lang="en-US" sz="2000" i="1" dirty="0"/>
              <a:t>sort</a:t>
            </a:r>
          </a:p>
        </p:txBody>
      </p:sp>
    </p:spTree>
    <p:extLst>
      <p:ext uri="{BB962C8B-B14F-4D97-AF65-F5344CB8AC3E}">
        <p14:creationId xmlns:p14="http://schemas.microsoft.com/office/powerpoint/2010/main" val="3175772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8E0FD2-9F53-42CC-9EB5-3C2C99A40638}"/>
              </a:ext>
            </a:extLst>
          </p:cNvPr>
          <p:cNvSpPr>
            <a:spLocks noGrp="1"/>
          </p:cNvSpPr>
          <p:nvPr>
            <p:ph type="body" sz="quarter" idx="13"/>
          </p:nvPr>
        </p:nvSpPr>
        <p:spPr/>
        <p:txBody>
          <a:bodyPr/>
          <a:lstStyle/>
          <a:p>
            <a:r>
              <a:rPr lang="en-US" dirty="0"/>
              <a:t>Example: Sorting a List</a:t>
            </a:r>
          </a:p>
        </p:txBody>
      </p:sp>
      <p:cxnSp>
        <p:nvCxnSpPr>
          <p:cNvPr id="7" name="Straight Arrow Connector 6">
            <a:extLst>
              <a:ext uri="{FF2B5EF4-FFF2-40B4-BE49-F238E27FC236}">
                <a16:creationId xmlns:a16="http://schemas.microsoft.com/office/drawing/2014/main" id="{EB009D45-AE1B-4F02-99D1-9F18081AE57A}"/>
              </a:ext>
            </a:extLst>
          </p:cNvPr>
          <p:cNvCxnSpPr>
            <a:cxnSpLocks/>
          </p:cNvCxnSpPr>
          <p:nvPr/>
        </p:nvCxnSpPr>
        <p:spPr>
          <a:xfrm flipH="1">
            <a:off x="5027950"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D6742F3-25FF-445D-9F2D-F7EB868E8042}"/>
              </a:ext>
            </a:extLst>
          </p:cNvPr>
          <p:cNvSpPr txBox="1"/>
          <p:nvPr/>
        </p:nvSpPr>
        <p:spPr>
          <a:xfrm>
            <a:off x="2639686" y="3540372"/>
            <a:ext cx="612668" cy="400110"/>
          </a:xfrm>
          <a:prstGeom prst="rect">
            <a:avLst/>
          </a:prstGeom>
          <a:noFill/>
        </p:spPr>
        <p:txBody>
          <a:bodyPr wrap="none" rtlCol="0">
            <a:spAutoFit/>
          </a:bodyPr>
          <a:lstStyle/>
          <a:p>
            <a:r>
              <a:rPr lang="en-US" sz="2000" i="1" dirty="0"/>
              <a:t>bag</a:t>
            </a:r>
          </a:p>
        </p:txBody>
      </p:sp>
      <p:sp>
        <p:nvSpPr>
          <p:cNvPr id="9" name="TextBox 8">
            <a:extLst>
              <a:ext uri="{FF2B5EF4-FFF2-40B4-BE49-F238E27FC236}">
                <a16:creationId xmlns:a16="http://schemas.microsoft.com/office/drawing/2014/main" id="{6917A065-0EB8-4131-BC8E-4E034CCF1648}"/>
              </a:ext>
            </a:extLst>
          </p:cNvPr>
          <p:cNvSpPr txBox="1"/>
          <p:nvPr/>
        </p:nvSpPr>
        <p:spPr>
          <a:xfrm>
            <a:off x="5690126" y="3540372"/>
            <a:ext cx="612668" cy="400110"/>
          </a:xfrm>
          <a:prstGeom prst="rect">
            <a:avLst/>
          </a:prstGeom>
          <a:noFill/>
        </p:spPr>
        <p:txBody>
          <a:bodyPr wrap="none" rtlCol="0">
            <a:spAutoFit/>
          </a:bodyPr>
          <a:lstStyle/>
          <a:p>
            <a:r>
              <a:rPr lang="en-US" sz="2000" i="1" dirty="0"/>
              <a:t>bag</a:t>
            </a:r>
          </a:p>
        </p:txBody>
      </p:sp>
      <p:sp>
        <p:nvSpPr>
          <p:cNvPr id="11" name="TextBox 10">
            <a:extLst>
              <a:ext uri="{FF2B5EF4-FFF2-40B4-BE49-F238E27FC236}">
                <a16:creationId xmlns:a16="http://schemas.microsoft.com/office/drawing/2014/main" id="{75279FA8-FB46-46EE-81E6-A8A21172681F}"/>
              </a:ext>
            </a:extLst>
          </p:cNvPr>
          <p:cNvSpPr txBox="1"/>
          <p:nvPr/>
        </p:nvSpPr>
        <p:spPr>
          <a:xfrm>
            <a:off x="3845582" y="4172566"/>
            <a:ext cx="1159292" cy="461665"/>
          </a:xfrm>
          <a:prstGeom prst="rect">
            <a:avLst/>
          </a:prstGeom>
          <a:noFill/>
        </p:spPr>
        <p:txBody>
          <a:bodyPr wrap="none" rtlCol="0">
            <a:spAutoFit/>
          </a:bodyPr>
          <a:lstStyle/>
          <a:p>
            <a:r>
              <a:rPr lang="en-US" sz="2400" b="1" dirty="0"/>
              <a:t>Bag[T]</a:t>
            </a:r>
          </a:p>
        </p:txBody>
      </p:sp>
      <p:cxnSp>
        <p:nvCxnSpPr>
          <p:cNvPr id="12" name="Straight Arrow Connector 11">
            <a:extLst>
              <a:ext uri="{FF2B5EF4-FFF2-40B4-BE49-F238E27FC236}">
                <a16:creationId xmlns:a16="http://schemas.microsoft.com/office/drawing/2014/main" id="{2EA69905-2AD5-49C6-8F07-A01208303040}"/>
              </a:ext>
            </a:extLst>
          </p:cNvPr>
          <p:cNvCxnSpPr>
            <a:cxnSpLocks/>
          </p:cNvCxnSpPr>
          <p:nvPr/>
        </p:nvCxnSpPr>
        <p:spPr>
          <a:xfrm>
            <a:off x="277034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913535C3-64D0-4D59-9552-45E20F5CF611}"/>
              </a:ext>
            </a:extLst>
          </p:cNvPr>
          <p:cNvSpPr txBox="1"/>
          <p:nvPr/>
        </p:nvSpPr>
        <p:spPr>
          <a:xfrm>
            <a:off x="5989824" y="2676637"/>
            <a:ext cx="1124026" cy="461665"/>
          </a:xfrm>
          <a:prstGeom prst="rect">
            <a:avLst/>
          </a:prstGeom>
          <a:noFill/>
        </p:spPr>
        <p:txBody>
          <a:bodyPr wrap="none" rtlCol="0">
            <a:spAutoFit/>
          </a:bodyPr>
          <a:lstStyle/>
          <a:p>
            <a:r>
              <a:rPr lang="en-US" sz="2400" b="1" dirty="0"/>
              <a:t>List[T]</a:t>
            </a:r>
          </a:p>
        </p:txBody>
      </p:sp>
      <p:sp>
        <p:nvSpPr>
          <p:cNvPr id="21" name="TextBox 20">
            <a:extLst>
              <a:ext uri="{FF2B5EF4-FFF2-40B4-BE49-F238E27FC236}">
                <a16:creationId xmlns:a16="http://schemas.microsoft.com/office/drawing/2014/main" id="{457FF737-8776-42AF-88DB-D877FBE5CF10}"/>
              </a:ext>
            </a:extLst>
          </p:cNvPr>
          <p:cNvSpPr txBox="1"/>
          <p:nvPr/>
        </p:nvSpPr>
        <p:spPr>
          <a:xfrm>
            <a:off x="1668129" y="2700902"/>
            <a:ext cx="1124026" cy="461665"/>
          </a:xfrm>
          <a:prstGeom prst="rect">
            <a:avLst/>
          </a:prstGeom>
          <a:noFill/>
        </p:spPr>
        <p:txBody>
          <a:bodyPr wrap="none" rtlCol="0">
            <a:spAutoFit/>
          </a:bodyPr>
          <a:lstStyle/>
          <a:p>
            <a:r>
              <a:rPr lang="en-US" sz="2400" b="1" dirty="0"/>
              <a:t>List[T]</a:t>
            </a:r>
          </a:p>
        </p:txBody>
      </p:sp>
      <p:cxnSp>
        <p:nvCxnSpPr>
          <p:cNvPr id="24" name="Straight Arrow Connector 23">
            <a:extLst>
              <a:ext uri="{FF2B5EF4-FFF2-40B4-BE49-F238E27FC236}">
                <a16:creationId xmlns:a16="http://schemas.microsoft.com/office/drawing/2014/main" id="{415E6275-AC52-47E5-A18D-047C2A7E08D5}"/>
              </a:ext>
            </a:extLst>
          </p:cNvPr>
          <p:cNvCxnSpPr>
            <a:cxnSpLocks/>
          </p:cNvCxnSpPr>
          <p:nvPr/>
        </p:nvCxnSpPr>
        <p:spPr>
          <a:xfrm flipH="1" flipV="1">
            <a:off x="2850142" y="2945004"/>
            <a:ext cx="3076526" cy="410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CF7B8FA6-84F6-4C5F-95F3-F5FE9B72F90A}"/>
              </a:ext>
            </a:extLst>
          </p:cNvPr>
          <p:cNvSpPr txBox="1"/>
          <p:nvPr/>
        </p:nvSpPr>
        <p:spPr>
          <a:xfrm>
            <a:off x="3754029" y="2507359"/>
            <a:ext cx="1367682" cy="400110"/>
          </a:xfrm>
          <a:prstGeom prst="rect">
            <a:avLst/>
          </a:prstGeom>
          <a:noFill/>
        </p:spPr>
        <p:txBody>
          <a:bodyPr wrap="none" rtlCol="0">
            <a:spAutoFit/>
          </a:bodyPr>
          <a:lstStyle/>
          <a:p>
            <a:r>
              <a:rPr lang="en-US" sz="2000" i="1" dirty="0"/>
              <a:t>bag</a:t>
            </a:r>
            <a:r>
              <a:rPr lang="en-US" sz="2000" baseline="30000" dirty="0"/>
              <a:t> ∘ </a:t>
            </a:r>
            <a:r>
              <a:rPr lang="en-US" sz="2000" dirty="0"/>
              <a:t>· </a:t>
            </a:r>
            <a:r>
              <a:rPr lang="en-US" sz="2000" i="1" dirty="0"/>
              <a:t>bag</a:t>
            </a:r>
          </a:p>
        </p:txBody>
      </p:sp>
    </p:spTree>
    <p:extLst>
      <p:ext uri="{BB962C8B-B14F-4D97-AF65-F5344CB8AC3E}">
        <p14:creationId xmlns:p14="http://schemas.microsoft.com/office/powerpoint/2010/main" val="534064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C7E934-41C4-4935-806E-D3FC9622A805}"/>
              </a:ext>
            </a:extLst>
          </p:cNvPr>
          <p:cNvSpPr>
            <a:spLocks noGrp="1"/>
          </p:cNvSpPr>
          <p:nvPr>
            <p:ph type="body" sz="quarter" idx="13"/>
          </p:nvPr>
        </p:nvSpPr>
        <p:spPr/>
        <p:txBody>
          <a:bodyPr/>
          <a:lstStyle/>
          <a:p>
            <a:r>
              <a:rPr lang="en-US" dirty="0"/>
              <a:t>Example: Sorting a List</a:t>
            </a:r>
          </a:p>
        </p:txBody>
      </p:sp>
      <p:cxnSp>
        <p:nvCxnSpPr>
          <p:cNvPr id="5" name="Straight Arrow Connector 4">
            <a:extLst>
              <a:ext uri="{FF2B5EF4-FFF2-40B4-BE49-F238E27FC236}">
                <a16:creationId xmlns:a16="http://schemas.microsoft.com/office/drawing/2014/main" id="{4AD77609-266C-4E00-99F0-C04600499D47}"/>
              </a:ext>
            </a:extLst>
          </p:cNvPr>
          <p:cNvCxnSpPr>
            <a:cxnSpLocks/>
          </p:cNvCxnSpPr>
          <p:nvPr/>
        </p:nvCxnSpPr>
        <p:spPr>
          <a:xfrm flipH="1">
            <a:off x="5027950"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1BA0092-11DC-4CE4-90CA-8F21F0E5E9DB}"/>
              </a:ext>
            </a:extLst>
          </p:cNvPr>
          <p:cNvSpPr txBox="1"/>
          <p:nvPr/>
        </p:nvSpPr>
        <p:spPr>
          <a:xfrm>
            <a:off x="3845582" y="4172566"/>
            <a:ext cx="1159292" cy="461665"/>
          </a:xfrm>
          <a:prstGeom prst="rect">
            <a:avLst/>
          </a:prstGeom>
          <a:noFill/>
        </p:spPr>
        <p:txBody>
          <a:bodyPr wrap="none" rtlCol="0">
            <a:spAutoFit/>
          </a:bodyPr>
          <a:lstStyle/>
          <a:p>
            <a:r>
              <a:rPr lang="en-US" sz="2400" b="1" dirty="0"/>
              <a:t>Bag[T]</a:t>
            </a:r>
          </a:p>
        </p:txBody>
      </p:sp>
      <p:cxnSp>
        <p:nvCxnSpPr>
          <p:cNvPr id="9" name="Straight Arrow Connector 8">
            <a:extLst>
              <a:ext uri="{FF2B5EF4-FFF2-40B4-BE49-F238E27FC236}">
                <a16:creationId xmlns:a16="http://schemas.microsoft.com/office/drawing/2014/main" id="{89B5298C-7A0B-475F-8438-F1D8C48FBCDC}"/>
              </a:ext>
            </a:extLst>
          </p:cNvPr>
          <p:cNvCxnSpPr>
            <a:cxnSpLocks/>
          </p:cNvCxnSpPr>
          <p:nvPr/>
        </p:nvCxnSpPr>
        <p:spPr>
          <a:xfrm>
            <a:off x="277034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64B479ED-1B0E-474A-815D-39E22DD81A92}"/>
              </a:ext>
            </a:extLst>
          </p:cNvPr>
          <p:cNvCxnSpPr>
            <a:cxnSpLocks/>
          </p:cNvCxnSpPr>
          <p:nvPr/>
        </p:nvCxnSpPr>
        <p:spPr>
          <a:xfrm flipV="1">
            <a:off x="2796938" y="1545600"/>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D42C7FE2-4BBF-4BC4-A569-E7E38CB3DC42}"/>
              </a:ext>
            </a:extLst>
          </p:cNvPr>
          <p:cNvSpPr txBox="1"/>
          <p:nvPr/>
        </p:nvSpPr>
        <p:spPr>
          <a:xfrm>
            <a:off x="3881292" y="1091360"/>
            <a:ext cx="1124026" cy="461665"/>
          </a:xfrm>
          <a:prstGeom prst="rect">
            <a:avLst/>
          </a:prstGeom>
          <a:noFill/>
        </p:spPr>
        <p:txBody>
          <a:bodyPr wrap="none" rtlCol="0">
            <a:spAutoFit/>
          </a:bodyPr>
          <a:lstStyle/>
          <a:p>
            <a:r>
              <a:rPr lang="en-US" sz="2400" b="1" dirty="0"/>
              <a:t>List[T]</a:t>
            </a:r>
          </a:p>
        </p:txBody>
      </p:sp>
      <p:sp>
        <p:nvSpPr>
          <p:cNvPr id="12" name="TextBox 11">
            <a:extLst>
              <a:ext uri="{FF2B5EF4-FFF2-40B4-BE49-F238E27FC236}">
                <a16:creationId xmlns:a16="http://schemas.microsoft.com/office/drawing/2014/main" id="{79E2B296-F330-4702-BC50-9048C18F49EC}"/>
              </a:ext>
            </a:extLst>
          </p:cNvPr>
          <p:cNvSpPr txBox="1"/>
          <p:nvPr/>
        </p:nvSpPr>
        <p:spPr>
          <a:xfrm>
            <a:off x="2739744" y="1752858"/>
            <a:ext cx="612668" cy="400110"/>
          </a:xfrm>
          <a:prstGeom prst="rect">
            <a:avLst/>
          </a:prstGeom>
          <a:noFill/>
        </p:spPr>
        <p:txBody>
          <a:bodyPr wrap="none" rtlCol="0">
            <a:spAutoFit/>
          </a:bodyPr>
          <a:lstStyle/>
          <a:p>
            <a:r>
              <a:rPr lang="en-US" sz="2000" i="1" dirty="0"/>
              <a:t>???</a:t>
            </a:r>
          </a:p>
        </p:txBody>
      </p:sp>
      <p:sp>
        <p:nvSpPr>
          <p:cNvPr id="16" name="TextBox 15">
            <a:extLst>
              <a:ext uri="{FF2B5EF4-FFF2-40B4-BE49-F238E27FC236}">
                <a16:creationId xmlns:a16="http://schemas.microsoft.com/office/drawing/2014/main" id="{B1B17378-5D69-41B8-99EE-0E869DE4EE33}"/>
              </a:ext>
            </a:extLst>
          </p:cNvPr>
          <p:cNvSpPr txBox="1"/>
          <p:nvPr/>
        </p:nvSpPr>
        <p:spPr>
          <a:xfrm>
            <a:off x="5989824" y="2676637"/>
            <a:ext cx="1124026" cy="461665"/>
          </a:xfrm>
          <a:prstGeom prst="rect">
            <a:avLst/>
          </a:prstGeom>
          <a:noFill/>
        </p:spPr>
        <p:txBody>
          <a:bodyPr wrap="none" rtlCol="0">
            <a:spAutoFit/>
          </a:bodyPr>
          <a:lstStyle/>
          <a:p>
            <a:r>
              <a:rPr lang="en-US" sz="2400" b="1" dirty="0"/>
              <a:t>List[T]</a:t>
            </a:r>
          </a:p>
        </p:txBody>
      </p:sp>
      <p:sp>
        <p:nvSpPr>
          <p:cNvPr id="17" name="TextBox 16">
            <a:extLst>
              <a:ext uri="{FF2B5EF4-FFF2-40B4-BE49-F238E27FC236}">
                <a16:creationId xmlns:a16="http://schemas.microsoft.com/office/drawing/2014/main" id="{1B5B2618-EC81-4585-8719-1CB2AE13F985}"/>
              </a:ext>
            </a:extLst>
          </p:cNvPr>
          <p:cNvSpPr txBox="1"/>
          <p:nvPr/>
        </p:nvSpPr>
        <p:spPr>
          <a:xfrm>
            <a:off x="1668129" y="2700902"/>
            <a:ext cx="1124026" cy="461665"/>
          </a:xfrm>
          <a:prstGeom prst="rect">
            <a:avLst/>
          </a:prstGeom>
          <a:noFill/>
        </p:spPr>
        <p:txBody>
          <a:bodyPr wrap="none" rtlCol="0">
            <a:spAutoFit/>
          </a:bodyPr>
          <a:lstStyle/>
          <a:p>
            <a:r>
              <a:rPr lang="en-US" sz="2400" b="1" dirty="0"/>
              <a:t>List[T]</a:t>
            </a:r>
          </a:p>
        </p:txBody>
      </p:sp>
      <p:cxnSp>
        <p:nvCxnSpPr>
          <p:cNvPr id="18" name="Straight Arrow Connector 17">
            <a:extLst>
              <a:ext uri="{FF2B5EF4-FFF2-40B4-BE49-F238E27FC236}">
                <a16:creationId xmlns:a16="http://schemas.microsoft.com/office/drawing/2014/main" id="{61E9169B-8534-489C-93DE-2E19170929DB}"/>
              </a:ext>
            </a:extLst>
          </p:cNvPr>
          <p:cNvCxnSpPr>
            <a:cxnSpLocks/>
          </p:cNvCxnSpPr>
          <p:nvPr/>
        </p:nvCxnSpPr>
        <p:spPr>
          <a:xfrm flipH="1" flipV="1">
            <a:off x="2850142" y="2945004"/>
            <a:ext cx="3076526" cy="410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8056D47D-61C5-4B19-88F4-5389F01982ED}"/>
              </a:ext>
            </a:extLst>
          </p:cNvPr>
          <p:cNvSpPr txBox="1"/>
          <p:nvPr/>
        </p:nvSpPr>
        <p:spPr>
          <a:xfrm>
            <a:off x="2639686" y="3540372"/>
            <a:ext cx="612668" cy="400110"/>
          </a:xfrm>
          <a:prstGeom prst="rect">
            <a:avLst/>
          </a:prstGeom>
          <a:noFill/>
        </p:spPr>
        <p:txBody>
          <a:bodyPr wrap="none" rtlCol="0">
            <a:spAutoFit/>
          </a:bodyPr>
          <a:lstStyle/>
          <a:p>
            <a:r>
              <a:rPr lang="en-US" sz="2000" i="1" dirty="0"/>
              <a:t>bag</a:t>
            </a:r>
          </a:p>
        </p:txBody>
      </p:sp>
      <p:sp>
        <p:nvSpPr>
          <p:cNvPr id="21" name="TextBox 20">
            <a:extLst>
              <a:ext uri="{FF2B5EF4-FFF2-40B4-BE49-F238E27FC236}">
                <a16:creationId xmlns:a16="http://schemas.microsoft.com/office/drawing/2014/main" id="{3A180538-05C1-4EFD-85A5-78995ED1CF0C}"/>
              </a:ext>
            </a:extLst>
          </p:cNvPr>
          <p:cNvSpPr txBox="1"/>
          <p:nvPr/>
        </p:nvSpPr>
        <p:spPr>
          <a:xfrm>
            <a:off x="5690126" y="3540372"/>
            <a:ext cx="612668" cy="400110"/>
          </a:xfrm>
          <a:prstGeom prst="rect">
            <a:avLst/>
          </a:prstGeom>
          <a:noFill/>
        </p:spPr>
        <p:txBody>
          <a:bodyPr wrap="none" rtlCol="0">
            <a:spAutoFit/>
          </a:bodyPr>
          <a:lstStyle/>
          <a:p>
            <a:r>
              <a:rPr lang="en-US" sz="2000" i="1" dirty="0"/>
              <a:t>bag</a:t>
            </a:r>
          </a:p>
        </p:txBody>
      </p:sp>
      <p:sp>
        <p:nvSpPr>
          <p:cNvPr id="22" name="TextBox 21">
            <a:extLst>
              <a:ext uri="{FF2B5EF4-FFF2-40B4-BE49-F238E27FC236}">
                <a16:creationId xmlns:a16="http://schemas.microsoft.com/office/drawing/2014/main" id="{DBA29CDA-F732-419F-AF10-E8617ED84261}"/>
              </a:ext>
            </a:extLst>
          </p:cNvPr>
          <p:cNvSpPr txBox="1"/>
          <p:nvPr/>
        </p:nvSpPr>
        <p:spPr>
          <a:xfrm>
            <a:off x="3754029" y="2507359"/>
            <a:ext cx="1367682" cy="400110"/>
          </a:xfrm>
          <a:prstGeom prst="rect">
            <a:avLst/>
          </a:prstGeom>
          <a:noFill/>
        </p:spPr>
        <p:txBody>
          <a:bodyPr wrap="none" rtlCol="0">
            <a:spAutoFit/>
          </a:bodyPr>
          <a:lstStyle/>
          <a:p>
            <a:r>
              <a:rPr lang="en-US" sz="2000" i="1" dirty="0"/>
              <a:t>bag</a:t>
            </a:r>
            <a:r>
              <a:rPr lang="en-US" sz="2000" baseline="30000" dirty="0"/>
              <a:t> ∘ </a:t>
            </a:r>
            <a:r>
              <a:rPr lang="en-US" sz="2000" dirty="0"/>
              <a:t>· </a:t>
            </a:r>
            <a:r>
              <a:rPr lang="en-US" sz="2000" i="1" dirty="0"/>
              <a:t>bag</a:t>
            </a:r>
          </a:p>
        </p:txBody>
      </p:sp>
    </p:spTree>
    <p:extLst>
      <p:ext uri="{BB962C8B-B14F-4D97-AF65-F5344CB8AC3E}">
        <p14:creationId xmlns:p14="http://schemas.microsoft.com/office/powerpoint/2010/main" val="252151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2AA7C1-BAC4-49C5-A5C6-E9EDE542F382}"/>
              </a:ext>
            </a:extLst>
          </p:cNvPr>
          <p:cNvSpPr>
            <a:spLocks noGrp="1"/>
          </p:cNvSpPr>
          <p:nvPr>
            <p:ph type="body" sz="quarter" idx="13"/>
          </p:nvPr>
        </p:nvSpPr>
        <p:spPr/>
        <p:txBody>
          <a:bodyPr/>
          <a:lstStyle/>
          <a:p>
            <a:r>
              <a:rPr lang="en-US" dirty="0"/>
              <a:t>Example: Sorting a List</a:t>
            </a:r>
          </a:p>
        </p:txBody>
      </p:sp>
      <p:cxnSp>
        <p:nvCxnSpPr>
          <p:cNvPr id="4" name="Straight Arrow Connector 3">
            <a:extLst>
              <a:ext uri="{FF2B5EF4-FFF2-40B4-BE49-F238E27FC236}">
                <a16:creationId xmlns:a16="http://schemas.microsoft.com/office/drawing/2014/main" id="{CF158D52-B6F2-4232-9133-FAD0C0F736FC}"/>
              </a:ext>
            </a:extLst>
          </p:cNvPr>
          <p:cNvCxnSpPr>
            <a:cxnSpLocks/>
          </p:cNvCxnSpPr>
          <p:nvPr/>
        </p:nvCxnSpPr>
        <p:spPr>
          <a:xfrm flipV="1">
            <a:off x="3762138" y="2145543"/>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2D2788AC-F092-4DD4-B669-8B416895EBAC}"/>
              </a:ext>
            </a:extLst>
          </p:cNvPr>
          <p:cNvSpPr txBox="1"/>
          <p:nvPr/>
        </p:nvSpPr>
        <p:spPr>
          <a:xfrm>
            <a:off x="4846492" y="1691303"/>
            <a:ext cx="1124026" cy="461665"/>
          </a:xfrm>
          <a:prstGeom prst="rect">
            <a:avLst/>
          </a:prstGeom>
          <a:noFill/>
        </p:spPr>
        <p:txBody>
          <a:bodyPr wrap="none" rtlCol="0">
            <a:spAutoFit/>
          </a:bodyPr>
          <a:lstStyle/>
          <a:p>
            <a:r>
              <a:rPr lang="en-US" sz="2400" b="1" dirty="0"/>
              <a:t>List[T]</a:t>
            </a:r>
          </a:p>
        </p:txBody>
      </p:sp>
      <p:sp>
        <p:nvSpPr>
          <p:cNvPr id="6" name="TextBox 5">
            <a:extLst>
              <a:ext uri="{FF2B5EF4-FFF2-40B4-BE49-F238E27FC236}">
                <a16:creationId xmlns:a16="http://schemas.microsoft.com/office/drawing/2014/main" id="{214BA784-A465-430A-B2EA-3A563DA862C8}"/>
              </a:ext>
            </a:extLst>
          </p:cNvPr>
          <p:cNvSpPr txBox="1"/>
          <p:nvPr/>
        </p:nvSpPr>
        <p:spPr>
          <a:xfrm>
            <a:off x="4416144" y="2589491"/>
            <a:ext cx="612668" cy="400110"/>
          </a:xfrm>
          <a:prstGeom prst="rect">
            <a:avLst/>
          </a:prstGeom>
          <a:noFill/>
        </p:spPr>
        <p:txBody>
          <a:bodyPr wrap="none" rtlCol="0">
            <a:spAutoFit/>
          </a:bodyPr>
          <a:lstStyle/>
          <a:p>
            <a:r>
              <a:rPr lang="en-US" sz="2000" i="1" dirty="0"/>
              <a:t>???</a:t>
            </a:r>
          </a:p>
        </p:txBody>
      </p:sp>
      <p:sp>
        <p:nvSpPr>
          <p:cNvPr id="7" name="TextBox 6">
            <a:extLst>
              <a:ext uri="{FF2B5EF4-FFF2-40B4-BE49-F238E27FC236}">
                <a16:creationId xmlns:a16="http://schemas.microsoft.com/office/drawing/2014/main" id="{3BF49ED2-3BBF-4B05-9C4F-51FD09B904A9}"/>
              </a:ext>
            </a:extLst>
          </p:cNvPr>
          <p:cNvSpPr txBox="1"/>
          <p:nvPr/>
        </p:nvSpPr>
        <p:spPr>
          <a:xfrm>
            <a:off x="2633329" y="3300845"/>
            <a:ext cx="1124026" cy="461665"/>
          </a:xfrm>
          <a:prstGeom prst="rect">
            <a:avLst/>
          </a:prstGeom>
          <a:noFill/>
        </p:spPr>
        <p:txBody>
          <a:bodyPr wrap="none" rtlCol="0">
            <a:spAutoFit/>
          </a:bodyPr>
          <a:lstStyle/>
          <a:p>
            <a:r>
              <a:rPr lang="en-US" sz="2400" b="1" dirty="0"/>
              <a:t>List[T]</a:t>
            </a:r>
          </a:p>
        </p:txBody>
      </p:sp>
    </p:spTree>
    <p:extLst>
      <p:ext uri="{BB962C8B-B14F-4D97-AF65-F5344CB8AC3E}">
        <p14:creationId xmlns:p14="http://schemas.microsoft.com/office/powerpoint/2010/main" val="3565514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2AA7C1-BAC4-49C5-A5C6-E9EDE542F382}"/>
              </a:ext>
            </a:extLst>
          </p:cNvPr>
          <p:cNvSpPr>
            <a:spLocks noGrp="1"/>
          </p:cNvSpPr>
          <p:nvPr>
            <p:ph type="body" sz="quarter" idx="13"/>
          </p:nvPr>
        </p:nvSpPr>
        <p:spPr>
          <a:xfrm>
            <a:off x="340786" y="343304"/>
            <a:ext cx="8439148" cy="686442"/>
          </a:xfrm>
        </p:spPr>
        <p:txBody>
          <a:bodyPr/>
          <a:lstStyle/>
          <a:p>
            <a:r>
              <a:rPr lang="en-US" dirty="0"/>
              <a:t>Example: Sorting a List</a:t>
            </a:r>
          </a:p>
        </p:txBody>
      </p:sp>
      <p:pic>
        <p:nvPicPr>
          <p:cNvPr id="8" name="Picture 7">
            <a:extLst>
              <a:ext uri="{FF2B5EF4-FFF2-40B4-BE49-F238E27FC236}">
                <a16:creationId xmlns:a16="http://schemas.microsoft.com/office/drawing/2014/main" id="{5335DCB0-2A84-4393-AB21-BA8901CF4A3D}"/>
              </a:ext>
            </a:extLst>
          </p:cNvPr>
          <p:cNvPicPr>
            <a:picLocks noChangeAspect="1"/>
          </p:cNvPicPr>
          <p:nvPr/>
        </p:nvPicPr>
        <p:blipFill>
          <a:blip r:embed="rId3"/>
          <a:stretch>
            <a:fillRect/>
          </a:stretch>
        </p:blipFill>
        <p:spPr>
          <a:xfrm>
            <a:off x="3041701" y="1734028"/>
            <a:ext cx="356521" cy="388932"/>
          </a:xfrm>
          <a:prstGeom prst="rect">
            <a:avLst/>
          </a:prstGeom>
        </p:spPr>
      </p:pic>
      <p:cxnSp>
        <p:nvCxnSpPr>
          <p:cNvPr id="14" name="Straight Arrow Connector 13">
            <a:extLst>
              <a:ext uri="{FF2B5EF4-FFF2-40B4-BE49-F238E27FC236}">
                <a16:creationId xmlns:a16="http://schemas.microsoft.com/office/drawing/2014/main" id="{F5E3917F-C9D9-4FDD-B4D6-52E75079EEB2}"/>
              </a:ext>
            </a:extLst>
          </p:cNvPr>
          <p:cNvCxnSpPr>
            <a:cxnSpLocks/>
          </p:cNvCxnSpPr>
          <p:nvPr/>
        </p:nvCxnSpPr>
        <p:spPr>
          <a:xfrm flipV="1">
            <a:off x="3762138" y="2145543"/>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090D3CCA-B43C-4734-8B3D-730F6574E1FA}"/>
              </a:ext>
            </a:extLst>
          </p:cNvPr>
          <p:cNvSpPr txBox="1"/>
          <p:nvPr/>
        </p:nvSpPr>
        <p:spPr>
          <a:xfrm>
            <a:off x="4846492" y="1691303"/>
            <a:ext cx="1124026" cy="461665"/>
          </a:xfrm>
          <a:prstGeom prst="rect">
            <a:avLst/>
          </a:prstGeom>
          <a:noFill/>
        </p:spPr>
        <p:txBody>
          <a:bodyPr wrap="none" rtlCol="0">
            <a:spAutoFit/>
          </a:bodyPr>
          <a:lstStyle/>
          <a:p>
            <a:r>
              <a:rPr lang="en-US" sz="2400" b="1" dirty="0"/>
              <a:t>List[T]</a:t>
            </a:r>
          </a:p>
        </p:txBody>
      </p:sp>
      <p:sp>
        <p:nvSpPr>
          <p:cNvPr id="16" name="TextBox 15">
            <a:extLst>
              <a:ext uri="{FF2B5EF4-FFF2-40B4-BE49-F238E27FC236}">
                <a16:creationId xmlns:a16="http://schemas.microsoft.com/office/drawing/2014/main" id="{053CA1EE-161A-4864-8A5E-EDC0E8D830EE}"/>
              </a:ext>
            </a:extLst>
          </p:cNvPr>
          <p:cNvSpPr txBox="1"/>
          <p:nvPr/>
        </p:nvSpPr>
        <p:spPr>
          <a:xfrm>
            <a:off x="4416144" y="2589491"/>
            <a:ext cx="612668" cy="400110"/>
          </a:xfrm>
          <a:prstGeom prst="rect">
            <a:avLst/>
          </a:prstGeom>
          <a:noFill/>
        </p:spPr>
        <p:txBody>
          <a:bodyPr wrap="none" rtlCol="0">
            <a:spAutoFit/>
          </a:bodyPr>
          <a:lstStyle/>
          <a:p>
            <a:r>
              <a:rPr lang="en-US" sz="2000" i="1" dirty="0"/>
              <a:t>???</a:t>
            </a:r>
          </a:p>
        </p:txBody>
      </p:sp>
      <p:sp>
        <p:nvSpPr>
          <p:cNvPr id="17" name="TextBox 16">
            <a:extLst>
              <a:ext uri="{FF2B5EF4-FFF2-40B4-BE49-F238E27FC236}">
                <a16:creationId xmlns:a16="http://schemas.microsoft.com/office/drawing/2014/main" id="{EF54AD9E-AC13-44E0-99AB-6A46CF5511C7}"/>
              </a:ext>
            </a:extLst>
          </p:cNvPr>
          <p:cNvSpPr txBox="1"/>
          <p:nvPr/>
        </p:nvSpPr>
        <p:spPr>
          <a:xfrm>
            <a:off x="2633329" y="3300845"/>
            <a:ext cx="1124026" cy="461665"/>
          </a:xfrm>
          <a:prstGeom prst="rect">
            <a:avLst/>
          </a:prstGeom>
          <a:noFill/>
        </p:spPr>
        <p:txBody>
          <a:bodyPr wrap="none" rtlCol="0">
            <a:spAutoFit/>
          </a:bodyPr>
          <a:lstStyle/>
          <a:p>
            <a:r>
              <a:rPr lang="en-US" sz="2400" b="1" dirty="0"/>
              <a:t>List[T]</a:t>
            </a:r>
          </a:p>
        </p:txBody>
      </p:sp>
    </p:spTree>
    <p:extLst>
      <p:ext uri="{BB962C8B-B14F-4D97-AF65-F5344CB8AC3E}">
        <p14:creationId xmlns:p14="http://schemas.microsoft.com/office/powerpoint/2010/main" val="85309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2AA7C1-BAC4-49C5-A5C6-E9EDE542F382}"/>
              </a:ext>
            </a:extLst>
          </p:cNvPr>
          <p:cNvSpPr>
            <a:spLocks noGrp="1"/>
          </p:cNvSpPr>
          <p:nvPr>
            <p:ph type="body" sz="quarter" idx="13"/>
          </p:nvPr>
        </p:nvSpPr>
        <p:spPr/>
        <p:txBody>
          <a:bodyPr/>
          <a:lstStyle/>
          <a:p>
            <a:r>
              <a:rPr lang="en-US" dirty="0"/>
              <a:t>Example: Sorting a List</a:t>
            </a:r>
          </a:p>
        </p:txBody>
      </p:sp>
      <p:pic>
        <p:nvPicPr>
          <p:cNvPr id="10" name="Picture 9">
            <a:extLst>
              <a:ext uri="{FF2B5EF4-FFF2-40B4-BE49-F238E27FC236}">
                <a16:creationId xmlns:a16="http://schemas.microsoft.com/office/drawing/2014/main" id="{53415C74-CB49-4402-B2D6-D8ABC8505212}"/>
              </a:ext>
            </a:extLst>
          </p:cNvPr>
          <p:cNvPicPr>
            <a:picLocks noChangeAspect="1"/>
          </p:cNvPicPr>
          <p:nvPr/>
        </p:nvPicPr>
        <p:blipFill>
          <a:blip r:embed="rId3"/>
          <a:stretch>
            <a:fillRect/>
          </a:stretch>
        </p:blipFill>
        <p:spPr>
          <a:xfrm>
            <a:off x="3041701" y="1734028"/>
            <a:ext cx="356521" cy="388932"/>
          </a:xfrm>
          <a:prstGeom prst="rect">
            <a:avLst/>
          </a:prstGeom>
        </p:spPr>
      </p:pic>
      <p:cxnSp>
        <p:nvCxnSpPr>
          <p:cNvPr id="11" name="Straight Arrow Connector 10">
            <a:extLst>
              <a:ext uri="{FF2B5EF4-FFF2-40B4-BE49-F238E27FC236}">
                <a16:creationId xmlns:a16="http://schemas.microsoft.com/office/drawing/2014/main" id="{A770D2A7-6B02-4968-AE76-A6D5B088CA1F}"/>
              </a:ext>
            </a:extLst>
          </p:cNvPr>
          <p:cNvCxnSpPr>
            <a:cxnSpLocks/>
          </p:cNvCxnSpPr>
          <p:nvPr/>
        </p:nvCxnSpPr>
        <p:spPr>
          <a:xfrm flipV="1">
            <a:off x="3762138" y="2145543"/>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94EA059E-7372-416C-801F-E20ECF690FA6}"/>
              </a:ext>
            </a:extLst>
          </p:cNvPr>
          <p:cNvSpPr txBox="1"/>
          <p:nvPr/>
        </p:nvSpPr>
        <p:spPr>
          <a:xfrm>
            <a:off x="4846492" y="1691303"/>
            <a:ext cx="1124026" cy="461665"/>
          </a:xfrm>
          <a:prstGeom prst="rect">
            <a:avLst/>
          </a:prstGeom>
          <a:noFill/>
        </p:spPr>
        <p:txBody>
          <a:bodyPr wrap="none" rtlCol="0">
            <a:spAutoFit/>
          </a:bodyPr>
          <a:lstStyle/>
          <a:p>
            <a:r>
              <a:rPr lang="en-US" sz="2400" b="1" dirty="0"/>
              <a:t>List[T]</a:t>
            </a:r>
          </a:p>
        </p:txBody>
      </p:sp>
      <p:sp>
        <p:nvSpPr>
          <p:cNvPr id="13" name="TextBox 12">
            <a:extLst>
              <a:ext uri="{FF2B5EF4-FFF2-40B4-BE49-F238E27FC236}">
                <a16:creationId xmlns:a16="http://schemas.microsoft.com/office/drawing/2014/main" id="{7C86E16B-D8DE-4815-B5CE-2A5722DD7BF8}"/>
              </a:ext>
            </a:extLst>
          </p:cNvPr>
          <p:cNvSpPr txBox="1"/>
          <p:nvPr/>
        </p:nvSpPr>
        <p:spPr>
          <a:xfrm>
            <a:off x="4416144" y="2589491"/>
            <a:ext cx="612668" cy="400110"/>
          </a:xfrm>
          <a:prstGeom prst="rect">
            <a:avLst/>
          </a:prstGeom>
          <a:noFill/>
        </p:spPr>
        <p:txBody>
          <a:bodyPr wrap="none" rtlCol="0">
            <a:spAutoFit/>
          </a:bodyPr>
          <a:lstStyle/>
          <a:p>
            <a:r>
              <a:rPr lang="en-US" sz="2000" i="1" dirty="0"/>
              <a:t>???</a:t>
            </a:r>
          </a:p>
        </p:txBody>
      </p:sp>
      <p:sp>
        <p:nvSpPr>
          <p:cNvPr id="14" name="TextBox 13">
            <a:extLst>
              <a:ext uri="{FF2B5EF4-FFF2-40B4-BE49-F238E27FC236}">
                <a16:creationId xmlns:a16="http://schemas.microsoft.com/office/drawing/2014/main" id="{9DC74C2B-EEA4-440F-A53E-05CDD8077DA1}"/>
              </a:ext>
            </a:extLst>
          </p:cNvPr>
          <p:cNvSpPr txBox="1"/>
          <p:nvPr/>
        </p:nvSpPr>
        <p:spPr>
          <a:xfrm>
            <a:off x="2633329" y="3300845"/>
            <a:ext cx="1124026" cy="461665"/>
          </a:xfrm>
          <a:prstGeom prst="rect">
            <a:avLst/>
          </a:prstGeom>
          <a:noFill/>
        </p:spPr>
        <p:txBody>
          <a:bodyPr wrap="none" rtlCol="0">
            <a:spAutoFit/>
          </a:bodyPr>
          <a:lstStyle/>
          <a:p>
            <a:r>
              <a:rPr lang="en-US" sz="2400" b="1" dirty="0"/>
              <a:t>List[T]</a:t>
            </a:r>
          </a:p>
        </p:txBody>
      </p:sp>
      <p:cxnSp>
        <p:nvCxnSpPr>
          <p:cNvPr id="15" name="Straight Arrow Connector 14">
            <a:extLst>
              <a:ext uri="{FF2B5EF4-FFF2-40B4-BE49-F238E27FC236}">
                <a16:creationId xmlns:a16="http://schemas.microsoft.com/office/drawing/2014/main" id="{923F77FD-9FD9-40E9-B068-0A332775AA05}"/>
              </a:ext>
            </a:extLst>
          </p:cNvPr>
          <p:cNvCxnSpPr>
            <a:cxnSpLocks/>
          </p:cNvCxnSpPr>
          <p:nvPr/>
        </p:nvCxnSpPr>
        <p:spPr>
          <a:xfrm flipH="1">
            <a:off x="3398222" y="1922135"/>
            <a:ext cx="1478728"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9A007388-5673-45B4-96E7-C9B3EF4A4669}"/>
              </a:ext>
            </a:extLst>
          </p:cNvPr>
          <p:cNvSpPr txBox="1"/>
          <p:nvPr/>
        </p:nvSpPr>
        <p:spPr>
          <a:xfrm>
            <a:off x="3691647" y="1522795"/>
            <a:ext cx="1067921" cy="400110"/>
          </a:xfrm>
          <a:prstGeom prst="rect">
            <a:avLst/>
          </a:prstGeom>
          <a:noFill/>
        </p:spPr>
        <p:txBody>
          <a:bodyPr wrap="none" rtlCol="0">
            <a:spAutoFit/>
          </a:bodyPr>
          <a:lstStyle/>
          <a:p>
            <a:r>
              <a:rPr lang="en-US" sz="2000" i="1" dirty="0"/>
              <a:t>ordered</a:t>
            </a:r>
          </a:p>
        </p:txBody>
      </p:sp>
    </p:spTree>
    <p:extLst>
      <p:ext uri="{BB962C8B-B14F-4D97-AF65-F5344CB8AC3E}">
        <p14:creationId xmlns:p14="http://schemas.microsoft.com/office/powerpoint/2010/main" val="3117335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2AA7C1-BAC4-49C5-A5C6-E9EDE542F382}"/>
              </a:ext>
            </a:extLst>
          </p:cNvPr>
          <p:cNvSpPr>
            <a:spLocks noGrp="1"/>
          </p:cNvSpPr>
          <p:nvPr>
            <p:ph type="body" sz="quarter" idx="13"/>
          </p:nvPr>
        </p:nvSpPr>
        <p:spPr>
          <a:xfrm>
            <a:off x="340786" y="343304"/>
            <a:ext cx="8439148" cy="686442"/>
          </a:xfrm>
        </p:spPr>
        <p:txBody>
          <a:bodyPr/>
          <a:lstStyle/>
          <a:p>
            <a:r>
              <a:rPr lang="en-US" dirty="0"/>
              <a:t>Example: Sorting a List</a:t>
            </a:r>
          </a:p>
        </p:txBody>
      </p:sp>
      <p:pic>
        <p:nvPicPr>
          <p:cNvPr id="12" name="Picture 11">
            <a:extLst>
              <a:ext uri="{FF2B5EF4-FFF2-40B4-BE49-F238E27FC236}">
                <a16:creationId xmlns:a16="http://schemas.microsoft.com/office/drawing/2014/main" id="{8CD9215C-7CED-42A8-BEAC-1FB90C9E628A}"/>
              </a:ext>
            </a:extLst>
          </p:cNvPr>
          <p:cNvPicPr>
            <a:picLocks noChangeAspect="1"/>
          </p:cNvPicPr>
          <p:nvPr/>
        </p:nvPicPr>
        <p:blipFill>
          <a:blip r:embed="rId3"/>
          <a:stretch>
            <a:fillRect/>
          </a:stretch>
        </p:blipFill>
        <p:spPr>
          <a:xfrm>
            <a:off x="3041701" y="1734028"/>
            <a:ext cx="356521" cy="388932"/>
          </a:xfrm>
          <a:prstGeom prst="rect">
            <a:avLst/>
          </a:prstGeom>
        </p:spPr>
      </p:pic>
      <p:cxnSp>
        <p:nvCxnSpPr>
          <p:cNvPr id="13" name="Straight Arrow Connector 12">
            <a:extLst>
              <a:ext uri="{FF2B5EF4-FFF2-40B4-BE49-F238E27FC236}">
                <a16:creationId xmlns:a16="http://schemas.microsoft.com/office/drawing/2014/main" id="{1B5E4761-73CE-46ED-BD22-D5EE7C6E1983}"/>
              </a:ext>
            </a:extLst>
          </p:cNvPr>
          <p:cNvCxnSpPr>
            <a:cxnSpLocks/>
          </p:cNvCxnSpPr>
          <p:nvPr/>
        </p:nvCxnSpPr>
        <p:spPr>
          <a:xfrm flipV="1">
            <a:off x="3762138" y="2145543"/>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8D05DCA-E4B4-49C4-BE9B-6D0D8945679A}"/>
              </a:ext>
            </a:extLst>
          </p:cNvPr>
          <p:cNvSpPr txBox="1"/>
          <p:nvPr/>
        </p:nvSpPr>
        <p:spPr>
          <a:xfrm>
            <a:off x="4846492" y="1691303"/>
            <a:ext cx="1124026" cy="461665"/>
          </a:xfrm>
          <a:prstGeom prst="rect">
            <a:avLst/>
          </a:prstGeom>
          <a:noFill/>
        </p:spPr>
        <p:txBody>
          <a:bodyPr wrap="none" rtlCol="0">
            <a:spAutoFit/>
          </a:bodyPr>
          <a:lstStyle/>
          <a:p>
            <a:r>
              <a:rPr lang="en-US" sz="2400" b="1" dirty="0"/>
              <a:t>List[T]</a:t>
            </a:r>
          </a:p>
        </p:txBody>
      </p:sp>
      <p:sp>
        <p:nvSpPr>
          <p:cNvPr id="15" name="TextBox 14">
            <a:extLst>
              <a:ext uri="{FF2B5EF4-FFF2-40B4-BE49-F238E27FC236}">
                <a16:creationId xmlns:a16="http://schemas.microsoft.com/office/drawing/2014/main" id="{B48823FF-B3E7-4DA7-A58D-96A17C2689FE}"/>
              </a:ext>
            </a:extLst>
          </p:cNvPr>
          <p:cNvSpPr txBox="1"/>
          <p:nvPr/>
        </p:nvSpPr>
        <p:spPr>
          <a:xfrm>
            <a:off x="4416144" y="2589491"/>
            <a:ext cx="612668" cy="400110"/>
          </a:xfrm>
          <a:prstGeom prst="rect">
            <a:avLst/>
          </a:prstGeom>
          <a:noFill/>
        </p:spPr>
        <p:txBody>
          <a:bodyPr wrap="none" rtlCol="0">
            <a:spAutoFit/>
          </a:bodyPr>
          <a:lstStyle/>
          <a:p>
            <a:r>
              <a:rPr lang="en-US" sz="2000" i="1" dirty="0"/>
              <a:t>???</a:t>
            </a:r>
          </a:p>
        </p:txBody>
      </p:sp>
      <p:sp>
        <p:nvSpPr>
          <p:cNvPr id="16" name="TextBox 15">
            <a:extLst>
              <a:ext uri="{FF2B5EF4-FFF2-40B4-BE49-F238E27FC236}">
                <a16:creationId xmlns:a16="http://schemas.microsoft.com/office/drawing/2014/main" id="{1D95272D-0460-4C25-B8D6-20BA1F44DA19}"/>
              </a:ext>
            </a:extLst>
          </p:cNvPr>
          <p:cNvSpPr txBox="1"/>
          <p:nvPr/>
        </p:nvSpPr>
        <p:spPr>
          <a:xfrm>
            <a:off x="2633329" y="3300845"/>
            <a:ext cx="1124026" cy="461665"/>
          </a:xfrm>
          <a:prstGeom prst="rect">
            <a:avLst/>
          </a:prstGeom>
          <a:noFill/>
        </p:spPr>
        <p:txBody>
          <a:bodyPr wrap="none" rtlCol="0">
            <a:spAutoFit/>
          </a:bodyPr>
          <a:lstStyle/>
          <a:p>
            <a:r>
              <a:rPr lang="en-US" sz="2400" b="1" dirty="0"/>
              <a:t>List[T]</a:t>
            </a:r>
          </a:p>
        </p:txBody>
      </p:sp>
      <p:cxnSp>
        <p:nvCxnSpPr>
          <p:cNvPr id="17" name="Straight Arrow Connector 16">
            <a:extLst>
              <a:ext uri="{FF2B5EF4-FFF2-40B4-BE49-F238E27FC236}">
                <a16:creationId xmlns:a16="http://schemas.microsoft.com/office/drawing/2014/main" id="{8E95106D-DCF7-4BCD-9DE1-D4AD41C7209B}"/>
              </a:ext>
            </a:extLst>
          </p:cNvPr>
          <p:cNvCxnSpPr>
            <a:cxnSpLocks/>
          </p:cNvCxnSpPr>
          <p:nvPr/>
        </p:nvCxnSpPr>
        <p:spPr>
          <a:xfrm flipH="1">
            <a:off x="3398222" y="1922135"/>
            <a:ext cx="1478728"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9D66FADE-EC4C-4F88-8D53-F80E613F7160}"/>
              </a:ext>
            </a:extLst>
          </p:cNvPr>
          <p:cNvSpPr txBox="1"/>
          <p:nvPr/>
        </p:nvSpPr>
        <p:spPr>
          <a:xfrm>
            <a:off x="3691647" y="1522795"/>
            <a:ext cx="1067921" cy="400110"/>
          </a:xfrm>
          <a:prstGeom prst="rect">
            <a:avLst/>
          </a:prstGeom>
          <a:noFill/>
        </p:spPr>
        <p:txBody>
          <a:bodyPr wrap="none" rtlCol="0">
            <a:spAutoFit/>
          </a:bodyPr>
          <a:lstStyle/>
          <a:p>
            <a:r>
              <a:rPr lang="en-US" sz="2000" i="1" dirty="0"/>
              <a:t>ordered</a:t>
            </a:r>
          </a:p>
        </p:txBody>
      </p:sp>
      <p:cxnSp>
        <p:nvCxnSpPr>
          <p:cNvPr id="19" name="Straight Arrow Connector 18">
            <a:extLst>
              <a:ext uri="{FF2B5EF4-FFF2-40B4-BE49-F238E27FC236}">
                <a16:creationId xmlns:a16="http://schemas.microsoft.com/office/drawing/2014/main" id="{13CD9761-B3BC-4260-81E4-4DEDE0E75231}"/>
              </a:ext>
            </a:extLst>
          </p:cNvPr>
          <p:cNvCxnSpPr>
            <a:cxnSpLocks/>
          </p:cNvCxnSpPr>
          <p:nvPr/>
        </p:nvCxnSpPr>
        <p:spPr>
          <a:xfrm flipV="1">
            <a:off x="3195342" y="2207631"/>
            <a:ext cx="0" cy="1121224"/>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165A8E65-A35A-4853-A1EA-6D67B9FC8A8C}"/>
              </a:ext>
            </a:extLst>
          </p:cNvPr>
          <p:cNvSpPr txBox="1"/>
          <p:nvPr/>
        </p:nvSpPr>
        <p:spPr>
          <a:xfrm>
            <a:off x="2416209" y="2519005"/>
            <a:ext cx="625492" cy="400110"/>
          </a:xfrm>
          <a:prstGeom prst="rect">
            <a:avLst/>
          </a:prstGeom>
          <a:noFill/>
        </p:spPr>
        <p:txBody>
          <a:bodyPr wrap="none" rtlCol="0">
            <a:spAutoFit/>
          </a:bodyPr>
          <a:lstStyle/>
          <a:p>
            <a:r>
              <a:rPr lang="en-US" sz="2000" i="1" dirty="0"/>
              <a:t>true</a:t>
            </a:r>
          </a:p>
        </p:txBody>
      </p:sp>
    </p:spTree>
    <p:extLst>
      <p:ext uri="{BB962C8B-B14F-4D97-AF65-F5344CB8AC3E}">
        <p14:creationId xmlns:p14="http://schemas.microsoft.com/office/powerpoint/2010/main" val="3862628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2AA7C1-BAC4-49C5-A5C6-E9EDE542F382}"/>
              </a:ext>
            </a:extLst>
          </p:cNvPr>
          <p:cNvSpPr>
            <a:spLocks noGrp="1"/>
          </p:cNvSpPr>
          <p:nvPr>
            <p:ph type="body" sz="quarter" idx="13"/>
          </p:nvPr>
        </p:nvSpPr>
        <p:spPr>
          <a:xfrm>
            <a:off x="340786" y="343304"/>
            <a:ext cx="8439148" cy="686442"/>
          </a:xfrm>
        </p:spPr>
        <p:txBody>
          <a:bodyPr/>
          <a:lstStyle/>
          <a:p>
            <a:r>
              <a:rPr lang="en-US" dirty="0"/>
              <a:t>Example: Sorting a List</a:t>
            </a:r>
          </a:p>
        </p:txBody>
      </p:sp>
      <p:pic>
        <p:nvPicPr>
          <p:cNvPr id="12" name="Picture 11">
            <a:extLst>
              <a:ext uri="{FF2B5EF4-FFF2-40B4-BE49-F238E27FC236}">
                <a16:creationId xmlns:a16="http://schemas.microsoft.com/office/drawing/2014/main" id="{CC4071B5-507F-4BB5-B086-2981CB5C6407}"/>
              </a:ext>
            </a:extLst>
          </p:cNvPr>
          <p:cNvPicPr>
            <a:picLocks noChangeAspect="1"/>
          </p:cNvPicPr>
          <p:nvPr/>
        </p:nvPicPr>
        <p:blipFill>
          <a:blip r:embed="rId3"/>
          <a:stretch>
            <a:fillRect/>
          </a:stretch>
        </p:blipFill>
        <p:spPr>
          <a:xfrm>
            <a:off x="3041701" y="1734028"/>
            <a:ext cx="356521" cy="388932"/>
          </a:xfrm>
          <a:prstGeom prst="rect">
            <a:avLst/>
          </a:prstGeom>
        </p:spPr>
      </p:pic>
      <p:cxnSp>
        <p:nvCxnSpPr>
          <p:cNvPr id="13" name="Straight Arrow Connector 12">
            <a:extLst>
              <a:ext uri="{FF2B5EF4-FFF2-40B4-BE49-F238E27FC236}">
                <a16:creationId xmlns:a16="http://schemas.microsoft.com/office/drawing/2014/main" id="{3137AB9C-6ABC-4A94-9354-CBDE52372FE8}"/>
              </a:ext>
            </a:extLst>
          </p:cNvPr>
          <p:cNvCxnSpPr>
            <a:cxnSpLocks/>
          </p:cNvCxnSpPr>
          <p:nvPr/>
        </p:nvCxnSpPr>
        <p:spPr>
          <a:xfrm flipV="1">
            <a:off x="3762138" y="2145543"/>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8C08E8D6-BCD0-4DFF-AEDB-56D62B1F39A2}"/>
              </a:ext>
            </a:extLst>
          </p:cNvPr>
          <p:cNvSpPr txBox="1"/>
          <p:nvPr/>
        </p:nvSpPr>
        <p:spPr>
          <a:xfrm>
            <a:off x="4846492" y="1691303"/>
            <a:ext cx="1124026" cy="461665"/>
          </a:xfrm>
          <a:prstGeom prst="rect">
            <a:avLst/>
          </a:prstGeom>
          <a:noFill/>
        </p:spPr>
        <p:txBody>
          <a:bodyPr wrap="none" rtlCol="0">
            <a:spAutoFit/>
          </a:bodyPr>
          <a:lstStyle/>
          <a:p>
            <a:r>
              <a:rPr lang="en-US" sz="2400" b="1" dirty="0"/>
              <a:t>List[T]</a:t>
            </a:r>
          </a:p>
        </p:txBody>
      </p:sp>
      <p:sp>
        <p:nvSpPr>
          <p:cNvPr id="15" name="TextBox 14">
            <a:extLst>
              <a:ext uri="{FF2B5EF4-FFF2-40B4-BE49-F238E27FC236}">
                <a16:creationId xmlns:a16="http://schemas.microsoft.com/office/drawing/2014/main" id="{696E5FC4-69B4-4206-9EC1-149968EC73CB}"/>
              </a:ext>
            </a:extLst>
          </p:cNvPr>
          <p:cNvSpPr txBox="1"/>
          <p:nvPr/>
        </p:nvSpPr>
        <p:spPr>
          <a:xfrm>
            <a:off x="4416144" y="2589491"/>
            <a:ext cx="612668" cy="400110"/>
          </a:xfrm>
          <a:prstGeom prst="rect">
            <a:avLst/>
          </a:prstGeom>
          <a:noFill/>
        </p:spPr>
        <p:txBody>
          <a:bodyPr wrap="none" rtlCol="0">
            <a:spAutoFit/>
          </a:bodyPr>
          <a:lstStyle/>
          <a:p>
            <a:r>
              <a:rPr lang="en-US" sz="2000" i="1" dirty="0"/>
              <a:t>???</a:t>
            </a:r>
          </a:p>
        </p:txBody>
      </p:sp>
      <p:sp>
        <p:nvSpPr>
          <p:cNvPr id="16" name="TextBox 15">
            <a:extLst>
              <a:ext uri="{FF2B5EF4-FFF2-40B4-BE49-F238E27FC236}">
                <a16:creationId xmlns:a16="http://schemas.microsoft.com/office/drawing/2014/main" id="{9927BC04-9B87-4D70-B6C2-1CC66335820A}"/>
              </a:ext>
            </a:extLst>
          </p:cNvPr>
          <p:cNvSpPr txBox="1"/>
          <p:nvPr/>
        </p:nvSpPr>
        <p:spPr>
          <a:xfrm>
            <a:off x="2633329" y="3300845"/>
            <a:ext cx="1124026" cy="461665"/>
          </a:xfrm>
          <a:prstGeom prst="rect">
            <a:avLst/>
          </a:prstGeom>
          <a:noFill/>
        </p:spPr>
        <p:txBody>
          <a:bodyPr wrap="none" rtlCol="0">
            <a:spAutoFit/>
          </a:bodyPr>
          <a:lstStyle/>
          <a:p>
            <a:r>
              <a:rPr lang="en-US" sz="2400" b="1" dirty="0"/>
              <a:t>List[T]</a:t>
            </a:r>
          </a:p>
        </p:txBody>
      </p:sp>
      <p:cxnSp>
        <p:nvCxnSpPr>
          <p:cNvPr id="17" name="Straight Arrow Connector 16">
            <a:extLst>
              <a:ext uri="{FF2B5EF4-FFF2-40B4-BE49-F238E27FC236}">
                <a16:creationId xmlns:a16="http://schemas.microsoft.com/office/drawing/2014/main" id="{16FE501A-8FA1-4893-B9EA-04BCF435CEE1}"/>
              </a:ext>
            </a:extLst>
          </p:cNvPr>
          <p:cNvCxnSpPr>
            <a:cxnSpLocks/>
          </p:cNvCxnSpPr>
          <p:nvPr/>
        </p:nvCxnSpPr>
        <p:spPr>
          <a:xfrm>
            <a:off x="3398222" y="1922135"/>
            <a:ext cx="1478728"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937B145-CBF2-48CF-BCDA-29BE2DB8126A}"/>
              </a:ext>
            </a:extLst>
          </p:cNvPr>
          <p:cNvCxnSpPr>
            <a:cxnSpLocks/>
          </p:cNvCxnSpPr>
          <p:nvPr/>
        </p:nvCxnSpPr>
        <p:spPr>
          <a:xfrm flipV="1">
            <a:off x="3195342" y="2207631"/>
            <a:ext cx="0" cy="1121224"/>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B631DCE3-25E5-426D-84BD-245D254DBAD7}"/>
              </a:ext>
            </a:extLst>
          </p:cNvPr>
          <p:cNvSpPr txBox="1"/>
          <p:nvPr/>
        </p:nvSpPr>
        <p:spPr>
          <a:xfrm>
            <a:off x="2416209" y="2519005"/>
            <a:ext cx="625492" cy="400110"/>
          </a:xfrm>
          <a:prstGeom prst="rect">
            <a:avLst/>
          </a:prstGeom>
          <a:noFill/>
        </p:spPr>
        <p:txBody>
          <a:bodyPr wrap="none" rtlCol="0">
            <a:spAutoFit/>
          </a:bodyPr>
          <a:lstStyle/>
          <a:p>
            <a:r>
              <a:rPr lang="en-US" sz="2000" i="1" dirty="0"/>
              <a:t>true</a:t>
            </a:r>
          </a:p>
        </p:txBody>
      </p:sp>
      <p:sp>
        <p:nvSpPr>
          <p:cNvPr id="21" name="TextBox 20">
            <a:extLst>
              <a:ext uri="{FF2B5EF4-FFF2-40B4-BE49-F238E27FC236}">
                <a16:creationId xmlns:a16="http://schemas.microsoft.com/office/drawing/2014/main" id="{E6963DC9-1464-4ADF-8659-47B53B92197D}"/>
              </a:ext>
            </a:extLst>
          </p:cNvPr>
          <p:cNvSpPr txBox="1"/>
          <p:nvPr/>
        </p:nvSpPr>
        <p:spPr>
          <a:xfrm>
            <a:off x="3531126" y="1522025"/>
            <a:ext cx="1191352" cy="400110"/>
          </a:xfrm>
          <a:prstGeom prst="rect">
            <a:avLst/>
          </a:prstGeom>
          <a:noFill/>
        </p:spPr>
        <p:txBody>
          <a:bodyPr wrap="none" rtlCol="0">
            <a:spAutoFit/>
          </a:bodyPr>
          <a:lstStyle/>
          <a:p>
            <a:r>
              <a:rPr lang="en-US" sz="2000" i="1" dirty="0"/>
              <a:t>ordered</a:t>
            </a:r>
            <a:r>
              <a:rPr lang="en-US" sz="2000" baseline="30000" dirty="0"/>
              <a:t> ∘</a:t>
            </a:r>
            <a:endParaRPr lang="en-US" sz="2000" i="1" dirty="0"/>
          </a:p>
        </p:txBody>
      </p:sp>
    </p:spTree>
    <p:extLst>
      <p:ext uri="{BB962C8B-B14F-4D97-AF65-F5344CB8AC3E}">
        <p14:creationId xmlns:p14="http://schemas.microsoft.com/office/powerpoint/2010/main" val="1658536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2AA7C1-BAC4-49C5-A5C6-E9EDE542F382}"/>
              </a:ext>
            </a:extLst>
          </p:cNvPr>
          <p:cNvSpPr>
            <a:spLocks noGrp="1"/>
          </p:cNvSpPr>
          <p:nvPr>
            <p:ph type="body" sz="quarter" idx="13"/>
          </p:nvPr>
        </p:nvSpPr>
        <p:spPr/>
        <p:txBody>
          <a:bodyPr/>
          <a:lstStyle/>
          <a:p>
            <a:r>
              <a:rPr lang="en-US" dirty="0"/>
              <a:t>Example: Sorting a List</a:t>
            </a:r>
          </a:p>
        </p:txBody>
      </p:sp>
      <p:sp>
        <p:nvSpPr>
          <p:cNvPr id="13" name="TextBox 12">
            <a:extLst>
              <a:ext uri="{FF2B5EF4-FFF2-40B4-BE49-F238E27FC236}">
                <a16:creationId xmlns:a16="http://schemas.microsoft.com/office/drawing/2014/main" id="{CD8C2811-D15C-4A93-8243-BCF6539F15D3}"/>
              </a:ext>
            </a:extLst>
          </p:cNvPr>
          <p:cNvSpPr txBox="1"/>
          <p:nvPr/>
        </p:nvSpPr>
        <p:spPr>
          <a:xfrm>
            <a:off x="4444138" y="2571750"/>
            <a:ext cx="1928733"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a:t>
            </a:r>
          </a:p>
        </p:txBody>
      </p:sp>
      <p:pic>
        <p:nvPicPr>
          <p:cNvPr id="14" name="Picture 13">
            <a:extLst>
              <a:ext uri="{FF2B5EF4-FFF2-40B4-BE49-F238E27FC236}">
                <a16:creationId xmlns:a16="http://schemas.microsoft.com/office/drawing/2014/main" id="{87636EA5-4E79-4658-AB5F-A9C1A44E6026}"/>
              </a:ext>
            </a:extLst>
          </p:cNvPr>
          <p:cNvPicPr>
            <a:picLocks noChangeAspect="1"/>
          </p:cNvPicPr>
          <p:nvPr/>
        </p:nvPicPr>
        <p:blipFill>
          <a:blip r:embed="rId3"/>
          <a:stretch>
            <a:fillRect/>
          </a:stretch>
        </p:blipFill>
        <p:spPr>
          <a:xfrm>
            <a:off x="3041701" y="1734028"/>
            <a:ext cx="356521" cy="388932"/>
          </a:xfrm>
          <a:prstGeom prst="rect">
            <a:avLst/>
          </a:prstGeom>
        </p:spPr>
      </p:pic>
      <p:cxnSp>
        <p:nvCxnSpPr>
          <p:cNvPr id="15" name="Straight Arrow Connector 14">
            <a:extLst>
              <a:ext uri="{FF2B5EF4-FFF2-40B4-BE49-F238E27FC236}">
                <a16:creationId xmlns:a16="http://schemas.microsoft.com/office/drawing/2014/main" id="{121E435C-3BBF-4546-80A1-E1E4EF4F38F8}"/>
              </a:ext>
            </a:extLst>
          </p:cNvPr>
          <p:cNvCxnSpPr>
            <a:cxnSpLocks/>
          </p:cNvCxnSpPr>
          <p:nvPr/>
        </p:nvCxnSpPr>
        <p:spPr>
          <a:xfrm flipV="1">
            <a:off x="3762138" y="2145543"/>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85EFE956-5575-45CE-835B-65882BE06CA2}"/>
              </a:ext>
            </a:extLst>
          </p:cNvPr>
          <p:cNvSpPr txBox="1"/>
          <p:nvPr/>
        </p:nvSpPr>
        <p:spPr>
          <a:xfrm>
            <a:off x="4846492" y="1691303"/>
            <a:ext cx="1124026" cy="461665"/>
          </a:xfrm>
          <a:prstGeom prst="rect">
            <a:avLst/>
          </a:prstGeom>
          <a:noFill/>
        </p:spPr>
        <p:txBody>
          <a:bodyPr wrap="none" rtlCol="0">
            <a:spAutoFit/>
          </a:bodyPr>
          <a:lstStyle/>
          <a:p>
            <a:r>
              <a:rPr lang="en-US" sz="2400" b="1" dirty="0"/>
              <a:t>List[T]</a:t>
            </a:r>
          </a:p>
        </p:txBody>
      </p:sp>
      <p:sp>
        <p:nvSpPr>
          <p:cNvPr id="18" name="TextBox 17">
            <a:extLst>
              <a:ext uri="{FF2B5EF4-FFF2-40B4-BE49-F238E27FC236}">
                <a16:creationId xmlns:a16="http://schemas.microsoft.com/office/drawing/2014/main" id="{FE622921-DCC8-4DAE-873F-81045EBF6BC7}"/>
              </a:ext>
            </a:extLst>
          </p:cNvPr>
          <p:cNvSpPr txBox="1"/>
          <p:nvPr/>
        </p:nvSpPr>
        <p:spPr>
          <a:xfrm>
            <a:off x="2633329" y="3300845"/>
            <a:ext cx="1124026" cy="461665"/>
          </a:xfrm>
          <a:prstGeom prst="rect">
            <a:avLst/>
          </a:prstGeom>
          <a:noFill/>
        </p:spPr>
        <p:txBody>
          <a:bodyPr wrap="none" rtlCol="0">
            <a:spAutoFit/>
          </a:bodyPr>
          <a:lstStyle/>
          <a:p>
            <a:r>
              <a:rPr lang="en-US" sz="2400" b="1" dirty="0"/>
              <a:t>List[T]</a:t>
            </a:r>
          </a:p>
        </p:txBody>
      </p:sp>
      <p:cxnSp>
        <p:nvCxnSpPr>
          <p:cNvPr id="19" name="Straight Arrow Connector 18">
            <a:extLst>
              <a:ext uri="{FF2B5EF4-FFF2-40B4-BE49-F238E27FC236}">
                <a16:creationId xmlns:a16="http://schemas.microsoft.com/office/drawing/2014/main" id="{FB94F1EE-ED88-42A1-8DC6-E99B3AAEB487}"/>
              </a:ext>
            </a:extLst>
          </p:cNvPr>
          <p:cNvCxnSpPr>
            <a:cxnSpLocks/>
          </p:cNvCxnSpPr>
          <p:nvPr/>
        </p:nvCxnSpPr>
        <p:spPr>
          <a:xfrm>
            <a:off x="3398222" y="1922135"/>
            <a:ext cx="1478728" cy="0"/>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84FCDCC-2031-4931-9B4B-92D282B058A7}"/>
              </a:ext>
            </a:extLst>
          </p:cNvPr>
          <p:cNvCxnSpPr>
            <a:cxnSpLocks/>
          </p:cNvCxnSpPr>
          <p:nvPr/>
        </p:nvCxnSpPr>
        <p:spPr>
          <a:xfrm flipV="1">
            <a:off x="3195342" y="2207631"/>
            <a:ext cx="0" cy="1121224"/>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0BCC6153-444C-4B80-A076-A8BDA9A89D71}"/>
              </a:ext>
            </a:extLst>
          </p:cNvPr>
          <p:cNvSpPr txBox="1"/>
          <p:nvPr/>
        </p:nvSpPr>
        <p:spPr>
          <a:xfrm>
            <a:off x="2416209" y="2519005"/>
            <a:ext cx="625492" cy="400110"/>
          </a:xfrm>
          <a:prstGeom prst="rect">
            <a:avLst/>
          </a:prstGeom>
          <a:noFill/>
        </p:spPr>
        <p:txBody>
          <a:bodyPr wrap="none" rtlCol="0">
            <a:spAutoFit/>
          </a:bodyPr>
          <a:lstStyle/>
          <a:p>
            <a:r>
              <a:rPr lang="en-US" sz="2000" i="1" dirty="0"/>
              <a:t>true</a:t>
            </a:r>
          </a:p>
        </p:txBody>
      </p:sp>
      <p:sp>
        <p:nvSpPr>
          <p:cNvPr id="22" name="TextBox 21">
            <a:extLst>
              <a:ext uri="{FF2B5EF4-FFF2-40B4-BE49-F238E27FC236}">
                <a16:creationId xmlns:a16="http://schemas.microsoft.com/office/drawing/2014/main" id="{C9D59EB8-96AF-4663-953B-911CF2B5F653}"/>
              </a:ext>
            </a:extLst>
          </p:cNvPr>
          <p:cNvSpPr txBox="1"/>
          <p:nvPr/>
        </p:nvSpPr>
        <p:spPr>
          <a:xfrm>
            <a:off x="3531126" y="1522025"/>
            <a:ext cx="1191352" cy="400110"/>
          </a:xfrm>
          <a:prstGeom prst="rect">
            <a:avLst/>
          </a:prstGeom>
          <a:noFill/>
        </p:spPr>
        <p:txBody>
          <a:bodyPr wrap="none" rtlCol="0">
            <a:spAutoFit/>
          </a:bodyPr>
          <a:lstStyle/>
          <a:p>
            <a:r>
              <a:rPr lang="en-US" sz="2000" i="1" dirty="0"/>
              <a:t>ordered</a:t>
            </a:r>
            <a:r>
              <a:rPr lang="en-US" sz="2000" baseline="30000" dirty="0"/>
              <a:t> ∘</a:t>
            </a:r>
            <a:endParaRPr lang="en-US" sz="2000" i="1" dirty="0"/>
          </a:p>
        </p:txBody>
      </p:sp>
    </p:spTree>
    <p:extLst>
      <p:ext uri="{BB962C8B-B14F-4D97-AF65-F5344CB8AC3E}">
        <p14:creationId xmlns:p14="http://schemas.microsoft.com/office/powerpoint/2010/main" val="41369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C7E934-41C4-4935-806E-D3FC9622A805}"/>
              </a:ext>
            </a:extLst>
          </p:cNvPr>
          <p:cNvSpPr>
            <a:spLocks noGrp="1"/>
          </p:cNvSpPr>
          <p:nvPr>
            <p:ph type="body" sz="quarter" idx="13"/>
          </p:nvPr>
        </p:nvSpPr>
        <p:spPr/>
        <p:txBody>
          <a:bodyPr/>
          <a:lstStyle/>
          <a:p>
            <a:r>
              <a:rPr lang="en-US" dirty="0"/>
              <a:t>Example: Sorting a List</a:t>
            </a:r>
          </a:p>
        </p:txBody>
      </p:sp>
      <p:pic>
        <p:nvPicPr>
          <p:cNvPr id="4" name="Picture 3">
            <a:extLst>
              <a:ext uri="{FF2B5EF4-FFF2-40B4-BE49-F238E27FC236}">
                <a16:creationId xmlns:a16="http://schemas.microsoft.com/office/drawing/2014/main" id="{03773C73-0759-402E-B2E4-417988990F44}"/>
              </a:ext>
            </a:extLst>
          </p:cNvPr>
          <p:cNvPicPr>
            <a:picLocks noChangeAspect="1"/>
          </p:cNvPicPr>
          <p:nvPr/>
        </p:nvPicPr>
        <p:blipFill>
          <a:blip r:embed="rId3"/>
          <a:stretch>
            <a:fillRect/>
          </a:stretch>
        </p:blipFill>
        <p:spPr>
          <a:xfrm>
            <a:off x="6128623" y="1724343"/>
            <a:ext cx="219075" cy="428625"/>
          </a:xfrm>
          <a:prstGeom prst="rect">
            <a:avLst/>
          </a:prstGeom>
        </p:spPr>
      </p:pic>
      <p:cxnSp>
        <p:nvCxnSpPr>
          <p:cNvPr id="5" name="Straight Arrow Connector 4">
            <a:extLst>
              <a:ext uri="{FF2B5EF4-FFF2-40B4-BE49-F238E27FC236}">
                <a16:creationId xmlns:a16="http://schemas.microsoft.com/office/drawing/2014/main" id="{4AD77609-266C-4E00-99F0-C04600499D47}"/>
              </a:ext>
            </a:extLst>
          </p:cNvPr>
          <p:cNvCxnSpPr>
            <a:cxnSpLocks/>
          </p:cNvCxnSpPr>
          <p:nvPr/>
        </p:nvCxnSpPr>
        <p:spPr>
          <a:xfrm flipH="1">
            <a:off x="374101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1BA0092-11DC-4CE4-90CA-8F21F0E5E9DB}"/>
              </a:ext>
            </a:extLst>
          </p:cNvPr>
          <p:cNvSpPr txBox="1"/>
          <p:nvPr/>
        </p:nvSpPr>
        <p:spPr>
          <a:xfrm>
            <a:off x="2558646" y="4172566"/>
            <a:ext cx="1159292" cy="461665"/>
          </a:xfrm>
          <a:prstGeom prst="rect">
            <a:avLst/>
          </a:prstGeom>
          <a:noFill/>
        </p:spPr>
        <p:txBody>
          <a:bodyPr wrap="none" rtlCol="0">
            <a:spAutoFit/>
          </a:bodyPr>
          <a:lstStyle/>
          <a:p>
            <a:r>
              <a:rPr lang="en-US" sz="2400" b="1" dirty="0"/>
              <a:t>Bag[T]</a:t>
            </a:r>
          </a:p>
        </p:txBody>
      </p:sp>
      <p:cxnSp>
        <p:nvCxnSpPr>
          <p:cNvPr id="9" name="Straight Arrow Connector 8">
            <a:extLst>
              <a:ext uri="{FF2B5EF4-FFF2-40B4-BE49-F238E27FC236}">
                <a16:creationId xmlns:a16="http://schemas.microsoft.com/office/drawing/2014/main" id="{89B5298C-7A0B-475F-8438-F1D8C48FBCDC}"/>
              </a:ext>
            </a:extLst>
          </p:cNvPr>
          <p:cNvCxnSpPr>
            <a:cxnSpLocks/>
          </p:cNvCxnSpPr>
          <p:nvPr/>
        </p:nvCxnSpPr>
        <p:spPr>
          <a:xfrm>
            <a:off x="1483408"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9DCAF137-57EB-43C2-800E-44223BDB268C}"/>
              </a:ext>
            </a:extLst>
          </p:cNvPr>
          <p:cNvCxnSpPr>
            <a:cxnSpLocks/>
          </p:cNvCxnSpPr>
          <p:nvPr/>
        </p:nvCxnSpPr>
        <p:spPr>
          <a:xfrm flipH="1" flipV="1">
            <a:off x="3794551" y="1556086"/>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C0F8D4C-B9E8-4EB2-8616-2D63A12E7BB7}"/>
              </a:ext>
            </a:extLst>
          </p:cNvPr>
          <p:cNvSpPr txBox="1"/>
          <p:nvPr/>
        </p:nvSpPr>
        <p:spPr>
          <a:xfrm>
            <a:off x="4714231" y="1752858"/>
            <a:ext cx="3522118" cy="400110"/>
          </a:xfrm>
          <a:prstGeom prst="rect">
            <a:avLst/>
          </a:prstGeom>
          <a:noFill/>
        </p:spPr>
        <p:txBody>
          <a:bodyPr wrap="none" rtlCol="0">
            <a:spAutoFit/>
          </a:bodyPr>
          <a:lstStyle/>
          <a:p>
            <a:r>
              <a:rPr lang="en-US" sz="2000" i="1" dirty="0"/>
              <a:t>(bag</a:t>
            </a:r>
            <a:r>
              <a:rPr lang="en-US" sz="2000" baseline="30000" dirty="0"/>
              <a:t> ∘ </a:t>
            </a:r>
            <a:r>
              <a:rPr lang="en-US" sz="2000" dirty="0"/>
              <a:t>· </a:t>
            </a:r>
            <a:r>
              <a:rPr lang="en-US" sz="2000" i="1" dirty="0"/>
              <a:t>bag)  (ordered</a:t>
            </a:r>
            <a:r>
              <a:rPr lang="en-US" sz="2000" baseline="30000" dirty="0"/>
              <a:t> ∘</a:t>
            </a:r>
            <a:r>
              <a:rPr lang="en-US" sz="2000" dirty="0"/>
              <a:t> · </a:t>
            </a:r>
            <a:r>
              <a:rPr lang="en-US" sz="2000" i="1" dirty="0"/>
              <a:t>true)</a:t>
            </a:r>
          </a:p>
        </p:txBody>
      </p:sp>
      <p:sp>
        <p:nvSpPr>
          <p:cNvPr id="15" name="TextBox 14">
            <a:extLst>
              <a:ext uri="{FF2B5EF4-FFF2-40B4-BE49-F238E27FC236}">
                <a16:creationId xmlns:a16="http://schemas.microsoft.com/office/drawing/2014/main" id="{EEB69E6F-E754-4604-937D-C7FD380064AC}"/>
              </a:ext>
            </a:extLst>
          </p:cNvPr>
          <p:cNvSpPr txBox="1"/>
          <p:nvPr/>
        </p:nvSpPr>
        <p:spPr>
          <a:xfrm>
            <a:off x="5755620" y="1345545"/>
            <a:ext cx="830677" cy="400110"/>
          </a:xfrm>
          <a:prstGeom prst="rect">
            <a:avLst/>
          </a:prstGeom>
          <a:noFill/>
        </p:spPr>
        <p:txBody>
          <a:bodyPr wrap="none" rtlCol="0">
            <a:spAutoFit/>
          </a:bodyPr>
          <a:lstStyle/>
          <a:p>
            <a:r>
              <a:rPr lang="en-US" sz="2000" i="1" dirty="0"/>
              <a:t>sort =</a:t>
            </a:r>
          </a:p>
        </p:txBody>
      </p:sp>
      <p:sp>
        <p:nvSpPr>
          <p:cNvPr id="16" name="TextBox 15">
            <a:extLst>
              <a:ext uri="{FF2B5EF4-FFF2-40B4-BE49-F238E27FC236}">
                <a16:creationId xmlns:a16="http://schemas.microsoft.com/office/drawing/2014/main" id="{B1B17378-5D69-41B8-99EE-0E869DE4EE33}"/>
              </a:ext>
            </a:extLst>
          </p:cNvPr>
          <p:cNvSpPr txBox="1"/>
          <p:nvPr/>
        </p:nvSpPr>
        <p:spPr>
          <a:xfrm>
            <a:off x="4702888" y="2676637"/>
            <a:ext cx="1124026" cy="461665"/>
          </a:xfrm>
          <a:prstGeom prst="rect">
            <a:avLst/>
          </a:prstGeom>
          <a:noFill/>
        </p:spPr>
        <p:txBody>
          <a:bodyPr wrap="none" rtlCol="0">
            <a:spAutoFit/>
          </a:bodyPr>
          <a:lstStyle/>
          <a:p>
            <a:r>
              <a:rPr lang="en-US" sz="2400" b="1" dirty="0"/>
              <a:t>List[T]</a:t>
            </a:r>
          </a:p>
        </p:txBody>
      </p:sp>
      <p:sp>
        <p:nvSpPr>
          <p:cNvPr id="17" name="TextBox 16">
            <a:extLst>
              <a:ext uri="{FF2B5EF4-FFF2-40B4-BE49-F238E27FC236}">
                <a16:creationId xmlns:a16="http://schemas.microsoft.com/office/drawing/2014/main" id="{1B5B2618-EC81-4585-8719-1CB2AE13F985}"/>
              </a:ext>
            </a:extLst>
          </p:cNvPr>
          <p:cNvSpPr txBox="1"/>
          <p:nvPr/>
        </p:nvSpPr>
        <p:spPr>
          <a:xfrm>
            <a:off x="381193" y="2700902"/>
            <a:ext cx="1124026" cy="461665"/>
          </a:xfrm>
          <a:prstGeom prst="rect">
            <a:avLst/>
          </a:prstGeom>
          <a:noFill/>
        </p:spPr>
        <p:txBody>
          <a:bodyPr wrap="none" rtlCol="0">
            <a:spAutoFit/>
          </a:bodyPr>
          <a:lstStyle/>
          <a:p>
            <a:r>
              <a:rPr lang="en-US" sz="2400" b="1" dirty="0"/>
              <a:t>List[T]</a:t>
            </a:r>
          </a:p>
        </p:txBody>
      </p:sp>
      <p:cxnSp>
        <p:nvCxnSpPr>
          <p:cNvPr id="18" name="Straight Arrow Connector 17">
            <a:extLst>
              <a:ext uri="{FF2B5EF4-FFF2-40B4-BE49-F238E27FC236}">
                <a16:creationId xmlns:a16="http://schemas.microsoft.com/office/drawing/2014/main" id="{61E9169B-8534-489C-93DE-2E19170929DB}"/>
              </a:ext>
            </a:extLst>
          </p:cNvPr>
          <p:cNvCxnSpPr>
            <a:cxnSpLocks/>
          </p:cNvCxnSpPr>
          <p:nvPr/>
        </p:nvCxnSpPr>
        <p:spPr>
          <a:xfrm flipH="1" flipV="1">
            <a:off x="1563206" y="2945004"/>
            <a:ext cx="3076526" cy="410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1CBE4FDA-F811-465F-989A-AFFF0056ACB3}"/>
              </a:ext>
            </a:extLst>
          </p:cNvPr>
          <p:cNvSpPr txBox="1"/>
          <p:nvPr/>
        </p:nvSpPr>
        <p:spPr>
          <a:xfrm>
            <a:off x="2518268" y="2529719"/>
            <a:ext cx="1367682" cy="400110"/>
          </a:xfrm>
          <a:prstGeom prst="rect">
            <a:avLst/>
          </a:prstGeom>
          <a:noFill/>
        </p:spPr>
        <p:txBody>
          <a:bodyPr wrap="none" rtlCol="0">
            <a:spAutoFit/>
          </a:bodyPr>
          <a:lstStyle/>
          <a:p>
            <a:r>
              <a:rPr lang="en-US" sz="2000" i="1" dirty="0"/>
              <a:t>bag</a:t>
            </a:r>
            <a:r>
              <a:rPr lang="en-US" sz="2000" baseline="30000" dirty="0"/>
              <a:t> ∘ </a:t>
            </a:r>
            <a:r>
              <a:rPr lang="en-US" sz="2000" dirty="0"/>
              <a:t>· </a:t>
            </a:r>
            <a:r>
              <a:rPr lang="en-US" sz="2000" i="1" dirty="0"/>
              <a:t>bag</a:t>
            </a:r>
          </a:p>
        </p:txBody>
      </p:sp>
      <p:sp>
        <p:nvSpPr>
          <p:cNvPr id="20" name="TextBox 19">
            <a:extLst>
              <a:ext uri="{FF2B5EF4-FFF2-40B4-BE49-F238E27FC236}">
                <a16:creationId xmlns:a16="http://schemas.microsoft.com/office/drawing/2014/main" id="{E264AFFA-432A-4615-8198-E1A1A17A6BD6}"/>
              </a:ext>
            </a:extLst>
          </p:cNvPr>
          <p:cNvSpPr txBox="1"/>
          <p:nvPr/>
        </p:nvSpPr>
        <p:spPr>
          <a:xfrm>
            <a:off x="186352" y="1854024"/>
            <a:ext cx="1928733"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a:t>
            </a:r>
          </a:p>
        </p:txBody>
      </p:sp>
      <p:cxnSp>
        <p:nvCxnSpPr>
          <p:cNvPr id="22" name="Straight Arrow Connector 21">
            <a:extLst>
              <a:ext uri="{FF2B5EF4-FFF2-40B4-BE49-F238E27FC236}">
                <a16:creationId xmlns:a16="http://schemas.microsoft.com/office/drawing/2014/main" id="{BCCE25F2-4028-4180-A7EB-4D3AEEB1EBE9}"/>
              </a:ext>
            </a:extLst>
          </p:cNvPr>
          <p:cNvCxnSpPr>
            <a:cxnSpLocks/>
          </p:cNvCxnSpPr>
          <p:nvPr/>
        </p:nvCxnSpPr>
        <p:spPr>
          <a:xfrm flipV="1">
            <a:off x="1542445" y="1555838"/>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570B5D16-5797-4774-B980-6144035910B1}"/>
              </a:ext>
            </a:extLst>
          </p:cNvPr>
          <p:cNvSpPr txBox="1"/>
          <p:nvPr/>
        </p:nvSpPr>
        <p:spPr>
          <a:xfrm>
            <a:off x="2626799" y="1101598"/>
            <a:ext cx="1124026" cy="461665"/>
          </a:xfrm>
          <a:prstGeom prst="rect">
            <a:avLst/>
          </a:prstGeom>
          <a:noFill/>
        </p:spPr>
        <p:txBody>
          <a:bodyPr wrap="none" rtlCol="0">
            <a:spAutoFit/>
          </a:bodyPr>
          <a:lstStyle/>
          <a:p>
            <a:r>
              <a:rPr lang="en-US" sz="2400" b="1" dirty="0"/>
              <a:t>List[T]</a:t>
            </a:r>
          </a:p>
        </p:txBody>
      </p:sp>
      <p:sp>
        <p:nvSpPr>
          <p:cNvPr id="29" name="TextBox 28">
            <a:extLst>
              <a:ext uri="{FF2B5EF4-FFF2-40B4-BE49-F238E27FC236}">
                <a16:creationId xmlns:a16="http://schemas.microsoft.com/office/drawing/2014/main" id="{0B7AD26D-6E94-4DF0-84B9-F57A7C1B52CF}"/>
              </a:ext>
            </a:extLst>
          </p:cNvPr>
          <p:cNvSpPr txBox="1"/>
          <p:nvPr/>
        </p:nvSpPr>
        <p:spPr>
          <a:xfrm>
            <a:off x="1357457" y="3482606"/>
            <a:ext cx="612668" cy="400110"/>
          </a:xfrm>
          <a:prstGeom prst="rect">
            <a:avLst/>
          </a:prstGeom>
          <a:noFill/>
        </p:spPr>
        <p:txBody>
          <a:bodyPr wrap="none" rtlCol="0">
            <a:spAutoFit/>
          </a:bodyPr>
          <a:lstStyle/>
          <a:p>
            <a:r>
              <a:rPr lang="en-US" sz="2000" i="1" dirty="0"/>
              <a:t>bag</a:t>
            </a:r>
          </a:p>
        </p:txBody>
      </p:sp>
      <p:sp>
        <p:nvSpPr>
          <p:cNvPr id="30" name="TextBox 29">
            <a:extLst>
              <a:ext uri="{FF2B5EF4-FFF2-40B4-BE49-F238E27FC236}">
                <a16:creationId xmlns:a16="http://schemas.microsoft.com/office/drawing/2014/main" id="{671659B2-C068-4261-B3EF-5F59CA171B45}"/>
              </a:ext>
            </a:extLst>
          </p:cNvPr>
          <p:cNvSpPr txBox="1"/>
          <p:nvPr/>
        </p:nvSpPr>
        <p:spPr>
          <a:xfrm>
            <a:off x="4407897" y="3482606"/>
            <a:ext cx="612668" cy="400110"/>
          </a:xfrm>
          <a:prstGeom prst="rect">
            <a:avLst/>
          </a:prstGeom>
          <a:noFill/>
        </p:spPr>
        <p:txBody>
          <a:bodyPr wrap="none" rtlCol="0">
            <a:spAutoFit/>
          </a:bodyPr>
          <a:lstStyle/>
          <a:p>
            <a:r>
              <a:rPr lang="en-US" sz="2000" i="1" dirty="0"/>
              <a:t>bag</a:t>
            </a:r>
          </a:p>
        </p:txBody>
      </p:sp>
    </p:spTree>
    <p:extLst>
      <p:ext uri="{BB962C8B-B14F-4D97-AF65-F5344CB8AC3E}">
        <p14:creationId xmlns:p14="http://schemas.microsoft.com/office/powerpoint/2010/main" val="151640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6BAA7-A225-4F32-BF6E-FAE4CFE8FE3B}"/>
              </a:ext>
            </a:extLst>
          </p:cNvPr>
          <p:cNvSpPr>
            <a:spLocks noGrp="1"/>
          </p:cNvSpPr>
          <p:nvPr>
            <p:ph type="body" sz="quarter" idx="13"/>
          </p:nvPr>
        </p:nvSpPr>
        <p:spPr/>
        <p:txBody>
          <a:bodyPr/>
          <a:lstStyle/>
          <a:p>
            <a:r>
              <a:rPr lang="en-US" dirty="0"/>
              <a:t>Exciting Work</a:t>
            </a:r>
          </a:p>
        </p:txBody>
      </p:sp>
      <p:sp>
        <p:nvSpPr>
          <p:cNvPr id="3" name="Text Placeholder 2">
            <a:extLst>
              <a:ext uri="{FF2B5EF4-FFF2-40B4-BE49-F238E27FC236}">
                <a16:creationId xmlns:a16="http://schemas.microsoft.com/office/drawing/2014/main" id="{B814407B-3BBC-4D82-8382-2713AD23EA25}"/>
              </a:ext>
            </a:extLst>
          </p:cNvPr>
          <p:cNvSpPr>
            <a:spLocks noGrp="1"/>
          </p:cNvSpPr>
          <p:nvPr>
            <p:ph type="body" sz="quarter" idx="14"/>
          </p:nvPr>
        </p:nvSpPr>
        <p:spPr/>
        <p:txBody>
          <a:bodyPr/>
          <a:lstStyle/>
          <a:p>
            <a:r>
              <a:rPr lang="en-US" dirty="0"/>
              <a:t>Big data modeling:  Homotopical patch theory, groupoids, </a:t>
            </a:r>
            <a:r>
              <a:rPr lang="en-US" dirty="0" err="1"/>
              <a:t>torsors</a:t>
            </a:r>
            <a:r>
              <a:rPr lang="en-US" dirty="0"/>
              <a:t>, etc.</a:t>
            </a:r>
          </a:p>
          <a:p>
            <a:r>
              <a:rPr lang="en-US" dirty="0"/>
              <a:t>DSLs for data cleaning</a:t>
            </a:r>
          </a:p>
          <a:p>
            <a:r>
              <a:rPr lang="en-US" dirty="0"/>
              <a:t>Information geometry</a:t>
            </a:r>
          </a:p>
          <a:p>
            <a:r>
              <a:rPr lang="en-US" dirty="0"/>
              <a:t>Just starting the FP journey</a:t>
            </a:r>
          </a:p>
          <a:p>
            <a:r>
              <a:rPr lang="en-US" dirty="0"/>
              <a:t>Let’s talk!</a:t>
            </a:r>
          </a:p>
          <a:p>
            <a:endParaRPr lang="en-US" dirty="0"/>
          </a:p>
        </p:txBody>
      </p:sp>
    </p:spTree>
    <p:extLst>
      <p:ext uri="{BB962C8B-B14F-4D97-AF65-F5344CB8AC3E}">
        <p14:creationId xmlns:p14="http://schemas.microsoft.com/office/powerpoint/2010/main" val="412250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C7E934-41C4-4935-806E-D3FC9622A805}"/>
              </a:ext>
            </a:extLst>
          </p:cNvPr>
          <p:cNvSpPr>
            <a:spLocks noGrp="1"/>
          </p:cNvSpPr>
          <p:nvPr>
            <p:ph type="body" sz="quarter" idx="13"/>
          </p:nvPr>
        </p:nvSpPr>
        <p:spPr/>
        <p:txBody>
          <a:bodyPr/>
          <a:lstStyle/>
          <a:p>
            <a:r>
              <a:rPr lang="en-US" dirty="0"/>
              <a:t>Example: Sorting a List</a:t>
            </a:r>
          </a:p>
        </p:txBody>
      </p:sp>
      <p:cxnSp>
        <p:nvCxnSpPr>
          <p:cNvPr id="5" name="Straight Arrow Connector 4">
            <a:extLst>
              <a:ext uri="{FF2B5EF4-FFF2-40B4-BE49-F238E27FC236}">
                <a16:creationId xmlns:a16="http://schemas.microsoft.com/office/drawing/2014/main" id="{4AD77609-266C-4E00-99F0-C04600499D47}"/>
              </a:ext>
            </a:extLst>
          </p:cNvPr>
          <p:cNvCxnSpPr>
            <a:cxnSpLocks/>
          </p:cNvCxnSpPr>
          <p:nvPr/>
        </p:nvCxnSpPr>
        <p:spPr>
          <a:xfrm flipH="1">
            <a:off x="374101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1BA0092-11DC-4CE4-90CA-8F21F0E5E9DB}"/>
              </a:ext>
            </a:extLst>
          </p:cNvPr>
          <p:cNvSpPr txBox="1"/>
          <p:nvPr/>
        </p:nvSpPr>
        <p:spPr>
          <a:xfrm>
            <a:off x="2558646" y="4172566"/>
            <a:ext cx="1159292" cy="461665"/>
          </a:xfrm>
          <a:prstGeom prst="rect">
            <a:avLst/>
          </a:prstGeom>
          <a:noFill/>
        </p:spPr>
        <p:txBody>
          <a:bodyPr wrap="none" rtlCol="0">
            <a:spAutoFit/>
          </a:bodyPr>
          <a:lstStyle/>
          <a:p>
            <a:r>
              <a:rPr lang="en-US" sz="2400" b="1" dirty="0"/>
              <a:t>Bag[T]</a:t>
            </a:r>
          </a:p>
        </p:txBody>
      </p:sp>
      <p:cxnSp>
        <p:nvCxnSpPr>
          <p:cNvPr id="9" name="Straight Arrow Connector 8">
            <a:extLst>
              <a:ext uri="{FF2B5EF4-FFF2-40B4-BE49-F238E27FC236}">
                <a16:creationId xmlns:a16="http://schemas.microsoft.com/office/drawing/2014/main" id="{89B5298C-7A0B-475F-8438-F1D8C48FBCDC}"/>
              </a:ext>
            </a:extLst>
          </p:cNvPr>
          <p:cNvCxnSpPr>
            <a:cxnSpLocks/>
          </p:cNvCxnSpPr>
          <p:nvPr/>
        </p:nvCxnSpPr>
        <p:spPr>
          <a:xfrm>
            <a:off x="1483408"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9DCAF137-57EB-43C2-800E-44223BDB268C}"/>
              </a:ext>
            </a:extLst>
          </p:cNvPr>
          <p:cNvCxnSpPr>
            <a:cxnSpLocks/>
          </p:cNvCxnSpPr>
          <p:nvPr/>
        </p:nvCxnSpPr>
        <p:spPr>
          <a:xfrm flipH="1" flipV="1">
            <a:off x="3794551" y="1556086"/>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C0F8D4C-B9E8-4EB2-8616-2D63A12E7BB7}"/>
              </a:ext>
            </a:extLst>
          </p:cNvPr>
          <p:cNvSpPr txBox="1"/>
          <p:nvPr/>
        </p:nvSpPr>
        <p:spPr>
          <a:xfrm>
            <a:off x="4714231" y="1752858"/>
            <a:ext cx="3607078"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 </a:t>
            </a:r>
            <a:r>
              <a:rPr lang="en-US" sz="2000" dirty="0"/>
              <a:t>· </a:t>
            </a:r>
            <a:r>
              <a:rPr lang="en-US" sz="2000" i="1" dirty="0"/>
              <a:t>(bag</a:t>
            </a:r>
            <a:r>
              <a:rPr lang="en-US" sz="2000" baseline="30000" dirty="0"/>
              <a:t> ∘ </a:t>
            </a:r>
            <a:r>
              <a:rPr lang="en-US" sz="2000" dirty="0"/>
              <a:t>· </a:t>
            </a:r>
            <a:r>
              <a:rPr lang="en-US" sz="2000" i="1" dirty="0"/>
              <a:t>bag)</a:t>
            </a:r>
          </a:p>
        </p:txBody>
      </p:sp>
      <p:sp>
        <p:nvSpPr>
          <p:cNvPr id="15" name="TextBox 14">
            <a:extLst>
              <a:ext uri="{FF2B5EF4-FFF2-40B4-BE49-F238E27FC236}">
                <a16:creationId xmlns:a16="http://schemas.microsoft.com/office/drawing/2014/main" id="{EEB69E6F-E754-4604-937D-C7FD380064AC}"/>
              </a:ext>
            </a:extLst>
          </p:cNvPr>
          <p:cNvSpPr txBox="1"/>
          <p:nvPr/>
        </p:nvSpPr>
        <p:spPr>
          <a:xfrm>
            <a:off x="5755620" y="1345545"/>
            <a:ext cx="830677" cy="400110"/>
          </a:xfrm>
          <a:prstGeom prst="rect">
            <a:avLst/>
          </a:prstGeom>
          <a:noFill/>
        </p:spPr>
        <p:txBody>
          <a:bodyPr wrap="none" rtlCol="0">
            <a:spAutoFit/>
          </a:bodyPr>
          <a:lstStyle/>
          <a:p>
            <a:r>
              <a:rPr lang="en-US" sz="2000" i="1" dirty="0"/>
              <a:t>sort =</a:t>
            </a:r>
          </a:p>
        </p:txBody>
      </p:sp>
      <p:sp>
        <p:nvSpPr>
          <p:cNvPr id="16" name="TextBox 15">
            <a:extLst>
              <a:ext uri="{FF2B5EF4-FFF2-40B4-BE49-F238E27FC236}">
                <a16:creationId xmlns:a16="http://schemas.microsoft.com/office/drawing/2014/main" id="{B1B17378-5D69-41B8-99EE-0E869DE4EE33}"/>
              </a:ext>
            </a:extLst>
          </p:cNvPr>
          <p:cNvSpPr txBox="1"/>
          <p:nvPr/>
        </p:nvSpPr>
        <p:spPr>
          <a:xfrm>
            <a:off x="4702888" y="2676637"/>
            <a:ext cx="1124026" cy="461665"/>
          </a:xfrm>
          <a:prstGeom prst="rect">
            <a:avLst/>
          </a:prstGeom>
          <a:noFill/>
        </p:spPr>
        <p:txBody>
          <a:bodyPr wrap="none" rtlCol="0">
            <a:spAutoFit/>
          </a:bodyPr>
          <a:lstStyle/>
          <a:p>
            <a:r>
              <a:rPr lang="en-US" sz="2400" b="1" dirty="0"/>
              <a:t>List[T]</a:t>
            </a:r>
          </a:p>
        </p:txBody>
      </p:sp>
      <p:sp>
        <p:nvSpPr>
          <p:cNvPr id="17" name="TextBox 16">
            <a:extLst>
              <a:ext uri="{FF2B5EF4-FFF2-40B4-BE49-F238E27FC236}">
                <a16:creationId xmlns:a16="http://schemas.microsoft.com/office/drawing/2014/main" id="{1B5B2618-EC81-4585-8719-1CB2AE13F985}"/>
              </a:ext>
            </a:extLst>
          </p:cNvPr>
          <p:cNvSpPr txBox="1"/>
          <p:nvPr/>
        </p:nvSpPr>
        <p:spPr>
          <a:xfrm>
            <a:off x="381193" y="2700902"/>
            <a:ext cx="1124026" cy="461665"/>
          </a:xfrm>
          <a:prstGeom prst="rect">
            <a:avLst/>
          </a:prstGeom>
          <a:noFill/>
        </p:spPr>
        <p:txBody>
          <a:bodyPr wrap="none" rtlCol="0">
            <a:spAutoFit/>
          </a:bodyPr>
          <a:lstStyle/>
          <a:p>
            <a:r>
              <a:rPr lang="en-US" sz="2400" b="1" dirty="0"/>
              <a:t>List[T]</a:t>
            </a:r>
          </a:p>
        </p:txBody>
      </p:sp>
      <p:cxnSp>
        <p:nvCxnSpPr>
          <p:cNvPr id="18" name="Straight Arrow Connector 17">
            <a:extLst>
              <a:ext uri="{FF2B5EF4-FFF2-40B4-BE49-F238E27FC236}">
                <a16:creationId xmlns:a16="http://schemas.microsoft.com/office/drawing/2014/main" id="{61E9169B-8534-489C-93DE-2E19170929DB}"/>
              </a:ext>
            </a:extLst>
          </p:cNvPr>
          <p:cNvCxnSpPr>
            <a:cxnSpLocks/>
          </p:cNvCxnSpPr>
          <p:nvPr/>
        </p:nvCxnSpPr>
        <p:spPr>
          <a:xfrm flipH="1" flipV="1">
            <a:off x="1563206" y="2945004"/>
            <a:ext cx="3076526" cy="410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1CBE4FDA-F811-465F-989A-AFFF0056ACB3}"/>
              </a:ext>
            </a:extLst>
          </p:cNvPr>
          <p:cNvSpPr txBox="1"/>
          <p:nvPr/>
        </p:nvSpPr>
        <p:spPr>
          <a:xfrm>
            <a:off x="2518268" y="2529719"/>
            <a:ext cx="1367682" cy="400110"/>
          </a:xfrm>
          <a:prstGeom prst="rect">
            <a:avLst/>
          </a:prstGeom>
          <a:noFill/>
        </p:spPr>
        <p:txBody>
          <a:bodyPr wrap="none" rtlCol="0">
            <a:spAutoFit/>
          </a:bodyPr>
          <a:lstStyle/>
          <a:p>
            <a:r>
              <a:rPr lang="en-US" sz="2000" i="1" dirty="0"/>
              <a:t>bag</a:t>
            </a:r>
            <a:r>
              <a:rPr lang="en-US" sz="2000" baseline="30000" dirty="0"/>
              <a:t> ∘ </a:t>
            </a:r>
            <a:r>
              <a:rPr lang="en-US" sz="2000" dirty="0"/>
              <a:t>· </a:t>
            </a:r>
            <a:r>
              <a:rPr lang="en-US" sz="2000" i="1" dirty="0"/>
              <a:t>bag</a:t>
            </a:r>
          </a:p>
        </p:txBody>
      </p:sp>
      <p:sp>
        <p:nvSpPr>
          <p:cNvPr id="20" name="TextBox 19">
            <a:extLst>
              <a:ext uri="{FF2B5EF4-FFF2-40B4-BE49-F238E27FC236}">
                <a16:creationId xmlns:a16="http://schemas.microsoft.com/office/drawing/2014/main" id="{E264AFFA-432A-4615-8198-E1A1A17A6BD6}"/>
              </a:ext>
            </a:extLst>
          </p:cNvPr>
          <p:cNvSpPr txBox="1"/>
          <p:nvPr/>
        </p:nvSpPr>
        <p:spPr>
          <a:xfrm>
            <a:off x="186352" y="1854024"/>
            <a:ext cx="1928733"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a:t>
            </a:r>
          </a:p>
        </p:txBody>
      </p:sp>
      <p:cxnSp>
        <p:nvCxnSpPr>
          <p:cNvPr id="22" name="Straight Arrow Connector 21">
            <a:extLst>
              <a:ext uri="{FF2B5EF4-FFF2-40B4-BE49-F238E27FC236}">
                <a16:creationId xmlns:a16="http://schemas.microsoft.com/office/drawing/2014/main" id="{BCCE25F2-4028-4180-A7EB-4D3AEEB1EBE9}"/>
              </a:ext>
            </a:extLst>
          </p:cNvPr>
          <p:cNvCxnSpPr>
            <a:cxnSpLocks/>
          </p:cNvCxnSpPr>
          <p:nvPr/>
        </p:nvCxnSpPr>
        <p:spPr>
          <a:xfrm flipV="1">
            <a:off x="1542445" y="1555838"/>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570B5D16-5797-4774-B980-6144035910B1}"/>
              </a:ext>
            </a:extLst>
          </p:cNvPr>
          <p:cNvSpPr txBox="1"/>
          <p:nvPr/>
        </p:nvSpPr>
        <p:spPr>
          <a:xfrm>
            <a:off x="2626799" y="1101598"/>
            <a:ext cx="1124026" cy="461665"/>
          </a:xfrm>
          <a:prstGeom prst="rect">
            <a:avLst/>
          </a:prstGeom>
          <a:noFill/>
        </p:spPr>
        <p:txBody>
          <a:bodyPr wrap="none" rtlCol="0">
            <a:spAutoFit/>
          </a:bodyPr>
          <a:lstStyle/>
          <a:p>
            <a:r>
              <a:rPr lang="en-US" sz="2400" b="1" dirty="0"/>
              <a:t>List[T]</a:t>
            </a:r>
          </a:p>
        </p:txBody>
      </p:sp>
      <p:sp>
        <p:nvSpPr>
          <p:cNvPr id="29" name="TextBox 28">
            <a:extLst>
              <a:ext uri="{FF2B5EF4-FFF2-40B4-BE49-F238E27FC236}">
                <a16:creationId xmlns:a16="http://schemas.microsoft.com/office/drawing/2014/main" id="{0B7AD26D-6E94-4DF0-84B9-F57A7C1B52CF}"/>
              </a:ext>
            </a:extLst>
          </p:cNvPr>
          <p:cNvSpPr txBox="1"/>
          <p:nvPr/>
        </p:nvSpPr>
        <p:spPr>
          <a:xfrm>
            <a:off x="1357457" y="3482606"/>
            <a:ext cx="612668" cy="400110"/>
          </a:xfrm>
          <a:prstGeom prst="rect">
            <a:avLst/>
          </a:prstGeom>
          <a:noFill/>
        </p:spPr>
        <p:txBody>
          <a:bodyPr wrap="none" rtlCol="0">
            <a:spAutoFit/>
          </a:bodyPr>
          <a:lstStyle/>
          <a:p>
            <a:r>
              <a:rPr lang="en-US" sz="2000" i="1" dirty="0"/>
              <a:t>bag</a:t>
            </a:r>
          </a:p>
        </p:txBody>
      </p:sp>
      <p:sp>
        <p:nvSpPr>
          <p:cNvPr id="30" name="TextBox 29">
            <a:extLst>
              <a:ext uri="{FF2B5EF4-FFF2-40B4-BE49-F238E27FC236}">
                <a16:creationId xmlns:a16="http://schemas.microsoft.com/office/drawing/2014/main" id="{671659B2-C068-4261-B3EF-5F59CA171B45}"/>
              </a:ext>
            </a:extLst>
          </p:cNvPr>
          <p:cNvSpPr txBox="1"/>
          <p:nvPr/>
        </p:nvSpPr>
        <p:spPr>
          <a:xfrm>
            <a:off x="4407897" y="3482606"/>
            <a:ext cx="612668" cy="400110"/>
          </a:xfrm>
          <a:prstGeom prst="rect">
            <a:avLst/>
          </a:prstGeom>
          <a:noFill/>
        </p:spPr>
        <p:txBody>
          <a:bodyPr wrap="none" rtlCol="0">
            <a:spAutoFit/>
          </a:bodyPr>
          <a:lstStyle/>
          <a:p>
            <a:r>
              <a:rPr lang="en-US" sz="2000" i="1" dirty="0"/>
              <a:t>bag</a:t>
            </a:r>
          </a:p>
        </p:txBody>
      </p:sp>
    </p:spTree>
    <p:extLst>
      <p:ext uri="{BB962C8B-B14F-4D97-AF65-F5344CB8AC3E}">
        <p14:creationId xmlns:p14="http://schemas.microsoft.com/office/powerpoint/2010/main" val="4059602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447FF2-531D-4D80-B4EF-09833E725138}"/>
              </a:ext>
            </a:extLst>
          </p:cNvPr>
          <p:cNvSpPr>
            <a:spLocks noGrp="1"/>
          </p:cNvSpPr>
          <p:nvPr>
            <p:ph type="body" sz="quarter" idx="10"/>
          </p:nvPr>
        </p:nvSpPr>
        <p:spPr/>
        <p:txBody>
          <a:bodyPr/>
          <a:lstStyle/>
          <a:p>
            <a:r>
              <a:rPr lang="en-US" dirty="0"/>
              <a:t>Program synthesis</a:t>
            </a:r>
          </a:p>
        </p:txBody>
      </p:sp>
      <p:sp>
        <p:nvSpPr>
          <p:cNvPr id="5" name="Text Placeholder 4">
            <a:extLst>
              <a:ext uri="{FF2B5EF4-FFF2-40B4-BE49-F238E27FC236}">
                <a16:creationId xmlns:a16="http://schemas.microsoft.com/office/drawing/2014/main" id="{2BE9F63D-1F66-48CD-85CD-E74837036767}"/>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F5E9AD34-B744-40B1-820B-78723956257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83104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CE81BE-0856-4BE0-A616-A427EAA51B14}"/>
              </a:ext>
            </a:extLst>
          </p:cNvPr>
          <p:cNvSpPr>
            <a:spLocks noGrp="1"/>
          </p:cNvSpPr>
          <p:nvPr>
            <p:ph type="body" sz="quarter" idx="13"/>
          </p:nvPr>
        </p:nvSpPr>
        <p:spPr/>
        <p:txBody>
          <a:bodyPr/>
          <a:lstStyle/>
          <a:p>
            <a:r>
              <a:rPr lang="en-US" dirty="0"/>
              <a:t>Example: “Mystery Sort"</a:t>
            </a:r>
          </a:p>
        </p:txBody>
      </p:sp>
      <p:sp>
        <p:nvSpPr>
          <p:cNvPr id="8" name="Text Placeholder 7">
            <a:extLst>
              <a:ext uri="{FF2B5EF4-FFF2-40B4-BE49-F238E27FC236}">
                <a16:creationId xmlns:a16="http://schemas.microsoft.com/office/drawing/2014/main" id="{9DC99DC3-D23D-4D3D-980D-B0795D246C77}"/>
              </a:ext>
            </a:extLst>
          </p:cNvPr>
          <p:cNvSpPr>
            <a:spLocks noGrp="1"/>
          </p:cNvSpPr>
          <p:nvPr>
            <p:ph type="body" sz="quarter" idx="14"/>
          </p:nvPr>
        </p:nvSpPr>
        <p:spPr/>
        <p:txBody>
          <a:bodyPr/>
          <a:lstStyle/>
          <a:p>
            <a:r>
              <a:rPr lang="en-US" dirty="0"/>
              <a:t>Start with a “Divide and Conquer” template</a:t>
            </a:r>
          </a:p>
          <a:p>
            <a:r>
              <a:rPr lang="en-US" dirty="0"/>
              <a:t>Plug in bits/pieces of our spec for </a:t>
            </a:r>
            <a:r>
              <a:rPr lang="en-US" i="1" dirty="0"/>
              <a:t>sort</a:t>
            </a:r>
          </a:p>
          <a:p>
            <a:r>
              <a:rPr lang="en-US" dirty="0"/>
              <a:t>Turn the crank!</a:t>
            </a:r>
          </a:p>
        </p:txBody>
      </p:sp>
    </p:spTree>
    <p:extLst>
      <p:ext uri="{BB962C8B-B14F-4D97-AF65-F5344CB8AC3E}">
        <p14:creationId xmlns:p14="http://schemas.microsoft.com/office/powerpoint/2010/main" val="1249461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21EEC1-5329-44BC-877D-29EFD3D066FE}"/>
              </a:ext>
            </a:extLst>
          </p:cNvPr>
          <p:cNvSpPr>
            <a:spLocks noGrp="1"/>
          </p:cNvSpPr>
          <p:nvPr>
            <p:ph type="body" sz="quarter" idx="13"/>
          </p:nvPr>
        </p:nvSpPr>
        <p:spPr/>
        <p:txBody>
          <a:bodyPr/>
          <a:lstStyle/>
          <a:p>
            <a:r>
              <a:rPr lang="en-US" dirty="0"/>
              <a:t>Example: “Mystery Sort”</a:t>
            </a:r>
          </a:p>
        </p:txBody>
      </p:sp>
      <p:cxnSp>
        <p:nvCxnSpPr>
          <p:cNvPr id="4" name="Straight Arrow Connector 3">
            <a:extLst>
              <a:ext uri="{FF2B5EF4-FFF2-40B4-BE49-F238E27FC236}">
                <a16:creationId xmlns:a16="http://schemas.microsoft.com/office/drawing/2014/main" id="{F2914F6C-5F8D-4B35-9918-5D87F39DEF18}"/>
              </a:ext>
            </a:extLst>
          </p:cNvPr>
          <p:cNvCxnSpPr>
            <a:cxnSpLocks/>
          </p:cNvCxnSpPr>
          <p:nvPr/>
        </p:nvCxnSpPr>
        <p:spPr>
          <a:xfrm flipH="1">
            <a:off x="374101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EE3593D0-BFF1-4F34-8727-58ABB0556F1A}"/>
              </a:ext>
            </a:extLst>
          </p:cNvPr>
          <p:cNvSpPr txBox="1"/>
          <p:nvPr/>
        </p:nvSpPr>
        <p:spPr>
          <a:xfrm>
            <a:off x="2558646" y="4172566"/>
            <a:ext cx="1159292" cy="461665"/>
          </a:xfrm>
          <a:prstGeom prst="rect">
            <a:avLst/>
          </a:prstGeom>
          <a:noFill/>
        </p:spPr>
        <p:txBody>
          <a:bodyPr wrap="none" rtlCol="0">
            <a:spAutoFit/>
          </a:bodyPr>
          <a:lstStyle/>
          <a:p>
            <a:r>
              <a:rPr lang="en-US" sz="2400" b="1" dirty="0"/>
              <a:t>Bag[T]</a:t>
            </a:r>
          </a:p>
        </p:txBody>
      </p:sp>
      <p:cxnSp>
        <p:nvCxnSpPr>
          <p:cNvPr id="6" name="Straight Arrow Connector 5">
            <a:extLst>
              <a:ext uri="{FF2B5EF4-FFF2-40B4-BE49-F238E27FC236}">
                <a16:creationId xmlns:a16="http://schemas.microsoft.com/office/drawing/2014/main" id="{C8EC2C7D-5B59-4AA6-8812-6F20D213C039}"/>
              </a:ext>
            </a:extLst>
          </p:cNvPr>
          <p:cNvCxnSpPr>
            <a:cxnSpLocks/>
          </p:cNvCxnSpPr>
          <p:nvPr/>
        </p:nvCxnSpPr>
        <p:spPr>
          <a:xfrm>
            <a:off x="1483408"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E64ADE66-7D42-4ABF-ADFA-8B607D225C0E}"/>
              </a:ext>
            </a:extLst>
          </p:cNvPr>
          <p:cNvCxnSpPr>
            <a:cxnSpLocks/>
          </p:cNvCxnSpPr>
          <p:nvPr/>
        </p:nvCxnSpPr>
        <p:spPr>
          <a:xfrm flipH="1" flipV="1">
            <a:off x="3794551" y="1556086"/>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C46EA95-A5E4-4E08-B4A1-22E0FFCEEB5B}"/>
              </a:ext>
            </a:extLst>
          </p:cNvPr>
          <p:cNvSpPr txBox="1"/>
          <p:nvPr/>
        </p:nvSpPr>
        <p:spPr>
          <a:xfrm>
            <a:off x="4714231" y="1752858"/>
            <a:ext cx="3607078"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 </a:t>
            </a:r>
            <a:r>
              <a:rPr lang="en-US" sz="2000" dirty="0"/>
              <a:t>· </a:t>
            </a:r>
            <a:r>
              <a:rPr lang="en-US" sz="2000" i="1" dirty="0"/>
              <a:t>(bag</a:t>
            </a:r>
            <a:r>
              <a:rPr lang="en-US" sz="2000" baseline="30000" dirty="0"/>
              <a:t> ∘ </a:t>
            </a:r>
            <a:r>
              <a:rPr lang="en-US" sz="2000" dirty="0"/>
              <a:t>· </a:t>
            </a:r>
            <a:r>
              <a:rPr lang="en-US" sz="2000" i="1" dirty="0"/>
              <a:t>bag)</a:t>
            </a:r>
          </a:p>
        </p:txBody>
      </p:sp>
      <p:sp>
        <p:nvSpPr>
          <p:cNvPr id="9" name="TextBox 8">
            <a:extLst>
              <a:ext uri="{FF2B5EF4-FFF2-40B4-BE49-F238E27FC236}">
                <a16:creationId xmlns:a16="http://schemas.microsoft.com/office/drawing/2014/main" id="{617CF603-2BF9-4354-BBA1-517A96A60FDA}"/>
              </a:ext>
            </a:extLst>
          </p:cNvPr>
          <p:cNvSpPr txBox="1"/>
          <p:nvPr/>
        </p:nvSpPr>
        <p:spPr>
          <a:xfrm>
            <a:off x="5755620" y="1345545"/>
            <a:ext cx="830677" cy="400110"/>
          </a:xfrm>
          <a:prstGeom prst="rect">
            <a:avLst/>
          </a:prstGeom>
          <a:noFill/>
        </p:spPr>
        <p:txBody>
          <a:bodyPr wrap="none" rtlCol="0">
            <a:spAutoFit/>
          </a:bodyPr>
          <a:lstStyle/>
          <a:p>
            <a:r>
              <a:rPr lang="en-US" sz="2000" i="1" dirty="0"/>
              <a:t>sort =</a:t>
            </a:r>
          </a:p>
        </p:txBody>
      </p:sp>
      <p:sp>
        <p:nvSpPr>
          <p:cNvPr id="10" name="TextBox 9">
            <a:extLst>
              <a:ext uri="{FF2B5EF4-FFF2-40B4-BE49-F238E27FC236}">
                <a16:creationId xmlns:a16="http://schemas.microsoft.com/office/drawing/2014/main" id="{74EF18C4-03E9-4BB8-84EC-4B456A9D2B52}"/>
              </a:ext>
            </a:extLst>
          </p:cNvPr>
          <p:cNvSpPr txBox="1"/>
          <p:nvPr/>
        </p:nvSpPr>
        <p:spPr>
          <a:xfrm>
            <a:off x="4702888" y="2676637"/>
            <a:ext cx="1124026" cy="461665"/>
          </a:xfrm>
          <a:prstGeom prst="rect">
            <a:avLst/>
          </a:prstGeom>
          <a:noFill/>
        </p:spPr>
        <p:txBody>
          <a:bodyPr wrap="none" rtlCol="0">
            <a:spAutoFit/>
          </a:bodyPr>
          <a:lstStyle/>
          <a:p>
            <a:r>
              <a:rPr lang="en-US" sz="2400" b="1" dirty="0"/>
              <a:t>List[T]</a:t>
            </a:r>
          </a:p>
        </p:txBody>
      </p:sp>
      <p:sp>
        <p:nvSpPr>
          <p:cNvPr id="11" name="TextBox 10">
            <a:extLst>
              <a:ext uri="{FF2B5EF4-FFF2-40B4-BE49-F238E27FC236}">
                <a16:creationId xmlns:a16="http://schemas.microsoft.com/office/drawing/2014/main" id="{4E075DE9-D4FC-4CE5-B186-92524C781878}"/>
              </a:ext>
            </a:extLst>
          </p:cNvPr>
          <p:cNvSpPr txBox="1"/>
          <p:nvPr/>
        </p:nvSpPr>
        <p:spPr>
          <a:xfrm>
            <a:off x="381193" y="2700902"/>
            <a:ext cx="1124026" cy="461665"/>
          </a:xfrm>
          <a:prstGeom prst="rect">
            <a:avLst/>
          </a:prstGeom>
          <a:noFill/>
        </p:spPr>
        <p:txBody>
          <a:bodyPr wrap="none" rtlCol="0">
            <a:spAutoFit/>
          </a:bodyPr>
          <a:lstStyle/>
          <a:p>
            <a:r>
              <a:rPr lang="en-US" sz="2400" b="1" dirty="0"/>
              <a:t>List[T]</a:t>
            </a:r>
          </a:p>
        </p:txBody>
      </p:sp>
      <p:cxnSp>
        <p:nvCxnSpPr>
          <p:cNvPr id="12" name="Straight Arrow Connector 11">
            <a:extLst>
              <a:ext uri="{FF2B5EF4-FFF2-40B4-BE49-F238E27FC236}">
                <a16:creationId xmlns:a16="http://schemas.microsoft.com/office/drawing/2014/main" id="{CF4C170A-13AE-4FCB-9265-1AED237E6E0A}"/>
              </a:ext>
            </a:extLst>
          </p:cNvPr>
          <p:cNvCxnSpPr>
            <a:cxnSpLocks/>
          </p:cNvCxnSpPr>
          <p:nvPr/>
        </p:nvCxnSpPr>
        <p:spPr>
          <a:xfrm flipH="1" flipV="1">
            <a:off x="1563206" y="2945004"/>
            <a:ext cx="3076526" cy="4105"/>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F9842BE-CDF5-432D-A41C-B7DFF97CF0DF}"/>
              </a:ext>
            </a:extLst>
          </p:cNvPr>
          <p:cNvSpPr txBox="1"/>
          <p:nvPr/>
        </p:nvSpPr>
        <p:spPr>
          <a:xfrm>
            <a:off x="2518268" y="2529719"/>
            <a:ext cx="1367682" cy="400110"/>
          </a:xfrm>
          <a:prstGeom prst="rect">
            <a:avLst/>
          </a:prstGeom>
          <a:noFill/>
        </p:spPr>
        <p:txBody>
          <a:bodyPr wrap="none" rtlCol="0">
            <a:spAutoFit/>
          </a:bodyPr>
          <a:lstStyle/>
          <a:p>
            <a:r>
              <a:rPr lang="en-US" sz="2000" i="1" dirty="0"/>
              <a:t>bag</a:t>
            </a:r>
            <a:r>
              <a:rPr lang="en-US" sz="2000" baseline="30000" dirty="0"/>
              <a:t> ∘ </a:t>
            </a:r>
            <a:r>
              <a:rPr lang="en-US" sz="2000" dirty="0"/>
              <a:t>· </a:t>
            </a:r>
            <a:r>
              <a:rPr lang="en-US" sz="2000" i="1" dirty="0"/>
              <a:t>bag</a:t>
            </a:r>
          </a:p>
        </p:txBody>
      </p:sp>
      <p:sp>
        <p:nvSpPr>
          <p:cNvPr id="14" name="TextBox 13">
            <a:extLst>
              <a:ext uri="{FF2B5EF4-FFF2-40B4-BE49-F238E27FC236}">
                <a16:creationId xmlns:a16="http://schemas.microsoft.com/office/drawing/2014/main" id="{B84A5AA1-2DC7-438E-872E-038527BAD83C}"/>
              </a:ext>
            </a:extLst>
          </p:cNvPr>
          <p:cNvSpPr txBox="1"/>
          <p:nvPr/>
        </p:nvSpPr>
        <p:spPr>
          <a:xfrm>
            <a:off x="186352" y="1854024"/>
            <a:ext cx="1928733"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a:t>
            </a:r>
          </a:p>
        </p:txBody>
      </p:sp>
      <p:cxnSp>
        <p:nvCxnSpPr>
          <p:cNvPr id="15" name="Straight Arrow Connector 14">
            <a:extLst>
              <a:ext uri="{FF2B5EF4-FFF2-40B4-BE49-F238E27FC236}">
                <a16:creationId xmlns:a16="http://schemas.microsoft.com/office/drawing/2014/main" id="{E8A7AFBE-5130-4D1A-AE6C-3D1CF3B240D9}"/>
              </a:ext>
            </a:extLst>
          </p:cNvPr>
          <p:cNvCxnSpPr>
            <a:cxnSpLocks/>
          </p:cNvCxnSpPr>
          <p:nvPr/>
        </p:nvCxnSpPr>
        <p:spPr>
          <a:xfrm flipV="1">
            <a:off x="1542445" y="1555838"/>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114101E-66E5-4C8D-8AB6-517880BFC54E}"/>
              </a:ext>
            </a:extLst>
          </p:cNvPr>
          <p:cNvSpPr txBox="1"/>
          <p:nvPr/>
        </p:nvSpPr>
        <p:spPr>
          <a:xfrm>
            <a:off x="2626799" y="1101598"/>
            <a:ext cx="1124026" cy="461665"/>
          </a:xfrm>
          <a:prstGeom prst="rect">
            <a:avLst/>
          </a:prstGeom>
          <a:noFill/>
        </p:spPr>
        <p:txBody>
          <a:bodyPr wrap="none" rtlCol="0">
            <a:spAutoFit/>
          </a:bodyPr>
          <a:lstStyle/>
          <a:p>
            <a:r>
              <a:rPr lang="en-US" sz="2400" b="1" dirty="0"/>
              <a:t>List[T]</a:t>
            </a:r>
          </a:p>
        </p:txBody>
      </p:sp>
      <p:sp>
        <p:nvSpPr>
          <p:cNvPr id="17" name="TextBox 16">
            <a:extLst>
              <a:ext uri="{FF2B5EF4-FFF2-40B4-BE49-F238E27FC236}">
                <a16:creationId xmlns:a16="http://schemas.microsoft.com/office/drawing/2014/main" id="{75887F83-4AAF-4DDF-BF9C-CDF6A143F563}"/>
              </a:ext>
            </a:extLst>
          </p:cNvPr>
          <p:cNvSpPr txBox="1"/>
          <p:nvPr/>
        </p:nvSpPr>
        <p:spPr>
          <a:xfrm>
            <a:off x="1357457" y="3482606"/>
            <a:ext cx="612668" cy="400110"/>
          </a:xfrm>
          <a:prstGeom prst="rect">
            <a:avLst/>
          </a:prstGeom>
          <a:noFill/>
        </p:spPr>
        <p:txBody>
          <a:bodyPr wrap="none" rtlCol="0">
            <a:spAutoFit/>
          </a:bodyPr>
          <a:lstStyle/>
          <a:p>
            <a:r>
              <a:rPr lang="en-US" sz="2000" i="1" dirty="0"/>
              <a:t>bag</a:t>
            </a:r>
          </a:p>
        </p:txBody>
      </p:sp>
      <p:sp>
        <p:nvSpPr>
          <p:cNvPr id="18" name="TextBox 17">
            <a:extLst>
              <a:ext uri="{FF2B5EF4-FFF2-40B4-BE49-F238E27FC236}">
                <a16:creationId xmlns:a16="http://schemas.microsoft.com/office/drawing/2014/main" id="{09A9B587-375B-4D7B-9CF7-77D2DCBF9B56}"/>
              </a:ext>
            </a:extLst>
          </p:cNvPr>
          <p:cNvSpPr txBox="1"/>
          <p:nvPr/>
        </p:nvSpPr>
        <p:spPr>
          <a:xfrm>
            <a:off x="4407897" y="3482606"/>
            <a:ext cx="612668" cy="400110"/>
          </a:xfrm>
          <a:prstGeom prst="rect">
            <a:avLst/>
          </a:prstGeom>
          <a:noFill/>
        </p:spPr>
        <p:txBody>
          <a:bodyPr wrap="none" rtlCol="0">
            <a:spAutoFit/>
          </a:bodyPr>
          <a:lstStyle/>
          <a:p>
            <a:r>
              <a:rPr lang="en-US" sz="2000" i="1" dirty="0"/>
              <a:t>bag</a:t>
            </a:r>
          </a:p>
        </p:txBody>
      </p:sp>
    </p:spTree>
    <p:extLst>
      <p:ext uri="{BB962C8B-B14F-4D97-AF65-F5344CB8AC3E}">
        <p14:creationId xmlns:p14="http://schemas.microsoft.com/office/powerpoint/2010/main" val="657467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21EEC1-5329-44BC-877D-29EFD3D066FE}"/>
              </a:ext>
            </a:extLst>
          </p:cNvPr>
          <p:cNvSpPr>
            <a:spLocks noGrp="1"/>
          </p:cNvSpPr>
          <p:nvPr>
            <p:ph type="body" sz="quarter" idx="13"/>
          </p:nvPr>
        </p:nvSpPr>
        <p:spPr/>
        <p:txBody>
          <a:bodyPr/>
          <a:lstStyle/>
          <a:p>
            <a:r>
              <a:rPr lang="en-US" dirty="0"/>
              <a:t>Example: “Mystery Sort”</a:t>
            </a:r>
          </a:p>
        </p:txBody>
      </p:sp>
      <p:cxnSp>
        <p:nvCxnSpPr>
          <p:cNvPr id="4" name="Straight Arrow Connector 3">
            <a:extLst>
              <a:ext uri="{FF2B5EF4-FFF2-40B4-BE49-F238E27FC236}">
                <a16:creationId xmlns:a16="http://schemas.microsoft.com/office/drawing/2014/main" id="{F2914F6C-5F8D-4B35-9918-5D87F39DEF18}"/>
              </a:ext>
            </a:extLst>
          </p:cNvPr>
          <p:cNvCxnSpPr>
            <a:cxnSpLocks/>
          </p:cNvCxnSpPr>
          <p:nvPr/>
        </p:nvCxnSpPr>
        <p:spPr>
          <a:xfrm flipH="1">
            <a:off x="374101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EE3593D0-BFF1-4F34-8727-58ABB0556F1A}"/>
              </a:ext>
            </a:extLst>
          </p:cNvPr>
          <p:cNvSpPr txBox="1"/>
          <p:nvPr/>
        </p:nvSpPr>
        <p:spPr>
          <a:xfrm>
            <a:off x="2558646" y="4172566"/>
            <a:ext cx="1159292" cy="461665"/>
          </a:xfrm>
          <a:prstGeom prst="rect">
            <a:avLst/>
          </a:prstGeom>
          <a:noFill/>
        </p:spPr>
        <p:txBody>
          <a:bodyPr wrap="none" rtlCol="0">
            <a:spAutoFit/>
          </a:bodyPr>
          <a:lstStyle/>
          <a:p>
            <a:r>
              <a:rPr lang="en-US" sz="2400" b="1" dirty="0"/>
              <a:t>Bag[T]</a:t>
            </a:r>
          </a:p>
        </p:txBody>
      </p:sp>
      <p:cxnSp>
        <p:nvCxnSpPr>
          <p:cNvPr id="6" name="Straight Arrow Connector 5">
            <a:extLst>
              <a:ext uri="{FF2B5EF4-FFF2-40B4-BE49-F238E27FC236}">
                <a16:creationId xmlns:a16="http://schemas.microsoft.com/office/drawing/2014/main" id="{C8EC2C7D-5B59-4AA6-8812-6F20D213C039}"/>
              </a:ext>
            </a:extLst>
          </p:cNvPr>
          <p:cNvCxnSpPr>
            <a:cxnSpLocks/>
          </p:cNvCxnSpPr>
          <p:nvPr/>
        </p:nvCxnSpPr>
        <p:spPr>
          <a:xfrm>
            <a:off x="1483408"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E64ADE66-7D42-4ABF-ADFA-8B607D225C0E}"/>
              </a:ext>
            </a:extLst>
          </p:cNvPr>
          <p:cNvCxnSpPr>
            <a:cxnSpLocks/>
          </p:cNvCxnSpPr>
          <p:nvPr/>
        </p:nvCxnSpPr>
        <p:spPr>
          <a:xfrm flipH="1" flipV="1">
            <a:off x="3794551" y="1556086"/>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C46EA95-A5E4-4E08-B4A1-22E0FFCEEB5B}"/>
              </a:ext>
            </a:extLst>
          </p:cNvPr>
          <p:cNvSpPr txBox="1"/>
          <p:nvPr/>
        </p:nvSpPr>
        <p:spPr>
          <a:xfrm>
            <a:off x="4714231" y="1752858"/>
            <a:ext cx="3607078"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 </a:t>
            </a:r>
            <a:r>
              <a:rPr lang="en-US" sz="2000" dirty="0"/>
              <a:t>· </a:t>
            </a:r>
            <a:r>
              <a:rPr lang="en-US" sz="2000" i="1" dirty="0"/>
              <a:t>(bag</a:t>
            </a:r>
            <a:r>
              <a:rPr lang="en-US" sz="2000" baseline="30000" dirty="0"/>
              <a:t> ∘ </a:t>
            </a:r>
            <a:r>
              <a:rPr lang="en-US" sz="2000" dirty="0"/>
              <a:t>· </a:t>
            </a:r>
            <a:r>
              <a:rPr lang="en-US" sz="2000" i="1" dirty="0"/>
              <a:t>bag)</a:t>
            </a:r>
          </a:p>
        </p:txBody>
      </p:sp>
      <p:sp>
        <p:nvSpPr>
          <p:cNvPr id="9" name="TextBox 8">
            <a:extLst>
              <a:ext uri="{FF2B5EF4-FFF2-40B4-BE49-F238E27FC236}">
                <a16:creationId xmlns:a16="http://schemas.microsoft.com/office/drawing/2014/main" id="{617CF603-2BF9-4354-BBA1-517A96A60FDA}"/>
              </a:ext>
            </a:extLst>
          </p:cNvPr>
          <p:cNvSpPr txBox="1"/>
          <p:nvPr/>
        </p:nvSpPr>
        <p:spPr>
          <a:xfrm>
            <a:off x="5755620" y="1345545"/>
            <a:ext cx="830677" cy="400110"/>
          </a:xfrm>
          <a:prstGeom prst="rect">
            <a:avLst/>
          </a:prstGeom>
          <a:noFill/>
        </p:spPr>
        <p:txBody>
          <a:bodyPr wrap="none" rtlCol="0">
            <a:spAutoFit/>
          </a:bodyPr>
          <a:lstStyle/>
          <a:p>
            <a:r>
              <a:rPr lang="en-US" sz="2000" i="1" dirty="0"/>
              <a:t>sort =</a:t>
            </a:r>
          </a:p>
        </p:txBody>
      </p:sp>
      <p:sp>
        <p:nvSpPr>
          <p:cNvPr id="10" name="TextBox 9">
            <a:extLst>
              <a:ext uri="{FF2B5EF4-FFF2-40B4-BE49-F238E27FC236}">
                <a16:creationId xmlns:a16="http://schemas.microsoft.com/office/drawing/2014/main" id="{74EF18C4-03E9-4BB8-84EC-4B456A9D2B52}"/>
              </a:ext>
            </a:extLst>
          </p:cNvPr>
          <p:cNvSpPr txBox="1"/>
          <p:nvPr/>
        </p:nvSpPr>
        <p:spPr>
          <a:xfrm>
            <a:off x="4702888" y="2676637"/>
            <a:ext cx="1124026" cy="461665"/>
          </a:xfrm>
          <a:prstGeom prst="rect">
            <a:avLst/>
          </a:prstGeom>
          <a:noFill/>
        </p:spPr>
        <p:txBody>
          <a:bodyPr wrap="none" rtlCol="0">
            <a:spAutoFit/>
          </a:bodyPr>
          <a:lstStyle/>
          <a:p>
            <a:r>
              <a:rPr lang="en-US" sz="2400" b="1" dirty="0"/>
              <a:t>List[T]</a:t>
            </a:r>
          </a:p>
        </p:txBody>
      </p:sp>
      <p:sp>
        <p:nvSpPr>
          <p:cNvPr id="11" name="TextBox 10">
            <a:extLst>
              <a:ext uri="{FF2B5EF4-FFF2-40B4-BE49-F238E27FC236}">
                <a16:creationId xmlns:a16="http://schemas.microsoft.com/office/drawing/2014/main" id="{4E075DE9-D4FC-4CE5-B186-92524C781878}"/>
              </a:ext>
            </a:extLst>
          </p:cNvPr>
          <p:cNvSpPr txBox="1"/>
          <p:nvPr/>
        </p:nvSpPr>
        <p:spPr>
          <a:xfrm>
            <a:off x="381193" y="2700902"/>
            <a:ext cx="1124026" cy="461665"/>
          </a:xfrm>
          <a:prstGeom prst="rect">
            <a:avLst/>
          </a:prstGeom>
          <a:noFill/>
        </p:spPr>
        <p:txBody>
          <a:bodyPr wrap="none" rtlCol="0">
            <a:spAutoFit/>
          </a:bodyPr>
          <a:lstStyle/>
          <a:p>
            <a:r>
              <a:rPr lang="en-US" sz="2400" b="1" dirty="0"/>
              <a:t>List[T]</a:t>
            </a:r>
          </a:p>
        </p:txBody>
      </p:sp>
      <p:sp>
        <p:nvSpPr>
          <p:cNvPr id="14" name="TextBox 13">
            <a:extLst>
              <a:ext uri="{FF2B5EF4-FFF2-40B4-BE49-F238E27FC236}">
                <a16:creationId xmlns:a16="http://schemas.microsoft.com/office/drawing/2014/main" id="{B84A5AA1-2DC7-438E-872E-038527BAD83C}"/>
              </a:ext>
            </a:extLst>
          </p:cNvPr>
          <p:cNvSpPr txBox="1"/>
          <p:nvPr/>
        </p:nvSpPr>
        <p:spPr>
          <a:xfrm>
            <a:off x="186352" y="1854024"/>
            <a:ext cx="1928733"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a:t>
            </a:r>
          </a:p>
        </p:txBody>
      </p:sp>
      <p:cxnSp>
        <p:nvCxnSpPr>
          <p:cNvPr id="15" name="Straight Arrow Connector 14">
            <a:extLst>
              <a:ext uri="{FF2B5EF4-FFF2-40B4-BE49-F238E27FC236}">
                <a16:creationId xmlns:a16="http://schemas.microsoft.com/office/drawing/2014/main" id="{E8A7AFBE-5130-4D1A-AE6C-3D1CF3B240D9}"/>
              </a:ext>
            </a:extLst>
          </p:cNvPr>
          <p:cNvCxnSpPr>
            <a:cxnSpLocks/>
          </p:cNvCxnSpPr>
          <p:nvPr/>
        </p:nvCxnSpPr>
        <p:spPr>
          <a:xfrm flipV="1">
            <a:off x="1542445" y="1555838"/>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114101E-66E5-4C8D-8AB6-517880BFC54E}"/>
              </a:ext>
            </a:extLst>
          </p:cNvPr>
          <p:cNvSpPr txBox="1"/>
          <p:nvPr/>
        </p:nvSpPr>
        <p:spPr>
          <a:xfrm>
            <a:off x="2626799" y="1101598"/>
            <a:ext cx="1124026" cy="461665"/>
          </a:xfrm>
          <a:prstGeom prst="rect">
            <a:avLst/>
          </a:prstGeom>
          <a:noFill/>
        </p:spPr>
        <p:txBody>
          <a:bodyPr wrap="none" rtlCol="0">
            <a:spAutoFit/>
          </a:bodyPr>
          <a:lstStyle/>
          <a:p>
            <a:r>
              <a:rPr lang="en-US" sz="2400" b="1" dirty="0"/>
              <a:t>List[T]</a:t>
            </a:r>
          </a:p>
        </p:txBody>
      </p:sp>
      <p:sp>
        <p:nvSpPr>
          <p:cNvPr id="17" name="TextBox 16">
            <a:extLst>
              <a:ext uri="{FF2B5EF4-FFF2-40B4-BE49-F238E27FC236}">
                <a16:creationId xmlns:a16="http://schemas.microsoft.com/office/drawing/2014/main" id="{75887F83-4AAF-4DDF-BF9C-CDF6A143F563}"/>
              </a:ext>
            </a:extLst>
          </p:cNvPr>
          <p:cNvSpPr txBox="1"/>
          <p:nvPr/>
        </p:nvSpPr>
        <p:spPr>
          <a:xfrm>
            <a:off x="1357457" y="3482606"/>
            <a:ext cx="612668" cy="400110"/>
          </a:xfrm>
          <a:prstGeom prst="rect">
            <a:avLst/>
          </a:prstGeom>
          <a:noFill/>
        </p:spPr>
        <p:txBody>
          <a:bodyPr wrap="none" rtlCol="0">
            <a:spAutoFit/>
          </a:bodyPr>
          <a:lstStyle/>
          <a:p>
            <a:r>
              <a:rPr lang="en-US" sz="2000" i="1" dirty="0"/>
              <a:t>bag</a:t>
            </a:r>
          </a:p>
        </p:txBody>
      </p:sp>
      <p:sp>
        <p:nvSpPr>
          <p:cNvPr id="18" name="TextBox 17">
            <a:extLst>
              <a:ext uri="{FF2B5EF4-FFF2-40B4-BE49-F238E27FC236}">
                <a16:creationId xmlns:a16="http://schemas.microsoft.com/office/drawing/2014/main" id="{09A9B587-375B-4D7B-9CF7-77D2DCBF9B56}"/>
              </a:ext>
            </a:extLst>
          </p:cNvPr>
          <p:cNvSpPr txBox="1"/>
          <p:nvPr/>
        </p:nvSpPr>
        <p:spPr>
          <a:xfrm>
            <a:off x="4407897" y="3482606"/>
            <a:ext cx="612668" cy="400110"/>
          </a:xfrm>
          <a:prstGeom prst="rect">
            <a:avLst/>
          </a:prstGeom>
          <a:noFill/>
        </p:spPr>
        <p:txBody>
          <a:bodyPr wrap="none" rtlCol="0">
            <a:spAutoFit/>
          </a:bodyPr>
          <a:lstStyle/>
          <a:p>
            <a:r>
              <a:rPr lang="en-US" sz="2000" i="1" dirty="0"/>
              <a:t>bag</a:t>
            </a:r>
          </a:p>
        </p:txBody>
      </p:sp>
    </p:spTree>
    <p:extLst>
      <p:ext uri="{BB962C8B-B14F-4D97-AF65-F5344CB8AC3E}">
        <p14:creationId xmlns:p14="http://schemas.microsoft.com/office/powerpoint/2010/main" val="384005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21EEC1-5329-44BC-877D-29EFD3D066FE}"/>
              </a:ext>
            </a:extLst>
          </p:cNvPr>
          <p:cNvSpPr>
            <a:spLocks noGrp="1"/>
          </p:cNvSpPr>
          <p:nvPr>
            <p:ph type="body" sz="quarter" idx="13"/>
          </p:nvPr>
        </p:nvSpPr>
        <p:spPr/>
        <p:txBody>
          <a:bodyPr/>
          <a:lstStyle/>
          <a:p>
            <a:r>
              <a:rPr lang="en-US" dirty="0"/>
              <a:t>Example: “Mystery Sort”</a:t>
            </a:r>
          </a:p>
        </p:txBody>
      </p:sp>
      <p:cxnSp>
        <p:nvCxnSpPr>
          <p:cNvPr id="4" name="Straight Arrow Connector 3">
            <a:extLst>
              <a:ext uri="{FF2B5EF4-FFF2-40B4-BE49-F238E27FC236}">
                <a16:creationId xmlns:a16="http://schemas.microsoft.com/office/drawing/2014/main" id="{F2914F6C-5F8D-4B35-9918-5D87F39DEF18}"/>
              </a:ext>
            </a:extLst>
          </p:cNvPr>
          <p:cNvCxnSpPr>
            <a:cxnSpLocks/>
          </p:cNvCxnSpPr>
          <p:nvPr/>
        </p:nvCxnSpPr>
        <p:spPr>
          <a:xfrm flipH="1">
            <a:off x="374101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EE3593D0-BFF1-4F34-8727-58ABB0556F1A}"/>
              </a:ext>
            </a:extLst>
          </p:cNvPr>
          <p:cNvSpPr txBox="1"/>
          <p:nvPr/>
        </p:nvSpPr>
        <p:spPr>
          <a:xfrm>
            <a:off x="2558646" y="4172566"/>
            <a:ext cx="1159292" cy="461665"/>
          </a:xfrm>
          <a:prstGeom prst="rect">
            <a:avLst/>
          </a:prstGeom>
          <a:noFill/>
        </p:spPr>
        <p:txBody>
          <a:bodyPr wrap="none" rtlCol="0">
            <a:spAutoFit/>
          </a:bodyPr>
          <a:lstStyle/>
          <a:p>
            <a:r>
              <a:rPr lang="en-US" sz="2400" b="1" dirty="0"/>
              <a:t>Bag[T]</a:t>
            </a:r>
          </a:p>
        </p:txBody>
      </p:sp>
      <p:cxnSp>
        <p:nvCxnSpPr>
          <p:cNvPr id="6" name="Straight Arrow Connector 5">
            <a:extLst>
              <a:ext uri="{FF2B5EF4-FFF2-40B4-BE49-F238E27FC236}">
                <a16:creationId xmlns:a16="http://schemas.microsoft.com/office/drawing/2014/main" id="{C8EC2C7D-5B59-4AA6-8812-6F20D213C039}"/>
              </a:ext>
            </a:extLst>
          </p:cNvPr>
          <p:cNvCxnSpPr>
            <a:cxnSpLocks/>
          </p:cNvCxnSpPr>
          <p:nvPr/>
        </p:nvCxnSpPr>
        <p:spPr>
          <a:xfrm>
            <a:off x="1483408"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E64ADE66-7D42-4ABF-ADFA-8B607D225C0E}"/>
              </a:ext>
            </a:extLst>
          </p:cNvPr>
          <p:cNvCxnSpPr>
            <a:cxnSpLocks/>
          </p:cNvCxnSpPr>
          <p:nvPr/>
        </p:nvCxnSpPr>
        <p:spPr>
          <a:xfrm flipH="1" flipV="1">
            <a:off x="3794551" y="1556086"/>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C46EA95-A5E4-4E08-B4A1-22E0FFCEEB5B}"/>
              </a:ext>
            </a:extLst>
          </p:cNvPr>
          <p:cNvSpPr txBox="1"/>
          <p:nvPr/>
        </p:nvSpPr>
        <p:spPr>
          <a:xfrm>
            <a:off x="4714231" y="1752858"/>
            <a:ext cx="3607078"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 </a:t>
            </a:r>
            <a:r>
              <a:rPr lang="en-US" sz="2000" dirty="0"/>
              <a:t>· </a:t>
            </a:r>
            <a:r>
              <a:rPr lang="en-US" sz="2000" i="1" dirty="0"/>
              <a:t>(bag</a:t>
            </a:r>
            <a:r>
              <a:rPr lang="en-US" sz="2000" baseline="30000" dirty="0"/>
              <a:t> ∘ </a:t>
            </a:r>
            <a:r>
              <a:rPr lang="en-US" sz="2000" dirty="0"/>
              <a:t>· </a:t>
            </a:r>
            <a:r>
              <a:rPr lang="en-US" sz="2000" i="1" dirty="0"/>
              <a:t>bag)</a:t>
            </a:r>
          </a:p>
        </p:txBody>
      </p:sp>
      <p:sp>
        <p:nvSpPr>
          <p:cNvPr id="9" name="TextBox 8">
            <a:extLst>
              <a:ext uri="{FF2B5EF4-FFF2-40B4-BE49-F238E27FC236}">
                <a16:creationId xmlns:a16="http://schemas.microsoft.com/office/drawing/2014/main" id="{617CF603-2BF9-4354-BBA1-517A96A60FDA}"/>
              </a:ext>
            </a:extLst>
          </p:cNvPr>
          <p:cNvSpPr txBox="1"/>
          <p:nvPr/>
        </p:nvSpPr>
        <p:spPr>
          <a:xfrm>
            <a:off x="5755620" y="1345545"/>
            <a:ext cx="830677" cy="400110"/>
          </a:xfrm>
          <a:prstGeom prst="rect">
            <a:avLst/>
          </a:prstGeom>
          <a:noFill/>
        </p:spPr>
        <p:txBody>
          <a:bodyPr wrap="none" rtlCol="0">
            <a:spAutoFit/>
          </a:bodyPr>
          <a:lstStyle/>
          <a:p>
            <a:r>
              <a:rPr lang="en-US" sz="2000" i="1" dirty="0"/>
              <a:t>sort =</a:t>
            </a:r>
          </a:p>
        </p:txBody>
      </p:sp>
      <p:sp>
        <p:nvSpPr>
          <p:cNvPr id="10" name="TextBox 9">
            <a:extLst>
              <a:ext uri="{FF2B5EF4-FFF2-40B4-BE49-F238E27FC236}">
                <a16:creationId xmlns:a16="http://schemas.microsoft.com/office/drawing/2014/main" id="{74EF18C4-03E9-4BB8-84EC-4B456A9D2B52}"/>
              </a:ext>
            </a:extLst>
          </p:cNvPr>
          <p:cNvSpPr txBox="1"/>
          <p:nvPr/>
        </p:nvSpPr>
        <p:spPr>
          <a:xfrm>
            <a:off x="4702888" y="2676637"/>
            <a:ext cx="1124026" cy="461665"/>
          </a:xfrm>
          <a:prstGeom prst="rect">
            <a:avLst/>
          </a:prstGeom>
          <a:noFill/>
        </p:spPr>
        <p:txBody>
          <a:bodyPr wrap="none" rtlCol="0">
            <a:spAutoFit/>
          </a:bodyPr>
          <a:lstStyle/>
          <a:p>
            <a:r>
              <a:rPr lang="en-US" sz="2400" b="1" dirty="0"/>
              <a:t>List[T]</a:t>
            </a:r>
          </a:p>
        </p:txBody>
      </p:sp>
      <p:sp>
        <p:nvSpPr>
          <p:cNvPr id="11" name="TextBox 10">
            <a:extLst>
              <a:ext uri="{FF2B5EF4-FFF2-40B4-BE49-F238E27FC236}">
                <a16:creationId xmlns:a16="http://schemas.microsoft.com/office/drawing/2014/main" id="{4E075DE9-D4FC-4CE5-B186-92524C781878}"/>
              </a:ext>
            </a:extLst>
          </p:cNvPr>
          <p:cNvSpPr txBox="1"/>
          <p:nvPr/>
        </p:nvSpPr>
        <p:spPr>
          <a:xfrm>
            <a:off x="381193" y="2700902"/>
            <a:ext cx="1124026" cy="461665"/>
          </a:xfrm>
          <a:prstGeom prst="rect">
            <a:avLst/>
          </a:prstGeom>
          <a:noFill/>
        </p:spPr>
        <p:txBody>
          <a:bodyPr wrap="none" rtlCol="0">
            <a:spAutoFit/>
          </a:bodyPr>
          <a:lstStyle/>
          <a:p>
            <a:r>
              <a:rPr lang="en-US" sz="2400" b="1" dirty="0"/>
              <a:t>List[T]</a:t>
            </a:r>
          </a:p>
        </p:txBody>
      </p:sp>
      <p:sp>
        <p:nvSpPr>
          <p:cNvPr id="14" name="TextBox 13">
            <a:extLst>
              <a:ext uri="{FF2B5EF4-FFF2-40B4-BE49-F238E27FC236}">
                <a16:creationId xmlns:a16="http://schemas.microsoft.com/office/drawing/2014/main" id="{B84A5AA1-2DC7-438E-872E-038527BAD83C}"/>
              </a:ext>
            </a:extLst>
          </p:cNvPr>
          <p:cNvSpPr txBox="1"/>
          <p:nvPr/>
        </p:nvSpPr>
        <p:spPr>
          <a:xfrm>
            <a:off x="186352" y="1854024"/>
            <a:ext cx="1928733"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a:t>
            </a:r>
          </a:p>
        </p:txBody>
      </p:sp>
      <p:cxnSp>
        <p:nvCxnSpPr>
          <p:cNvPr id="15" name="Straight Arrow Connector 14">
            <a:extLst>
              <a:ext uri="{FF2B5EF4-FFF2-40B4-BE49-F238E27FC236}">
                <a16:creationId xmlns:a16="http://schemas.microsoft.com/office/drawing/2014/main" id="{E8A7AFBE-5130-4D1A-AE6C-3D1CF3B240D9}"/>
              </a:ext>
            </a:extLst>
          </p:cNvPr>
          <p:cNvCxnSpPr>
            <a:cxnSpLocks/>
          </p:cNvCxnSpPr>
          <p:nvPr/>
        </p:nvCxnSpPr>
        <p:spPr>
          <a:xfrm flipV="1">
            <a:off x="1542445" y="1555838"/>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114101E-66E5-4C8D-8AB6-517880BFC54E}"/>
              </a:ext>
            </a:extLst>
          </p:cNvPr>
          <p:cNvSpPr txBox="1"/>
          <p:nvPr/>
        </p:nvSpPr>
        <p:spPr>
          <a:xfrm>
            <a:off x="2626799" y="1101598"/>
            <a:ext cx="1124026" cy="461665"/>
          </a:xfrm>
          <a:prstGeom prst="rect">
            <a:avLst/>
          </a:prstGeom>
          <a:noFill/>
        </p:spPr>
        <p:txBody>
          <a:bodyPr wrap="none" rtlCol="0">
            <a:spAutoFit/>
          </a:bodyPr>
          <a:lstStyle/>
          <a:p>
            <a:r>
              <a:rPr lang="en-US" sz="2400" b="1" dirty="0"/>
              <a:t>List[T]</a:t>
            </a:r>
          </a:p>
        </p:txBody>
      </p:sp>
      <p:sp>
        <p:nvSpPr>
          <p:cNvPr id="17" name="TextBox 16">
            <a:extLst>
              <a:ext uri="{FF2B5EF4-FFF2-40B4-BE49-F238E27FC236}">
                <a16:creationId xmlns:a16="http://schemas.microsoft.com/office/drawing/2014/main" id="{75887F83-4AAF-4DDF-BF9C-CDF6A143F563}"/>
              </a:ext>
            </a:extLst>
          </p:cNvPr>
          <p:cNvSpPr txBox="1"/>
          <p:nvPr/>
        </p:nvSpPr>
        <p:spPr>
          <a:xfrm>
            <a:off x="1357457" y="3482606"/>
            <a:ext cx="612668" cy="400110"/>
          </a:xfrm>
          <a:prstGeom prst="rect">
            <a:avLst/>
          </a:prstGeom>
          <a:noFill/>
        </p:spPr>
        <p:txBody>
          <a:bodyPr wrap="none" rtlCol="0">
            <a:spAutoFit/>
          </a:bodyPr>
          <a:lstStyle/>
          <a:p>
            <a:r>
              <a:rPr lang="en-US" sz="2000" i="1" dirty="0"/>
              <a:t>bag</a:t>
            </a:r>
          </a:p>
        </p:txBody>
      </p:sp>
      <p:sp>
        <p:nvSpPr>
          <p:cNvPr id="18" name="TextBox 17">
            <a:extLst>
              <a:ext uri="{FF2B5EF4-FFF2-40B4-BE49-F238E27FC236}">
                <a16:creationId xmlns:a16="http://schemas.microsoft.com/office/drawing/2014/main" id="{09A9B587-375B-4D7B-9CF7-77D2DCBF9B56}"/>
              </a:ext>
            </a:extLst>
          </p:cNvPr>
          <p:cNvSpPr txBox="1"/>
          <p:nvPr/>
        </p:nvSpPr>
        <p:spPr>
          <a:xfrm>
            <a:off x="4407897" y="3482606"/>
            <a:ext cx="612668" cy="400110"/>
          </a:xfrm>
          <a:prstGeom prst="rect">
            <a:avLst/>
          </a:prstGeom>
          <a:noFill/>
        </p:spPr>
        <p:txBody>
          <a:bodyPr wrap="none" rtlCol="0">
            <a:spAutoFit/>
          </a:bodyPr>
          <a:lstStyle/>
          <a:p>
            <a:r>
              <a:rPr lang="en-US" sz="2000" i="1" dirty="0"/>
              <a:t>bag</a:t>
            </a:r>
          </a:p>
        </p:txBody>
      </p:sp>
      <p:sp>
        <p:nvSpPr>
          <p:cNvPr id="20" name="TextBox 19">
            <a:extLst>
              <a:ext uri="{FF2B5EF4-FFF2-40B4-BE49-F238E27FC236}">
                <a16:creationId xmlns:a16="http://schemas.microsoft.com/office/drawing/2014/main" id="{C7DDF512-9CD3-4016-9BE2-2E351B79558D}"/>
              </a:ext>
            </a:extLst>
          </p:cNvPr>
          <p:cNvSpPr txBox="1"/>
          <p:nvPr/>
        </p:nvSpPr>
        <p:spPr>
          <a:xfrm>
            <a:off x="2524298" y="2682214"/>
            <a:ext cx="1211229" cy="461665"/>
          </a:xfrm>
          <a:prstGeom prst="rect">
            <a:avLst/>
          </a:prstGeom>
          <a:noFill/>
        </p:spPr>
        <p:txBody>
          <a:bodyPr wrap="none" rtlCol="0">
            <a:spAutoFit/>
          </a:bodyPr>
          <a:lstStyle/>
          <a:p>
            <a:r>
              <a:rPr lang="en-US" sz="2400" b="1" dirty="0"/>
              <a:t>Tree[T]</a:t>
            </a:r>
          </a:p>
        </p:txBody>
      </p:sp>
    </p:spTree>
    <p:extLst>
      <p:ext uri="{BB962C8B-B14F-4D97-AF65-F5344CB8AC3E}">
        <p14:creationId xmlns:p14="http://schemas.microsoft.com/office/powerpoint/2010/main" val="1154284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21EEC1-5329-44BC-877D-29EFD3D066FE}"/>
              </a:ext>
            </a:extLst>
          </p:cNvPr>
          <p:cNvSpPr>
            <a:spLocks noGrp="1"/>
          </p:cNvSpPr>
          <p:nvPr>
            <p:ph type="body" sz="quarter" idx="13"/>
          </p:nvPr>
        </p:nvSpPr>
        <p:spPr/>
        <p:txBody>
          <a:bodyPr/>
          <a:lstStyle/>
          <a:p>
            <a:r>
              <a:rPr lang="en-US" dirty="0"/>
              <a:t>Example: “Mystery Sort”</a:t>
            </a:r>
          </a:p>
        </p:txBody>
      </p:sp>
      <p:cxnSp>
        <p:nvCxnSpPr>
          <p:cNvPr id="4" name="Straight Arrow Connector 3">
            <a:extLst>
              <a:ext uri="{FF2B5EF4-FFF2-40B4-BE49-F238E27FC236}">
                <a16:creationId xmlns:a16="http://schemas.microsoft.com/office/drawing/2014/main" id="{F2914F6C-5F8D-4B35-9918-5D87F39DEF18}"/>
              </a:ext>
            </a:extLst>
          </p:cNvPr>
          <p:cNvCxnSpPr>
            <a:cxnSpLocks/>
          </p:cNvCxnSpPr>
          <p:nvPr/>
        </p:nvCxnSpPr>
        <p:spPr>
          <a:xfrm flipH="1">
            <a:off x="374101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EE3593D0-BFF1-4F34-8727-58ABB0556F1A}"/>
              </a:ext>
            </a:extLst>
          </p:cNvPr>
          <p:cNvSpPr txBox="1"/>
          <p:nvPr/>
        </p:nvSpPr>
        <p:spPr>
          <a:xfrm>
            <a:off x="2558646" y="4172566"/>
            <a:ext cx="1159292" cy="461665"/>
          </a:xfrm>
          <a:prstGeom prst="rect">
            <a:avLst/>
          </a:prstGeom>
          <a:noFill/>
        </p:spPr>
        <p:txBody>
          <a:bodyPr wrap="none" rtlCol="0">
            <a:spAutoFit/>
          </a:bodyPr>
          <a:lstStyle/>
          <a:p>
            <a:r>
              <a:rPr lang="en-US" sz="2400" b="1" dirty="0"/>
              <a:t>Bag[T]</a:t>
            </a:r>
          </a:p>
        </p:txBody>
      </p:sp>
      <p:cxnSp>
        <p:nvCxnSpPr>
          <p:cNvPr id="6" name="Straight Arrow Connector 5">
            <a:extLst>
              <a:ext uri="{FF2B5EF4-FFF2-40B4-BE49-F238E27FC236}">
                <a16:creationId xmlns:a16="http://schemas.microsoft.com/office/drawing/2014/main" id="{C8EC2C7D-5B59-4AA6-8812-6F20D213C039}"/>
              </a:ext>
            </a:extLst>
          </p:cNvPr>
          <p:cNvCxnSpPr>
            <a:cxnSpLocks/>
          </p:cNvCxnSpPr>
          <p:nvPr/>
        </p:nvCxnSpPr>
        <p:spPr>
          <a:xfrm>
            <a:off x="1483408"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E64ADE66-7D42-4ABF-ADFA-8B607D225C0E}"/>
              </a:ext>
            </a:extLst>
          </p:cNvPr>
          <p:cNvCxnSpPr>
            <a:cxnSpLocks/>
          </p:cNvCxnSpPr>
          <p:nvPr/>
        </p:nvCxnSpPr>
        <p:spPr>
          <a:xfrm flipH="1" flipV="1">
            <a:off x="3794551" y="1556086"/>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C46EA95-A5E4-4E08-B4A1-22E0FFCEEB5B}"/>
              </a:ext>
            </a:extLst>
          </p:cNvPr>
          <p:cNvSpPr txBox="1"/>
          <p:nvPr/>
        </p:nvSpPr>
        <p:spPr>
          <a:xfrm>
            <a:off x="4714231" y="1752858"/>
            <a:ext cx="3607078"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 </a:t>
            </a:r>
            <a:r>
              <a:rPr lang="en-US" sz="2000" dirty="0"/>
              <a:t>· </a:t>
            </a:r>
            <a:r>
              <a:rPr lang="en-US" sz="2000" i="1" dirty="0"/>
              <a:t>(bag</a:t>
            </a:r>
            <a:r>
              <a:rPr lang="en-US" sz="2000" baseline="30000" dirty="0"/>
              <a:t> ∘ </a:t>
            </a:r>
            <a:r>
              <a:rPr lang="en-US" sz="2000" dirty="0"/>
              <a:t>· </a:t>
            </a:r>
            <a:r>
              <a:rPr lang="en-US" sz="2000" i="1" dirty="0"/>
              <a:t>bag)</a:t>
            </a:r>
          </a:p>
        </p:txBody>
      </p:sp>
      <p:sp>
        <p:nvSpPr>
          <p:cNvPr id="9" name="TextBox 8">
            <a:extLst>
              <a:ext uri="{FF2B5EF4-FFF2-40B4-BE49-F238E27FC236}">
                <a16:creationId xmlns:a16="http://schemas.microsoft.com/office/drawing/2014/main" id="{617CF603-2BF9-4354-BBA1-517A96A60FDA}"/>
              </a:ext>
            </a:extLst>
          </p:cNvPr>
          <p:cNvSpPr txBox="1"/>
          <p:nvPr/>
        </p:nvSpPr>
        <p:spPr>
          <a:xfrm>
            <a:off x="5755620" y="1345545"/>
            <a:ext cx="830677" cy="400110"/>
          </a:xfrm>
          <a:prstGeom prst="rect">
            <a:avLst/>
          </a:prstGeom>
          <a:noFill/>
        </p:spPr>
        <p:txBody>
          <a:bodyPr wrap="none" rtlCol="0">
            <a:spAutoFit/>
          </a:bodyPr>
          <a:lstStyle/>
          <a:p>
            <a:r>
              <a:rPr lang="en-US" sz="2000" i="1" dirty="0"/>
              <a:t>sort =</a:t>
            </a:r>
          </a:p>
        </p:txBody>
      </p:sp>
      <p:sp>
        <p:nvSpPr>
          <p:cNvPr id="10" name="TextBox 9">
            <a:extLst>
              <a:ext uri="{FF2B5EF4-FFF2-40B4-BE49-F238E27FC236}">
                <a16:creationId xmlns:a16="http://schemas.microsoft.com/office/drawing/2014/main" id="{74EF18C4-03E9-4BB8-84EC-4B456A9D2B52}"/>
              </a:ext>
            </a:extLst>
          </p:cNvPr>
          <p:cNvSpPr txBox="1"/>
          <p:nvPr/>
        </p:nvSpPr>
        <p:spPr>
          <a:xfrm>
            <a:off x="4702888" y="2676637"/>
            <a:ext cx="1124026" cy="461665"/>
          </a:xfrm>
          <a:prstGeom prst="rect">
            <a:avLst/>
          </a:prstGeom>
          <a:noFill/>
        </p:spPr>
        <p:txBody>
          <a:bodyPr wrap="none" rtlCol="0">
            <a:spAutoFit/>
          </a:bodyPr>
          <a:lstStyle/>
          <a:p>
            <a:r>
              <a:rPr lang="en-US" sz="2400" b="1" dirty="0"/>
              <a:t>List[T]</a:t>
            </a:r>
          </a:p>
        </p:txBody>
      </p:sp>
      <p:sp>
        <p:nvSpPr>
          <p:cNvPr id="11" name="TextBox 10">
            <a:extLst>
              <a:ext uri="{FF2B5EF4-FFF2-40B4-BE49-F238E27FC236}">
                <a16:creationId xmlns:a16="http://schemas.microsoft.com/office/drawing/2014/main" id="{4E075DE9-D4FC-4CE5-B186-92524C781878}"/>
              </a:ext>
            </a:extLst>
          </p:cNvPr>
          <p:cNvSpPr txBox="1"/>
          <p:nvPr/>
        </p:nvSpPr>
        <p:spPr>
          <a:xfrm>
            <a:off x="381193" y="2700902"/>
            <a:ext cx="1124026" cy="461665"/>
          </a:xfrm>
          <a:prstGeom prst="rect">
            <a:avLst/>
          </a:prstGeom>
          <a:noFill/>
        </p:spPr>
        <p:txBody>
          <a:bodyPr wrap="none" rtlCol="0">
            <a:spAutoFit/>
          </a:bodyPr>
          <a:lstStyle/>
          <a:p>
            <a:r>
              <a:rPr lang="en-US" sz="2400" b="1" dirty="0"/>
              <a:t>List[T]</a:t>
            </a:r>
          </a:p>
        </p:txBody>
      </p:sp>
      <p:sp>
        <p:nvSpPr>
          <p:cNvPr id="14" name="TextBox 13">
            <a:extLst>
              <a:ext uri="{FF2B5EF4-FFF2-40B4-BE49-F238E27FC236}">
                <a16:creationId xmlns:a16="http://schemas.microsoft.com/office/drawing/2014/main" id="{B84A5AA1-2DC7-438E-872E-038527BAD83C}"/>
              </a:ext>
            </a:extLst>
          </p:cNvPr>
          <p:cNvSpPr txBox="1"/>
          <p:nvPr/>
        </p:nvSpPr>
        <p:spPr>
          <a:xfrm>
            <a:off x="186352" y="1854024"/>
            <a:ext cx="1928733"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a:t>
            </a:r>
          </a:p>
        </p:txBody>
      </p:sp>
      <p:cxnSp>
        <p:nvCxnSpPr>
          <p:cNvPr id="15" name="Straight Arrow Connector 14">
            <a:extLst>
              <a:ext uri="{FF2B5EF4-FFF2-40B4-BE49-F238E27FC236}">
                <a16:creationId xmlns:a16="http://schemas.microsoft.com/office/drawing/2014/main" id="{E8A7AFBE-5130-4D1A-AE6C-3D1CF3B240D9}"/>
              </a:ext>
            </a:extLst>
          </p:cNvPr>
          <p:cNvCxnSpPr>
            <a:cxnSpLocks/>
          </p:cNvCxnSpPr>
          <p:nvPr/>
        </p:nvCxnSpPr>
        <p:spPr>
          <a:xfrm flipV="1">
            <a:off x="1542445" y="1555838"/>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114101E-66E5-4C8D-8AB6-517880BFC54E}"/>
              </a:ext>
            </a:extLst>
          </p:cNvPr>
          <p:cNvSpPr txBox="1"/>
          <p:nvPr/>
        </p:nvSpPr>
        <p:spPr>
          <a:xfrm>
            <a:off x="2626799" y="1101598"/>
            <a:ext cx="1124026" cy="461665"/>
          </a:xfrm>
          <a:prstGeom prst="rect">
            <a:avLst/>
          </a:prstGeom>
          <a:noFill/>
        </p:spPr>
        <p:txBody>
          <a:bodyPr wrap="none" rtlCol="0">
            <a:spAutoFit/>
          </a:bodyPr>
          <a:lstStyle/>
          <a:p>
            <a:r>
              <a:rPr lang="en-US" sz="2400" b="1" dirty="0"/>
              <a:t>List[T]</a:t>
            </a:r>
          </a:p>
        </p:txBody>
      </p:sp>
      <p:sp>
        <p:nvSpPr>
          <p:cNvPr id="17" name="TextBox 16">
            <a:extLst>
              <a:ext uri="{FF2B5EF4-FFF2-40B4-BE49-F238E27FC236}">
                <a16:creationId xmlns:a16="http://schemas.microsoft.com/office/drawing/2014/main" id="{75887F83-4AAF-4DDF-BF9C-CDF6A143F563}"/>
              </a:ext>
            </a:extLst>
          </p:cNvPr>
          <p:cNvSpPr txBox="1"/>
          <p:nvPr/>
        </p:nvSpPr>
        <p:spPr>
          <a:xfrm>
            <a:off x="1357457" y="3482606"/>
            <a:ext cx="612668" cy="400110"/>
          </a:xfrm>
          <a:prstGeom prst="rect">
            <a:avLst/>
          </a:prstGeom>
          <a:noFill/>
        </p:spPr>
        <p:txBody>
          <a:bodyPr wrap="none" rtlCol="0">
            <a:spAutoFit/>
          </a:bodyPr>
          <a:lstStyle/>
          <a:p>
            <a:r>
              <a:rPr lang="en-US" sz="2000" i="1" dirty="0"/>
              <a:t>bag</a:t>
            </a:r>
          </a:p>
        </p:txBody>
      </p:sp>
      <p:sp>
        <p:nvSpPr>
          <p:cNvPr id="18" name="TextBox 17">
            <a:extLst>
              <a:ext uri="{FF2B5EF4-FFF2-40B4-BE49-F238E27FC236}">
                <a16:creationId xmlns:a16="http://schemas.microsoft.com/office/drawing/2014/main" id="{09A9B587-375B-4D7B-9CF7-77D2DCBF9B56}"/>
              </a:ext>
            </a:extLst>
          </p:cNvPr>
          <p:cNvSpPr txBox="1"/>
          <p:nvPr/>
        </p:nvSpPr>
        <p:spPr>
          <a:xfrm>
            <a:off x="4407897" y="3482606"/>
            <a:ext cx="612668" cy="400110"/>
          </a:xfrm>
          <a:prstGeom prst="rect">
            <a:avLst/>
          </a:prstGeom>
          <a:noFill/>
        </p:spPr>
        <p:txBody>
          <a:bodyPr wrap="none" rtlCol="0">
            <a:spAutoFit/>
          </a:bodyPr>
          <a:lstStyle/>
          <a:p>
            <a:r>
              <a:rPr lang="en-US" sz="2000" i="1" dirty="0"/>
              <a:t>bag</a:t>
            </a:r>
          </a:p>
        </p:txBody>
      </p:sp>
      <p:cxnSp>
        <p:nvCxnSpPr>
          <p:cNvPr id="19" name="Straight Arrow Connector 18">
            <a:extLst>
              <a:ext uri="{FF2B5EF4-FFF2-40B4-BE49-F238E27FC236}">
                <a16:creationId xmlns:a16="http://schemas.microsoft.com/office/drawing/2014/main" id="{8C7052C8-63CC-4790-B81E-5225D2B390B9}"/>
              </a:ext>
            </a:extLst>
          </p:cNvPr>
          <p:cNvCxnSpPr>
            <a:cxnSpLocks/>
          </p:cNvCxnSpPr>
          <p:nvPr/>
        </p:nvCxnSpPr>
        <p:spPr>
          <a:xfrm flipV="1">
            <a:off x="3716868" y="2949110"/>
            <a:ext cx="965200" cy="1"/>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1ED086EA-E39F-4A1B-B8A1-52A7E0D0BC03}"/>
              </a:ext>
            </a:extLst>
          </p:cNvPr>
          <p:cNvSpPr txBox="1"/>
          <p:nvPr/>
        </p:nvSpPr>
        <p:spPr>
          <a:xfrm>
            <a:off x="2524298" y="2682214"/>
            <a:ext cx="1211229" cy="461665"/>
          </a:xfrm>
          <a:prstGeom prst="rect">
            <a:avLst/>
          </a:prstGeom>
          <a:noFill/>
        </p:spPr>
        <p:txBody>
          <a:bodyPr wrap="none" rtlCol="0">
            <a:spAutoFit/>
          </a:bodyPr>
          <a:lstStyle/>
          <a:p>
            <a:r>
              <a:rPr lang="en-US" sz="2400" b="1" dirty="0"/>
              <a:t>Tree[T]</a:t>
            </a:r>
          </a:p>
        </p:txBody>
      </p:sp>
      <p:sp>
        <p:nvSpPr>
          <p:cNvPr id="22" name="TextBox 21">
            <a:extLst>
              <a:ext uri="{FF2B5EF4-FFF2-40B4-BE49-F238E27FC236}">
                <a16:creationId xmlns:a16="http://schemas.microsoft.com/office/drawing/2014/main" id="{EF1A89F8-B2C0-48C9-8824-159CEA78ABE8}"/>
              </a:ext>
            </a:extLst>
          </p:cNvPr>
          <p:cNvSpPr txBox="1"/>
          <p:nvPr/>
        </p:nvSpPr>
        <p:spPr>
          <a:xfrm>
            <a:off x="3868680" y="2571713"/>
            <a:ext cx="583814" cy="400110"/>
          </a:xfrm>
          <a:prstGeom prst="rect">
            <a:avLst/>
          </a:prstGeom>
          <a:noFill/>
        </p:spPr>
        <p:txBody>
          <a:bodyPr wrap="none" rtlCol="0">
            <a:spAutoFit/>
          </a:bodyPr>
          <a:lstStyle/>
          <a:p>
            <a:r>
              <a:rPr lang="en-US" sz="2000" i="1" dirty="0"/>
              <a:t>tips</a:t>
            </a:r>
          </a:p>
        </p:txBody>
      </p:sp>
    </p:spTree>
    <p:extLst>
      <p:ext uri="{BB962C8B-B14F-4D97-AF65-F5344CB8AC3E}">
        <p14:creationId xmlns:p14="http://schemas.microsoft.com/office/powerpoint/2010/main" val="2235132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21EEC1-5329-44BC-877D-29EFD3D066FE}"/>
              </a:ext>
            </a:extLst>
          </p:cNvPr>
          <p:cNvSpPr>
            <a:spLocks noGrp="1"/>
          </p:cNvSpPr>
          <p:nvPr>
            <p:ph type="body" sz="quarter" idx="13"/>
          </p:nvPr>
        </p:nvSpPr>
        <p:spPr/>
        <p:txBody>
          <a:bodyPr/>
          <a:lstStyle/>
          <a:p>
            <a:r>
              <a:rPr lang="en-US" dirty="0"/>
              <a:t>Example: “Mystery Sort”</a:t>
            </a:r>
          </a:p>
        </p:txBody>
      </p:sp>
      <p:cxnSp>
        <p:nvCxnSpPr>
          <p:cNvPr id="4" name="Straight Arrow Connector 3">
            <a:extLst>
              <a:ext uri="{FF2B5EF4-FFF2-40B4-BE49-F238E27FC236}">
                <a16:creationId xmlns:a16="http://schemas.microsoft.com/office/drawing/2014/main" id="{F2914F6C-5F8D-4B35-9918-5D87F39DEF18}"/>
              </a:ext>
            </a:extLst>
          </p:cNvPr>
          <p:cNvCxnSpPr>
            <a:cxnSpLocks/>
          </p:cNvCxnSpPr>
          <p:nvPr/>
        </p:nvCxnSpPr>
        <p:spPr>
          <a:xfrm flipH="1">
            <a:off x="3741014"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EE3593D0-BFF1-4F34-8727-58ABB0556F1A}"/>
              </a:ext>
            </a:extLst>
          </p:cNvPr>
          <p:cNvSpPr txBox="1"/>
          <p:nvPr/>
        </p:nvSpPr>
        <p:spPr>
          <a:xfrm>
            <a:off x="2558646" y="4172566"/>
            <a:ext cx="1159292" cy="461665"/>
          </a:xfrm>
          <a:prstGeom prst="rect">
            <a:avLst/>
          </a:prstGeom>
          <a:noFill/>
        </p:spPr>
        <p:txBody>
          <a:bodyPr wrap="none" rtlCol="0">
            <a:spAutoFit/>
          </a:bodyPr>
          <a:lstStyle/>
          <a:p>
            <a:r>
              <a:rPr lang="en-US" sz="2400" b="1" dirty="0"/>
              <a:t>Bag[T]</a:t>
            </a:r>
          </a:p>
        </p:txBody>
      </p:sp>
      <p:cxnSp>
        <p:nvCxnSpPr>
          <p:cNvPr id="6" name="Straight Arrow Connector 5">
            <a:extLst>
              <a:ext uri="{FF2B5EF4-FFF2-40B4-BE49-F238E27FC236}">
                <a16:creationId xmlns:a16="http://schemas.microsoft.com/office/drawing/2014/main" id="{C8EC2C7D-5B59-4AA6-8812-6F20D213C039}"/>
              </a:ext>
            </a:extLst>
          </p:cNvPr>
          <p:cNvCxnSpPr>
            <a:cxnSpLocks/>
          </p:cNvCxnSpPr>
          <p:nvPr/>
        </p:nvCxnSpPr>
        <p:spPr>
          <a:xfrm>
            <a:off x="1483408" y="3128699"/>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E64ADE66-7D42-4ABF-ADFA-8B607D225C0E}"/>
              </a:ext>
            </a:extLst>
          </p:cNvPr>
          <p:cNvCxnSpPr>
            <a:cxnSpLocks/>
          </p:cNvCxnSpPr>
          <p:nvPr/>
        </p:nvCxnSpPr>
        <p:spPr>
          <a:xfrm flipH="1" flipV="1">
            <a:off x="3794551" y="1556086"/>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C46EA95-A5E4-4E08-B4A1-22E0FFCEEB5B}"/>
              </a:ext>
            </a:extLst>
          </p:cNvPr>
          <p:cNvSpPr txBox="1"/>
          <p:nvPr/>
        </p:nvSpPr>
        <p:spPr>
          <a:xfrm>
            <a:off x="4714231" y="1752858"/>
            <a:ext cx="3607078"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 </a:t>
            </a:r>
            <a:r>
              <a:rPr lang="en-US" sz="2000" dirty="0"/>
              <a:t>· </a:t>
            </a:r>
            <a:r>
              <a:rPr lang="en-US" sz="2000" i="1" dirty="0"/>
              <a:t>(bag</a:t>
            </a:r>
            <a:r>
              <a:rPr lang="en-US" sz="2000" baseline="30000" dirty="0"/>
              <a:t> ∘ </a:t>
            </a:r>
            <a:r>
              <a:rPr lang="en-US" sz="2000" dirty="0"/>
              <a:t>· </a:t>
            </a:r>
            <a:r>
              <a:rPr lang="en-US" sz="2000" i="1" dirty="0"/>
              <a:t>bag)</a:t>
            </a:r>
          </a:p>
        </p:txBody>
      </p:sp>
      <p:sp>
        <p:nvSpPr>
          <p:cNvPr id="9" name="TextBox 8">
            <a:extLst>
              <a:ext uri="{FF2B5EF4-FFF2-40B4-BE49-F238E27FC236}">
                <a16:creationId xmlns:a16="http://schemas.microsoft.com/office/drawing/2014/main" id="{617CF603-2BF9-4354-BBA1-517A96A60FDA}"/>
              </a:ext>
            </a:extLst>
          </p:cNvPr>
          <p:cNvSpPr txBox="1"/>
          <p:nvPr/>
        </p:nvSpPr>
        <p:spPr>
          <a:xfrm>
            <a:off x="5755620" y="1345545"/>
            <a:ext cx="830677" cy="400110"/>
          </a:xfrm>
          <a:prstGeom prst="rect">
            <a:avLst/>
          </a:prstGeom>
          <a:noFill/>
        </p:spPr>
        <p:txBody>
          <a:bodyPr wrap="none" rtlCol="0">
            <a:spAutoFit/>
          </a:bodyPr>
          <a:lstStyle/>
          <a:p>
            <a:r>
              <a:rPr lang="en-US" sz="2000" i="1" dirty="0"/>
              <a:t>sort =</a:t>
            </a:r>
          </a:p>
        </p:txBody>
      </p:sp>
      <p:sp>
        <p:nvSpPr>
          <p:cNvPr id="10" name="TextBox 9">
            <a:extLst>
              <a:ext uri="{FF2B5EF4-FFF2-40B4-BE49-F238E27FC236}">
                <a16:creationId xmlns:a16="http://schemas.microsoft.com/office/drawing/2014/main" id="{74EF18C4-03E9-4BB8-84EC-4B456A9D2B52}"/>
              </a:ext>
            </a:extLst>
          </p:cNvPr>
          <p:cNvSpPr txBox="1"/>
          <p:nvPr/>
        </p:nvSpPr>
        <p:spPr>
          <a:xfrm>
            <a:off x="4702888" y="2676637"/>
            <a:ext cx="1124026" cy="461665"/>
          </a:xfrm>
          <a:prstGeom prst="rect">
            <a:avLst/>
          </a:prstGeom>
          <a:noFill/>
        </p:spPr>
        <p:txBody>
          <a:bodyPr wrap="none" rtlCol="0">
            <a:spAutoFit/>
          </a:bodyPr>
          <a:lstStyle/>
          <a:p>
            <a:r>
              <a:rPr lang="en-US" sz="2400" b="1" dirty="0"/>
              <a:t>List[T]</a:t>
            </a:r>
          </a:p>
        </p:txBody>
      </p:sp>
      <p:sp>
        <p:nvSpPr>
          <p:cNvPr id="11" name="TextBox 10">
            <a:extLst>
              <a:ext uri="{FF2B5EF4-FFF2-40B4-BE49-F238E27FC236}">
                <a16:creationId xmlns:a16="http://schemas.microsoft.com/office/drawing/2014/main" id="{4E075DE9-D4FC-4CE5-B186-92524C781878}"/>
              </a:ext>
            </a:extLst>
          </p:cNvPr>
          <p:cNvSpPr txBox="1"/>
          <p:nvPr/>
        </p:nvSpPr>
        <p:spPr>
          <a:xfrm>
            <a:off x="381193" y="2700902"/>
            <a:ext cx="1124026" cy="461665"/>
          </a:xfrm>
          <a:prstGeom prst="rect">
            <a:avLst/>
          </a:prstGeom>
          <a:noFill/>
        </p:spPr>
        <p:txBody>
          <a:bodyPr wrap="none" rtlCol="0">
            <a:spAutoFit/>
          </a:bodyPr>
          <a:lstStyle/>
          <a:p>
            <a:r>
              <a:rPr lang="en-US" sz="2400" b="1" dirty="0"/>
              <a:t>List[T]</a:t>
            </a:r>
          </a:p>
        </p:txBody>
      </p:sp>
      <p:sp>
        <p:nvSpPr>
          <p:cNvPr id="14" name="TextBox 13">
            <a:extLst>
              <a:ext uri="{FF2B5EF4-FFF2-40B4-BE49-F238E27FC236}">
                <a16:creationId xmlns:a16="http://schemas.microsoft.com/office/drawing/2014/main" id="{B84A5AA1-2DC7-438E-872E-038527BAD83C}"/>
              </a:ext>
            </a:extLst>
          </p:cNvPr>
          <p:cNvSpPr txBox="1"/>
          <p:nvPr/>
        </p:nvSpPr>
        <p:spPr>
          <a:xfrm>
            <a:off x="186352" y="1854024"/>
            <a:ext cx="1928733" cy="400110"/>
          </a:xfrm>
          <a:prstGeom prst="rect">
            <a:avLst/>
          </a:prstGeom>
          <a:noFill/>
        </p:spPr>
        <p:txBody>
          <a:bodyPr wrap="none" rtlCol="0">
            <a:spAutoFit/>
          </a:bodyPr>
          <a:lstStyle/>
          <a:p>
            <a:r>
              <a:rPr lang="en-US" sz="2000" i="1" dirty="0"/>
              <a:t>ordered</a:t>
            </a:r>
            <a:r>
              <a:rPr lang="en-US" sz="2000" baseline="30000" dirty="0"/>
              <a:t> ∘</a:t>
            </a:r>
            <a:r>
              <a:rPr lang="en-US" sz="2000" dirty="0"/>
              <a:t> · </a:t>
            </a:r>
            <a:r>
              <a:rPr lang="en-US" sz="2000" i="1" dirty="0"/>
              <a:t>true</a:t>
            </a:r>
          </a:p>
        </p:txBody>
      </p:sp>
      <p:cxnSp>
        <p:nvCxnSpPr>
          <p:cNvPr id="15" name="Straight Arrow Connector 14">
            <a:extLst>
              <a:ext uri="{FF2B5EF4-FFF2-40B4-BE49-F238E27FC236}">
                <a16:creationId xmlns:a16="http://schemas.microsoft.com/office/drawing/2014/main" id="{E8A7AFBE-5130-4D1A-AE6C-3D1CF3B240D9}"/>
              </a:ext>
            </a:extLst>
          </p:cNvPr>
          <p:cNvCxnSpPr>
            <a:cxnSpLocks/>
          </p:cNvCxnSpPr>
          <p:nvPr/>
        </p:nvCxnSpPr>
        <p:spPr>
          <a:xfrm flipV="1">
            <a:off x="1542445" y="1555838"/>
            <a:ext cx="1110948" cy="1110948"/>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114101E-66E5-4C8D-8AB6-517880BFC54E}"/>
              </a:ext>
            </a:extLst>
          </p:cNvPr>
          <p:cNvSpPr txBox="1"/>
          <p:nvPr/>
        </p:nvSpPr>
        <p:spPr>
          <a:xfrm>
            <a:off x="2626799" y="1101598"/>
            <a:ext cx="1124026" cy="461665"/>
          </a:xfrm>
          <a:prstGeom prst="rect">
            <a:avLst/>
          </a:prstGeom>
          <a:noFill/>
        </p:spPr>
        <p:txBody>
          <a:bodyPr wrap="none" rtlCol="0">
            <a:spAutoFit/>
          </a:bodyPr>
          <a:lstStyle/>
          <a:p>
            <a:r>
              <a:rPr lang="en-US" sz="2400" b="1" dirty="0"/>
              <a:t>List[T]</a:t>
            </a:r>
          </a:p>
        </p:txBody>
      </p:sp>
      <p:sp>
        <p:nvSpPr>
          <p:cNvPr id="17" name="TextBox 16">
            <a:extLst>
              <a:ext uri="{FF2B5EF4-FFF2-40B4-BE49-F238E27FC236}">
                <a16:creationId xmlns:a16="http://schemas.microsoft.com/office/drawing/2014/main" id="{75887F83-4AAF-4DDF-BF9C-CDF6A143F563}"/>
              </a:ext>
            </a:extLst>
          </p:cNvPr>
          <p:cNvSpPr txBox="1"/>
          <p:nvPr/>
        </p:nvSpPr>
        <p:spPr>
          <a:xfrm>
            <a:off x="1357457" y="3482606"/>
            <a:ext cx="612668" cy="400110"/>
          </a:xfrm>
          <a:prstGeom prst="rect">
            <a:avLst/>
          </a:prstGeom>
          <a:noFill/>
        </p:spPr>
        <p:txBody>
          <a:bodyPr wrap="none" rtlCol="0">
            <a:spAutoFit/>
          </a:bodyPr>
          <a:lstStyle/>
          <a:p>
            <a:r>
              <a:rPr lang="en-US" sz="2000" i="1" dirty="0"/>
              <a:t>bag</a:t>
            </a:r>
          </a:p>
        </p:txBody>
      </p:sp>
      <p:sp>
        <p:nvSpPr>
          <p:cNvPr id="18" name="TextBox 17">
            <a:extLst>
              <a:ext uri="{FF2B5EF4-FFF2-40B4-BE49-F238E27FC236}">
                <a16:creationId xmlns:a16="http://schemas.microsoft.com/office/drawing/2014/main" id="{09A9B587-375B-4D7B-9CF7-77D2DCBF9B56}"/>
              </a:ext>
            </a:extLst>
          </p:cNvPr>
          <p:cNvSpPr txBox="1"/>
          <p:nvPr/>
        </p:nvSpPr>
        <p:spPr>
          <a:xfrm>
            <a:off x="4407897" y="3482606"/>
            <a:ext cx="612668" cy="400110"/>
          </a:xfrm>
          <a:prstGeom prst="rect">
            <a:avLst/>
          </a:prstGeom>
          <a:noFill/>
        </p:spPr>
        <p:txBody>
          <a:bodyPr wrap="none" rtlCol="0">
            <a:spAutoFit/>
          </a:bodyPr>
          <a:lstStyle/>
          <a:p>
            <a:r>
              <a:rPr lang="en-US" sz="2000" i="1" dirty="0"/>
              <a:t>bag</a:t>
            </a:r>
          </a:p>
        </p:txBody>
      </p:sp>
      <p:cxnSp>
        <p:nvCxnSpPr>
          <p:cNvPr id="19" name="Straight Arrow Connector 18">
            <a:extLst>
              <a:ext uri="{FF2B5EF4-FFF2-40B4-BE49-F238E27FC236}">
                <a16:creationId xmlns:a16="http://schemas.microsoft.com/office/drawing/2014/main" id="{8C7052C8-63CC-4790-B81E-5225D2B390B9}"/>
              </a:ext>
            </a:extLst>
          </p:cNvPr>
          <p:cNvCxnSpPr>
            <a:cxnSpLocks/>
          </p:cNvCxnSpPr>
          <p:nvPr/>
        </p:nvCxnSpPr>
        <p:spPr>
          <a:xfrm flipV="1">
            <a:off x="3716868" y="2949110"/>
            <a:ext cx="965200" cy="1"/>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1ED086EA-E39F-4A1B-B8A1-52A7E0D0BC03}"/>
              </a:ext>
            </a:extLst>
          </p:cNvPr>
          <p:cNvSpPr txBox="1"/>
          <p:nvPr/>
        </p:nvSpPr>
        <p:spPr>
          <a:xfrm>
            <a:off x="2524298" y="2682214"/>
            <a:ext cx="1211229" cy="461665"/>
          </a:xfrm>
          <a:prstGeom prst="rect">
            <a:avLst/>
          </a:prstGeom>
          <a:noFill/>
        </p:spPr>
        <p:txBody>
          <a:bodyPr wrap="none" rtlCol="0">
            <a:spAutoFit/>
          </a:bodyPr>
          <a:lstStyle/>
          <a:p>
            <a:r>
              <a:rPr lang="en-US" sz="2400" b="1" dirty="0"/>
              <a:t>Tree[T]</a:t>
            </a:r>
          </a:p>
        </p:txBody>
      </p:sp>
      <p:sp>
        <p:nvSpPr>
          <p:cNvPr id="22" name="TextBox 21">
            <a:extLst>
              <a:ext uri="{FF2B5EF4-FFF2-40B4-BE49-F238E27FC236}">
                <a16:creationId xmlns:a16="http://schemas.microsoft.com/office/drawing/2014/main" id="{EF1A89F8-B2C0-48C9-8824-159CEA78ABE8}"/>
              </a:ext>
            </a:extLst>
          </p:cNvPr>
          <p:cNvSpPr txBox="1"/>
          <p:nvPr/>
        </p:nvSpPr>
        <p:spPr>
          <a:xfrm>
            <a:off x="3868680" y="2571713"/>
            <a:ext cx="583814" cy="400110"/>
          </a:xfrm>
          <a:prstGeom prst="rect">
            <a:avLst/>
          </a:prstGeom>
          <a:noFill/>
        </p:spPr>
        <p:txBody>
          <a:bodyPr wrap="none" rtlCol="0">
            <a:spAutoFit/>
          </a:bodyPr>
          <a:lstStyle/>
          <a:p>
            <a:r>
              <a:rPr lang="en-US" sz="2000" i="1" dirty="0"/>
              <a:t>tips</a:t>
            </a:r>
          </a:p>
        </p:txBody>
      </p:sp>
      <p:cxnSp>
        <p:nvCxnSpPr>
          <p:cNvPr id="20" name="Straight Arrow Connector 19">
            <a:extLst>
              <a:ext uri="{FF2B5EF4-FFF2-40B4-BE49-F238E27FC236}">
                <a16:creationId xmlns:a16="http://schemas.microsoft.com/office/drawing/2014/main" id="{E12CFCE4-079A-4851-8C33-59A1151B871F}"/>
              </a:ext>
            </a:extLst>
          </p:cNvPr>
          <p:cNvCxnSpPr>
            <a:cxnSpLocks/>
          </p:cNvCxnSpPr>
          <p:nvPr/>
        </p:nvCxnSpPr>
        <p:spPr>
          <a:xfrm flipH="1" flipV="1">
            <a:off x="1579348" y="2931734"/>
            <a:ext cx="965200" cy="1"/>
          </a:xfrm>
          <a:prstGeom prst="straightConnector1">
            <a:avLst/>
          </a:prstGeom>
          <a:ln w="28575">
            <a:tailEnd type="triangle" w="lg" len="lg"/>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E75EB33D-AF95-449A-BD9C-4F9403801C63}"/>
              </a:ext>
            </a:extLst>
          </p:cNvPr>
          <p:cNvSpPr txBox="1"/>
          <p:nvPr/>
        </p:nvSpPr>
        <p:spPr>
          <a:xfrm>
            <a:off x="1993602" y="2556900"/>
            <a:ext cx="356188" cy="400110"/>
          </a:xfrm>
          <a:prstGeom prst="rect">
            <a:avLst/>
          </a:prstGeom>
          <a:noFill/>
        </p:spPr>
        <p:txBody>
          <a:bodyPr wrap="none" rtlCol="0">
            <a:spAutoFit/>
          </a:bodyPr>
          <a:lstStyle/>
          <a:p>
            <a:r>
              <a:rPr lang="en-US" sz="2000" i="1" dirty="0"/>
              <a:t>Y</a:t>
            </a:r>
          </a:p>
        </p:txBody>
      </p:sp>
    </p:spTree>
    <p:extLst>
      <p:ext uri="{BB962C8B-B14F-4D97-AF65-F5344CB8AC3E}">
        <p14:creationId xmlns:p14="http://schemas.microsoft.com/office/powerpoint/2010/main" val="2797296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85EFF2-EDDB-4245-93E3-F4423AC88164}"/>
              </a:ext>
            </a:extLst>
          </p:cNvPr>
          <p:cNvSpPr>
            <a:spLocks noGrp="1"/>
          </p:cNvSpPr>
          <p:nvPr>
            <p:ph type="body" sz="quarter" idx="13"/>
          </p:nvPr>
        </p:nvSpPr>
        <p:spPr/>
        <p:txBody>
          <a:bodyPr/>
          <a:lstStyle/>
          <a:p>
            <a:r>
              <a:rPr lang="en-US" dirty="0"/>
              <a:t>Example: “Mystery Sort”</a:t>
            </a:r>
          </a:p>
        </p:txBody>
      </p:sp>
      <p:sp>
        <p:nvSpPr>
          <p:cNvPr id="3" name="Text Placeholder 2">
            <a:extLst>
              <a:ext uri="{FF2B5EF4-FFF2-40B4-BE49-F238E27FC236}">
                <a16:creationId xmlns:a16="http://schemas.microsoft.com/office/drawing/2014/main" id="{C1AA6767-9B59-4256-A304-D113395EC3C6}"/>
              </a:ext>
            </a:extLst>
          </p:cNvPr>
          <p:cNvSpPr>
            <a:spLocks noGrp="1"/>
          </p:cNvSpPr>
          <p:nvPr>
            <p:ph type="body" sz="quarter" idx="14"/>
          </p:nvPr>
        </p:nvSpPr>
        <p:spPr/>
        <p:txBody>
          <a:bodyPr/>
          <a:lstStyle/>
          <a:p>
            <a:r>
              <a:rPr lang="en-US" dirty="0"/>
              <a:t>Lemma (trust me…):</a:t>
            </a:r>
          </a:p>
        </p:txBody>
      </p:sp>
      <p:sp>
        <p:nvSpPr>
          <p:cNvPr id="17" name="TextBox 16">
            <a:extLst>
              <a:ext uri="{FF2B5EF4-FFF2-40B4-BE49-F238E27FC236}">
                <a16:creationId xmlns:a16="http://schemas.microsoft.com/office/drawing/2014/main" id="{BDC50C75-6CDE-487C-9C97-95D2E8F954FA}"/>
              </a:ext>
            </a:extLst>
          </p:cNvPr>
          <p:cNvSpPr txBox="1"/>
          <p:nvPr/>
        </p:nvSpPr>
        <p:spPr>
          <a:xfrm>
            <a:off x="2368964" y="1952913"/>
            <a:ext cx="3826689" cy="400110"/>
          </a:xfrm>
          <a:prstGeom prst="rect">
            <a:avLst/>
          </a:prstGeom>
          <a:noFill/>
        </p:spPr>
        <p:txBody>
          <a:bodyPr wrap="none" rtlCol="0">
            <a:spAutoFit/>
          </a:bodyPr>
          <a:lstStyle/>
          <a:p>
            <a:r>
              <a:rPr lang="en-US" sz="2000" i="1" dirty="0"/>
              <a:t>= (ordered</a:t>
            </a:r>
            <a:r>
              <a:rPr lang="en-US" sz="2000" baseline="30000" dirty="0"/>
              <a:t> ∘</a:t>
            </a:r>
            <a:r>
              <a:rPr lang="en-US" sz="2000" dirty="0"/>
              <a:t> · </a:t>
            </a:r>
            <a:r>
              <a:rPr lang="en-US" sz="2000" i="1" dirty="0"/>
              <a:t>true) </a:t>
            </a:r>
            <a:r>
              <a:rPr lang="en-US" sz="2000" dirty="0"/>
              <a:t>· </a:t>
            </a:r>
            <a:r>
              <a:rPr lang="en-US" sz="2000" i="1" dirty="0"/>
              <a:t>(bag</a:t>
            </a:r>
            <a:r>
              <a:rPr lang="en-US" sz="2000" baseline="30000" dirty="0"/>
              <a:t> ∘ </a:t>
            </a:r>
            <a:r>
              <a:rPr lang="en-US" sz="2000" dirty="0"/>
              <a:t>· </a:t>
            </a:r>
            <a:r>
              <a:rPr lang="en-US" sz="2000" i="1" dirty="0"/>
              <a:t>bag)</a:t>
            </a:r>
          </a:p>
        </p:txBody>
      </p:sp>
      <p:sp>
        <p:nvSpPr>
          <p:cNvPr id="18" name="TextBox 17">
            <a:extLst>
              <a:ext uri="{FF2B5EF4-FFF2-40B4-BE49-F238E27FC236}">
                <a16:creationId xmlns:a16="http://schemas.microsoft.com/office/drawing/2014/main" id="{EEF606D7-E332-4368-917B-2536D4EE3A21}"/>
              </a:ext>
            </a:extLst>
          </p:cNvPr>
          <p:cNvSpPr txBox="1"/>
          <p:nvPr/>
        </p:nvSpPr>
        <p:spPr>
          <a:xfrm>
            <a:off x="2368964" y="1614386"/>
            <a:ext cx="611065" cy="400110"/>
          </a:xfrm>
          <a:prstGeom prst="rect">
            <a:avLst/>
          </a:prstGeom>
          <a:noFill/>
        </p:spPr>
        <p:txBody>
          <a:bodyPr wrap="none" rtlCol="0">
            <a:spAutoFit/>
          </a:bodyPr>
          <a:lstStyle/>
          <a:p>
            <a:r>
              <a:rPr lang="en-US" sz="2000" i="1" dirty="0"/>
              <a:t>sort</a:t>
            </a:r>
          </a:p>
        </p:txBody>
      </p:sp>
      <p:sp>
        <p:nvSpPr>
          <p:cNvPr id="19" name="TextBox 18">
            <a:extLst>
              <a:ext uri="{FF2B5EF4-FFF2-40B4-BE49-F238E27FC236}">
                <a16:creationId xmlns:a16="http://schemas.microsoft.com/office/drawing/2014/main" id="{58B82E11-2F2C-481A-8EB2-46D1096E463A}"/>
              </a:ext>
            </a:extLst>
          </p:cNvPr>
          <p:cNvSpPr txBox="1"/>
          <p:nvPr/>
        </p:nvSpPr>
        <p:spPr>
          <a:xfrm>
            <a:off x="2368964" y="2352313"/>
            <a:ext cx="5107488" cy="400110"/>
          </a:xfrm>
          <a:prstGeom prst="rect">
            <a:avLst/>
          </a:prstGeom>
          <a:noFill/>
        </p:spPr>
        <p:txBody>
          <a:bodyPr wrap="none" rtlCol="0">
            <a:spAutoFit/>
          </a:bodyPr>
          <a:lstStyle/>
          <a:p>
            <a:r>
              <a:rPr lang="en-US" sz="2000" i="1" dirty="0"/>
              <a:t>= (ordered</a:t>
            </a:r>
            <a:r>
              <a:rPr lang="en-US" sz="2000" baseline="30000" dirty="0"/>
              <a:t> ∘</a:t>
            </a:r>
            <a:r>
              <a:rPr lang="en-US" sz="2000" dirty="0"/>
              <a:t> · </a:t>
            </a:r>
            <a:r>
              <a:rPr lang="en-US" sz="2000" i="1" dirty="0"/>
              <a:t>true) </a:t>
            </a:r>
            <a:r>
              <a:rPr lang="en-US" sz="2000" dirty="0"/>
              <a:t>· </a:t>
            </a:r>
            <a:r>
              <a:rPr lang="en-US" sz="2000" i="1" dirty="0"/>
              <a:t>bag</a:t>
            </a:r>
            <a:r>
              <a:rPr lang="en-US" sz="2000" baseline="30000" dirty="0"/>
              <a:t> ∘ </a:t>
            </a:r>
            <a:r>
              <a:rPr lang="en-US" sz="2000" dirty="0"/>
              <a:t>·</a:t>
            </a:r>
            <a:r>
              <a:rPr lang="en-US" sz="2000" i="1" dirty="0"/>
              <a:t> bag</a:t>
            </a:r>
            <a:r>
              <a:rPr lang="en-US" sz="2000" baseline="30000" dirty="0"/>
              <a:t> </a:t>
            </a:r>
            <a:r>
              <a:rPr lang="en-US" sz="2000" dirty="0"/>
              <a:t>· </a:t>
            </a:r>
            <a:r>
              <a:rPr lang="en-US" sz="2000" i="1" dirty="0"/>
              <a:t>tips </a:t>
            </a:r>
            <a:r>
              <a:rPr lang="en-US" sz="2000" dirty="0"/>
              <a:t>· </a:t>
            </a:r>
            <a:r>
              <a:rPr lang="en-US" sz="2000" i="1" dirty="0"/>
              <a:t>tips</a:t>
            </a:r>
            <a:r>
              <a:rPr lang="en-US" sz="2000" baseline="30000" dirty="0"/>
              <a:t> ∘</a:t>
            </a:r>
            <a:endParaRPr lang="en-US" sz="2000" i="1" dirty="0"/>
          </a:p>
        </p:txBody>
      </p:sp>
      <p:sp>
        <p:nvSpPr>
          <p:cNvPr id="20" name="Right Brace 19">
            <a:extLst>
              <a:ext uri="{FF2B5EF4-FFF2-40B4-BE49-F238E27FC236}">
                <a16:creationId xmlns:a16="http://schemas.microsoft.com/office/drawing/2014/main" id="{B66B3870-C205-4075-B690-FDD92A1EE438}"/>
              </a:ext>
            </a:extLst>
          </p:cNvPr>
          <p:cNvSpPr/>
          <p:nvPr/>
        </p:nvSpPr>
        <p:spPr>
          <a:xfrm rot="5400000">
            <a:off x="4435072" y="991846"/>
            <a:ext cx="305533" cy="382668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E27602EE-7D52-4CBA-94C1-4CCA4E6C3E33}"/>
              </a:ext>
            </a:extLst>
          </p:cNvPr>
          <p:cNvSpPr txBox="1"/>
          <p:nvPr/>
        </p:nvSpPr>
        <p:spPr>
          <a:xfrm>
            <a:off x="4409744" y="3090240"/>
            <a:ext cx="356188" cy="400110"/>
          </a:xfrm>
          <a:prstGeom prst="rect">
            <a:avLst/>
          </a:prstGeom>
          <a:noFill/>
        </p:spPr>
        <p:txBody>
          <a:bodyPr wrap="none" rtlCol="0">
            <a:spAutoFit/>
          </a:bodyPr>
          <a:lstStyle/>
          <a:p>
            <a:r>
              <a:rPr lang="en-US" sz="2000" i="1" dirty="0"/>
              <a:t>Y</a:t>
            </a:r>
          </a:p>
        </p:txBody>
      </p:sp>
    </p:spTree>
    <p:extLst>
      <p:ext uri="{BB962C8B-B14F-4D97-AF65-F5344CB8AC3E}">
        <p14:creationId xmlns:p14="http://schemas.microsoft.com/office/powerpoint/2010/main" val="1732280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85EFF2-EDDB-4245-93E3-F4423AC88164}"/>
              </a:ext>
            </a:extLst>
          </p:cNvPr>
          <p:cNvSpPr>
            <a:spLocks noGrp="1"/>
          </p:cNvSpPr>
          <p:nvPr>
            <p:ph type="body" sz="quarter" idx="13"/>
          </p:nvPr>
        </p:nvSpPr>
        <p:spPr/>
        <p:txBody>
          <a:bodyPr/>
          <a:lstStyle/>
          <a:p>
            <a:r>
              <a:rPr lang="en-US" dirty="0"/>
              <a:t>Example: “Mystery Sort”</a:t>
            </a:r>
          </a:p>
        </p:txBody>
      </p:sp>
      <p:sp>
        <p:nvSpPr>
          <p:cNvPr id="3" name="Text Placeholder 2">
            <a:extLst>
              <a:ext uri="{FF2B5EF4-FFF2-40B4-BE49-F238E27FC236}">
                <a16:creationId xmlns:a16="http://schemas.microsoft.com/office/drawing/2014/main" id="{C1AA6767-9B59-4256-A304-D113395EC3C6}"/>
              </a:ext>
            </a:extLst>
          </p:cNvPr>
          <p:cNvSpPr>
            <a:spLocks noGrp="1"/>
          </p:cNvSpPr>
          <p:nvPr>
            <p:ph type="body" sz="quarter" idx="14"/>
          </p:nvPr>
        </p:nvSpPr>
        <p:spPr>
          <a:ln>
            <a:solidFill>
              <a:srgbClr val="0070C0"/>
            </a:solidFill>
          </a:ln>
        </p:spPr>
        <p:txBody>
          <a:bodyPr/>
          <a:lstStyle/>
          <a:p>
            <a:r>
              <a:rPr lang="en-US" dirty="0"/>
              <a:t>Punchline: A function satisfying </a:t>
            </a:r>
            <a:r>
              <a:rPr lang="en-US" i="1" dirty="0"/>
              <a:t>Y</a:t>
            </a:r>
            <a:r>
              <a:rPr lang="en-US" dirty="0"/>
              <a:t> is the “list merge” seen in merge sort. </a:t>
            </a:r>
          </a:p>
          <a:p>
            <a:r>
              <a:rPr lang="en-US" dirty="0"/>
              <a:t>We have derived </a:t>
            </a:r>
            <a:r>
              <a:rPr lang="en-US" b="1" dirty="0">
                <a:solidFill>
                  <a:srgbClr val="0070C0"/>
                </a:solidFill>
              </a:rPr>
              <a:t>Merge Sort</a:t>
            </a:r>
            <a:r>
              <a:rPr lang="en-US" dirty="0"/>
              <a:t>!</a:t>
            </a:r>
          </a:p>
          <a:p>
            <a:r>
              <a:rPr lang="en-US" dirty="0"/>
              <a:t>Different choices lead to different sorting algorithms</a:t>
            </a:r>
          </a:p>
        </p:txBody>
      </p:sp>
    </p:spTree>
    <p:extLst>
      <p:ext uri="{BB962C8B-B14F-4D97-AF65-F5344CB8AC3E}">
        <p14:creationId xmlns:p14="http://schemas.microsoft.com/office/powerpoint/2010/main" val="1482144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C274D00-17BD-411E-860B-F786AD974EEC}"/>
              </a:ext>
            </a:extLst>
          </p:cNvPr>
          <p:cNvSpPr>
            <a:spLocks noGrp="1"/>
          </p:cNvSpPr>
          <p:nvPr>
            <p:ph type="body" sz="quarter" idx="10"/>
          </p:nvPr>
        </p:nvSpPr>
        <p:spPr>
          <a:xfrm>
            <a:off x="315259" y="831061"/>
            <a:ext cx="8174038" cy="1357295"/>
          </a:xfrm>
        </p:spPr>
        <p:txBody>
          <a:bodyPr/>
          <a:lstStyle/>
          <a:p>
            <a:r>
              <a:rPr lang="en-US" dirty="0" err="1"/>
              <a:t>Metaphorisms</a:t>
            </a:r>
            <a:r>
              <a:rPr lang="en-US" dirty="0"/>
              <a:t>: </a:t>
            </a:r>
          </a:p>
          <a:p>
            <a:r>
              <a:rPr lang="en-US" dirty="0"/>
              <a:t>The motivation</a:t>
            </a:r>
          </a:p>
        </p:txBody>
      </p:sp>
      <p:sp>
        <p:nvSpPr>
          <p:cNvPr id="11" name="Text Placeholder 10">
            <a:extLst>
              <a:ext uri="{FF2B5EF4-FFF2-40B4-BE49-F238E27FC236}">
                <a16:creationId xmlns:a16="http://schemas.microsoft.com/office/drawing/2014/main" id="{1BCFB405-8C4F-471A-BE4A-FFBAD76146AE}"/>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8C1E4B9B-400D-4758-A61E-492D0399DA7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61228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689A31-19A2-449F-B38A-739873EDEC36}"/>
              </a:ext>
            </a:extLst>
          </p:cNvPr>
          <p:cNvSpPr>
            <a:spLocks noGrp="1"/>
          </p:cNvSpPr>
          <p:nvPr>
            <p:ph type="body" sz="quarter" idx="10"/>
          </p:nvPr>
        </p:nvSpPr>
        <p:spPr/>
        <p:txBody>
          <a:bodyPr/>
          <a:lstStyle/>
          <a:p>
            <a:r>
              <a:rPr lang="en-US" dirty="0"/>
              <a:t>conclusion</a:t>
            </a:r>
          </a:p>
        </p:txBody>
      </p:sp>
      <p:sp>
        <p:nvSpPr>
          <p:cNvPr id="5" name="Text Placeholder 4">
            <a:extLst>
              <a:ext uri="{FF2B5EF4-FFF2-40B4-BE49-F238E27FC236}">
                <a16:creationId xmlns:a16="http://schemas.microsoft.com/office/drawing/2014/main" id="{22101C61-2EA9-4420-A73F-698F9118572C}"/>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D125A647-05A7-434F-AD8D-8C0DBF54D64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16668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7CB0E13-6635-48FA-BC9A-1574461F5225}"/>
              </a:ext>
            </a:extLst>
          </p:cNvPr>
          <p:cNvSpPr>
            <a:spLocks noGrp="1"/>
          </p:cNvSpPr>
          <p:nvPr>
            <p:ph type="body" sz="quarter" idx="13"/>
          </p:nvPr>
        </p:nvSpPr>
        <p:spPr/>
        <p:txBody>
          <a:bodyPr/>
          <a:lstStyle/>
          <a:p>
            <a:r>
              <a:rPr lang="en-US" dirty="0"/>
              <a:t>Conclusion</a:t>
            </a:r>
          </a:p>
        </p:txBody>
      </p:sp>
      <p:sp>
        <p:nvSpPr>
          <p:cNvPr id="6" name="Text Placeholder 5">
            <a:extLst>
              <a:ext uri="{FF2B5EF4-FFF2-40B4-BE49-F238E27FC236}">
                <a16:creationId xmlns:a16="http://schemas.microsoft.com/office/drawing/2014/main" id="{30B189B9-3228-4062-AF01-2BD73E131B5A}"/>
              </a:ext>
            </a:extLst>
          </p:cNvPr>
          <p:cNvSpPr>
            <a:spLocks noGrp="1"/>
          </p:cNvSpPr>
          <p:nvPr>
            <p:ph type="body" sz="quarter" idx="14"/>
          </p:nvPr>
        </p:nvSpPr>
        <p:spPr/>
        <p:txBody>
          <a:bodyPr/>
          <a:lstStyle/>
          <a:p>
            <a:r>
              <a:rPr lang="en-US" dirty="0"/>
              <a:t>Metaphors are everywhere</a:t>
            </a:r>
          </a:p>
          <a:p>
            <a:r>
              <a:rPr lang="en-US" dirty="0"/>
              <a:t>We can use them in programming</a:t>
            </a:r>
          </a:p>
          <a:p>
            <a:r>
              <a:rPr lang="en-US" dirty="0"/>
              <a:t>The Bird-</a:t>
            </a:r>
            <a:r>
              <a:rPr lang="en-US" dirty="0" err="1"/>
              <a:t>Meertens</a:t>
            </a:r>
            <a:r>
              <a:rPr lang="en-US" dirty="0"/>
              <a:t> Formalism is cool</a:t>
            </a:r>
          </a:p>
          <a:p>
            <a:r>
              <a:rPr lang="en-US" dirty="0"/>
              <a:t>Functions to relations</a:t>
            </a:r>
          </a:p>
          <a:p>
            <a:r>
              <a:rPr lang="en-US" dirty="0"/>
              <a:t>Keep climbing the ladder of abstraction</a:t>
            </a:r>
          </a:p>
        </p:txBody>
      </p:sp>
    </p:spTree>
    <p:extLst>
      <p:ext uri="{BB962C8B-B14F-4D97-AF65-F5344CB8AC3E}">
        <p14:creationId xmlns:p14="http://schemas.microsoft.com/office/powerpoint/2010/main" val="224027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C43069-7194-4CC9-A228-A10111E5F22A}"/>
              </a:ext>
            </a:extLst>
          </p:cNvPr>
          <p:cNvSpPr>
            <a:spLocks noGrp="1"/>
          </p:cNvSpPr>
          <p:nvPr>
            <p:ph type="body" sz="quarter" idx="13"/>
          </p:nvPr>
        </p:nvSpPr>
        <p:spPr/>
        <p:txBody>
          <a:bodyPr/>
          <a:lstStyle/>
          <a:p>
            <a:r>
              <a:rPr lang="en-US" dirty="0"/>
              <a:t>Meta-metaphors?</a:t>
            </a:r>
          </a:p>
        </p:txBody>
      </p:sp>
      <p:sp>
        <p:nvSpPr>
          <p:cNvPr id="3" name="Text Placeholder 2">
            <a:extLst>
              <a:ext uri="{FF2B5EF4-FFF2-40B4-BE49-F238E27FC236}">
                <a16:creationId xmlns:a16="http://schemas.microsoft.com/office/drawing/2014/main" id="{8A514EE1-FBF8-46F1-BFEF-30B1CE915A02}"/>
              </a:ext>
            </a:extLst>
          </p:cNvPr>
          <p:cNvSpPr>
            <a:spLocks noGrp="1"/>
          </p:cNvSpPr>
          <p:nvPr>
            <p:ph type="body" sz="quarter" idx="14"/>
          </p:nvPr>
        </p:nvSpPr>
        <p:spPr>
          <a:xfrm>
            <a:off x="1900990" y="1102477"/>
            <a:ext cx="5342021" cy="3317875"/>
          </a:xfrm>
        </p:spPr>
        <p:txBody>
          <a:bodyPr/>
          <a:lstStyle/>
          <a:p>
            <a:pPr marL="0" indent="0">
              <a:buNone/>
            </a:pPr>
            <a:r>
              <a:rPr lang="en-US" dirty="0"/>
              <a:t>Burning the candle at both ends</a:t>
            </a:r>
          </a:p>
          <a:p>
            <a:pPr marL="0" indent="0">
              <a:buNone/>
            </a:pPr>
            <a:r>
              <a:rPr lang="en-US" dirty="0"/>
              <a:t>Might seem super-neat,</a:t>
            </a:r>
          </a:p>
          <a:p>
            <a:pPr marL="0" indent="0">
              <a:buNone/>
            </a:pPr>
            <a:r>
              <a:rPr lang="en-US" dirty="0"/>
              <a:t>But I’ll guarantee it’s not the way</a:t>
            </a:r>
          </a:p>
          <a:p>
            <a:pPr marL="0" indent="0">
              <a:buNone/>
            </a:pPr>
            <a:r>
              <a:rPr lang="en-US" dirty="0"/>
              <a:t>To make our two ends meet!</a:t>
            </a:r>
          </a:p>
          <a:p>
            <a:pPr marL="0" indent="0" algn="r">
              <a:buNone/>
            </a:pPr>
            <a:endParaRPr lang="en-US" dirty="0"/>
          </a:p>
          <a:p>
            <a:pPr marL="0" indent="0" algn="r">
              <a:buNone/>
            </a:pPr>
            <a:r>
              <a:rPr lang="en-US" dirty="0"/>
              <a:t>-Ruth M. Walsh</a:t>
            </a:r>
          </a:p>
        </p:txBody>
      </p:sp>
    </p:spTree>
    <p:extLst>
      <p:ext uri="{BB962C8B-B14F-4D97-AF65-F5344CB8AC3E}">
        <p14:creationId xmlns:p14="http://schemas.microsoft.com/office/powerpoint/2010/main" val="3451746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4EEE5-F5BD-4F95-9810-D2705A4B9A4D}"/>
              </a:ext>
            </a:extLst>
          </p:cNvPr>
          <p:cNvSpPr>
            <a:spLocks noGrp="1"/>
          </p:cNvSpPr>
          <p:nvPr>
            <p:ph type="body" sz="quarter" idx="10"/>
          </p:nvPr>
        </p:nvSpPr>
        <p:spPr/>
        <p:txBody>
          <a:bodyPr/>
          <a:lstStyle/>
          <a:p>
            <a:r>
              <a:rPr lang="en-US" dirty="0"/>
              <a:t>acknowledgements</a:t>
            </a:r>
          </a:p>
        </p:txBody>
      </p:sp>
      <p:sp>
        <p:nvSpPr>
          <p:cNvPr id="5" name="Text Placeholder 4">
            <a:extLst>
              <a:ext uri="{FF2B5EF4-FFF2-40B4-BE49-F238E27FC236}">
                <a16:creationId xmlns:a16="http://schemas.microsoft.com/office/drawing/2014/main" id="{926F524A-9E94-44F8-A86A-969EF1816373}"/>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9F7FF9BB-428B-4737-8E67-64E3C962294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2828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CFC30753-88B4-4652-A272-C0337E284426}"/>
              </a:ext>
            </a:extLst>
          </p:cNvPr>
          <p:cNvPicPr>
            <a:picLocks noGrp="1" noChangeAspect="1"/>
          </p:cNvPicPr>
          <p:nvPr>
            <p:ph type="pic" sz="quarter" idx="10"/>
          </p:nvPr>
        </p:nvPicPr>
        <p:blipFill>
          <a:blip r:embed="rId2"/>
          <a:srcRect t="2165" b="2165"/>
          <a:stretch>
            <a:fillRect/>
          </a:stretch>
        </p:blipFill>
        <p:spPr/>
      </p:pic>
      <p:sp>
        <p:nvSpPr>
          <p:cNvPr id="7" name="Text Placeholder 6">
            <a:extLst>
              <a:ext uri="{FF2B5EF4-FFF2-40B4-BE49-F238E27FC236}">
                <a16:creationId xmlns:a16="http://schemas.microsoft.com/office/drawing/2014/main" id="{2A5A71D8-20CB-4311-9ED7-48E280BB3B7D}"/>
              </a:ext>
            </a:extLst>
          </p:cNvPr>
          <p:cNvSpPr>
            <a:spLocks noGrp="1"/>
          </p:cNvSpPr>
          <p:nvPr>
            <p:ph type="body" sz="quarter" idx="12"/>
          </p:nvPr>
        </p:nvSpPr>
        <p:spPr/>
        <p:txBody>
          <a:bodyPr/>
          <a:lstStyle/>
          <a:p>
            <a:r>
              <a:rPr lang="en-US" dirty="0"/>
              <a:t>Principal Engineer, OCLC</a:t>
            </a:r>
          </a:p>
        </p:txBody>
      </p:sp>
      <p:sp>
        <p:nvSpPr>
          <p:cNvPr id="8" name="Text Placeholder 7">
            <a:extLst>
              <a:ext uri="{FF2B5EF4-FFF2-40B4-BE49-F238E27FC236}">
                <a16:creationId xmlns:a16="http://schemas.microsoft.com/office/drawing/2014/main" id="{E46A19B9-042E-4DEC-A570-BC77ACB20F2D}"/>
              </a:ext>
            </a:extLst>
          </p:cNvPr>
          <p:cNvSpPr>
            <a:spLocks noGrp="1"/>
          </p:cNvSpPr>
          <p:nvPr>
            <p:ph type="body" sz="quarter" idx="13"/>
          </p:nvPr>
        </p:nvSpPr>
        <p:spPr/>
        <p:txBody>
          <a:bodyPr/>
          <a:lstStyle/>
          <a:p>
            <a:r>
              <a:rPr lang="en-US" sz="3000" dirty="0"/>
              <a:t>William Harvey, PhD</a:t>
            </a:r>
          </a:p>
        </p:txBody>
      </p:sp>
      <p:sp>
        <p:nvSpPr>
          <p:cNvPr id="9" name="Text Placeholder 8">
            <a:extLst>
              <a:ext uri="{FF2B5EF4-FFF2-40B4-BE49-F238E27FC236}">
                <a16:creationId xmlns:a16="http://schemas.microsoft.com/office/drawing/2014/main" id="{93B1F56C-D24E-424D-B5AF-707323ED2F96}"/>
              </a:ext>
            </a:extLst>
          </p:cNvPr>
          <p:cNvSpPr>
            <a:spLocks noGrp="1"/>
          </p:cNvSpPr>
          <p:nvPr>
            <p:ph type="body" sz="quarter" idx="15"/>
          </p:nvPr>
        </p:nvSpPr>
        <p:spPr/>
        <p:txBody>
          <a:bodyPr/>
          <a:lstStyle/>
          <a:p>
            <a:endParaRPr lang="en-US"/>
          </a:p>
        </p:txBody>
      </p:sp>
      <p:pic>
        <p:nvPicPr>
          <p:cNvPr id="17" name="Picture Placeholder 16">
            <a:extLst>
              <a:ext uri="{FF2B5EF4-FFF2-40B4-BE49-F238E27FC236}">
                <a16:creationId xmlns:a16="http://schemas.microsoft.com/office/drawing/2014/main" id="{771A86FC-9E9F-4533-BABF-52841B526FEB}"/>
              </a:ext>
            </a:extLst>
          </p:cNvPr>
          <p:cNvPicPr>
            <a:picLocks noGrp="1" noChangeAspect="1"/>
          </p:cNvPicPr>
          <p:nvPr>
            <p:ph type="pic" sz="quarter" idx="16"/>
          </p:nvPr>
        </p:nvPicPr>
        <p:blipFill>
          <a:blip r:embed="rId3"/>
          <a:srcRect t="13801" b="13801"/>
          <a:stretch>
            <a:fillRect/>
          </a:stretch>
        </p:blipFill>
        <p:spPr/>
      </p:pic>
      <p:sp>
        <p:nvSpPr>
          <p:cNvPr id="11" name="Text Placeholder 10">
            <a:extLst>
              <a:ext uri="{FF2B5EF4-FFF2-40B4-BE49-F238E27FC236}">
                <a16:creationId xmlns:a16="http://schemas.microsoft.com/office/drawing/2014/main" id="{DF4F3903-9A7D-4424-97E9-67C76A2F07A9}"/>
              </a:ext>
            </a:extLst>
          </p:cNvPr>
          <p:cNvSpPr>
            <a:spLocks noGrp="1"/>
          </p:cNvSpPr>
          <p:nvPr>
            <p:ph type="body" sz="quarter" idx="17"/>
          </p:nvPr>
        </p:nvSpPr>
        <p:spPr>
          <a:xfrm>
            <a:off x="3416308" y="3454247"/>
            <a:ext cx="5727699" cy="639129"/>
          </a:xfrm>
        </p:spPr>
        <p:txBody>
          <a:bodyPr>
            <a:normAutofit fontScale="92500" lnSpcReduction="20000"/>
          </a:bodyPr>
          <a:lstStyle/>
          <a:p>
            <a:r>
              <a:rPr lang="en-US" dirty="0"/>
              <a:t>Senior Research Scientist &amp; Director of User Research, OCLC</a:t>
            </a:r>
          </a:p>
        </p:txBody>
      </p:sp>
      <p:sp>
        <p:nvSpPr>
          <p:cNvPr id="12" name="Text Placeholder 11">
            <a:extLst>
              <a:ext uri="{FF2B5EF4-FFF2-40B4-BE49-F238E27FC236}">
                <a16:creationId xmlns:a16="http://schemas.microsoft.com/office/drawing/2014/main" id="{33C79799-BBE0-4687-A2FE-3D4005018AE6}"/>
              </a:ext>
            </a:extLst>
          </p:cNvPr>
          <p:cNvSpPr>
            <a:spLocks noGrp="1"/>
          </p:cNvSpPr>
          <p:nvPr>
            <p:ph type="body" sz="quarter" idx="18"/>
          </p:nvPr>
        </p:nvSpPr>
        <p:spPr/>
        <p:txBody>
          <a:bodyPr/>
          <a:lstStyle/>
          <a:p>
            <a:r>
              <a:rPr lang="en-US" sz="3000" dirty="0"/>
              <a:t>Lynn </a:t>
            </a:r>
            <a:r>
              <a:rPr lang="en-US" sz="3000" dirty="0" err="1"/>
              <a:t>Silipigni</a:t>
            </a:r>
            <a:r>
              <a:rPr lang="en-US" sz="3000" dirty="0"/>
              <a:t> </a:t>
            </a:r>
            <a:r>
              <a:rPr lang="en-US" sz="3000" dirty="0" err="1"/>
              <a:t>Connaway</a:t>
            </a:r>
            <a:r>
              <a:rPr lang="en-US" sz="3000" dirty="0"/>
              <a:t>, PhD</a:t>
            </a:r>
          </a:p>
        </p:txBody>
      </p:sp>
      <p:sp>
        <p:nvSpPr>
          <p:cNvPr id="13" name="Text Placeholder 12">
            <a:extLst>
              <a:ext uri="{FF2B5EF4-FFF2-40B4-BE49-F238E27FC236}">
                <a16:creationId xmlns:a16="http://schemas.microsoft.com/office/drawing/2014/main" id="{9BDE4B81-C71A-4ED6-957D-CE666FC96E57}"/>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195498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410BB8A5-30F8-4445-B01C-64F381DA30C6}"/>
              </a:ext>
            </a:extLst>
          </p:cNvPr>
          <p:cNvPicPr>
            <a:picLocks noGrp="1" noChangeAspect="1"/>
          </p:cNvPicPr>
          <p:nvPr>
            <p:ph type="pic" sz="quarter" idx="10"/>
          </p:nvPr>
        </p:nvPicPr>
        <p:blipFill>
          <a:blip r:embed="rId2"/>
          <a:srcRect t="13801" b="13801"/>
          <a:stretch>
            <a:fillRect/>
          </a:stretch>
        </p:blipFill>
        <p:spPr/>
      </p:pic>
      <p:sp>
        <p:nvSpPr>
          <p:cNvPr id="11" name="Text Placeholder 10">
            <a:extLst>
              <a:ext uri="{FF2B5EF4-FFF2-40B4-BE49-F238E27FC236}">
                <a16:creationId xmlns:a16="http://schemas.microsoft.com/office/drawing/2014/main" id="{C6F1B7EC-BC18-49F7-AC51-567AEEB5DAFF}"/>
              </a:ext>
            </a:extLst>
          </p:cNvPr>
          <p:cNvSpPr>
            <a:spLocks noGrp="1"/>
          </p:cNvSpPr>
          <p:nvPr>
            <p:ph type="body" sz="quarter" idx="12"/>
          </p:nvPr>
        </p:nvSpPr>
        <p:spPr/>
        <p:txBody>
          <a:bodyPr/>
          <a:lstStyle/>
          <a:p>
            <a:r>
              <a:rPr lang="en-US" dirty="0"/>
              <a:t>Research Support Specialist, OCLC</a:t>
            </a:r>
          </a:p>
        </p:txBody>
      </p:sp>
      <p:sp>
        <p:nvSpPr>
          <p:cNvPr id="12" name="Text Placeholder 11">
            <a:extLst>
              <a:ext uri="{FF2B5EF4-FFF2-40B4-BE49-F238E27FC236}">
                <a16:creationId xmlns:a16="http://schemas.microsoft.com/office/drawing/2014/main" id="{5FADDA6C-DD1D-468B-8C11-FF802956EB50}"/>
              </a:ext>
            </a:extLst>
          </p:cNvPr>
          <p:cNvSpPr>
            <a:spLocks noGrp="1"/>
          </p:cNvSpPr>
          <p:nvPr>
            <p:ph type="body" sz="quarter" idx="13"/>
          </p:nvPr>
        </p:nvSpPr>
        <p:spPr/>
        <p:txBody>
          <a:bodyPr/>
          <a:lstStyle/>
          <a:p>
            <a:r>
              <a:rPr lang="en-US" dirty="0"/>
              <a:t>Erin M. Hood</a:t>
            </a:r>
          </a:p>
        </p:txBody>
      </p:sp>
      <p:sp>
        <p:nvSpPr>
          <p:cNvPr id="13" name="Text Placeholder 12">
            <a:extLst>
              <a:ext uri="{FF2B5EF4-FFF2-40B4-BE49-F238E27FC236}">
                <a16:creationId xmlns:a16="http://schemas.microsoft.com/office/drawing/2014/main" id="{B1509339-108E-4975-A87F-29A25D995123}"/>
              </a:ext>
            </a:extLst>
          </p:cNvPr>
          <p:cNvSpPr>
            <a:spLocks noGrp="1"/>
          </p:cNvSpPr>
          <p:nvPr>
            <p:ph type="body" sz="quarter" idx="15"/>
          </p:nvPr>
        </p:nvSpPr>
        <p:spPr/>
        <p:txBody>
          <a:bodyPr/>
          <a:lstStyle/>
          <a:p>
            <a:endParaRPr lang="en-US"/>
          </a:p>
        </p:txBody>
      </p:sp>
      <p:pic>
        <p:nvPicPr>
          <p:cNvPr id="21" name="Picture Placeholder 20">
            <a:extLst>
              <a:ext uri="{FF2B5EF4-FFF2-40B4-BE49-F238E27FC236}">
                <a16:creationId xmlns:a16="http://schemas.microsoft.com/office/drawing/2014/main" id="{E13DAFFF-F601-4A5E-8B26-A4B18FBAEC0A}"/>
              </a:ext>
            </a:extLst>
          </p:cNvPr>
          <p:cNvPicPr>
            <a:picLocks noGrp="1" noChangeAspect="1"/>
          </p:cNvPicPr>
          <p:nvPr>
            <p:ph type="pic" sz="quarter" idx="16"/>
          </p:nvPr>
        </p:nvPicPr>
        <p:blipFill>
          <a:blip r:embed="rId3"/>
          <a:srcRect t="13801" b="13801"/>
          <a:stretch>
            <a:fillRect/>
          </a:stretch>
        </p:blipFill>
        <p:spPr/>
      </p:pic>
      <p:sp>
        <p:nvSpPr>
          <p:cNvPr id="15" name="Text Placeholder 14">
            <a:extLst>
              <a:ext uri="{FF2B5EF4-FFF2-40B4-BE49-F238E27FC236}">
                <a16:creationId xmlns:a16="http://schemas.microsoft.com/office/drawing/2014/main" id="{A9782F7D-9F1B-4847-A19B-838275FAF3D6}"/>
              </a:ext>
            </a:extLst>
          </p:cNvPr>
          <p:cNvSpPr>
            <a:spLocks noGrp="1"/>
          </p:cNvSpPr>
          <p:nvPr>
            <p:ph type="body" sz="quarter" idx="17"/>
          </p:nvPr>
        </p:nvSpPr>
        <p:spPr/>
        <p:txBody>
          <a:bodyPr/>
          <a:lstStyle/>
          <a:p>
            <a:r>
              <a:rPr lang="en-US" dirty="0"/>
              <a:t>Research Assistant, OCLC</a:t>
            </a:r>
          </a:p>
        </p:txBody>
      </p:sp>
      <p:sp>
        <p:nvSpPr>
          <p:cNvPr id="16" name="Text Placeholder 15">
            <a:extLst>
              <a:ext uri="{FF2B5EF4-FFF2-40B4-BE49-F238E27FC236}">
                <a16:creationId xmlns:a16="http://schemas.microsoft.com/office/drawing/2014/main" id="{1ABDCD70-5A95-468C-9FDB-085D191D78BA}"/>
              </a:ext>
            </a:extLst>
          </p:cNvPr>
          <p:cNvSpPr>
            <a:spLocks noGrp="1"/>
          </p:cNvSpPr>
          <p:nvPr>
            <p:ph type="body" sz="quarter" idx="18"/>
          </p:nvPr>
        </p:nvSpPr>
        <p:spPr/>
        <p:txBody>
          <a:bodyPr/>
          <a:lstStyle/>
          <a:p>
            <a:r>
              <a:rPr lang="en-US" dirty="0"/>
              <a:t>Brittany Brannon</a:t>
            </a:r>
          </a:p>
        </p:txBody>
      </p:sp>
      <p:sp>
        <p:nvSpPr>
          <p:cNvPr id="17" name="Text Placeholder 16">
            <a:extLst>
              <a:ext uri="{FF2B5EF4-FFF2-40B4-BE49-F238E27FC236}">
                <a16:creationId xmlns:a16="http://schemas.microsoft.com/office/drawing/2014/main" id="{35FAB85A-A188-4843-B4F9-22CD73B50922}"/>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2110746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
        <p:nvSpPr>
          <p:cNvPr id="3" name="Text Placeholder 2"/>
          <p:cNvSpPr>
            <a:spLocks noGrp="1"/>
          </p:cNvSpPr>
          <p:nvPr>
            <p:ph type="body" sz="quarter" idx="11"/>
          </p:nvPr>
        </p:nvSpPr>
        <p:spPr/>
        <p:txBody>
          <a:bodyPr>
            <a:normAutofit fontScale="92500" lnSpcReduction="20000"/>
          </a:bodyPr>
          <a:lstStyle/>
          <a:p>
            <a:r>
              <a:rPr lang="en-US" dirty="0"/>
              <a:t>William Harvey, PhD</a:t>
            </a:r>
          </a:p>
        </p:txBody>
      </p:sp>
      <p:sp>
        <p:nvSpPr>
          <p:cNvPr id="4" name="Text Placeholder 3"/>
          <p:cNvSpPr>
            <a:spLocks noGrp="1"/>
          </p:cNvSpPr>
          <p:nvPr>
            <p:ph type="body" sz="quarter" idx="12"/>
          </p:nvPr>
        </p:nvSpPr>
        <p:spPr/>
        <p:txBody>
          <a:bodyPr>
            <a:normAutofit fontScale="92500" lnSpcReduction="20000"/>
          </a:bodyPr>
          <a:lstStyle/>
          <a:p>
            <a:r>
              <a:rPr lang="en-US" dirty="0"/>
              <a:t>Principal Engineer</a:t>
            </a:r>
          </a:p>
        </p:txBody>
      </p:sp>
      <p:sp>
        <p:nvSpPr>
          <p:cNvPr id="5" name="Text Placeholder 4"/>
          <p:cNvSpPr>
            <a:spLocks noGrp="1"/>
          </p:cNvSpPr>
          <p:nvPr>
            <p:ph type="body" sz="quarter" idx="13"/>
          </p:nvPr>
        </p:nvSpPr>
        <p:spPr/>
        <p:txBody>
          <a:bodyPr>
            <a:normAutofit fontScale="77500" lnSpcReduction="20000"/>
          </a:bodyPr>
          <a:lstStyle/>
          <a:p>
            <a:r>
              <a:rPr lang="en-US" dirty="0"/>
              <a:t>harveyw@oclc.org</a:t>
            </a:r>
          </a:p>
        </p:txBody>
      </p:sp>
    </p:spTree>
    <p:extLst>
      <p:ext uri="{BB962C8B-B14F-4D97-AF65-F5344CB8AC3E}">
        <p14:creationId xmlns:p14="http://schemas.microsoft.com/office/powerpoint/2010/main" val="64412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957B24-F6C4-4E19-95CD-B98DAC3CB2BF}"/>
              </a:ext>
            </a:extLst>
          </p:cNvPr>
          <p:cNvSpPr>
            <a:spLocks noGrp="1"/>
          </p:cNvSpPr>
          <p:nvPr>
            <p:ph type="body" sz="quarter" idx="13"/>
          </p:nvPr>
        </p:nvSpPr>
        <p:spPr/>
        <p:txBody>
          <a:bodyPr/>
          <a:lstStyle/>
          <a:p>
            <a:r>
              <a:rPr lang="en-US" dirty="0"/>
              <a:t>Our Research Project</a:t>
            </a:r>
          </a:p>
        </p:txBody>
      </p:sp>
      <p:pic>
        <p:nvPicPr>
          <p:cNvPr id="8" name="Picture 7">
            <a:extLst>
              <a:ext uri="{FF2B5EF4-FFF2-40B4-BE49-F238E27FC236}">
                <a16:creationId xmlns:a16="http://schemas.microsoft.com/office/drawing/2014/main" id="{8C19A8C5-130F-44EC-9E0D-7F6912795ACF}"/>
              </a:ext>
            </a:extLst>
          </p:cNvPr>
          <p:cNvPicPr>
            <a:picLocks noChangeAspect="1"/>
          </p:cNvPicPr>
          <p:nvPr/>
        </p:nvPicPr>
        <p:blipFill>
          <a:blip r:embed="rId3"/>
          <a:stretch>
            <a:fillRect/>
          </a:stretch>
        </p:blipFill>
        <p:spPr>
          <a:xfrm>
            <a:off x="947737" y="1372858"/>
            <a:ext cx="7248525" cy="2333625"/>
          </a:xfrm>
          <a:prstGeom prst="rect">
            <a:avLst/>
          </a:prstGeom>
        </p:spPr>
      </p:pic>
    </p:spTree>
    <p:extLst>
      <p:ext uri="{BB962C8B-B14F-4D97-AF65-F5344CB8AC3E}">
        <p14:creationId xmlns:p14="http://schemas.microsoft.com/office/powerpoint/2010/main" val="1876934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aster_Slides_V2">
  <a:themeElements>
    <a:clrScheme name="Custom 4">
      <a:dk1>
        <a:srgbClr val="000000"/>
      </a:dk1>
      <a:lt1>
        <a:sysClr val="window" lastClr="FFFFFF"/>
      </a:lt1>
      <a:dk2>
        <a:srgbClr val="1F497D"/>
      </a:dk2>
      <a:lt2>
        <a:srgbClr val="EEECE1"/>
      </a:lt2>
      <a:accent1>
        <a:srgbClr val="00AFD7"/>
      </a:accent1>
      <a:accent2>
        <a:srgbClr val="236192"/>
      </a:accent2>
      <a:accent3>
        <a:srgbClr val="8A1B61"/>
      </a:accent3>
      <a:accent4>
        <a:srgbClr val="007749"/>
      </a:accent4>
      <a:accent5>
        <a:srgbClr val="E87722"/>
      </a:accent5>
      <a:accent6>
        <a:srgbClr val="AE257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e1e867eb-0ccf-46b3-a8be-678a344b5681" ContentTypeId="0x0101009148F5A04DDD49CBA7127AADA5FB792B" PreviousValue="false"/>
</file>

<file path=customXml/item2.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12B7454417836544B1C1DCF6C112C203" ma:contentTypeVersion="62" ma:contentTypeDescription="Upload an image." ma:contentTypeScope="" ma:versionID="b788eb34901465ef3517f5ffcabd0081">
  <xsd:schema xmlns:xsd="http://www.w3.org/2001/XMLSchema" xmlns:xs="http://www.w3.org/2001/XMLSchema" xmlns:p="http://schemas.microsoft.com/office/2006/metadata/properties" xmlns:ns1="http://schemas.microsoft.com/sharepoint/v3" xmlns:ns2="515A6959-D1E1-430D-B961-269A566CCCD0" xmlns:ns3="http://schemas.microsoft.com/sharepoint/v3/fields" xmlns:ns4="6b67d80f-331f-4b51-b18e-81b8c101c29d" targetNamespace="http://schemas.microsoft.com/office/2006/metadata/properties" ma:root="true" ma:fieldsID="5165191be07f866d8d54e8d445bdeb5b" ns1:_="" ns2:_="" ns3:_="" ns4:_="">
    <xsd:import namespace="http://schemas.microsoft.com/sharepoint/v3"/>
    <xsd:import namespace="515A6959-D1E1-430D-B961-269A566CCCD0"/>
    <xsd:import namespace="http://schemas.microsoft.com/sharepoint/v3/fields"/>
    <xsd:import namespace="6b67d80f-331f-4b51-b18e-81b8c101c29d"/>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5A6959-D1E1-430D-B961-269A566CCCD0"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67d80f-331f-4b51-b18e-81b8c101c29d" elementFormDefault="qualified">
    <xsd:import namespace="http://schemas.microsoft.com/office/2006/documentManagement/types"/>
    <xsd:import namespace="http://schemas.microsoft.com/office/infopath/2007/PartnerControls"/>
    <xsd:element name="SharedWithUsers" ma:index="2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mageCreateDate xmlns="515A6959-D1E1-430D-B961-269A566CCCD0"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D2CB61-7FA5-4388-AB53-8CF4DD5686C9}">
  <ds:schemaRefs>
    <ds:schemaRef ds:uri="Microsoft.SharePoint.Taxonomy.ContentTypeSync"/>
  </ds:schemaRefs>
</ds:datastoreItem>
</file>

<file path=customXml/itemProps2.xml><?xml version="1.0" encoding="utf-8"?>
<ds:datastoreItem xmlns:ds="http://schemas.openxmlformats.org/officeDocument/2006/customXml" ds:itemID="{53C572F2-6C16-419E-9F58-ACC002BCB3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5A6959-D1E1-430D-B961-269A566CCCD0"/>
    <ds:schemaRef ds:uri="http://schemas.microsoft.com/sharepoint/v3/fields"/>
    <ds:schemaRef ds:uri="6b67d80f-331f-4b51-b18e-81b8c101c2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00F9AD-66A1-4791-9B6E-4A3BFE343E10}">
  <ds:schemaRefs>
    <ds:schemaRef ds:uri="http://schemas.microsoft.com/office/2006/metadata/properties"/>
    <ds:schemaRef ds:uri="http://schemas.microsoft.com/office/infopath/2007/PartnerControls"/>
    <ds:schemaRef ds:uri="515A6959-D1E1-430D-B961-269A566CCCD0"/>
    <ds:schemaRef ds:uri="http://schemas.microsoft.com/sharepoint/v3"/>
    <ds:schemaRef ds:uri="http://schemas.microsoft.com/sharepoint/v3/fields"/>
  </ds:schemaRefs>
</ds:datastoreItem>
</file>

<file path=customXml/itemProps4.xml><?xml version="1.0" encoding="utf-8"?>
<ds:datastoreItem xmlns:ds="http://schemas.openxmlformats.org/officeDocument/2006/customXml" ds:itemID="{AC06F012-B077-4E53-819C-AA089FC27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14683</TotalTime>
  <Words>5183</Words>
  <Application>Microsoft Office PowerPoint</Application>
  <PresentationFormat>On-screen Show (16:9)</PresentationFormat>
  <Paragraphs>703</Paragraphs>
  <Slides>86</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ＭＳ Ｐゴシック</vt:lpstr>
      <vt:lpstr>Arial</vt:lpstr>
      <vt:lpstr>Calibri</vt:lpstr>
      <vt:lpstr>Wingdings</vt:lpstr>
      <vt:lpstr>Master_Slides_V2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oclc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Blake,Clint</dc:creator>
  <cp:keywords/>
  <dc:description/>
  <cp:lastModifiedBy>Harvey,William</cp:lastModifiedBy>
  <cp:revision>847</cp:revision>
  <dcterms:created xsi:type="dcterms:W3CDTF">2015-04-17T19:58:50Z</dcterms:created>
  <dcterms:modified xsi:type="dcterms:W3CDTF">2018-10-26T20:31:05Z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0x0101009148F5A04DDD49CBA7127AADA5FB792B00AADE34325A8B49CDA8BB4DB53328F2140012B7454417836544B1C1DCF6C112C203</vt:lpwstr>
  </property>
</Properties>
</file>