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Merriweather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6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8.xml"/><Relationship Id="rId44" Type="http://schemas.openxmlformats.org/officeDocument/2006/relationships/font" Target="fonts/Merriweather-bold.fntdata"/><Relationship Id="rId21" Type="http://schemas.openxmlformats.org/officeDocument/2006/relationships/slide" Target="slides/slide17.xml"/><Relationship Id="rId43" Type="http://schemas.openxmlformats.org/officeDocument/2006/relationships/font" Target="fonts/Merriweather-regular.fntdata"/><Relationship Id="rId24" Type="http://schemas.openxmlformats.org/officeDocument/2006/relationships/slide" Target="slides/slide20.xml"/><Relationship Id="rId46" Type="http://schemas.openxmlformats.org/officeDocument/2006/relationships/font" Target="fonts/Merriweather-boldItalic.fntdata"/><Relationship Id="rId23" Type="http://schemas.openxmlformats.org/officeDocument/2006/relationships/slide" Target="slides/slide19.xml"/><Relationship Id="rId45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dacore.com/sparkpro" TargetMode="External"/><Relationship Id="rId3" Type="http://schemas.openxmlformats.org/officeDocument/2006/relationships/hyperlink" Target="https://en.wikipedia.org/wiki/Avionics" TargetMode="External"/><Relationship Id="rId4" Type="http://schemas.openxmlformats.org/officeDocument/2006/relationships/hyperlink" Target="https://en.wikipedia.org/wiki/Air_traffic_control" TargetMode="External"/><Relationship Id="rId5" Type="http://schemas.openxmlformats.org/officeDocument/2006/relationships/hyperlink" Target="https://en.wikipedia.org/wiki/Ariane_(rocket_family)" TargetMode="External"/><Relationship Id="rId6" Type="http://schemas.openxmlformats.org/officeDocument/2006/relationships/hyperlink" Target="https://en.wikipedia.org/wiki/Satellite" TargetMode="External"/><Relationship Id="rId7" Type="http://schemas.openxmlformats.org/officeDocument/2006/relationships/hyperlink" Target="https://en.wikipedia.org/wiki/Aircraft_flight_control_systems" TargetMode="External"/><Relationship Id="rId8" Type="http://schemas.openxmlformats.org/officeDocument/2006/relationships/hyperlink" Target="https://en.wikipedia.org/wiki/Boeing_777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8c264830264535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8c264830264535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for how we’re addressing each of these kinds of attacks: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DAO: Reentrance is not possible in Pact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Parity wallet: Use a keyset auth property to declare that the keyset is always checked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batchOverflow: arbitrary precision integers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c0d0cd6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c0d0cd6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https://rise4fun.com/Dafny/Add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c0d0cd6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c0d0cd6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c0d0cd68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c0d0cd68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https://www.adacore.com/sparkpro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Used in: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avionics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air traffic control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commercial rockets such as the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Ariane 4 and 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satellites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and other space systems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railway transport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Banking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fly-by-wire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system software in the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8"/>
              </a:rPr>
              <a:t>Boeing 777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c0d0cd68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c0d0cd68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c0d0cd68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c0d0cd68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c8c264830264535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c8c264830264535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Invariants = something like refinements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a8d43f62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a8d43f62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a8d43f62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a8d43f62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(refinement)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a8d43f62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a8d43f62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79c8ad2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79c8ad2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Keyset = set of public keys = set of users authorized for some action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8d43f62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8d43f62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a8d43f62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a8d43f62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pure (mod failure)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a8d43f62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a8d43f62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a8d43f62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a8d43f62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a8d43f62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a8d43f62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c8c264830264535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c8c264830264535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money supply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balance transfer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semantics are transactional, so most of the time we only care about transactions that succeed.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a8d43f62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a8d43f62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mention SBV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c0d0cd6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c0d0cd6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program gets translated in to a set of 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is an assertion that the property or invariant was not violated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Satisfiable = example bad inputs. Unsatisfiable = good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c0d0cd6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c0d0cd6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are limited, but so is pact (and so is what should execute on the blockchain). In practice we can express everything we’ve wanted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Harder to figure out which properties to prove than to prove them. Smart defaults may help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979c8ad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979c8ad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a8d43f6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a8d43f6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= record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856720e4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856720e4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a8d43f6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a8d43f6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8d43f62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8d43f62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a8d43f62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a8d43f62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a8d43f62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a8d43f62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a8d43f62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a8d43f62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8d43f62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8d43f62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enforced at run-time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9292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600"/>
              <a:buNone/>
              <a:defRPr sz="3600">
                <a:solidFill>
                  <a:srgbClr val="2929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29292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CCCCC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●"/>
              <a:defRPr>
                <a:solidFill>
                  <a:srgbClr val="CCCCCC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100"/>
              <a:buChar char="○"/>
              <a:defRPr>
                <a:solidFill>
                  <a:srgbClr val="CCCCCC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100"/>
              <a:buChar char="■"/>
              <a:defRPr>
                <a:solidFill>
                  <a:srgbClr val="CCCCCC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100"/>
              <a:buChar char="●"/>
              <a:defRPr>
                <a:solidFill>
                  <a:srgbClr val="CCCCCC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100"/>
              <a:buChar char="○"/>
              <a:defRPr>
                <a:solidFill>
                  <a:srgbClr val="CCCCCC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100"/>
              <a:buChar char="■"/>
              <a:defRPr>
                <a:solidFill>
                  <a:srgbClr val="CCCCCC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100"/>
              <a:buChar char="●"/>
              <a:defRPr>
                <a:solidFill>
                  <a:srgbClr val="CCCCCC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100"/>
              <a:buChar char="○"/>
              <a:defRPr>
                <a:solidFill>
                  <a:srgbClr val="CCCCCC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100"/>
              <a:buChar char="■"/>
              <a:defRPr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None/>
              <a:defRPr sz="1600">
                <a:solidFill>
                  <a:srgbClr val="CCCCCC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None/>
              <a:defRPr sz="1600">
                <a:solidFill>
                  <a:srgbClr val="CCCCCC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None/>
              <a:defRPr sz="1600">
                <a:solidFill>
                  <a:srgbClr val="CCCCCC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None/>
              <a:defRPr sz="1600">
                <a:solidFill>
                  <a:srgbClr val="CCCCCC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None/>
              <a:defRPr sz="1600">
                <a:solidFill>
                  <a:srgbClr val="CCCCCC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None/>
              <a:defRPr sz="1600">
                <a:solidFill>
                  <a:srgbClr val="CCCCCC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None/>
              <a:defRPr sz="1600">
                <a:solidFill>
                  <a:srgbClr val="CCCCCC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None/>
              <a:defRPr sz="1600">
                <a:solidFill>
                  <a:srgbClr val="CCCCCC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None/>
              <a:defRPr sz="1600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erriweather"/>
              <a:buNone/>
              <a:defRPr sz="2800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14310" l="0" r="5490" t="0"/>
          <a:stretch/>
        </p:blipFill>
        <p:spPr>
          <a:xfrm>
            <a:off x="238575" y="1423225"/>
            <a:ext cx="3946074" cy="14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3503675" y="3782400"/>
            <a:ext cx="53853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Pact property checking system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checker motivation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505700"/>
            <a:ext cx="8520600" cy="3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Smart contracts have been repeatedly exploited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 Ethereum: DAO attack, Parity multisig wallet bug, batchOverflow, etc.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Security is holding us back from nontrivial distributed apps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Pact is safer than Solidity, but smart contract authors still make mistakes!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Unit tests are not sufficient vs adversaries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Dafny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505700"/>
            <a:ext cx="8520600" cy="3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50" y="1395525"/>
            <a:ext cx="4730200" cy="369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 Haskell?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505700"/>
            <a:ext cx="8520600" cy="3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132925"/>
            <a:ext cx="7492549" cy="17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/ SPARK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505700"/>
            <a:ext cx="8520600" cy="3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25" y="1552450"/>
            <a:ext cx="6522626" cy="32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REDFIN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505700"/>
            <a:ext cx="8520600" cy="3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50" y="1866625"/>
            <a:ext cx="8652549" cy="24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Manticore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505700"/>
            <a:ext cx="8520600" cy="3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5701"/>
            <a:ext cx="8438628" cy="33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505700"/>
            <a:ext cx="80334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static analysis tool built into Pact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Microsoft’s Z3 theorem prover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Enforce </a:t>
            </a:r>
            <a:r>
              <a:rPr b="1" lang="en" sz="1800"/>
              <a:t>schema invariants</a:t>
            </a:r>
            <a:r>
              <a:rPr lang="en" sz="1800"/>
              <a:t> &amp; </a:t>
            </a:r>
            <a:r>
              <a:rPr b="1" lang="en" sz="1800"/>
              <a:t>function properties</a:t>
            </a:r>
            <a:r>
              <a:rPr lang="en" sz="1800"/>
              <a:t> for </a:t>
            </a:r>
            <a:r>
              <a:rPr i="1" lang="en" sz="1800"/>
              <a:t>all</a:t>
            </a:r>
            <a:r>
              <a:rPr lang="en" sz="1800"/>
              <a:t> possible inputs and program states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background in formal verification required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Not an interactive theorem prover -- enforces </a:t>
            </a:r>
            <a:r>
              <a:rPr i="1" lang="en" sz="1800"/>
              <a:t>contracts</a:t>
            </a:r>
            <a:r>
              <a:rPr lang="en" sz="1800"/>
              <a:t> on functions</a:t>
            </a:r>
            <a:endParaRPr sz="1800"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Pact property checker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invariants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505700"/>
            <a:ext cx="80334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r>
              <a:rPr lang="en" sz="1800"/>
              <a:t>eclared on the fields of a table’s schema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8100" marR="381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defschema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account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“A user account”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balance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:integer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ks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:keyset)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invariants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505700"/>
            <a:ext cx="80334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Declared on the fields of a table’s schema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8100" marR="381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defschema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account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(“A user account”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(invariant (&gt; balance 0))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balance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:integer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ks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:keyset)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505700"/>
            <a:ext cx="80334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Checker verifies that the desired property on a function always holds</a:t>
            </a:r>
            <a:endParaRPr sz="1800"/>
          </a:p>
          <a:p>
            <a:pPr indent="0" lvl="0" marL="38100" marR="381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defun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abs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:integer (x:integer)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“Returns the absolute value of an integer”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(if (&lt; x 0)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(- x)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x))</a:t>
            </a:r>
            <a:endParaRPr sz="1800"/>
          </a:p>
        </p:txBody>
      </p:sp>
      <p:sp>
        <p:nvSpPr>
          <p:cNvPr id="192" name="Google Shape;192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properties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505700"/>
            <a:ext cx="8033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Intentionally simple language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loops; non-Turing complete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stored in tables owned by the contract (think: SQL)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Simple, first-class authorization constructs (“keysets”)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Transactional semantics (and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enforce</a:t>
            </a:r>
            <a:r>
              <a:rPr lang="en" sz="1800"/>
              <a:t>)</a:t>
            </a:r>
            <a:endParaRPr sz="1800"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Pact: 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505700"/>
            <a:ext cx="80334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Checker verifies that the desired property on a function always holds</a:t>
            </a:r>
            <a:endParaRPr sz="1800"/>
          </a:p>
          <a:p>
            <a:pPr indent="0" lvl="0" marL="38100" marR="381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defun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abs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:integer (x:integer)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(“Returns the absolute value of an integer”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(properties</a:t>
            </a:r>
            <a:endParaRPr sz="1400">
              <a:solidFill>
                <a:srgbClr val="000000"/>
              </a:solidFill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[(&gt;= result 0)])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(if (&lt; x 0)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(- x)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x))</a:t>
            </a:r>
            <a:endParaRPr sz="1800"/>
          </a:p>
        </p:txBody>
      </p:sp>
      <p:sp>
        <p:nvSpPr>
          <p:cNvPr id="198" name="Google Shape;198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properties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505700"/>
            <a:ext cx="80334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Checker verifies that the desired property on a function always holds</a:t>
            </a:r>
            <a:endParaRPr sz="1800"/>
          </a:p>
          <a:p>
            <a:pPr indent="0" lvl="0" marL="38100" marR="381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defun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abs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:integer (x:integer)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(“Returns the absolute value of an integer”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(properties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[(&gt;= result 0)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(not (table-read ‘accounts))</a:t>
            </a:r>
            <a:endParaRPr sz="1400">
              <a:solidFill>
                <a:srgbClr val="000000"/>
              </a:solidFill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(not (table-write ‘accounts))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(if (&lt; x 0)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(- x)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x))</a:t>
            </a:r>
            <a:endParaRPr sz="1800"/>
          </a:p>
        </p:txBody>
      </p:sp>
      <p:sp>
        <p:nvSpPr>
          <p:cNvPr id="204" name="Google Shape;204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properties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505700"/>
            <a:ext cx="40161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fungible assets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Applied to a particular column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Nothing “created or destroyed”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210" name="Google Shape;210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mass conservation property</a:t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4506775" y="1512200"/>
            <a:ext cx="3690900" cy="2615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34"/>
          <p:cNvCxnSpPr/>
          <p:nvPr/>
        </p:nvCxnSpPr>
        <p:spPr>
          <a:xfrm>
            <a:off x="5347400" y="1512200"/>
            <a:ext cx="15000" cy="261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4"/>
          <p:cNvCxnSpPr/>
          <p:nvPr/>
        </p:nvCxnSpPr>
        <p:spPr>
          <a:xfrm flipH="1" rot="10800000">
            <a:off x="4526675" y="1890100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4"/>
          <p:cNvSpPr txBox="1"/>
          <p:nvPr/>
        </p:nvSpPr>
        <p:spPr>
          <a:xfrm>
            <a:off x="5610746" y="1515450"/>
            <a:ext cx="10182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</a:t>
            </a:r>
            <a:endParaRPr/>
          </a:p>
        </p:txBody>
      </p:sp>
      <p:cxnSp>
        <p:nvCxnSpPr>
          <p:cNvPr id="215" name="Google Shape;215;p34"/>
          <p:cNvCxnSpPr/>
          <p:nvPr/>
        </p:nvCxnSpPr>
        <p:spPr>
          <a:xfrm>
            <a:off x="6763300" y="1512200"/>
            <a:ext cx="11700" cy="260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4"/>
          <p:cNvSpPr txBox="1"/>
          <p:nvPr/>
        </p:nvSpPr>
        <p:spPr>
          <a:xfrm>
            <a:off x="4556528" y="1943251"/>
            <a:ext cx="7710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alice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7257300" y="1515450"/>
            <a:ext cx="10182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</a:t>
            </a:r>
            <a:endParaRPr/>
          </a:p>
        </p:txBody>
      </p:sp>
      <p:cxnSp>
        <p:nvCxnSpPr>
          <p:cNvPr id="218" name="Google Shape;218;p34"/>
          <p:cNvCxnSpPr/>
          <p:nvPr/>
        </p:nvCxnSpPr>
        <p:spPr>
          <a:xfrm flipH="1" rot="10800000">
            <a:off x="4526675" y="2347300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4"/>
          <p:cNvSpPr txBox="1"/>
          <p:nvPr/>
        </p:nvSpPr>
        <p:spPr>
          <a:xfrm>
            <a:off x="5813228" y="1939997"/>
            <a:ext cx="467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6793146" y="1930047"/>
            <a:ext cx="1374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[“d37126b”]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4653394" y="2410403"/>
            <a:ext cx="6294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bob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5862971" y="2397197"/>
            <a:ext cx="467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6793150" y="2367350"/>
            <a:ext cx="1374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[“5fca08d”]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4" name="Google Shape;224;p34"/>
          <p:cNvCxnSpPr/>
          <p:nvPr/>
        </p:nvCxnSpPr>
        <p:spPr>
          <a:xfrm flipH="1" rot="10800000">
            <a:off x="4526675" y="2794551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4"/>
          <p:cNvSpPr txBox="1"/>
          <p:nvPr/>
        </p:nvSpPr>
        <p:spPr>
          <a:xfrm>
            <a:off x="4566475" y="2841151"/>
            <a:ext cx="726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carol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5823176" y="2837890"/>
            <a:ext cx="467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85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6793150" y="2808042"/>
            <a:ext cx="1374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[“b900da0”]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8" name="Google Shape;228;p34"/>
          <p:cNvCxnSpPr/>
          <p:nvPr/>
        </p:nvCxnSpPr>
        <p:spPr>
          <a:xfrm flipH="1" rot="10800000">
            <a:off x="4526675" y="3225295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4"/>
          <p:cNvSpPr/>
          <p:nvPr/>
        </p:nvSpPr>
        <p:spPr>
          <a:xfrm>
            <a:off x="4506775" y="4189675"/>
            <a:ext cx="3690900" cy="423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4"/>
          <p:cNvCxnSpPr/>
          <p:nvPr/>
        </p:nvCxnSpPr>
        <p:spPr>
          <a:xfrm>
            <a:off x="5363908" y="4189675"/>
            <a:ext cx="5100" cy="42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4"/>
          <p:cNvCxnSpPr/>
          <p:nvPr/>
        </p:nvCxnSpPr>
        <p:spPr>
          <a:xfrm>
            <a:off x="6773249" y="4189675"/>
            <a:ext cx="1800" cy="42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4"/>
          <p:cNvSpPr txBox="1"/>
          <p:nvPr/>
        </p:nvSpPr>
        <p:spPr>
          <a:xfrm>
            <a:off x="5763482" y="4199551"/>
            <a:ext cx="629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4566475" y="4202803"/>
            <a:ext cx="726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mass conservation property</a:t>
            </a:r>
            <a:endParaRPr/>
          </a:p>
        </p:txBody>
      </p:sp>
      <p:sp>
        <p:nvSpPr>
          <p:cNvPr id="239" name="Google Shape;239;p35"/>
          <p:cNvSpPr/>
          <p:nvPr/>
        </p:nvSpPr>
        <p:spPr>
          <a:xfrm>
            <a:off x="4506775" y="1512200"/>
            <a:ext cx="3690900" cy="2615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35"/>
          <p:cNvCxnSpPr/>
          <p:nvPr/>
        </p:nvCxnSpPr>
        <p:spPr>
          <a:xfrm>
            <a:off x="5347400" y="1512200"/>
            <a:ext cx="15000" cy="261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5"/>
          <p:cNvCxnSpPr/>
          <p:nvPr/>
        </p:nvCxnSpPr>
        <p:spPr>
          <a:xfrm flipH="1" rot="10800000">
            <a:off x="4526675" y="1890100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5"/>
          <p:cNvSpPr txBox="1"/>
          <p:nvPr/>
        </p:nvSpPr>
        <p:spPr>
          <a:xfrm>
            <a:off x="5610746" y="1515450"/>
            <a:ext cx="10182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</a:t>
            </a:r>
            <a:endParaRPr/>
          </a:p>
        </p:txBody>
      </p:sp>
      <p:cxnSp>
        <p:nvCxnSpPr>
          <p:cNvPr id="243" name="Google Shape;243;p35"/>
          <p:cNvCxnSpPr/>
          <p:nvPr/>
        </p:nvCxnSpPr>
        <p:spPr>
          <a:xfrm>
            <a:off x="6763300" y="1512200"/>
            <a:ext cx="11700" cy="260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5"/>
          <p:cNvSpPr txBox="1"/>
          <p:nvPr/>
        </p:nvSpPr>
        <p:spPr>
          <a:xfrm>
            <a:off x="4556528" y="1943251"/>
            <a:ext cx="7710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alice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7257300" y="1515450"/>
            <a:ext cx="10182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</a:t>
            </a:r>
            <a:endParaRPr/>
          </a:p>
        </p:txBody>
      </p:sp>
      <p:cxnSp>
        <p:nvCxnSpPr>
          <p:cNvPr id="246" name="Google Shape;246;p35"/>
          <p:cNvCxnSpPr/>
          <p:nvPr/>
        </p:nvCxnSpPr>
        <p:spPr>
          <a:xfrm flipH="1" rot="10800000">
            <a:off x="4526675" y="2347300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5"/>
          <p:cNvSpPr txBox="1"/>
          <p:nvPr/>
        </p:nvSpPr>
        <p:spPr>
          <a:xfrm>
            <a:off x="5813228" y="1939997"/>
            <a:ext cx="467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6793146" y="1930047"/>
            <a:ext cx="1374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[“d37126b”]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4653394" y="2410403"/>
            <a:ext cx="6294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bob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5862971" y="2397197"/>
            <a:ext cx="467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6793150" y="2367350"/>
            <a:ext cx="1374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[“5fca08d”]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2" name="Google Shape;252;p35"/>
          <p:cNvCxnSpPr/>
          <p:nvPr/>
        </p:nvCxnSpPr>
        <p:spPr>
          <a:xfrm flipH="1" rot="10800000">
            <a:off x="4526675" y="2794551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5"/>
          <p:cNvSpPr txBox="1"/>
          <p:nvPr/>
        </p:nvSpPr>
        <p:spPr>
          <a:xfrm>
            <a:off x="4566475" y="2841151"/>
            <a:ext cx="726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carol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5823176" y="2837890"/>
            <a:ext cx="467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85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6793150" y="2808042"/>
            <a:ext cx="1374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[“b900da0”]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6" name="Google Shape;256;p35"/>
          <p:cNvCxnSpPr/>
          <p:nvPr/>
        </p:nvCxnSpPr>
        <p:spPr>
          <a:xfrm flipH="1" rot="10800000">
            <a:off x="4526675" y="3225295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5"/>
          <p:cNvSpPr/>
          <p:nvPr/>
        </p:nvSpPr>
        <p:spPr>
          <a:xfrm>
            <a:off x="4506775" y="4189675"/>
            <a:ext cx="3690900" cy="423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5"/>
          <p:cNvCxnSpPr/>
          <p:nvPr/>
        </p:nvCxnSpPr>
        <p:spPr>
          <a:xfrm>
            <a:off x="5363908" y="4189675"/>
            <a:ext cx="5100" cy="42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5"/>
          <p:cNvCxnSpPr/>
          <p:nvPr/>
        </p:nvCxnSpPr>
        <p:spPr>
          <a:xfrm>
            <a:off x="6773249" y="4189675"/>
            <a:ext cx="1800" cy="42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5"/>
          <p:cNvSpPr txBox="1"/>
          <p:nvPr/>
        </p:nvSpPr>
        <p:spPr>
          <a:xfrm>
            <a:off x="5763482" y="4199551"/>
            <a:ext cx="629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4566475" y="4202803"/>
            <a:ext cx="726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505700"/>
            <a:ext cx="40161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fungible assets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Applied to a particular column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Nothing “created or destroyed”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mass conservation property</a:t>
            </a:r>
            <a:endParaRPr/>
          </a:p>
        </p:txBody>
      </p:sp>
      <p:sp>
        <p:nvSpPr>
          <p:cNvPr id="268" name="Google Shape;268;p36"/>
          <p:cNvSpPr/>
          <p:nvPr/>
        </p:nvSpPr>
        <p:spPr>
          <a:xfrm>
            <a:off x="4506775" y="1512200"/>
            <a:ext cx="3690900" cy="2615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36"/>
          <p:cNvCxnSpPr/>
          <p:nvPr/>
        </p:nvCxnSpPr>
        <p:spPr>
          <a:xfrm>
            <a:off x="5347400" y="1512200"/>
            <a:ext cx="15000" cy="261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6"/>
          <p:cNvCxnSpPr/>
          <p:nvPr/>
        </p:nvCxnSpPr>
        <p:spPr>
          <a:xfrm flipH="1" rot="10800000">
            <a:off x="4526675" y="1890100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6"/>
          <p:cNvSpPr txBox="1"/>
          <p:nvPr/>
        </p:nvSpPr>
        <p:spPr>
          <a:xfrm>
            <a:off x="5610746" y="1515450"/>
            <a:ext cx="10182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</a:t>
            </a:r>
            <a:endParaRPr/>
          </a:p>
        </p:txBody>
      </p:sp>
      <p:cxnSp>
        <p:nvCxnSpPr>
          <p:cNvPr id="272" name="Google Shape;272;p36"/>
          <p:cNvCxnSpPr/>
          <p:nvPr/>
        </p:nvCxnSpPr>
        <p:spPr>
          <a:xfrm>
            <a:off x="6763300" y="1512200"/>
            <a:ext cx="11700" cy="260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6"/>
          <p:cNvSpPr txBox="1"/>
          <p:nvPr/>
        </p:nvSpPr>
        <p:spPr>
          <a:xfrm>
            <a:off x="4556528" y="1943251"/>
            <a:ext cx="7710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alice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7257300" y="1515450"/>
            <a:ext cx="10182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</a:t>
            </a:r>
            <a:endParaRPr/>
          </a:p>
        </p:txBody>
      </p:sp>
      <p:cxnSp>
        <p:nvCxnSpPr>
          <p:cNvPr id="275" name="Google Shape;275;p36"/>
          <p:cNvCxnSpPr/>
          <p:nvPr/>
        </p:nvCxnSpPr>
        <p:spPr>
          <a:xfrm flipH="1" rot="10800000">
            <a:off x="4526675" y="2347300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6"/>
          <p:cNvSpPr txBox="1"/>
          <p:nvPr/>
        </p:nvSpPr>
        <p:spPr>
          <a:xfrm>
            <a:off x="5853022" y="1939997"/>
            <a:ext cx="467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6793146" y="1930047"/>
            <a:ext cx="1374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[“d37126b”]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4653394" y="2410403"/>
            <a:ext cx="6294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bob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5813228" y="2397197"/>
            <a:ext cx="467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6793150" y="2367350"/>
            <a:ext cx="1374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[“5fca08d”]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1" name="Google Shape;281;p36"/>
          <p:cNvCxnSpPr/>
          <p:nvPr/>
        </p:nvCxnSpPr>
        <p:spPr>
          <a:xfrm flipH="1" rot="10800000">
            <a:off x="4526675" y="2794551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6"/>
          <p:cNvSpPr txBox="1"/>
          <p:nvPr/>
        </p:nvSpPr>
        <p:spPr>
          <a:xfrm>
            <a:off x="4566475" y="2841151"/>
            <a:ext cx="726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carol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5823176" y="2837890"/>
            <a:ext cx="467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85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6793150" y="2808042"/>
            <a:ext cx="1374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[“b900da0”]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5" name="Google Shape;285;p36"/>
          <p:cNvCxnSpPr/>
          <p:nvPr/>
        </p:nvCxnSpPr>
        <p:spPr>
          <a:xfrm flipH="1" rot="10800000">
            <a:off x="4526675" y="3225295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6"/>
          <p:cNvSpPr/>
          <p:nvPr/>
        </p:nvSpPr>
        <p:spPr>
          <a:xfrm>
            <a:off x="4506775" y="4189675"/>
            <a:ext cx="3690900" cy="423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6"/>
          <p:cNvCxnSpPr/>
          <p:nvPr/>
        </p:nvCxnSpPr>
        <p:spPr>
          <a:xfrm>
            <a:off x="5363908" y="4189675"/>
            <a:ext cx="5100" cy="42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6"/>
          <p:cNvCxnSpPr/>
          <p:nvPr/>
        </p:nvCxnSpPr>
        <p:spPr>
          <a:xfrm>
            <a:off x="6773249" y="4189675"/>
            <a:ext cx="1800" cy="42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6"/>
          <p:cNvSpPr txBox="1"/>
          <p:nvPr/>
        </p:nvSpPr>
        <p:spPr>
          <a:xfrm>
            <a:off x="5763482" y="4199551"/>
            <a:ext cx="629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4566475" y="4202803"/>
            <a:ext cx="726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p36"/>
          <p:cNvSpPr txBox="1"/>
          <p:nvPr>
            <p:ph idx="1" type="body"/>
          </p:nvPr>
        </p:nvSpPr>
        <p:spPr>
          <a:xfrm>
            <a:off x="311700" y="1505700"/>
            <a:ext cx="40161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fungible assets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Applied to a particular column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Nothing “created or destroyed”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311700" y="1505700"/>
            <a:ext cx="8121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Translate Pact code to SMTLib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Translate desired property to SMTLib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Assume</a:t>
            </a:r>
            <a:r>
              <a:rPr lang="en" sz="1800"/>
              <a:t> schema invariants hold on DB reads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Check</a:t>
            </a:r>
            <a:r>
              <a:rPr lang="en" sz="1800"/>
              <a:t> invariants on DB writes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Ask Z3 to produce an input that violates an invariant or a property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Can’t generate an input? Invariants are maintained; Property is valid</a:t>
            </a:r>
            <a:endParaRPr sz="1800"/>
          </a:p>
        </p:txBody>
      </p:sp>
      <p:sp>
        <p:nvSpPr>
          <p:cNvPr id="302" name="Google Shape;302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	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11700" y="1505700"/>
            <a:ext cx="8121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Lots of lisp</a:t>
            </a:r>
            <a:endParaRPr sz="1800"/>
          </a:p>
        </p:txBody>
      </p:sp>
      <p:sp>
        <p:nvSpPr>
          <p:cNvPr id="308" name="Google Shape;308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	</a:t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825" y="0"/>
            <a:ext cx="43241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311700" y="1505700"/>
            <a:ext cx="8121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property checker itself is not formally verified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Unknown performance on large / difficult contracts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properties we can express are somewhat limited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A contract is only as correct as its spec</a:t>
            </a:r>
            <a:endParaRPr sz="1800"/>
          </a:p>
        </p:txBody>
      </p:sp>
      <p:sp>
        <p:nvSpPr>
          <p:cNvPr id="315" name="Google Shape;315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311700" y="1505700"/>
            <a:ext cx="8121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efproperty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Module-level properties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Support as much of Pact as possible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 visibility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Standard library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Improved tooling &amp; UX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Verified implementation of the property checker</a:t>
            </a:r>
            <a:endParaRPr sz="1800"/>
          </a:p>
        </p:txBody>
      </p:sp>
      <p:sp>
        <p:nvSpPr>
          <p:cNvPr id="321" name="Google Shape;321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Pact: tables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80334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defschema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account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“A user account”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balance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:integer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ks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:keyset)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deftable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accounts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:{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account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506775" y="1512200"/>
            <a:ext cx="3690900" cy="3163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>
            <a:off x="5347400" y="1512200"/>
            <a:ext cx="0" cy="316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 flipH="1" rot="10800000">
            <a:off x="4526675" y="1890100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5610746" y="1515450"/>
            <a:ext cx="10182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</a:t>
            </a:r>
            <a:endParaRPr/>
          </a:p>
        </p:txBody>
      </p:sp>
      <p:cxnSp>
        <p:nvCxnSpPr>
          <p:cNvPr id="82" name="Google Shape;82;p15"/>
          <p:cNvCxnSpPr/>
          <p:nvPr/>
        </p:nvCxnSpPr>
        <p:spPr>
          <a:xfrm>
            <a:off x="6763300" y="1512200"/>
            <a:ext cx="0" cy="316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4556528" y="1943251"/>
            <a:ext cx="7710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alice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257300" y="1515450"/>
            <a:ext cx="10182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</a:t>
            </a:r>
            <a:endParaRPr/>
          </a:p>
        </p:txBody>
      </p:sp>
      <p:cxnSp>
        <p:nvCxnSpPr>
          <p:cNvPr id="85" name="Google Shape;85;p15"/>
          <p:cNvCxnSpPr/>
          <p:nvPr/>
        </p:nvCxnSpPr>
        <p:spPr>
          <a:xfrm flipH="1" rot="10800000">
            <a:off x="4526675" y="2347300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5813228" y="1939997"/>
            <a:ext cx="467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793146" y="1930047"/>
            <a:ext cx="1374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[“d37126b”]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653394" y="2410403"/>
            <a:ext cx="6294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bob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862971" y="2397197"/>
            <a:ext cx="467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793150" y="2367350"/>
            <a:ext cx="1374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[“5fca08d”]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1" name="Google Shape;91;p15"/>
          <p:cNvCxnSpPr/>
          <p:nvPr/>
        </p:nvCxnSpPr>
        <p:spPr>
          <a:xfrm flipH="1" rot="10800000">
            <a:off x="4526675" y="2804500"/>
            <a:ext cx="3671100" cy="3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 Burget - </a:t>
            </a:r>
            <a:r>
              <a:rPr lang="en">
                <a:solidFill>
                  <a:srgbClr val="FFFFFF"/>
                </a:solidFill>
              </a:rPr>
              <a:t>joel@monic.co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42"/>
          <p:cNvPicPr preferRelativeResize="0"/>
          <p:nvPr/>
        </p:nvPicPr>
        <p:blipFill rotWithShape="1">
          <a:blip r:embed="rId3">
            <a:alphaModFix/>
          </a:blip>
          <a:srcRect b="14310" l="0" r="5490" t="0"/>
          <a:stretch/>
        </p:blipFill>
        <p:spPr>
          <a:xfrm>
            <a:off x="4886225" y="3389150"/>
            <a:ext cx="3946074" cy="14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Pact: a function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505700"/>
            <a:ext cx="80334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defun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transfer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(from to amount)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"Transfer money between accounts"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((from-bal (at 'balance (read accounts from)))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(to-bal   (at 'balance (read accounts to))))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(update accounts from {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"balance"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(- from-bal amount) })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(update accounts to   {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"balance"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(+ to-bal amount) })))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Pact: optional types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505700"/>
            <a:ext cx="80334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defun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transfer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(from</a:t>
            </a: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:string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to</a:t>
            </a: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:string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amount</a:t>
            </a: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:integer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"Transfer money between accounts"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((from-bal (at 'balance (read accounts from)))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(to-bal   (at 'balance (read accounts to))))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(update accounts from {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"balance"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(- from-bal amount) })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(update accounts to   {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"balance"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(+ to-bal amount) })))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Pact: </a:t>
            </a:r>
            <a:r>
              <a:rPr lang="en"/>
              <a:t>authorization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505700"/>
            <a:ext cx="80334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defun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transfer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(from:string to:string amount:integer)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"Transfer money between accounts"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((from-bal (at 'balance (read accounts from)))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(to-bal   (at 'balance (read accounts to))))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(update accounts from {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"balance"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(- from-bal amount) })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(update accounts to   {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"balance"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(+ to-bal amount) })))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Pact: authorization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505700"/>
            <a:ext cx="80334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defun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transfer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(from:string to:string amount:integer)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"Transfer money between accounts"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((from-bal (at 'balance (read accounts from)))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(from-ks  (at 'ks      (read accounts from)))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(to-bal   (at 'balance (read accounts to))))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(enforce-keyset from-ks)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(update accounts from {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"balance"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(- from-bal amount) })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(update accounts to   {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"balance"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(+ to-bal amount) })))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Pact: enforcing an invariant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505700"/>
            <a:ext cx="80334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defun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transfer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(from:string to:string amount:integer)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"Transfer money between accounts"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((from-bal (at 'balance (read accounts from)))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(from-ks  (at 'ks      (read accounts from)))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(to-bal   (at 'balance (read accounts to))))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(enforce-keyset from-ks)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(update accounts from {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"balance"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(- from-bal amount) })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(update accounts to   {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"balance"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(+ to-bal amount) })))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Pact: enforcing an invariant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505700"/>
            <a:ext cx="80334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defun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1439C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transfer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(from:string to:string amount:integer)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"Transfer money between accounts"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" sz="1400">
                <a:solidFill>
                  <a:srgbClr val="FF56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((from-bal (at 'balance (read accounts from)))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(from-ks  (at 'ks      (read accounts from)))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(to-bal   (at 'balance (read accounts to))))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(enforce-keyset from-ks)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(enforce (&gt;= from-bal amount) "Insufficient Funds")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(update accounts from {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"balance"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(- from-bal amount) })</a:t>
            </a:r>
            <a:b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(update accounts to   { </a:t>
            </a:r>
            <a:r>
              <a:rPr lang="en" sz="1400">
                <a:solidFill>
                  <a:srgbClr val="00A33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"balance"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(+ to-bal amount) })))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