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5" r:id="rId2"/>
    <p:sldId id="275" r:id="rId3"/>
    <p:sldId id="266" r:id="rId4"/>
    <p:sldId id="268" r:id="rId5"/>
    <p:sldId id="277" r:id="rId6"/>
    <p:sldId id="272" r:id="rId7"/>
    <p:sldId id="303" r:id="rId8"/>
    <p:sldId id="314" r:id="rId9"/>
    <p:sldId id="297" r:id="rId10"/>
    <p:sldId id="289" r:id="rId11"/>
    <p:sldId id="290" r:id="rId12"/>
    <p:sldId id="264" r:id="rId13"/>
  </p:sldIdLst>
  <p:sldSz cx="12192000" cy="6858000"/>
  <p:notesSz cx="6858000" cy="9144000"/>
  <p:embeddedFontLst>
    <p:embeddedFont>
      <p:font typeface="12롯데마트드림Bold" panose="02020603020101020101" pitchFamily="18" charset="-127"/>
      <p:regular r:id="rId15"/>
    </p:embeddedFont>
    <p:embeddedFont>
      <p:font typeface="12롯데마트드림Light" panose="02020603020101020101" pitchFamily="18" charset="-127"/>
      <p:regular r:id="rId16"/>
    </p:embeddedFont>
    <p:embeddedFont>
      <p:font typeface="12롯데마트드림Medium" panose="02020603020101020101" pitchFamily="18" charset="-127"/>
      <p:regular r:id="rId17"/>
    </p:embeddedFont>
    <p:embeddedFont>
      <p:font typeface="KoPub돋움체 Light" panose="02020603020101020101" pitchFamily="18" charset="-127"/>
      <p:regular r:id="rId18"/>
    </p:embeddedFont>
    <p:embeddedFont>
      <p:font typeface="Wingdings 3" panose="05040102010807070707" pitchFamily="18" charset="2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B97B"/>
    <a:srgbClr val="1E1E1E"/>
    <a:srgbClr val="D6DCE5"/>
    <a:srgbClr val="EB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80374" autoAdjust="0"/>
  </p:normalViewPr>
  <p:slideViewPr>
    <p:cSldViewPr snapToGrid="0" showGuides="1">
      <p:cViewPr varScale="1">
        <p:scale>
          <a:sx n="50" d="100"/>
          <a:sy n="50" d="100"/>
        </p:scale>
        <p:origin x="124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fld id="{8130EA23-4E33-47A6-AB7A-34B7B156BC3B}" type="datetimeFigureOut">
              <a:rPr lang="ko-KR" altLang="en-US" smtClean="0"/>
              <a:pPr/>
              <a:t>2019-08-09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fld id="{790EF86A-DFB6-4E77-98F1-A0811EFE64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64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12롯데마트드림Medium" panose="02020603020101020101" pitchFamily="18" charset="-127"/>
        <a:ea typeface="12롯데마트드림Medium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12롯데마트드림Medium" panose="02020603020101020101" pitchFamily="18" charset="-127"/>
        <a:ea typeface="12롯데마트드림Medium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12롯데마트드림Medium" panose="02020603020101020101" pitchFamily="18" charset="-127"/>
        <a:ea typeface="12롯데마트드림Medium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12롯데마트드림Medium" panose="02020603020101020101" pitchFamily="18" charset="-127"/>
        <a:ea typeface="12롯데마트드림Medium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12롯데마트드림Medium" panose="02020603020101020101" pitchFamily="18" charset="-127"/>
        <a:ea typeface="12롯데마트드림Medium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EF86A-DFB6-4E77-98F1-A0811EFE64F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21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EF86A-DFB6-4E77-98F1-A0811EFE64F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68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EF86A-DFB6-4E77-98F1-A0811EFE64F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7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EF86A-DFB6-4E77-98F1-A0811EFE64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5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EF86A-DFB6-4E77-98F1-A0811EFE64F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208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EF86A-DFB6-4E77-98F1-A0811EFE64F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98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EF86A-DFB6-4E77-98F1-A0811EFE64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90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한 페이지에 요약을 </a:t>
            </a:r>
            <a:r>
              <a:rPr lang="ko-KR" altLang="en-US" dirty="0" err="1"/>
              <a:t>해두었으니</a:t>
            </a:r>
            <a:endParaRPr lang="en-US" altLang="ko-KR" dirty="0"/>
          </a:p>
          <a:p>
            <a:r>
              <a:rPr lang="ko-KR" altLang="en-US" dirty="0"/>
              <a:t>기억이 </a:t>
            </a:r>
            <a:r>
              <a:rPr lang="ko-KR" altLang="en-US" dirty="0" err="1"/>
              <a:t>안난다면</a:t>
            </a:r>
            <a:r>
              <a:rPr lang="ko-KR" altLang="en-US" dirty="0"/>
              <a:t> 이것을 </a:t>
            </a:r>
            <a:r>
              <a:rPr lang="ko-KR" altLang="en-US" dirty="0" err="1"/>
              <a:t>펴보시오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EF86A-DFB6-4E77-98F1-A0811EFE64F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69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E8343-DBDF-460E-BDFF-84E0C0B67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5234AD-62B1-42E2-BC02-235550439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7B82D-669C-429C-AA7E-F370B987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971-557D-47DE-B3B5-1B13B1E06447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1BE9A-E529-45C2-AA83-227B0DEA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BBF0C-6730-42C5-88E0-BB8CB59A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69E-0A48-4E15-B9CA-2368D1454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6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4AE01-6C3A-4BB3-BEF1-69CEAD3C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5F2C14-A190-4C41-819F-3C18EF4C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EDAD1-612C-4EDB-9D93-DA8DA1E7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971-557D-47DE-B3B5-1B13B1E06447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8A43D-78E2-41F6-85C2-599FC79E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CFFEF-4C68-414B-9A51-3716D894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69E-0A48-4E15-B9CA-2368D1454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0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D07623-D6B4-4103-BF8D-9834CFCC4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00C562-0083-4AFE-8094-995FF7D55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4DCF5-674A-46BA-9A3F-E05FAD5A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971-557D-47DE-B3B5-1B13B1E06447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698AC-4A93-410C-A58C-14F3BF3A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98891-8810-49C5-87E0-EB9E6E7C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69E-0A48-4E15-B9CA-2368D1454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7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15235-0717-4DAD-B754-7AF31B79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593D2-D2E7-410D-9222-64FD6DE2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D3E94-1683-49FC-A5FF-E60946ED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971-557D-47DE-B3B5-1B13B1E06447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D1CF9-4203-4849-9AF6-6D693BCE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07401-D531-41CF-8493-E7416C03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69E-0A48-4E15-B9CA-2368D1454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7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5FEF0-5C6C-44A2-AA41-47F51497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59D673-BCAB-42A7-80F9-75750E8E7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2B3C7-0695-4E39-AD15-5A5A4988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971-557D-47DE-B3B5-1B13B1E06447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221D8-5BF7-466A-96A3-34072CEC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525DA-4D6C-4230-8E20-AFC96128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69E-0A48-4E15-B9CA-2368D1454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50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3A2DB-56A6-419B-B418-E5BAB64B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3FCE0-C130-4957-8B39-770867CC5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D163A4-DF19-4DD3-B7DF-D6D1D5E65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2F5D4-754B-4E37-A79C-06EDDE80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971-557D-47DE-B3B5-1B13B1E06447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FDFA6-7CE1-4051-B4DB-8C0F708A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5734A-875D-4DC5-A63D-8B6DA916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69E-0A48-4E15-B9CA-2368D1454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5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64781-272E-4602-8DBD-085AFC46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54B982-0F5F-4C2E-AFED-5809CB30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E4FEAA-8546-4AA3-98EF-A1DDF85CF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F89530-A400-4225-9468-19932C23E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07BD39-60C7-414E-8D41-548934FE4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4E3274-9198-4193-A00A-8FDFCF4E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971-557D-47DE-B3B5-1B13B1E06447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55481E-DD0E-4BFB-A73D-7642A848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39EF03-4E71-47B4-8FCA-BFCC3A3E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69E-0A48-4E15-B9CA-2368D1454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5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3E9C7-C814-44B0-B065-5016CCBE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D8DF9A-C6CA-4A19-B931-3CC7DC4F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971-557D-47DE-B3B5-1B13B1E06447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ABE86C-5EA5-4F21-96A3-A842773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383DD5-0515-4D33-BF45-BE82B3F0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69E-0A48-4E15-B9CA-2368D1454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8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D0390B-99AF-44AA-99EE-B1AA68BA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971-557D-47DE-B3B5-1B13B1E06447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0DD1B1-A5B3-4AA6-BAD1-DCCD5872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355EFE-32FF-4AAD-B723-F8ECAF9C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69E-0A48-4E15-B9CA-2368D1454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1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240B6-D813-4B46-9D85-A7221EF6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19685-5F1D-4AB3-9705-C58A31B3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257C0-0D77-4C5B-8F77-710BCC473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9799A-8441-4804-9079-2400D0CA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971-557D-47DE-B3B5-1B13B1E06447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9F5BC-DF09-45B9-9AA4-154CE908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6DC6C-41CA-4B3C-8310-D79A3F7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69E-0A48-4E15-B9CA-2368D1454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6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C6C48-6548-4D82-8461-AD0EBC7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6C6F1E-DFFB-48B4-9697-BD2A81943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41F8B5-A5A9-4C16-A020-36D4595D5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0CCE0-AE77-4567-A079-12BC6FE6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B971-557D-47DE-B3B5-1B13B1E06447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5E49B-F7C3-48B0-8A1F-4744E513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34810-F5AB-450E-A0E9-DF413DB8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69E-0A48-4E15-B9CA-2368D1454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07B66-36D3-4964-B5F8-614D8FF6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046E7-36F4-4CFF-8CD1-3B09CC385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DD637-1F7E-4F6B-82F0-5BE1100E1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fld id="{8473B971-557D-47DE-B3B5-1B13B1E06447}" type="datetimeFigureOut">
              <a:rPr lang="ko-KR" altLang="en-US" smtClean="0"/>
              <a:pPr/>
              <a:t>2019-08-09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0D7E8-A433-4947-9301-46C73D32F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6200A-648A-4932-A31A-FD965522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defRPr>
            </a:lvl1pPr>
          </a:lstStyle>
          <a:p>
            <a:fld id="{7E03769E-0A48-4E15-B9CA-2368D14543F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58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12롯데마트드림Medium" panose="02020603020101020101" pitchFamily="18" charset="-127"/>
          <a:ea typeface="12롯데마트드림Medium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12롯데마트드림Medium" panose="02020603020101020101" pitchFamily="18" charset="-127"/>
          <a:ea typeface="12롯데마트드림Medium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12롯데마트드림Medium" panose="02020603020101020101" pitchFamily="18" charset="-127"/>
          <a:ea typeface="12롯데마트드림Mediu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12롯데마트드림Medium" panose="02020603020101020101" pitchFamily="18" charset="-127"/>
          <a:ea typeface="12롯데마트드림Mediu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2롯데마트드림Medium" panose="02020603020101020101" pitchFamily="18" charset="-127"/>
          <a:ea typeface="12롯데마트드림Mediu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2롯데마트드림Medium" panose="02020603020101020101" pitchFamily="18" charset="-127"/>
          <a:ea typeface="12롯데마트드림Mediu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511F28-85F3-4698-86ED-75705AD1E55F}"/>
              </a:ext>
            </a:extLst>
          </p:cNvPr>
          <p:cNvSpPr/>
          <p:nvPr/>
        </p:nvSpPr>
        <p:spPr>
          <a:xfrm>
            <a:off x="278524" y="296812"/>
            <a:ext cx="11634951" cy="6264375"/>
          </a:xfrm>
          <a:prstGeom prst="roundRect">
            <a:avLst>
              <a:gd name="adj" fmla="val 78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39EA51-04BC-4A4F-B1AE-FC0BC2213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21" y="1444782"/>
            <a:ext cx="3519237" cy="3519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8293B-314A-4197-B293-E38ABCAFB716}"/>
              </a:ext>
            </a:extLst>
          </p:cNvPr>
          <p:cNvSpPr txBox="1"/>
          <p:nvPr/>
        </p:nvSpPr>
        <p:spPr>
          <a:xfrm>
            <a:off x="3739031" y="2214289"/>
            <a:ext cx="7213415" cy="198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LIKELION X SOOKMYUNG</a:t>
            </a: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2019 2nd</a:t>
            </a:r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SESSION</a:t>
            </a:r>
            <a:endParaRPr lang="ko-KR" altLang="en-US" sz="4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4F0A6-AD69-49F8-9E86-908831CD25B5}"/>
              </a:ext>
            </a:extLst>
          </p:cNvPr>
          <p:cNvSpPr txBox="1"/>
          <p:nvPr/>
        </p:nvSpPr>
        <p:spPr>
          <a:xfrm>
            <a:off x="24125" y="6529081"/>
            <a:ext cx="171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ⓒ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Ehwa Jang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6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511F28-85F3-4698-86ED-75705AD1E55F}"/>
              </a:ext>
            </a:extLst>
          </p:cNvPr>
          <p:cNvSpPr/>
          <p:nvPr/>
        </p:nvSpPr>
        <p:spPr>
          <a:xfrm>
            <a:off x="278524" y="296812"/>
            <a:ext cx="11634951" cy="6264375"/>
          </a:xfrm>
          <a:prstGeom prst="roundRect">
            <a:avLst>
              <a:gd name="adj" fmla="val 78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39EA51-04BC-4A4F-B1AE-FC0BC2213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27" y="296812"/>
            <a:ext cx="1492500" cy="149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8293B-314A-4197-B293-E38ABCAFB716}"/>
              </a:ext>
            </a:extLst>
          </p:cNvPr>
          <p:cNvSpPr txBox="1"/>
          <p:nvPr/>
        </p:nvSpPr>
        <p:spPr>
          <a:xfrm>
            <a:off x="1003611" y="327837"/>
            <a:ext cx="7213415" cy="95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REVIEW</a:t>
            </a:r>
            <a:endParaRPr lang="ko-KR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CF2299-FBC6-4E19-8E83-98D62E93BCE0}"/>
              </a:ext>
            </a:extLst>
          </p:cNvPr>
          <p:cNvCxnSpPr>
            <a:cxnSpLocks/>
          </p:cNvCxnSpPr>
          <p:nvPr/>
        </p:nvCxnSpPr>
        <p:spPr>
          <a:xfrm>
            <a:off x="1105432" y="1328466"/>
            <a:ext cx="9258889" cy="38686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F6DFEC-701A-49DA-BA75-C51E4554C48E}"/>
              </a:ext>
            </a:extLst>
          </p:cNvPr>
          <p:cNvSpPr/>
          <p:nvPr/>
        </p:nvSpPr>
        <p:spPr>
          <a:xfrm>
            <a:off x="1345134" y="1417521"/>
            <a:ext cx="9813851" cy="503682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ts val="3000"/>
              </a:lnSpc>
              <a:buAutoNum type="arabicPeriod"/>
            </a:pPr>
            <a:r>
              <a:rPr lang="ko-KR" altLang="en-US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가상환경 만들기</a:t>
            </a:r>
            <a:endParaRPr lang="en-US" altLang="ko-KR" sz="1600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python -m </a:t>
            </a:r>
            <a:r>
              <a:rPr lang="en-US" altLang="ko-KR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venv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myvenv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 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</a:t>
            </a:r>
            <a:r>
              <a:rPr lang="ko-KR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가상환경 실행</a:t>
            </a:r>
          </a:p>
          <a:p>
            <a:pPr>
              <a:lnSpc>
                <a:spcPts val="3000"/>
              </a:lnSpc>
            </a:pP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source </a:t>
            </a:r>
            <a:r>
              <a:rPr lang="en-US" altLang="ko-KR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myvenv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/Script/activate</a:t>
            </a:r>
            <a:endParaRPr lang="ko-KR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</a:t>
            </a:r>
            <a:r>
              <a:rPr lang="ko-KR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장고 설치</a:t>
            </a:r>
          </a:p>
          <a:p>
            <a:pPr>
              <a:lnSpc>
                <a:spcPts val="3000"/>
              </a:lnSpc>
            </a:pP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pip install </a:t>
            </a:r>
            <a:r>
              <a:rPr lang="en-US" altLang="ko-KR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django</a:t>
            </a:r>
            <a:endParaRPr lang="ko-KR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 4. </a:t>
            </a:r>
            <a:r>
              <a:rPr lang="ko-KR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장고 프로젝트 생성</a:t>
            </a:r>
          </a:p>
          <a:p>
            <a:pPr>
              <a:lnSpc>
                <a:spcPts val="3000"/>
              </a:lnSpc>
            </a:pPr>
            <a:r>
              <a:rPr lang="en-US" altLang="ko-KR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django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-admin </a:t>
            </a:r>
            <a:r>
              <a:rPr lang="en-US" altLang="ko-KR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startproject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&lt;</a:t>
            </a:r>
            <a:r>
              <a:rPr lang="ko-KR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프로젝트이름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  <a:endParaRPr lang="ko-KR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ko-KR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상위폴더</a:t>
            </a:r>
            <a:r>
              <a:rPr lang="ko-KR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이름 헷갈리지않게 변경</a:t>
            </a:r>
          </a:p>
          <a:p>
            <a:pPr>
              <a:lnSpc>
                <a:spcPts val="3000"/>
              </a:lnSpc>
            </a:pP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cd </a:t>
            </a:r>
            <a:r>
              <a:rPr lang="ko-KR" altLang="ko-KR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상위폴더</a:t>
            </a:r>
            <a:endParaRPr lang="ko-KR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5. </a:t>
            </a:r>
            <a:r>
              <a:rPr lang="ko-KR" altLang="en-US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앱</a:t>
            </a:r>
            <a:r>
              <a:rPr lang="en-US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생성 명령어</a:t>
            </a:r>
          </a:p>
          <a:p>
            <a:pPr>
              <a:lnSpc>
                <a:spcPts val="3000"/>
              </a:lnSpc>
            </a:pP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python manage.py </a:t>
            </a:r>
            <a:r>
              <a:rPr lang="en-US" altLang="ko-KR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startapp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&lt;</a:t>
            </a:r>
            <a:r>
              <a:rPr lang="ko-KR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앱 이름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6. settings.py </a:t>
            </a:r>
            <a:r>
              <a:rPr lang="ko-KR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</a:t>
            </a:r>
            <a:r>
              <a:rPr lang="en-US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app </a:t>
            </a:r>
            <a:r>
              <a:rPr lang="ko-KR" altLang="en-US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소개</a:t>
            </a:r>
            <a:endParaRPr lang="ko-KR" altLang="ko-KR" sz="1600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INSTALLED_APPS </a:t>
            </a:r>
            <a:r>
              <a:rPr lang="ko-KR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리스트에 </a:t>
            </a:r>
          </a:p>
          <a:p>
            <a:pPr>
              <a:lnSpc>
                <a:spcPts val="3000"/>
              </a:lnSpc>
            </a:pP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'</a:t>
            </a:r>
            <a:r>
              <a:rPr lang="ko-KR" altLang="ko-KR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앱이름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.apps.</a:t>
            </a:r>
            <a:r>
              <a:rPr lang="ko-KR" altLang="ko-KR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앱이름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Config’,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7. </a:t>
            </a:r>
            <a:r>
              <a:rPr lang="ko-KR" altLang="en-US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앱</a:t>
            </a:r>
            <a:r>
              <a:rPr lang="ko-KR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안에</a:t>
            </a:r>
            <a:r>
              <a:rPr lang="en-US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templates </a:t>
            </a:r>
            <a:r>
              <a:rPr lang="ko-KR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폴더 생성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8. templates</a:t>
            </a:r>
            <a:r>
              <a:rPr lang="ko-KR" altLang="en-US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폴더 안에 </a:t>
            </a:r>
            <a:r>
              <a:rPr lang="en-US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html</a:t>
            </a:r>
            <a:r>
              <a:rPr lang="ko-KR" altLang="en-US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파일 생성</a:t>
            </a:r>
            <a:endParaRPr lang="en-US" altLang="ko-KR" sz="1600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9. views.py </a:t>
            </a:r>
            <a:r>
              <a:rPr lang="ko-KR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</a:t>
            </a:r>
            <a:r>
              <a:rPr lang="en-US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home.html </a:t>
            </a:r>
            <a:r>
              <a:rPr lang="ko-KR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내보내는 함수 정의</a:t>
            </a:r>
          </a:p>
          <a:p>
            <a:pPr>
              <a:lnSpc>
                <a:spcPts val="3000"/>
              </a:lnSpc>
            </a:pP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def home(request):</a:t>
            </a:r>
            <a:endParaRPr lang="ko-KR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return render(request, 'home.html’)</a:t>
            </a:r>
            <a:endParaRPr lang="ko-KR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10. urls.py </a:t>
            </a:r>
            <a:r>
              <a:rPr lang="ko-KR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에서 </a:t>
            </a:r>
            <a:r>
              <a:rPr lang="en-US" altLang="ko-KR" sz="1600" b="1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url</a:t>
            </a:r>
            <a:r>
              <a:rPr lang="en-US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ko-KR" sz="16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endParaRPr lang="en-US" altLang="ko-KR" sz="1600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앱의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views.py</a:t>
            </a:r>
            <a:r>
              <a:rPr lang="ko-KR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import</a:t>
            </a:r>
            <a:endParaRPr lang="ko-KR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import &lt;</a:t>
            </a:r>
            <a:r>
              <a:rPr lang="ko-KR" altLang="en-US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앱이름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&gt;.views</a:t>
            </a:r>
          </a:p>
          <a:p>
            <a:pPr>
              <a:lnSpc>
                <a:spcPts val="3000"/>
              </a:lnSpc>
            </a:pP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urlpatterns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리스트에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path </a:t>
            </a:r>
            <a:r>
              <a:rPr lang="ko-KR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추가</a:t>
            </a:r>
          </a:p>
          <a:p>
            <a:pPr>
              <a:lnSpc>
                <a:spcPts val="3000"/>
              </a:lnSpc>
            </a:pP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path(</a:t>
            </a:r>
            <a:r>
              <a:rPr lang="en-US" altLang="ko-KR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url</a:t>
            </a:r>
            <a:r>
              <a:rPr lang="ko-KR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조건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호출할 함수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html</a:t>
            </a:r>
            <a:r>
              <a:rPr lang="ko-KR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이름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</a:t>
            </a:r>
            <a:r>
              <a:rPr lang="en-US" altLang="ko-KR" sz="16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url</a:t>
            </a:r>
            <a:r>
              <a:rPr lang="ko-KR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 이름은 함수와 동일하게 만들자</a:t>
            </a:r>
            <a:r>
              <a:rPr lang="en-US" altLang="ko-KR" sz="16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  <a:endParaRPr lang="ko-KR" altLang="ko-KR" sz="16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558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511F28-85F3-4698-86ED-75705AD1E55F}"/>
              </a:ext>
            </a:extLst>
          </p:cNvPr>
          <p:cNvSpPr/>
          <p:nvPr/>
        </p:nvSpPr>
        <p:spPr>
          <a:xfrm>
            <a:off x="278524" y="296812"/>
            <a:ext cx="11634951" cy="6264375"/>
          </a:xfrm>
          <a:prstGeom prst="roundRect">
            <a:avLst>
              <a:gd name="adj" fmla="val 78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39EA51-04BC-4A4F-B1AE-FC0BC2213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322" y="424606"/>
            <a:ext cx="1492500" cy="149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8293B-314A-4197-B293-E38ABCAFB716}"/>
              </a:ext>
            </a:extLst>
          </p:cNvPr>
          <p:cNvSpPr txBox="1"/>
          <p:nvPr/>
        </p:nvSpPr>
        <p:spPr>
          <a:xfrm>
            <a:off x="1003611" y="595611"/>
            <a:ext cx="7213415" cy="95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과제가 있어요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CF2299-FBC6-4E19-8E83-98D62E93BCE0}"/>
              </a:ext>
            </a:extLst>
          </p:cNvPr>
          <p:cNvCxnSpPr>
            <a:cxnSpLocks/>
          </p:cNvCxnSpPr>
          <p:nvPr/>
        </p:nvCxnSpPr>
        <p:spPr>
          <a:xfrm>
            <a:off x="1094415" y="1660857"/>
            <a:ext cx="9258889" cy="38686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9DAF77-0838-4C98-ACCC-D78F58020EDA}"/>
              </a:ext>
            </a:extLst>
          </p:cNvPr>
          <p:cNvSpPr txBox="1"/>
          <p:nvPr/>
        </p:nvSpPr>
        <p:spPr>
          <a:xfrm>
            <a:off x="1219502" y="2514794"/>
            <a:ext cx="9752993" cy="259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자기소개 페이지 만들기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퀄리티 자유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잘하면 포인트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html</a:t>
            </a:r>
            <a:r>
              <a:rPr lang="ko-KR" altLang="en-US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파일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</a:t>
            </a:r>
            <a:r>
              <a:rPr lang="en-US" altLang="ko-KR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ko-KR" altLang="en-US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월</a:t>
            </a:r>
            <a:r>
              <a:rPr lang="en-US" altLang="ko-KR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 </a:t>
            </a:r>
            <a:r>
              <a:rPr lang="en-US" altLang="ko-KR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11:59</a:t>
            </a:r>
            <a:r>
              <a:rPr lang="ko-KR" altLang="en-US" sz="24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까지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구글 드라이브 공유 폴더에 올리기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하다가 막히면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…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질문 환영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sym typeface="Wingdings" panose="05000000000000000000" pitchFamily="2" charset="2"/>
              </a:rPr>
              <a:t>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841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511F28-85F3-4698-86ED-75705AD1E55F}"/>
              </a:ext>
            </a:extLst>
          </p:cNvPr>
          <p:cNvSpPr/>
          <p:nvPr/>
        </p:nvSpPr>
        <p:spPr>
          <a:xfrm>
            <a:off x="278524" y="296812"/>
            <a:ext cx="11634951" cy="6264375"/>
          </a:xfrm>
          <a:prstGeom prst="roundRect">
            <a:avLst>
              <a:gd name="adj" fmla="val 78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5A7F8-095E-40FF-BEE1-F0FEF4CF9D94}"/>
              </a:ext>
            </a:extLst>
          </p:cNvPr>
          <p:cNvSpPr txBox="1"/>
          <p:nvPr/>
        </p:nvSpPr>
        <p:spPr>
          <a:xfrm>
            <a:off x="5181599" y="264417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4142956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511F28-85F3-4698-86ED-75705AD1E55F}"/>
              </a:ext>
            </a:extLst>
          </p:cNvPr>
          <p:cNvSpPr/>
          <p:nvPr/>
        </p:nvSpPr>
        <p:spPr>
          <a:xfrm>
            <a:off x="262169" y="296812"/>
            <a:ext cx="11634951" cy="6264375"/>
          </a:xfrm>
          <a:prstGeom prst="roundRect">
            <a:avLst>
              <a:gd name="adj" fmla="val 78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8293B-314A-4197-B293-E38ABCAFB716}"/>
              </a:ext>
            </a:extLst>
          </p:cNvPr>
          <p:cNvSpPr txBox="1"/>
          <p:nvPr/>
        </p:nvSpPr>
        <p:spPr>
          <a:xfrm>
            <a:off x="501804" y="595403"/>
            <a:ext cx="11188389" cy="8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장고를 공부하면서 사용하게 될 터미널 명령어들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4F4F50-EE10-47A7-AF9F-249D97153020}"/>
              </a:ext>
            </a:extLst>
          </p:cNvPr>
          <p:cNvSpPr txBox="1"/>
          <p:nvPr/>
        </p:nvSpPr>
        <p:spPr>
          <a:xfrm>
            <a:off x="1161156" y="1650444"/>
            <a:ext cx="9869684" cy="41756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가상환경 켜기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source </a:t>
            </a:r>
            <a:r>
              <a:rPr lang="en-US" altLang="ko-KR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myvenv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/Scripts/Activate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새 프로젝트 생성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django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-admin </a:t>
            </a:r>
            <a:r>
              <a:rPr lang="en-US" altLang="ko-KR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startproject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accent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projectname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프로젝트에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App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추가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python manage.py </a:t>
            </a:r>
            <a:r>
              <a:rPr lang="en-US" altLang="ko-KR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startapp</a:t>
            </a: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accent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appname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서버 켜기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python manage.py </a:t>
            </a:r>
            <a:r>
              <a:rPr lang="en-US" altLang="ko-KR" sz="20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runserver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CF2299-FBC6-4E19-8E83-98D62E93BCE0}"/>
              </a:ext>
            </a:extLst>
          </p:cNvPr>
          <p:cNvCxnSpPr>
            <a:cxnSpLocks/>
          </p:cNvCxnSpPr>
          <p:nvPr/>
        </p:nvCxnSpPr>
        <p:spPr>
          <a:xfrm>
            <a:off x="1003611" y="1603633"/>
            <a:ext cx="10152069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CE2C9A-13F9-404E-B782-B6B30B8C5BBB}"/>
              </a:ext>
            </a:extLst>
          </p:cNvPr>
          <p:cNvSpPr/>
          <p:nvPr/>
        </p:nvSpPr>
        <p:spPr>
          <a:xfrm>
            <a:off x="6579316" y="1650444"/>
            <a:ext cx="3082042" cy="94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가상환경 끄기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deactivate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7B1E17-C5DE-4EE5-A0C6-0BBCE9F6C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362" y="4579979"/>
            <a:ext cx="1695318" cy="1695318"/>
          </a:xfrm>
          <a:prstGeom prst="rect">
            <a:avLst/>
          </a:prstGeom>
        </p:spPr>
      </p:pic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EA0281AD-913A-4DFB-8CFD-4D22BB98556C}"/>
              </a:ext>
            </a:extLst>
          </p:cNvPr>
          <p:cNvSpPr/>
          <p:nvPr/>
        </p:nvSpPr>
        <p:spPr>
          <a:xfrm>
            <a:off x="10029994" y="3719427"/>
            <a:ext cx="1695318" cy="860552"/>
          </a:xfrm>
          <a:prstGeom prst="wedgeEllipseCallout">
            <a:avLst>
              <a:gd name="adj1" fmla="val -23477"/>
              <a:gd name="adj2" fmla="val 683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외우지 않아도 괜찮아요</a:t>
            </a:r>
            <a:r>
              <a:rPr lang="en-US" altLang="ko-KR" sz="1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  <a:endParaRPr lang="ko-KR" altLang="en-US" sz="14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76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511F28-85F3-4698-86ED-75705AD1E55F}"/>
              </a:ext>
            </a:extLst>
          </p:cNvPr>
          <p:cNvSpPr/>
          <p:nvPr/>
        </p:nvSpPr>
        <p:spPr>
          <a:xfrm>
            <a:off x="278524" y="296812"/>
            <a:ext cx="11634951" cy="6264375"/>
          </a:xfrm>
          <a:prstGeom prst="roundRect">
            <a:avLst>
              <a:gd name="adj" fmla="val 78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39EA51-04BC-4A4F-B1AE-FC0BC2213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57" y="2225909"/>
            <a:ext cx="2908462" cy="2908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8293B-314A-4197-B293-E38ABCAFB716}"/>
              </a:ext>
            </a:extLst>
          </p:cNvPr>
          <p:cNvSpPr txBox="1"/>
          <p:nvPr/>
        </p:nvSpPr>
        <p:spPr>
          <a:xfrm>
            <a:off x="1003611" y="595611"/>
            <a:ext cx="7213415" cy="95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CONTENTS</a:t>
            </a:r>
            <a:endParaRPr lang="ko-KR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4F4F50-EE10-47A7-AF9F-249D97153020}"/>
              </a:ext>
            </a:extLst>
          </p:cNvPr>
          <p:cNvSpPr txBox="1"/>
          <p:nvPr/>
        </p:nvSpPr>
        <p:spPr>
          <a:xfrm>
            <a:off x="1003611" y="1844670"/>
            <a:ext cx="6523463" cy="3670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Django</a:t>
            </a:r>
            <a:r>
              <a:rPr lang="ko-KR" altLang="en-US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란</a:t>
            </a:r>
            <a:r>
              <a:rPr lang="en-US" altLang="ko-KR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</a:t>
            </a:r>
            <a:r>
              <a:rPr lang="ko-KR" altLang="en-US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프로젝트와 앱</a:t>
            </a:r>
            <a:endParaRPr lang="en-US" altLang="ko-KR" sz="3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MTV</a:t>
            </a:r>
            <a:r>
              <a:rPr lang="ko-KR" altLang="en-US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패턴</a:t>
            </a:r>
            <a:r>
              <a:rPr lang="en-US" altLang="ko-KR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4. [</a:t>
            </a:r>
            <a:r>
              <a:rPr lang="ko-KR" altLang="en-US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실습</a:t>
            </a:r>
            <a:r>
              <a:rPr lang="en-US" altLang="ko-KR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] “Hello World!” </a:t>
            </a:r>
            <a:r>
              <a:rPr lang="ko-KR" altLang="en-US" sz="3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띄워보기</a:t>
            </a:r>
            <a:endParaRPr lang="en-US" altLang="ko-KR" sz="3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5. [</a:t>
            </a:r>
            <a:r>
              <a:rPr lang="ko-KR" altLang="en-US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과제</a:t>
            </a:r>
            <a:r>
              <a:rPr lang="en-US" altLang="ko-KR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] </a:t>
            </a:r>
            <a:r>
              <a:rPr lang="ko-KR" altLang="en-US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자기소개 페이지</a:t>
            </a:r>
            <a:endParaRPr lang="en-US" altLang="ko-KR" sz="3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CF2299-FBC6-4E19-8E83-98D62E93BCE0}"/>
              </a:ext>
            </a:extLst>
          </p:cNvPr>
          <p:cNvCxnSpPr>
            <a:cxnSpLocks/>
          </p:cNvCxnSpPr>
          <p:nvPr/>
        </p:nvCxnSpPr>
        <p:spPr>
          <a:xfrm>
            <a:off x="1003611" y="1603633"/>
            <a:ext cx="10129209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60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39EA51-04BC-4A4F-B1AE-FC0BC2213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292" y="243183"/>
            <a:ext cx="1641750" cy="16417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015E6C-695D-414A-BCE9-786A1364698D}"/>
              </a:ext>
            </a:extLst>
          </p:cNvPr>
          <p:cNvSpPr/>
          <p:nvPr/>
        </p:nvSpPr>
        <p:spPr>
          <a:xfrm>
            <a:off x="0" y="0"/>
            <a:ext cx="1158949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EE56FB-77F8-4293-8BF6-87C81998A3EC}"/>
              </a:ext>
            </a:extLst>
          </p:cNvPr>
          <p:cNvSpPr/>
          <p:nvPr/>
        </p:nvSpPr>
        <p:spPr>
          <a:xfrm>
            <a:off x="-11538" y="-382771"/>
            <a:ext cx="1170538" cy="3811772"/>
          </a:xfrm>
          <a:prstGeom prst="roundRect">
            <a:avLst>
              <a:gd name="adj" fmla="val 2492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AD6C9-4DF7-4B79-A3D0-1956D595B901}"/>
              </a:ext>
            </a:extLst>
          </p:cNvPr>
          <p:cNvSpPr txBox="1"/>
          <p:nvPr/>
        </p:nvSpPr>
        <p:spPr>
          <a:xfrm>
            <a:off x="0" y="2553190"/>
            <a:ext cx="115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8C607-DC18-45D2-A05C-BE216B3C9A6A}"/>
              </a:ext>
            </a:extLst>
          </p:cNvPr>
          <p:cNvSpPr txBox="1"/>
          <p:nvPr/>
        </p:nvSpPr>
        <p:spPr>
          <a:xfrm>
            <a:off x="1661533" y="350284"/>
            <a:ext cx="7213415" cy="95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1-1 Django</a:t>
            </a:r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란</a:t>
            </a:r>
            <a:r>
              <a:rPr lang="en-US" altLang="ko-K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CF75D68-0346-4B2C-A608-B7B6B16186E9}"/>
              </a:ext>
            </a:extLst>
          </p:cNvPr>
          <p:cNvSpPr txBox="1">
            <a:spLocks/>
          </p:cNvSpPr>
          <p:nvPr/>
        </p:nvSpPr>
        <p:spPr>
          <a:xfrm>
            <a:off x="1661534" y="1803322"/>
            <a:ext cx="9566448" cy="2433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Font typeface="Wingdings" panose="05000000000000000000" pitchFamily="2" charset="2"/>
              <a:buChar char=""/>
            </a:pPr>
            <a:r>
              <a:rPr lang="ko-KR" altLang="en-US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3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파이썬으로</a:t>
            </a:r>
            <a:r>
              <a:rPr lang="ko-KR" altLang="en-US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만들어진 무료 오픈소스 </a:t>
            </a:r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웹 프레임워크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"/>
            </a:pPr>
            <a:r>
              <a:rPr lang="ko-KR" altLang="en-US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웹 개발에서 번거로운 요소들을 새로 개발할 필요 없이 내장된 기능만을 이용해 빠른 개발을 할 수 있다는 장점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5CD029-8722-4C8C-BE29-CA529CBE1268}"/>
              </a:ext>
            </a:extLst>
          </p:cNvPr>
          <p:cNvCxnSpPr>
            <a:cxnSpLocks/>
          </p:cNvCxnSpPr>
          <p:nvPr/>
        </p:nvCxnSpPr>
        <p:spPr>
          <a:xfrm>
            <a:off x="1661533" y="1474104"/>
            <a:ext cx="9265547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CF3E61-0F3E-4BAE-981A-2EB48778A388}"/>
              </a:ext>
            </a:extLst>
          </p:cNvPr>
          <p:cNvGrpSpPr/>
          <p:nvPr/>
        </p:nvGrpSpPr>
        <p:grpSpPr>
          <a:xfrm>
            <a:off x="3867894" y="4454980"/>
            <a:ext cx="5153726" cy="1857833"/>
            <a:chOff x="3181593" y="4283083"/>
            <a:chExt cx="6236009" cy="2247978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1811ADC-EEA6-4241-9A8C-895E8BCCEFFA}"/>
                </a:ext>
              </a:extLst>
            </p:cNvPr>
            <p:cNvSpPr/>
            <p:nvPr/>
          </p:nvSpPr>
          <p:spPr>
            <a:xfrm>
              <a:off x="3181593" y="4283083"/>
              <a:ext cx="6218767" cy="2247978"/>
            </a:xfrm>
            <a:custGeom>
              <a:avLst/>
              <a:gdLst>
                <a:gd name="connsiteX0" fmla="*/ 0 w 6218767"/>
                <a:gd name="connsiteY0" fmla="*/ 0 h 2247978"/>
                <a:gd name="connsiteX1" fmla="*/ 6218767 w 6218767"/>
                <a:gd name="connsiteY1" fmla="*/ 0 h 2247978"/>
                <a:gd name="connsiteX2" fmla="*/ 6218767 w 6218767"/>
                <a:gd name="connsiteY2" fmla="*/ 1832889 h 2247978"/>
                <a:gd name="connsiteX3" fmla="*/ 5802537 w 6218767"/>
                <a:gd name="connsiteY3" fmla="*/ 2247978 h 2247978"/>
                <a:gd name="connsiteX4" fmla="*/ 0 w 6218767"/>
                <a:gd name="connsiteY4" fmla="*/ 2247978 h 224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8767" h="2247978">
                  <a:moveTo>
                    <a:pt x="0" y="0"/>
                  </a:moveTo>
                  <a:lnTo>
                    <a:pt x="6218767" y="0"/>
                  </a:lnTo>
                  <a:lnTo>
                    <a:pt x="6218767" y="1832889"/>
                  </a:lnTo>
                  <a:lnTo>
                    <a:pt x="5802537" y="2247978"/>
                  </a:lnTo>
                  <a:lnTo>
                    <a:pt x="0" y="224797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기본적인 설계나 필요한 라이브러리는 </a:t>
              </a:r>
              <a:endParaRPr lang="en-US" altLang="ko-KR" sz="2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알아서 제공해 </a:t>
              </a:r>
              <a:r>
                <a:rPr lang="ko-KR" altLang="en-US" sz="2400" dirty="0" err="1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줄테니깐</a:t>
              </a:r>
              <a:r>
                <a:rPr lang="en-US" altLang="ko-KR" sz="2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, </a:t>
              </a: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넌 그냥 네가 진짜로 하고 싶은 </a:t>
              </a:r>
              <a:endParaRPr lang="en-US" altLang="ko-KR" sz="2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기능 구현에만 전념해</a:t>
              </a:r>
              <a:r>
                <a:rPr lang="en-US" altLang="ko-KR" sz="2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!</a:t>
              </a: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01FFB8BF-3E93-4B85-9F4F-D9A148824CFD}"/>
                </a:ext>
              </a:extLst>
            </p:cNvPr>
            <p:cNvSpPr/>
            <p:nvPr/>
          </p:nvSpPr>
          <p:spPr>
            <a:xfrm rot="18913553">
              <a:off x="8832006" y="6160249"/>
              <a:ext cx="585596" cy="192254"/>
            </a:xfrm>
            <a:prstGeom prst="triangle">
              <a:avLst/>
            </a:prstGeom>
            <a:solidFill>
              <a:srgbClr val="CDB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207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39EA51-04BC-4A4F-B1AE-FC0BC2213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292" y="243183"/>
            <a:ext cx="1641750" cy="16417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015E6C-695D-414A-BCE9-786A1364698D}"/>
              </a:ext>
            </a:extLst>
          </p:cNvPr>
          <p:cNvSpPr/>
          <p:nvPr/>
        </p:nvSpPr>
        <p:spPr>
          <a:xfrm>
            <a:off x="0" y="0"/>
            <a:ext cx="1158949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EE56FB-77F8-4293-8BF6-87C81998A3EC}"/>
              </a:ext>
            </a:extLst>
          </p:cNvPr>
          <p:cNvSpPr/>
          <p:nvPr/>
        </p:nvSpPr>
        <p:spPr>
          <a:xfrm>
            <a:off x="-7961" y="-382771"/>
            <a:ext cx="1170538" cy="3811772"/>
          </a:xfrm>
          <a:prstGeom prst="roundRect">
            <a:avLst>
              <a:gd name="adj" fmla="val 2492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AD6C9-4DF7-4B79-A3D0-1956D595B901}"/>
              </a:ext>
            </a:extLst>
          </p:cNvPr>
          <p:cNvSpPr txBox="1"/>
          <p:nvPr/>
        </p:nvSpPr>
        <p:spPr>
          <a:xfrm>
            <a:off x="0" y="2553190"/>
            <a:ext cx="115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8C607-DC18-45D2-A05C-BE216B3C9A6A}"/>
              </a:ext>
            </a:extLst>
          </p:cNvPr>
          <p:cNvSpPr txBox="1"/>
          <p:nvPr/>
        </p:nvSpPr>
        <p:spPr>
          <a:xfrm>
            <a:off x="1661533" y="350284"/>
            <a:ext cx="8099335" cy="95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2-1 </a:t>
            </a:r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프로젝트와 앱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5CD029-8722-4C8C-BE29-CA529CBE1268}"/>
              </a:ext>
            </a:extLst>
          </p:cNvPr>
          <p:cNvCxnSpPr>
            <a:cxnSpLocks/>
          </p:cNvCxnSpPr>
          <p:nvPr/>
        </p:nvCxnSpPr>
        <p:spPr>
          <a:xfrm>
            <a:off x="1661533" y="1474104"/>
            <a:ext cx="9258889" cy="4681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82BB17-D642-4BB9-A3CD-93EDC96C8AEA}"/>
              </a:ext>
            </a:extLst>
          </p:cNvPr>
          <p:cNvGrpSpPr>
            <a:grpSpLocks noChangeAspect="1"/>
          </p:cNvGrpSpPr>
          <p:nvPr/>
        </p:nvGrpSpPr>
        <p:grpSpPr>
          <a:xfrm>
            <a:off x="3559842" y="1884933"/>
            <a:ext cx="5462270" cy="3586077"/>
            <a:chOff x="2808621" y="1821878"/>
            <a:chExt cx="6609347" cy="43391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B4430B0-6173-44AB-89BB-F6AE1BF7A3E1}"/>
                </a:ext>
              </a:extLst>
            </p:cNvPr>
            <p:cNvSpPr/>
            <p:nvPr/>
          </p:nvSpPr>
          <p:spPr>
            <a:xfrm>
              <a:off x="2808621" y="2853436"/>
              <a:ext cx="6609347" cy="3307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8871BC-4F51-4AEE-AA0F-7EEF55D535B1}"/>
                </a:ext>
              </a:extLst>
            </p:cNvPr>
            <p:cNvSpPr txBox="1"/>
            <p:nvPr/>
          </p:nvSpPr>
          <p:spPr>
            <a:xfrm>
              <a:off x="2808621" y="1821878"/>
              <a:ext cx="2398379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프로젝트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4F9F1B-9BB4-486A-A1A4-74F698F9C14D}"/>
                </a:ext>
              </a:extLst>
            </p:cNvPr>
            <p:cNvSpPr/>
            <p:nvPr/>
          </p:nvSpPr>
          <p:spPr>
            <a:xfrm>
              <a:off x="2808621" y="2379102"/>
              <a:ext cx="6609347" cy="4063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539696-C40F-41EA-AD08-5D6F0ECFB9E6}"/>
                </a:ext>
              </a:extLst>
            </p:cNvPr>
            <p:cNvSpPr/>
            <p:nvPr/>
          </p:nvSpPr>
          <p:spPr>
            <a:xfrm>
              <a:off x="7220910" y="3778897"/>
              <a:ext cx="1307624" cy="7198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prstClr val="black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App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5FEEF3-3EF6-46AD-B364-6B5A330EFB56}"/>
                </a:ext>
              </a:extLst>
            </p:cNvPr>
            <p:cNvSpPr/>
            <p:nvPr/>
          </p:nvSpPr>
          <p:spPr>
            <a:xfrm>
              <a:off x="3644656" y="3778897"/>
              <a:ext cx="1307624" cy="7198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App</a:t>
              </a:r>
              <a:endParaRPr lang="ko-KR" altLang="en-US" sz="24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507A2E-461E-40DD-8E2D-DC338A595210}"/>
                </a:ext>
              </a:extLst>
            </p:cNvPr>
            <p:cNvSpPr/>
            <p:nvPr/>
          </p:nvSpPr>
          <p:spPr>
            <a:xfrm>
              <a:off x="5432783" y="3787404"/>
              <a:ext cx="1307624" cy="7198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prstClr val="black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App</a:t>
              </a:r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6AF9567-F140-410B-90FE-6648E790BF22}"/>
              </a:ext>
            </a:extLst>
          </p:cNvPr>
          <p:cNvSpPr txBox="1"/>
          <p:nvPr/>
        </p:nvSpPr>
        <p:spPr>
          <a:xfrm>
            <a:off x="1434535" y="5719664"/>
            <a:ext cx="971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앱 생성시 자동으로 만들어지는 폴더와 파일들이 있음</a:t>
            </a:r>
          </a:p>
        </p:txBody>
      </p:sp>
    </p:spTree>
    <p:extLst>
      <p:ext uri="{BB962C8B-B14F-4D97-AF65-F5344CB8AC3E}">
        <p14:creationId xmlns:p14="http://schemas.microsoft.com/office/powerpoint/2010/main" val="29922696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39EA51-04BC-4A4F-B1AE-FC0BC2213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292" y="243183"/>
            <a:ext cx="1641750" cy="16417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015E6C-695D-414A-BCE9-786A1364698D}"/>
              </a:ext>
            </a:extLst>
          </p:cNvPr>
          <p:cNvSpPr/>
          <p:nvPr/>
        </p:nvSpPr>
        <p:spPr>
          <a:xfrm>
            <a:off x="0" y="0"/>
            <a:ext cx="1158949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EE56FB-77F8-4293-8BF6-87C81998A3EC}"/>
              </a:ext>
            </a:extLst>
          </p:cNvPr>
          <p:cNvSpPr/>
          <p:nvPr/>
        </p:nvSpPr>
        <p:spPr>
          <a:xfrm>
            <a:off x="-7961" y="-382771"/>
            <a:ext cx="1170538" cy="3811772"/>
          </a:xfrm>
          <a:prstGeom prst="roundRect">
            <a:avLst>
              <a:gd name="adj" fmla="val 2492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AD6C9-4DF7-4B79-A3D0-1956D595B901}"/>
              </a:ext>
            </a:extLst>
          </p:cNvPr>
          <p:cNvSpPr txBox="1"/>
          <p:nvPr/>
        </p:nvSpPr>
        <p:spPr>
          <a:xfrm>
            <a:off x="0" y="2553190"/>
            <a:ext cx="115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8C607-DC18-45D2-A05C-BE216B3C9A6A}"/>
              </a:ext>
            </a:extLst>
          </p:cNvPr>
          <p:cNvSpPr txBox="1"/>
          <p:nvPr/>
        </p:nvSpPr>
        <p:spPr>
          <a:xfrm>
            <a:off x="1661533" y="350284"/>
            <a:ext cx="8099335" cy="95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2-2 </a:t>
            </a:r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9D8356-7365-4E53-A19E-3B5C1EFEB496}"/>
              </a:ext>
            </a:extLst>
          </p:cNvPr>
          <p:cNvGrpSpPr/>
          <p:nvPr/>
        </p:nvGrpSpPr>
        <p:grpSpPr>
          <a:xfrm>
            <a:off x="2276793" y="1674586"/>
            <a:ext cx="7804296" cy="793312"/>
            <a:chOff x="2617036" y="1825047"/>
            <a:chExt cx="7804296" cy="7933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10ADC9-3CC9-4AAD-9DCE-5953FC3AEC56}"/>
                </a:ext>
              </a:extLst>
            </p:cNvPr>
            <p:cNvSpPr/>
            <p:nvPr/>
          </p:nvSpPr>
          <p:spPr>
            <a:xfrm>
              <a:off x="2843894" y="1917504"/>
              <a:ext cx="7350581" cy="7008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FCF75D68-0346-4B2C-A608-B7B6B16186E9}"/>
                </a:ext>
              </a:extLst>
            </p:cNvPr>
            <p:cNvSpPr txBox="1">
              <a:spLocks/>
            </p:cNvSpPr>
            <p:nvPr/>
          </p:nvSpPr>
          <p:spPr>
            <a:xfrm>
              <a:off x="2617036" y="1825047"/>
              <a:ext cx="7804296" cy="7281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32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django</a:t>
              </a:r>
              <a:r>
                <a:rPr lang="en-US" altLang="ko-KR" sz="3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-admin </a:t>
              </a:r>
              <a:r>
                <a:rPr lang="en-US" altLang="ko-KR" sz="32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startproject</a:t>
              </a:r>
              <a:r>
                <a:rPr lang="en-US" altLang="ko-KR" sz="3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3200" dirty="0" err="1">
                  <a:solidFill>
                    <a:schemeClr val="accent1">
                      <a:lumMod val="7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projectname</a:t>
              </a:r>
              <a:endParaRPr lang="en-US" altLang="ko-KR" sz="3200" dirty="0">
                <a:solidFill>
                  <a:schemeClr val="accent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5CD029-8722-4C8C-BE29-CA529CBE1268}"/>
              </a:ext>
            </a:extLst>
          </p:cNvPr>
          <p:cNvCxnSpPr>
            <a:cxnSpLocks/>
          </p:cNvCxnSpPr>
          <p:nvPr/>
        </p:nvCxnSpPr>
        <p:spPr>
          <a:xfrm>
            <a:off x="1661533" y="1474104"/>
            <a:ext cx="9258889" cy="4681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15383E8-6148-4EE9-92AC-127A4A065576}"/>
              </a:ext>
            </a:extLst>
          </p:cNvPr>
          <p:cNvGrpSpPr/>
          <p:nvPr/>
        </p:nvGrpSpPr>
        <p:grpSpPr>
          <a:xfrm>
            <a:off x="2503651" y="2736212"/>
            <a:ext cx="4668990" cy="3771589"/>
            <a:chOff x="2503651" y="2736212"/>
            <a:chExt cx="4668990" cy="37715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AAADBF-57F8-4A87-B93E-B87774FC8A8D}"/>
                </a:ext>
              </a:extLst>
            </p:cNvPr>
            <p:cNvSpPr/>
            <p:nvPr/>
          </p:nvSpPr>
          <p:spPr>
            <a:xfrm>
              <a:off x="2503651" y="3250208"/>
              <a:ext cx="4668990" cy="3257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D58BEDE-02A8-40DB-9ED3-4EBD0EC95F34}"/>
                </a:ext>
              </a:extLst>
            </p:cNvPr>
            <p:cNvSpPr txBox="1"/>
            <p:nvPr/>
          </p:nvSpPr>
          <p:spPr>
            <a:xfrm>
              <a:off x="2594509" y="2736212"/>
              <a:ext cx="4413173" cy="3615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4000"/>
                </a:lnSpc>
                <a:buFont typeface="Wingdings 3" panose="05040102010807070707" pitchFamily="18" charset="2"/>
                <a:buChar char=""/>
              </a:pPr>
              <a:r>
                <a:rPr lang="en-US" altLang="ko-KR" sz="28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manage.py</a:t>
              </a:r>
            </a:p>
            <a:p>
              <a:pPr marL="285750" indent="-285750">
                <a:lnSpc>
                  <a:spcPts val="4000"/>
                </a:lnSpc>
                <a:buFont typeface="Wingdings 3" panose="05040102010807070707" pitchFamily="18" charset="2"/>
                <a:buChar char=""/>
              </a:pPr>
              <a:r>
                <a:rPr lang="en-US" altLang="ko-KR" sz="28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schemeClr val="accent1">
                      <a:lumMod val="7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project</a:t>
              </a:r>
              <a:r>
                <a:rPr lang="ko-KR" altLang="en-US" sz="2800" dirty="0">
                  <a:solidFill>
                    <a:schemeClr val="accent1">
                      <a:lumMod val="7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이름</a:t>
              </a:r>
              <a:r>
                <a:rPr lang="ko-KR" altLang="en-US" sz="28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으로 된 폴더</a:t>
              </a:r>
              <a:endParaRPr lang="en-US" altLang="ko-KR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indent="446088">
                <a:lnSpc>
                  <a:spcPts val="4000"/>
                </a:lnSpc>
              </a:pPr>
              <a:r>
                <a:rPr lang="en-US" altLang="ko-KR" sz="28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__</a:t>
              </a:r>
              <a:r>
                <a:rPr lang="en-US" altLang="ko-KR" sz="28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pychache</a:t>
              </a:r>
              <a:r>
                <a:rPr lang="en-US" altLang="ko-KR" sz="28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__</a:t>
              </a:r>
            </a:p>
            <a:p>
              <a:pPr indent="446088">
                <a:lnSpc>
                  <a:spcPts val="4000"/>
                </a:lnSpc>
              </a:pPr>
              <a:r>
                <a:rPr lang="en-US" altLang="ko-KR" sz="28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__init__.py</a:t>
              </a:r>
            </a:p>
            <a:p>
              <a:pPr indent="446088">
                <a:lnSpc>
                  <a:spcPts val="4000"/>
                </a:lnSpc>
              </a:pPr>
              <a:r>
                <a:rPr lang="en-US" altLang="ko-KR" sz="28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wsgi.py</a:t>
              </a:r>
            </a:p>
            <a:p>
              <a:pPr indent="446088">
                <a:lnSpc>
                  <a:spcPts val="4000"/>
                </a:lnSpc>
              </a:pPr>
              <a:r>
                <a:rPr lang="en-US" altLang="ko-KR" sz="28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settings.py</a:t>
              </a:r>
            </a:p>
            <a:p>
              <a:pPr indent="446088">
                <a:lnSpc>
                  <a:spcPts val="4000"/>
                </a:lnSpc>
              </a:pPr>
              <a:r>
                <a:rPr lang="en-US" altLang="ko-KR" sz="28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urls.py</a:t>
              </a:r>
              <a:endParaRPr lang="ko-KR" altLang="en-US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9D5D3F-7150-4300-84C3-0CD69E78ECDD}"/>
              </a:ext>
            </a:extLst>
          </p:cNvPr>
          <p:cNvSpPr/>
          <p:nvPr/>
        </p:nvSpPr>
        <p:spPr>
          <a:xfrm>
            <a:off x="3128660" y="3884557"/>
            <a:ext cx="3064550" cy="1375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A5B077-80CF-4B9A-8722-8928629CF456}"/>
              </a:ext>
            </a:extLst>
          </p:cNvPr>
          <p:cNvCxnSpPr>
            <a:cxnSpLocks/>
          </p:cNvCxnSpPr>
          <p:nvPr/>
        </p:nvCxnSpPr>
        <p:spPr>
          <a:xfrm flipH="1">
            <a:off x="4997302" y="3051544"/>
            <a:ext cx="37426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296DF6-4F90-40B4-B085-CDB5CB32AA7E}"/>
              </a:ext>
            </a:extLst>
          </p:cNvPr>
          <p:cNvSpPr txBox="1"/>
          <p:nvPr/>
        </p:nvSpPr>
        <p:spPr>
          <a:xfrm>
            <a:off x="8941717" y="2820711"/>
            <a:ext cx="249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서버를 돌린다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4100" name="Picture 4" descr="Image result for server icon png">
            <a:extLst>
              <a:ext uri="{FF2B5EF4-FFF2-40B4-BE49-F238E27FC236}">
                <a16:creationId xmlns:a16="http://schemas.microsoft.com/office/drawing/2014/main" id="{818DD8D5-CC1A-498E-9C19-95E94B375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000" y1="40476" x2="41000" y2="40476"/>
                        <a14:foregroundMark x1="41500" y1="52857" x2="41500" y2="52857"/>
                        <a14:foregroundMark x1="41583" y1="66349" x2="41583" y2="66349"/>
                        <a14:foregroundMark x1="41333" y1="78730" x2="41333" y2="78730"/>
                        <a14:foregroundMark x1="51000" y1="68095" x2="51000" y2="680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758" y="3217233"/>
            <a:ext cx="2238975" cy="117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A0F51720-CE40-4D11-9A15-068239014796}"/>
              </a:ext>
            </a:extLst>
          </p:cNvPr>
          <p:cNvGrpSpPr/>
          <p:nvPr/>
        </p:nvGrpSpPr>
        <p:grpSpPr>
          <a:xfrm>
            <a:off x="6204144" y="4392562"/>
            <a:ext cx="5880290" cy="793312"/>
            <a:chOff x="4764052" y="1825047"/>
            <a:chExt cx="5657280" cy="79331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81C95F-787F-46D9-A569-381C2BB16991}"/>
                </a:ext>
              </a:extLst>
            </p:cNvPr>
            <p:cNvSpPr/>
            <p:nvPr/>
          </p:nvSpPr>
          <p:spPr>
            <a:xfrm>
              <a:off x="4978605" y="1917504"/>
              <a:ext cx="5215870" cy="7008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7" name="내용 개체 틀 2">
              <a:extLst>
                <a:ext uri="{FF2B5EF4-FFF2-40B4-BE49-F238E27FC236}">
                  <a16:creationId xmlns:a16="http://schemas.microsoft.com/office/drawing/2014/main" id="{F99372A6-F196-414A-951E-80DD4184FAA1}"/>
                </a:ext>
              </a:extLst>
            </p:cNvPr>
            <p:cNvSpPr txBox="1">
              <a:spLocks/>
            </p:cNvSpPr>
            <p:nvPr/>
          </p:nvSpPr>
          <p:spPr>
            <a:xfrm>
              <a:off x="4764052" y="1825047"/>
              <a:ext cx="5657280" cy="7281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3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python manage.py </a:t>
              </a:r>
              <a:r>
                <a:rPr lang="en-US" altLang="ko-KR" sz="3200" dirty="0" err="1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runserver</a:t>
              </a:r>
              <a:endParaRPr lang="en-US" altLang="ko-KR" sz="3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703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39EA51-04BC-4A4F-B1AE-FC0BC2213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292" y="243183"/>
            <a:ext cx="1641750" cy="16417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015E6C-695D-414A-BCE9-786A1364698D}"/>
              </a:ext>
            </a:extLst>
          </p:cNvPr>
          <p:cNvSpPr/>
          <p:nvPr/>
        </p:nvSpPr>
        <p:spPr>
          <a:xfrm>
            <a:off x="0" y="0"/>
            <a:ext cx="1158949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EE56FB-77F8-4293-8BF6-87C81998A3EC}"/>
              </a:ext>
            </a:extLst>
          </p:cNvPr>
          <p:cNvSpPr/>
          <p:nvPr/>
        </p:nvSpPr>
        <p:spPr>
          <a:xfrm>
            <a:off x="-11538" y="-382771"/>
            <a:ext cx="1170538" cy="3811772"/>
          </a:xfrm>
          <a:prstGeom prst="roundRect">
            <a:avLst>
              <a:gd name="adj" fmla="val 24924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AD6C9-4DF7-4B79-A3D0-1956D595B901}"/>
              </a:ext>
            </a:extLst>
          </p:cNvPr>
          <p:cNvSpPr txBox="1"/>
          <p:nvPr/>
        </p:nvSpPr>
        <p:spPr>
          <a:xfrm>
            <a:off x="0" y="2553190"/>
            <a:ext cx="115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8C607-DC18-45D2-A05C-BE216B3C9A6A}"/>
              </a:ext>
            </a:extLst>
          </p:cNvPr>
          <p:cNvSpPr txBox="1"/>
          <p:nvPr/>
        </p:nvSpPr>
        <p:spPr>
          <a:xfrm>
            <a:off x="1661533" y="350284"/>
            <a:ext cx="7213415" cy="95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3-1 MTV</a:t>
            </a:r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패턴</a:t>
            </a:r>
            <a:r>
              <a:rPr lang="en-US" altLang="ko-K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</a:t>
            </a:r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예시</a:t>
            </a:r>
            <a:r>
              <a:rPr lang="en-US" altLang="ko-K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endParaRPr lang="ko-KR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5CD029-8722-4C8C-BE29-CA529CBE1268}"/>
              </a:ext>
            </a:extLst>
          </p:cNvPr>
          <p:cNvCxnSpPr>
            <a:cxnSpLocks/>
          </p:cNvCxnSpPr>
          <p:nvPr/>
        </p:nvCxnSpPr>
        <p:spPr>
          <a:xfrm>
            <a:off x="1661533" y="1474104"/>
            <a:ext cx="910673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6C87E66-7D5D-4375-A660-B6E08E7E35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04" y="3013548"/>
            <a:ext cx="1879983" cy="1879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E78D58-8A1C-48E2-870F-D15D770C7449}"/>
              </a:ext>
            </a:extLst>
          </p:cNvPr>
          <p:cNvSpPr txBox="1"/>
          <p:nvPr/>
        </p:nvSpPr>
        <p:spPr>
          <a:xfrm>
            <a:off x="1650632" y="2630076"/>
            <a:ext cx="248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로그인</a:t>
            </a:r>
          </a:p>
        </p:txBody>
      </p:sp>
      <p:pic>
        <p:nvPicPr>
          <p:cNvPr id="2050" name="Picture 2" descr="https://cdn.pixabay.com/photo/2016/04/13/14/27/google-chrome-1326908_960_720.png">
            <a:extLst>
              <a:ext uri="{FF2B5EF4-FFF2-40B4-BE49-F238E27FC236}">
                <a16:creationId xmlns:a16="http://schemas.microsoft.com/office/drawing/2014/main" id="{762EB550-0915-4FE5-98EA-C7606F20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64" y="3151994"/>
            <a:ext cx="696262" cy="69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572562-9FA8-46C2-B883-55D607041008}"/>
              </a:ext>
            </a:extLst>
          </p:cNvPr>
          <p:cNvSpPr/>
          <p:nvPr/>
        </p:nvSpPr>
        <p:spPr>
          <a:xfrm>
            <a:off x="5949353" y="2441350"/>
            <a:ext cx="1344710" cy="281381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View</a:t>
            </a:r>
            <a:endParaRPr lang="ko-KR" altLang="en-US" sz="32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BBC533D-D449-4BBA-A462-DE531C6F4437}"/>
              </a:ext>
            </a:extLst>
          </p:cNvPr>
          <p:cNvSpPr/>
          <p:nvPr/>
        </p:nvSpPr>
        <p:spPr>
          <a:xfrm>
            <a:off x="9185538" y="2004451"/>
            <a:ext cx="1479181" cy="108484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Model</a:t>
            </a:r>
            <a:endParaRPr lang="ko-KR" altLang="en-US" sz="22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9CCBEB3-C3D0-4813-A22F-F96C03E7F0D6}"/>
              </a:ext>
            </a:extLst>
          </p:cNvPr>
          <p:cNvSpPr/>
          <p:nvPr/>
        </p:nvSpPr>
        <p:spPr>
          <a:xfrm>
            <a:off x="9185538" y="4712738"/>
            <a:ext cx="1479181" cy="108484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Template</a:t>
            </a:r>
            <a:endParaRPr lang="ko-KR" altLang="en-US" sz="22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82943-A131-4090-829D-5015C44178A2}"/>
              </a:ext>
            </a:extLst>
          </p:cNvPr>
          <p:cNvSpPr txBox="1"/>
          <p:nvPr/>
        </p:nvSpPr>
        <p:spPr>
          <a:xfrm>
            <a:off x="9185538" y="5797584"/>
            <a:ext cx="248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login.html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4A5D47-CD77-4817-9AEF-675D6595D695}"/>
              </a:ext>
            </a:extLst>
          </p:cNvPr>
          <p:cNvCxnSpPr>
            <a:cxnSpLocks/>
          </p:cNvCxnSpPr>
          <p:nvPr/>
        </p:nvCxnSpPr>
        <p:spPr>
          <a:xfrm>
            <a:off x="4057878" y="3299791"/>
            <a:ext cx="158820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3BC08E0-DA02-4077-BF69-7285E9CE6FC1}"/>
              </a:ext>
            </a:extLst>
          </p:cNvPr>
          <p:cNvCxnSpPr>
            <a:cxnSpLocks/>
          </p:cNvCxnSpPr>
          <p:nvPr/>
        </p:nvCxnSpPr>
        <p:spPr>
          <a:xfrm flipH="1">
            <a:off x="4057878" y="4260573"/>
            <a:ext cx="158820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FB030B-E986-4EE1-ADCC-7FA402FB4589}"/>
              </a:ext>
            </a:extLst>
          </p:cNvPr>
          <p:cNvSpPr txBox="1"/>
          <p:nvPr/>
        </p:nvSpPr>
        <p:spPr>
          <a:xfrm>
            <a:off x="4231311" y="3369342"/>
            <a:ext cx="1096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요청</a:t>
            </a:r>
            <a:endParaRPr lang="ko-KR" altLang="en-US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C4B65-DA51-426C-8041-6DE283BD1260}"/>
              </a:ext>
            </a:extLst>
          </p:cNvPr>
          <p:cNvSpPr txBox="1"/>
          <p:nvPr/>
        </p:nvSpPr>
        <p:spPr>
          <a:xfrm>
            <a:off x="4231311" y="4261364"/>
            <a:ext cx="1096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응답</a:t>
            </a:r>
            <a:endParaRPr lang="en-US" altLang="ko-KR" sz="20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770F82-2930-4BA2-81A6-0DE4AA20B816}"/>
              </a:ext>
            </a:extLst>
          </p:cNvPr>
          <p:cNvCxnSpPr>
            <a:cxnSpLocks/>
          </p:cNvCxnSpPr>
          <p:nvPr/>
        </p:nvCxnSpPr>
        <p:spPr>
          <a:xfrm flipV="1">
            <a:off x="7460974" y="2553191"/>
            <a:ext cx="1550504" cy="7466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DECBA24-3604-4861-9811-78237682F494}"/>
              </a:ext>
            </a:extLst>
          </p:cNvPr>
          <p:cNvCxnSpPr>
            <a:cxnSpLocks/>
          </p:cNvCxnSpPr>
          <p:nvPr/>
        </p:nvCxnSpPr>
        <p:spPr>
          <a:xfrm>
            <a:off x="7455106" y="4489474"/>
            <a:ext cx="1550504" cy="7466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78F7A9E-6070-4184-A0E0-5CFDACE607C2}"/>
              </a:ext>
            </a:extLst>
          </p:cNvPr>
          <p:cNvSpPr/>
          <p:nvPr/>
        </p:nvSpPr>
        <p:spPr>
          <a:xfrm>
            <a:off x="4409264" y="2658400"/>
            <a:ext cx="834959" cy="7409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URL</a:t>
            </a:r>
          </a:p>
          <a:p>
            <a:pPr algn="ctr"/>
            <a:r>
              <a:rPr lang="en-US" altLang="ko-KR" sz="22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conf</a:t>
            </a:r>
            <a:endParaRPr lang="ko-KR" altLang="en-US" sz="22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405F4-ACE9-4081-91E7-A1CC0C2F0127}"/>
              </a:ext>
            </a:extLst>
          </p:cNvPr>
          <p:cNvSpPr txBox="1"/>
          <p:nvPr/>
        </p:nvSpPr>
        <p:spPr>
          <a:xfrm>
            <a:off x="3874872" y="2330950"/>
            <a:ext cx="1900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일종의 번역문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A0C80-8027-4009-B3B6-2BF384F719D3}"/>
              </a:ext>
            </a:extLst>
          </p:cNvPr>
          <p:cNvSpPr txBox="1"/>
          <p:nvPr/>
        </p:nvSpPr>
        <p:spPr>
          <a:xfrm>
            <a:off x="5671497" y="5268413"/>
            <a:ext cx="1900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머리역할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가공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16DF85-D792-4BE6-851B-943C34E6EEB0}"/>
              </a:ext>
            </a:extLst>
          </p:cNvPr>
          <p:cNvSpPr txBox="1"/>
          <p:nvPr/>
        </p:nvSpPr>
        <p:spPr>
          <a:xfrm rot="20049746">
            <a:off x="7547097" y="2553733"/>
            <a:ext cx="1096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C.R.U.D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ECF08D-28EE-43C2-9A17-0E673FBAFB5E}"/>
              </a:ext>
            </a:extLst>
          </p:cNvPr>
          <p:cNvSpPr txBox="1"/>
          <p:nvPr/>
        </p:nvSpPr>
        <p:spPr>
          <a:xfrm>
            <a:off x="8974917" y="3128058"/>
            <a:ext cx="1900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2852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511F28-85F3-4698-86ED-75705AD1E55F}"/>
              </a:ext>
            </a:extLst>
          </p:cNvPr>
          <p:cNvSpPr/>
          <p:nvPr/>
        </p:nvSpPr>
        <p:spPr>
          <a:xfrm>
            <a:off x="278524" y="296812"/>
            <a:ext cx="11634951" cy="6264375"/>
          </a:xfrm>
          <a:prstGeom prst="roundRect">
            <a:avLst>
              <a:gd name="adj" fmla="val 78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39EA51-04BC-4A4F-B1AE-FC0BC2213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245" y="5284364"/>
            <a:ext cx="1052659" cy="10526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2E751D-F2C1-4E0B-8BF1-4A86509121D5}"/>
              </a:ext>
            </a:extLst>
          </p:cNvPr>
          <p:cNvSpPr txBox="1"/>
          <p:nvPr/>
        </p:nvSpPr>
        <p:spPr>
          <a:xfrm>
            <a:off x="606056" y="570846"/>
            <a:ext cx="8399721" cy="8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9. urls.py </a:t>
            </a:r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에서 </a:t>
            </a:r>
            <a:r>
              <a:rPr lang="en-US" altLang="ko-KR" sz="4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url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724E1-0E80-4BF3-BCA1-6EC7BBE96794}"/>
              </a:ext>
            </a:extLst>
          </p:cNvPr>
          <p:cNvSpPr txBox="1"/>
          <p:nvPr/>
        </p:nvSpPr>
        <p:spPr>
          <a:xfrm>
            <a:off x="1116419" y="1486504"/>
            <a:ext cx="10249786" cy="1827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urls.py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열어보자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ts val="3500"/>
              </a:lnSpc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“””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주석들은 지워도 됩니다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!”””</a:t>
            </a:r>
          </a:p>
          <a:p>
            <a:pPr>
              <a:lnSpc>
                <a:spcPts val="3500"/>
              </a:lnSpc>
            </a:pPr>
            <a:r>
              <a:rPr lang="en-US" altLang="ko-KR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urlpatterns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라는 리스트 안에다가 새로운 </a:t>
            </a:r>
            <a:r>
              <a:rPr lang="en-US" altLang="ko-KR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url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추가해 주면 됨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>
              <a:lnSpc>
                <a:spcPts val="35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근데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home.html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처리하는 함수가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views.py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안에 있기 때문에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import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해와야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22C7D5-DE12-4073-AD55-E8AFCBF5AD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921"/>
          <a:stretch/>
        </p:blipFill>
        <p:spPr>
          <a:xfrm>
            <a:off x="2295525" y="3452466"/>
            <a:ext cx="7600950" cy="154404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CCED53-009F-4131-9C76-625CB587796F}"/>
              </a:ext>
            </a:extLst>
          </p:cNvPr>
          <p:cNvSpPr/>
          <p:nvPr/>
        </p:nvSpPr>
        <p:spPr>
          <a:xfrm>
            <a:off x="3196541" y="4502755"/>
            <a:ext cx="2491891" cy="268793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6F9F9B-1D22-4030-8E65-07C1427411EC}"/>
              </a:ext>
            </a:extLst>
          </p:cNvPr>
          <p:cNvSpPr/>
          <p:nvPr/>
        </p:nvSpPr>
        <p:spPr>
          <a:xfrm>
            <a:off x="1116419" y="5134538"/>
            <a:ext cx="100496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모듈은 함수나 변수 또는 클래스들을 모아 놓은 파일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프로그램의 꾸러미!</a:t>
            </a:r>
          </a:p>
          <a:p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모듈을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import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(ⓥ수입하다)한다는 것은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‘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불러와서 장착한다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’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뜻</a:t>
            </a:r>
          </a:p>
        </p:txBody>
      </p:sp>
    </p:spTree>
    <p:extLst>
      <p:ext uri="{BB962C8B-B14F-4D97-AF65-F5344CB8AC3E}">
        <p14:creationId xmlns:p14="http://schemas.microsoft.com/office/powerpoint/2010/main" val="147348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511F28-85F3-4698-86ED-75705AD1E55F}"/>
              </a:ext>
            </a:extLst>
          </p:cNvPr>
          <p:cNvSpPr/>
          <p:nvPr/>
        </p:nvSpPr>
        <p:spPr>
          <a:xfrm>
            <a:off x="278524" y="296812"/>
            <a:ext cx="11634951" cy="6264375"/>
          </a:xfrm>
          <a:prstGeom prst="roundRect">
            <a:avLst>
              <a:gd name="adj" fmla="val 78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39EA51-04BC-4A4F-B1AE-FC0BC2213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245" y="5284364"/>
            <a:ext cx="1052659" cy="10526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2E751D-F2C1-4E0B-8BF1-4A86509121D5}"/>
              </a:ext>
            </a:extLst>
          </p:cNvPr>
          <p:cNvSpPr txBox="1"/>
          <p:nvPr/>
        </p:nvSpPr>
        <p:spPr>
          <a:xfrm>
            <a:off x="606056" y="570846"/>
            <a:ext cx="8399721" cy="87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9. urls.py </a:t>
            </a:r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에서 </a:t>
            </a:r>
            <a:r>
              <a:rPr lang="en-US" altLang="ko-KR" sz="4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url</a:t>
            </a:r>
            <a:r>
              <a:rPr lang="en-US" altLang="ko-KR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724E1-0E80-4BF3-BCA1-6EC7BBE96794}"/>
              </a:ext>
            </a:extLst>
          </p:cNvPr>
          <p:cNvSpPr txBox="1"/>
          <p:nvPr/>
        </p:nvSpPr>
        <p:spPr>
          <a:xfrm>
            <a:off x="1116419" y="1486504"/>
            <a:ext cx="10249786" cy="56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urlpatterns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라는 리스트 안에다가 새로운 </a:t>
            </a:r>
            <a:r>
              <a:rPr lang="en-US" altLang="ko-KR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url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추가함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22C7D5-DE12-4073-AD55-E8AFCBF5A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419" y="2318315"/>
            <a:ext cx="7600950" cy="2705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CFB33F-864E-4BEE-BF16-3F38E9F6323E}"/>
              </a:ext>
            </a:extLst>
          </p:cNvPr>
          <p:cNvSpPr txBox="1"/>
          <p:nvPr/>
        </p:nvSpPr>
        <p:spPr>
          <a:xfrm>
            <a:off x="1614862" y="5336004"/>
            <a:ext cx="896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이런 조건일 때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	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firstapp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안의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views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안의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home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이라는 함수를 실행시켜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	                            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함수는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home.html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보여주지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4AA60B4-3108-4EE3-9DDB-602E117622CD}"/>
              </a:ext>
            </a:extLst>
          </p:cNvPr>
          <p:cNvCxnSpPr/>
          <p:nvPr/>
        </p:nvCxnSpPr>
        <p:spPr>
          <a:xfrm flipH="1">
            <a:off x="2271068" y="4757152"/>
            <a:ext cx="903767" cy="532526"/>
          </a:xfrm>
          <a:prstGeom prst="straightConnector1">
            <a:avLst/>
          </a:prstGeom>
          <a:ln w="25400">
            <a:solidFill>
              <a:srgbClr val="CDB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504A7AF-EABF-4773-8CF0-704CA720B9DF}"/>
              </a:ext>
            </a:extLst>
          </p:cNvPr>
          <p:cNvCxnSpPr/>
          <p:nvPr/>
        </p:nvCxnSpPr>
        <p:spPr>
          <a:xfrm>
            <a:off x="5343807" y="4751838"/>
            <a:ext cx="0" cy="532526"/>
          </a:xfrm>
          <a:prstGeom prst="straightConnector1">
            <a:avLst/>
          </a:prstGeom>
          <a:ln w="25400">
            <a:solidFill>
              <a:srgbClr val="CDB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8D955B-1E21-46DD-9678-177B3E41BE57}"/>
              </a:ext>
            </a:extLst>
          </p:cNvPr>
          <p:cNvSpPr txBox="1"/>
          <p:nvPr/>
        </p:nvSpPr>
        <p:spPr>
          <a:xfrm>
            <a:off x="7447609" y="3179834"/>
            <a:ext cx="4341552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경로 자체의 이름은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“home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“이라고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할래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!</a:t>
            </a: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관습적으로 경로의 이름은 함수와 같게 설정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01A72D6-DD16-425B-B3E0-018F1A69177E}"/>
              </a:ext>
            </a:extLst>
          </p:cNvPr>
          <p:cNvCxnSpPr>
            <a:cxnSpLocks/>
          </p:cNvCxnSpPr>
          <p:nvPr/>
        </p:nvCxnSpPr>
        <p:spPr>
          <a:xfrm flipV="1">
            <a:off x="6835683" y="3891581"/>
            <a:ext cx="543567" cy="464715"/>
          </a:xfrm>
          <a:prstGeom prst="straightConnector1">
            <a:avLst/>
          </a:prstGeom>
          <a:ln w="25400">
            <a:solidFill>
              <a:srgbClr val="CDB9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CCED53-009F-4131-9C76-625CB587796F}"/>
              </a:ext>
            </a:extLst>
          </p:cNvPr>
          <p:cNvSpPr/>
          <p:nvPr/>
        </p:nvSpPr>
        <p:spPr>
          <a:xfrm>
            <a:off x="2017435" y="3368604"/>
            <a:ext cx="2491891" cy="268793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08078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384</Words>
  <Application>Microsoft Office PowerPoint</Application>
  <PresentationFormat>와이드스크린</PresentationFormat>
  <Paragraphs>122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Wingdings</vt:lpstr>
      <vt:lpstr>12롯데마트드림Bold</vt:lpstr>
      <vt:lpstr>12롯데마트드림Medium</vt:lpstr>
      <vt:lpstr>KoPub돋움체 Light</vt:lpstr>
      <vt:lpstr>맑은 고딕</vt:lpstr>
      <vt:lpstr>Arial</vt:lpstr>
      <vt:lpstr>Wingdings 3</vt:lpstr>
      <vt:lpstr>12롯데마트드림Light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LIKELION at Sookmyung</dc:title>
  <dc:creator>JangEhwa</dc:creator>
  <cp:lastModifiedBy>JangEhwa</cp:lastModifiedBy>
  <cp:revision>202</cp:revision>
  <dcterms:created xsi:type="dcterms:W3CDTF">2019-03-18T12:42:19Z</dcterms:created>
  <dcterms:modified xsi:type="dcterms:W3CDTF">2019-08-09T11:28:20Z</dcterms:modified>
</cp:coreProperties>
</file>