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333" r:id="rId3"/>
    <p:sldId id="339" r:id="rId4"/>
    <p:sldId id="347" r:id="rId5"/>
    <p:sldId id="346" r:id="rId6"/>
    <p:sldId id="348" r:id="rId7"/>
    <p:sldId id="351" r:id="rId8"/>
    <p:sldId id="312" r:id="rId9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1"/>
    </p:embeddedFont>
    <p:embeddedFont>
      <p:font typeface="210 콤퓨타세탁 R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88"/>
    <a:srgbClr val="FED898"/>
    <a:srgbClr val="C9DEE7"/>
    <a:srgbClr val="1E2E50"/>
    <a:srgbClr val="C8C8E1"/>
    <a:srgbClr val="B8DBD2"/>
    <a:srgbClr val="F5D3D8"/>
    <a:srgbClr val="FED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3858" autoAdjust="0"/>
  </p:normalViewPr>
  <p:slideViewPr>
    <p:cSldViewPr snapToGrid="0" showGuides="1">
      <p:cViewPr varScale="1">
        <p:scale>
          <a:sx n="59" d="100"/>
          <a:sy n="59" d="100"/>
        </p:scale>
        <p:origin x="10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FE88-DAD7-4D79-814E-0B404D8E026D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4EAB-A519-4024-8CAA-08364D453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5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들기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내가 옷가게라면</a:t>
            </a:r>
            <a:r>
              <a:rPr lang="en-US" altLang="ko-KR" dirty="0"/>
              <a:t>??</a:t>
            </a:r>
          </a:p>
          <a:p>
            <a:r>
              <a:rPr lang="ko-KR" altLang="en-US" dirty="0" err="1"/>
              <a:t>마카롱</a:t>
            </a:r>
            <a:r>
              <a:rPr lang="ko-KR" altLang="en-US" dirty="0"/>
              <a:t> 가게라면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많이 사니까 싸게 해주세요</a:t>
            </a:r>
            <a:endParaRPr lang="en-US" altLang="ko-KR" dirty="0"/>
          </a:p>
          <a:p>
            <a:r>
              <a:rPr lang="ko-KR" altLang="en-US" dirty="0"/>
              <a:t>현금으로 하니까 할인해주세요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54EAB-A519-4024-8CAA-08364D453D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9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</a:t>
            </a:r>
            <a:r>
              <a:rPr lang="ko-KR" altLang="en-US" dirty="0" err="1"/>
              <a:t>매입시</a:t>
            </a:r>
            <a:r>
              <a:rPr lang="ko-KR" altLang="en-US" dirty="0"/>
              <a:t> 고려사항</a:t>
            </a:r>
            <a:endParaRPr lang="en-US" altLang="ko-KR" dirty="0"/>
          </a:p>
          <a:p>
            <a:r>
              <a:rPr lang="ko-KR" altLang="en-US" dirty="0"/>
              <a:t>이거는 정말 쉬워요</a:t>
            </a:r>
            <a:endParaRPr lang="en-US" altLang="ko-KR" dirty="0"/>
          </a:p>
          <a:p>
            <a:r>
              <a:rPr lang="ko-KR" altLang="en-US" dirty="0"/>
              <a:t>우리 친구들이 먼저 생각해보고 대답해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r>
              <a:rPr lang="ko-KR" altLang="en-US" dirty="0"/>
              <a:t>판매를 목적으로 상품을 사면 어떤 점을 </a:t>
            </a:r>
            <a:r>
              <a:rPr lang="ko-KR" altLang="en-US" dirty="0" err="1"/>
              <a:t>주의깊게</a:t>
            </a:r>
            <a:r>
              <a:rPr lang="ko-KR" altLang="en-US" dirty="0"/>
              <a:t> 생각해봐야 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***</a:t>
            </a:r>
            <a:r>
              <a:rPr lang="ko-KR" altLang="en-US" dirty="0"/>
              <a:t>팀활동을 </a:t>
            </a:r>
            <a:r>
              <a:rPr lang="ko-KR" altLang="en-US" dirty="0" err="1"/>
              <a:t>해볼겁니다</a:t>
            </a:r>
            <a:r>
              <a:rPr lang="en-US" altLang="ko-KR" dirty="0"/>
              <a:t>! </a:t>
            </a:r>
            <a:r>
              <a:rPr lang="ko-KR" altLang="en-US" dirty="0"/>
              <a:t>상품을 사소 팔 때 어떤 점을 고려해야 할까요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54EAB-A519-4024-8CAA-08364D453D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3751-676B-4843-A9F9-E08DDC50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226A76-9579-4B14-A895-88CFCAE4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C8772-7454-45CB-8832-B478D343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4B01-5035-4005-B64E-D14085F235AF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E1179-FA55-4EE0-A78B-8F46680A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27BCA-0D42-42C8-BFE4-2AE2051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E512D-BD42-4833-BFBD-114130E4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A4502-28F9-484F-8696-38D3BA07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E1C4A-7DB9-47AD-80B4-66AD799A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A3D9-8F59-4443-B9E7-6C4DB3015558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43897-139D-4592-BE16-07016D58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A4CA-3654-4BE1-A76A-9EFB6302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6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9D4304-28E2-4B38-88D0-F3C57C9F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563E4-D19F-45C6-B764-FF55F927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0080B-EB58-4632-A136-DF551175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0AF1-C184-428D-A65C-D0D73B964DD3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0A841-2E43-4FB9-B31D-6A8164C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D6D80-CF46-4A80-A83D-CB7ADDF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1A00-B9FA-49D6-B1A5-5BB2236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5A9EB-97C2-484D-A05F-BDA85752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66BA1-364E-4DEF-93C9-3DA740E8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F63-72F0-4299-8720-2660815C1EC6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C6297-F3B6-4E9F-994C-7E4E34A4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96EDB-BC3B-4CFF-B895-2A71630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9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03CF6-DFBA-4879-A421-A66E9B94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393AD-EE79-4850-94E4-2B42C8B0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EB1B-5E02-4E33-83EC-8840EC8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AC9F-464C-4F67-A486-49A8C1B589B4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B9964-7A1F-440D-9546-58143945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DB6B4-5322-4789-AE38-6512297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D9BA8-F19B-4439-9A55-1E822F01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7751F-4FFD-408A-A100-DB671F1C3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E2C5F-54E2-4E08-9849-7EAF46B4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9164-6DCA-42C6-B157-1491ABE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D25D-E859-42FA-9DC6-61AF5993E703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BBDE1-28F9-4DCB-AAD0-21C84B54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F0760-032A-4D9C-954B-9CC0E2C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8FE3-5024-4F15-8EBE-D4B6DEAE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D4581-C571-44A0-8769-0636971F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9C5B3-074A-4548-85E6-ECDBD0BE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6B23F-CF71-4AA2-876F-DD7983157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86E10-8EC2-4A4A-BA14-4F02DEE9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8B828-883D-4A08-9904-504ACB27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240-54BC-4988-BFCC-7E73AE518BE8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1AF3D-D8F9-438D-92A0-C3E169E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E6CFF-A626-42FE-9475-5AA5310A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9634-2209-475E-A6A6-CD05E2E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1C0A5-A5E7-4E41-9936-A56013CD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0891-5D45-4789-9779-7232FA69B7A2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C959F-5D77-42E4-9993-5CCE5759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AADA4-9747-4E20-8343-F527D2D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75D081-5870-4D39-9E1B-F5C52F3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545-5164-429A-9D0E-925C2CFACE47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3C0F-80BA-426D-9B75-D5235364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5A4BF-09B1-4E68-A955-8C4D16E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9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7192-AADB-485F-944D-2C9276C1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E7554-3535-4F95-AEE0-8357BF4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8D9A5-BE5B-4D28-96A3-A65E2835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02695-87EF-4728-9705-6B6C7E54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650-BFA1-462D-928A-E96CEC204B88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C21EC-30C2-448F-8034-1A72B2CD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13310D-013A-4E8E-8F19-4648C077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5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C0AC-5FBB-42E1-931B-740AFF6C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1F614-EA14-408E-B3B5-C25448F79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C4AD9-73E5-4C38-A41A-13D7AF72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5B296-3DA1-4296-82C2-E5981CF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1EC4-CA6E-46DD-A1C3-1971C75FE0F9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D4091-DDEB-469F-ABC2-7891967B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FE675-AF90-48B3-AC93-BB44FFD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6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DD263-0443-46B2-BEFE-8B4932A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B2024-946A-4042-9F7A-905AF7AD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874FD-17DA-4A53-8656-6A5A72A41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8048-A591-48F4-AE99-37B02F94BF5A}" type="datetime1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78401-2C24-4509-AECD-B69767E46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20AE0-C1A5-4CDE-91A7-75584217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2E6B-0596-4497-B8F2-DC267F5C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8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691548" y="1914938"/>
            <a:ext cx="9824725" cy="1987826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556588" y="1603514"/>
            <a:ext cx="108270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상업경제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-361509" y="4305451"/>
            <a:ext cx="8690154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97ED2-EFF7-4413-A3E7-D0DF16A8DABC}"/>
              </a:ext>
            </a:extLst>
          </p:cNvPr>
          <p:cNvSpPr txBox="1"/>
          <p:nvPr/>
        </p:nvSpPr>
        <p:spPr>
          <a:xfrm>
            <a:off x="784306" y="4101273"/>
            <a:ext cx="86006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상업교수법 </a:t>
            </a:r>
            <a:r>
              <a:rPr lang="ko-KR" altLang="en-US" sz="6600" i="1" dirty="0" err="1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수업시연</a:t>
            </a:r>
            <a:endParaRPr lang="en-US" altLang="ko-KR" sz="6600" i="1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0DC8D-51F7-4633-925E-AE6BC4C75685}"/>
              </a:ext>
            </a:extLst>
          </p:cNvPr>
          <p:cNvSpPr/>
          <p:nvPr/>
        </p:nvSpPr>
        <p:spPr>
          <a:xfrm>
            <a:off x="5970101" y="63686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멋사학과 </a:t>
            </a:r>
            <a:r>
              <a:rPr lang="en-US" altLang="ko-KR" sz="24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1234123 </a:t>
            </a:r>
            <a:r>
              <a:rPr lang="ko-KR" altLang="en-US" sz="24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파포리</a:t>
            </a:r>
            <a:endParaRPr lang="ko-KR" altLang="en-US" sz="24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2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298174" y="601150"/>
            <a:ext cx="11152144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265718" y="313391"/>
            <a:ext cx="10827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매매계약의 체결과 이행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312702" y="1578637"/>
            <a:ext cx="11566595" cy="5054325"/>
          </a:xfrm>
          <a:prstGeom prst="parallelogram">
            <a:avLst>
              <a:gd name="adj" fmla="val 5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6B0D7-258A-4CFC-8627-7305ADBF3986}"/>
              </a:ext>
            </a:extLst>
          </p:cNvPr>
          <p:cNvSpPr/>
          <p:nvPr/>
        </p:nvSpPr>
        <p:spPr>
          <a:xfrm>
            <a:off x="10495721" y="113336"/>
            <a:ext cx="1590257" cy="400110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교과서 </a:t>
            </a:r>
            <a:r>
              <a:rPr lang="en-US" altLang="ko-KR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89</a:t>
            </a:r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92C91-5DB5-498E-BB29-E58DFC155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1290" r="6983" b="2760"/>
          <a:stretch/>
        </p:blipFill>
        <p:spPr>
          <a:xfrm>
            <a:off x="1900791" y="1578637"/>
            <a:ext cx="8675467" cy="49769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79BE93-84D1-4BC9-8B4D-70CA1E706856}"/>
              </a:ext>
            </a:extLst>
          </p:cNvPr>
          <p:cNvSpPr/>
          <p:nvPr/>
        </p:nvSpPr>
        <p:spPr>
          <a:xfrm>
            <a:off x="4272844" y="1915456"/>
            <a:ext cx="2812774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견적 의뢰서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0EEDBD-636E-4404-B895-62198E1FAF21}"/>
              </a:ext>
            </a:extLst>
          </p:cNvPr>
          <p:cNvSpPr/>
          <p:nvPr/>
        </p:nvSpPr>
        <p:spPr>
          <a:xfrm>
            <a:off x="6696736" y="2537677"/>
            <a:ext cx="1823156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견적서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E47E16-BAC6-462A-A151-B66DAAAB572E}"/>
              </a:ext>
            </a:extLst>
          </p:cNvPr>
          <p:cNvSpPr/>
          <p:nvPr/>
        </p:nvSpPr>
        <p:spPr>
          <a:xfrm>
            <a:off x="4185516" y="2854015"/>
            <a:ext cx="1823156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주문서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3062-B081-4AB0-BAC5-C6FCD5352A9D}"/>
              </a:ext>
            </a:extLst>
          </p:cNvPr>
          <p:cNvSpPr/>
          <p:nvPr/>
        </p:nvSpPr>
        <p:spPr>
          <a:xfrm>
            <a:off x="4184958" y="3449927"/>
            <a:ext cx="4334934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매매 계약서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4F4681-1E2E-4465-9569-33A1FF4F6AFB}"/>
              </a:ext>
            </a:extLst>
          </p:cNvPr>
          <p:cNvSpPr/>
          <p:nvPr/>
        </p:nvSpPr>
        <p:spPr>
          <a:xfrm>
            <a:off x="4071057" y="4045839"/>
            <a:ext cx="4334934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상품 발송</a:t>
            </a:r>
            <a:r>
              <a:rPr lang="en-US" altLang="ko-KR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송장 발부</a:t>
            </a:r>
          </a:p>
        </p:txBody>
      </p:sp>
    </p:spTree>
    <p:extLst>
      <p:ext uri="{BB962C8B-B14F-4D97-AF65-F5344CB8AC3E}">
        <p14:creationId xmlns:p14="http://schemas.microsoft.com/office/powerpoint/2010/main" val="967738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298174" y="601150"/>
            <a:ext cx="11152144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265718" y="313391"/>
            <a:ext cx="10827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매매계약의 체결과 이행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312702" y="1578637"/>
            <a:ext cx="11566595" cy="5054325"/>
          </a:xfrm>
          <a:prstGeom prst="parallelogram">
            <a:avLst>
              <a:gd name="adj" fmla="val 5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6B0D7-258A-4CFC-8627-7305ADBF3986}"/>
              </a:ext>
            </a:extLst>
          </p:cNvPr>
          <p:cNvSpPr/>
          <p:nvPr/>
        </p:nvSpPr>
        <p:spPr>
          <a:xfrm>
            <a:off x="10495721" y="113336"/>
            <a:ext cx="1590257" cy="400110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교과서 </a:t>
            </a:r>
            <a:r>
              <a:rPr lang="en-US" altLang="ko-KR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89</a:t>
            </a:r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79BE93-84D1-4BC9-8B4D-70CA1E706856}"/>
              </a:ext>
            </a:extLst>
          </p:cNvPr>
          <p:cNvSpPr/>
          <p:nvPr/>
        </p:nvSpPr>
        <p:spPr>
          <a:xfrm>
            <a:off x="3425750" y="1725748"/>
            <a:ext cx="2812774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견적 의뢰서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0EEDBD-636E-4404-B895-62198E1FAF21}"/>
              </a:ext>
            </a:extLst>
          </p:cNvPr>
          <p:cNvSpPr/>
          <p:nvPr/>
        </p:nvSpPr>
        <p:spPr>
          <a:xfrm>
            <a:off x="7152800" y="2164901"/>
            <a:ext cx="1823156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견적서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E47E16-BAC6-462A-A151-B66DAAAB572E}"/>
              </a:ext>
            </a:extLst>
          </p:cNvPr>
          <p:cNvSpPr/>
          <p:nvPr/>
        </p:nvSpPr>
        <p:spPr>
          <a:xfrm>
            <a:off x="3454742" y="2622816"/>
            <a:ext cx="1823156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주문서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C3062-B081-4AB0-BAC5-C6FCD5352A9D}"/>
              </a:ext>
            </a:extLst>
          </p:cNvPr>
          <p:cNvSpPr/>
          <p:nvPr/>
        </p:nvSpPr>
        <p:spPr>
          <a:xfrm>
            <a:off x="3454660" y="3314747"/>
            <a:ext cx="5521296" cy="632677"/>
          </a:xfrm>
          <a:prstGeom prst="rect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매매 계약서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4F4681-1E2E-4465-9569-33A1FF4F6AFB}"/>
              </a:ext>
            </a:extLst>
          </p:cNvPr>
          <p:cNvSpPr/>
          <p:nvPr/>
        </p:nvSpPr>
        <p:spPr>
          <a:xfrm>
            <a:off x="4641022" y="3988489"/>
            <a:ext cx="4334934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상품 발송</a:t>
            </a:r>
            <a:r>
              <a:rPr lang="en-US" altLang="ko-KR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송장 발부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BA19E5-01FE-402A-A24F-AF3FE5679AC6}"/>
              </a:ext>
            </a:extLst>
          </p:cNvPr>
          <p:cNvSpPr/>
          <p:nvPr/>
        </p:nvSpPr>
        <p:spPr>
          <a:xfrm>
            <a:off x="3425750" y="4641698"/>
            <a:ext cx="2462391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상품 </a:t>
            </a:r>
            <a:r>
              <a:rPr lang="ko-KR" altLang="en-US" sz="36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수취증</a:t>
            </a:r>
            <a:endParaRPr lang="ko-KR" altLang="en-US" sz="36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127879-53FC-403B-80FF-1EB188D7CDB0}"/>
              </a:ext>
            </a:extLst>
          </p:cNvPr>
          <p:cNvSpPr/>
          <p:nvPr/>
        </p:nvSpPr>
        <p:spPr>
          <a:xfrm>
            <a:off x="6489887" y="4960015"/>
            <a:ext cx="2462391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대금 청구서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ED3C1-9EEA-415A-8409-45C56352E4C7}"/>
              </a:ext>
            </a:extLst>
          </p:cNvPr>
          <p:cNvSpPr/>
          <p:nvPr/>
        </p:nvSpPr>
        <p:spPr>
          <a:xfrm>
            <a:off x="3419970" y="5370070"/>
            <a:ext cx="2247373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대금 지급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E15A1-5B88-4321-865E-B4475D92A0B4}"/>
              </a:ext>
            </a:extLst>
          </p:cNvPr>
          <p:cNvSpPr/>
          <p:nvPr/>
        </p:nvSpPr>
        <p:spPr>
          <a:xfrm>
            <a:off x="3679505" y="6013935"/>
            <a:ext cx="5296451" cy="632677"/>
          </a:xfrm>
          <a:prstGeom prst="rect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영수증</a:t>
            </a:r>
            <a:r>
              <a:rPr lang="en-US" altLang="ko-KR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세금 계산서 발송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E0C5AA7-E79C-4AF9-A4AD-F4B2B3A1E234}"/>
              </a:ext>
            </a:extLst>
          </p:cNvPr>
          <p:cNvSpPr/>
          <p:nvPr/>
        </p:nvSpPr>
        <p:spPr>
          <a:xfrm flipH="1">
            <a:off x="2784930" y="1747695"/>
            <a:ext cx="851338" cy="567080"/>
          </a:xfrm>
          <a:prstGeom prst="rightArrow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E50DC75-7F39-4896-BF60-5D47B34610C1}"/>
              </a:ext>
            </a:extLst>
          </p:cNvPr>
          <p:cNvSpPr/>
          <p:nvPr/>
        </p:nvSpPr>
        <p:spPr>
          <a:xfrm flipH="1">
            <a:off x="2784930" y="2655614"/>
            <a:ext cx="851338" cy="567080"/>
          </a:xfrm>
          <a:prstGeom prst="rightArrow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2BD59C-EAFB-43AD-9FD7-40B67130CE0A}"/>
              </a:ext>
            </a:extLst>
          </p:cNvPr>
          <p:cNvSpPr/>
          <p:nvPr/>
        </p:nvSpPr>
        <p:spPr>
          <a:xfrm flipH="1">
            <a:off x="2784930" y="3365116"/>
            <a:ext cx="851338" cy="567080"/>
          </a:xfrm>
          <a:prstGeom prst="rightArrow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7A8DA45-6F63-4B96-BFFB-95AB438A880C}"/>
              </a:ext>
            </a:extLst>
          </p:cNvPr>
          <p:cNvSpPr/>
          <p:nvPr/>
        </p:nvSpPr>
        <p:spPr>
          <a:xfrm>
            <a:off x="8698063" y="2197699"/>
            <a:ext cx="851338" cy="567080"/>
          </a:xfrm>
          <a:prstGeom prst="rightArrow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BF82263-2149-40E1-A680-1CF5690EA35C}"/>
              </a:ext>
            </a:extLst>
          </p:cNvPr>
          <p:cNvSpPr/>
          <p:nvPr/>
        </p:nvSpPr>
        <p:spPr>
          <a:xfrm>
            <a:off x="8698063" y="3348725"/>
            <a:ext cx="851338" cy="567080"/>
          </a:xfrm>
          <a:prstGeom prst="rightArrow">
            <a:avLst/>
          </a:prstGeom>
          <a:solidFill>
            <a:srgbClr val="FE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6467EF-6128-4ADB-B324-E1B0470D1117}"/>
              </a:ext>
            </a:extLst>
          </p:cNvPr>
          <p:cNvSpPr/>
          <p:nvPr/>
        </p:nvSpPr>
        <p:spPr>
          <a:xfrm>
            <a:off x="8821530" y="4036196"/>
            <a:ext cx="851338" cy="567080"/>
          </a:xfrm>
          <a:prstGeom prst="rightArrow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AC7A9AD-5971-4AF1-B3E8-546AD528BAD2}"/>
              </a:ext>
            </a:extLst>
          </p:cNvPr>
          <p:cNvSpPr/>
          <p:nvPr/>
        </p:nvSpPr>
        <p:spPr>
          <a:xfrm>
            <a:off x="8821530" y="4945406"/>
            <a:ext cx="851338" cy="567080"/>
          </a:xfrm>
          <a:prstGeom prst="rightArrow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479A4B-1E7E-4395-8851-96B92DAEBF24}"/>
              </a:ext>
            </a:extLst>
          </p:cNvPr>
          <p:cNvSpPr/>
          <p:nvPr/>
        </p:nvSpPr>
        <p:spPr>
          <a:xfrm>
            <a:off x="8821530" y="6057326"/>
            <a:ext cx="851338" cy="567080"/>
          </a:xfrm>
          <a:prstGeom prst="rightArrow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4FFF6F1-1113-428F-859C-D5747B24DC3A}"/>
              </a:ext>
            </a:extLst>
          </p:cNvPr>
          <p:cNvSpPr/>
          <p:nvPr/>
        </p:nvSpPr>
        <p:spPr>
          <a:xfrm flipH="1">
            <a:off x="2699208" y="4661866"/>
            <a:ext cx="851338" cy="567080"/>
          </a:xfrm>
          <a:prstGeom prst="rightArrow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2CAAAD7-DCA0-4DE4-A48E-AB3E0074EC9E}"/>
              </a:ext>
            </a:extLst>
          </p:cNvPr>
          <p:cNvSpPr/>
          <p:nvPr/>
        </p:nvSpPr>
        <p:spPr>
          <a:xfrm flipH="1">
            <a:off x="2712797" y="5391536"/>
            <a:ext cx="851338" cy="567080"/>
          </a:xfrm>
          <a:prstGeom prst="rightArrow">
            <a:avLst/>
          </a:prstGeom>
          <a:solidFill>
            <a:srgbClr val="C9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ADA74-929C-47B1-9017-3EA9316A2354}"/>
              </a:ext>
            </a:extLst>
          </p:cNvPr>
          <p:cNvSpPr txBox="1"/>
          <p:nvPr/>
        </p:nvSpPr>
        <p:spPr>
          <a:xfrm>
            <a:off x="334292" y="4794173"/>
            <a:ext cx="246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판매자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4BA9E-FDFC-44BB-8308-4A0C65AC0110}"/>
              </a:ext>
            </a:extLst>
          </p:cNvPr>
          <p:cNvSpPr txBox="1"/>
          <p:nvPr/>
        </p:nvSpPr>
        <p:spPr>
          <a:xfrm>
            <a:off x="9423277" y="4804600"/>
            <a:ext cx="246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구매자</a:t>
            </a:r>
          </a:p>
        </p:txBody>
      </p:sp>
      <p:pic>
        <p:nvPicPr>
          <p:cNvPr id="31748" name="Picture 4" descr="Image result for person icon">
            <a:extLst>
              <a:ext uri="{FF2B5EF4-FFF2-40B4-BE49-F238E27FC236}">
                <a16:creationId xmlns:a16="http://schemas.microsoft.com/office/drawing/2014/main" id="{8F05ADE2-EC73-414B-931D-D044505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3" y="2711961"/>
            <a:ext cx="1541391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person icon">
            <a:extLst>
              <a:ext uri="{FF2B5EF4-FFF2-40B4-BE49-F238E27FC236}">
                <a16:creationId xmlns:a16="http://schemas.microsoft.com/office/drawing/2014/main" id="{7978FFCD-FAD4-4C24-8792-BE0BBD4F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853" y="2703134"/>
            <a:ext cx="1541391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Related image">
            <a:extLst>
              <a:ext uri="{FF2B5EF4-FFF2-40B4-BE49-F238E27FC236}">
                <a16:creationId xmlns:a16="http://schemas.microsoft.com/office/drawing/2014/main" id="{A13B1C13-F35B-4180-82A9-FE96BCDE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238" y="5758238"/>
            <a:ext cx="1099762" cy="109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691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691548" y="1914938"/>
            <a:ext cx="9824725" cy="1987826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556588" y="1603514"/>
            <a:ext cx="83780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형성평가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-361509" y="4305451"/>
            <a:ext cx="8690154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295795" y="601150"/>
            <a:ext cx="8119232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265718" y="313391"/>
            <a:ext cx="10827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1-1</a:t>
            </a:r>
            <a:endParaRPr lang="ko-KR" altLang="en-US" sz="7000" i="1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312702" y="1578637"/>
            <a:ext cx="11566595" cy="5054325"/>
          </a:xfrm>
          <a:prstGeom prst="parallelogram">
            <a:avLst>
              <a:gd name="adj" fmla="val 5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6B0D7-258A-4CFC-8627-7305ADBF3986}"/>
              </a:ext>
            </a:extLst>
          </p:cNvPr>
          <p:cNvSpPr/>
          <p:nvPr/>
        </p:nvSpPr>
        <p:spPr>
          <a:xfrm>
            <a:off x="10495721" y="113336"/>
            <a:ext cx="1590257" cy="400110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교과서 </a:t>
            </a:r>
            <a:r>
              <a:rPr lang="en-US" altLang="ko-KR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85</a:t>
            </a:r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562F0D-0EF6-4E09-8ECD-C9A251C33A80}"/>
              </a:ext>
            </a:extLst>
          </p:cNvPr>
          <p:cNvSpPr/>
          <p:nvPr/>
        </p:nvSpPr>
        <p:spPr>
          <a:xfrm>
            <a:off x="870099" y="1839309"/>
            <a:ext cx="11009198" cy="4309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5000"/>
              </a:lnSpc>
            </a:pP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① </a:t>
            </a:r>
            <a:r>
              <a:rPr lang="ko-KR" altLang="en-US" sz="3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구체적</a:t>
            </a: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시장</a:t>
            </a:r>
          </a:p>
          <a:p>
            <a:pPr indent="444500" algn="just" fontAlgn="base" latinLnBrk="0">
              <a:lnSpc>
                <a:spcPct val="155000"/>
              </a:lnSpc>
            </a:pP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▷ </a:t>
            </a:r>
            <a:r>
              <a:rPr lang="ko-KR" altLang="en-US" sz="3600" kern="0" dirty="0">
                <a:solidFill>
                  <a:srgbClr val="00000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조직적 시장</a:t>
            </a:r>
          </a:p>
          <a:p>
            <a:pPr indent="625475" fontAlgn="base" latinLnBrk="0">
              <a:lnSpc>
                <a:spcPct val="155000"/>
              </a:lnSpc>
            </a:pPr>
            <a:r>
              <a:rPr lang="en-US" altLang="ko-KR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구체적 시장 중</a:t>
            </a:r>
            <a:r>
              <a:rPr lang="en-US" altLang="ko-KR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kern="0" dirty="0">
                <a:solidFill>
                  <a:srgbClr val="FF3388"/>
                </a:solidFill>
                <a:uFill>
                  <a:solidFill>
                    <a:srgbClr val="000000"/>
                  </a:solidFill>
                </a:u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일정한 규칙</a:t>
            </a: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따라 일정한 장소에서 </a:t>
            </a:r>
            <a:r>
              <a:rPr lang="ko-KR" altLang="en-US" sz="3600" kern="0" dirty="0">
                <a:solidFill>
                  <a:srgbClr val="FF3388"/>
                </a:solidFill>
                <a:uFill>
                  <a:solidFill>
                    <a:srgbClr val="000000"/>
                  </a:solidFill>
                </a:u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대규모</a:t>
            </a: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상품을 거래하는 시장</a:t>
            </a:r>
            <a:endParaRPr lang="en-US" altLang="ko-KR" sz="3600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indent="625475" fontAlgn="base" latinLnBrk="0">
              <a:lnSpc>
                <a:spcPct val="155000"/>
              </a:lnSpc>
            </a:pPr>
            <a:r>
              <a:rPr lang="ko-KR" altLang="en-US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</a:t>
            </a:r>
            <a:r>
              <a:rPr lang="en-US" altLang="ko-KR" sz="3600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 </a:t>
            </a:r>
            <a:r>
              <a:rPr lang="ko-KR" altLang="en-US" sz="3600" kern="0" dirty="0">
                <a:solidFill>
                  <a:srgbClr val="FF338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중앙도매시장</a:t>
            </a:r>
            <a:r>
              <a:rPr lang="en-US" altLang="ko-KR" sz="3600" kern="0" dirty="0">
                <a:solidFill>
                  <a:srgbClr val="FF338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3600" kern="0" dirty="0">
                <a:solidFill>
                  <a:srgbClr val="FF338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증권 거래소</a:t>
            </a:r>
            <a:endParaRPr lang="ko-KR" altLang="en-US" sz="3600" kern="0" spc="0" dirty="0">
              <a:solidFill>
                <a:srgbClr val="FF3388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0217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320179" y="601150"/>
            <a:ext cx="9824271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265718" y="313391"/>
            <a:ext cx="10827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1-2</a:t>
            </a:r>
            <a:endParaRPr lang="ko-KR" altLang="en-US" sz="7000" i="1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312702" y="1578637"/>
            <a:ext cx="11566595" cy="5054325"/>
          </a:xfrm>
          <a:prstGeom prst="parallelogram">
            <a:avLst>
              <a:gd name="adj" fmla="val 5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6B0D7-258A-4CFC-8627-7305ADBF3986}"/>
              </a:ext>
            </a:extLst>
          </p:cNvPr>
          <p:cNvSpPr/>
          <p:nvPr/>
        </p:nvSpPr>
        <p:spPr>
          <a:xfrm>
            <a:off x="10495721" y="113336"/>
            <a:ext cx="1590257" cy="400110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교과서 </a:t>
            </a:r>
            <a:r>
              <a:rPr lang="en-US" altLang="ko-KR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87</a:t>
            </a:r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BEFFCA-66D0-4FCD-AB55-68540297F1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540" y="1873017"/>
          <a:ext cx="10730439" cy="4479509"/>
        </p:xfrm>
        <a:graphic>
          <a:graphicData uri="http://schemas.openxmlformats.org/drawingml/2006/table">
            <a:tbl>
              <a:tblPr/>
              <a:tblGrid>
                <a:gridCol w="1462808">
                  <a:extLst>
                    <a:ext uri="{9D8B030D-6E8A-4147-A177-3AD203B41FA5}">
                      <a16:colId xmlns:a16="http://schemas.microsoft.com/office/drawing/2014/main" val="3920651876"/>
                    </a:ext>
                  </a:extLst>
                </a:gridCol>
                <a:gridCol w="4067669">
                  <a:extLst>
                    <a:ext uri="{9D8B030D-6E8A-4147-A177-3AD203B41FA5}">
                      <a16:colId xmlns:a16="http://schemas.microsoft.com/office/drawing/2014/main" val="2238100074"/>
                    </a:ext>
                  </a:extLst>
                </a:gridCol>
                <a:gridCol w="5199962">
                  <a:extLst>
                    <a:ext uri="{9D8B030D-6E8A-4147-A177-3AD203B41FA5}">
                      <a16:colId xmlns:a16="http://schemas.microsoft.com/office/drawing/2014/main" val="2764887355"/>
                    </a:ext>
                  </a:extLst>
                </a:gridCol>
              </a:tblGrid>
              <a:tr h="6740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210 콤퓨타세탁 R" panose="02020603020101020101" pitchFamily="18" charset="-127"/>
                        <a:ea typeface="210 콤퓨타세탁 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장점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단점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97837"/>
                  </a:ext>
                </a:extLst>
              </a:tr>
              <a:tr h="1902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R" panose="02020603020101020101" pitchFamily="18" charset="-127"/>
                          <a:ea typeface="210 콤퓨타세탁 R" panose="02020603020101020101" pitchFamily="18" charset="-127"/>
                        </a:rPr>
                        <a:t>대량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R" panose="02020603020101020101" pitchFamily="18" charset="-127"/>
                          <a:ea typeface="210 콤퓨타세탁 R" panose="02020603020101020101" pitchFamily="18" charset="-127"/>
                        </a:rPr>
                        <a:t> 매입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현금과 수량 </a:t>
                      </a: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할인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급속한 수요 대비가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상품의 재고</a:t>
                      </a:r>
                      <a:r>
                        <a:rPr lang="en-US" altLang="ko-KR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보관 </a:t>
                      </a: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경비 발생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상품의 변질로 인한 </a:t>
                      </a: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손실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51509"/>
                  </a:ext>
                </a:extLst>
              </a:tr>
              <a:tr h="1902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R" panose="02020603020101020101" pitchFamily="18" charset="-127"/>
                          <a:ea typeface="210 콤퓨타세탁 R" panose="02020603020101020101" pitchFamily="18" charset="-127"/>
                        </a:rPr>
                        <a:t>당용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R" panose="02020603020101020101" pitchFamily="18" charset="-127"/>
                          <a:ea typeface="210 콤퓨타세탁 R" panose="02020603020101020101" pitchFamily="18" charset="-127"/>
                        </a:rPr>
                        <a:t> 매입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재고 위험과 비용 절감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소자본 창업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소량 매입으로 인한 </a:t>
                      </a:r>
                      <a:r>
                        <a:rPr lang="ko-KR" altLang="en-US" sz="2800" kern="0" spc="0" dirty="0">
                          <a:solidFill>
                            <a:srgbClr val="FF3388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비용 증가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▸ 상품의 품절로 인한 고객의 불만 </a:t>
                      </a:r>
                      <a:endParaRPr lang="en-US" altLang="ko-KR" sz="2800" kern="0" spc="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  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발생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54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31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320179" y="601150"/>
            <a:ext cx="9824271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265718" y="313391"/>
            <a:ext cx="10827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1-3</a:t>
            </a:r>
            <a:endParaRPr lang="ko-KR" altLang="en-US" sz="7000" i="1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312702" y="1578637"/>
            <a:ext cx="11566595" cy="5054325"/>
          </a:xfrm>
          <a:prstGeom prst="parallelogram">
            <a:avLst>
              <a:gd name="adj" fmla="val 5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F6B0D7-258A-4CFC-8627-7305ADBF3986}"/>
              </a:ext>
            </a:extLst>
          </p:cNvPr>
          <p:cNvSpPr/>
          <p:nvPr/>
        </p:nvSpPr>
        <p:spPr>
          <a:xfrm>
            <a:off x="10495721" y="113336"/>
            <a:ext cx="1590257" cy="400110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교과서 </a:t>
            </a:r>
            <a:r>
              <a:rPr lang="en-US" altLang="ko-KR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88</a:t>
            </a:r>
            <a:r>
              <a:rPr lang="ko-KR" altLang="en-US" sz="2000" dirty="0">
                <a:solidFill>
                  <a:srgbClr val="1E2E5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쪽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B3802A-6E14-4275-AE49-02CA0821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8" y="1836090"/>
            <a:ext cx="9433123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▶ </a:t>
            </a:r>
            <a:r>
              <a:rPr lang="ko-KR" altLang="en-US" sz="44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판매가격 결정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71F78D-3EEF-4858-BC8D-8BCAA4CCD894}"/>
              </a:ext>
            </a:extLst>
          </p:cNvPr>
          <p:cNvGrpSpPr/>
          <p:nvPr/>
        </p:nvGrpSpPr>
        <p:grpSpPr>
          <a:xfrm>
            <a:off x="659668" y="2755886"/>
            <a:ext cx="10782184" cy="3327956"/>
            <a:chOff x="352753" y="1775031"/>
            <a:chExt cx="10890006" cy="3361235"/>
          </a:xfrm>
        </p:grpSpPr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6D0F905-42B1-4A08-9B8A-4251FD305F69}"/>
                </a:ext>
              </a:extLst>
            </p:cNvPr>
            <p:cNvSpPr/>
            <p:nvPr/>
          </p:nvSpPr>
          <p:spPr>
            <a:xfrm>
              <a:off x="352753" y="2435087"/>
              <a:ext cx="2928740" cy="993913"/>
            </a:xfrm>
            <a:prstGeom prst="cube">
              <a:avLst>
                <a:gd name="adj" fmla="val 13000"/>
              </a:avLst>
            </a:prstGeom>
            <a:solidFill>
              <a:srgbClr val="FEDBB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매입 가격</a:t>
              </a:r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225BA061-2353-4F15-8ED7-5BFC0DE58689}"/>
                </a:ext>
              </a:extLst>
            </p:cNvPr>
            <p:cNvSpPr/>
            <p:nvPr/>
          </p:nvSpPr>
          <p:spPr>
            <a:xfrm>
              <a:off x="3196871" y="2435086"/>
              <a:ext cx="2759006" cy="993913"/>
            </a:xfrm>
            <a:prstGeom prst="cube">
              <a:avLst>
                <a:gd name="adj" fmla="val 13000"/>
              </a:avLst>
            </a:prstGeom>
            <a:solidFill>
              <a:srgbClr val="F5D3D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매입 제 비용</a:t>
              </a:r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32328A5F-BF51-4CE9-B527-1EADB6D76F2A}"/>
                </a:ext>
              </a:extLst>
            </p:cNvPr>
            <p:cNvSpPr/>
            <p:nvPr/>
          </p:nvSpPr>
          <p:spPr>
            <a:xfrm>
              <a:off x="5867710" y="2435087"/>
              <a:ext cx="3078135" cy="993913"/>
            </a:xfrm>
            <a:prstGeom prst="cube">
              <a:avLst>
                <a:gd name="adj" fmla="val 13000"/>
              </a:avLst>
            </a:prstGeom>
            <a:solidFill>
              <a:srgbClr val="B8DBD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영업비</a:t>
              </a:r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A9744371-7737-4885-B8B0-6E6FC64540D6}"/>
                </a:ext>
              </a:extLst>
            </p:cNvPr>
            <p:cNvSpPr/>
            <p:nvPr/>
          </p:nvSpPr>
          <p:spPr>
            <a:xfrm>
              <a:off x="8842527" y="2435085"/>
              <a:ext cx="2400232" cy="993913"/>
            </a:xfrm>
            <a:prstGeom prst="cube">
              <a:avLst>
                <a:gd name="adj" fmla="val 13000"/>
              </a:avLst>
            </a:prstGeom>
            <a:solidFill>
              <a:srgbClr val="C8C8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희망이익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020A430-1763-4301-9D91-C6CC0F8F91E8}"/>
                </a:ext>
              </a:extLst>
            </p:cNvPr>
            <p:cNvCxnSpPr/>
            <p:nvPr/>
          </p:nvCxnSpPr>
          <p:spPr>
            <a:xfrm>
              <a:off x="352753" y="3428998"/>
              <a:ext cx="0" cy="1440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646697B-DEC9-4195-8C3E-95C3445B35A9}"/>
                </a:ext>
              </a:extLst>
            </p:cNvPr>
            <p:cNvCxnSpPr/>
            <p:nvPr/>
          </p:nvCxnSpPr>
          <p:spPr>
            <a:xfrm>
              <a:off x="11116446" y="3428998"/>
              <a:ext cx="0" cy="1440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22E545E-B1F7-40A5-A35D-51FA41ECA5C4}"/>
                </a:ext>
              </a:extLst>
            </p:cNvPr>
            <p:cNvCxnSpPr/>
            <p:nvPr/>
          </p:nvCxnSpPr>
          <p:spPr>
            <a:xfrm>
              <a:off x="5867710" y="3435505"/>
              <a:ext cx="0" cy="555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C19888-41F6-4FB0-BD8B-6F6F26855695}"/>
                </a:ext>
              </a:extLst>
            </p:cNvPr>
            <p:cNvCxnSpPr/>
            <p:nvPr/>
          </p:nvCxnSpPr>
          <p:spPr>
            <a:xfrm>
              <a:off x="8842527" y="3429000"/>
              <a:ext cx="0" cy="984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58E5A22-5AB6-436B-9D23-8F2B9718C43F}"/>
                </a:ext>
              </a:extLst>
            </p:cNvPr>
            <p:cNvCxnSpPr/>
            <p:nvPr/>
          </p:nvCxnSpPr>
          <p:spPr>
            <a:xfrm>
              <a:off x="352753" y="3700128"/>
              <a:ext cx="55149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2F07252-43D1-48E4-BE92-35905032BFF4}"/>
                </a:ext>
              </a:extLst>
            </p:cNvPr>
            <p:cNvCxnSpPr>
              <a:cxnSpLocks/>
            </p:cNvCxnSpPr>
            <p:nvPr/>
          </p:nvCxnSpPr>
          <p:spPr>
            <a:xfrm>
              <a:off x="352753" y="4256566"/>
              <a:ext cx="84897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85310B1-12F9-412A-A711-EF83D92DD465}"/>
                </a:ext>
              </a:extLst>
            </p:cNvPr>
            <p:cNvCxnSpPr>
              <a:cxnSpLocks/>
            </p:cNvCxnSpPr>
            <p:nvPr/>
          </p:nvCxnSpPr>
          <p:spPr>
            <a:xfrm>
              <a:off x="352753" y="4759841"/>
              <a:ext cx="107636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992D879-36CC-4A9D-ADC2-68B4023BCAD3}"/>
                </a:ext>
              </a:extLst>
            </p:cNvPr>
            <p:cNvCxnSpPr>
              <a:cxnSpLocks/>
            </p:cNvCxnSpPr>
            <p:nvPr/>
          </p:nvCxnSpPr>
          <p:spPr>
            <a:xfrm>
              <a:off x="5955877" y="2183216"/>
              <a:ext cx="52868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78EC24-1403-4359-A4E1-C8FB99B22B1C}"/>
                </a:ext>
              </a:extLst>
            </p:cNvPr>
            <p:cNvCxnSpPr/>
            <p:nvPr/>
          </p:nvCxnSpPr>
          <p:spPr>
            <a:xfrm>
              <a:off x="5955877" y="1879627"/>
              <a:ext cx="0" cy="555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1A42DA3-E21F-4A7B-B63E-ACB07C4E6705}"/>
                </a:ext>
              </a:extLst>
            </p:cNvPr>
            <p:cNvCxnSpPr/>
            <p:nvPr/>
          </p:nvCxnSpPr>
          <p:spPr>
            <a:xfrm>
              <a:off x="11242759" y="1879627"/>
              <a:ext cx="0" cy="555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AE56E0-DFC6-4C56-BCDE-ADDDCE7276EA}"/>
                </a:ext>
              </a:extLst>
            </p:cNvPr>
            <p:cNvSpPr/>
            <p:nvPr/>
          </p:nvSpPr>
          <p:spPr>
            <a:xfrm>
              <a:off x="7091096" y="1775031"/>
              <a:ext cx="2951547" cy="567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err="1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이폭</a:t>
              </a:r>
              <a:r>
                <a:rPr lang="en-US" altLang="ko-KR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(margin)</a:t>
              </a:r>
              <a:endParaRPr lang="ko-KR" altLang="en-US" sz="30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622752-22F8-4D5A-9841-A6DAF2617DD3}"/>
                </a:ext>
              </a:extLst>
            </p:cNvPr>
            <p:cNvSpPr/>
            <p:nvPr/>
          </p:nvSpPr>
          <p:spPr>
            <a:xfrm>
              <a:off x="2009312" y="3480941"/>
              <a:ext cx="1969810" cy="655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매입원가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66A27C-47EB-4F11-8B53-A35C74A5BD3F}"/>
                </a:ext>
              </a:extLst>
            </p:cNvPr>
            <p:cNvSpPr/>
            <p:nvPr/>
          </p:nvSpPr>
          <p:spPr>
            <a:xfrm>
              <a:off x="4276992" y="4046425"/>
              <a:ext cx="2030313" cy="603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판매원가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032CF2-7294-4B04-B4EB-AB6D4A600787}"/>
                </a:ext>
              </a:extLst>
            </p:cNvPr>
            <p:cNvSpPr/>
            <p:nvPr/>
          </p:nvSpPr>
          <p:spPr>
            <a:xfrm>
              <a:off x="7554980" y="4532734"/>
              <a:ext cx="2030305" cy="603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판매가격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19385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6FD12B-B690-4BAB-B724-7121F3A01E56}"/>
              </a:ext>
            </a:extLst>
          </p:cNvPr>
          <p:cNvSpPr/>
          <p:nvPr/>
        </p:nvSpPr>
        <p:spPr>
          <a:xfrm>
            <a:off x="17781" y="0"/>
            <a:ext cx="2579646" cy="685800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rgbClr val="1E2E5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59F05C57-2F6A-46FD-9C46-64DB94ED39C1}"/>
              </a:ext>
            </a:extLst>
          </p:cNvPr>
          <p:cNvSpPr/>
          <p:nvPr/>
        </p:nvSpPr>
        <p:spPr>
          <a:xfrm>
            <a:off x="-691548" y="1914938"/>
            <a:ext cx="9824725" cy="1987826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43E6B-3AB6-451D-9885-258FD563E5AB}"/>
              </a:ext>
            </a:extLst>
          </p:cNvPr>
          <p:cNvSpPr txBox="1"/>
          <p:nvPr/>
        </p:nvSpPr>
        <p:spPr>
          <a:xfrm>
            <a:off x="556588" y="1603514"/>
            <a:ext cx="83780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</a:t>
            </a:r>
            <a:r>
              <a:rPr lang="ko-KR" altLang="en-US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&amp;</a:t>
            </a:r>
            <a:r>
              <a:rPr lang="ko-KR" altLang="en-US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17000" i="1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</a:t>
            </a:r>
            <a:endParaRPr lang="ko-KR" altLang="en-US" sz="17000" i="1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A6CBA2BA-E1E3-42A9-A423-1D45203EC105}"/>
              </a:ext>
            </a:extLst>
          </p:cNvPr>
          <p:cNvSpPr/>
          <p:nvPr/>
        </p:nvSpPr>
        <p:spPr>
          <a:xfrm>
            <a:off x="-361509" y="4305451"/>
            <a:ext cx="8690154" cy="766394"/>
          </a:xfrm>
          <a:prstGeom prst="parallelogram">
            <a:avLst>
              <a:gd name="adj" fmla="val 33667"/>
            </a:avLst>
          </a:prstGeom>
          <a:solidFill>
            <a:srgbClr val="FF3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5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215</Words>
  <Application>Microsoft Office PowerPoint</Application>
  <PresentationFormat>와이드스크린</PresentationFormat>
  <Paragraphs>71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210 콤퓨타세탁 R</vt:lpstr>
      <vt:lpstr>210 콤퓨타세탁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JangEhwa</dc:creator>
  <cp:lastModifiedBy>JangEhwa</cp:lastModifiedBy>
  <cp:revision>208</cp:revision>
  <dcterms:created xsi:type="dcterms:W3CDTF">2019-03-22T15:52:36Z</dcterms:created>
  <dcterms:modified xsi:type="dcterms:W3CDTF">2019-08-09T11:16:56Z</dcterms:modified>
</cp:coreProperties>
</file>