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435" r:id="rId2"/>
    <p:sldId id="585" r:id="rId3"/>
    <p:sldId id="537" r:id="rId4"/>
    <p:sldId id="530" r:id="rId5"/>
    <p:sldId id="581" r:id="rId6"/>
    <p:sldId id="582" r:id="rId7"/>
    <p:sldId id="584" r:id="rId8"/>
    <p:sldId id="575" r:id="rId9"/>
    <p:sldId id="576" r:id="rId10"/>
    <p:sldId id="577" r:id="rId11"/>
    <p:sldId id="478" r:id="rId12"/>
    <p:sldId id="492" r:id="rId13"/>
    <p:sldId id="578" r:id="rId14"/>
    <p:sldId id="579" r:id="rId15"/>
    <p:sldId id="580" r:id="rId16"/>
    <p:sldId id="583" r:id="rId17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00"/>
    <a:srgbClr val="3366FF"/>
    <a:srgbClr val="FF3300"/>
    <a:srgbClr val="B2B2B2"/>
    <a:srgbClr val="33CCCC"/>
    <a:srgbClr val="0099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8658280-2010-4181-AE7A-57D5E18BA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467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6904F83-9D4D-484F-A9C2-BF1BE55A05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9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715000" y="152400"/>
            <a:ext cx="3276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大学计算机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1717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362700" cy="5973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3600" y="152400"/>
            <a:ext cx="3200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Arc 1026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5943600" y="152400"/>
            <a:ext cx="320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大学计算机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 Narrow" pitchFamily="34" charset="0"/>
          <a:ea typeface="华文琥珀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 Narrow" pitchFamily="34" charset="0"/>
          <a:ea typeface="华文琥珀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 Narrow" pitchFamily="34" charset="0"/>
          <a:ea typeface="华文琥珀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 Narrow" pitchFamily="34" charset="0"/>
          <a:ea typeface="华文琥珀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 Narrow" pitchFamily="34" charset="0"/>
          <a:ea typeface="华文琥珀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 Narrow" pitchFamily="34" charset="0"/>
          <a:ea typeface="华文琥珀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 Narrow" pitchFamily="34" charset="0"/>
          <a:ea typeface="华文琥珀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 Narrow" pitchFamily="34" charset="0"/>
          <a:ea typeface="华文琥珀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3203575" y="4292600"/>
            <a:ext cx="510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36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许 宏 丽</a:t>
            </a:r>
            <a:br>
              <a:rPr lang="zh-CN" altLang="en-US" sz="36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</a:br>
            <a:r>
              <a:rPr lang="zh-CN" altLang="en-US" sz="3600" b="1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计算机与信息技术学院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2514600" y="15240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dist">
              <a:lnSpc>
                <a:spcPct val="70000"/>
              </a:lnSpc>
            </a:pPr>
            <a:r>
              <a:rPr lang="zh-CN" altLang="en-US" sz="6600" b="1">
                <a:solidFill>
                  <a:schemeClr val="bg1"/>
                </a:solidFill>
                <a:latin typeface="Arial Narrow" pitchFamily="34" charset="0"/>
                <a:ea typeface="隶书" pitchFamily="49" charset="-122"/>
              </a:rPr>
              <a:t>高级操作系统</a:t>
            </a:r>
          </a:p>
        </p:txBody>
      </p:sp>
      <p:pic>
        <p:nvPicPr>
          <p:cNvPr id="3076" name="Picture 7" descr="tianhu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4343400"/>
            <a:ext cx="2552700" cy="17145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785786" y="928670"/>
            <a:ext cx="7343775" cy="5307031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 cap="sq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</a:rPr>
              <a:t>实验</a:t>
            </a:r>
            <a:r>
              <a:rPr lang="en-US" altLang="zh-CN" sz="2800" b="1" dirty="0">
                <a:solidFill>
                  <a:schemeClr val="bg1"/>
                </a:solidFill>
              </a:rPr>
              <a:t>1   Linux</a:t>
            </a:r>
            <a:r>
              <a:rPr lang="zh-CN" altLang="en-US" sz="2800" b="1" dirty="0">
                <a:solidFill>
                  <a:schemeClr val="bg1"/>
                </a:solidFill>
              </a:rPr>
              <a:t>的安装与性能评价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  实验</a:t>
            </a:r>
            <a:r>
              <a:rPr lang="en-US" altLang="zh-CN" sz="2800" b="1" dirty="0">
                <a:solidFill>
                  <a:schemeClr val="bg1"/>
                </a:solidFill>
              </a:rPr>
              <a:t>2   UNIX</a:t>
            </a:r>
            <a:r>
              <a:rPr lang="zh-CN" altLang="en-US" sz="2800" b="1" dirty="0">
                <a:solidFill>
                  <a:schemeClr val="bg1"/>
                </a:solidFill>
              </a:rPr>
              <a:t>基本命令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  实验</a:t>
            </a:r>
            <a:r>
              <a:rPr lang="en-US" altLang="zh-CN" sz="2800" b="1" dirty="0">
                <a:solidFill>
                  <a:schemeClr val="bg1"/>
                </a:solidFill>
              </a:rPr>
              <a:t>3   Linux</a:t>
            </a:r>
            <a:r>
              <a:rPr lang="zh-CN" altLang="en-US" sz="2800" b="1" dirty="0">
                <a:solidFill>
                  <a:schemeClr val="bg1"/>
                </a:solidFill>
              </a:rPr>
              <a:t>内核模块的编写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  实验</a:t>
            </a:r>
            <a:r>
              <a:rPr lang="en-US" altLang="zh-CN" sz="2800" b="1" dirty="0">
                <a:solidFill>
                  <a:schemeClr val="bg1"/>
                </a:solidFill>
              </a:rPr>
              <a:t>4   Linux</a:t>
            </a:r>
            <a:r>
              <a:rPr lang="zh-CN" altLang="en-US" sz="2800" b="1" dirty="0">
                <a:solidFill>
                  <a:schemeClr val="bg1"/>
                </a:solidFill>
              </a:rPr>
              <a:t>系统调用的编写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  实验</a:t>
            </a:r>
            <a:r>
              <a:rPr lang="en-US" altLang="zh-CN" sz="2800" b="1" dirty="0">
                <a:solidFill>
                  <a:schemeClr val="bg1"/>
                </a:solidFill>
              </a:rPr>
              <a:t>5   Linux</a:t>
            </a:r>
            <a:r>
              <a:rPr lang="zh-CN" altLang="en-US" sz="2800" b="1" dirty="0">
                <a:solidFill>
                  <a:schemeClr val="bg1"/>
                </a:solidFill>
              </a:rPr>
              <a:t>进程调度算法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  实验</a:t>
            </a:r>
            <a:r>
              <a:rPr lang="en-US" altLang="zh-CN" sz="2800" b="1" dirty="0">
                <a:solidFill>
                  <a:schemeClr val="bg1"/>
                </a:solidFill>
              </a:rPr>
              <a:t>6   </a:t>
            </a:r>
            <a:r>
              <a:rPr lang="en-US" altLang="zh-CN" sz="2800" b="1" dirty="0" err="1">
                <a:solidFill>
                  <a:schemeClr val="bg1"/>
                </a:solidFill>
              </a:rPr>
              <a:t>Bshell</a:t>
            </a:r>
            <a:r>
              <a:rPr lang="zh-CN" altLang="en-US" sz="2800" b="1" dirty="0">
                <a:solidFill>
                  <a:schemeClr val="bg1"/>
                </a:solidFill>
              </a:rPr>
              <a:t>编程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  实验</a:t>
            </a:r>
            <a:r>
              <a:rPr lang="en-US" altLang="zh-CN" sz="2800" b="1" dirty="0">
                <a:solidFill>
                  <a:schemeClr val="bg1"/>
                </a:solidFill>
              </a:rPr>
              <a:t>7   pipe</a:t>
            </a:r>
            <a:r>
              <a:rPr lang="zh-CN" altLang="en-US" sz="2800" b="1" dirty="0">
                <a:solidFill>
                  <a:schemeClr val="bg1"/>
                </a:solidFill>
              </a:rPr>
              <a:t>机制实现进程信息交换</a:t>
            </a:r>
          </a:p>
          <a:p>
            <a:pPr eaLnBrk="0" hangingPunct="0"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  实验</a:t>
            </a:r>
            <a:r>
              <a:rPr lang="en-US" altLang="zh-CN" sz="2800" b="1" dirty="0">
                <a:solidFill>
                  <a:schemeClr val="bg1"/>
                </a:solidFill>
              </a:rPr>
              <a:t>8  </a:t>
            </a:r>
            <a:r>
              <a:rPr lang="zh-CN" altLang="en-US" sz="2800" b="1" dirty="0">
                <a:solidFill>
                  <a:schemeClr val="bg1"/>
                </a:solidFill>
              </a:rPr>
              <a:t>类</a:t>
            </a:r>
            <a:r>
              <a:rPr lang="en-US" altLang="zh-CN" sz="2800" b="1" dirty="0">
                <a:solidFill>
                  <a:schemeClr val="bg1"/>
                </a:solidFill>
              </a:rPr>
              <a:t>ex2</a:t>
            </a:r>
            <a:r>
              <a:rPr lang="zh-CN" altLang="en-US" sz="2800" b="1" dirty="0">
                <a:solidFill>
                  <a:schemeClr val="bg1"/>
                </a:solidFill>
              </a:rPr>
              <a:t>文件系统的设计与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实现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33507" name="AutoShape 3"/>
          <p:cNvSpPr>
            <a:spLocks noChangeArrowheads="1"/>
          </p:cNvSpPr>
          <p:nvPr/>
        </p:nvSpPr>
        <p:spPr bwMode="auto">
          <a:xfrm>
            <a:off x="7164388" y="188913"/>
            <a:ext cx="1752600" cy="603250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kumimoji="0" lang="zh-CN" altLang="en-US" sz="2200" b="1" dirty="0" smtClean="0">
                <a:solidFill>
                  <a:schemeClr val="folHlink"/>
                </a:solidFill>
              </a:rPr>
              <a:t>实践训练</a:t>
            </a:r>
            <a:endParaRPr kumimoji="0" lang="en-US" altLang="zh-CN" sz="2200" b="1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46" name="AutoShape 18" descr="蓝色砂纸"/>
          <p:cNvSpPr>
            <a:spLocks noChangeArrowheads="1"/>
          </p:cNvSpPr>
          <p:nvPr/>
        </p:nvSpPr>
        <p:spPr bwMode="auto">
          <a:xfrm>
            <a:off x="304800" y="381000"/>
            <a:ext cx="5029200" cy="7620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FF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3600" b="1">
                <a:solidFill>
                  <a:srgbClr val="000099"/>
                </a:solidFill>
                <a:ea typeface="隶书" pitchFamily="49" charset="-122"/>
              </a:rPr>
              <a:t> </a:t>
            </a:r>
            <a:r>
              <a:rPr lang="zh-CN" altLang="en-US" sz="3600" b="1">
                <a:solidFill>
                  <a:srgbClr val="000099"/>
                </a:solidFill>
                <a:ea typeface="隶书" pitchFamily="49" charset="-122"/>
              </a:rPr>
              <a:t>教学环境与学时分配</a:t>
            </a:r>
            <a:endParaRPr lang="zh-CN" altLang="en-US" sz="3600" b="1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06550" name="AutoShape 2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059113" y="1557338"/>
            <a:ext cx="5835650" cy="2057400"/>
          </a:xfrm>
          <a:prstGeom prst="wedgeRoundRectCallout">
            <a:avLst>
              <a:gd name="adj1" fmla="val -21681"/>
              <a:gd name="adj2" fmla="val 44292"/>
              <a:gd name="adj3" fmla="val 16667"/>
            </a:avLst>
          </a:prstGeom>
          <a:solidFill>
            <a:schemeClr val="folHlink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18000" rIns="18000" anchor="ctr"/>
          <a:lstStyle/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总  学  时：</a:t>
            </a:r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32 </a:t>
            </a:r>
            <a:r>
              <a:rPr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学时</a:t>
            </a:r>
            <a:endParaRPr lang="zh-CN" altLang="en-US" sz="2400" b="1">
              <a:solidFill>
                <a:schemeClr val="bg1"/>
              </a:solidFill>
              <a:ea typeface="楷体_GB2312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基础理论：</a:t>
            </a:r>
            <a:r>
              <a:rPr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400" b="1">
                <a:solidFill>
                  <a:schemeClr val="bg1"/>
                </a:solidFill>
              </a:rPr>
              <a:t>学时</a:t>
            </a:r>
            <a:endParaRPr lang="zh-CN" altLang="en-US" sz="24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实    验：</a:t>
            </a: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学时</a:t>
            </a: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课内</a:t>
            </a: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)+16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学时</a:t>
            </a: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课外</a:t>
            </a: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11268" name="Picture 23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508500"/>
            <a:ext cx="1795463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6553" name="AutoShape 2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203575" y="3716338"/>
            <a:ext cx="5616575" cy="2544762"/>
          </a:xfrm>
          <a:prstGeom prst="wedgeRoundRectCallout">
            <a:avLst>
              <a:gd name="adj1" fmla="val -8731"/>
              <a:gd name="adj2" fmla="val -43764"/>
              <a:gd name="adj3" fmla="val 16667"/>
            </a:avLst>
          </a:prstGeom>
          <a:solidFill>
            <a:schemeClr val="folHlink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讲        课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lang="en-US" altLang="zh-CN" sz="2400" b="1" smtClean="0">
                <a:solidFill>
                  <a:srgbClr val="FFFF00"/>
                </a:solidFill>
                <a:ea typeface="楷体_GB2312" pitchFamily="49" charset="-122"/>
              </a:rPr>
              <a:t>YF610</a:t>
            </a:r>
            <a:endParaRPr lang="en-US" altLang="zh-CN" sz="2400" b="1" dirty="0">
              <a:solidFill>
                <a:schemeClr val="bg1"/>
              </a:solidFill>
              <a:ea typeface="楷体_GB2312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上    机：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综合实验室</a:t>
            </a:r>
            <a:endParaRPr lang="zh-CN" altLang="en-US" sz="24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研究生机房</a:t>
            </a:r>
            <a:b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个人电脑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5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38" name="AutoShape 26" descr="蓝色砂纸"/>
          <p:cNvSpPr>
            <a:spLocks noChangeArrowheads="1"/>
          </p:cNvSpPr>
          <p:nvPr/>
        </p:nvSpPr>
        <p:spPr bwMode="auto">
          <a:xfrm>
            <a:off x="468313" y="549275"/>
            <a:ext cx="3276600" cy="7620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FF33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教学考核</a:t>
            </a:r>
            <a:endParaRPr lang="zh-CN" altLang="en-US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22939" name="AutoShape 27"/>
          <p:cNvSpPr>
            <a:spLocks noChangeArrowheads="1"/>
          </p:cNvSpPr>
          <p:nvPr/>
        </p:nvSpPr>
        <p:spPr bwMode="auto">
          <a:xfrm>
            <a:off x="857224" y="1700213"/>
            <a:ext cx="8072494" cy="4249067"/>
          </a:xfrm>
          <a:prstGeom prst="wedgeRoundRectCallout">
            <a:avLst>
              <a:gd name="adj1" fmla="val -50266"/>
              <a:gd name="adj2" fmla="val -18886"/>
              <a:gd name="adj3" fmla="val 16667"/>
            </a:avLst>
          </a:prstGeom>
          <a:solidFill>
            <a:schemeClr val="folHlink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chemeClr val="hlink"/>
                </a:solidFill>
                <a:ea typeface="楷体_GB2312" pitchFamily="49" charset="-122"/>
              </a:rPr>
              <a:t>实验考核（</a:t>
            </a:r>
            <a:r>
              <a:rPr lang="en-US" altLang="zh-CN" sz="2800" b="1" dirty="0" smtClean="0">
                <a:solidFill>
                  <a:schemeClr val="hlink"/>
                </a:solidFill>
                <a:ea typeface="楷体_GB2312" pitchFamily="49" charset="-122"/>
              </a:rPr>
              <a:t>60</a:t>
            </a:r>
            <a:r>
              <a:rPr lang="en-US" altLang="zh-CN" sz="2800" b="1" dirty="0">
                <a:solidFill>
                  <a:schemeClr val="hlink"/>
                </a:solidFill>
                <a:ea typeface="楷体_GB2312" pitchFamily="49" charset="-122"/>
              </a:rPr>
              <a:t>%</a:t>
            </a:r>
            <a:r>
              <a:rPr lang="zh-CN" altLang="en-US" sz="2800" b="1" dirty="0">
                <a:solidFill>
                  <a:schemeClr val="hlink"/>
                </a:solidFill>
                <a:ea typeface="楷体_GB2312" pitchFamily="49" charset="-122"/>
              </a:rPr>
              <a:t>）</a:t>
            </a:r>
          </a:p>
          <a:p>
            <a:pPr lvl="1" eaLnBrk="0" hangingPunct="0">
              <a:lnSpc>
                <a:spcPct val="130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ª"/>
              <a:defRPr/>
            </a:pPr>
            <a:r>
              <a:rPr lang="zh-CN" altLang="en-US" sz="2400" b="1" dirty="0">
                <a:solidFill>
                  <a:srgbClr val="FFFF00"/>
                </a:solidFill>
              </a:rPr>
              <a:t>实验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一 认识理解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Linux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架构、掌握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shell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编程 </a:t>
            </a: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20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</a:p>
          <a:p>
            <a:pPr lvl="1" eaLnBrk="0" hangingPunct="0">
              <a:lnSpc>
                <a:spcPct val="130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ª"/>
              <a:defRPr/>
            </a:pPr>
            <a:r>
              <a:rPr lang="zh-CN" altLang="en-US" sz="2400" b="1" dirty="0">
                <a:solidFill>
                  <a:srgbClr val="FFFF00"/>
                </a:solidFill>
              </a:rPr>
              <a:t>实验二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Linux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进程调度</a:t>
            </a:r>
            <a:r>
              <a:rPr lang="zh-CN" altLang="en-US" sz="2400" b="1" dirty="0">
                <a:solidFill>
                  <a:srgbClr val="FFFF00"/>
                </a:solidFill>
              </a:rPr>
              <a:t>与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管理分析与测试 </a:t>
            </a: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20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lvl="1" eaLnBrk="0" hangingPunct="0">
              <a:lnSpc>
                <a:spcPct val="130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ª"/>
              <a:defRPr/>
            </a:pPr>
            <a:r>
              <a:rPr lang="zh-CN" altLang="en-US" sz="2400" b="1" dirty="0">
                <a:solidFill>
                  <a:srgbClr val="FFFF00"/>
                </a:solidFill>
              </a:rPr>
              <a:t>实验三  文件系统的设计与实现 </a:t>
            </a: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20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3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2800" b="1" dirty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chemeClr val="hlink"/>
                </a:solidFill>
                <a:ea typeface="楷体_GB2312" pitchFamily="49" charset="-122"/>
              </a:rPr>
              <a:t>知识考试（</a:t>
            </a:r>
            <a:r>
              <a:rPr lang="en-US" altLang="zh-CN" sz="2800" b="1" dirty="0" smtClean="0">
                <a:solidFill>
                  <a:schemeClr val="hlink"/>
                </a:solidFill>
                <a:ea typeface="楷体_GB2312" pitchFamily="49" charset="-122"/>
              </a:rPr>
              <a:t>40</a:t>
            </a:r>
            <a:r>
              <a:rPr lang="en-US" altLang="zh-CN" sz="2800" b="1" dirty="0">
                <a:solidFill>
                  <a:schemeClr val="hlink"/>
                </a:solidFill>
                <a:ea typeface="楷体_GB2312" pitchFamily="49" charset="-122"/>
              </a:rPr>
              <a:t>%</a:t>
            </a:r>
            <a:r>
              <a:rPr lang="zh-CN" altLang="en-US" sz="2800" b="1" dirty="0">
                <a:solidFill>
                  <a:schemeClr val="hlink"/>
                </a:solidFill>
                <a:ea typeface="楷体_GB2312" pitchFamily="49" charset="-122"/>
              </a:rPr>
              <a:t>）</a:t>
            </a:r>
            <a:endParaRPr lang="en-US" altLang="zh-CN" sz="2800" b="1" dirty="0">
              <a:solidFill>
                <a:schemeClr val="hlink"/>
              </a:solidFill>
              <a:ea typeface="楷体_GB2312" pitchFamily="49" charset="-122"/>
            </a:endParaRPr>
          </a:p>
          <a:p>
            <a:pPr lvl="1" eaLnBrk="0" hangingPunct="0">
              <a:lnSpc>
                <a:spcPct val="130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ª"/>
              <a:defRPr/>
            </a:pPr>
            <a:r>
              <a:rPr lang="zh-CN" altLang="en-US" sz="2400" b="1" dirty="0" smtClean="0">
                <a:solidFill>
                  <a:srgbClr val="FFFF00"/>
                </a:solidFill>
              </a:rPr>
              <a:t>内容：课程所学习的基本概念与知识。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0" name="AutoShape 4" descr="蓝色砂纸"/>
          <p:cNvSpPr>
            <a:spLocks noChangeArrowheads="1"/>
          </p:cNvSpPr>
          <p:nvPr/>
        </p:nvSpPr>
        <p:spPr bwMode="auto">
          <a:xfrm>
            <a:off x="468313" y="549275"/>
            <a:ext cx="3276600" cy="7620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FF33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奖惩条例</a:t>
            </a:r>
          </a:p>
        </p:txBody>
      </p:sp>
      <p:sp>
        <p:nvSpPr>
          <p:cNvPr id="541701" name="AutoShape 5"/>
          <p:cNvSpPr>
            <a:spLocks noChangeArrowheads="1"/>
          </p:cNvSpPr>
          <p:nvPr/>
        </p:nvSpPr>
        <p:spPr bwMode="auto">
          <a:xfrm>
            <a:off x="179512" y="1628800"/>
            <a:ext cx="8784976" cy="4032448"/>
          </a:xfrm>
          <a:prstGeom prst="wedgeRoundRectCallout">
            <a:avLst>
              <a:gd name="adj1" fmla="val -18282"/>
              <a:gd name="adj2" fmla="val -49907"/>
              <a:gd name="adj3" fmla="val 16667"/>
            </a:avLst>
          </a:prstGeom>
          <a:solidFill>
            <a:srgbClr val="003366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457200" indent="-457200" eaLnBrk="0" hangingPunct="0">
              <a:lnSpc>
                <a:spcPct val="5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FF00"/>
                </a:solidFill>
              </a:rPr>
              <a:t> </a:t>
            </a:r>
          </a:p>
          <a:p>
            <a:pPr marL="457200" indent="-457200" eaLnBrk="0" hangingPunct="0">
              <a:lnSpc>
                <a:spcPct val="5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3600" b="1" dirty="0">
                <a:solidFill>
                  <a:schemeClr val="bg1"/>
                </a:solidFill>
              </a:rPr>
              <a:t> </a:t>
            </a:r>
            <a:r>
              <a:rPr kumimoji="0" lang="zh-CN" altLang="en-US" sz="3600" b="1" dirty="0">
                <a:solidFill>
                  <a:srgbClr val="FF3300"/>
                </a:solidFill>
              </a:rPr>
              <a:t>学术诚实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pPr marL="457200" indent="-457200" eaLnBrk="0" hangingPunct="0">
              <a:lnSpc>
                <a:spcPct val="5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endParaRPr kumimoji="0" lang="zh-CN" altLang="en-US" sz="2800" b="1" dirty="0">
              <a:solidFill>
                <a:schemeClr val="bg1"/>
              </a:solidFill>
            </a:endParaRPr>
          </a:p>
          <a:p>
            <a:pPr marL="457200" indent="-457200" eaLnBrk="0" hangingPunct="0">
              <a:lnSpc>
                <a:spcPct val="5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kumimoji="0" lang="zh-CN" altLang="en-US" sz="2800" b="1" dirty="0">
                <a:solidFill>
                  <a:schemeClr val="bg1"/>
                </a:solidFill>
              </a:rPr>
              <a:t>       作业抄袭</a:t>
            </a:r>
            <a:r>
              <a:rPr kumimoji="0" lang="en-US" altLang="zh-CN" sz="2800" b="1" dirty="0">
                <a:solidFill>
                  <a:schemeClr val="bg1"/>
                </a:solidFill>
              </a:rPr>
              <a:t>, 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取消成绩 </a:t>
            </a:r>
            <a:r>
              <a:rPr kumimoji="0" lang="zh-CN" altLang="en-US" sz="2800" b="1" dirty="0" smtClean="0">
                <a:solidFill>
                  <a:schemeClr val="bg1"/>
                </a:solidFill>
              </a:rPr>
              <a:t>。</a:t>
            </a:r>
            <a:endParaRPr kumimoji="0" lang="zh-CN" altLang="en-US" sz="3600" b="1" dirty="0">
              <a:solidFill>
                <a:srgbClr val="FF3300"/>
              </a:solidFill>
            </a:endParaRPr>
          </a:p>
          <a:p>
            <a:pPr marL="457200" indent="-457200" eaLnBrk="0" hangingPunct="0">
              <a:lnSpc>
                <a:spcPct val="50000"/>
              </a:lnSpc>
              <a:spcBef>
                <a:spcPct val="20000"/>
              </a:spcBef>
              <a:buClr>
                <a:srgbClr val="FFFF00"/>
              </a:buClr>
            </a:pPr>
            <a:endParaRPr kumimoji="0" lang="en-US" altLang="zh-C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rgbClr val="FFFF00"/>
              </a:buClr>
              <a:buSzPct val="180000"/>
              <a:buFontTx/>
              <a:buChar char="•"/>
            </a:pPr>
            <a:r>
              <a:rPr kumimoji="0" lang="en-US" altLang="zh-CN" sz="3600" b="1" dirty="0">
                <a:solidFill>
                  <a:srgbClr val="FF3300"/>
                </a:solidFill>
              </a:rPr>
              <a:t> </a:t>
            </a:r>
            <a:r>
              <a:rPr kumimoji="0" lang="zh-CN" altLang="en-US" sz="3600" b="1" dirty="0">
                <a:solidFill>
                  <a:srgbClr val="FF3300"/>
                </a:solidFill>
              </a:rPr>
              <a:t>奖励</a:t>
            </a:r>
          </a:p>
          <a:p>
            <a:pPr marL="971550" lvl="1" indent="-514350">
              <a:spcBef>
                <a:spcPts val="600"/>
              </a:spcBef>
              <a:buFont typeface="+mj-ea"/>
              <a:buAutoNum type="circleNumDbPlain"/>
            </a:pPr>
            <a:r>
              <a:rPr kumimoji="0" lang="zh-CN" altLang="en-US" sz="2800" b="1" dirty="0" smtClean="0">
                <a:solidFill>
                  <a:schemeClr val="bg1"/>
                </a:solidFill>
              </a:rPr>
              <a:t>完成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选作内容</a:t>
            </a:r>
            <a:r>
              <a:rPr kumimoji="0" lang="zh-CN" altLang="en-US" sz="2800" b="1" dirty="0" smtClean="0">
                <a:solidFill>
                  <a:schemeClr val="bg1"/>
                </a:solidFill>
              </a:rPr>
              <a:t>、作业</a:t>
            </a:r>
            <a:r>
              <a:rPr kumimoji="0" lang="zh-CN" altLang="en-US" sz="2800" b="1" dirty="0">
                <a:solidFill>
                  <a:schemeClr val="bg1"/>
                </a:solidFill>
              </a:rPr>
              <a:t>有所</a:t>
            </a:r>
            <a:r>
              <a:rPr kumimoji="0" lang="zh-CN" altLang="en-US" sz="2800" b="1" dirty="0" smtClean="0">
                <a:solidFill>
                  <a:schemeClr val="bg1"/>
                </a:solidFill>
              </a:rPr>
              <a:t>创新。</a:t>
            </a:r>
            <a:endParaRPr kumimoji="0" lang="en-US" altLang="zh-CN" sz="2800" b="1" dirty="0" smtClean="0">
              <a:solidFill>
                <a:schemeClr val="bg1"/>
              </a:solidFill>
            </a:endParaRPr>
          </a:p>
          <a:p>
            <a:pPr marL="971550" lvl="1" indent="-514350">
              <a:spcBef>
                <a:spcPts val="600"/>
              </a:spcBef>
              <a:buFont typeface="+mj-ea"/>
              <a:buAutoNum type="circleNumDbPlain"/>
            </a:pPr>
            <a:r>
              <a:rPr kumimoji="0" lang="zh-CN" altLang="en-US" sz="2800" b="1" dirty="0" smtClean="0">
                <a:solidFill>
                  <a:schemeClr val="bg1"/>
                </a:solidFill>
              </a:rPr>
              <a:t>开发一个简易操作系统，免除听课、实验作业。</a:t>
            </a:r>
            <a:endParaRPr kumimoji="0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7"/>
          <p:cNvSpPr>
            <a:spLocks noGrp="1" noChangeArrowheads="1"/>
          </p:cNvSpPr>
          <p:nvPr>
            <p:ph type="title"/>
          </p:nvPr>
        </p:nvSpPr>
        <p:spPr>
          <a:xfrm>
            <a:off x="5651500" y="115888"/>
            <a:ext cx="3313113" cy="792162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+mn-ea"/>
                <a:ea typeface="+mn-ea"/>
              </a:rPr>
              <a:t>作业评价指标</a:t>
            </a:r>
          </a:p>
        </p:txBody>
      </p:sp>
      <p:graphicFrame>
        <p:nvGraphicFramePr>
          <p:cNvPr id="542813" name="Group 93"/>
          <p:cNvGraphicFramePr>
            <a:graphicFrameLocks noGrp="1"/>
          </p:cNvGraphicFramePr>
          <p:nvPr>
            <p:ph idx="1"/>
          </p:nvPr>
        </p:nvGraphicFramePr>
        <p:xfrm>
          <a:off x="714348" y="1142984"/>
          <a:ext cx="7943848" cy="4565650"/>
        </p:xfrm>
        <a:graphic>
          <a:graphicData uri="http://schemas.openxmlformats.org/drawingml/2006/table">
            <a:tbl>
              <a:tblPr/>
              <a:tblGrid>
                <a:gridCol w="6915148"/>
                <a:gridCol w="1028700"/>
              </a:tblGrid>
              <a:tr h="641350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评分标准（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级）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源代码实现实验目标，实验流程截图详细，有较好的实验结果分析，实验报告完整，有自己的观点和创新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源代码实现实验目标，有实验流程截图，有实验结果分析，实验报告完整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源代码基本实现实验目标，无实验流程截图或无实验结果分析，实验报告较为完整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源代码基本实现实验目标，无实验流程截图，无实验结果分析，实验报告简陋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源代码简陋，无实验流程截图，无实验结果分析，实验报告简陋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有抄袭嫌疑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(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超过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70%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相似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)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1472" y="5786454"/>
            <a:ext cx="8286808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所有引用注明出处。杜绝直接引用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Wiki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与百度词条。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46" y="214290"/>
            <a:ext cx="3357554" cy="8382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+mn-ea"/>
                <a:ea typeface="+mn-ea"/>
              </a:rPr>
              <a:t>作业评价细则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00" y="1714488"/>
            <a:ext cx="7786742" cy="4071966"/>
          </a:xfrm>
          <a:solidFill>
            <a:srgbClr val="000066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1"/>
                </a:solidFill>
              </a:rPr>
              <a:t>按照实验要求完成相关项目（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60%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1"/>
                </a:solidFill>
              </a:rPr>
              <a:t>对实验数据和结论有评价分析（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20%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1"/>
                </a:solidFill>
              </a:rPr>
              <a:t>良好的团队组织与协调管理（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10%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 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1"/>
                </a:solidFill>
              </a:rPr>
              <a:t>完整的档案文件（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10%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1"/>
                </a:solidFill>
              </a:rPr>
              <a:t>对实验项目涉及的深入或前沿技术有进一步的探索（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奖励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10%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</a:t>
            </a:r>
            <a:r>
              <a:rPr lang="en-US" altLang="zh-CN" sz="2400" b="1" dirty="0" smtClean="0">
                <a:solidFill>
                  <a:schemeClr val="bg1"/>
                </a:solidFill>
              </a:rPr>
              <a:t/>
            </a:r>
            <a:br>
              <a:rPr lang="en-US" altLang="zh-CN" sz="2400" b="1" dirty="0" smtClean="0">
                <a:solidFill>
                  <a:schemeClr val="bg1"/>
                </a:solidFill>
              </a:rPr>
            </a:br>
            <a:endParaRPr lang="en-US" altLang="zh-CN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6" descr="蓝色砂纸"/>
          <p:cNvSpPr>
            <a:spLocks noGrp="1" noChangeArrowheads="1"/>
          </p:cNvSpPr>
          <p:nvPr>
            <p:ph type="title"/>
          </p:nvPr>
        </p:nvSpPr>
        <p:spPr bwMode="auto">
          <a:xfrm>
            <a:off x="642910" y="571480"/>
            <a:ext cx="3200400" cy="642942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FF33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4000" b="1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学习方法</a:t>
            </a:r>
            <a:endParaRPr lang="zh-CN" altLang="en-US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>
            <a:off x="1142976" y="1643050"/>
            <a:ext cx="7317456" cy="4249067"/>
          </a:xfrm>
          <a:prstGeom prst="wedgeRoundRectCallout">
            <a:avLst>
              <a:gd name="adj1" fmla="val -50266"/>
              <a:gd name="adj2" fmla="val -18886"/>
              <a:gd name="adj3" fmla="val 16667"/>
            </a:avLst>
          </a:prstGeom>
          <a:solidFill>
            <a:schemeClr val="folHlink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2800" b="1" dirty="0" smtClean="0">
                <a:solidFill>
                  <a:schemeClr val="hlink"/>
                </a:solidFill>
                <a:ea typeface="楷体_GB2312" pitchFamily="49" charset="-122"/>
              </a:rPr>
              <a:t>  实践</a:t>
            </a:r>
            <a:r>
              <a:rPr lang="en-US" altLang="zh-CN" sz="2800" b="1" dirty="0" smtClean="0">
                <a:solidFill>
                  <a:schemeClr val="hlink"/>
                </a:solidFill>
                <a:ea typeface="楷体_GB2312" pitchFamily="49" charset="-122"/>
              </a:rPr>
              <a:t>—</a:t>
            </a:r>
            <a:r>
              <a:rPr lang="zh-CN" altLang="en-US" sz="2800" b="1" dirty="0" smtClean="0">
                <a:solidFill>
                  <a:schemeClr val="hlink"/>
                </a:solidFill>
                <a:ea typeface="楷体_GB2312" pitchFamily="49" charset="-122"/>
              </a:rPr>
              <a:t>理论</a:t>
            </a:r>
            <a:r>
              <a:rPr lang="en-US" altLang="zh-CN" sz="2800" b="1" dirty="0" smtClean="0">
                <a:solidFill>
                  <a:schemeClr val="hlink"/>
                </a:solidFill>
                <a:ea typeface="楷体_GB2312" pitchFamily="49" charset="-122"/>
              </a:rPr>
              <a:t>—</a:t>
            </a:r>
            <a:r>
              <a:rPr lang="zh-CN" altLang="en-US" sz="2800" b="1" dirty="0" smtClean="0">
                <a:solidFill>
                  <a:schemeClr val="hlink"/>
                </a:solidFill>
                <a:ea typeface="楷体_GB2312" pitchFamily="49" charset="-122"/>
              </a:rPr>
              <a:t>再实践</a:t>
            </a:r>
            <a:r>
              <a:rPr lang="en-US" altLang="zh-CN" sz="2800" b="1" dirty="0" smtClean="0">
                <a:solidFill>
                  <a:schemeClr val="hlink"/>
                </a:solidFill>
                <a:ea typeface="楷体_GB2312" pitchFamily="49" charset="-122"/>
              </a:rPr>
              <a:t>—</a:t>
            </a:r>
            <a:r>
              <a:rPr lang="zh-CN" altLang="en-US" sz="2800" b="1" dirty="0" smtClean="0">
                <a:solidFill>
                  <a:schemeClr val="hlink"/>
                </a:solidFill>
                <a:ea typeface="楷体_GB2312" pitchFamily="49" charset="-122"/>
              </a:rPr>
              <a:t>再理论</a:t>
            </a:r>
          </a:p>
          <a:p>
            <a:pPr lvl="1" eaLnBrk="0" hangingPunct="0">
              <a:lnSpc>
                <a:spcPct val="130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ª"/>
              <a:defRPr/>
            </a:pPr>
            <a:r>
              <a:rPr lang="zh-CN" altLang="en-US" sz="2400" b="1" dirty="0" smtClean="0">
                <a:solidFill>
                  <a:srgbClr val="FFFF00"/>
                </a:solidFill>
              </a:rPr>
              <a:t> 理解之：从不同角度理解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OS</a:t>
            </a:r>
          </a:p>
          <a:p>
            <a:pPr lvl="1" eaLnBrk="0" hangingPunct="0">
              <a:lnSpc>
                <a:spcPct val="130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ª"/>
              <a:defRPr/>
            </a:pPr>
            <a:r>
              <a:rPr lang="zh-CN" altLang="en-US" sz="2400" b="1" dirty="0" smtClean="0">
                <a:solidFill>
                  <a:srgbClr val="FFFF00"/>
                </a:solidFill>
              </a:rPr>
              <a:t> 质疑之：审慎地看待教材和任何资料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pPr lvl="1" eaLnBrk="0" hangingPunct="0">
              <a:lnSpc>
                <a:spcPct val="130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ª"/>
              <a:defRPr/>
            </a:pPr>
            <a:r>
              <a:rPr lang="en-US" altLang="zh-CN" sz="2400" b="1" dirty="0" smtClean="0">
                <a:solidFill>
                  <a:srgbClr val="FFFF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否定之：为什么如此？珍惜遇到的问题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pPr lvl="1" eaLnBrk="0" hangingPunct="0">
              <a:lnSpc>
                <a:spcPct val="130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ª"/>
              <a:defRPr/>
            </a:pPr>
            <a:r>
              <a:rPr lang="en-US" altLang="zh-CN" sz="2400" b="1" dirty="0" smtClean="0">
                <a:solidFill>
                  <a:srgbClr val="FFFF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创新之：动手解决问题，实现自己的想法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7" name="Picture 4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4929198"/>
            <a:ext cx="1735224" cy="177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152400"/>
            <a:ext cx="2699792" cy="838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课程介绍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4525963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kumimoji="0" lang="en-US" altLang="zh-CN" sz="3600" dirty="0">
                <a:solidFill>
                  <a:srgbClr val="FFFF00"/>
                </a:solidFill>
                <a:ea typeface="宋体" panose="02010600030101010101" pitchFamily="2" charset="-122"/>
              </a:rPr>
              <a:t>Why </a:t>
            </a:r>
            <a:r>
              <a:rPr kumimoji="0" lang="en-US" altLang="zh-CN" sz="3600" i="1" dirty="0">
                <a:solidFill>
                  <a:srgbClr val="FFFF00"/>
                </a:solidFill>
                <a:ea typeface="宋体" panose="02010600030101010101" pitchFamily="2" charset="-122"/>
              </a:rPr>
              <a:t>This Course</a:t>
            </a:r>
            <a:r>
              <a:rPr kumimoji="0" lang="en-US" altLang="zh-CN" sz="3600" i="1" dirty="0" smtClean="0">
                <a:solidFill>
                  <a:srgbClr val="FFFF00"/>
                </a:solidFill>
                <a:ea typeface="宋体" panose="02010600030101010101" pitchFamily="2" charset="-122"/>
              </a:rPr>
              <a:t>?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400" dirty="0">
                <a:solidFill>
                  <a:srgbClr val="000066"/>
                </a:solidFill>
              </a:rPr>
              <a:t> Learned its principle</a:t>
            </a:r>
            <a:r>
              <a:rPr lang="zh-CN" altLang="en-US" sz="3400" dirty="0">
                <a:solidFill>
                  <a:srgbClr val="000066"/>
                </a:solidFill>
              </a:rPr>
              <a:t>、</a:t>
            </a:r>
            <a:r>
              <a:rPr lang="en-US" altLang="zh-CN" sz="3400" dirty="0">
                <a:solidFill>
                  <a:srgbClr val="000066"/>
                </a:solidFill>
              </a:rPr>
              <a:t>used OS</a:t>
            </a:r>
          </a:p>
          <a:p>
            <a:pPr>
              <a:buClr>
                <a:srgbClr val="C00000"/>
              </a:buClr>
            </a:pPr>
            <a:r>
              <a:rPr lang="en-US" altLang="zh-CN" sz="3600" dirty="0" smtClean="0">
                <a:solidFill>
                  <a:srgbClr val="FFFF00"/>
                </a:solidFill>
              </a:rPr>
              <a:t>Operations are everywhere!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400" dirty="0" smtClean="0">
                <a:solidFill>
                  <a:srgbClr val="000066"/>
                </a:solidFill>
              </a:rPr>
              <a:t>PC</a:t>
            </a:r>
            <a:r>
              <a:rPr lang="zh-CN" altLang="en-US" sz="3400" dirty="0" smtClean="0">
                <a:solidFill>
                  <a:srgbClr val="000066"/>
                </a:solidFill>
              </a:rPr>
              <a:t>、</a:t>
            </a:r>
            <a:r>
              <a:rPr lang="en-US" altLang="zh-CN" sz="3400" dirty="0" smtClean="0">
                <a:solidFill>
                  <a:srgbClr val="000066"/>
                </a:solidFill>
              </a:rPr>
              <a:t>Mobile equipment</a:t>
            </a:r>
            <a:r>
              <a:rPr lang="zh-CN" altLang="en-US" sz="3400" dirty="0" smtClean="0">
                <a:solidFill>
                  <a:srgbClr val="000066"/>
                </a:solidFill>
              </a:rPr>
              <a:t>、</a:t>
            </a:r>
            <a:r>
              <a:rPr lang="en-US" altLang="zh-CN" sz="3400" smtClean="0">
                <a:solidFill>
                  <a:srgbClr val="000066"/>
                </a:solidFill>
              </a:rPr>
              <a:t>Cloud System</a:t>
            </a:r>
            <a:endParaRPr lang="en-US" altLang="zh-CN" sz="3400" dirty="0" smtClean="0">
              <a:solidFill>
                <a:srgbClr val="000066"/>
              </a:solidFill>
            </a:endParaRPr>
          </a:p>
          <a:p>
            <a:pPr>
              <a:buClr>
                <a:srgbClr val="C00000"/>
              </a:buClr>
            </a:pPr>
            <a:r>
              <a:rPr kumimoji="0" lang="en-US" altLang="zh-CN" sz="3600" dirty="0" smtClean="0">
                <a:solidFill>
                  <a:srgbClr val="FFFF00"/>
                </a:solidFill>
              </a:rPr>
              <a:t>What </a:t>
            </a:r>
            <a:r>
              <a:rPr kumimoji="0" lang="en-US" altLang="zh-CN" sz="3600" dirty="0">
                <a:solidFill>
                  <a:srgbClr val="FFFF00"/>
                </a:solidFill>
              </a:rPr>
              <a:t>is </a:t>
            </a:r>
            <a:r>
              <a:rPr kumimoji="0" lang="en-US" altLang="zh-CN" sz="3600" dirty="0" smtClean="0">
                <a:solidFill>
                  <a:srgbClr val="FFFF00"/>
                </a:solidFill>
              </a:rPr>
              <a:t>Advanced operating system?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400" dirty="0">
                <a:solidFill>
                  <a:srgbClr val="000066"/>
                </a:solidFill>
              </a:rPr>
              <a:t>Analyze kernel data </a:t>
            </a:r>
            <a:r>
              <a:rPr lang="en-US" altLang="zh-CN" sz="3400" dirty="0" smtClean="0">
                <a:solidFill>
                  <a:srgbClr val="000066"/>
                </a:solidFill>
              </a:rPr>
              <a:t>structures and code</a:t>
            </a:r>
            <a:endParaRPr lang="en-US" altLang="zh-CN" sz="3400" dirty="0">
              <a:solidFill>
                <a:srgbClr val="000066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400" dirty="0">
                <a:solidFill>
                  <a:srgbClr val="000066"/>
                </a:solidFill>
              </a:rPr>
              <a:t>try to make yourself </a:t>
            </a:r>
            <a:r>
              <a:rPr lang="en-US" altLang="zh-CN" sz="3400" dirty="0" smtClean="0">
                <a:solidFill>
                  <a:srgbClr val="000066"/>
                </a:solidFill>
              </a:rPr>
              <a:t>operating </a:t>
            </a:r>
            <a:r>
              <a:rPr lang="en-US" altLang="zh-CN" sz="3400" dirty="0">
                <a:solidFill>
                  <a:srgbClr val="000066"/>
                </a:solidFill>
              </a:rPr>
              <a:t>system</a:t>
            </a:r>
            <a:endParaRPr lang="zh-CN" altLang="en-US" sz="3400" dirty="0">
              <a:solidFill>
                <a:srgbClr val="000066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3600" dirty="0" smtClean="0">
                <a:solidFill>
                  <a:srgbClr val="FFFF00"/>
                </a:solidFill>
              </a:rPr>
              <a:t> 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1027"/>
          <p:cNvSpPr>
            <a:spLocks noChangeArrowheads="1"/>
          </p:cNvSpPr>
          <p:nvPr/>
        </p:nvSpPr>
        <p:spPr bwMode="auto">
          <a:xfrm>
            <a:off x="3352800" y="1524000"/>
            <a:ext cx="5181600" cy="4333892"/>
          </a:xfrm>
          <a:prstGeom prst="rect">
            <a:avLst/>
          </a:prstGeom>
          <a:solidFill>
            <a:schemeClr val="folHlink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en-US" altLang="zh-CN" sz="3200" b="1" dirty="0">
                <a:solidFill>
                  <a:schemeClr val="hlink"/>
                </a:solidFill>
              </a:rPr>
              <a:t> </a:t>
            </a:r>
            <a:r>
              <a:rPr lang="zh-CN" altLang="en-US" sz="3200" b="1" dirty="0">
                <a:solidFill>
                  <a:schemeClr val="hlink"/>
                </a:solidFill>
              </a:rPr>
              <a:t>教学目标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 参考教材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 教学内容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 教学环境与学时分配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 </a:t>
            </a:r>
            <a:r>
              <a:rPr lang="zh-CN" altLang="en-US" sz="3200" b="1" dirty="0" smtClean="0">
                <a:solidFill>
                  <a:schemeClr val="hlink"/>
                </a:solidFill>
              </a:rPr>
              <a:t>考核标准</a:t>
            </a:r>
            <a:endParaRPr lang="en-US" altLang="zh-CN" sz="3200" b="1" dirty="0" smtClean="0">
              <a:solidFill>
                <a:schemeClr val="hlink"/>
              </a:solidFill>
            </a:endParaRP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3200" b="1" dirty="0" smtClean="0">
                <a:solidFill>
                  <a:schemeClr val="hlink"/>
                </a:solidFill>
              </a:rPr>
              <a:t> 学习方法</a:t>
            </a:r>
            <a:endParaRPr lang="zh-CN" altLang="en-US" sz="3200" b="1" dirty="0">
              <a:solidFill>
                <a:schemeClr val="hlink"/>
              </a:solidFill>
            </a:endParaRPr>
          </a:p>
        </p:txBody>
      </p:sp>
      <p:sp>
        <p:nvSpPr>
          <p:cNvPr id="475141" name="AutoShape 1029" descr="蓝色砂纸"/>
          <p:cNvSpPr>
            <a:spLocks noChangeArrowheads="1"/>
          </p:cNvSpPr>
          <p:nvPr/>
        </p:nvSpPr>
        <p:spPr bwMode="auto">
          <a:xfrm>
            <a:off x="539750" y="476250"/>
            <a:ext cx="4495800" cy="7620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FF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3600" b="1">
                <a:solidFill>
                  <a:srgbClr val="000099"/>
                </a:solidFill>
                <a:ea typeface="隶书" pitchFamily="49" charset="-122"/>
              </a:rPr>
              <a:t> </a:t>
            </a:r>
            <a:r>
              <a:rPr lang="zh-CN" altLang="en-US" sz="3600" b="1">
                <a:solidFill>
                  <a:srgbClr val="000099"/>
                </a:solidFill>
                <a:ea typeface="隶书" pitchFamily="49" charset="-122"/>
              </a:rPr>
              <a:t>本课程的</a:t>
            </a:r>
            <a:r>
              <a:rPr lang="zh-CN" altLang="en-US" sz="3600" b="1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教学安排</a:t>
            </a:r>
          </a:p>
        </p:txBody>
      </p:sp>
      <p:pic>
        <p:nvPicPr>
          <p:cNvPr id="4100" name="Picture 1031" descr="PE01561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81600"/>
            <a:ext cx="17018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4" name="Rectangle 2058"/>
          <p:cNvSpPr>
            <a:spLocks noChangeArrowheads="1"/>
          </p:cNvSpPr>
          <p:nvPr/>
        </p:nvSpPr>
        <p:spPr bwMode="auto">
          <a:xfrm>
            <a:off x="395288" y="2205038"/>
            <a:ext cx="8534400" cy="4124325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eaLnBrk="0" hangingPunct="0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Monotype Sorts" pitchFamily="2" charset="2"/>
              <a:buChar char="l"/>
              <a:defRPr/>
            </a:pPr>
            <a:r>
              <a:rPr lang="en-US" altLang="zh-CN" sz="2800" b="1" dirty="0">
                <a:solidFill>
                  <a:srgbClr val="FFFF00"/>
                </a:solidFill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</a:rPr>
              <a:t>课程的核心</a:t>
            </a:r>
            <a:endParaRPr lang="zh-CN" altLang="en-US" sz="2800" b="1" dirty="0">
              <a:solidFill>
                <a:srgbClr val="FFFF00"/>
              </a:solidFill>
              <a:latin typeface="宋体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  <a:defRPr/>
            </a:pPr>
            <a:r>
              <a:rPr lang="zh-CN" altLang="en-US" sz="2400" b="1" dirty="0">
                <a:solidFill>
                  <a:srgbClr val="FF3300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基本</a:t>
            </a:r>
            <a:r>
              <a:rPr lang="zh-CN" altLang="en-US" sz="2400" b="1" dirty="0">
                <a:solidFill>
                  <a:srgbClr val="FF3300"/>
                </a:solidFill>
              </a:rPr>
              <a:t>理论 </a:t>
            </a:r>
            <a:r>
              <a:rPr lang="en-US" altLang="zh-CN" sz="2400" b="1" dirty="0">
                <a:solidFill>
                  <a:srgbClr val="FF3300"/>
                </a:solidFill>
              </a:rPr>
              <a:t>—— </a:t>
            </a:r>
            <a:r>
              <a:rPr lang="zh-CN" altLang="en-US" sz="2400" b="1" dirty="0">
                <a:solidFill>
                  <a:srgbClr val="FF3300"/>
                </a:solidFill>
              </a:rPr>
              <a:t>基本技能</a:t>
            </a:r>
          </a:p>
          <a:p>
            <a:pPr eaLnBrk="0" hangingPunct="0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Monotype Sorts" pitchFamily="2" charset="2"/>
              <a:buChar char="l"/>
              <a:defRPr/>
            </a:pPr>
            <a:r>
              <a:rPr lang="zh-CN" altLang="en-US" sz="2800" b="1" dirty="0">
                <a:solidFill>
                  <a:schemeClr val="hlink"/>
                </a:solidFill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宋体" pitchFamily="2" charset="-122"/>
              </a:rPr>
              <a:t>总体目标</a:t>
            </a:r>
          </a:p>
          <a:p>
            <a:pPr eaLnBrk="0" hangingPunct="0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Monotype Sorts" pitchFamily="2" charset="2"/>
              <a:buNone/>
              <a:defRPr/>
            </a:pPr>
            <a:r>
              <a:rPr lang="zh-CN" altLang="en-US" sz="2400" b="1" dirty="0">
                <a:solidFill>
                  <a:schemeClr val="hlink"/>
                </a:solidFill>
              </a:rPr>
              <a:t>    从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研究的角度</a:t>
            </a:r>
            <a:r>
              <a:rPr lang="zh-CN" altLang="en-US" sz="2400" b="1" dirty="0">
                <a:solidFill>
                  <a:schemeClr val="hlink"/>
                </a:solidFill>
              </a:rPr>
              <a:t>认识、理解操作系统理论</a:t>
            </a:r>
          </a:p>
          <a:p>
            <a:pPr eaLnBrk="0" hangingPunct="0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Monotype Sorts" pitchFamily="2" charset="2"/>
              <a:buNone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  培养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设计与实现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操作系统的能力</a:t>
            </a:r>
          </a:p>
        </p:txBody>
      </p:sp>
      <p:sp>
        <p:nvSpPr>
          <p:cNvPr id="466955" name="AutoShape 2059" descr="蓝色砂纸"/>
          <p:cNvSpPr>
            <a:spLocks noChangeArrowheads="1"/>
          </p:cNvSpPr>
          <p:nvPr/>
        </p:nvSpPr>
        <p:spPr bwMode="auto">
          <a:xfrm>
            <a:off x="457200" y="685800"/>
            <a:ext cx="2667000" cy="6858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FF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3600" b="1">
                <a:solidFill>
                  <a:srgbClr val="000099"/>
                </a:solidFill>
                <a:ea typeface="隶书" pitchFamily="49" charset="-122"/>
              </a:rPr>
              <a:t> </a:t>
            </a:r>
            <a:r>
              <a:rPr lang="zh-CN" altLang="en-US" sz="3600" b="1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教学目标</a:t>
            </a:r>
          </a:p>
        </p:txBody>
      </p:sp>
      <p:sp>
        <p:nvSpPr>
          <p:cNvPr id="466957" name="AutoShape 2061"/>
          <p:cNvSpPr>
            <a:spLocks noChangeArrowheads="1"/>
          </p:cNvSpPr>
          <p:nvPr/>
        </p:nvSpPr>
        <p:spPr bwMode="auto">
          <a:xfrm>
            <a:off x="3581400" y="1219200"/>
            <a:ext cx="5257800" cy="762000"/>
          </a:xfrm>
          <a:prstGeom prst="wedgeRoundRectCallout">
            <a:avLst>
              <a:gd name="adj1" fmla="val -43870"/>
              <a:gd name="adj2" fmla="val -39583"/>
              <a:gd name="adj3" fmla="val 16667"/>
            </a:avLst>
          </a:prstGeom>
          <a:solidFill>
            <a:srgbClr val="003366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eaLnBrk="0" hangingPunct="0">
              <a:lnSpc>
                <a:spcPct val="13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ª"/>
              <a:defRPr/>
            </a:pPr>
            <a:r>
              <a:rPr lang="en-US" altLang="zh-CN" sz="2400" b="1">
                <a:solidFill>
                  <a:srgbClr val="FFFF00"/>
                </a:solidFill>
              </a:rPr>
              <a:t> </a:t>
            </a:r>
            <a:r>
              <a:rPr lang="zh-CN" altLang="en-US" sz="2400" b="1">
                <a:solidFill>
                  <a:srgbClr val="FFFF00"/>
                </a:solidFill>
              </a:rPr>
              <a:t>基础要厚、能力要强、学以致用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25" y="260350"/>
            <a:ext cx="2516188" cy="8382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能力培养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2492375"/>
            <a:ext cx="7416800" cy="2189163"/>
          </a:xfrm>
          <a:solidFill>
            <a:srgbClr val="000066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层，熟练使用至少一种</a:t>
            </a:r>
            <a:r>
              <a:rPr lang="en-US" altLang="zh-CN" b="1" dirty="0" smtClean="0">
                <a:solidFill>
                  <a:srgbClr val="FF3300"/>
                </a:solidFill>
              </a:rPr>
              <a:t>GNU</a:t>
            </a:r>
            <a:r>
              <a:rPr lang="zh-CN" altLang="en-US" b="1" dirty="0" smtClean="0">
                <a:solidFill>
                  <a:schemeClr val="bg1"/>
                </a:solidFill>
              </a:rPr>
              <a:t>操作系统</a:t>
            </a:r>
          </a:p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层，全面理解和熟练运用操作系统原理 </a:t>
            </a:r>
          </a:p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</a:rPr>
              <a:t>层，能够设计实现操作系统组成模块 </a:t>
            </a:r>
          </a:p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</a:rPr>
              <a:t>层，了解开发操作系统的技术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AutoShape 2" descr="蓝色砂纸"/>
          <p:cNvSpPr>
            <a:spLocks noChangeArrowheads="1"/>
          </p:cNvSpPr>
          <p:nvPr/>
        </p:nvSpPr>
        <p:spPr bwMode="auto">
          <a:xfrm>
            <a:off x="228600" y="457200"/>
            <a:ext cx="4056063" cy="7620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FF33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参考教材</a:t>
            </a:r>
            <a:endParaRPr lang="zh-CN" altLang="en-US" sz="3600" b="1" dirty="0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684213" y="1628775"/>
            <a:ext cx="7775575" cy="4679950"/>
          </a:xfrm>
          <a:prstGeom prst="rect">
            <a:avLst/>
          </a:prstGeom>
          <a:solidFill>
            <a:schemeClr val="folHlink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0" anchor="ctr"/>
          <a:lstStyle/>
          <a:p>
            <a:pPr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en-US" altLang="zh-CN" sz="2400" b="1">
                <a:solidFill>
                  <a:schemeClr val="bg1"/>
                </a:solidFill>
              </a:rPr>
              <a:t> </a:t>
            </a:r>
            <a:r>
              <a:rPr lang="zh-CN" altLang="en-US" sz="2400" b="1">
                <a:solidFill>
                  <a:schemeClr val="bg1"/>
                </a:solidFill>
              </a:rPr>
              <a:t>须德  等编著</a:t>
            </a:r>
            <a:r>
              <a:rPr lang="en-US" altLang="zh-CN" sz="2400" b="1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/>
                </a:solidFill>
              </a:rPr>
              <a:t>Unix</a:t>
            </a:r>
            <a:r>
              <a:rPr lang="zh-CN" altLang="en-US" sz="2400" b="1">
                <a:solidFill>
                  <a:schemeClr val="bg1"/>
                </a:solidFill>
              </a:rPr>
              <a:t>操作系统基础教程</a:t>
            </a:r>
            <a:r>
              <a:rPr lang="en-US" altLang="zh-CN" sz="2400" b="1">
                <a:solidFill>
                  <a:schemeClr val="bg1"/>
                </a:solidFill>
              </a:rPr>
              <a:t>.    </a:t>
            </a:r>
            <a:r>
              <a:rPr lang="zh-CN" altLang="en-US" sz="2400" b="1">
                <a:solidFill>
                  <a:schemeClr val="bg1"/>
                </a:solidFill>
              </a:rPr>
              <a:t>人民邮电出版社</a:t>
            </a:r>
            <a:r>
              <a:rPr lang="en-US" altLang="zh-CN" sz="2400" b="1">
                <a:solidFill>
                  <a:schemeClr val="bg1"/>
                </a:solidFill>
              </a:rPr>
              <a:t>, 2009  </a:t>
            </a: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孟庆昌 等编著</a:t>
            </a:r>
            <a:r>
              <a:rPr lang="en-US" altLang="zh-CN" sz="2400" b="1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/>
                </a:solidFill>
              </a:rPr>
              <a:t>UNIX </a:t>
            </a:r>
            <a:r>
              <a:rPr lang="zh-CN" altLang="en-US" sz="2400" b="1">
                <a:solidFill>
                  <a:schemeClr val="bg1"/>
                </a:solidFill>
              </a:rPr>
              <a:t>教程</a:t>
            </a:r>
            <a:r>
              <a:rPr lang="en-US" altLang="zh-CN" sz="2400" b="1">
                <a:solidFill>
                  <a:schemeClr val="bg1"/>
                </a:solidFill>
              </a:rPr>
              <a:t>. </a:t>
            </a:r>
            <a:r>
              <a:rPr lang="zh-CN" altLang="en-US" sz="2400" b="1">
                <a:solidFill>
                  <a:schemeClr val="bg1"/>
                </a:solidFill>
              </a:rPr>
              <a:t>电子工业出版社</a:t>
            </a:r>
            <a:r>
              <a:rPr lang="en-US" altLang="zh-CN" sz="2400" b="1">
                <a:solidFill>
                  <a:schemeClr val="bg1"/>
                </a:solidFill>
              </a:rPr>
              <a:t>, 2000  </a:t>
            </a: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en-US" altLang="zh-CN" sz="2400" b="1">
                <a:solidFill>
                  <a:schemeClr val="bg1"/>
                </a:solidFill>
              </a:rPr>
              <a:t> Marc J. Rochkind </a:t>
            </a:r>
            <a:r>
              <a:rPr lang="zh-CN" altLang="en-US" sz="2400" b="1">
                <a:solidFill>
                  <a:schemeClr val="bg1"/>
                </a:solidFill>
              </a:rPr>
              <a:t>著</a:t>
            </a:r>
            <a:r>
              <a:rPr lang="en-US" altLang="zh-CN" sz="2400" b="1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高级</a:t>
            </a:r>
            <a:r>
              <a:rPr lang="en-US" altLang="zh-CN" sz="2400" b="1">
                <a:solidFill>
                  <a:schemeClr val="bg1"/>
                </a:solidFill>
              </a:rPr>
              <a:t>UNIX</a:t>
            </a:r>
            <a:r>
              <a:rPr lang="zh-CN" altLang="en-US" sz="2400" b="1">
                <a:solidFill>
                  <a:schemeClr val="bg1"/>
                </a:solidFill>
              </a:rPr>
              <a:t>程序设计</a:t>
            </a:r>
            <a:r>
              <a:rPr lang="en-US" altLang="zh-CN" sz="2400" b="1">
                <a:solidFill>
                  <a:schemeClr val="bg1"/>
                </a:solidFill>
              </a:rPr>
              <a:t>(</a:t>
            </a:r>
            <a:r>
              <a:rPr lang="zh-CN" altLang="en-US" sz="2400" b="1">
                <a:solidFill>
                  <a:schemeClr val="bg1"/>
                </a:solidFill>
              </a:rPr>
              <a:t>影印版</a:t>
            </a:r>
            <a:r>
              <a:rPr lang="en-US" altLang="zh-CN" sz="2400" b="1">
                <a:solidFill>
                  <a:schemeClr val="bg1"/>
                </a:solidFill>
              </a:rPr>
              <a:t>). </a:t>
            </a:r>
            <a:r>
              <a:rPr lang="zh-CN" altLang="en-US" sz="2400" b="1">
                <a:solidFill>
                  <a:schemeClr val="bg1"/>
                </a:solidFill>
              </a:rPr>
              <a:t>清华大学出版社</a:t>
            </a:r>
            <a:r>
              <a:rPr lang="en-US" altLang="zh-CN" sz="2400" b="1">
                <a:solidFill>
                  <a:schemeClr val="bg1"/>
                </a:solidFill>
              </a:rPr>
              <a:t>, 2006 </a:t>
            </a:r>
          </a:p>
          <a:p>
            <a:pPr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en-US" altLang="zh-CN" sz="2400" b="1">
                <a:solidFill>
                  <a:schemeClr val="bg1"/>
                </a:solidFill>
              </a:rPr>
              <a:t>Uresh Vahalia</a:t>
            </a:r>
            <a:r>
              <a:rPr lang="zh-CN" altLang="en-US" sz="2400" b="1">
                <a:solidFill>
                  <a:schemeClr val="bg1"/>
                </a:solidFill>
              </a:rPr>
              <a:t>著</a:t>
            </a:r>
            <a:r>
              <a:rPr lang="en-US" altLang="zh-CN" sz="2400" b="1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/>
                </a:solidFill>
              </a:rPr>
              <a:t>UNIX</a:t>
            </a:r>
            <a:r>
              <a:rPr lang="zh-CN" altLang="en-US" sz="2400" b="1">
                <a:solidFill>
                  <a:schemeClr val="bg1"/>
                </a:solidFill>
              </a:rPr>
              <a:t>系统内幕</a:t>
            </a:r>
            <a:r>
              <a:rPr lang="en-US" altLang="zh-CN" sz="2400" b="1">
                <a:solidFill>
                  <a:schemeClr val="bg1"/>
                </a:solidFill>
              </a:rPr>
              <a:t>(</a:t>
            </a:r>
            <a:r>
              <a:rPr lang="zh-CN" altLang="en-US" sz="2400" b="1">
                <a:solidFill>
                  <a:schemeClr val="bg1"/>
                </a:solidFill>
              </a:rPr>
              <a:t>英文版</a:t>
            </a:r>
            <a:r>
              <a:rPr lang="en-US" altLang="zh-CN" sz="2400" b="1">
                <a:solidFill>
                  <a:schemeClr val="bg1"/>
                </a:solidFill>
              </a:rPr>
              <a:t>). </a:t>
            </a:r>
            <a:r>
              <a:rPr lang="zh-CN" altLang="en-US" sz="2400" b="1">
                <a:solidFill>
                  <a:schemeClr val="bg1"/>
                </a:solidFill>
              </a:rPr>
              <a:t>人民邮电出版社</a:t>
            </a:r>
            <a:r>
              <a:rPr lang="en-US" altLang="zh-CN" sz="2400" b="1">
                <a:solidFill>
                  <a:schemeClr val="bg1"/>
                </a:solidFill>
              </a:rPr>
              <a:t>. 2003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00826" y="152400"/>
            <a:ext cx="2490774" cy="70483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参考教材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 descr="Linux内核艺术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1196752"/>
            <a:ext cx="2540971" cy="3303675"/>
          </a:xfrm>
          <a:prstGeom prst="rect">
            <a:avLst/>
          </a:prstGeom>
        </p:spPr>
      </p:pic>
      <p:pic>
        <p:nvPicPr>
          <p:cNvPr id="4" name="图片 3" descr="深入理解Linu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3578" y="692696"/>
            <a:ext cx="2313560" cy="3008376"/>
          </a:xfrm>
          <a:prstGeom prst="rect">
            <a:avLst/>
          </a:prstGeom>
        </p:spPr>
      </p:pic>
      <p:pic>
        <p:nvPicPr>
          <p:cNvPr id="5" name="图片 4" descr="现代操作系统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61379"/>
            <a:ext cx="2320673" cy="33038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53578" y="4494971"/>
            <a:ext cx="57571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深入体会操作系统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</a:rPr>
              <a:t>Linus Torvalds and David Diamond.</a:t>
            </a:r>
          </a:p>
          <a:p>
            <a:r>
              <a:rPr lang="en-US" altLang="zh-CN" sz="2800" b="1" dirty="0" smtClean="0">
                <a:solidFill>
                  <a:schemeClr val="bg1"/>
                </a:solidFill>
              </a:rPr>
              <a:t>JUST FOR FUN: The Story of an Accidental Revolutionary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ChangeArrowheads="1"/>
          </p:cNvSpPr>
          <p:nvPr/>
        </p:nvSpPr>
        <p:spPr bwMode="auto">
          <a:xfrm>
            <a:off x="3635375" y="2420938"/>
            <a:ext cx="3276600" cy="2286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eaLnBrk="0" hangingPunct="0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Monotype Sorts" pitchFamily="2" charset="2"/>
              <a:buChar char="l"/>
              <a:defRPr/>
            </a:pPr>
            <a:r>
              <a:rPr lang="en-US" altLang="zh-CN" sz="4400" b="1">
                <a:solidFill>
                  <a:schemeClr val="bg2"/>
                </a:solidFill>
              </a:rPr>
              <a:t> </a:t>
            </a:r>
            <a:r>
              <a:rPr lang="zh-CN" altLang="en-US" sz="4400" b="1">
                <a:solidFill>
                  <a:srgbClr val="FFFF00"/>
                </a:solidFill>
              </a:rPr>
              <a:t>基础理论</a:t>
            </a:r>
          </a:p>
          <a:p>
            <a:pPr eaLnBrk="0" hangingPunct="0">
              <a:lnSpc>
                <a:spcPct val="130000"/>
              </a:lnSpc>
              <a:spcBef>
                <a:spcPct val="30000"/>
              </a:spcBef>
              <a:spcAft>
                <a:spcPct val="20000"/>
              </a:spcAft>
              <a:buClr>
                <a:srgbClr val="FF3300"/>
              </a:buClr>
              <a:buFont typeface="Monotype Sorts" pitchFamily="2" charset="2"/>
              <a:buChar char="l"/>
              <a:defRPr/>
            </a:pPr>
            <a:r>
              <a:rPr lang="zh-CN" altLang="en-US" sz="4400" b="1">
                <a:solidFill>
                  <a:srgbClr val="FFFF00"/>
                </a:solidFill>
              </a:rPr>
              <a:t> </a:t>
            </a:r>
            <a:r>
              <a:rPr lang="zh-CN" altLang="en-US" sz="4400" b="1">
                <a:solidFill>
                  <a:srgbClr val="FFFF00"/>
                </a:solidFill>
                <a:latin typeface="宋体" pitchFamily="2" charset="-122"/>
              </a:rPr>
              <a:t>教学实践</a:t>
            </a:r>
            <a:endParaRPr lang="zh-CN" altLang="en-US" sz="4400" b="1">
              <a:solidFill>
                <a:schemeClr val="hlink"/>
              </a:solidFill>
              <a:latin typeface="宋体" pitchFamily="2" charset="-122"/>
            </a:endParaRPr>
          </a:p>
        </p:txBody>
      </p:sp>
      <p:pic>
        <p:nvPicPr>
          <p:cNvPr id="8195" name="Picture 3" descr="PE0156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181600"/>
            <a:ext cx="17018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1461" name="AutoShape 5" descr="蓝色砂纸"/>
          <p:cNvSpPr>
            <a:spLocks noChangeArrowheads="1"/>
          </p:cNvSpPr>
          <p:nvPr/>
        </p:nvSpPr>
        <p:spPr bwMode="auto">
          <a:xfrm>
            <a:off x="971550" y="836613"/>
            <a:ext cx="2667000" cy="68580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FF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3600" b="1">
                <a:solidFill>
                  <a:srgbClr val="000099"/>
                </a:solidFill>
                <a:ea typeface="隶书" pitchFamily="49" charset="-122"/>
              </a:rPr>
              <a:t> </a:t>
            </a:r>
            <a:r>
              <a:rPr lang="zh-CN" altLang="en-US" sz="3600" b="1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教学内容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AutoShape 2"/>
          <p:cNvSpPr>
            <a:spLocks noChangeArrowheads="1"/>
          </p:cNvSpPr>
          <p:nvPr/>
        </p:nvSpPr>
        <p:spPr bwMode="auto">
          <a:xfrm>
            <a:off x="428596" y="142852"/>
            <a:ext cx="1752600" cy="603250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kumimoji="0" lang="zh-CN" altLang="en-US" sz="2200" b="1">
                <a:solidFill>
                  <a:schemeClr val="folHlink"/>
                </a:solidFill>
              </a:rPr>
              <a:t>理论教学</a:t>
            </a:r>
          </a:p>
        </p:txBody>
      </p:sp>
      <p:sp>
        <p:nvSpPr>
          <p:cNvPr id="532483" name="AutoShape 3"/>
          <p:cNvSpPr>
            <a:spLocks noChangeArrowheads="1"/>
          </p:cNvSpPr>
          <p:nvPr/>
        </p:nvSpPr>
        <p:spPr bwMode="auto">
          <a:xfrm>
            <a:off x="2214546" y="357166"/>
            <a:ext cx="3743325" cy="281146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 cap="sq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indent="360000" eaLnBrk="0" hangingPunct="0">
              <a:lnSpc>
                <a:spcPct val="130000"/>
              </a:lnSpc>
              <a:spcBef>
                <a:spcPct val="1000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、操作系统</a:t>
            </a:r>
            <a:r>
              <a:rPr lang="zh-CN" altLang="en-US" sz="2800" b="1" dirty="0">
                <a:solidFill>
                  <a:schemeClr val="bg1"/>
                </a:solidFill>
              </a:rPr>
              <a:t>概述</a:t>
            </a:r>
          </a:p>
          <a:p>
            <a:pPr indent="360000" eaLnBrk="0" hangingPunct="0">
              <a:lnSpc>
                <a:spcPct val="130000"/>
              </a:lnSpc>
              <a:spcBef>
                <a:spcPct val="1000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 </a:t>
            </a:r>
            <a:r>
              <a:rPr lang="en-US" altLang="zh-CN" sz="2800" b="1" dirty="0">
                <a:solidFill>
                  <a:schemeClr val="bg1"/>
                </a:solidFill>
              </a:rPr>
              <a:t>UNIX</a:t>
            </a:r>
            <a:r>
              <a:rPr lang="zh-CN" altLang="en-US" sz="2800" b="1" dirty="0">
                <a:solidFill>
                  <a:schemeClr val="bg1"/>
                </a:solidFill>
              </a:rPr>
              <a:t>进程</a:t>
            </a:r>
          </a:p>
          <a:p>
            <a:pPr indent="360000" eaLnBrk="0" hangingPunct="0">
              <a:lnSpc>
                <a:spcPct val="130000"/>
              </a:lnSpc>
              <a:spcBef>
                <a:spcPct val="1000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、文件系统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indent="360000" eaLnBrk="0" hangingPunct="0">
              <a:lnSpc>
                <a:spcPct val="130000"/>
              </a:lnSpc>
              <a:spcBef>
                <a:spcPct val="10000"/>
              </a:spcBef>
              <a:buClr>
                <a:srgbClr val="FFFF00"/>
              </a:buClr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、设备管理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532485" name="AutoShape 5"/>
          <p:cNvSpPr>
            <a:spLocks noChangeArrowheads="1"/>
          </p:cNvSpPr>
          <p:nvPr/>
        </p:nvSpPr>
        <p:spPr bwMode="auto">
          <a:xfrm>
            <a:off x="3214678" y="4214818"/>
            <a:ext cx="4464050" cy="214314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 cap="sq">
            <a:noFill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indent="360000" eaLnBrk="0" hangingPunct="0">
              <a:lnSpc>
                <a:spcPct val="130000"/>
              </a:lnSpc>
              <a:spcBef>
                <a:spcPct val="1000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1、Linux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基本命令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indent="360000" eaLnBrk="0" hangingPunct="0">
              <a:lnSpc>
                <a:spcPct val="130000"/>
              </a:lnSpc>
              <a:spcBef>
                <a:spcPct val="1000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2、Bshell</a:t>
            </a:r>
            <a:r>
              <a:rPr lang="zh-CN" altLang="en-US" sz="2800" b="1" dirty="0">
                <a:solidFill>
                  <a:schemeClr val="bg1"/>
                </a:solidFill>
              </a:rPr>
              <a:t>编程 </a:t>
            </a:r>
          </a:p>
          <a:p>
            <a:pPr indent="360000" eaLnBrk="0" hangingPunct="0">
              <a:lnSpc>
                <a:spcPct val="130000"/>
              </a:lnSpc>
              <a:spcBef>
                <a:spcPct val="1000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3、Bshell</a:t>
            </a:r>
            <a:r>
              <a:rPr lang="zh-CN" altLang="en-US" sz="2800" b="1" dirty="0">
                <a:solidFill>
                  <a:schemeClr val="bg1"/>
                </a:solidFill>
              </a:rPr>
              <a:t>高级编程</a:t>
            </a:r>
            <a:r>
              <a:rPr lang="zh-CN" altLang="en-US" sz="2800" dirty="0"/>
              <a:t> 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4178300" y="1457325"/>
            <a:ext cx="311150" cy="655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tIns="0">
            <a:spAutoFit/>
          </a:bodyPr>
          <a:lstStyle/>
          <a:p>
            <a:r>
              <a:rPr lang="en-US" altLang="zh-CN"/>
              <a:t> 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6858016" y="3214686"/>
            <a:ext cx="1752600" cy="603250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kumimoji="0" lang="zh-CN" altLang="en-US" sz="2200" b="1" dirty="0" smtClean="0">
                <a:solidFill>
                  <a:schemeClr val="folHlink"/>
                </a:solidFill>
              </a:rPr>
              <a:t>技能教学</a:t>
            </a:r>
            <a:endParaRPr kumimoji="0" lang="zh-CN" altLang="en-US" sz="22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animBg="1"/>
      <p:bldP spid="532485" grpId="0" animBg="1"/>
      <p:bldP spid="7" grpId="0" animBg="1"/>
    </p:bldLst>
  </p:timing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8F8F8"/>
      </a:hlink>
      <a:folHlink>
        <a:srgbClr val="000099"/>
      </a:folHlink>
    </a:clrScheme>
    <a:fontScheme name="通用信息 (标准)">
      <a:majorFont>
        <a:latin typeface="Arial Narrow"/>
        <a:ea typeface="华文琥珀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4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000099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Office\Templates\演示文稿\通用信息 (标准).pot</Template>
  <TotalTime>7826</TotalTime>
  <Words>743</Words>
  <Application>Microsoft Office PowerPoint</Application>
  <PresentationFormat>全屏显示(4:3)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Monotype Sorts</vt:lpstr>
      <vt:lpstr>华文琥珀</vt:lpstr>
      <vt:lpstr>楷体_GB2312</vt:lpstr>
      <vt:lpstr>隶书</vt:lpstr>
      <vt:lpstr>宋体</vt:lpstr>
      <vt:lpstr>幼圆</vt:lpstr>
      <vt:lpstr>Arial</vt:lpstr>
      <vt:lpstr>Arial Narrow</vt:lpstr>
      <vt:lpstr>Times New Roman</vt:lpstr>
      <vt:lpstr>Wingdings</vt:lpstr>
      <vt:lpstr>通用信息 (标准)</vt:lpstr>
      <vt:lpstr>PowerPoint 演示文稿</vt:lpstr>
      <vt:lpstr>课程介绍</vt:lpstr>
      <vt:lpstr>PowerPoint 演示文稿</vt:lpstr>
      <vt:lpstr>PowerPoint 演示文稿</vt:lpstr>
      <vt:lpstr>能力培养</vt:lpstr>
      <vt:lpstr>PowerPoint 演示文稿</vt:lpstr>
      <vt:lpstr>参考教材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作业评价指标</vt:lpstr>
      <vt:lpstr>作业评价细则</vt:lpstr>
      <vt:lpstr>学习方法</vt:lpstr>
    </vt:vector>
  </TitlesOfParts>
  <Company>njtu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xhl</dc:creator>
  <cp:lastModifiedBy>xu</cp:lastModifiedBy>
  <cp:revision>1114</cp:revision>
  <cp:lastPrinted>1998-04-09T02:47:26Z</cp:lastPrinted>
  <dcterms:created xsi:type="dcterms:W3CDTF">1996-03-09T02:34:55Z</dcterms:created>
  <dcterms:modified xsi:type="dcterms:W3CDTF">2017-09-04T03:09:52Z</dcterms:modified>
</cp:coreProperties>
</file>