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8"/>
  </p:notesMasterIdLst>
  <p:handoutMasterIdLst>
    <p:handoutMasterId r:id="rId99"/>
  </p:handoutMasterIdLst>
  <p:sldIdLst>
    <p:sldId id="311" r:id="rId2"/>
    <p:sldId id="310" r:id="rId3"/>
    <p:sldId id="280" r:id="rId4"/>
    <p:sldId id="281" r:id="rId5"/>
    <p:sldId id="282" r:id="rId6"/>
    <p:sldId id="290" r:id="rId7"/>
    <p:sldId id="406" r:id="rId8"/>
    <p:sldId id="337" r:id="rId9"/>
    <p:sldId id="291" r:id="rId10"/>
    <p:sldId id="292" r:id="rId11"/>
    <p:sldId id="341" r:id="rId12"/>
    <p:sldId id="342" r:id="rId13"/>
    <p:sldId id="340" r:id="rId14"/>
    <p:sldId id="293" r:id="rId15"/>
    <p:sldId id="283" r:id="rId16"/>
    <p:sldId id="314" r:id="rId17"/>
    <p:sldId id="328" r:id="rId18"/>
    <p:sldId id="327" r:id="rId19"/>
    <p:sldId id="338" r:id="rId20"/>
    <p:sldId id="339" r:id="rId21"/>
    <p:sldId id="321" r:id="rId22"/>
    <p:sldId id="320" r:id="rId23"/>
    <p:sldId id="294" r:id="rId24"/>
    <p:sldId id="284" r:id="rId25"/>
    <p:sldId id="318" r:id="rId26"/>
    <p:sldId id="336" r:id="rId27"/>
    <p:sldId id="285" r:id="rId28"/>
    <p:sldId id="296" r:id="rId29"/>
    <p:sldId id="287" r:id="rId30"/>
    <p:sldId id="286" r:id="rId31"/>
    <p:sldId id="297" r:id="rId32"/>
    <p:sldId id="289" r:id="rId33"/>
    <p:sldId id="288" r:id="rId34"/>
    <p:sldId id="298" r:id="rId35"/>
    <p:sldId id="299" r:id="rId36"/>
    <p:sldId id="300" r:id="rId37"/>
    <p:sldId id="301" r:id="rId38"/>
    <p:sldId id="302" r:id="rId39"/>
    <p:sldId id="303" r:id="rId40"/>
    <p:sldId id="304" r:id="rId41"/>
    <p:sldId id="305" r:id="rId42"/>
    <p:sldId id="306" r:id="rId43"/>
    <p:sldId id="307" r:id="rId44"/>
    <p:sldId id="308" r:id="rId45"/>
    <p:sldId id="371" r:id="rId46"/>
    <p:sldId id="372" r:id="rId47"/>
    <p:sldId id="374" r:id="rId48"/>
    <p:sldId id="375" r:id="rId49"/>
    <p:sldId id="377" r:id="rId50"/>
    <p:sldId id="380" r:id="rId51"/>
    <p:sldId id="381" r:id="rId52"/>
    <p:sldId id="384" r:id="rId53"/>
    <p:sldId id="385" r:id="rId54"/>
    <p:sldId id="386" r:id="rId55"/>
    <p:sldId id="387" r:id="rId56"/>
    <p:sldId id="391" r:id="rId57"/>
    <p:sldId id="392" r:id="rId58"/>
    <p:sldId id="393" r:id="rId59"/>
    <p:sldId id="394" r:id="rId60"/>
    <p:sldId id="395" r:id="rId61"/>
    <p:sldId id="396" r:id="rId62"/>
    <p:sldId id="399" r:id="rId63"/>
    <p:sldId id="400" r:id="rId64"/>
    <p:sldId id="403" r:id="rId65"/>
    <p:sldId id="404" r:id="rId66"/>
    <p:sldId id="405" r:id="rId67"/>
    <p:sldId id="343" r:id="rId68"/>
    <p:sldId id="344" r:id="rId69"/>
    <p:sldId id="345" r:id="rId70"/>
    <p:sldId id="346" r:id="rId71"/>
    <p:sldId id="347" r:id="rId72"/>
    <p:sldId id="348" r:id="rId73"/>
    <p:sldId id="349" r:id="rId74"/>
    <p:sldId id="350" r:id="rId75"/>
    <p:sldId id="351" r:id="rId76"/>
    <p:sldId id="352" r:id="rId77"/>
    <p:sldId id="353" r:id="rId78"/>
    <p:sldId id="354" r:id="rId79"/>
    <p:sldId id="355" r:id="rId80"/>
    <p:sldId id="356" r:id="rId81"/>
    <p:sldId id="357" r:id="rId82"/>
    <p:sldId id="358" r:id="rId83"/>
    <p:sldId id="359" r:id="rId84"/>
    <p:sldId id="360" r:id="rId85"/>
    <p:sldId id="361" r:id="rId86"/>
    <p:sldId id="362" r:id="rId87"/>
    <p:sldId id="363" r:id="rId88"/>
    <p:sldId id="364" r:id="rId89"/>
    <p:sldId id="365" r:id="rId90"/>
    <p:sldId id="366" r:id="rId91"/>
    <p:sldId id="367" r:id="rId92"/>
    <p:sldId id="329" r:id="rId93"/>
    <p:sldId id="330" r:id="rId94"/>
    <p:sldId id="368" r:id="rId95"/>
    <p:sldId id="369" r:id="rId96"/>
    <p:sldId id="370" r:id="rId97"/>
  </p:sldIdLst>
  <p:sldSz cx="9144000" cy="6858000" type="screen4x3"/>
  <p:notesSz cx="6858000" cy="9144000"/>
  <p:defaultTextStyle>
    <a:defPPr>
      <a:defRPr lang="zh-CN"/>
    </a:defPPr>
    <a:lvl1pPr algn="l" rtl="0" fontAlgn="base">
      <a:spcBef>
        <a:spcPct val="0"/>
      </a:spcBef>
      <a:spcAft>
        <a:spcPct val="0"/>
      </a:spcAft>
      <a:defRPr sz="5400" b="1" kern="1200">
        <a:solidFill>
          <a:srgbClr val="FF3300"/>
        </a:solidFill>
        <a:latin typeface="Times New Roman" pitchFamily="18" charset="0"/>
        <a:ea typeface="华文中宋" pitchFamily="2" charset="-122"/>
        <a:cs typeface="+mn-cs"/>
      </a:defRPr>
    </a:lvl1pPr>
    <a:lvl2pPr marL="457200" algn="l" rtl="0" fontAlgn="base">
      <a:spcBef>
        <a:spcPct val="0"/>
      </a:spcBef>
      <a:spcAft>
        <a:spcPct val="0"/>
      </a:spcAft>
      <a:defRPr sz="5400" b="1" kern="1200">
        <a:solidFill>
          <a:srgbClr val="FF3300"/>
        </a:solidFill>
        <a:latin typeface="Times New Roman" pitchFamily="18" charset="0"/>
        <a:ea typeface="华文中宋" pitchFamily="2" charset="-122"/>
        <a:cs typeface="+mn-cs"/>
      </a:defRPr>
    </a:lvl2pPr>
    <a:lvl3pPr marL="914400" algn="l" rtl="0" fontAlgn="base">
      <a:spcBef>
        <a:spcPct val="0"/>
      </a:spcBef>
      <a:spcAft>
        <a:spcPct val="0"/>
      </a:spcAft>
      <a:defRPr sz="5400" b="1" kern="1200">
        <a:solidFill>
          <a:srgbClr val="FF3300"/>
        </a:solidFill>
        <a:latin typeface="Times New Roman" pitchFamily="18" charset="0"/>
        <a:ea typeface="华文中宋" pitchFamily="2" charset="-122"/>
        <a:cs typeface="+mn-cs"/>
      </a:defRPr>
    </a:lvl3pPr>
    <a:lvl4pPr marL="1371600" algn="l" rtl="0" fontAlgn="base">
      <a:spcBef>
        <a:spcPct val="0"/>
      </a:spcBef>
      <a:spcAft>
        <a:spcPct val="0"/>
      </a:spcAft>
      <a:defRPr sz="5400" b="1" kern="1200">
        <a:solidFill>
          <a:srgbClr val="FF3300"/>
        </a:solidFill>
        <a:latin typeface="Times New Roman" pitchFamily="18" charset="0"/>
        <a:ea typeface="华文中宋" pitchFamily="2" charset="-122"/>
        <a:cs typeface="+mn-cs"/>
      </a:defRPr>
    </a:lvl4pPr>
    <a:lvl5pPr marL="1828800" algn="l" rtl="0" fontAlgn="base">
      <a:spcBef>
        <a:spcPct val="0"/>
      </a:spcBef>
      <a:spcAft>
        <a:spcPct val="0"/>
      </a:spcAft>
      <a:defRPr sz="5400" b="1" kern="1200">
        <a:solidFill>
          <a:srgbClr val="FF3300"/>
        </a:solidFill>
        <a:latin typeface="Times New Roman" pitchFamily="18" charset="0"/>
        <a:ea typeface="华文中宋" pitchFamily="2" charset="-122"/>
        <a:cs typeface="+mn-cs"/>
      </a:defRPr>
    </a:lvl5pPr>
    <a:lvl6pPr marL="2286000" algn="l" defTabSz="914400" rtl="0" eaLnBrk="1" latinLnBrk="0" hangingPunct="1">
      <a:defRPr sz="5400" b="1" kern="1200">
        <a:solidFill>
          <a:srgbClr val="FF3300"/>
        </a:solidFill>
        <a:latin typeface="Times New Roman" pitchFamily="18" charset="0"/>
        <a:ea typeface="华文中宋" pitchFamily="2" charset="-122"/>
        <a:cs typeface="+mn-cs"/>
      </a:defRPr>
    </a:lvl6pPr>
    <a:lvl7pPr marL="2743200" algn="l" defTabSz="914400" rtl="0" eaLnBrk="1" latinLnBrk="0" hangingPunct="1">
      <a:defRPr sz="5400" b="1" kern="1200">
        <a:solidFill>
          <a:srgbClr val="FF3300"/>
        </a:solidFill>
        <a:latin typeface="Times New Roman" pitchFamily="18" charset="0"/>
        <a:ea typeface="华文中宋" pitchFamily="2" charset="-122"/>
        <a:cs typeface="+mn-cs"/>
      </a:defRPr>
    </a:lvl7pPr>
    <a:lvl8pPr marL="3200400" algn="l" defTabSz="914400" rtl="0" eaLnBrk="1" latinLnBrk="0" hangingPunct="1">
      <a:defRPr sz="5400" b="1" kern="1200">
        <a:solidFill>
          <a:srgbClr val="FF3300"/>
        </a:solidFill>
        <a:latin typeface="Times New Roman" pitchFamily="18" charset="0"/>
        <a:ea typeface="华文中宋" pitchFamily="2" charset="-122"/>
        <a:cs typeface="+mn-cs"/>
      </a:defRPr>
    </a:lvl8pPr>
    <a:lvl9pPr marL="3657600" algn="l" defTabSz="914400" rtl="0" eaLnBrk="1" latinLnBrk="0" hangingPunct="1">
      <a:defRPr sz="5400" b="1" kern="1200">
        <a:solidFill>
          <a:srgbClr val="FF3300"/>
        </a:solidFill>
        <a:latin typeface="Times New Roman" pitchFamily="18" charset="0"/>
        <a:ea typeface="华文中宋"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00"/>
    <a:srgbClr val="800000"/>
    <a:srgbClr val="FF0000"/>
    <a:srgbClr val="A50021"/>
    <a:srgbClr val="000099"/>
    <a:srgbClr val="CC00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2616" autoAdjust="0"/>
  </p:normalViewPr>
  <p:slideViewPr>
    <p:cSldViewPr>
      <p:cViewPr varScale="1">
        <p:scale>
          <a:sx n="54" d="100"/>
          <a:sy n="54" d="100"/>
        </p:scale>
        <p:origin x="1830"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26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charset="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charset="0"/>
                <a:ea typeface="宋体" pitchFamily="2" charset="-122"/>
              </a:defRPr>
            </a:lvl1pPr>
          </a:lstStyle>
          <a:p>
            <a:pPr>
              <a:defRPr/>
            </a:pPr>
            <a:fld id="{B194EC49-80EB-4F47-B47F-A176A79AE702}" type="slidenum">
              <a:rPr lang="en-US" altLang="zh-CN"/>
              <a:pPr>
                <a:defRPr/>
              </a:pPr>
              <a:t>‹#›</a:t>
            </a:fld>
            <a:endParaRPr lang="en-US" altLang="zh-CN"/>
          </a:p>
        </p:txBody>
      </p:sp>
    </p:spTree>
    <p:extLst>
      <p:ext uri="{BB962C8B-B14F-4D97-AF65-F5344CB8AC3E}">
        <p14:creationId xmlns:p14="http://schemas.microsoft.com/office/powerpoint/2010/main" val="266937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charset="0"/>
                <a:ea typeface="宋体" pitchFamily="2" charset="-122"/>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charset="0"/>
                <a:ea typeface="宋体" pitchFamily="2" charset="-122"/>
              </a:defRPr>
            </a:lvl1pPr>
          </a:lstStyle>
          <a:p>
            <a:pPr>
              <a:defRPr/>
            </a:pPr>
            <a:fld id="{5986D228-B1A2-4736-9268-6001376A9E44}" type="slidenum">
              <a:rPr lang="en-US" altLang="zh-CN"/>
              <a:pPr>
                <a:defRPr/>
              </a:pPr>
              <a:t>‹#›</a:t>
            </a:fld>
            <a:endParaRPr lang="en-US" altLang="zh-CN"/>
          </a:p>
        </p:txBody>
      </p:sp>
    </p:spTree>
    <p:extLst>
      <p:ext uri="{BB962C8B-B14F-4D97-AF65-F5344CB8AC3E}">
        <p14:creationId xmlns:p14="http://schemas.microsoft.com/office/powerpoint/2010/main" val="19025235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haosou.com/doc/6138865-6352028.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baike.haosou.com/doc/5988705-6201672.html" TargetMode="External"/><Relationship Id="rId4" Type="http://schemas.openxmlformats.org/officeDocument/2006/relationships/hyperlink" Target="http://baike.haosou.com/doc/4509008-4718738.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gnu.org/gnu/linux-and-gnu.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986D228-B1A2-4736-9268-6001376A9E44}" type="slidenum">
              <a:rPr lang="en-US" altLang="zh-CN" smtClean="0"/>
              <a:pPr>
                <a:defRPr/>
              </a:pPr>
              <a:t>3</a:t>
            </a:fld>
            <a:endParaRPr lang="en-US" altLang="zh-CN"/>
          </a:p>
        </p:txBody>
      </p:sp>
    </p:spTree>
    <p:extLst>
      <p:ext uri="{BB962C8B-B14F-4D97-AF65-F5344CB8AC3E}">
        <p14:creationId xmlns:p14="http://schemas.microsoft.com/office/powerpoint/2010/main" val="2079815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0EE1888-C799-40E1-BD66-4A3FAA541FAF}" type="slidenum">
              <a:rPr lang="en-US" altLang="zh-CN" smtClean="0"/>
              <a:pPr/>
              <a:t>25</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072219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p:spPr>
        <p:txBody>
          <a:bodyPr/>
          <a:lstStyle/>
          <a:p>
            <a:endParaRPr lang="zh-CN" altLang="en-US" smtClean="0"/>
          </a:p>
        </p:txBody>
      </p:sp>
      <p:sp>
        <p:nvSpPr>
          <p:cNvPr id="63492" name="灯片编号占位符 3"/>
          <p:cNvSpPr>
            <a:spLocks noGrp="1"/>
          </p:cNvSpPr>
          <p:nvPr>
            <p:ph type="sldNum" sz="quarter" idx="5"/>
          </p:nvPr>
        </p:nvSpPr>
        <p:spPr>
          <a:noFill/>
        </p:spPr>
        <p:txBody>
          <a:bodyPr/>
          <a:lstStyle/>
          <a:p>
            <a:fld id="{11F8BDEE-F6EA-423E-8381-8BDAC37DC851}" type="slidenum">
              <a:rPr lang="en-US" altLang="zh-CN" smtClean="0"/>
              <a:pPr/>
              <a:t>35</a:t>
            </a:fld>
            <a:endParaRPr lang="en-US" altLang="zh-CN" smtClean="0"/>
          </a:p>
        </p:txBody>
      </p:sp>
    </p:spTree>
    <p:extLst>
      <p:ext uri="{BB962C8B-B14F-4D97-AF65-F5344CB8AC3E}">
        <p14:creationId xmlns:p14="http://schemas.microsoft.com/office/powerpoint/2010/main" val="3201748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굴림" panose="020B0600000101010101" pitchFamily="34" charset="-127"/>
              </a:rPr>
              <a:t>在</a:t>
            </a:r>
            <a:r>
              <a:rPr lang="en-US" altLang="zh-CN" dirty="0" smtClean="0">
                <a:latin typeface="굴림" panose="020B0600000101010101" pitchFamily="34" charset="-127"/>
              </a:rPr>
              <a:t>Red Hat Linux 9</a:t>
            </a:r>
            <a:r>
              <a:rPr lang="zh-CN" altLang="en-US" dirty="0" smtClean="0">
                <a:latin typeface="굴림" panose="020B0600000101010101" pitchFamily="34" charset="-127"/>
              </a:rPr>
              <a:t>安装的过程中，系统除了会自动创建默认的用户账号外，也会新增“标准组”账号。同样，除了“</a:t>
            </a:r>
            <a:r>
              <a:rPr lang="en-US" altLang="zh-CN" dirty="0" smtClean="0">
                <a:latin typeface="굴림" panose="020B0600000101010101" pitchFamily="34" charset="-127"/>
              </a:rPr>
              <a:t>root”</a:t>
            </a:r>
            <a:r>
              <a:rPr lang="zh-CN" altLang="en-US" dirty="0" smtClean="0">
                <a:latin typeface="굴림" panose="020B0600000101010101" pitchFamily="34" charset="-127"/>
              </a:rPr>
              <a:t>组是用来组织管理者之外，其余的账号都是提供给应用程序在执行时使用。</a:t>
            </a:r>
            <a:r>
              <a:rPr lang="en-US" altLang="zh-CN" dirty="0" smtClean="0">
                <a:latin typeface="굴림" panose="020B0600000101010101" pitchFamily="34" charset="-127"/>
              </a:rPr>
              <a:t>Red Hat Linux 9</a:t>
            </a:r>
            <a:r>
              <a:rPr lang="zh-CN" altLang="en-US" dirty="0" smtClean="0">
                <a:latin typeface="굴림" panose="020B0600000101010101" pitchFamily="34" charset="-127"/>
              </a:rPr>
              <a:t>的部分标准组见下表。</a:t>
            </a:r>
          </a:p>
          <a:p>
            <a:endParaRPr lang="zh-CN" altLang="en-US" dirty="0"/>
          </a:p>
        </p:txBody>
      </p:sp>
      <p:sp>
        <p:nvSpPr>
          <p:cNvPr id="4" name="灯片编号占位符 3"/>
          <p:cNvSpPr>
            <a:spLocks noGrp="1"/>
          </p:cNvSpPr>
          <p:nvPr>
            <p:ph type="sldNum" sz="quarter" idx="10"/>
          </p:nvPr>
        </p:nvSpPr>
        <p:spPr/>
        <p:txBody>
          <a:bodyPr/>
          <a:lstStyle/>
          <a:p>
            <a:pPr>
              <a:defRPr/>
            </a:pPr>
            <a:fld id="{5986D228-B1A2-4736-9268-6001376A9E44}" type="slidenum">
              <a:rPr lang="en-US" altLang="zh-CN" smtClean="0"/>
              <a:pPr>
                <a:defRPr/>
              </a:pPr>
              <a:t>48</a:t>
            </a:fld>
            <a:endParaRPr lang="en-US" altLang="zh-CN"/>
          </a:p>
        </p:txBody>
      </p:sp>
    </p:spTree>
    <p:extLst>
      <p:ext uri="{BB962C8B-B14F-4D97-AF65-F5344CB8AC3E}">
        <p14:creationId xmlns:p14="http://schemas.microsoft.com/office/powerpoint/2010/main" val="3034386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Tx/>
              <a:buNone/>
            </a:pPr>
            <a:r>
              <a:rPr lang="en-US" altLang="zh-CN" dirty="0" smtClean="0">
                <a:latin typeface="굴림" panose="020B0600000101010101" pitchFamily="34" charset="-127"/>
              </a:rPr>
              <a:t>Linux</a:t>
            </a:r>
            <a:r>
              <a:rPr lang="zh-CN" altLang="en-US" dirty="0" smtClean="0">
                <a:latin typeface="굴림" panose="020B0600000101010101" pitchFamily="34" charset="-127"/>
              </a:rPr>
              <a:t>系统中的</a:t>
            </a:r>
            <a:r>
              <a:rPr lang="en-US" altLang="zh-CN" dirty="0" smtClean="0">
                <a:latin typeface="굴림" panose="020B0600000101010101" pitchFamily="34" charset="-127"/>
              </a:rPr>
              <a:t>root</a:t>
            </a:r>
            <a:r>
              <a:rPr lang="zh-CN" altLang="en-US" dirty="0" smtClean="0">
                <a:latin typeface="굴림" panose="020B0600000101010101" pitchFamily="34" charset="-127"/>
              </a:rPr>
              <a:t>账号通常用于系统的维护和管理，它对</a:t>
            </a:r>
            <a:r>
              <a:rPr lang="en-US" altLang="zh-CN" dirty="0" smtClean="0">
                <a:latin typeface="굴림" panose="020B0600000101010101" pitchFamily="34" charset="-127"/>
              </a:rPr>
              <a:t>Linux</a:t>
            </a:r>
            <a:r>
              <a:rPr lang="zh-CN" altLang="en-US" dirty="0" smtClean="0">
                <a:latin typeface="굴림" panose="020B0600000101010101" pitchFamily="34" charset="-127"/>
              </a:rPr>
              <a:t>操作系统的所有部分具有不受限制的访问权限。</a:t>
            </a:r>
          </a:p>
          <a:p>
            <a:pPr eaLnBrk="1" hangingPunct="1">
              <a:buFontTx/>
              <a:buNone/>
            </a:pPr>
            <a:r>
              <a:rPr lang="zh-CN" altLang="en-US" dirty="0" smtClean="0">
                <a:latin typeface="굴림" panose="020B0600000101010101" pitchFamily="34" charset="-127"/>
              </a:rPr>
              <a:t>值得注意的是，系统真正关心的并不是该账号的用户名，而是该账号的用户</a:t>
            </a:r>
            <a:r>
              <a:rPr lang="en-US" altLang="zh-CN" dirty="0" smtClean="0">
                <a:latin typeface="굴림" panose="020B0600000101010101" pitchFamily="34" charset="-127"/>
              </a:rPr>
              <a:t>ID</a:t>
            </a:r>
            <a:r>
              <a:rPr lang="zh-CN" altLang="en-US" dirty="0" smtClean="0">
                <a:latin typeface="굴림" panose="020B0600000101010101" pitchFamily="34" charset="-127"/>
              </a:rPr>
              <a:t>，即</a:t>
            </a:r>
            <a:r>
              <a:rPr lang="en-US" altLang="zh-CN" dirty="0" smtClean="0">
                <a:latin typeface="굴림" panose="020B0600000101010101" pitchFamily="34" charset="-127"/>
              </a:rPr>
              <a:t>UID</a:t>
            </a:r>
            <a:r>
              <a:rPr lang="zh-CN" altLang="en-US" dirty="0" smtClean="0">
                <a:latin typeface="굴림" panose="020B0600000101010101" pitchFamily="34" charset="-127"/>
              </a:rPr>
              <a:t>。</a:t>
            </a:r>
            <a:r>
              <a:rPr lang="en-US" altLang="zh-CN" dirty="0" smtClean="0">
                <a:latin typeface="굴림" panose="020B0600000101010101" pitchFamily="34" charset="-127"/>
              </a:rPr>
              <a:t>/</a:t>
            </a:r>
            <a:r>
              <a:rPr lang="en-US" altLang="zh-CN" dirty="0" err="1" smtClean="0">
                <a:latin typeface="굴림" panose="020B0600000101010101" pitchFamily="34" charset="-127"/>
              </a:rPr>
              <a:t>etc</a:t>
            </a:r>
            <a:r>
              <a:rPr lang="zh-CN" altLang="en-US" dirty="0" smtClean="0">
                <a:latin typeface="굴림" panose="020B0600000101010101" pitchFamily="34" charset="-127"/>
              </a:rPr>
              <a:t>、</a:t>
            </a:r>
            <a:r>
              <a:rPr lang="en-US" altLang="zh-CN" dirty="0" err="1" smtClean="0">
                <a:latin typeface="굴림" panose="020B0600000101010101" pitchFamily="34" charset="-127"/>
              </a:rPr>
              <a:t>passwd</a:t>
            </a:r>
            <a:r>
              <a:rPr lang="zh-CN" altLang="en-US" dirty="0" smtClean="0">
                <a:latin typeface="굴림" panose="020B0600000101010101" pitchFamily="34" charset="-127"/>
              </a:rPr>
              <a:t>文件中定义的超级用户</a:t>
            </a:r>
            <a:r>
              <a:rPr lang="en-US" altLang="zh-CN" dirty="0" smtClean="0">
                <a:latin typeface="굴림" panose="020B0600000101010101" pitchFamily="34" charset="-127"/>
              </a:rPr>
              <a:t>UID</a:t>
            </a:r>
            <a:r>
              <a:rPr lang="zh-CN" altLang="en-US" dirty="0" smtClean="0">
                <a:latin typeface="굴림" panose="020B0600000101010101" pitchFamily="34" charset="-127"/>
              </a:rPr>
              <a:t>为</a:t>
            </a:r>
            <a:r>
              <a:rPr lang="en-US" altLang="zh-CN" dirty="0" smtClean="0">
                <a:latin typeface="굴림" panose="020B0600000101010101" pitchFamily="34" charset="-127"/>
              </a:rPr>
              <a:t>0</a:t>
            </a:r>
            <a:r>
              <a:rPr lang="zh-CN" altLang="en-US" dirty="0" smtClean="0">
                <a:latin typeface="굴림" panose="020B0600000101010101" pitchFamily="34" charset="-127"/>
              </a:rPr>
              <a:t>，也就是说，如果某个账号的</a:t>
            </a:r>
            <a:r>
              <a:rPr lang="en-US" altLang="zh-CN" dirty="0" err="1" smtClean="0">
                <a:latin typeface="굴림" panose="020B0600000101010101" pitchFamily="34" charset="-127"/>
              </a:rPr>
              <a:t>uid</a:t>
            </a:r>
            <a:r>
              <a:rPr lang="zh-CN" altLang="en-US" dirty="0" smtClean="0">
                <a:latin typeface="굴림" panose="020B0600000101010101" pitchFamily="34" charset="-127"/>
              </a:rPr>
              <a:t>为零，系统将会认为该用户就是超级用户。在</a:t>
            </a:r>
            <a:r>
              <a:rPr lang="en-US" altLang="zh-CN" dirty="0" smtClean="0">
                <a:latin typeface="굴림" panose="020B0600000101010101" pitchFamily="34" charset="-127"/>
              </a:rPr>
              <a:t>Linux</a:t>
            </a:r>
            <a:r>
              <a:rPr lang="zh-CN" altLang="en-US" dirty="0" smtClean="0">
                <a:latin typeface="굴림" panose="020B0600000101010101" pitchFamily="34" charset="-127"/>
              </a:rPr>
              <a:t>中超级用户登录系统的时候，系统不会对该用户进行存取限制和安全性验证，所以超级用户</a:t>
            </a:r>
            <a:r>
              <a:rPr lang="en-US" altLang="zh-CN" dirty="0" smtClean="0">
                <a:latin typeface="굴림" panose="020B0600000101010101" pitchFamily="34" charset="-127"/>
              </a:rPr>
              <a:t>root</a:t>
            </a:r>
            <a:r>
              <a:rPr lang="zh-CN" altLang="en-US" dirty="0" smtClean="0">
                <a:latin typeface="굴림" panose="020B0600000101010101" pitchFamily="34" charset="-127"/>
              </a:rPr>
              <a:t>可以操作任何人的文件或者就像文件的拥有者一样管理文件。</a:t>
            </a:r>
          </a:p>
          <a:p>
            <a:endParaRPr lang="zh-CN" altLang="en-US" dirty="0"/>
          </a:p>
        </p:txBody>
      </p:sp>
      <p:sp>
        <p:nvSpPr>
          <p:cNvPr id="4" name="灯片编号占位符 3"/>
          <p:cNvSpPr>
            <a:spLocks noGrp="1"/>
          </p:cNvSpPr>
          <p:nvPr>
            <p:ph type="sldNum" sz="quarter" idx="10"/>
          </p:nvPr>
        </p:nvSpPr>
        <p:spPr/>
        <p:txBody>
          <a:bodyPr/>
          <a:lstStyle/>
          <a:p>
            <a:pPr>
              <a:defRPr/>
            </a:pPr>
            <a:fld id="{5986D228-B1A2-4736-9268-6001376A9E44}" type="slidenum">
              <a:rPr lang="en-US" altLang="zh-CN" smtClean="0"/>
              <a:pPr>
                <a:defRPr/>
              </a:pPr>
              <a:t>49</a:t>
            </a:fld>
            <a:endParaRPr lang="en-US" altLang="zh-CN"/>
          </a:p>
        </p:txBody>
      </p:sp>
    </p:spTree>
    <p:extLst>
      <p:ext uri="{BB962C8B-B14F-4D97-AF65-F5344CB8AC3E}">
        <p14:creationId xmlns:p14="http://schemas.microsoft.com/office/powerpoint/2010/main" val="2776597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Tx/>
              <a:buNone/>
            </a:pPr>
            <a:r>
              <a:rPr lang="en-US" altLang="zh-CN" dirty="0" err="1" smtClean="0"/>
              <a:t>各字段的含义如下</a:t>
            </a:r>
            <a:r>
              <a:rPr lang="en-US" altLang="zh-CN" dirty="0" smtClean="0"/>
              <a:t>：</a:t>
            </a:r>
          </a:p>
          <a:p>
            <a:pPr algn="just" eaLnBrk="1" hangingPunct="1">
              <a:buFont typeface="Wingdings" panose="05000000000000000000" pitchFamily="2" charset="2"/>
              <a:buChar char="Ø"/>
            </a:pPr>
            <a:r>
              <a:rPr lang="zh-CN" altLang="en-US" dirty="0" smtClean="0"/>
              <a:t>用户名：是用户登录系统时的登录名，它由</a:t>
            </a:r>
            <a:r>
              <a:rPr lang="en-US" altLang="zh-CN" dirty="0" smtClean="0"/>
              <a:t>root</a:t>
            </a:r>
            <a:r>
              <a:rPr lang="zh-CN" altLang="en-US" dirty="0" smtClean="0"/>
              <a:t>或是具有和</a:t>
            </a:r>
            <a:r>
              <a:rPr lang="en-US" altLang="zh-CN" dirty="0" smtClean="0"/>
              <a:t>root</a:t>
            </a:r>
            <a:r>
              <a:rPr lang="zh-CN" altLang="en-US" dirty="0" smtClean="0"/>
              <a:t>相同权限的管理员指定，每个用户在登陆系统时都必须使用指定的登录名。</a:t>
            </a:r>
          </a:p>
          <a:p>
            <a:pPr algn="just" eaLnBrk="1" hangingPunct="1">
              <a:buFont typeface="Wingdings" panose="05000000000000000000" pitchFamily="2" charset="2"/>
              <a:buChar char="Ø"/>
            </a:pPr>
            <a:r>
              <a:rPr lang="zh-CN" altLang="en-US" dirty="0" smtClean="0"/>
              <a:t>口令：即用户的登录系统时使用的密码。通常该字段是一个</a:t>
            </a:r>
            <a:r>
              <a:rPr lang="zh-CN" altLang="en-US" dirty="0" smtClean="0">
                <a:latin typeface="Times New Roman" panose="02020603050405020304" pitchFamily="18" charset="0"/>
              </a:rPr>
              <a:t>“</a:t>
            </a:r>
            <a:r>
              <a:rPr lang="en-US" altLang="zh-CN" dirty="0" smtClean="0"/>
              <a:t>x</a:t>
            </a:r>
            <a:r>
              <a:rPr lang="en-US" altLang="zh-CN" dirty="0" smtClean="0">
                <a:latin typeface="Times New Roman" panose="02020603050405020304" pitchFamily="18" charset="0"/>
              </a:rPr>
              <a:t>”</a:t>
            </a:r>
            <a:r>
              <a:rPr lang="zh-CN" altLang="en-US" dirty="0" smtClean="0"/>
              <a:t>，表示是一个经过加密处理的口令，加密后的密码给放置在</a:t>
            </a:r>
            <a:r>
              <a:rPr lang="en-US" altLang="zh-CN" dirty="0" smtClean="0"/>
              <a:t>/</a:t>
            </a:r>
            <a:r>
              <a:rPr lang="en-US" altLang="zh-CN" dirty="0" err="1" smtClean="0"/>
              <a:t>etc</a:t>
            </a:r>
            <a:r>
              <a:rPr lang="en-US" altLang="zh-CN" dirty="0" smtClean="0"/>
              <a:t>/shadow</a:t>
            </a:r>
            <a:r>
              <a:rPr lang="zh-CN" altLang="en-US" dirty="0" smtClean="0"/>
              <a:t>文件中，且该文件只能被</a:t>
            </a:r>
            <a:r>
              <a:rPr lang="en-US" altLang="zh-CN" dirty="0" smtClean="0"/>
              <a:t>root</a:t>
            </a:r>
            <a:r>
              <a:rPr lang="zh-CN" altLang="en-US" dirty="0" smtClean="0"/>
              <a:t>组的账号访问。如果该字段显示</a:t>
            </a:r>
            <a:r>
              <a:rPr lang="zh-CN" altLang="en-US" dirty="0" smtClean="0">
                <a:latin typeface="Times New Roman" panose="02020603050405020304" pitchFamily="18" charset="0"/>
              </a:rPr>
              <a:t>“</a:t>
            </a:r>
            <a:r>
              <a:rPr lang="zh-CN" altLang="en-US" dirty="0" smtClean="0"/>
              <a:t>*</a:t>
            </a:r>
            <a:r>
              <a:rPr lang="zh-CN" altLang="en-US" dirty="0" smtClean="0">
                <a:latin typeface="Times New Roman" panose="02020603050405020304" pitchFamily="18" charset="0"/>
              </a:rPr>
              <a:t>”</a:t>
            </a:r>
            <a:r>
              <a:rPr lang="zh-CN" altLang="en-US" dirty="0" smtClean="0"/>
              <a:t>则表示对应账号停用。</a:t>
            </a:r>
          </a:p>
          <a:p>
            <a:pPr algn="just" eaLnBrk="1" hangingPunct="1">
              <a:buFont typeface="Wingdings" panose="05000000000000000000" pitchFamily="2" charset="2"/>
              <a:buChar char="Ø"/>
            </a:pPr>
            <a:r>
              <a:rPr lang="en-US" altLang="zh-CN" dirty="0" smtClean="0"/>
              <a:t>UID</a:t>
            </a:r>
            <a:r>
              <a:rPr lang="zh-CN" altLang="en-US" dirty="0" smtClean="0"/>
              <a:t>：每个账号唯一的识别号，最大可谓</a:t>
            </a:r>
            <a:r>
              <a:rPr lang="en-US" altLang="zh-CN" dirty="0" smtClean="0"/>
              <a:t>65535</a:t>
            </a:r>
            <a:r>
              <a:rPr lang="zh-CN" altLang="en-US" dirty="0" smtClean="0"/>
              <a:t>。</a:t>
            </a:r>
            <a:r>
              <a:rPr lang="en-US" altLang="zh-CN" dirty="0" smtClean="0"/>
              <a:t>UID</a:t>
            </a:r>
            <a:r>
              <a:rPr lang="zh-CN" altLang="en-US" dirty="0" smtClean="0"/>
              <a:t>在</a:t>
            </a:r>
            <a:r>
              <a:rPr lang="en-US" altLang="zh-CN" dirty="0" smtClean="0"/>
              <a:t>500</a:t>
            </a:r>
            <a:r>
              <a:rPr lang="zh-CN" altLang="en-US" dirty="0" smtClean="0"/>
              <a:t>之前的账号是提供系统服务使用的，管理员新增的第一个普通用的</a:t>
            </a:r>
            <a:r>
              <a:rPr lang="en-US" altLang="zh-CN" dirty="0" smtClean="0"/>
              <a:t>UID</a:t>
            </a:r>
            <a:r>
              <a:rPr lang="zh-CN" altLang="en-US" dirty="0" smtClean="0"/>
              <a:t>为</a:t>
            </a:r>
            <a:r>
              <a:rPr lang="en-US" altLang="zh-CN" dirty="0" smtClean="0"/>
              <a:t>500</a:t>
            </a:r>
            <a:r>
              <a:rPr lang="zh-CN" altLang="en-US" dirty="0" smtClean="0"/>
              <a:t>，然后依次是</a:t>
            </a:r>
            <a:r>
              <a:rPr lang="en-US" altLang="zh-CN" dirty="0" smtClean="0"/>
              <a:t>501</a:t>
            </a:r>
            <a:r>
              <a:rPr lang="zh-CN" altLang="en-US" dirty="0" smtClean="0"/>
              <a:t>、</a:t>
            </a:r>
            <a:r>
              <a:rPr lang="en-US" altLang="zh-CN" dirty="0" smtClean="0"/>
              <a:t>502</a:t>
            </a:r>
            <a:r>
              <a:rPr lang="en-US" altLang="zh-CN" dirty="0" smtClean="0">
                <a:latin typeface="Times New Roman" panose="02020603050405020304" pitchFamily="18" charset="0"/>
              </a:rPr>
              <a:t>…</a:t>
            </a:r>
            <a:r>
              <a:rPr lang="zh-CN" altLang="en-US" dirty="0" smtClean="0"/>
              <a:t>以此类推。</a:t>
            </a:r>
          </a:p>
          <a:p>
            <a:pPr algn="just" eaLnBrk="1" hangingPunct="1">
              <a:buFont typeface="Wingdings" panose="05000000000000000000" pitchFamily="2" charset="2"/>
              <a:buChar char="Ø"/>
            </a:pPr>
            <a:r>
              <a:rPr lang="en-US" altLang="zh-CN" dirty="0" smtClean="0"/>
              <a:t>GID</a:t>
            </a:r>
            <a:r>
              <a:rPr lang="zh-CN" altLang="en-US" dirty="0" smtClean="0"/>
              <a:t>：组账号的唯一的识别号。用户组的信息被存放在</a:t>
            </a:r>
            <a:r>
              <a:rPr lang="en-US" altLang="zh-CN" dirty="0" smtClean="0"/>
              <a:t>/</a:t>
            </a:r>
            <a:r>
              <a:rPr lang="en-US" altLang="zh-CN" dirty="0" err="1" smtClean="0"/>
              <a:t>etc</a:t>
            </a:r>
            <a:r>
              <a:rPr lang="en-US" altLang="zh-CN" dirty="0" smtClean="0"/>
              <a:t>/group</a:t>
            </a:r>
            <a:r>
              <a:rPr lang="zh-CN" altLang="en-US" dirty="0" smtClean="0"/>
              <a:t>文件中，</a:t>
            </a:r>
            <a:r>
              <a:rPr lang="en-US" altLang="zh-CN" dirty="0" smtClean="0"/>
              <a:t>root</a:t>
            </a:r>
            <a:r>
              <a:rPr lang="zh-CN" altLang="en-US" dirty="0" smtClean="0"/>
              <a:t>组的</a:t>
            </a:r>
            <a:r>
              <a:rPr lang="en-US" altLang="zh-CN" dirty="0" smtClean="0"/>
              <a:t>GID</a:t>
            </a:r>
            <a:r>
              <a:rPr lang="zh-CN" altLang="en-US" dirty="0" smtClean="0"/>
              <a:t>为</a:t>
            </a:r>
            <a:r>
              <a:rPr lang="en-US" altLang="zh-CN" dirty="0" smtClean="0"/>
              <a:t>0</a:t>
            </a:r>
            <a:r>
              <a:rPr lang="zh-CN" altLang="en-US" dirty="0" smtClean="0"/>
              <a:t>。管理员创建的第一个组的</a:t>
            </a:r>
            <a:r>
              <a:rPr lang="en-US" altLang="zh-CN" dirty="0" smtClean="0"/>
              <a:t>GID</a:t>
            </a:r>
            <a:r>
              <a:rPr lang="zh-CN" altLang="en-US" dirty="0" smtClean="0"/>
              <a:t>为</a:t>
            </a:r>
            <a:r>
              <a:rPr lang="en-US" altLang="zh-CN" dirty="0" smtClean="0"/>
              <a:t>500</a:t>
            </a:r>
            <a:r>
              <a:rPr lang="zh-CN" altLang="en-US" dirty="0" smtClean="0"/>
              <a:t>，然后依次是</a:t>
            </a:r>
            <a:r>
              <a:rPr lang="en-US" altLang="zh-CN" dirty="0" smtClean="0"/>
              <a:t>501</a:t>
            </a:r>
            <a:r>
              <a:rPr lang="zh-CN" altLang="en-US" dirty="0" smtClean="0"/>
              <a:t>、</a:t>
            </a:r>
            <a:r>
              <a:rPr lang="en-US" altLang="zh-CN" dirty="0" smtClean="0"/>
              <a:t>502</a:t>
            </a:r>
            <a:r>
              <a:rPr lang="en-US" altLang="zh-CN" dirty="0" smtClean="0">
                <a:latin typeface="Times New Roman" panose="02020603050405020304" pitchFamily="18" charset="0"/>
              </a:rPr>
              <a:t>…</a:t>
            </a:r>
            <a:r>
              <a:rPr lang="zh-CN" altLang="en-US" dirty="0" smtClean="0"/>
              <a:t>以此类推。</a:t>
            </a:r>
          </a:p>
          <a:p>
            <a:pPr algn="just" eaLnBrk="1" hangingPunct="1">
              <a:buFont typeface="Wingdings" panose="05000000000000000000" pitchFamily="2" charset="2"/>
              <a:buChar char="Ø"/>
            </a:pPr>
            <a:r>
              <a:rPr lang="zh-CN" altLang="en-US" dirty="0" smtClean="0"/>
              <a:t>账号信息：主要存放用户的附加信息，如用户名称、电话或该用户的详细说明等。用户可以使用</a:t>
            </a:r>
            <a:r>
              <a:rPr lang="en-US" altLang="zh-CN" dirty="0" smtClean="0"/>
              <a:t>finger</a:t>
            </a:r>
            <a:r>
              <a:rPr lang="zh-CN" altLang="en-US" dirty="0" smtClean="0"/>
              <a:t>命令来查看该字段的内容，还可以利用</a:t>
            </a:r>
            <a:r>
              <a:rPr lang="en-US" altLang="zh-CN" dirty="0" err="1" smtClean="0"/>
              <a:t>chfn</a:t>
            </a:r>
            <a:r>
              <a:rPr lang="zh-CN" altLang="en-US" dirty="0" smtClean="0"/>
              <a:t>命令来修改其内容。</a:t>
            </a:r>
          </a:p>
          <a:p>
            <a:pPr algn="just" eaLnBrk="1" hangingPunct="1">
              <a:buFont typeface="Wingdings" panose="05000000000000000000" pitchFamily="2" charset="2"/>
              <a:buChar char="Ø"/>
            </a:pPr>
            <a:r>
              <a:rPr lang="en-US" altLang="zh-CN" dirty="0" err="1" smtClean="0"/>
              <a:t>主目录：用户登录后直接进入的目录，在默认的状态下，每个用户都有一个主目录。root用户的主目录为</a:t>
            </a:r>
            <a:r>
              <a:rPr lang="en-US" altLang="zh-CN" dirty="0" smtClean="0"/>
              <a:t>/</a:t>
            </a:r>
            <a:r>
              <a:rPr lang="en-US" altLang="zh-CN" dirty="0" err="1" smtClean="0"/>
              <a:t>root，管理员创建的用户的主目录通常为</a:t>
            </a:r>
            <a:r>
              <a:rPr lang="en-US" altLang="zh-CN" dirty="0" smtClean="0"/>
              <a:t>/home/&lt;</a:t>
            </a:r>
            <a:r>
              <a:rPr lang="en-US" altLang="zh-CN" dirty="0" err="1" smtClean="0"/>
              <a:t>用户名</a:t>
            </a:r>
            <a:r>
              <a:rPr lang="en-US" altLang="zh-CN" dirty="0" smtClean="0"/>
              <a:t>&gt;，</a:t>
            </a:r>
            <a:r>
              <a:rPr lang="en-US" altLang="zh-CN" dirty="0" err="1" smtClean="0"/>
              <a:t>如tom用户主目录为</a:t>
            </a:r>
            <a:r>
              <a:rPr lang="en-US" altLang="zh-CN" dirty="0" smtClean="0"/>
              <a:t>/home/tom。</a:t>
            </a:r>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err="1" smtClean="0"/>
              <a:t>登录shell：用户在登录系统时使用的shell，Red</a:t>
            </a:r>
            <a:r>
              <a:rPr lang="en-US" altLang="en-US" dirty="0" smtClean="0"/>
              <a:t> Hat Linux 9默认使用的是/bin/</a:t>
            </a:r>
            <a:r>
              <a:rPr lang="en-US" altLang="en-US" dirty="0" err="1" smtClean="0"/>
              <a:t>bash，用户可以使用chsh命令更改自己的登录shell</a:t>
            </a:r>
            <a:r>
              <a:rPr lang="en-US" altLang="en-US" dirty="0" smtClean="0"/>
              <a:t>。</a:t>
            </a:r>
            <a:r>
              <a:rPr lang="zh-CN" altLang="en-US" dirty="0" smtClean="0"/>
              <a:t>如果用户只是系统通过该用户账号获取系统的某种服务，而不希望该用户能够登录</a:t>
            </a:r>
            <a:r>
              <a:rPr lang="en-US" altLang="zh-CN" dirty="0" smtClean="0"/>
              <a:t>Linux</a:t>
            </a:r>
            <a:r>
              <a:rPr lang="zh-CN" altLang="en-US" dirty="0" smtClean="0"/>
              <a:t>工作站，可以将此登录</a:t>
            </a:r>
            <a:r>
              <a:rPr lang="en-US" altLang="zh-CN" dirty="0" smtClean="0"/>
              <a:t>shell</a:t>
            </a:r>
            <a:r>
              <a:rPr lang="zh-CN" altLang="en-US" dirty="0" smtClean="0"/>
              <a:t>修改为</a:t>
            </a:r>
            <a:r>
              <a:rPr lang="en-US" altLang="zh-CN" dirty="0" smtClean="0"/>
              <a:t>/bin/false</a:t>
            </a:r>
            <a:r>
              <a:rPr lang="zh-CN" altLang="en-US" dirty="0" smtClean="0"/>
              <a:t>、</a:t>
            </a:r>
            <a:r>
              <a:rPr lang="en-US" altLang="zh-CN" dirty="0" smtClean="0"/>
              <a:t>/bin/true</a:t>
            </a:r>
            <a:r>
              <a:rPr lang="zh-CN" altLang="en-US" dirty="0" smtClean="0"/>
              <a:t>、</a:t>
            </a:r>
            <a:r>
              <a:rPr lang="en-US" altLang="zh-CN" dirty="0" smtClean="0"/>
              <a:t>/</a:t>
            </a:r>
            <a:r>
              <a:rPr lang="en-US" altLang="zh-CN" dirty="0" err="1" smtClean="0"/>
              <a:t>dev</a:t>
            </a:r>
            <a:r>
              <a:rPr lang="en-US" altLang="zh-CN" dirty="0" smtClean="0"/>
              <a:t>/null</a:t>
            </a:r>
            <a:r>
              <a:rPr lang="zh-CN" altLang="en-US" dirty="0" smtClean="0"/>
              <a:t>和</a:t>
            </a:r>
            <a:r>
              <a:rPr lang="en-US" altLang="zh-CN" dirty="0" smtClean="0"/>
              <a:t>/</a:t>
            </a:r>
            <a:r>
              <a:rPr lang="en-US" altLang="zh-CN" dirty="0" err="1" smtClean="0"/>
              <a:t>sbin</a:t>
            </a:r>
            <a:r>
              <a:rPr lang="en-US" altLang="zh-CN" dirty="0" smtClean="0"/>
              <a:t>/</a:t>
            </a:r>
            <a:r>
              <a:rPr lang="en-US" altLang="zh-CN" dirty="0" err="1" smtClean="0"/>
              <a:t>nologin</a:t>
            </a:r>
            <a:r>
              <a:rPr lang="zh-CN" altLang="en-US" dirty="0" smtClean="0"/>
              <a:t>等其中之一。</a:t>
            </a:r>
          </a:p>
          <a:p>
            <a:endParaRPr lang="zh-CN" altLang="en-US" dirty="0"/>
          </a:p>
        </p:txBody>
      </p:sp>
      <p:sp>
        <p:nvSpPr>
          <p:cNvPr id="4" name="灯片编号占位符 3"/>
          <p:cNvSpPr>
            <a:spLocks noGrp="1"/>
          </p:cNvSpPr>
          <p:nvPr>
            <p:ph type="sldNum" sz="quarter" idx="10"/>
          </p:nvPr>
        </p:nvSpPr>
        <p:spPr/>
        <p:txBody>
          <a:bodyPr/>
          <a:lstStyle/>
          <a:p>
            <a:pPr>
              <a:defRPr/>
            </a:pPr>
            <a:fld id="{5986D228-B1A2-4736-9268-6001376A9E44}" type="slidenum">
              <a:rPr lang="en-US" altLang="zh-CN" smtClean="0"/>
              <a:pPr>
                <a:defRPr/>
              </a:pPr>
              <a:t>51</a:t>
            </a:fld>
            <a:endParaRPr lang="en-US" altLang="zh-CN"/>
          </a:p>
        </p:txBody>
      </p:sp>
    </p:spTree>
    <p:extLst>
      <p:ext uri="{BB962C8B-B14F-4D97-AF65-F5344CB8AC3E}">
        <p14:creationId xmlns:p14="http://schemas.microsoft.com/office/powerpoint/2010/main" val="1544194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用户管理的工作包括建立一个合法的账号、设置和管理用户的口令、修改账号的属性以及在必要时删除账号。虽然在绝大部分的类</a:t>
            </a:r>
            <a:r>
              <a:rPr lang="en-US" altLang="zh-CN" dirty="0" smtClean="0"/>
              <a:t>UNIX</a:t>
            </a:r>
            <a:r>
              <a:rPr lang="zh-CN" altLang="en-US" dirty="0" smtClean="0"/>
              <a:t>系统中，都支持直接修改</a:t>
            </a:r>
            <a:r>
              <a:rPr lang="en-US" altLang="zh-CN" dirty="0" smtClean="0"/>
              <a:t>/</a:t>
            </a:r>
            <a:r>
              <a:rPr lang="en-US" altLang="zh-CN" dirty="0" err="1" smtClean="0"/>
              <a:t>etc</a:t>
            </a:r>
            <a:r>
              <a:rPr lang="en-US" altLang="zh-CN" dirty="0" smtClean="0"/>
              <a:t>/</a:t>
            </a:r>
            <a:r>
              <a:rPr lang="en-US" altLang="zh-CN" dirty="0" err="1" smtClean="0"/>
              <a:t>passwd</a:t>
            </a:r>
            <a:r>
              <a:rPr lang="zh-CN" altLang="en-US" dirty="0" smtClean="0"/>
              <a:t>文件来管理账号的信息，但是，如果存在</a:t>
            </a:r>
            <a:r>
              <a:rPr lang="en-US" altLang="zh-CN" dirty="0" smtClean="0"/>
              <a:t>/</a:t>
            </a:r>
            <a:r>
              <a:rPr lang="en-US" altLang="zh-CN" dirty="0" err="1" smtClean="0"/>
              <a:t>etc</a:t>
            </a:r>
            <a:r>
              <a:rPr lang="en-US" altLang="zh-CN" dirty="0" smtClean="0"/>
              <a:t>/shadow</a:t>
            </a:r>
            <a:r>
              <a:rPr lang="zh-CN" altLang="en-US" dirty="0" smtClean="0"/>
              <a:t>文件，这种方式便会失效。</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986D228-B1A2-4736-9268-6001376A9E44}" type="slidenum">
              <a:rPr lang="en-US" altLang="zh-CN" smtClean="0"/>
              <a:pPr>
                <a:defRPr/>
              </a:pPr>
              <a:t>55</a:t>
            </a:fld>
            <a:endParaRPr lang="en-US" altLang="zh-CN"/>
          </a:p>
        </p:txBody>
      </p:sp>
    </p:spTree>
    <p:extLst>
      <p:ext uri="{BB962C8B-B14F-4D97-AF65-F5344CB8AC3E}">
        <p14:creationId xmlns:p14="http://schemas.microsoft.com/office/powerpoint/2010/main" val="324587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86D228-B1A2-4736-9268-6001376A9E44}" type="slidenum">
              <a:rPr lang="en-US" altLang="zh-CN" smtClean="0"/>
              <a:pPr>
                <a:defRPr/>
              </a:pPr>
              <a:t>56</a:t>
            </a:fld>
            <a:endParaRPr lang="en-US" altLang="zh-CN"/>
          </a:p>
        </p:txBody>
      </p:sp>
    </p:spTree>
    <p:extLst>
      <p:ext uri="{BB962C8B-B14F-4D97-AF65-F5344CB8AC3E}">
        <p14:creationId xmlns:p14="http://schemas.microsoft.com/office/powerpoint/2010/main" val="1826707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在新建一个用户时，通常没有设置用户信息，如果需要可以使用chfn命令设置，这些信息也是finger命令显示的内容，如果chfn命令没有携带任何用户名，表示更改当前登录系统的用户的信息，此时系统会出现一个交互式界面等待用户输入，录入完毕后，信息将被保存到/</a:t>
            </a:r>
            <a:r>
              <a:rPr lang="en-US" altLang="zh-CN" dirty="0" err="1" smtClean="0"/>
              <a:t>etc</a:t>
            </a:r>
            <a:r>
              <a:rPr lang="en-US" altLang="zh-CN" dirty="0" smtClean="0"/>
              <a:t>/</a:t>
            </a:r>
            <a:r>
              <a:rPr lang="en-US" altLang="zh-CN" dirty="0" err="1" smtClean="0"/>
              <a:t>passwd文件的账号信息字段中</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5986D228-B1A2-4736-9268-6001376A9E44}" type="slidenum">
              <a:rPr lang="en-US" altLang="zh-CN" smtClean="0"/>
              <a:pPr>
                <a:defRPr/>
              </a:pPr>
              <a:t>63</a:t>
            </a:fld>
            <a:endParaRPr lang="en-US" altLang="zh-CN"/>
          </a:p>
        </p:txBody>
      </p:sp>
    </p:spTree>
    <p:extLst>
      <p:ext uri="{BB962C8B-B14F-4D97-AF65-F5344CB8AC3E}">
        <p14:creationId xmlns:p14="http://schemas.microsoft.com/office/powerpoint/2010/main" val="3524647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55000" lnSpcReduction="20000"/>
          </a:bodyPr>
          <a:lstStyle/>
          <a:p>
            <a:pPr eaLnBrk="1" fontAlgn="auto" hangingPunct="1">
              <a:spcBef>
                <a:spcPts val="0"/>
              </a:spcBef>
              <a:spcAft>
                <a:spcPts val="0"/>
              </a:spcAft>
              <a:defRPr/>
            </a:pPr>
            <a:r>
              <a:rPr lang="en-US" dirty="0" smtClean="0"/>
              <a:t>[base]</a:t>
            </a:r>
            <a:endParaRPr lang="zh-CN" altLang="en-US" dirty="0" smtClean="0"/>
          </a:p>
          <a:p>
            <a:pPr eaLnBrk="1" fontAlgn="auto" hangingPunct="1">
              <a:spcBef>
                <a:spcPts val="0"/>
              </a:spcBef>
              <a:spcAft>
                <a:spcPts val="0"/>
              </a:spcAft>
              <a:defRPr/>
            </a:pPr>
            <a:r>
              <a:rPr lang="en-US" dirty="0" smtClean="0"/>
              <a:t>name=CentOS-5- Base</a:t>
            </a:r>
            <a:endParaRPr lang="zh-CN" altLang="en-US" dirty="0" smtClean="0"/>
          </a:p>
          <a:p>
            <a:pPr eaLnBrk="1" fontAlgn="auto" hangingPunct="1">
              <a:spcBef>
                <a:spcPts val="0"/>
              </a:spcBef>
              <a:spcAft>
                <a:spcPts val="0"/>
              </a:spcAft>
              <a:defRPr/>
            </a:pPr>
            <a:r>
              <a:rPr lang="en-US" dirty="0" smtClean="0"/>
              <a:t>#</a:t>
            </a:r>
            <a:r>
              <a:rPr lang="en-US" dirty="0" err="1" smtClean="0"/>
              <a:t>mirrorlist</a:t>
            </a:r>
            <a:r>
              <a:rPr lang="en-US" dirty="0" smtClean="0"/>
              <a:t>=http://mirrorlist.centos.org/?release=$releasever5&amp;arch=$basearch&amp;</a:t>
            </a:r>
            <a:endParaRPr lang="zh-CN" altLang="en-US" dirty="0" smtClean="0"/>
          </a:p>
          <a:p>
            <a:pPr eaLnBrk="1" fontAlgn="auto" hangingPunct="1">
              <a:spcBef>
                <a:spcPts val="0"/>
              </a:spcBef>
              <a:spcAft>
                <a:spcPts val="0"/>
              </a:spcAft>
              <a:defRPr/>
            </a:pPr>
            <a:r>
              <a:rPr lang="en-US" dirty="0" smtClean="0"/>
              <a:t>repo=</a:t>
            </a:r>
            <a:r>
              <a:rPr lang="en-US" dirty="0" err="1" smtClean="0"/>
              <a:t>os</a:t>
            </a:r>
            <a:endParaRPr lang="zh-CN" altLang="en-US" dirty="0" smtClean="0"/>
          </a:p>
          <a:p>
            <a:pPr eaLnBrk="1" fontAlgn="auto" hangingPunct="1">
              <a:spcBef>
                <a:spcPts val="0"/>
              </a:spcBef>
              <a:spcAft>
                <a:spcPts val="0"/>
              </a:spcAft>
              <a:defRPr/>
            </a:pPr>
            <a:r>
              <a:rPr lang="en-US" dirty="0" smtClean="0"/>
              <a:t>#</a:t>
            </a:r>
            <a:r>
              <a:rPr lang="en-US" dirty="0" err="1" smtClean="0"/>
              <a:t>baseurl</a:t>
            </a:r>
            <a:r>
              <a:rPr lang="en-US" dirty="0" smtClean="0"/>
              <a:t>=http://mirror.centos.org/centos/$releasever/os/$basearch/</a:t>
            </a:r>
            <a:endParaRPr lang="zh-CN" altLang="en-US" dirty="0" smtClean="0"/>
          </a:p>
          <a:p>
            <a:pPr eaLnBrk="1" fontAlgn="auto" hangingPunct="1">
              <a:spcBef>
                <a:spcPts val="0"/>
              </a:spcBef>
              <a:spcAft>
                <a:spcPts val="0"/>
              </a:spcAft>
              <a:defRPr/>
            </a:pPr>
            <a:r>
              <a:rPr lang="en-US" dirty="0" err="1" smtClean="0"/>
              <a:t>baseurl</a:t>
            </a:r>
            <a:r>
              <a:rPr lang="en-US" dirty="0" smtClean="0"/>
              <a:t>=http://ftp.sjtu.edu.cn/centos/5.4/os/$basearch/</a:t>
            </a:r>
            <a:endParaRPr lang="zh-CN" altLang="en-US" dirty="0" smtClean="0"/>
          </a:p>
          <a:p>
            <a:pPr eaLnBrk="1" fontAlgn="auto" hangingPunct="1">
              <a:spcBef>
                <a:spcPts val="0"/>
              </a:spcBef>
              <a:spcAft>
                <a:spcPts val="0"/>
              </a:spcAft>
              <a:defRPr/>
            </a:pPr>
            <a:r>
              <a:rPr lang="en-US" dirty="0" err="1" smtClean="0"/>
              <a:t>gpgcheck</a:t>
            </a:r>
            <a:r>
              <a:rPr lang="en-US" dirty="0" smtClean="0"/>
              <a:t>=0</a:t>
            </a:r>
            <a:endParaRPr lang="zh-CN" altLang="en-US" dirty="0" smtClean="0"/>
          </a:p>
          <a:p>
            <a:pPr eaLnBrk="1" fontAlgn="auto" hangingPunct="1">
              <a:spcBef>
                <a:spcPts val="0"/>
              </a:spcBef>
              <a:spcAft>
                <a:spcPts val="0"/>
              </a:spcAft>
              <a:defRPr/>
            </a:pPr>
            <a:r>
              <a:rPr lang="en-US" dirty="0" err="1" smtClean="0"/>
              <a:t>gpgkey</a:t>
            </a:r>
            <a:r>
              <a:rPr lang="en-US" dirty="0" smtClean="0"/>
              <a:t>=http://mirror.centos.org/centos/RPM-GPG-KEY-centos5    </a:t>
            </a:r>
            <a:endParaRPr lang="zh-CN" altLang="en-US" dirty="0" smtClean="0"/>
          </a:p>
          <a:p>
            <a:pPr eaLnBrk="1" fontAlgn="auto" hangingPunct="1">
              <a:spcBef>
                <a:spcPts val="0"/>
              </a:spcBef>
              <a:spcAft>
                <a:spcPts val="0"/>
              </a:spcAft>
              <a:defRPr/>
            </a:pPr>
            <a:r>
              <a:rPr lang="en-US" dirty="0" smtClean="0"/>
              <a:t>#released updates</a:t>
            </a:r>
            <a:endParaRPr lang="zh-CN" altLang="en-US" dirty="0" smtClean="0"/>
          </a:p>
          <a:p>
            <a:pPr eaLnBrk="1" fontAlgn="auto" hangingPunct="1">
              <a:spcBef>
                <a:spcPts val="0"/>
              </a:spcBef>
              <a:spcAft>
                <a:spcPts val="0"/>
              </a:spcAft>
              <a:defRPr/>
            </a:pPr>
            <a:r>
              <a:rPr lang="en-US" dirty="0" smtClean="0"/>
              <a:t>[update]</a:t>
            </a:r>
            <a:endParaRPr lang="zh-CN" altLang="en-US" dirty="0" smtClean="0"/>
          </a:p>
          <a:p>
            <a:pPr eaLnBrk="1" fontAlgn="auto" hangingPunct="1">
              <a:spcBef>
                <a:spcPts val="0"/>
              </a:spcBef>
              <a:spcAft>
                <a:spcPts val="0"/>
              </a:spcAft>
              <a:defRPr/>
            </a:pPr>
            <a:r>
              <a:rPr lang="en-US" dirty="0" smtClean="0"/>
              <a:t>name=CentOS-5- Updates</a:t>
            </a:r>
            <a:endParaRPr lang="zh-CN" altLang="en-US" dirty="0" smtClean="0"/>
          </a:p>
          <a:p>
            <a:pPr eaLnBrk="1" fontAlgn="auto" hangingPunct="1">
              <a:spcBef>
                <a:spcPts val="0"/>
              </a:spcBef>
              <a:spcAft>
                <a:spcPts val="0"/>
              </a:spcAft>
              <a:defRPr/>
            </a:pPr>
            <a:r>
              <a:rPr lang="en-US" dirty="0" smtClean="0"/>
              <a:t>#</a:t>
            </a:r>
            <a:r>
              <a:rPr lang="en-US" dirty="0" err="1" smtClean="0"/>
              <a:t>mirrorlist</a:t>
            </a:r>
            <a:r>
              <a:rPr lang="en-US" dirty="0" smtClean="0"/>
              <a:t>=http://mirrorlist.centos.org/?release=4&amp;arch=$basearch&amp;repo=updates</a:t>
            </a:r>
            <a:endParaRPr lang="zh-CN" altLang="en-US" dirty="0" smtClean="0"/>
          </a:p>
          <a:p>
            <a:pPr eaLnBrk="1" fontAlgn="auto" hangingPunct="1">
              <a:spcBef>
                <a:spcPts val="0"/>
              </a:spcBef>
              <a:spcAft>
                <a:spcPts val="0"/>
              </a:spcAft>
              <a:defRPr/>
            </a:pPr>
            <a:r>
              <a:rPr lang="en-US" dirty="0" err="1" smtClean="0"/>
              <a:t>baseurl</a:t>
            </a:r>
            <a:r>
              <a:rPr lang="en-US" dirty="0" smtClean="0"/>
              <a:t>=http://ftp.sjtu.edu.cn/centos/5.4/updates/$basearch/</a:t>
            </a:r>
            <a:endParaRPr lang="zh-CN" altLang="en-US" dirty="0" smtClean="0"/>
          </a:p>
          <a:p>
            <a:pPr eaLnBrk="1" fontAlgn="auto" hangingPunct="1">
              <a:spcBef>
                <a:spcPts val="0"/>
              </a:spcBef>
              <a:spcAft>
                <a:spcPts val="0"/>
              </a:spcAft>
              <a:defRPr/>
            </a:pPr>
            <a:r>
              <a:rPr lang="en-US" dirty="0" err="1" smtClean="0"/>
              <a:t>gpgcheck</a:t>
            </a:r>
            <a:r>
              <a:rPr lang="en-US" dirty="0" smtClean="0"/>
              <a:t>=0</a:t>
            </a:r>
            <a:endParaRPr lang="zh-CN" altLang="en-US" dirty="0" smtClean="0"/>
          </a:p>
          <a:p>
            <a:pPr eaLnBrk="1" fontAlgn="auto" hangingPunct="1">
              <a:spcBef>
                <a:spcPts val="0"/>
              </a:spcBef>
              <a:spcAft>
                <a:spcPts val="0"/>
              </a:spcAft>
              <a:defRPr/>
            </a:pPr>
            <a:r>
              <a:rPr lang="en-US" dirty="0" err="1" smtClean="0"/>
              <a:t>gpgkey</a:t>
            </a:r>
            <a:r>
              <a:rPr lang="en-US" dirty="0" smtClean="0"/>
              <a:t>=http://mirror.centos.org/centos/RPM-GPG-KEY-centos5   </a:t>
            </a:r>
            <a:endParaRPr lang="zh-CN" altLang="en-US" dirty="0" smtClean="0"/>
          </a:p>
          <a:p>
            <a:pPr eaLnBrk="1" fontAlgn="auto" hangingPunct="1">
              <a:spcBef>
                <a:spcPts val="0"/>
              </a:spcBef>
              <a:spcAft>
                <a:spcPts val="0"/>
              </a:spcAft>
              <a:defRPr/>
            </a:pPr>
            <a:r>
              <a:rPr lang="en-US" dirty="0" smtClean="0"/>
              <a:t>#packages used/produced in the build but not released</a:t>
            </a:r>
            <a:endParaRPr lang="zh-CN" altLang="en-US" dirty="0" smtClean="0"/>
          </a:p>
          <a:p>
            <a:pPr eaLnBrk="1" fontAlgn="auto" hangingPunct="1">
              <a:spcBef>
                <a:spcPts val="0"/>
              </a:spcBef>
              <a:spcAft>
                <a:spcPts val="0"/>
              </a:spcAft>
              <a:defRPr/>
            </a:pPr>
            <a:r>
              <a:rPr lang="en-US" dirty="0" smtClean="0"/>
              <a:t>[</a:t>
            </a:r>
            <a:r>
              <a:rPr lang="en-US" dirty="0" err="1" smtClean="0"/>
              <a:t>addons</a:t>
            </a:r>
            <a:r>
              <a:rPr lang="en-US" dirty="0" smtClean="0"/>
              <a:t>]</a:t>
            </a:r>
            <a:endParaRPr lang="zh-CN" altLang="en-US" dirty="0" smtClean="0"/>
          </a:p>
          <a:p>
            <a:pPr eaLnBrk="1" fontAlgn="auto" hangingPunct="1">
              <a:spcBef>
                <a:spcPts val="0"/>
              </a:spcBef>
              <a:spcAft>
                <a:spcPts val="0"/>
              </a:spcAft>
              <a:defRPr/>
            </a:pPr>
            <a:r>
              <a:rPr lang="en-US" dirty="0" smtClean="0"/>
              <a:t>name=CentOS-5- </a:t>
            </a:r>
            <a:r>
              <a:rPr lang="en-US" dirty="0" err="1" smtClean="0"/>
              <a:t>Addons</a:t>
            </a:r>
            <a:endParaRPr lang="zh-CN" altLang="en-US" dirty="0" smtClean="0"/>
          </a:p>
          <a:p>
            <a:pPr eaLnBrk="1" fontAlgn="auto" hangingPunct="1">
              <a:spcBef>
                <a:spcPts val="0"/>
              </a:spcBef>
              <a:spcAft>
                <a:spcPts val="0"/>
              </a:spcAft>
              <a:defRPr/>
            </a:pPr>
            <a:r>
              <a:rPr lang="en-US" dirty="0" smtClean="0"/>
              <a:t>#</a:t>
            </a:r>
            <a:r>
              <a:rPr lang="en-US" dirty="0" err="1" smtClean="0"/>
              <a:t>mirrorlist</a:t>
            </a:r>
            <a:r>
              <a:rPr lang="en-US" dirty="0" smtClean="0"/>
              <a:t>=http://mirrorlist.centos.org/?release=4&amp;arch=$basearch&amp;repo=addons   </a:t>
            </a:r>
            <a:endParaRPr lang="zh-CN" altLang="en-US" dirty="0" smtClean="0"/>
          </a:p>
          <a:p>
            <a:pPr eaLnBrk="1" fontAlgn="auto" hangingPunct="1">
              <a:spcBef>
                <a:spcPts val="0"/>
              </a:spcBef>
              <a:spcAft>
                <a:spcPts val="0"/>
              </a:spcAft>
              <a:defRPr/>
            </a:pPr>
            <a:r>
              <a:rPr lang="en-US" dirty="0" err="1" smtClean="0"/>
              <a:t>baseurl</a:t>
            </a:r>
            <a:r>
              <a:rPr lang="en-US" dirty="0" smtClean="0"/>
              <a:t>=http://ftp.sjtu.edu.cn/centos/5.4/addons/$basearch/</a:t>
            </a:r>
            <a:endParaRPr lang="zh-CN" altLang="en-US" dirty="0" smtClean="0"/>
          </a:p>
          <a:p>
            <a:pPr eaLnBrk="1" fontAlgn="auto" hangingPunct="1">
              <a:spcBef>
                <a:spcPts val="0"/>
              </a:spcBef>
              <a:spcAft>
                <a:spcPts val="0"/>
              </a:spcAft>
              <a:defRPr/>
            </a:pPr>
            <a:r>
              <a:rPr lang="en-US" dirty="0" err="1" smtClean="0"/>
              <a:t>gpgcheck</a:t>
            </a:r>
            <a:r>
              <a:rPr lang="en-US" dirty="0" smtClean="0"/>
              <a:t>=0</a:t>
            </a:r>
            <a:endParaRPr lang="zh-CN" altLang="en-US" dirty="0" smtClean="0"/>
          </a:p>
          <a:p>
            <a:pPr eaLnBrk="1" fontAlgn="auto" hangingPunct="1">
              <a:spcBef>
                <a:spcPts val="0"/>
              </a:spcBef>
              <a:spcAft>
                <a:spcPts val="0"/>
              </a:spcAft>
              <a:defRPr/>
            </a:pPr>
            <a:r>
              <a:rPr lang="en-US" dirty="0" err="1" smtClean="0"/>
              <a:t>gpgkey</a:t>
            </a:r>
            <a:r>
              <a:rPr lang="en-US" dirty="0" smtClean="0"/>
              <a:t>=http://mirror.centos.org/centos/RPM-GPG-KEY-centos5   </a:t>
            </a:r>
            <a:endParaRPr lang="zh-CN" altLang="en-US" dirty="0" smtClean="0"/>
          </a:p>
          <a:p>
            <a:pPr eaLnBrk="1" fontAlgn="auto" hangingPunct="1">
              <a:spcBef>
                <a:spcPts val="0"/>
              </a:spcBef>
              <a:spcAft>
                <a:spcPts val="0"/>
              </a:spcAft>
              <a:defRPr/>
            </a:pPr>
            <a:r>
              <a:rPr lang="en-US" dirty="0" smtClean="0"/>
              <a:t>#additional packages that may be useful</a:t>
            </a:r>
            <a:endParaRPr lang="zh-CN" altLang="en-US" dirty="0" smtClean="0"/>
          </a:p>
          <a:p>
            <a:pPr eaLnBrk="1" fontAlgn="auto" hangingPunct="1">
              <a:spcBef>
                <a:spcPts val="0"/>
              </a:spcBef>
              <a:spcAft>
                <a:spcPts val="0"/>
              </a:spcAft>
              <a:defRPr/>
            </a:pPr>
            <a:r>
              <a:rPr lang="en-US" dirty="0" smtClean="0"/>
              <a:t>[extras]</a:t>
            </a:r>
            <a:endParaRPr lang="zh-CN" altLang="en-US" dirty="0" smtClean="0"/>
          </a:p>
          <a:p>
            <a:pPr eaLnBrk="1" fontAlgn="auto" hangingPunct="1">
              <a:spcBef>
                <a:spcPts val="0"/>
              </a:spcBef>
              <a:spcAft>
                <a:spcPts val="0"/>
              </a:spcAft>
              <a:defRPr/>
            </a:pPr>
            <a:r>
              <a:rPr lang="en-US" dirty="0" smtClean="0"/>
              <a:t>name=CentOS-5- Extras</a:t>
            </a:r>
            <a:endParaRPr lang="zh-CN" altLang="en-US" dirty="0" smtClean="0"/>
          </a:p>
          <a:p>
            <a:pPr eaLnBrk="1" fontAlgn="auto" hangingPunct="1">
              <a:spcBef>
                <a:spcPts val="0"/>
              </a:spcBef>
              <a:spcAft>
                <a:spcPts val="0"/>
              </a:spcAft>
              <a:defRPr/>
            </a:pPr>
            <a:r>
              <a:rPr lang="en-US" dirty="0" smtClean="0"/>
              <a:t>#</a:t>
            </a:r>
            <a:r>
              <a:rPr lang="en-US" dirty="0" err="1" smtClean="0"/>
              <a:t>mirrorlist</a:t>
            </a:r>
            <a:r>
              <a:rPr lang="en-US" dirty="0" smtClean="0"/>
              <a:t>=http://mirrorlist.centos.org/?release=4&amp;arch=$basearch&amp;repo=extras   </a:t>
            </a:r>
            <a:endParaRPr lang="zh-CN" altLang="en-US" dirty="0" smtClean="0"/>
          </a:p>
          <a:p>
            <a:pPr eaLnBrk="1" fontAlgn="auto" hangingPunct="1">
              <a:spcBef>
                <a:spcPts val="0"/>
              </a:spcBef>
              <a:spcAft>
                <a:spcPts val="0"/>
              </a:spcAft>
              <a:defRPr/>
            </a:pPr>
            <a:r>
              <a:rPr lang="en-US" dirty="0" err="1" smtClean="0"/>
              <a:t>baseurl</a:t>
            </a:r>
            <a:r>
              <a:rPr lang="en-US" dirty="0" smtClean="0"/>
              <a:t>=http://ftp.sjtu.edu.cn/centos/5.4/extras/$basearch/</a:t>
            </a:r>
            <a:endParaRPr lang="zh-CN" altLang="en-US" dirty="0" smtClean="0"/>
          </a:p>
          <a:p>
            <a:pPr eaLnBrk="1" fontAlgn="auto" hangingPunct="1">
              <a:spcBef>
                <a:spcPts val="0"/>
              </a:spcBef>
              <a:spcAft>
                <a:spcPts val="0"/>
              </a:spcAft>
              <a:defRPr/>
            </a:pPr>
            <a:r>
              <a:rPr lang="en-US" dirty="0" err="1" smtClean="0"/>
              <a:t>gpgcheck</a:t>
            </a:r>
            <a:r>
              <a:rPr lang="en-US" dirty="0" smtClean="0"/>
              <a:t>=0</a:t>
            </a:r>
            <a:endParaRPr lang="zh-CN" altLang="en-US" dirty="0" smtClean="0"/>
          </a:p>
          <a:p>
            <a:pPr eaLnBrk="1" fontAlgn="auto" hangingPunct="1">
              <a:spcBef>
                <a:spcPts val="0"/>
              </a:spcBef>
              <a:spcAft>
                <a:spcPts val="0"/>
              </a:spcAft>
              <a:defRPr/>
            </a:pPr>
            <a:r>
              <a:rPr lang="en-US" dirty="0" err="1" smtClean="0"/>
              <a:t>gpgkey</a:t>
            </a:r>
            <a:r>
              <a:rPr lang="en-US" dirty="0" smtClean="0"/>
              <a:t>=http://mirror.centos.org/centos/RPM-GPG-KEY-centos5   </a:t>
            </a:r>
            <a:endParaRPr lang="zh-CN" altLang="en-US" dirty="0" smtClean="0"/>
          </a:p>
          <a:p>
            <a:pPr eaLnBrk="1" fontAlgn="auto" hangingPunct="1">
              <a:spcBef>
                <a:spcPts val="0"/>
              </a:spcBef>
              <a:spcAft>
                <a:spcPts val="0"/>
              </a:spcAft>
              <a:defRPr/>
            </a:pPr>
            <a:r>
              <a:rPr lang="en-US" dirty="0" smtClean="0"/>
              <a:t>#additional packages that extend functionality of existing packages</a:t>
            </a:r>
            <a:endParaRPr lang="zh-CN" altLang="en-US" dirty="0" smtClean="0"/>
          </a:p>
          <a:p>
            <a:pPr eaLnBrk="1" fontAlgn="auto" hangingPunct="1">
              <a:spcBef>
                <a:spcPts val="0"/>
              </a:spcBef>
              <a:spcAft>
                <a:spcPts val="0"/>
              </a:spcAft>
              <a:defRPr/>
            </a:pPr>
            <a:r>
              <a:rPr lang="en-US" dirty="0" smtClean="0"/>
              <a:t>[</a:t>
            </a:r>
            <a:r>
              <a:rPr lang="en-US" dirty="0" err="1" smtClean="0"/>
              <a:t>centosplus</a:t>
            </a:r>
            <a:r>
              <a:rPr lang="en-US" dirty="0" smtClean="0"/>
              <a:t>]</a:t>
            </a:r>
            <a:endParaRPr lang="zh-CN" altLang="en-US" dirty="0" smtClean="0"/>
          </a:p>
          <a:p>
            <a:pPr eaLnBrk="1" fontAlgn="auto" hangingPunct="1">
              <a:spcBef>
                <a:spcPts val="0"/>
              </a:spcBef>
              <a:spcAft>
                <a:spcPts val="0"/>
              </a:spcAft>
              <a:defRPr/>
            </a:pPr>
            <a:r>
              <a:rPr lang="en-US" dirty="0" smtClean="0"/>
              <a:t>name=CentOS-5- Plus</a:t>
            </a:r>
            <a:endParaRPr lang="zh-CN" altLang="en-US" dirty="0" smtClean="0"/>
          </a:p>
          <a:p>
            <a:pPr eaLnBrk="1" fontAlgn="auto" hangingPunct="1">
              <a:spcBef>
                <a:spcPts val="0"/>
              </a:spcBef>
              <a:spcAft>
                <a:spcPts val="0"/>
              </a:spcAft>
              <a:defRPr/>
            </a:pPr>
            <a:r>
              <a:rPr lang="en-US" dirty="0" smtClean="0"/>
              <a:t>#</a:t>
            </a:r>
            <a:r>
              <a:rPr lang="en-US" dirty="0" err="1" smtClean="0"/>
              <a:t>mirrorlist</a:t>
            </a:r>
            <a:r>
              <a:rPr lang="en-US" dirty="0" smtClean="0"/>
              <a:t>=http://mirrorlist.centos.org/?release=4&amp;arch=$basearch&amp;repo=centosplus</a:t>
            </a:r>
            <a:endParaRPr lang="zh-CN" altLang="en-US" dirty="0" smtClean="0"/>
          </a:p>
          <a:p>
            <a:pPr eaLnBrk="1" fontAlgn="auto" hangingPunct="1">
              <a:spcBef>
                <a:spcPts val="0"/>
              </a:spcBef>
              <a:spcAft>
                <a:spcPts val="0"/>
              </a:spcAft>
              <a:defRPr/>
            </a:pPr>
            <a:r>
              <a:rPr lang="en-US" dirty="0" err="1" smtClean="0"/>
              <a:t>baseurl</a:t>
            </a:r>
            <a:r>
              <a:rPr lang="en-US" dirty="0" smtClean="0"/>
              <a:t>=http://ftp.sjtu.edu.cn/centos/5.4/centosplus/$basearch/</a:t>
            </a:r>
            <a:endParaRPr lang="zh-CN" altLang="en-US" dirty="0" smtClean="0"/>
          </a:p>
          <a:p>
            <a:pPr eaLnBrk="1" fontAlgn="auto" hangingPunct="1">
              <a:spcBef>
                <a:spcPts val="0"/>
              </a:spcBef>
              <a:spcAft>
                <a:spcPts val="0"/>
              </a:spcAft>
              <a:defRPr/>
            </a:pPr>
            <a:r>
              <a:rPr lang="en-US" dirty="0" err="1" smtClean="0"/>
              <a:t>gpgcheck</a:t>
            </a:r>
            <a:r>
              <a:rPr lang="en-US" dirty="0" smtClean="0"/>
              <a:t>=0</a:t>
            </a:r>
            <a:endParaRPr lang="zh-CN" altLang="en-US" dirty="0" smtClean="0"/>
          </a:p>
          <a:p>
            <a:pPr eaLnBrk="1" fontAlgn="auto" hangingPunct="1">
              <a:spcBef>
                <a:spcPts val="0"/>
              </a:spcBef>
              <a:spcAft>
                <a:spcPts val="0"/>
              </a:spcAft>
              <a:defRPr/>
            </a:pPr>
            <a:r>
              <a:rPr lang="en-US" dirty="0" smtClean="0"/>
              <a:t>enabled=0</a:t>
            </a:r>
            <a:endParaRPr lang="zh-CN" altLang="en-US" dirty="0" smtClean="0"/>
          </a:p>
          <a:p>
            <a:pPr eaLnBrk="1" fontAlgn="auto" hangingPunct="1">
              <a:spcBef>
                <a:spcPts val="0"/>
              </a:spcBef>
              <a:spcAft>
                <a:spcPts val="0"/>
              </a:spcAft>
              <a:defRPr/>
            </a:pPr>
            <a:r>
              <a:rPr lang="en-US" dirty="0" err="1" smtClean="0"/>
              <a:t>gpgkey</a:t>
            </a:r>
            <a:r>
              <a:rPr lang="en-US" dirty="0" smtClean="0"/>
              <a:t>=http://mirror.centos.org/centos/RPM-GPG-KEY-centos5   </a:t>
            </a:r>
            <a:endParaRPr lang="zh-CN" altLang="en-US" dirty="0" smtClean="0"/>
          </a:p>
          <a:p>
            <a:pPr eaLnBrk="1" fontAlgn="auto" hangingPunct="1">
              <a:spcBef>
                <a:spcPts val="0"/>
              </a:spcBef>
              <a:spcAft>
                <a:spcPts val="0"/>
              </a:spcAft>
              <a:defRPr/>
            </a:pPr>
            <a:r>
              <a:rPr lang="en-US" dirty="0" smtClean="0"/>
              <a:t>#</a:t>
            </a:r>
            <a:r>
              <a:rPr lang="en-US" dirty="0" err="1" smtClean="0"/>
              <a:t>contrib</a:t>
            </a:r>
            <a:r>
              <a:rPr lang="en-US" dirty="0" smtClean="0"/>
              <a:t> - packages by Centos Users</a:t>
            </a:r>
            <a:endParaRPr lang="zh-CN" altLang="en-US" dirty="0" smtClean="0"/>
          </a:p>
          <a:p>
            <a:pPr eaLnBrk="1" fontAlgn="auto" hangingPunct="1">
              <a:spcBef>
                <a:spcPts val="0"/>
              </a:spcBef>
              <a:spcAft>
                <a:spcPts val="0"/>
              </a:spcAft>
              <a:defRPr/>
            </a:pPr>
            <a:r>
              <a:rPr lang="en-US" dirty="0" smtClean="0"/>
              <a:t>[</a:t>
            </a:r>
            <a:r>
              <a:rPr lang="en-US" dirty="0" err="1" smtClean="0"/>
              <a:t>contrib</a:t>
            </a:r>
            <a:r>
              <a:rPr lang="en-US" dirty="0" smtClean="0"/>
              <a:t>]</a:t>
            </a:r>
            <a:endParaRPr lang="zh-CN" altLang="en-US" dirty="0" smtClean="0"/>
          </a:p>
          <a:p>
            <a:pPr eaLnBrk="1" fontAlgn="auto" hangingPunct="1">
              <a:spcBef>
                <a:spcPts val="0"/>
              </a:spcBef>
              <a:spcAft>
                <a:spcPts val="0"/>
              </a:spcAft>
              <a:defRPr/>
            </a:pPr>
            <a:r>
              <a:rPr lang="en-US" dirty="0" smtClean="0"/>
              <a:t>name=CentOS-5- </a:t>
            </a:r>
            <a:r>
              <a:rPr lang="en-US" dirty="0" err="1" smtClean="0"/>
              <a:t>Contrib</a:t>
            </a:r>
            <a:endParaRPr lang="zh-CN" altLang="en-US" dirty="0" smtClean="0"/>
          </a:p>
          <a:p>
            <a:pPr eaLnBrk="1" fontAlgn="auto" hangingPunct="1">
              <a:spcBef>
                <a:spcPts val="0"/>
              </a:spcBef>
              <a:spcAft>
                <a:spcPts val="0"/>
              </a:spcAft>
              <a:defRPr/>
            </a:pPr>
            <a:r>
              <a:rPr lang="en-US" dirty="0" smtClean="0"/>
              <a:t>#</a:t>
            </a:r>
            <a:r>
              <a:rPr lang="en-US" dirty="0" err="1" smtClean="0"/>
              <a:t>mirrorlist</a:t>
            </a:r>
            <a:r>
              <a:rPr lang="en-US" dirty="0" smtClean="0"/>
              <a:t>=http://mirrorlist.centos.org/?release=4&amp;arch=$basearch&amp;repo=contrib</a:t>
            </a:r>
            <a:endParaRPr lang="zh-CN" altLang="en-US" dirty="0" smtClean="0"/>
          </a:p>
          <a:p>
            <a:pPr eaLnBrk="1" fontAlgn="auto" hangingPunct="1">
              <a:spcBef>
                <a:spcPts val="0"/>
              </a:spcBef>
              <a:spcAft>
                <a:spcPts val="0"/>
              </a:spcAft>
              <a:defRPr/>
            </a:pPr>
            <a:r>
              <a:rPr lang="en-US" dirty="0" err="1" smtClean="0"/>
              <a:t>baseurl</a:t>
            </a:r>
            <a:r>
              <a:rPr lang="en-US" dirty="0" smtClean="0"/>
              <a:t>=http://ftp.sjtu.edu.cn/centos/5.4/contrib/$basearch/</a:t>
            </a:r>
            <a:endParaRPr lang="zh-CN" altLang="en-US" dirty="0" smtClean="0"/>
          </a:p>
          <a:p>
            <a:pPr eaLnBrk="1" fontAlgn="auto" hangingPunct="1">
              <a:spcBef>
                <a:spcPts val="0"/>
              </a:spcBef>
              <a:spcAft>
                <a:spcPts val="0"/>
              </a:spcAft>
              <a:defRPr/>
            </a:pPr>
            <a:r>
              <a:rPr lang="en-US" dirty="0" err="1" smtClean="0"/>
              <a:t>gpgcheck</a:t>
            </a:r>
            <a:r>
              <a:rPr lang="en-US" dirty="0" smtClean="0"/>
              <a:t>=0</a:t>
            </a:r>
            <a:endParaRPr lang="zh-CN" altLang="en-US" dirty="0" smtClean="0"/>
          </a:p>
          <a:p>
            <a:pPr eaLnBrk="1" fontAlgn="auto" hangingPunct="1">
              <a:spcBef>
                <a:spcPts val="0"/>
              </a:spcBef>
              <a:spcAft>
                <a:spcPts val="0"/>
              </a:spcAft>
              <a:defRPr/>
            </a:pPr>
            <a:r>
              <a:rPr lang="en-US" dirty="0" smtClean="0"/>
              <a:t>enabled=0</a:t>
            </a:r>
            <a:endParaRPr lang="zh-CN" altLang="en-US" dirty="0" smtClean="0"/>
          </a:p>
          <a:p>
            <a:pPr eaLnBrk="1" fontAlgn="auto" hangingPunct="1">
              <a:spcBef>
                <a:spcPts val="0"/>
              </a:spcBef>
              <a:spcAft>
                <a:spcPts val="0"/>
              </a:spcAft>
              <a:defRPr/>
            </a:pPr>
            <a:r>
              <a:rPr lang="en-US" dirty="0" err="1" smtClean="0"/>
              <a:t>gpgkey</a:t>
            </a:r>
            <a:r>
              <a:rPr lang="en-US" dirty="0" smtClean="0"/>
              <a:t>=http://mirror.centos.org/centos/RPM-GPG-KEY-centos5</a:t>
            </a:r>
            <a:endParaRPr lang="zh-CN" altLang="en-US" dirty="0" smtClean="0"/>
          </a:p>
        </p:txBody>
      </p:sp>
      <p:sp>
        <p:nvSpPr>
          <p:cNvPr id="33796" name="灯片编号占位符 3"/>
          <p:cNvSpPr>
            <a:spLocks noGrp="1"/>
          </p:cNvSpPr>
          <p:nvPr>
            <p:ph type="sldNum" sz="quarter" idx="5"/>
          </p:nvPr>
        </p:nvSpPr>
        <p:spPr>
          <a:noFill/>
        </p:spPr>
        <p:txBody>
          <a:bodyPr/>
          <a:lstStyle/>
          <a:p>
            <a:fld id="{5202C037-F328-4D6B-8677-AD1E26B7BAD8}" type="slidenum">
              <a:rPr lang="zh-CN" altLang="en-US" smtClean="0"/>
              <a:pPr/>
              <a:t>76</a:t>
            </a:fld>
            <a:endParaRPr lang="zh-CN" altLang="en-US" smtClean="0"/>
          </a:p>
        </p:txBody>
      </p:sp>
    </p:spTree>
    <p:extLst>
      <p:ext uri="{BB962C8B-B14F-4D97-AF65-F5344CB8AC3E}">
        <p14:creationId xmlns:p14="http://schemas.microsoft.com/office/powerpoint/2010/main" val="3484280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p:spPr>
        <p:txBody>
          <a:bodyPr/>
          <a:lstStyle/>
          <a:p>
            <a:r>
              <a:rPr lang="en-US" altLang="zh-CN" smtClean="0"/>
              <a:t>I/O </a:t>
            </a:r>
            <a:r>
              <a:rPr lang="zh-CN" altLang="en-US" smtClean="0"/>
              <a:t>通过的 </a:t>
            </a:r>
            <a:r>
              <a:rPr lang="en-US" altLang="zh-CN" smtClean="0"/>
              <a:t>QEMU </a:t>
            </a:r>
            <a:r>
              <a:rPr lang="zh-CN" altLang="en-US" smtClean="0"/>
              <a:t>进程（执行每个客户操作系统进程的一个拷贝）进行虚拟化。</a:t>
            </a:r>
          </a:p>
        </p:txBody>
      </p:sp>
      <p:sp>
        <p:nvSpPr>
          <p:cNvPr id="55300" name="灯片编号占位符 3"/>
          <p:cNvSpPr>
            <a:spLocks noGrp="1"/>
          </p:cNvSpPr>
          <p:nvPr>
            <p:ph type="sldNum" sz="quarter" idx="5"/>
          </p:nvPr>
        </p:nvSpPr>
        <p:spPr>
          <a:noFill/>
        </p:spPr>
        <p:txBody>
          <a:bodyPr/>
          <a:lstStyle/>
          <a:p>
            <a:fld id="{CAD818D8-79C5-46F2-9166-08D16A551B43}" type="slidenum">
              <a:rPr lang="en-US" altLang="zh-CN" smtClean="0"/>
              <a:pPr/>
              <a:t>12</a:t>
            </a:fld>
            <a:endParaRPr lang="en-US" altLang="zh-CN" smtClean="0"/>
          </a:p>
        </p:txBody>
      </p:sp>
    </p:spTree>
    <p:extLst>
      <p:ext uri="{BB962C8B-B14F-4D97-AF65-F5344CB8AC3E}">
        <p14:creationId xmlns:p14="http://schemas.microsoft.com/office/powerpoint/2010/main" val="248202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p:spPr>
        <p:txBody>
          <a:bodyPr/>
          <a:lstStyle/>
          <a:p>
            <a:r>
              <a:rPr lang="zh-CN" altLang="en-US" dirty="0" smtClean="0"/>
              <a:t>应用虚拟化，技术原理是基于应用</a:t>
            </a:r>
            <a:r>
              <a:rPr lang="en-US" altLang="zh-CN" dirty="0" smtClean="0"/>
              <a:t>/</a:t>
            </a:r>
            <a:r>
              <a:rPr lang="zh-CN" altLang="en-US" dirty="0" smtClean="0"/>
              <a:t>服务器计算</a:t>
            </a:r>
            <a:r>
              <a:rPr lang="en-US" altLang="zh-CN" dirty="0" smtClean="0"/>
              <a:t>A/S</a:t>
            </a:r>
            <a:r>
              <a:rPr lang="zh-CN" altLang="en-US" dirty="0" smtClean="0"/>
              <a:t>架构，采用类似虚拟终端的技术，把应用程序的人机交互逻辑</a:t>
            </a:r>
            <a:r>
              <a:rPr lang="en-US" altLang="zh-CN" dirty="0" smtClean="0"/>
              <a:t>(</a:t>
            </a:r>
            <a:r>
              <a:rPr lang="zh-CN" altLang="en-US" dirty="0" smtClean="0">
                <a:hlinkClick r:id="rId3"/>
              </a:rPr>
              <a:t>应用程序界面</a:t>
            </a:r>
            <a:r>
              <a:rPr lang="zh-CN" altLang="en-US" dirty="0" smtClean="0"/>
              <a:t>、键盘及鼠标的操作、音频输入输出、读卡器、打印输出等</a:t>
            </a:r>
            <a:r>
              <a:rPr lang="en-US" altLang="zh-CN" dirty="0" smtClean="0"/>
              <a:t>)</a:t>
            </a:r>
            <a:r>
              <a:rPr lang="zh-CN" altLang="en-US" dirty="0" smtClean="0"/>
              <a:t>与计算</a:t>
            </a:r>
            <a:r>
              <a:rPr lang="zh-CN" altLang="en-US" dirty="0" smtClean="0">
                <a:hlinkClick r:id="rId4"/>
              </a:rPr>
              <a:t>逻辑隔离</a:t>
            </a:r>
            <a:r>
              <a:rPr lang="zh-CN" altLang="en-US" dirty="0" smtClean="0"/>
              <a:t>开来。在用户访问一个</a:t>
            </a:r>
            <a:r>
              <a:rPr lang="zh-CN" altLang="en-US" dirty="0" smtClean="0">
                <a:hlinkClick r:id="rId5"/>
              </a:rPr>
              <a:t>服务器虚拟化</a:t>
            </a:r>
            <a:r>
              <a:rPr lang="zh-CN" altLang="en-US" dirty="0" smtClean="0"/>
              <a:t>后的应用时，用户计算机只需要把人机交互逻辑传送到服务器端，服务器端为用户开设独立的会话空间，应用程序的计算逻辑在这个会话空间中运行，把变化后的人机交互逻辑传送给客户端，并且在客户端相应设备展示出来，从而使用户获得如同运行本地应用程序一样的访问感受。</a:t>
            </a:r>
          </a:p>
        </p:txBody>
      </p:sp>
      <p:sp>
        <p:nvSpPr>
          <p:cNvPr id="54276" name="灯片编号占位符 3"/>
          <p:cNvSpPr>
            <a:spLocks noGrp="1"/>
          </p:cNvSpPr>
          <p:nvPr>
            <p:ph type="sldNum" sz="quarter" idx="5"/>
          </p:nvPr>
        </p:nvSpPr>
        <p:spPr>
          <a:noFill/>
        </p:spPr>
        <p:txBody>
          <a:bodyPr/>
          <a:lstStyle/>
          <a:p>
            <a:fld id="{331B28A1-2CC3-4A22-B6F8-43DB6BA80BE4}" type="slidenum">
              <a:rPr lang="en-US" altLang="zh-CN" smtClean="0"/>
              <a:pPr/>
              <a:t>13</a:t>
            </a:fld>
            <a:endParaRPr lang="en-US" altLang="zh-CN" smtClean="0"/>
          </a:p>
        </p:txBody>
      </p:sp>
    </p:spTree>
    <p:extLst>
      <p:ext uri="{BB962C8B-B14F-4D97-AF65-F5344CB8AC3E}">
        <p14:creationId xmlns:p14="http://schemas.microsoft.com/office/powerpoint/2010/main" val="154752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29980F6-C772-42D6-B5CE-6ACFCD30490C}" type="slidenum">
              <a:rPr lang="en-US" altLang="zh-CN" smtClean="0"/>
              <a:pPr/>
              <a:t>16</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ltLang="zh-CN" dirty="0" smtClean="0"/>
              <a:t>MINIX</a:t>
            </a:r>
            <a:r>
              <a:rPr lang="zh-CN" altLang="en-US" dirty="0" smtClean="0"/>
              <a:t>是一种基于微内核架构的类</a:t>
            </a:r>
            <a:r>
              <a:rPr lang="en-US" altLang="zh-CN" dirty="0" smtClean="0"/>
              <a:t>UNIX</a:t>
            </a:r>
            <a:r>
              <a:rPr lang="zh-CN" altLang="en-US" dirty="0" smtClean="0"/>
              <a:t>计算机操作系统，由</a:t>
            </a:r>
            <a:r>
              <a:rPr lang="en-US" altLang="zh-CN" dirty="0" smtClean="0"/>
              <a:t>Andrew S. </a:t>
            </a:r>
            <a:r>
              <a:rPr lang="en-US" altLang="zh-CN" dirty="0" err="1" smtClean="0"/>
              <a:t>Tanenbaum</a:t>
            </a:r>
            <a:r>
              <a:rPr lang="zh-CN" altLang="en-US" dirty="0" smtClean="0"/>
              <a:t>发明。</a:t>
            </a:r>
            <a:r>
              <a:rPr lang="en-US" altLang="zh-CN" dirty="0" smtClean="0"/>
              <a:t>MINIX</a:t>
            </a:r>
            <a:r>
              <a:rPr lang="zh-CN" altLang="en-US" dirty="0" smtClean="0"/>
              <a:t>最初发布于</a:t>
            </a:r>
            <a:r>
              <a:rPr lang="en-US" altLang="zh-CN" dirty="0" smtClean="0"/>
              <a:t>1987</a:t>
            </a:r>
            <a:r>
              <a:rPr lang="zh-CN" altLang="en-US" dirty="0" smtClean="0"/>
              <a:t>年，开放全部源代码给大学教学和研究工作。</a:t>
            </a:r>
            <a:r>
              <a:rPr lang="en-US" altLang="zh-CN" dirty="0" smtClean="0"/>
              <a:t>2000</a:t>
            </a:r>
            <a:r>
              <a:rPr lang="zh-CN" altLang="en-US" dirty="0" smtClean="0"/>
              <a:t>年重新改为</a:t>
            </a:r>
            <a:r>
              <a:rPr lang="en-US" altLang="zh-CN" dirty="0" smtClean="0"/>
              <a:t>BSD</a:t>
            </a:r>
            <a:r>
              <a:rPr lang="zh-CN" altLang="en-US" dirty="0" smtClean="0"/>
              <a:t>授权，成为自由和开放源码软件。 </a:t>
            </a:r>
          </a:p>
          <a:p>
            <a:pPr eaLnBrk="1" hangingPunct="1"/>
            <a:r>
              <a:rPr lang="en-US" altLang="zh-CN" dirty="0" err="1" smtClean="0"/>
              <a:t>Minix</a:t>
            </a:r>
            <a:r>
              <a:rPr lang="zh-CN" altLang="en-US" dirty="0" smtClean="0"/>
              <a:t>原来是荷兰阿姆斯特丹的</a:t>
            </a:r>
            <a:r>
              <a:rPr lang="en-US" altLang="zh-CN" dirty="0" err="1" smtClean="0"/>
              <a:t>Vrije</a:t>
            </a:r>
            <a:r>
              <a:rPr lang="zh-CN" altLang="en-US" dirty="0" smtClean="0"/>
              <a:t>大学计算机科学系的</a:t>
            </a:r>
            <a:r>
              <a:rPr lang="en-US" altLang="zh-CN" dirty="0" smtClean="0"/>
              <a:t>Andrew S. </a:t>
            </a:r>
            <a:r>
              <a:rPr lang="en-US" altLang="zh-CN" dirty="0" err="1" smtClean="0"/>
              <a:t>Tanenbaum</a:t>
            </a:r>
            <a:r>
              <a:rPr lang="zh-CN" altLang="en-US" dirty="0" smtClean="0"/>
              <a:t>教授所发展的一个类</a:t>
            </a:r>
            <a:r>
              <a:rPr lang="en-US" altLang="zh-CN" dirty="0" smtClean="0"/>
              <a:t>Unix</a:t>
            </a:r>
            <a:r>
              <a:rPr lang="zh-CN" altLang="en-US" dirty="0" smtClean="0"/>
              <a:t>操作系统。全部的程序码共约</a:t>
            </a:r>
            <a:r>
              <a:rPr lang="en-US" altLang="zh-CN" dirty="0" smtClean="0"/>
              <a:t>12,000</a:t>
            </a:r>
            <a:r>
              <a:rPr lang="zh-CN" altLang="en-US" dirty="0" smtClean="0"/>
              <a:t>行，并置于他的著作</a:t>
            </a:r>
            <a:r>
              <a:rPr lang="en-US" altLang="zh-CN" dirty="0" smtClean="0"/>
              <a:t>Operating Systems: Design and Implementation(ISBN 0-13-637331-3)</a:t>
            </a:r>
            <a:r>
              <a:rPr lang="zh-CN" altLang="en-US" dirty="0" smtClean="0"/>
              <a:t>的附录里作为范例。</a:t>
            </a:r>
            <a:r>
              <a:rPr lang="en-US" altLang="zh-CN" dirty="0" err="1" smtClean="0"/>
              <a:t>Minix</a:t>
            </a:r>
            <a:r>
              <a:rPr lang="zh-CN" altLang="en-US" dirty="0" smtClean="0"/>
              <a:t>的系统要求在当时来说非常简单，只要三片磁片就可以起动。 </a:t>
            </a:r>
          </a:p>
          <a:p>
            <a:pPr eaLnBrk="1" hangingPunct="1"/>
            <a:r>
              <a:rPr lang="zh-CN" altLang="en-US" dirty="0" smtClean="0"/>
              <a:t>全套</a:t>
            </a:r>
            <a:r>
              <a:rPr lang="en-US" altLang="zh-CN" dirty="0" err="1" smtClean="0"/>
              <a:t>Minix</a:t>
            </a:r>
            <a:r>
              <a:rPr lang="zh-CN" altLang="en-US" dirty="0" smtClean="0"/>
              <a:t>除了起动的部份以汇编语言编写以外，其他大部份都是纯粹用</a:t>
            </a:r>
            <a:r>
              <a:rPr lang="en-US" altLang="zh-CN" dirty="0" smtClean="0"/>
              <a:t>C</a:t>
            </a:r>
            <a:r>
              <a:rPr lang="zh-CN" altLang="en-US" dirty="0" smtClean="0"/>
              <a:t>语言编写。分为：内核、内存管理及档案管理三部份。 </a:t>
            </a:r>
          </a:p>
          <a:p>
            <a:pPr eaLnBrk="1" hangingPunct="1"/>
            <a:r>
              <a:rPr lang="en-US" altLang="zh-CN" dirty="0" smtClean="0"/>
              <a:t>LINUX</a:t>
            </a:r>
            <a:r>
              <a:rPr lang="zh-CN" altLang="en-US" dirty="0" smtClean="0"/>
              <a:t>不同于</a:t>
            </a:r>
            <a:r>
              <a:rPr lang="en-US" altLang="zh-CN" dirty="0" smtClean="0"/>
              <a:t>MINIX</a:t>
            </a:r>
            <a:r>
              <a:rPr lang="zh-CN" altLang="en-US" dirty="0" smtClean="0"/>
              <a:t>，它实现了虚拟存储管理，当然也支持进程、多处理器、多文件系统等现代操作系统的特征。 </a:t>
            </a:r>
          </a:p>
          <a:p>
            <a:pPr eaLnBrk="1" hangingPunct="1"/>
            <a:endParaRPr lang="en-US" altLang="zh-CN" dirty="0" smtClean="0"/>
          </a:p>
        </p:txBody>
      </p:sp>
    </p:spTree>
    <p:extLst>
      <p:ext uri="{BB962C8B-B14F-4D97-AF65-F5344CB8AC3E}">
        <p14:creationId xmlns:p14="http://schemas.microsoft.com/office/powerpoint/2010/main" val="361243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35C77A9-E52C-4EF5-9E30-9DB0FC37221B}" type="slidenum">
              <a:rPr lang="en-US" altLang="zh-CN" smtClean="0"/>
              <a:pPr/>
              <a:t>17</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ltLang="zh-CN" smtClean="0"/>
          </a:p>
        </p:txBody>
      </p:sp>
    </p:spTree>
    <p:extLst>
      <p:ext uri="{BB962C8B-B14F-4D97-AF65-F5344CB8AC3E}">
        <p14:creationId xmlns:p14="http://schemas.microsoft.com/office/powerpoint/2010/main" val="1056008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91D949F-B939-45F4-BEF1-3240E68B16E3}" type="slidenum">
              <a:rPr lang="en-US" altLang="zh-CN" smtClean="0"/>
              <a:pPr/>
              <a:t>18</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ltLang="zh-CN" smtClean="0"/>
          </a:p>
        </p:txBody>
      </p:sp>
    </p:spTree>
    <p:extLst>
      <p:ext uri="{BB962C8B-B14F-4D97-AF65-F5344CB8AC3E}">
        <p14:creationId xmlns:p14="http://schemas.microsoft.com/office/powerpoint/2010/main" val="2005105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76FBE43-EFC5-4BEF-937D-46B3749545B7}" type="slidenum">
              <a:rPr lang="en-US" altLang="zh-CN" smtClean="0"/>
              <a:pPr/>
              <a:t>19</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altLang="zh-CN" smtClean="0"/>
              <a:t>The name “GNU” is a recursive acronym for “GNU's Not Unix!”; — it is pronounced </a:t>
            </a:r>
            <a:r>
              <a:rPr lang="en-US" altLang="zh-CN" i="1" smtClean="0"/>
              <a:t>g-noo</a:t>
            </a:r>
            <a:r>
              <a:rPr lang="en-US" altLang="zh-CN" smtClean="0"/>
              <a:t>, as one syllable with no vowel sound between the </a:t>
            </a:r>
            <a:r>
              <a:rPr lang="en-US" altLang="zh-CN" i="1" smtClean="0"/>
              <a:t>g</a:t>
            </a:r>
            <a:r>
              <a:rPr lang="en-US" altLang="zh-CN" smtClean="0"/>
              <a:t> and the </a:t>
            </a:r>
            <a:r>
              <a:rPr lang="en-US" altLang="zh-CN" i="1" smtClean="0"/>
              <a:t>n</a:t>
            </a:r>
            <a:r>
              <a:rPr lang="en-US" altLang="zh-CN" smtClean="0"/>
              <a:t>. </a:t>
            </a:r>
          </a:p>
          <a:p>
            <a:r>
              <a:rPr lang="en-US" altLang="zh-CN" smtClean="0"/>
              <a:t>The combination of </a:t>
            </a:r>
            <a:r>
              <a:rPr lang="en-US" altLang="zh-CN" smtClean="0">
                <a:hlinkClick r:id="rId3"/>
              </a:rPr>
              <a:t>GNU and Linux</a:t>
            </a:r>
            <a:r>
              <a:rPr lang="en-US" altLang="zh-CN" smtClean="0"/>
              <a:t> is the </a:t>
            </a:r>
            <a:r>
              <a:rPr lang="en-US" altLang="zh-CN" b="1" smtClean="0"/>
              <a:t>GNU/Linux operating system</a:t>
            </a:r>
            <a:r>
              <a:rPr lang="en-US" altLang="zh-CN" smtClean="0"/>
              <a:t>, now used by millions and sometimes incorrectly called simply 'Linux'. </a:t>
            </a:r>
          </a:p>
          <a:p>
            <a:r>
              <a:rPr lang="zh-CN" altLang="en-US" smtClean="0"/>
              <a:t>由于</a:t>
            </a:r>
            <a:r>
              <a:rPr lang="en-US" altLang="zh-CN" smtClean="0"/>
              <a:t>GNU</a:t>
            </a:r>
            <a:r>
              <a:rPr lang="zh-CN" altLang="en-US" smtClean="0"/>
              <a:t>将要实现</a:t>
            </a:r>
            <a:r>
              <a:rPr lang="en-US" altLang="zh-CN" smtClean="0"/>
              <a:t>UNIX</a:t>
            </a:r>
            <a:r>
              <a:rPr lang="zh-CN" altLang="en-US" smtClean="0"/>
              <a:t>系统的接口标准，因此</a:t>
            </a:r>
            <a:r>
              <a:rPr lang="en-US" altLang="zh-CN" smtClean="0"/>
              <a:t>GNU</a:t>
            </a:r>
            <a:r>
              <a:rPr lang="zh-CN" altLang="en-US" smtClean="0"/>
              <a:t>计划可以分别开发不同的操作系统部件。</a:t>
            </a:r>
            <a:endParaRPr lang="en-US" altLang="zh-CN" smtClean="0"/>
          </a:p>
        </p:txBody>
      </p:sp>
    </p:spTree>
    <p:extLst>
      <p:ext uri="{BB962C8B-B14F-4D97-AF65-F5344CB8AC3E}">
        <p14:creationId xmlns:p14="http://schemas.microsoft.com/office/powerpoint/2010/main" val="1691057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362DE01-F8C8-4368-9AFC-71BF466894B5}" type="slidenum">
              <a:rPr lang="en-US" altLang="zh-CN" smtClean="0"/>
              <a:pPr/>
              <a:t>22</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zh-CN" altLang="en-US" smtClean="0"/>
              <a:t>至今，大多数操作系统都有一个单体内核（</a:t>
            </a:r>
            <a:r>
              <a:rPr lang="en-US" altLang="zh-CN" smtClean="0"/>
              <a:t>monolithic kernel</a:t>
            </a:r>
            <a:r>
              <a:rPr lang="zh-CN" altLang="en-US" smtClean="0"/>
              <a:t>），大多数认为是操作系统应该提供的功能由这些大内核提供，包括调度、文件系统、网络、设备驱动器、存储管理等。典型情况下，这个大内核是作为一个进程实现的，所有元素都共享相同的地址空间。微内核体系结构只给内核分配一些最基本的功能，包括地址空间、进程间通信（</a:t>
            </a:r>
            <a:r>
              <a:rPr lang="en-US" altLang="zh-CN" smtClean="0"/>
              <a:t>InterProcess Communication</a:t>
            </a:r>
            <a:r>
              <a:rPr lang="zh-CN" altLang="en-US" smtClean="0"/>
              <a:t>，简称</a:t>
            </a:r>
            <a:r>
              <a:rPr lang="en-US" altLang="zh-CN" smtClean="0"/>
              <a:t>IPC</a:t>
            </a:r>
            <a:r>
              <a:rPr lang="zh-CN" altLang="en-US" smtClean="0"/>
              <a:t>）和基本的调度。其他的操作系统服务都是由运行在用户态下且与其他应用程序类似的进程提供，这些进程可根据特定的应用和环境需求进行定制，有时也称这些进程为服务器。这种方法把内核和服务程序的开发分离开，可以为特定的应用程序或环境要求定制服务程序。微内核方法可以使系统结构的设计更加简单、灵活，很适合于分布式环境。实质上，微内核可以以相同的方式与本地和远程的服务进程交互，使分布式系统的构造更为方便。</a:t>
            </a:r>
          </a:p>
        </p:txBody>
      </p:sp>
    </p:spTree>
    <p:extLst>
      <p:ext uri="{BB962C8B-B14F-4D97-AF65-F5344CB8AC3E}">
        <p14:creationId xmlns:p14="http://schemas.microsoft.com/office/powerpoint/2010/main" val="4269811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FEF3DD0-FEEF-4C6A-BEAE-74BB45E52985}" type="slidenum">
              <a:rPr lang="en-US" altLang="zh-CN" smtClean="0"/>
              <a:pPr/>
              <a:t>23</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zh-CN" altLang="en-US" smtClean="0"/>
              <a:t>促使操作系统发展的硬件因素主要有：包含多处理器的计算机系统、高速增长的机器速度、高速网络连接和容量不断增加的各种存储设备。多媒体应用、</a:t>
            </a:r>
            <a:r>
              <a:rPr lang="en-US" altLang="zh-CN" smtClean="0"/>
              <a:t>Internet </a:t>
            </a:r>
            <a:r>
              <a:rPr lang="zh-CN" altLang="en-US" smtClean="0"/>
              <a:t>和</a:t>
            </a:r>
            <a:r>
              <a:rPr lang="en-US" altLang="zh-CN" smtClean="0"/>
              <a:t>Web </a:t>
            </a:r>
            <a:r>
              <a:rPr lang="zh-CN" altLang="en-US" smtClean="0"/>
              <a:t>访问、客户</a:t>
            </a:r>
            <a:r>
              <a:rPr lang="en-US" altLang="zh-CN" smtClean="0"/>
              <a:t>/</a:t>
            </a:r>
            <a:r>
              <a:rPr lang="zh-CN" altLang="en-US" smtClean="0"/>
              <a:t>服务器计算等应用领域也影响着操作系统的设计。在安全性方面，互联网的访问增加了潜在的威胁和更加复杂的攻击，例如病毒、蠕虫和黑客技术，这些都对操作系统的设计产生了深远的影响。</a:t>
            </a:r>
          </a:p>
          <a:p>
            <a:pPr eaLnBrk="1" hangingPunct="1"/>
            <a:r>
              <a:rPr lang="zh-CN" altLang="en-US" smtClean="0"/>
              <a:t>对操作系统要求上的变化速度之快不仅需要修改和增强现有的操作系统体系结构，而且需要有新的操作系统组织方法。在实验用和商用操作系统中有很多不同的方法和设计要素，大致可以分为：微内核体系结构、多线程、对称多处理、分布式操作系统、面向对象设计。  </a:t>
            </a:r>
          </a:p>
        </p:txBody>
      </p:sp>
    </p:spTree>
    <p:extLst>
      <p:ext uri="{BB962C8B-B14F-4D97-AF65-F5344CB8AC3E}">
        <p14:creationId xmlns:p14="http://schemas.microsoft.com/office/powerpoint/2010/main" val="198810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smtClean="0"/>
          </a:p>
        </p:txBody>
      </p:sp>
    </p:spTree>
  </p:cSld>
  <p:clrMapOvr>
    <a:masterClrMapping/>
  </p:clrMapOvr>
  <p:transition spd="med"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med"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Vert">
          <a:fgClr>
            <a:srgbClr val="EAEAEA"/>
          </a:fgClr>
          <a:bgClr>
            <a:schemeClr val="bg1"/>
          </a:bgClr>
        </a:pattFill>
        <a:effectLst/>
      </p:bgPr>
    </p:bg>
    <p:spTree>
      <p:nvGrpSpPr>
        <p:cNvPr id="1" name=""/>
        <p:cNvGrpSpPr/>
        <p:nvPr/>
      </p:nvGrpSpPr>
      <p:grpSpPr>
        <a:xfrm>
          <a:off x="0" y="0"/>
          <a:ext cx="0" cy="0"/>
          <a:chOff x="0" y="0"/>
          <a:chExt cx="0" cy="0"/>
        </a:xfrm>
      </p:grpSpPr>
      <p:sp>
        <p:nvSpPr>
          <p:cNvPr id="3080" name="Rectangle 8"/>
          <p:cNvSpPr>
            <a:spLocks noChangeArrowheads="1"/>
          </p:cNvSpPr>
          <p:nvPr userDrawn="1"/>
        </p:nvSpPr>
        <p:spPr bwMode="auto">
          <a:xfrm>
            <a:off x="0" y="6524625"/>
            <a:ext cx="9144000" cy="333375"/>
          </a:xfrm>
          <a:prstGeom prst="rect">
            <a:avLst/>
          </a:prstGeom>
          <a:solidFill>
            <a:srgbClr val="800000"/>
          </a:solidFill>
          <a:ln w="9525" algn="ctr">
            <a:noFill/>
            <a:miter lim="800000"/>
            <a:headEnd/>
            <a:tailEnd/>
          </a:ln>
          <a:effectLst/>
        </p:spPr>
        <p:txBody>
          <a:bodyPr wrap="none" lIns="92075" tIns="46038" rIns="92075" bIns="46038" anchor="ctr"/>
          <a:lstStyle/>
          <a:p>
            <a:pPr>
              <a:defRPr/>
            </a:pPr>
            <a:endParaRPr lang="zh-CN" altLang="en-US"/>
          </a:p>
        </p:txBody>
      </p:sp>
      <p:sp>
        <p:nvSpPr>
          <p:cNvPr id="3076" name="Line 4"/>
          <p:cNvSpPr>
            <a:spLocks noChangeShapeType="1"/>
          </p:cNvSpPr>
          <p:nvPr/>
        </p:nvSpPr>
        <p:spPr bwMode="auto">
          <a:xfrm>
            <a:off x="838200" y="1085850"/>
            <a:ext cx="8272463" cy="0"/>
          </a:xfrm>
          <a:prstGeom prst="line">
            <a:avLst/>
          </a:prstGeom>
          <a:noFill/>
          <a:ln w="76200" cmpd="tri">
            <a:solidFill>
              <a:schemeClr val="tx1"/>
            </a:solidFill>
            <a:round/>
            <a:headEnd type="none" w="sm" len="sm"/>
            <a:tailEnd type="none" w="sm" len="sm"/>
          </a:ln>
          <a:effectLst/>
        </p:spPr>
        <p:txBody>
          <a:bodyPr wrap="none" anchor="ctr"/>
          <a:lstStyle/>
          <a:p>
            <a:pPr>
              <a:defRPr/>
            </a:pPr>
            <a:endParaRPr lang="zh-CN" altLang="en-US"/>
          </a:p>
        </p:txBody>
      </p:sp>
      <p:sp>
        <p:nvSpPr>
          <p:cNvPr id="3081" name="Text Box 9"/>
          <p:cNvSpPr txBox="1">
            <a:spLocks noChangeArrowheads="1"/>
          </p:cNvSpPr>
          <p:nvPr userDrawn="1"/>
        </p:nvSpPr>
        <p:spPr bwMode="auto">
          <a:xfrm>
            <a:off x="3276600" y="6521450"/>
            <a:ext cx="3040063" cy="336550"/>
          </a:xfrm>
          <a:prstGeom prst="rect">
            <a:avLst/>
          </a:prstGeom>
          <a:noFill/>
          <a:ln w="9525">
            <a:noFill/>
            <a:miter lim="800000"/>
            <a:headEnd/>
            <a:tailEnd/>
          </a:ln>
          <a:effectLst/>
        </p:spPr>
        <p:txBody>
          <a:bodyPr>
            <a:spAutoFit/>
          </a:bodyPr>
          <a:lstStyle/>
          <a:p>
            <a:pPr>
              <a:spcBef>
                <a:spcPct val="50000"/>
              </a:spcBef>
              <a:defRPr/>
            </a:pPr>
            <a:r>
              <a:rPr kumimoji="1" lang="zh-CN" altLang="en-US" sz="1600">
                <a:solidFill>
                  <a:schemeClr val="bg1"/>
                </a:solidFill>
                <a:ea typeface="楷体" pitchFamily="49" charset="-122"/>
              </a:rPr>
              <a:t>北京交通大学计算机学院</a:t>
            </a:r>
          </a:p>
        </p:txBody>
      </p:sp>
      <p:pic>
        <p:nvPicPr>
          <p:cNvPr id="1029" name="Picture 10" descr="校徽透明背景1"/>
          <p:cNvPicPr>
            <a:picLocks noChangeAspect="1" noChangeArrowheads="1"/>
          </p:cNvPicPr>
          <p:nvPr userDrawn="1"/>
        </p:nvPicPr>
        <p:blipFill>
          <a:blip r:embed="rId15"/>
          <a:srcRect/>
          <a:stretch>
            <a:fillRect/>
          </a:stretch>
        </p:blipFill>
        <p:spPr bwMode="auto">
          <a:xfrm>
            <a:off x="107950" y="115888"/>
            <a:ext cx="863600" cy="863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med" advClick="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sz="32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sz="32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sz="3200" b="1">
          <a:solidFill>
            <a:schemeClr val="tx2"/>
          </a:solidFill>
          <a:latin typeface="Times New Roman" pitchFamily="18" charset="0"/>
          <a:ea typeface="宋体" pitchFamily="2" charset="-122"/>
        </a:defRPr>
      </a:lvl5pPr>
      <a:lvl6pPr marL="457200" algn="l" rtl="0" fontAlgn="base">
        <a:spcBef>
          <a:spcPct val="0"/>
        </a:spcBef>
        <a:spcAft>
          <a:spcPct val="0"/>
        </a:spcAft>
        <a:defRPr sz="3200" b="1">
          <a:solidFill>
            <a:schemeClr val="tx2"/>
          </a:solidFill>
          <a:latin typeface="Times New Roman" pitchFamily="18" charset="0"/>
          <a:ea typeface="宋体" pitchFamily="2" charset="-122"/>
        </a:defRPr>
      </a:lvl6pPr>
      <a:lvl7pPr marL="914400" algn="l" rtl="0" fontAlgn="base">
        <a:spcBef>
          <a:spcPct val="0"/>
        </a:spcBef>
        <a:spcAft>
          <a:spcPct val="0"/>
        </a:spcAft>
        <a:defRPr sz="3200" b="1">
          <a:solidFill>
            <a:schemeClr val="tx2"/>
          </a:solidFill>
          <a:latin typeface="Times New Roman" pitchFamily="18" charset="0"/>
          <a:ea typeface="宋体" pitchFamily="2" charset="-122"/>
        </a:defRPr>
      </a:lvl7pPr>
      <a:lvl8pPr marL="1371600" algn="l" rtl="0" fontAlgn="base">
        <a:spcBef>
          <a:spcPct val="0"/>
        </a:spcBef>
        <a:spcAft>
          <a:spcPct val="0"/>
        </a:spcAft>
        <a:defRPr sz="3200" b="1">
          <a:solidFill>
            <a:schemeClr val="tx2"/>
          </a:solidFill>
          <a:latin typeface="Times New Roman" pitchFamily="18" charset="0"/>
          <a:ea typeface="宋体" pitchFamily="2" charset="-122"/>
        </a:defRPr>
      </a:lvl8pPr>
      <a:lvl9pPr marL="1828800" algn="l" rtl="0" fontAlgn="base">
        <a:spcBef>
          <a:spcPct val="0"/>
        </a:spcBef>
        <a:spcAft>
          <a:spcPct val="0"/>
        </a:spcAft>
        <a:defRPr sz="32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j-lt"/>
          <a:ea typeface="+mn-ea"/>
        </a:defRPr>
      </a:lvl3pPr>
      <a:lvl4pPr marL="1600200" indent="-228600" algn="l" rtl="0" eaLnBrk="0" fontAlgn="base" hangingPunct="0">
        <a:spcBef>
          <a:spcPct val="20000"/>
        </a:spcBef>
        <a:spcAft>
          <a:spcPct val="0"/>
        </a:spcAft>
        <a:buChar char="–"/>
        <a:defRPr sz="2000">
          <a:solidFill>
            <a:schemeClr val="tx1"/>
          </a:solidFill>
          <a:latin typeface="+mj-lt"/>
          <a:ea typeface="+mn-ea"/>
        </a:defRPr>
      </a:lvl4pPr>
      <a:lvl5pPr marL="2057400" indent="-228600" algn="l" rtl="0" eaLnBrk="0" fontAlgn="base" hangingPunct="0">
        <a:spcBef>
          <a:spcPct val="20000"/>
        </a:spcBef>
        <a:spcAft>
          <a:spcPct val="0"/>
        </a:spcAft>
        <a:buChar char="»"/>
        <a:defRPr sz="2000">
          <a:solidFill>
            <a:schemeClr val="tx1"/>
          </a:solidFill>
          <a:latin typeface="+mj-lt"/>
          <a:ea typeface="+mn-ea"/>
        </a:defRPr>
      </a:lvl5pPr>
      <a:lvl6pPr marL="2514600" indent="-228600" algn="l" rtl="0" fontAlgn="base">
        <a:spcBef>
          <a:spcPct val="20000"/>
        </a:spcBef>
        <a:spcAft>
          <a:spcPct val="0"/>
        </a:spcAft>
        <a:buChar char="»"/>
        <a:defRPr sz="2000">
          <a:solidFill>
            <a:schemeClr val="tx1"/>
          </a:solidFill>
          <a:latin typeface="+mj-lt"/>
          <a:ea typeface="+mn-ea"/>
        </a:defRPr>
      </a:lvl6pPr>
      <a:lvl7pPr marL="2971800" indent="-228600" algn="l" rtl="0" fontAlgn="base">
        <a:spcBef>
          <a:spcPct val="20000"/>
        </a:spcBef>
        <a:spcAft>
          <a:spcPct val="0"/>
        </a:spcAft>
        <a:buChar char="»"/>
        <a:defRPr sz="2000">
          <a:solidFill>
            <a:schemeClr val="tx1"/>
          </a:solidFill>
          <a:latin typeface="+mj-lt"/>
          <a:ea typeface="+mn-ea"/>
        </a:defRPr>
      </a:lvl7pPr>
      <a:lvl8pPr marL="3429000" indent="-228600" algn="l" rtl="0" fontAlgn="base">
        <a:spcBef>
          <a:spcPct val="20000"/>
        </a:spcBef>
        <a:spcAft>
          <a:spcPct val="0"/>
        </a:spcAft>
        <a:buChar char="»"/>
        <a:defRPr sz="2000">
          <a:solidFill>
            <a:schemeClr val="tx1"/>
          </a:solidFill>
          <a:latin typeface="+mj-lt"/>
          <a:ea typeface="+mn-ea"/>
        </a:defRPr>
      </a:lvl8pPr>
      <a:lvl9pPr marL="3886200" indent="-228600" algn="l" rtl="0" fontAlgn="base">
        <a:spcBef>
          <a:spcPct val="20000"/>
        </a:spcBef>
        <a:spcAft>
          <a:spcPct val="0"/>
        </a:spcAft>
        <a:buChar char="»"/>
        <a:defRPr sz="20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apedia.mobi/zhsimp/File:Kernel-monolithic-CN.png"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hyperlink" Target="http://wapedia.mobi/zhsimp/File:Kernel-microkernel-CN.png" TargetMode="Externa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download.openoffice.org/other.html"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8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042988" y="333375"/>
            <a:ext cx="3529012" cy="7191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t>第一章  概述</a:t>
            </a:r>
          </a:p>
        </p:txBody>
      </p:sp>
      <p:sp>
        <p:nvSpPr>
          <p:cNvPr id="2051" name="Rectangle 3"/>
          <p:cNvSpPr>
            <a:spLocks noGrp="1" noChangeArrowheads="1"/>
          </p:cNvSpPr>
          <p:nvPr>
            <p:ph type="body" idx="1"/>
          </p:nvPr>
        </p:nvSpPr>
        <p:spPr bwMode="auto">
          <a:xfrm>
            <a:off x="1116013" y="1341438"/>
            <a:ext cx="6192837" cy="4060825"/>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2800" dirty="0" smtClean="0"/>
              <a:t>1.1 </a:t>
            </a:r>
            <a:r>
              <a:rPr lang="zh-CN" altLang="en-US" sz="2800" dirty="0" smtClean="0"/>
              <a:t>回顾</a:t>
            </a:r>
            <a:r>
              <a:rPr lang="en-US" altLang="zh-CN" sz="2800" dirty="0" smtClean="0"/>
              <a:t>--</a:t>
            </a:r>
            <a:r>
              <a:rPr lang="zh-CN" altLang="en-US" sz="2800" dirty="0" smtClean="0"/>
              <a:t>操作系统相关概念 </a:t>
            </a:r>
          </a:p>
          <a:p>
            <a:pPr eaLnBrk="1" hangingPunct="1">
              <a:buFontTx/>
              <a:buNone/>
            </a:pPr>
            <a:r>
              <a:rPr lang="en-US" altLang="zh-CN" sz="2800" dirty="0" smtClean="0"/>
              <a:t>1.2 UNIX</a:t>
            </a:r>
            <a:r>
              <a:rPr lang="zh-CN" altLang="en-US" sz="2800" dirty="0" smtClean="0"/>
              <a:t>简介 </a:t>
            </a:r>
          </a:p>
          <a:p>
            <a:pPr eaLnBrk="1" hangingPunct="1">
              <a:buFontTx/>
              <a:buNone/>
            </a:pPr>
            <a:r>
              <a:rPr lang="en-US" altLang="zh-CN" sz="2800" dirty="0" smtClean="0"/>
              <a:t>1.3 UNIX</a:t>
            </a:r>
            <a:r>
              <a:rPr lang="zh-CN" altLang="en-US" sz="2800" dirty="0" smtClean="0"/>
              <a:t>的优缺点 </a:t>
            </a:r>
          </a:p>
          <a:p>
            <a:pPr eaLnBrk="1" hangingPunct="1">
              <a:buFontTx/>
              <a:buNone/>
            </a:pPr>
            <a:r>
              <a:rPr lang="en-US" altLang="zh-CN" sz="2800" dirty="0" smtClean="0"/>
              <a:t>1.4 Linux</a:t>
            </a:r>
            <a:r>
              <a:rPr lang="zh-CN" altLang="en-US" sz="2800" dirty="0" smtClean="0"/>
              <a:t>使用入门 </a:t>
            </a:r>
            <a:endParaRPr lang="en-US" altLang="zh-CN" sz="2800" dirty="0" smtClean="0"/>
          </a:p>
          <a:p>
            <a:pPr eaLnBrk="1" hangingPunct="1">
              <a:buFontTx/>
              <a:buNone/>
            </a:pPr>
            <a:r>
              <a:rPr lang="en-US" altLang="zh-CN" sz="2800" dirty="0" smtClean="0"/>
              <a:t>1.5 Linux</a:t>
            </a:r>
            <a:r>
              <a:rPr lang="zh-CN" altLang="en-US" sz="2800" dirty="0" smtClean="0"/>
              <a:t>安装</a:t>
            </a:r>
            <a:endParaRPr lang="en-US" altLang="zh-CN" sz="2800" dirty="0" smtClean="0"/>
          </a:p>
        </p:txBody>
      </p:sp>
    </p:spTree>
  </p:cSld>
  <p:clrMapOvr>
    <a:masterClrMapping/>
  </p:clrMapOvr>
  <p:transition spd="med"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bwMode="auto">
          <a:xfrm>
            <a:off x="1116013" y="260350"/>
            <a:ext cx="3538537"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资源抽象 </a:t>
            </a:r>
          </a:p>
        </p:txBody>
      </p:sp>
      <p:sp>
        <p:nvSpPr>
          <p:cNvPr id="10243" name="Rectangle 5"/>
          <p:cNvSpPr>
            <a:spLocks noChangeArrowheads="1"/>
          </p:cNvSpPr>
          <p:nvPr/>
        </p:nvSpPr>
        <p:spPr bwMode="auto">
          <a:xfrm>
            <a:off x="1763713" y="1916113"/>
            <a:ext cx="5472112" cy="457200"/>
          </a:xfrm>
          <a:prstGeom prst="rect">
            <a:avLst/>
          </a:prstGeom>
          <a:solidFill>
            <a:srgbClr val="000099"/>
          </a:solidFill>
          <a:ln w="9525">
            <a:noFill/>
            <a:miter lim="800000"/>
            <a:headEnd/>
            <a:tailEnd/>
          </a:ln>
        </p:spPr>
        <p:txBody>
          <a:bodyPr anchor="ctr">
            <a:spAutoFit/>
          </a:bodyPr>
          <a:lstStyle/>
          <a:p>
            <a:pPr indent="269875"/>
            <a:r>
              <a:rPr lang="en-US" altLang="zh-CN" sz="2400">
                <a:solidFill>
                  <a:schemeClr val="bg1"/>
                </a:solidFill>
                <a:latin typeface="Vrinda" pitchFamily="2" charset="0"/>
              </a:rPr>
              <a:t>write(block, 100, device, 236, 9) </a:t>
            </a:r>
          </a:p>
        </p:txBody>
      </p:sp>
      <p:sp>
        <p:nvSpPr>
          <p:cNvPr id="96262" name="Rectangle 6"/>
          <p:cNvSpPr>
            <a:spLocks noChangeArrowheads="1"/>
          </p:cNvSpPr>
          <p:nvPr/>
        </p:nvSpPr>
        <p:spPr bwMode="auto">
          <a:xfrm>
            <a:off x="1835150" y="3141663"/>
            <a:ext cx="5472113" cy="457200"/>
          </a:xfrm>
          <a:prstGeom prst="rect">
            <a:avLst/>
          </a:prstGeom>
          <a:solidFill>
            <a:srgbClr val="000099"/>
          </a:solidFill>
          <a:ln w="9525">
            <a:noFill/>
            <a:miter lim="800000"/>
            <a:headEnd/>
            <a:tailEnd/>
          </a:ln>
        </p:spPr>
        <p:txBody>
          <a:bodyPr anchor="ctr">
            <a:spAutoFit/>
          </a:bodyPr>
          <a:lstStyle/>
          <a:p>
            <a:pPr indent="269875"/>
            <a:r>
              <a:rPr lang="en-US" altLang="zh-CN" sz="2400">
                <a:solidFill>
                  <a:schemeClr val="bg1"/>
                </a:solidFill>
                <a:latin typeface="Vrinda" pitchFamily="2" charset="0"/>
              </a:rPr>
              <a:t>write(block, 100, device, 3788) </a:t>
            </a:r>
          </a:p>
        </p:txBody>
      </p:sp>
      <p:sp>
        <p:nvSpPr>
          <p:cNvPr id="96265" name="Text Box 9"/>
          <p:cNvSpPr txBox="1">
            <a:spLocks noChangeArrowheads="1"/>
          </p:cNvSpPr>
          <p:nvPr/>
        </p:nvSpPr>
        <p:spPr bwMode="auto">
          <a:xfrm>
            <a:off x="2627313" y="4941888"/>
            <a:ext cx="4032250" cy="457200"/>
          </a:xfrm>
          <a:prstGeom prst="rect">
            <a:avLst/>
          </a:prstGeom>
          <a:solidFill>
            <a:srgbClr val="FFFF00"/>
          </a:solidFill>
          <a:ln w="9525">
            <a:noFill/>
            <a:miter lim="800000"/>
            <a:headEnd/>
            <a:tailEnd/>
          </a:ln>
        </p:spPr>
        <p:txBody>
          <a:bodyPr>
            <a:spAutoFit/>
          </a:bodyPr>
          <a:lstStyle/>
          <a:p>
            <a:pPr>
              <a:spcBef>
                <a:spcPct val="50000"/>
              </a:spcBef>
            </a:pPr>
            <a:r>
              <a:rPr lang="en-US" altLang="zh-CN" sz="2400">
                <a:solidFill>
                  <a:srgbClr val="A50021"/>
                </a:solidFill>
                <a:latin typeface="Vrinda" pitchFamily="2" charset="0"/>
              </a:rPr>
              <a:t>fprintf(fileID, “%d”, datum)</a:t>
            </a:r>
          </a:p>
        </p:txBody>
      </p:sp>
      <p:grpSp>
        <p:nvGrpSpPr>
          <p:cNvPr id="2" name="Group 13"/>
          <p:cNvGrpSpPr>
            <a:grpSpLocks/>
          </p:cNvGrpSpPr>
          <p:nvPr/>
        </p:nvGrpSpPr>
        <p:grpSpPr bwMode="auto">
          <a:xfrm>
            <a:off x="5651500" y="2349500"/>
            <a:ext cx="3492500" cy="792163"/>
            <a:chOff x="3560" y="1480"/>
            <a:chExt cx="2200" cy="499"/>
          </a:xfrm>
        </p:grpSpPr>
        <p:sp>
          <p:nvSpPr>
            <p:cNvPr id="10250" name="Line 7"/>
            <p:cNvSpPr>
              <a:spLocks noChangeShapeType="1"/>
            </p:cNvSpPr>
            <p:nvPr/>
          </p:nvSpPr>
          <p:spPr bwMode="auto">
            <a:xfrm>
              <a:off x="3560" y="1480"/>
              <a:ext cx="635" cy="0"/>
            </a:xfrm>
            <a:prstGeom prst="line">
              <a:avLst/>
            </a:prstGeom>
            <a:noFill/>
            <a:ln w="76200">
              <a:solidFill>
                <a:srgbClr val="CC0000"/>
              </a:solidFill>
              <a:round/>
              <a:headEnd/>
              <a:tailEnd/>
            </a:ln>
          </p:spPr>
          <p:txBody>
            <a:bodyPr/>
            <a:lstStyle/>
            <a:p>
              <a:endParaRPr lang="zh-CN" altLang="en-US"/>
            </a:p>
          </p:txBody>
        </p:sp>
        <p:sp>
          <p:nvSpPr>
            <p:cNvPr id="10251" name="Line 8"/>
            <p:cNvSpPr>
              <a:spLocks noChangeShapeType="1"/>
            </p:cNvSpPr>
            <p:nvPr/>
          </p:nvSpPr>
          <p:spPr bwMode="auto">
            <a:xfrm>
              <a:off x="3878" y="1525"/>
              <a:ext cx="0" cy="454"/>
            </a:xfrm>
            <a:prstGeom prst="line">
              <a:avLst/>
            </a:prstGeom>
            <a:noFill/>
            <a:ln w="57150">
              <a:solidFill>
                <a:srgbClr val="CC0000"/>
              </a:solidFill>
              <a:round/>
              <a:headEnd/>
              <a:tailEnd type="triangle" w="med" len="med"/>
            </a:ln>
          </p:spPr>
          <p:txBody>
            <a:bodyPr/>
            <a:lstStyle/>
            <a:p>
              <a:endParaRPr lang="zh-CN" altLang="en-US"/>
            </a:p>
          </p:txBody>
        </p:sp>
        <p:sp>
          <p:nvSpPr>
            <p:cNvPr id="10252" name="Text Box 10"/>
            <p:cNvSpPr txBox="1">
              <a:spLocks noChangeArrowheads="1"/>
            </p:cNvSpPr>
            <p:nvPr/>
          </p:nvSpPr>
          <p:spPr bwMode="auto">
            <a:xfrm>
              <a:off x="3877" y="1616"/>
              <a:ext cx="1883" cy="250"/>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rPr>
                <a:t>物理地址到逻辑描述</a:t>
              </a:r>
            </a:p>
          </p:txBody>
        </p:sp>
      </p:grpSp>
      <p:grpSp>
        <p:nvGrpSpPr>
          <p:cNvPr id="3" name="Group 14"/>
          <p:cNvGrpSpPr>
            <a:grpSpLocks/>
          </p:cNvGrpSpPr>
          <p:nvPr/>
        </p:nvGrpSpPr>
        <p:grpSpPr bwMode="auto">
          <a:xfrm>
            <a:off x="4140200" y="3789363"/>
            <a:ext cx="3671888" cy="990600"/>
            <a:chOff x="2608" y="2387"/>
            <a:chExt cx="2313" cy="624"/>
          </a:xfrm>
        </p:grpSpPr>
        <p:sp>
          <p:nvSpPr>
            <p:cNvPr id="10248" name="AutoShape 11"/>
            <p:cNvSpPr>
              <a:spLocks noChangeArrowheads="1"/>
            </p:cNvSpPr>
            <p:nvPr/>
          </p:nvSpPr>
          <p:spPr bwMode="auto">
            <a:xfrm>
              <a:off x="2608" y="2467"/>
              <a:ext cx="726" cy="544"/>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10249" name="Text Box 12"/>
            <p:cNvSpPr txBox="1">
              <a:spLocks noChangeArrowheads="1"/>
            </p:cNvSpPr>
            <p:nvPr/>
          </p:nvSpPr>
          <p:spPr bwMode="auto">
            <a:xfrm>
              <a:off x="3334" y="2387"/>
              <a:ext cx="1587" cy="538"/>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rPr>
                <a:t>内存地址用变量表示</a:t>
              </a:r>
            </a:p>
            <a:p>
              <a:pPr>
                <a:spcBef>
                  <a:spcPct val="50000"/>
                </a:spcBef>
              </a:pPr>
              <a:r>
                <a:rPr lang="zh-CN" altLang="en-US" sz="2000">
                  <a:solidFill>
                    <a:schemeClr val="tx1"/>
                  </a:solidFill>
                </a:rPr>
                <a:t>磁盘用文件描述</a:t>
              </a:r>
            </a:p>
          </p:txBody>
        </p:sp>
      </p:gr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62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96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animBg="1"/>
      <p:bldP spid="962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xfrm>
            <a:off x="1000125" y="274638"/>
            <a:ext cx="7686675" cy="11430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操作系统虚拟化</a:t>
            </a:r>
          </a:p>
        </p:txBody>
      </p:sp>
      <p:sp>
        <p:nvSpPr>
          <p:cNvPr id="12291" name="内容占位符 2"/>
          <p:cNvSpPr>
            <a:spLocks noGrp="1"/>
          </p:cNvSpPr>
          <p:nvPr>
            <p:ph idx="1"/>
          </p:nvPr>
        </p:nvSpPr>
        <p:spPr bwMode="auto">
          <a:xfrm>
            <a:off x="642938" y="1285875"/>
            <a:ext cx="4929193" cy="4525963"/>
          </a:xfrm>
          <a:noFill/>
          <a:ln>
            <a:miter lim="800000"/>
            <a:headEnd/>
            <a:tailEnd/>
          </a:ln>
        </p:spPr>
        <p:txBody>
          <a:bodyPr vert="horz" wrap="square" lIns="91440" tIns="45720" rIns="91440" bIns="45720" numCol="1" anchor="t" anchorCtr="0" compatLnSpc="1">
            <a:prstTxWarp prst="textNoShape">
              <a:avLst/>
            </a:prstTxWarp>
          </a:bodyPr>
          <a:lstStyle/>
          <a:p>
            <a:pPr>
              <a:lnSpc>
                <a:spcPts val="3500"/>
              </a:lnSpc>
            </a:pPr>
            <a:r>
              <a:rPr lang="zh-CN" altLang="en-US" sz="2600" b="0" dirty="0" smtClean="0"/>
              <a:t>虚拟化常用的两种方法是全虚拟化和准虚拟化。全虚拟化，在虚拟化的操作系统和硬件之间存在一个层，用于决定访问。这个层称为系统管理程序或虚拟机监视器（</a:t>
            </a:r>
            <a:r>
              <a:rPr lang="en-US" altLang="zh-CN" sz="2600" b="0" dirty="0" smtClean="0"/>
              <a:t>VMware</a:t>
            </a:r>
            <a:r>
              <a:rPr lang="zh-CN" altLang="en-US" sz="2600" b="0" dirty="0" smtClean="0"/>
              <a:t>）。准虚拟化与之类似，但系统管理程序以一种协作性的方式进行操作（</a:t>
            </a:r>
            <a:r>
              <a:rPr lang="en-US" altLang="zh-CN" sz="2600" b="0" dirty="0" err="1" smtClean="0"/>
              <a:t>Xen</a:t>
            </a:r>
            <a:r>
              <a:rPr lang="zh-CN" altLang="en-US" sz="2600" b="0" dirty="0" smtClean="0"/>
              <a:t>和</a:t>
            </a:r>
            <a:r>
              <a:rPr lang="en-US" altLang="zh-CN" sz="2600" b="0" dirty="0" smtClean="0"/>
              <a:t>User-Mode-Linux (UML) </a:t>
            </a:r>
            <a:r>
              <a:rPr lang="zh-CN" altLang="en-US" sz="2600" b="0" dirty="0" smtClean="0"/>
              <a:t>）。</a:t>
            </a:r>
            <a:endParaRPr lang="zh-CN" altLang="en-US" sz="2600" dirty="0" smtClean="0"/>
          </a:p>
        </p:txBody>
      </p:sp>
      <p:pic>
        <p:nvPicPr>
          <p:cNvPr id="12292" name="图片 3" descr="figure1.gif"/>
          <p:cNvPicPr>
            <a:picLocks noChangeAspect="1"/>
          </p:cNvPicPr>
          <p:nvPr/>
        </p:nvPicPr>
        <p:blipFill>
          <a:blip r:embed="rId2"/>
          <a:srcRect/>
          <a:stretch>
            <a:fillRect/>
          </a:stretch>
        </p:blipFill>
        <p:spPr bwMode="auto">
          <a:xfrm>
            <a:off x="5643570" y="1571612"/>
            <a:ext cx="3286148" cy="2643206"/>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xfrm>
            <a:off x="1143000" y="274638"/>
            <a:ext cx="75438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Linux</a:t>
            </a:r>
            <a:r>
              <a:rPr lang="zh-CN" altLang="en-US" smtClean="0"/>
              <a:t>内核虚拟机</a:t>
            </a:r>
          </a:p>
        </p:txBody>
      </p:sp>
      <p:sp>
        <p:nvSpPr>
          <p:cNvPr id="13315" name="内容占位符 2"/>
          <p:cNvSpPr>
            <a:spLocks noGrp="1"/>
          </p:cNvSpPr>
          <p:nvPr>
            <p:ph idx="1"/>
          </p:nvPr>
        </p:nvSpPr>
        <p:spPr bwMode="auto">
          <a:xfrm>
            <a:off x="857250" y="1214438"/>
            <a:ext cx="8072438" cy="571500"/>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altLang="zh-CN" sz="2800" smtClean="0">
                <a:solidFill>
                  <a:srgbClr val="FF0000"/>
                </a:solidFill>
              </a:rPr>
              <a:t> ./linux/drivers/kvm</a:t>
            </a:r>
            <a:r>
              <a:rPr lang="en-US" sz="2800" smtClean="0">
                <a:solidFill>
                  <a:srgbClr val="FF0000"/>
                </a:solidFill>
              </a:rPr>
              <a:t>（</a:t>
            </a:r>
            <a:r>
              <a:rPr lang="en-US" altLang="zh-CN" sz="2800" smtClean="0">
                <a:solidFill>
                  <a:srgbClr val="FF0000"/>
                </a:solidFill>
              </a:rPr>
              <a:t>V2.6.20 </a:t>
            </a:r>
            <a:r>
              <a:rPr lang="zh-CN" altLang="en-US" sz="2800" smtClean="0">
                <a:solidFill>
                  <a:srgbClr val="FF0000"/>
                </a:solidFill>
              </a:rPr>
              <a:t>及更新版本）</a:t>
            </a:r>
            <a:r>
              <a:rPr lang="en-US" b="0" smtClean="0"/>
              <a:t> </a:t>
            </a:r>
          </a:p>
        </p:txBody>
      </p:sp>
      <p:pic>
        <p:nvPicPr>
          <p:cNvPr id="13316" name="图片 3" descr="figure2.gif"/>
          <p:cNvPicPr>
            <a:picLocks noChangeAspect="1"/>
          </p:cNvPicPr>
          <p:nvPr/>
        </p:nvPicPr>
        <p:blipFill>
          <a:blip r:embed="rId3"/>
          <a:srcRect/>
          <a:stretch>
            <a:fillRect/>
          </a:stretch>
        </p:blipFill>
        <p:spPr bwMode="auto">
          <a:xfrm>
            <a:off x="5786438" y="2143125"/>
            <a:ext cx="3073400" cy="2500313"/>
          </a:xfrm>
          <a:prstGeom prst="rect">
            <a:avLst/>
          </a:prstGeom>
          <a:noFill/>
          <a:ln w="9525">
            <a:noFill/>
            <a:miter lim="800000"/>
            <a:headEnd/>
            <a:tailEnd/>
          </a:ln>
        </p:spPr>
      </p:pic>
      <p:sp>
        <p:nvSpPr>
          <p:cNvPr id="5" name="内容占位符 2"/>
          <p:cNvSpPr txBox="1">
            <a:spLocks/>
          </p:cNvSpPr>
          <p:nvPr/>
        </p:nvSpPr>
        <p:spPr>
          <a:xfrm>
            <a:off x="642938" y="1428750"/>
            <a:ext cx="5143500" cy="4786313"/>
          </a:xfrm>
          <a:prstGeom prst="rect">
            <a:avLst/>
          </a:prstGeom>
        </p:spPr>
        <p:txBody>
          <a:bodyPr/>
          <a:lstStyle/>
          <a:p>
            <a:pPr marL="342900" indent="-342900" eaLnBrk="0" hangingPunct="0">
              <a:spcBef>
                <a:spcPct val="20000"/>
              </a:spcBef>
              <a:defRPr/>
            </a:pPr>
            <a:r>
              <a:rPr lang="en-US" sz="2400" b="0" kern="0" dirty="0">
                <a:solidFill>
                  <a:schemeClr val="tx1"/>
                </a:solidFill>
                <a:latin typeface="+mn-lt"/>
                <a:ea typeface="+mn-ea"/>
              </a:rPr>
              <a:t> </a:t>
            </a:r>
          </a:p>
          <a:p>
            <a:pPr marL="342900" indent="-342900" eaLnBrk="0" hangingPunct="0">
              <a:spcBef>
                <a:spcPct val="20000"/>
              </a:spcBef>
              <a:buFontTx/>
              <a:buChar char="•"/>
              <a:defRPr/>
            </a:pPr>
            <a:r>
              <a:rPr lang="en-US" altLang="zh-CN" sz="2400" kern="0" dirty="0">
                <a:solidFill>
                  <a:srgbClr val="002060"/>
                </a:solidFill>
                <a:latin typeface="+mn-lt"/>
                <a:ea typeface="+mn-ea"/>
              </a:rPr>
              <a:t>Linux</a:t>
            </a:r>
            <a:r>
              <a:rPr lang="zh-CN" altLang="en-US" sz="2400" kern="0" dirty="0">
                <a:solidFill>
                  <a:srgbClr val="002060"/>
                </a:solidFill>
                <a:latin typeface="+mn-lt"/>
                <a:ea typeface="+mn-ea"/>
              </a:rPr>
              <a:t>虚拟化解决方案</a:t>
            </a:r>
            <a:r>
              <a:rPr lang="en-US" altLang="zh-CN" sz="2400" kern="0" dirty="0">
                <a:solidFill>
                  <a:srgbClr val="002060"/>
                </a:solidFill>
                <a:latin typeface="+mn-lt"/>
                <a:ea typeface="+mn-ea"/>
              </a:rPr>
              <a:t>=</a:t>
            </a:r>
            <a:r>
              <a:rPr lang="en-US" altLang="zh-CN" sz="2400" kern="0" dirty="0" smtClean="0">
                <a:solidFill>
                  <a:srgbClr val="002060"/>
                </a:solidFill>
                <a:latin typeface="+mn-lt"/>
                <a:ea typeface="+mn-ea"/>
              </a:rPr>
              <a:t>KVM+QEMU</a:t>
            </a:r>
            <a:endParaRPr lang="en-US" altLang="zh-CN" sz="2400" kern="0" dirty="0">
              <a:solidFill>
                <a:srgbClr val="002060"/>
              </a:solidFill>
              <a:latin typeface="+mn-lt"/>
              <a:ea typeface="+mn-ea"/>
            </a:endParaRPr>
          </a:p>
          <a:p>
            <a:pPr marL="342900" indent="-342900" eaLnBrk="0" hangingPunct="0">
              <a:spcBef>
                <a:spcPct val="20000"/>
              </a:spcBef>
              <a:buFontTx/>
              <a:buChar char="•"/>
              <a:defRPr/>
            </a:pPr>
            <a:r>
              <a:rPr lang="en-US" altLang="zh-CN" sz="2400" b="0" kern="0" dirty="0">
                <a:solidFill>
                  <a:schemeClr val="tx1"/>
                </a:solidFill>
                <a:latin typeface="+mn-lt"/>
                <a:ea typeface="+mn-ea"/>
              </a:rPr>
              <a:t>KVM </a:t>
            </a:r>
            <a:r>
              <a:rPr lang="zh-CN" altLang="en-US" sz="2400" b="0" kern="0" dirty="0">
                <a:solidFill>
                  <a:schemeClr val="tx1"/>
                </a:solidFill>
                <a:latin typeface="+mn-lt"/>
                <a:ea typeface="+mn-ea"/>
              </a:rPr>
              <a:t>通过加载内核模块将 </a:t>
            </a:r>
            <a:r>
              <a:rPr lang="en-US" altLang="zh-CN" sz="2400" b="0" kern="0" dirty="0">
                <a:solidFill>
                  <a:schemeClr val="tx1"/>
                </a:solidFill>
                <a:latin typeface="+mn-lt"/>
                <a:ea typeface="+mn-ea"/>
              </a:rPr>
              <a:t>Linux </a:t>
            </a:r>
            <a:r>
              <a:rPr lang="zh-CN" altLang="en-US" sz="2400" b="0" kern="0" dirty="0">
                <a:solidFill>
                  <a:schemeClr val="tx1"/>
                </a:solidFill>
                <a:latin typeface="+mn-lt"/>
                <a:ea typeface="+mn-ea"/>
              </a:rPr>
              <a:t>内核转换为一个系统管理程序，并导出一个名为 </a:t>
            </a:r>
            <a:r>
              <a:rPr lang="en-US" altLang="zh-CN" sz="2400" b="0" i="1" kern="0" dirty="0">
                <a:solidFill>
                  <a:schemeClr val="tx1"/>
                </a:solidFill>
                <a:latin typeface="+mn-lt"/>
                <a:ea typeface="+mn-ea"/>
              </a:rPr>
              <a:t>/dev/</a:t>
            </a:r>
            <a:r>
              <a:rPr lang="en-US" altLang="zh-CN" sz="2400" b="0" i="1" kern="0" dirty="0" err="1">
                <a:solidFill>
                  <a:schemeClr val="tx1"/>
                </a:solidFill>
                <a:latin typeface="+mn-lt"/>
                <a:ea typeface="+mn-ea"/>
              </a:rPr>
              <a:t>kvm</a:t>
            </a:r>
            <a:r>
              <a:rPr lang="en-US" altLang="zh-CN" sz="2400" b="0" i="1" kern="0" dirty="0">
                <a:solidFill>
                  <a:schemeClr val="tx1"/>
                </a:solidFill>
                <a:latin typeface="+mn-lt"/>
                <a:ea typeface="+mn-ea"/>
              </a:rPr>
              <a:t> </a:t>
            </a:r>
            <a:r>
              <a:rPr lang="zh-CN" altLang="en-US" sz="2400" b="0" kern="0" dirty="0">
                <a:solidFill>
                  <a:schemeClr val="tx1"/>
                </a:solidFill>
                <a:latin typeface="+mn-lt"/>
                <a:ea typeface="+mn-ea"/>
              </a:rPr>
              <a:t>的设备来启用内核的客户模式（除了传统的内核模式和用户模式）。</a:t>
            </a:r>
            <a:endParaRPr lang="en-US" altLang="zh-CN" sz="2400" b="0" kern="0" dirty="0">
              <a:solidFill>
                <a:schemeClr val="tx1"/>
              </a:solidFill>
              <a:latin typeface="+mn-lt"/>
              <a:ea typeface="+mn-ea"/>
            </a:endParaRPr>
          </a:p>
          <a:p>
            <a:pPr marL="342900" indent="-342900" eaLnBrk="0" hangingPunct="0">
              <a:spcBef>
                <a:spcPct val="20000"/>
              </a:spcBef>
              <a:buFontTx/>
              <a:buChar char="•"/>
              <a:defRPr/>
            </a:pPr>
            <a:r>
              <a:rPr lang="zh-CN" altLang="en-US" sz="2400" b="0" kern="0" dirty="0">
                <a:solidFill>
                  <a:schemeClr val="tx1"/>
                </a:solidFill>
                <a:latin typeface="+mn-lt"/>
                <a:ea typeface="+mn-ea"/>
              </a:rPr>
              <a:t>利用生成的</a:t>
            </a:r>
            <a:r>
              <a:rPr lang="en-US" altLang="zh-CN" sz="2400" b="0" kern="0" dirty="0">
                <a:solidFill>
                  <a:schemeClr val="tx1"/>
                </a:solidFill>
                <a:latin typeface="+mn-lt"/>
                <a:ea typeface="+mn-ea"/>
              </a:rPr>
              <a:t>/dev/</a:t>
            </a:r>
            <a:r>
              <a:rPr lang="en-US" altLang="zh-CN" sz="2400" b="0" kern="0" dirty="0" err="1">
                <a:solidFill>
                  <a:schemeClr val="tx1"/>
                </a:solidFill>
                <a:latin typeface="+mn-lt"/>
                <a:ea typeface="+mn-ea"/>
              </a:rPr>
              <a:t>kvm</a:t>
            </a:r>
            <a:r>
              <a:rPr lang="en-US" altLang="zh-CN" sz="2400" b="0" kern="0" dirty="0">
                <a:solidFill>
                  <a:schemeClr val="tx1"/>
                </a:solidFill>
                <a:latin typeface="+mn-lt"/>
                <a:ea typeface="+mn-ea"/>
              </a:rPr>
              <a:t> </a:t>
            </a:r>
            <a:r>
              <a:rPr lang="zh-CN" altLang="en-US" sz="2400" b="0" kern="0" dirty="0">
                <a:solidFill>
                  <a:schemeClr val="tx1"/>
                </a:solidFill>
                <a:latin typeface="+mn-lt"/>
                <a:ea typeface="+mn-ea"/>
              </a:rPr>
              <a:t>设备，使</a:t>
            </a:r>
            <a:r>
              <a:rPr lang="en-US" altLang="zh-CN" sz="2400" b="0" kern="0" dirty="0">
                <a:solidFill>
                  <a:schemeClr val="tx1"/>
                </a:solidFill>
                <a:latin typeface="+mn-lt"/>
                <a:ea typeface="+mn-ea"/>
              </a:rPr>
              <a:t>VM</a:t>
            </a:r>
            <a:r>
              <a:rPr lang="zh-CN" altLang="en-US" sz="2400" b="0" kern="0" dirty="0">
                <a:solidFill>
                  <a:schemeClr val="tx1"/>
                </a:solidFill>
                <a:latin typeface="+mn-lt"/>
                <a:ea typeface="+mn-ea"/>
              </a:rPr>
              <a:t>的地址空间独立于内核或运行着的任何其他</a:t>
            </a:r>
            <a:r>
              <a:rPr lang="en-US" altLang="zh-CN" sz="2400" b="0" kern="0" dirty="0">
                <a:solidFill>
                  <a:schemeClr val="tx1"/>
                </a:solidFill>
                <a:latin typeface="+mn-lt"/>
                <a:ea typeface="+mn-ea"/>
              </a:rPr>
              <a:t>VM</a:t>
            </a:r>
            <a:r>
              <a:rPr lang="zh-CN" altLang="en-US" sz="2400" b="0" kern="0" dirty="0">
                <a:solidFill>
                  <a:schemeClr val="tx1"/>
                </a:solidFill>
                <a:latin typeface="+mn-lt"/>
                <a:ea typeface="+mn-ea"/>
              </a:rPr>
              <a:t>的地址空间。</a:t>
            </a:r>
            <a:endParaRPr lang="zh-CN" altLang="en-US" sz="2400" kern="0" dirty="0">
              <a:solidFill>
                <a:schemeClr val="tx1"/>
              </a:solidFill>
              <a:latin typeface="+mn-lt"/>
              <a:ea typeface="+mn-ea"/>
            </a:endParaRPr>
          </a:p>
        </p:txBody>
      </p:sp>
    </p:spTree>
  </p:cSld>
  <p:clrMapOvr>
    <a:masterClrMapping/>
  </p:clrMapOvr>
  <p:transition spd="med"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1143000" y="274638"/>
            <a:ext cx="7543800" cy="11430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虚拟应用</a:t>
            </a:r>
          </a:p>
        </p:txBody>
      </p:sp>
      <p:sp>
        <p:nvSpPr>
          <p:cNvPr id="11267" name="内容占位符 2"/>
          <p:cNvSpPr>
            <a:spLocks noGrp="1"/>
          </p:cNvSpPr>
          <p:nvPr>
            <p:ph idx="1"/>
          </p:nvPr>
        </p:nvSpPr>
        <p:spPr bwMode="auto">
          <a:xfrm>
            <a:off x="857250" y="1428750"/>
            <a:ext cx="782955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800" b="0" dirty="0" smtClean="0"/>
              <a:t>将应用程序与操作系统解耦合，为应用程序提供了一个虚拟的运行环境。</a:t>
            </a:r>
            <a:endParaRPr lang="en-US" altLang="zh-CN" sz="2800" b="0" dirty="0" smtClean="0"/>
          </a:p>
          <a:p>
            <a:pPr>
              <a:lnSpc>
                <a:spcPct val="150000"/>
              </a:lnSpc>
            </a:pPr>
            <a:r>
              <a:rPr lang="zh-CN" altLang="en-US" sz="2800" b="0" dirty="0" smtClean="0"/>
              <a:t>把应用对低层的系统和硬件的依赖抽象出来，解决版本不兼容的问题。</a:t>
            </a:r>
            <a:endParaRPr lang="en-US" altLang="zh-CN" sz="2800" b="0" dirty="0" smtClean="0"/>
          </a:p>
          <a:p>
            <a:pPr>
              <a:lnSpc>
                <a:spcPct val="150000"/>
              </a:lnSpc>
            </a:pPr>
            <a:r>
              <a:rPr lang="zh-CN" altLang="en-US" sz="2800" b="0" dirty="0" smtClean="0"/>
              <a:t>技术原理基于</a:t>
            </a:r>
            <a:r>
              <a:rPr lang="en-US" altLang="zh-CN" sz="2800" b="0" dirty="0" smtClean="0"/>
              <a:t>A/S</a:t>
            </a:r>
            <a:r>
              <a:rPr lang="zh-CN" altLang="en-US" sz="2800" b="0" dirty="0" smtClean="0"/>
              <a:t>架构，类似虚拟终端技术。</a:t>
            </a:r>
            <a:endParaRPr lang="zh-CN" altLang="en-US" sz="2800" dirty="0" smtClean="0"/>
          </a:p>
        </p:txBody>
      </p:sp>
    </p:spTree>
  </p:cSld>
  <p:clrMapOvr>
    <a:masterClrMapping/>
  </p:clrMapOvr>
  <p:transition spd="med"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1116013" y="404813"/>
            <a:ext cx="3827462" cy="63341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资源共享</a:t>
            </a:r>
          </a:p>
        </p:txBody>
      </p:sp>
      <p:sp>
        <p:nvSpPr>
          <p:cNvPr id="14339" name="Rectangle 3"/>
          <p:cNvSpPr>
            <a:spLocks noGrp="1" noChangeArrowheads="1"/>
          </p:cNvSpPr>
          <p:nvPr>
            <p:ph type="body" idx="1"/>
          </p:nvPr>
        </p:nvSpPr>
        <p:spPr bwMode="auto">
          <a:xfrm>
            <a:off x="684213" y="1628775"/>
            <a:ext cx="8147050" cy="3052763"/>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Aft>
                <a:spcPct val="50000"/>
              </a:spcAft>
              <a:buFontTx/>
              <a:buNone/>
            </a:pPr>
            <a:r>
              <a:rPr lang="zh-CN" altLang="en-US" sz="3200" smtClean="0"/>
              <a:t>分时共享</a:t>
            </a:r>
          </a:p>
          <a:p>
            <a:pPr eaLnBrk="1" hangingPunct="1">
              <a:buClr>
                <a:schemeClr val="tx1"/>
              </a:buClr>
              <a:buFontTx/>
              <a:buBlip>
                <a:blip r:embed="rId2"/>
              </a:buBlip>
            </a:pPr>
            <a:r>
              <a:rPr lang="zh-CN" altLang="en-US" smtClean="0"/>
              <a:t>微观上 </a:t>
            </a:r>
            <a:r>
              <a:rPr lang="en-US" altLang="zh-CN" smtClean="0">
                <a:latin typeface="Arial" charset="0"/>
              </a:rPr>
              <a:t>——</a:t>
            </a:r>
            <a:r>
              <a:rPr lang="en-US" altLang="zh-CN" smtClean="0"/>
              <a:t> </a:t>
            </a:r>
            <a:r>
              <a:rPr lang="zh-CN" altLang="en-US" smtClean="0"/>
              <a:t>程序轮流占有</a:t>
            </a:r>
            <a:r>
              <a:rPr lang="en-US" altLang="zh-CN" smtClean="0"/>
              <a:t>CPU</a:t>
            </a:r>
          </a:p>
          <a:p>
            <a:pPr eaLnBrk="1" hangingPunct="1">
              <a:buClr>
                <a:schemeClr val="tx1"/>
              </a:buClr>
              <a:buFontTx/>
              <a:buBlip>
                <a:blip r:embed="rId2"/>
              </a:buBlip>
            </a:pPr>
            <a:r>
              <a:rPr lang="zh-CN" altLang="en-US" smtClean="0"/>
              <a:t>宏观上 </a:t>
            </a:r>
            <a:r>
              <a:rPr lang="en-US" altLang="zh-CN" smtClean="0">
                <a:latin typeface="Arial" charset="0"/>
              </a:rPr>
              <a:t>——</a:t>
            </a:r>
            <a:r>
              <a:rPr lang="en-US" altLang="zh-CN" smtClean="0"/>
              <a:t> </a:t>
            </a:r>
            <a:r>
              <a:rPr lang="zh-CN" altLang="en-US" smtClean="0"/>
              <a:t>多个程序并发运行</a:t>
            </a:r>
          </a:p>
          <a:p>
            <a:pPr eaLnBrk="1" hangingPunct="1">
              <a:buClr>
                <a:schemeClr val="tx1"/>
              </a:buClr>
              <a:buFontTx/>
              <a:buBlip>
                <a:blip r:embed="rId2"/>
              </a:buBlip>
            </a:pPr>
            <a:r>
              <a:rPr lang="zh-CN" altLang="en-US" smtClean="0"/>
              <a:t>局部看 </a:t>
            </a:r>
            <a:r>
              <a:rPr lang="en-US" altLang="zh-CN" smtClean="0">
                <a:latin typeface="Arial" charset="0"/>
              </a:rPr>
              <a:t>——</a:t>
            </a:r>
            <a:r>
              <a:rPr lang="en-US" altLang="zh-CN" smtClean="0"/>
              <a:t> </a:t>
            </a:r>
            <a:r>
              <a:rPr lang="zh-CN" altLang="en-US" smtClean="0"/>
              <a:t>每个程序按程序指令串行、顺序执行</a:t>
            </a:r>
          </a:p>
          <a:p>
            <a:pPr eaLnBrk="1" hangingPunct="1">
              <a:buClr>
                <a:schemeClr val="tx1"/>
              </a:buClr>
              <a:buFontTx/>
              <a:buBlip>
                <a:blip r:embed="rId2"/>
              </a:buBlip>
            </a:pPr>
            <a:r>
              <a:rPr lang="zh-CN" altLang="en-US" smtClean="0"/>
              <a:t>整体看 </a:t>
            </a:r>
            <a:r>
              <a:rPr lang="en-US" altLang="zh-CN" smtClean="0">
                <a:latin typeface="Arial" charset="0"/>
              </a:rPr>
              <a:t>——</a:t>
            </a:r>
            <a:r>
              <a:rPr lang="en-US" altLang="zh-CN" smtClean="0"/>
              <a:t> </a:t>
            </a:r>
            <a:r>
              <a:rPr lang="zh-CN" altLang="en-US" smtClean="0"/>
              <a:t>多个程序、穿插运行</a:t>
            </a:r>
          </a:p>
          <a:p>
            <a:pPr eaLnBrk="1" hangingPunct="1">
              <a:buFontTx/>
              <a:buNone/>
            </a:pPr>
            <a:endParaRPr lang="en-US" altLang="zh-CN" smtClean="0"/>
          </a:p>
        </p:txBody>
      </p:sp>
      <p:sp>
        <p:nvSpPr>
          <p:cNvPr id="97284" name="Text Box 4"/>
          <p:cNvSpPr txBox="1">
            <a:spLocks noChangeArrowheads="1"/>
          </p:cNvSpPr>
          <p:nvPr/>
        </p:nvSpPr>
        <p:spPr bwMode="auto">
          <a:xfrm>
            <a:off x="971550" y="5013325"/>
            <a:ext cx="7272338" cy="579438"/>
          </a:xfrm>
          <a:prstGeom prst="rect">
            <a:avLst/>
          </a:prstGeom>
          <a:solidFill>
            <a:srgbClr val="000099"/>
          </a:solidFill>
          <a:ln w="9525">
            <a:noFill/>
            <a:miter lim="800000"/>
            <a:headEnd/>
            <a:tailEnd/>
          </a:ln>
        </p:spPr>
        <p:txBody>
          <a:bodyPr>
            <a:spAutoFit/>
          </a:bodyPr>
          <a:lstStyle/>
          <a:p>
            <a:pPr>
              <a:spcBef>
                <a:spcPct val="50000"/>
              </a:spcBef>
            </a:pPr>
            <a:r>
              <a:rPr lang="zh-CN" altLang="en-US" sz="3200">
                <a:solidFill>
                  <a:schemeClr val="bg1"/>
                </a:solidFill>
              </a:rPr>
              <a:t>操作系统从宏观、整体角度讨论问题。 </a:t>
            </a:r>
          </a:p>
        </p:txBody>
      </p:sp>
      <p:sp>
        <p:nvSpPr>
          <p:cNvPr id="14341" name="AutoShape 5">
            <a:hlinkClick r:id="rId3" action="ppaction://hlinksldjump" highlightClick="1"/>
          </p:cNvPr>
          <p:cNvSpPr>
            <a:spLocks noChangeArrowheads="1"/>
          </p:cNvSpPr>
          <p:nvPr/>
        </p:nvSpPr>
        <p:spPr bwMode="auto">
          <a:xfrm>
            <a:off x="8893175" y="6642100"/>
            <a:ext cx="250825" cy="215900"/>
          </a:xfrm>
          <a:prstGeom prst="actionButtonBeginning">
            <a:avLst/>
          </a:prstGeom>
          <a:solidFill>
            <a:srgbClr val="CCFFFF"/>
          </a:solidFill>
          <a:ln w="9525">
            <a:noFill/>
            <a:miter lim="800000"/>
            <a:headEnd/>
            <a:tailEnd/>
          </a:ln>
        </p:spPr>
        <p:txBody>
          <a:bodyPr wrap="none" anchor="ctr"/>
          <a:lstStyle/>
          <a:p>
            <a:endParaRPr lang="zh-CN" altLang="en-US"/>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blinds(horizontal)">
                                      <p:cBhvr>
                                        <p:cTn id="7" dur="500"/>
                                        <p:tgtEl>
                                          <p:spTgt spid="9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1116013" y="260350"/>
            <a:ext cx="3538537" cy="7778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1.2 UNIX</a:t>
            </a:r>
            <a:r>
              <a:rPr lang="zh-CN" altLang="en-US" sz="3600" smtClean="0"/>
              <a:t>简介</a:t>
            </a:r>
          </a:p>
        </p:txBody>
      </p:sp>
      <p:grpSp>
        <p:nvGrpSpPr>
          <p:cNvPr id="2" name="Group 4"/>
          <p:cNvGrpSpPr>
            <a:grpSpLocks/>
          </p:cNvGrpSpPr>
          <p:nvPr/>
        </p:nvGrpSpPr>
        <p:grpSpPr bwMode="auto">
          <a:xfrm>
            <a:off x="1458913" y="1905000"/>
            <a:ext cx="6532562" cy="4549775"/>
            <a:chOff x="2405" y="6188"/>
            <a:chExt cx="7918" cy="6480"/>
          </a:xfrm>
        </p:grpSpPr>
        <p:sp>
          <p:nvSpPr>
            <p:cNvPr id="15368" name="Rectangle 5"/>
            <p:cNvSpPr>
              <a:spLocks noChangeArrowheads="1"/>
            </p:cNvSpPr>
            <p:nvPr/>
          </p:nvSpPr>
          <p:spPr bwMode="auto">
            <a:xfrm>
              <a:off x="2405" y="6188"/>
              <a:ext cx="7918" cy="6480"/>
            </a:xfrm>
            <a:prstGeom prst="rect">
              <a:avLst/>
            </a:prstGeom>
            <a:solidFill>
              <a:srgbClr val="C0C0C0"/>
            </a:solidFill>
            <a:ln w="9525">
              <a:solidFill>
                <a:srgbClr val="000000"/>
              </a:solidFill>
              <a:miter lim="800000"/>
              <a:headEnd/>
              <a:tailEnd/>
            </a:ln>
          </p:spPr>
          <p:txBody>
            <a:bodyPr/>
            <a:lstStyle/>
            <a:p>
              <a:endParaRPr lang="zh-CN" altLang="en-US"/>
            </a:p>
          </p:txBody>
        </p:sp>
        <p:sp>
          <p:nvSpPr>
            <p:cNvPr id="15369" name="Rectangle 6"/>
            <p:cNvSpPr>
              <a:spLocks noChangeArrowheads="1"/>
            </p:cNvSpPr>
            <p:nvPr/>
          </p:nvSpPr>
          <p:spPr bwMode="auto">
            <a:xfrm>
              <a:off x="3304" y="6908"/>
              <a:ext cx="7019" cy="576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370" name="Rectangle 7"/>
            <p:cNvSpPr>
              <a:spLocks noChangeArrowheads="1"/>
            </p:cNvSpPr>
            <p:nvPr/>
          </p:nvSpPr>
          <p:spPr bwMode="auto">
            <a:xfrm>
              <a:off x="6364" y="7088"/>
              <a:ext cx="1080" cy="360"/>
            </a:xfrm>
            <a:prstGeom prst="rect">
              <a:avLst/>
            </a:prstGeom>
            <a:solidFill>
              <a:srgbClr val="FFFFFF"/>
            </a:solidFill>
            <a:ln w="9525">
              <a:solidFill>
                <a:srgbClr val="000000"/>
              </a:solidFill>
              <a:miter lim="800000"/>
              <a:headEnd/>
              <a:tailEnd/>
            </a:ln>
          </p:spPr>
          <p:txBody>
            <a:bodyPr tIns="10800" bIns="0"/>
            <a:lstStyle/>
            <a:p>
              <a:pPr algn="ctr"/>
              <a:r>
                <a:rPr lang="zh-CN" altLang="en-US" sz="1000">
                  <a:solidFill>
                    <a:srgbClr val="000099"/>
                  </a:solidFill>
                  <a:latin typeface="宋体" pitchFamily="2" charset="-122"/>
                  <a:ea typeface="宋体" pitchFamily="2" charset="-122"/>
                  <a:cs typeface="Angsana New" pitchFamily="18" charset="-34"/>
                </a:rPr>
                <a:t>第</a:t>
              </a:r>
              <a:r>
                <a:rPr lang="en-US" altLang="zh-CN" sz="1000">
                  <a:solidFill>
                    <a:srgbClr val="000099"/>
                  </a:solidFill>
                  <a:latin typeface="宋体" pitchFamily="2" charset="-122"/>
                  <a:ea typeface="宋体" pitchFamily="2" charset="-122"/>
                  <a:cs typeface="Angsana New" pitchFamily="18" charset="-34"/>
                </a:rPr>
                <a:t>1</a:t>
              </a:r>
              <a:r>
                <a:rPr lang="zh-CN" altLang="en-US" sz="1000">
                  <a:solidFill>
                    <a:srgbClr val="000099"/>
                  </a:solidFill>
                  <a:latin typeface="宋体" pitchFamily="2" charset="-122"/>
                  <a:ea typeface="宋体" pitchFamily="2" charset="-122"/>
                  <a:cs typeface="Angsana New" pitchFamily="18" charset="-34"/>
                </a:rPr>
                <a:t>版</a:t>
              </a:r>
              <a:endParaRPr lang="zh-CN" altLang="en-US" sz="1000">
                <a:solidFill>
                  <a:srgbClr val="000099"/>
                </a:solidFill>
                <a:ea typeface="宋体" pitchFamily="2" charset="-122"/>
                <a:cs typeface="Angsana New" pitchFamily="18" charset="-34"/>
              </a:endParaRPr>
            </a:p>
          </p:txBody>
        </p:sp>
        <p:sp>
          <p:nvSpPr>
            <p:cNvPr id="15371" name="Rectangle 8"/>
            <p:cNvSpPr>
              <a:spLocks noChangeArrowheads="1"/>
            </p:cNvSpPr>
            <p:nvPr/>
          </p:nvSpPr>
          <p:spPr bwMode="auto">
            <a:xfrm>
              <a:off x="6364" y="7628"/>
              <a:ext cx="1080" cy="360"/>
            </a:xfrm>
            <a:prstGeom prst="rect">
              <a:avLst/>
            </a:prstGeom>
            <a:solidFill>
              <a:srgbClr val="FFFFFF"/>
            </a:solidFill>
            <a:ln w="9525">
              <a:solidFill>
                <a:srgbClr val="000000"/>
              </a:solidFill>
              <a:miter lim="800000"/>
              <a:headEnd/>
              <a:tailEnd/>
            </a:ln>
          </p:spPr>
          <p:txBody>
            <a:bodyPr tIns="10800" bIns="0"/>
            <a:lstStyle/>
            <a:p>
              <a:pPr algn="ctr"/>
              <a:r>
                <a:rPr lang="zh-CN" altLang="en-US" sz="1000">
                  <a:solidFill>
                    <a:srgbClr val="000099"/>
                  </a:solidFill>
                  <a:latin typeface="宋体" pitchFamily="2" charset="-122"/>
                  <a:ea typeface="宋体" pitchFamily="2" charset="-122"/>
                  <a:cs typeface="Angsana New" pitchFamily="18" charset="-34"/>
                </a:rPr>
                <a:t>第</a:t>
              </a:r>
              <a:r>
                <a:rPr lang="en-US" altLang="zh-CN" sz="1000">
                  <a:solidFill>
                    <a:srgbClr val="000099"/>
                  </a:solidFill>
                  <a:latin typeface="宋体" pitchFamily="2" charset="-122"/>
                  <a:ea typeface="宋体" pitchFamily="2" charset="-122"/>
                  <a:cs typeface="Angsana New" pitchFamily="18" charset="-34"/>
                </a:rPr>
                <a:t>6</a:t>
              </a:r>
              <a:r>
                <a:rPr lang="zh-CN" altLang="en-US" sz="1000">
                  <a:solidFill>
                    <a:srgbClr val="000099"/>
                  </a:solidFill>
                  <a:latin typeface="宋体" pitchFamily="2" charset="-122"/>
                  <a:ea typeface="宋体" pitchFamily="2" charset="-122"/>
                  <a:cs typeface="Angsana New" pitchFamily="18" charset="-34"/>
                </a:rPr>
                <a:t>版</a:t>
              </a:r>
              <a:endParaRPr lang="zh-CN" altLang="en-US" sz="1000">
                <a:solidFill>
                  <a:srgbClr val="000099"/>
                </a:solidFill>
                <a:ea typeface="宋体" pitchFamily="2" charset="-122"/>
                <a:cs typeface="Angsana New" pitchFamily="18" charset="-34"/>
              </a:endParaRPr>
            </a:p>
          </p:txBody>
        </p:sp>
        <p:sp>
          <p:nvSpPr>
            <p:cNvPr id="15372" name="Rectangle 9"/>
            <p:cNvSpPr>
              <a:spLocks noChangeArrowheads="1"/>
            </p:cNvSpPr>
            <p:nvPr/>
          </p:nvSpPr>
          <p:spPr bwMode="auto">
            <a:xfrm>
              <a:off x="3484" y="834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PWB</a:t>
              </a:r>
              <a:endParaRPr lang="en-US" altLang="zh-CN" sz="1000">
                <a:solidFill>
                  <a:srgbClr val="000099"/>
                </a:solidFill>
                <a:ea typeface="宋体" pitchFamily="2" charset="-122"/>
                <a:cs typeface="Angsana New" pitchFamily="18" charset="-34"/>
              </a:endParaRPr>
            </a:p>
          </p:txBody>
        </p:sp>
        <p:sp>
          <p:nvSpPr>
            <p:cNvPr id="15373" name="Rectangle 10"/>
            <p:cNvSpPr>
              <a:spLocks noChangeArrowheads="1"/>
            </p:cNvSpPr>
            <p:nvPr/>
          </p:nvSpPr>
          <p:spPr bwMode="auto">
            <a:xfrm>
              <a:off x="3484" y="8888"/>
              <a:ext cx="1260" cy="360"/>
            </a:xfrm>
            <a:prstGeom prst="rect">
              <a:avLst/>
            </a:prstGeom>
            <a:solidFill>
              <a:srgbClr val="FFFFFF"/>
            </a:solidFill>
            <a:ln w="9525">
              <a:solidFill>
                <a:srgbClr val="000000"/>
              </a:solidFill>
              <a:miter lim="800000"/>
              <a:headEnd/>
              <a:tailEnd/>
            </a:ln>
          </p:spPr>
          <p:txBody>
            <a:bodyPr lIns="18000" tIns="36000" rIns="18000" bIns="0"/>
            <a:lstStyle/>
            <a:p>
              <a:pPr algn="ctr"/>
              <a:r>
                <a:rPr lang="en-US" altLang="zh-CN" sz="1000">
                  <a:solidFill>
                    <a:srgbClr val="000099"/>
                  </a:solidFill>
                  <a:latin typeface="Verdana" pitchFamily="34" charset="0"/>
                  <a:ea typeface="宋体" pitchFamily="2" charset="-122"/>
                  <a:cs typeface="Angsana New" pitchFamily="18" charset="-34"/>
                </a:rPr>
                <a:t>System III</a:t>
              </a:r>
              <a:endParaRPr lang="en-US" altLang="zh-CN" sz="1000">
                <a:solidFill>
                  <a:srgbClr val="000099"/>
                </a:solidFill>
                <a:ea typeface="宋体" pitchFamily="2" charset="-122"/>
                <a:cs typeface="Angsana New" pitchFamily="18" charset="-34"/>
              </a:endParaRPr>
            </a:p>
          </p:txBody>
        </p:sp>
        <p:sp>
          <p:nvSpPr>
            <p:cNvPr id="15374" name="Rectangle 11"/>
            <p:cNvSpPr>
              <a:spLocks noChangeArrowheads="1"/>
            </p:cNvSpPr>
            <p:nvPr/>
          </p:nvSpPr>
          <p:spPr bwMode="auto">
            <a:xfrm>
              <a:off x="8884" y="834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1BSD</a:t>
              </a:r>
              <a:endParaRPr lang="en-US" altLang="zh-CN" sz="1000">
                <a:solidFill>
                  <a:srgbClr val="000099"/>
                </a:solidFill>
                <a:ea typeface="宋体" pitchFamily="2" charset="-122"/>
                <a:cs typeface="Angsana New" pitchFamily="18" charset="-34"/>
              </a:endParaRPr>
            </a:p>
          </p:txBody>
        </p:sp>
        <p:sp>
          <p:nvSpPr>
            <p:cNvPr id="15375" name="Rectangle 12"/>
            <p:cNvSpPr>
              <a:spLocks noChangeArrowheads="1"/>
            </p:cNvSpPr>
            <p:nvPr/>
          </p:nvSpPr>
          <p:spPr bwMode="auto">
            <a:xfrm>
              <a:off x="8884" y="888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4BSD</a:t>
              </a:r>
              <a:endParaRPr lang="en-US" altLang="zh-CN" sz="1000">
                <a:solidFill>
                  <a:srgbClr val="000099"/>
                </a:solidFill>
                <a:ea typeface="宋体" pitchFamily="2" charset="-122"/>
                <a:cs typeface="Angsana New" pitchFamily="18" charset="-34"/>
              </a:endParaRPr>
            </a:p>
          </p:txBody>
        </p:sp>
        <p:sp>
          <p:nvSpPr>
            <p:cNvPr id="15376" name="Rectangle 13"/>
            <p:cNvSpPr>
              <a:spLocks noChangeArrowheads="1"/>
            </p:cNvSpPr>
            <p:nvPr/>
          </p:nvSpPr>
          <p:spPr bwMode="auto">
            <a:xfrm>
              <a:off x="6364" y="852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Xenix</a:t>
              </a:r>
              <a:endParaRPr lang="en-US" altLang="zh-CN" sz="1000">
                <a:solidFill>
                  <a:srgbClr val="000099"/>
                </a:solidFill>
                <a:ea typeface="宋体" pitchFamily="2" charset="-122"/>
                <a:cs typeface="Angsana New" pitchFamily="18" charset="-34"/>
              </a:endParaRPr>
            </a:p>
          </p:txBody>
        </p:sp>
        <p:sp>
          <p:nvSpPr>
            <p:cNvPr id="15377" name="Rectangle 14"/>
            <p:cNvSpPr>
              <a:spLocks noChangeArrowheads="1"/>
            </p:cNvSpPr>
            <p:nvPr/>
          </p:nvSpPr>
          <p:spPr bwMode="auto">
            <a:xfrm>
              <a:off x="3484" y="9788"/>
              <a:ext cx="1260" cy="360"/>
            </a:xfrm>
            <a:prstGeom prst="rect">
              <a:avLst/>
            </a:prstGeom>
            <a:solidFill>
              <a:srgbClr val="FFFFFF"/>
            </a:solidFill>
            <a:ln w="9525">
              <a:solidFill>
                <a:srgbClr val="000000"/>
              </a:solidFill>
              <a:miter lim="800000"/>
              <a:headEnd/>
              <a:tailEnd/>
            </a:ln>
          </p:spPr>
          <p:txBody>
            <a:bodyPr lIns="18000" tIns="36000" rIns="18000" bIns="0"/>
            <a:lstStyle/>
            <a:p>
              <a:pPr algn="ctr"/>
              <a:r>
                <a:rPr lang="en-US" altLang="zh-CN" sz="1000">
                  <a:solidFill>
                    <a:srgbClr val="000099"/>
                  </a:solidFill>
                  <a:latin typeface="Verdana" pitchFamily="34" charset="0"/>
                  <a:ea typeface="宋体" pitchFamily="2" charset="-122"/>
                  <a:cs typeface="Angsana New" pitchFamily="18" charset="-34"/>
                </a:rPr>
                <a:t>System V</a:t>
              </a:r>
              <a:endParaRPr lang="en-US" altLang="zh-CN" sz="1000">
                <a:solidFill>
                  <a:srgbClr val="000099"/>
                </a:solidFill>
                <a:ea typeface="宋体" pitchFamily="2" charset="-122"/>
                <a:cs typeface="Angsana New" pitchFamily="18" charset="-34"/>
              </a:endParaRPr>
            </a:p>
          </p:txBody>
        </p:sp>
        <p:sp>
          <p:nvSpPr>
            <p:cNvPr id="15378" name="Rectangle 15"/>
            <p:cNvSpPr>
              <a:spLocks noChangeArrowheads="1"/>
            </p:cNvSpPr>
            <p:nvPr/>
          </p:nvSpPr>
          <p:spPr bwMode="auto">
            <a:xfrm>
              <a:off x="8884" y="1094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4.4BSD</a:t>
              </a:r>
              <a:endParaRPr lang="en-US" altLang="zh-CN" sz="1000">
                <a:solidFill>
                  <a:srgbClr val="000099"/>
                </a:solidFill>
                <a:ea typeface="宋体" pitchFamily="2" charset="-122"/>
                <a:cs typeface="Angsana New" pitchFamily="18" charset="-34"/>
              </a:endParaRPr>
            </a:p>
          </p:txBody>
        </p:sp>
        <p:sp>
          <p:nvSpPr>
            <p:cNvPr id="15379" name="Rectangle 16"/>
            <p:cNvSpPr>
              <a:spLocks noChangeArrowheads="1"/>
            </p:cNvSpPr>
            <p:nvPr/>
          </p:nvSpPr>
          <p:spPr bwMode="auto">
            <a:xfrm>
              <a:off x="7264" y="966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Sun OS</a:t>
              </a:r>
              <a:endParaRPr lang="en-US" altLang="zh-CN" sz="1000">
                <a:solidFill>
                  <a:srgbClr val="000099"/>
                </a:solidFill>
                <a:ea typeface="宋体" pitchFamily="2" charset="-122"/>
                <a:cs typeface="Angsana New" pitchFamily="18" charset="-34"/>
              </a:endParaRPr>
            </a:p>
          </p:txBody>
        </p:sp>
        <p:sp>
          <p:nvSpPr>
            <p:cNvPr id="15380" name="Rectangle 17"/>
            <p:cNvSpPr>
              <a:spLocks noChangeArrowheads="1"/>
            </p:cNvSpPr>
            <p:nvPr/>
          </p:nvSpPr>
          <p:spPr bwMode="auto">
            <a:xfrm>
              <a:off x="8884" y="11668"/>
              <a:ext cx="1080" cy="360"/>
            </a:xfrm>
            <a:prstGeom prst="rect">
              <a:avLst/>
            </a:prstGeom>
            <a:solidFill>
              <a:srgbClr val="FFFFFF"/>
            </a:solidFill>
            <a:ln w="9525">
              <a:solidFill>
                <a:srgbClr val="000000"/>
              </a:solidFill>
              <a:miter lim="800000"/>
              <a:headEnd/>
              <a:tailEnd/>
            </a:ln>
          </p:spPr>
          <p:txBody>
            <a:bodyPr lIns="54000" tIns="36000" rIns="54000" bIns="0"/>
            <a:lstStyle/>
            <a:p>
              <a:pPr algn="ctr"/>
              <a:r>
                <a:rPr lang="en-US" altLang="zh-CN" sz="1000">
                  <a:solidFill>
                    <a:srgbClr val="000099"/>
                  </a:solidFill>
                  <a:latin typeface="Verdana" pitchFamily="34" charset="0"/>
                  <a:ea typeface="宋体" pitchFamily="2" charset="-122"/>
                  <a:cs typeface="Angsana New" pitchFamily="18" charset="-34"/>
                </a:rPr>
                <a:t>FreeBSD</a:t>
              </a:r>
              <a:endParaRPr lang="en-US" altLang="zh-CN" sz="1000">
                <a:solidFill>
                  <a:srgbClr val="000099"/>
                </a:solidFill>
                <a:ea typeface="宋体" pitchFamily="2" charset="-122"/>
                <a:cs typeface="Angsana New" pitchFamily="18" charset="-34"/>
              </a:endParaRPr>
            </a:p>
          </p:txBody>
        </p:sp>
        <p:sp>
          <p:nvSpPr>
            <p:cNvPr id="15381" name="Rectangle 18"/>
            <p:cNvSpPr>
              <a:spLocks noChangeArrowheads="1"/>
            </p:cNvSpPr>
            <p:nvPr/>
          </p:nvSpPr>
          <p:spPr bwMode="auto">
            <a:xfrm>
              <a:off x="7264" y="1050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Solaris</a:t>
              </a:r>
              <a:endParaRPr lang="en-US" altLang="zh-CN" sz="1000">
                <a:solidFill>
                  <a:srgbClr val="000099"/>
                </a:solidFill>
                <a:ea typeface="宋体" pitchFamily="2" charset="-122"/>
                <a:cs typeface="Angsana New" pitchFamily="18" charset="-34"/>
              </a:endParaRPr>
            </a:p>
          </p:txBody>
        </p:sp>
        <p:sp>
          <p:nvSpPr>
            <p:cNvPr id="15382" name="Rectangle 19"/>
            <p:cNvSpPr>
              <a:spLocks noChangeArrowheads="1"/>
            </p:cNvSpPr>
            <p:nvPr/>
          </p:nvSpPr>
          <p:spPr bwMode="auto">
            <a:xfrm>
              <a:off x="7264" y="11228"/>
              <a:ext cx="1080" cy="360"/>
            </a:xfrm>
            <a:prstGeom prst="rect">
              <a:avLst/>
            </a:prstGeom>
            <a:solidFill>
              <a:srgbClr val="FFFFFF"/>
            </a:solidFill>
            <a:ln w="9525">
              <a:solidFill>
                <a:srgbClr val="000000"/>
              </a:solidFill>
              <a:miter lim="800000"/>
              <a:headEnd/>
              <a:tailEnd/>
            </a:ln>
          </p:spPr>
          <p:txBody>
            <a:bodyPr lIns="54000" tIns="36000" rIns="54000" bIns="0"/>
            <a:lstStyle/>
            <a:p>
              <a:pPr algn="ctr"/>
              <a:r>
                <a:rPr lang="en-US" altLang="zh-CN" sz="1000">
                  <a:solidFill>
                    <a:srgbClr val="000099"/>
                  </a:solidFill>
                  <a:latin typeface="Verdana" pitchFamily="34" charset="0"/>
                  <a:ea typeface="宋体" pitchFamily="2" charset="-122"/>
                  <a:cs typeface="Angsana New" pitchFamily="18" charset="-34"/>
                </a:rPr>
                <a:t>Solaris 2</a:t>
              </a:r>
              <a:endParaRPr lang="en-US" altLang="zh-CN" sz="1000">
                <a:solidFill>
                  <a:srgbClr val="000099"/>
                </a:solidFill>
                <a:ea typeface="宋体" pitchFamily="2" charset="-122"/>
                <a:cs typeface="Angsana New" pitchFamily="18" charset="-34"/>
              </a:endParaRPr>
            </a:p>
          </p:txBody>
        </p:sp>
        <p:sp>
          <p:nvSpPr>
            <p:cNvPr id="15383" name="Rectangle 20"/>
            <p:cNvSpPr>
              <a:spLocks noChangeArrowheads="1"/>
            </p:cNvSpPr>
            <p:nvPr/>
          </p:nvSpPr>
          <p:spPr bwMode="auto">
            <a:xfrm>
              <a:off x="5284" y="10468"/>
              <a:ext cx="1080" cy="360"/>
            </a:xfrm>
            <a:prstGeom prst="rect">
              <a:avLst/>
            </a:prstGeom>
            <a:solidFill>
              <a:srgbClr val="FFFFFF"/>
            </a:solidFill>
            <a:ln w="9525">
              <a:solidFill>
                <a:srgbClr val="000000"/>
              </a:solidFill>
              <a:miter lim="800000"/>
              <a:headEnd/>
              <a:tailEnd/>
            </a:ln>
          </p:spPr>
          <p:txBody>
            <a:bodyPr lIns="18000" tIns="36000" rIns="18000" bIns="0"/>
            <a:lstStyle/>
            <a:p>
              <a:pPr algn="ctr"/>
              <a:r>
                <a:rPr lang="en-US" altLang="zh-CN" sz="1000">
                  <a:solidFill>
                    <a:srgbClr val="000099"/>
                  </a:solidFill>
                  <a:latin typeface="Verdana" pitchFamily="34" charset="0"/>
                  <a:ea typeface="宋体" pitchFamily="2" charset="-122"/>
                  <a:cs typeface="Angsana New" pitchFamily="18" charset="-34"/>
                </a:rPr>
                <a:t>UNIXware</a:t>
              </a:r>
              <a:endParaRPr lang="en-US" altLang="zh-CN" sz="1000">
                <a:solidFill>
                  <a:srgbClr val="000099"/>
                </a:solidFill>
                <a:ea typeface="宋体" pitchFamily="2" charset="-122"/>
                <a:cs typeface="Angsana New" pitchFamily="18" charset="-34"/>
              </a:endParaRPr>
            </a:p>
          </p:txBody>
        </p:sp>
        <p:sp>
          <p:nvSpPr>
            <p:cNvPr id="15384" name="Rectangle 21"/>
            <p:cNvSpPr>
              <a:spLocks noChangeArrowheads="1"/>
            </p:cNvSpPr>
            <p:nvPr/>
          </p:nvSpPr>
          <p:spPr bwMode="auto">
            <a:xfrm>
              <a:off x="5284" y="11228"/>
              <a:ext cx="1080" cy="360"/>
            </a:xfrm>
            <a:prstGeom prst="rect">
              <a:avLst/>
            </a:prstGeom>
            <a:solidFill>
              <a:srgbClr val="FFFFFF"/>
            </a:solidFill>
            <a:ln w="9525">
              <a:solidFill>
                <a:srgbClr val="000000"/>
              </a:solidFill>
              <a:miter lim="800000"/>
              <a:headEnd/>
              <a:tailEnd/>
            </a:ln>
          </p:spPr>
          <p:txBody>
            <a:bodyPr lIns="18000" tIns="36000" rIns="18000" bIns="0"/>
            <a:lstStyle/>
            <a:p>
              <a:pPr algn="ctr"/>
              <a:r>
                <a:rPr lang="en-US" altLang="zh-CN" sz="1000">
                  <a:solidFill>
                    <a:srgbClr val="000099"/>
                  </a:solidFill>
                  <a:latin typeface="Verdana" pitchFamily="34" charset="0"/>
                  <a:ea typeface="宋体" pitchFamily="2" charset="-122"/>
                  <a:cs typeface="Angsana New" pitchFamily="18" charset="-34"/>
                </a:rPr>
                <a:t>SCO UNIX</a:t>
              </a:r>
              <a:endParaRPr lang="en-US" altLang="zh-CN" sz="1000">
                <a:solidFill>
                  <a:srgbClr val="000099"/>
                </a:solidFill>
                <a:ea typeface="宋体" pitchFamily="2" charset="-122"/>
                <a:cs typeface="Angsana New" pitchFamily="18" charset="-34"/>
              </a:endParaRPr>
            </a:p>
          </p:txBody>
        </p:sp>
        <p:sp>
          <p:nvSpPr>
            <p:cNvPr id="15385" name="Rectangle 22"/>
            <p:cNvSpPr>
              <a:spLocks noChangeArrowheads="1"/>
            </p:cNvSpPr>
            <p:nvPr/>
          </p:nvSpPr>
          <p:spPr bwMode="auto">
            <a:xfrm>
              <a:off x="3644" y="10868"/>
              <a:ext cx="1079" cy="360"/>
            </a:xfrm>
            <a:prstGeom prst="rect">
              <a:avLst/>
            </a:prstGeom>
            <a:solidFill>
              <a:srgbClr val="800000"/>
            </a:solidFill>
            <a:ln w="9525">
              <a:solidFill>
                <a:srgbClr val="000000"/>
              </a:solidFill>
              <a:miter lim="800000"/>
              <a:headEnd/>
              <a:tailEnd/>
            </a:ln>
          </p:spPr>
          <p:txBody>
            <a:bodyPr lIns="18000" tIns="36000" rIns="18000" bIns="0"/>
            <a:lstStyle/>
            <a:p>
              <a:pPr algn="ctr"/>
              <a:r>
                <a:rPr lang="en-US" altLang="zh-CN" sz="1000" dirty="0">
                  <a:solidFill>
                    <a:schemeClr val="bg1"/>
                  </a:solidFill>
                  <a:latin typeface="Verdana" pitchFamily="34" charset="0"/>
                  <a:ea typeface="宋体" pitchFamily="2" charset="-122"/>
                  <a:cs typeface="Angsana New" pitchFamily="18" charset="-34"/>
                </a:rPr>
                <a:t>LINUX</a:t>
              </a:r>
              <a:endParaRPr lang="en-US" altLang="zh-CN" sz="1000" dirty="0">
                <a:solidFill>
                  <a:schemeClr val="bg1"/>
                </a:solidFill>
                <a:ea typeface="宋体" pitchFamily="2" charset="-122"/>
                <a:cs typeface="Angsana New" pitchFamily="18" charset="-34"/>
              </a:endParaRPr>
            </a:p>
          </p:txBody>
        </p:sp>
        <p:sp>
          <p:nvSpPr>
            <p:cNvPr id="15386" name="Line 23"/>
            <p:cNvSpPr>
              <a:spLocks noChangeShapeType="1"/>
            </p:cNvSpPr>
            <p:nvPr/>
          </p:nvSpPr>
          <p:spPr bwMode="auto">
            <a:xfrm flipH="1">
              <a:off x="4024" y="7808"/>
              <a:ext cx="2340" cy="0"/>
            </a:xfrm>
            <a:prstGeom prst="line">
              <a:avLst/>
            </a:prstGeom>
            <a:noFill/>
            <a:ln w="9525">
              <a:solidFill>
                <a:srgbClr val="000000"/>
              </a:solidFill>
              <a:round/>
              <a:headEnd/>
              <a:tailEnd/>
            </a:ln>
          </p:spPr>
          <p:txBody>
            <a:bodyPr/>
            <a:lstStyle/>
            <a:p>
              <a:endParaRPr lang="zh-CN" altLang="en-US"/>
            </a:p>
          </p:txBody>
        </p:sp>
        <p:sp>
          <p:nvSpPr>
            <p:cNvPr id="15387" name="Line 24"/>
            <p:cNvSpPr>
              <a:spLocks noChangeShapeType="1"/>
            </p:cNvSpPr>
            <p:nvPr/>
          </p:nvSpPr>
          <p:spPr bwMode="auto">
            <a:xfrm>
              <a:off x="7444" y="7808"/>
              <a:ext cx="1980" cy="0"/>
            </a:xfrm>
            <a:prstGeom prst="line">
              <a:avLst/>
            </a:prstGeom>
            <a:noFill/>
            <a:ln w="9525">
              <a:solidFill>
                <a:srgbClr val="000000"/>
              </a:solidFill>
              <a:round/>
              <a:headEnd/>
              <a:tailEnd/>
            </a:ln>
          </p:spPr>
          <p:txBody>
            <a:bodyPr/>
            <a:lstStyle/>
            <a:p>
              <a:endParaRPr lang="zh-CN" altLang="en-US"/>
            </a:p>
          </p:txBody>
        </p:sp>
        <p:sp>
          <p:nvSpPr>
            <p:cNvPr id="15388" name="Line 25"/>
            <p:cNvSpPr>
              <a:spLocks noChangeShapeType="1"/>
            </p:cNvSpPr>
            <p:nvPr/>
          </p:nvSpPr>
          <p:spPr bwMode="auto">
            <a:xfrm>
              <a:off x="9424" y="7808"/>
              <a:ext cx="0" cy="540"/>
            </a:xfrm>
            <a:prstGeom prst="line">
              <a:avLst/>
            </a:prstGeom>
            <a:noFill/>
            <a:ln w="9525">
              <a:solidFill>
                <a:srgbClr val="000000"/>
              </a:solidFill>
              <a:round/>
              <a:headEnd/>
              <a:tailEnd type="triangle" w="med" len="med"/>
            </a:ln>
          </p:spPr>
          <p:txBody>
            <a:bodyPr/>
            <a:lstStyle/>
            <a:p>
              <a:endParaRPr lang="zh-CN" altLang="en-US"/>
            </a:p>
          </p:txBody>
        </p:sp>
        <p:sp>
          <p:nvSpPr>
            <p:cNvPr id="15389" name="Line 26"/>
            <p:cNvSpPr>
              <a:spLocks noChangeShapeType="1"/>
            </p:cNvSpPr>
            <p:nvPr/>
          </p:nvSpPr>
          <p:spPr bwMode="auto">
            <a:xfrm>
              <a:off x="4024" y="7808"/>
              <a:ext cx="0" cy="540"/>
            </a:xfrm>
            <a:prstGeom prst="line">
              <a:avLst/>
            </a:prstGeom>
            <a:noFill/>
            <a:ln w="9525">
              <a:solidFill>
                <a:srgbClr val="000000"/>
              </a:solidFill>
              <a:round/>
              <a:headEnd/>
              <a:tailEnd type="triangle" w="med" len="med"/>
            </a:ln>
          </p:spPr>
          <p:txBody>
            <a:bodyPr/>
            <a:lstStyle/>
            <a:p>
              <a:endParaRPr lang="zh-CN" altLang="en-US"/>
            </a:p>
          </p:txBody>
        </p:sp>
        <p:sp>
          <p:nvSpPr>
            <p:cNvPr id="15390" name="Line 27"/>
            <p:cNvSpPr>
              <a:spLocks noChangeShapeType="1"/>
            </p:cNvSpPr>
            <p:nvPr/>
          </p:nvSpPr>
          <p:spPr bwMode="auto">
            <a:xfrm>
              <a:off x="6904" y="7988"/>
              <a:ext cx="0" cy="540"/>
            </a:xfrm>
            <a:prstGeom prst="line">
              <a:avLst/>
            </a:prstGeom>
            <a:noFill/>
            <a:ln w="9525">
              <a:solidFill>
                <a:srgbClr val="000000"/>
              </a:solidFill>
              <a:round/>
              <a:headEnd/>
              <a:tailEnd type="triangle" w="med" len="med"/>
            </a:ln>
          </p:spPr>
          <p:txBody>
            <a:bodyPr/>
            <a:lstStyle/>
            <a:p>
              <a:endParaRPr lang="zh-CN" altLang="en-US"/>
            </a:p>
          </p:txBody>
        </p:sp>
        <p:sp>
          <p:nvSpPr>
            <p:cNvPr id="15391" name="Line 28"/>
            <p:cNvSpPr>
              <a:spLocks noChangeShapeType="1"/>
            </p:cNvSpPr>
            <p:nvPr/>
          </p:nvSpPr>
          <p:spPr bwMode="auto">
            <a:xfrm>
              <a:off x="4024" y="8708"/>
              <a:ext cx="0" cy="180"/>
            </a:xfrm>
            <a:prstGeom prst="line">
              <a:avLst/>
            </a:prstGeom>
            <a:noFill/>
            <a:ln w="9525">
              <a:solidFill>
                <a:srgbClr val="000000"/>
              </a:solidFill>
              <a:round/>
              <a:headEnd/>
              <a:tailEnd type="triangle" w="med" len="med"/>
            </a:ln>
          </p:spPr>
          <p:txBody>
            <a:bodyPr/>
            <a:lstStyle/>
            <a:p>
              <a:endParaRPr lang="zh-CN" altLang="en-US"/>
            </a:p>
          </p:txBody>
        </p:sp>
        <p:sp>
          <p:nvSpPr>
            <p:cNvPr id="15392" name="Line 29"/>
            <p:cNvSpPr>
              <a:spLocks noChangeShapeType="1"/>
            </p:cNvSpPr>
            <p:nvPr/>
          </p:nvSpPr>
          <p:spPr bwMode="auto">
            <a:xfrm>
              <a:off x="4024" y="9248"/>
              <a:ext cx="0" cy="540"/>
            </a:xfrm>
            <a:prstGeom prst="line">
              <a:avLst/>
            </a:prstGeom>
            <a:noFill/>
            <a:ln w="9525">
              <a:solidFill>
                <a:srgbClr val="000000"/>
              </a:solidFill>
              <a:round/>
              <a:headEnd/>
              <a:tailEnd type="triangle" w="med" len="med"/>
            </a:ln>
          </p:spPr>
          <p:txBody>
            <a:bodyPr/>
            <a:lstStyle/>
            <a:p>
              <a:endParaRPr lang="zh-CN" altLang="en-US"/>
            </a:p>
          </p:txBody>
        </p:sp>
        <p:sp>
          <p:nvSpPr>
            <p:cNvPr id="15393" name="Line 30"/>
            <p:cNvSpPr>
              <a:spLocks noChangeShapeType="1"/>
            </p:cNvSpPr>
            <p:nvPr/>
          </p:nvSpPr>
          <p:spPr bwMode="auto">
            <a:xfrm>
              <a:off x="6904" y="8888"/>
              <a:ext cx="0" cy="720"/>
            </a:xfrm>
            <a:prstGeom prst="line">
              <a:avLst/>
            </a:prstGeom>
            <a:noFill/>
            <a:ln w="9525">
              <a:solidFill>
                <a:srgbClr val="000000"/>
              </a:solidFill>
              <a:round/>
              <a:headEnd/>
              <a:tailEnd/>
            </a:ln>
          </p:spPr>
          <p:txBody>
            <a:bodyPr/>
            <a:lstStyle/>
            <a:p>
              <a:endParaRPr lang="zh-CN" altLang="en-US"/>
            </a:p>
          </p:txBody>
        </p:sp>
        <p:sp>
          <p:nvSpPr>
            <p:cNvPr id="15394" name="Line 31"/>
            <p:cNvSpPr>
              <a:spLocks noChangeShapeType="1"/>
            </p:cNvSpPr>
            <p:nvPr/>
          </p:nvSpPr>
          <p:spPr bwMode="auto">
            <a:xfrm flipH="1">
              <a:off x="5824" y="9608"/>
              <a:ext cx="1080" cy="0"/>
            </a:xfrm>
            <a:prstGeom prst="line">
              <a:avLst/>
            </a:prstGeom>
            <a:noFill/>
            <a:ln w="9525">
              <a:solidFill>
                <a:srgbClr val="000000"/>
              </a:solidFill>
              <a:round/>
              <a:headEnd/>
              <a:tailEnd/>
            </a:ln>
          </p:spPr>
          <p:txBody>
            <a:bodyPr/>
            <a:lstStyle/>
            <a:p>
              <a:endParaRPr lang="zh-CN" altLang="en-US"/>
            </a:p>
          </p:txBody>
        </p:sp>
        <p:sp>
          <p:nvSpPr>
            <p:cNvPr id="15395" name="Line 32"/>
            <p:cNvSpPr>
              <a:spLocks noChangeShapeType="1"/>
            </p:cNvSpPr>
            <p:nvPr/>
          </p:nvSpPr>
          <p:spPr bwMode="auto">
            <a:xfrm>
              <a:off x="5824" y="9608"/>
              <a:ext cx="1" cy="900"/>
            </a:xfrm>
            <a:prstGeom prst="line">
              <a:avLst/>
            </a:prstGeom>
            <a:noFill/>
            <a:ln w="9525">
              <a:solidFill>
                <a:srgbClr val="000000"/>
              </a:solidFill>
              <a:round/>
              <a:headEnd/>
              <a:tailEnd type="triangle" w="med" len="med"/>
            </a:ln>
          </p:spPr>
          <p:txBody>
            <a:bodyPr/>
            <a:lstStyle/>
            <a:p>
              <a:endParaRPr lang="zh-CN" altLang="en-US"/>
            </a:p>
          </p:txBody>
        </p:sp>
        <p:sp>
          <p:nvSpPr>
            <p:cNvPr id="15396" name="Line 33"/>
            <p:cNvSpPr>
              <a:spLocks noChangeShapeType="1"/>
            </p:cNvSpPr>
            <p:nvPr/>
          </p:nvSpPr>
          <p:spPr bwMode="auto">
            <a:xfrm flipH="1">
              <a:off x="7804" y="9068"/>
              <a:ext cx="1080" cy="0"/>
            </a:xfrm>
            <a:prstGeom prst="line">
              <a:avLst/>
            </a:prstGeom>
            <a:noFill/>
            <a:ln w="9525">
              <a:solidFill>
                <a:srgbClr val="000000"/>
              </a:solidFill>
              <a:round/>
              <a:headEnd/>
              <a:tailEnd/>
            </a:ln>
          </p:spPr>
          <p:txBody>
            <a:bodyPr/>
            <a:lstStyle/>
            <a:p>
              <a:endParaRPr lang="zh-CN" altLang="en-US"/>
            </a:p>
          </p:txBody>
        </p:sp>
        <p:sp>
          <p:nvSpPr>
            <p:cNvPr id="15397" name="Line 34"/>
            <p:cNvSpPr>
              <a:spLocks noChangeShapeType="1"/>
            </p:cNvSpPr>
            <p:nvPr/>
          </p:nvSpPr>
          <p:spPr bwMode="auto">
            <a:xfrm>
              <a:off x="7804" y="9068"/>
              <a:ext cx="1" cy="607"/>
            </a:xfrm>
            <a:prstGeom prst="line">
              <a:avLst/>
            </a:prstGeom>
            <a:noFill/>
            <a:ln w="9525">
              <a:solidFill>
                <a:srgbClr val="000000"/>
              </a:solidFill>
              <a:round/>
              <a:headEnd/>
              <a:tailEnd type="triangle" w="med" len="med"/>
            </a:ln>
          </p:spPr>
          <p:txBody>
            <a:bodyPr/>
            <a:lstStyle/>
            <a:p>
              <a:endParaRPr lang="zh-CN" altLang="en-US"/>
            </a:p>
          </p:txBody>
        </p:sp>
        <p:sp>
          <p:nvSpPr>
            <p:cNvPr id="15398" name="Line 35"/>
            <p:cNvSpPr>
              <a:spLocks noChangeShapeType="1"/>
            </p:cNvSpPr>
            <p:nvPr/>
          </p:nvSpPr>
          <p:spPr bwMode="auto">
            <a:xfrm>
              <a:off x="9424" y="9248"/>
              <a:ext cx="1" cy="1746"/>
            </a:xfrm>
            <a:prstGeom prst="line">
              <a:avLst/>
            </a:prstGeom>
            <a:noFill/>
            <a:ln w="9525">
              <a:solidFill>
                <a:srgbClr val="000000"/>
              </a:solidFill>
              <a:round/>
              <a:headEnd/>
              <a:tailEnd type="triangle" w="med" len="med"/>
            </a:ln>
          </p:spPr>
          <p:txBody>
            <a:bodyPr/>
            <a:lstStyle/>
            <a:p>
              <a:endParaRPr lang="zh-CN" altLang="en-US"/>
            </a:p>
          </p:txBody>
        </p:sp>
        <p:sp>
          <p:nvSpPr>
            <p:cNvPr id="15399" name="Line 36"/>
            <p:cNvSpPr>
              <a:spLocks noChangeShapeType="1"/>
            </p:cNvSpPr>
            <p:nvPr/>
          </p:nvSpPr>
          <p:spPr bwMode="auto">
            <a:xfrm>
              <a:off x="9424" y="8708"/>
              <a:ext cx="0" cy="180"/>
            </a:xfrm>
            <a:prstGeom prst="line">
              <a:avLst/>
            </a:prstGeom>
            <a:noFill/>
            <a:ln w="9525">
              <a:solidFill>
                <a:srgbClr val="000000"/>
              </a:solidFill>
              <a:round/>
              <a:headEnd/>
              <a:tailEnd type="triangle" w="med" len="med"/>
            </a:ln>
          </p:spPr>
          <p:txBody>
            <a:bodyPr/>
            <a:lstStyle/>
            <a:p>
              <a:endParaRPr lang="zh-CN" altLang="en-US"/>
            </a:p>
          </p:txBody>
        </p:sp>
        <p:sp>
          <p:nvSpPr>
            <p:cNvPr id="15400" name="Line 37"/>
            <p:cNvSpPr>
              <a:spLocks noChangeShapeType="1"/>
            </p:cNvSpPr>
            <p:nvPr/>
          </p:nvSpPr>
          <p:spPr bwMode="auto">
            <a:xfrm>
              <a:off x="9424" y="11308"/>
              <a:ext cx="1" cy="360"/>
            </a:xfrm>
            <a:prstGeom prst="line">
              <a:avLst/>
            </a:prstGeom>
            <a:noFill/>
            <a:ln w="9525">
              <a:solidFill>
                <a:srgbClr val="000000"/>
              </a:solidFill>
              <a:round/>
              <a:headEnd/>
              <a:tailEnd type="triangle" w="med" len="med"/>
            </a:ln>
          </p:spPr>
          <p:txBody>
            <a:bodyPr/>
            <a:lstStyle/>
            <a:p>
              <a:endParaRPr lang="zh-CN" altLang="en-US"/>
            </a:p>
          </p:txBody>
        </p:sp>
        <p:sp>
          <p:nvSpPr>
            <p:cNvPr id="15401" name="Line 38"/>
            <p:cNvSpPr>
              <a:spLocks noChangeShapeType="1"/>
            </p:cNvSpPr>
            <p:nvPr/>
          </p:nvSpPr>
          <p:spPr bwMode="auto">
            <a:xfrm>
              <a:off x="7804" y="10048"/>
              <a:ext cx="1" cy="482"/>
            </a:xfrm>
            <a:prstGeom prst="line">
              <a:avLst/>
            </a:prstGeom>
            <a:noFill/>
            <a:ln w="9525">
              <a:solidFill>
                <a:srgbClr val="000000"/>
              </a:solidFill>
              <a:round/>
              <a:headEnd/>
              <a:tailEnd type="triangle" w="med" len="med"/>
            </a:ln>
          </p:spPr>
          <p:txBody>
            <a:bodyPr/>
            <a:lstStyle/>
            <a:p>
              <a:endParaRPr lang="zh-CN" altLang="en-US"/>
            </a:p>
          </p:txBody>
        </p:sp>
        <p:sp>
          <p:nvSpPr>
            <p:cNvPr id="15402" name="Line 39"/>
            <p:cNvSpPr>
              <a:spLocks noChangeShapeType="1"/>
            </p:cNvSpPr>
            <p:nvPr/>
          </p:nvSpPr>
          <p:spPr bwMode="auto">
            <a:xfrm>
              <a:off x="7804" y="10868"/>
              <a:ext cx="1" cy="351"/>
            </a:xfrm>
            <a:prstGeom prst="line">
              <a:avLst/>
            </a:prstGeom>
            <a:noFill/>
            <a:ln w="9525">
              <a:solidFill>
                <a:srgbClr val="000000"/>
              </a:solidFill>
              <a:round/>
              <a:headEnd/>
              <a:tailEnd type="triangle" w="med" len="med"/>
            </a:ln>
          </p:spPr>
          <p:txBody>
            <a:bodyPr/>
            <a:lstStyle/>
            <a:p>
              <a:endParaRPr lang="zh-CN" altLang="en-US"/>
            </a:p>
          </p:txBody>
        </p:sp>
        <p:sp>
          <p:nvSpPr>
            <p:cNvPr id="15403" name="Line 40"/>
            <p:cNvSpPr>
              <a:spLocks noChangeShapeType="1"/>
            </p:cNvSpPr>
            <p:nvPr/>
          </p:nvSpPr>
          <p:spPr bwMode="auto">
            <a:xfrm>
              <a:off x="5824" y="10828"/>
              <a:ext cx="1" cy="408"/>
            </a:xfrm>
            <a:prstGeom prst="line">
              <a:avLst/>
            </a:prstGeom>
            <a:noFill/>
            <a:ln w="9525">
              <a:solidFill>
                <a:srgbClr val="000000"/>
              </a:solidFill>
              <a:round/>
              <a:headEnd/>
              <a:tailEnd type="triangle" w="med" len="med"/>
            </a:ln>
          </p:spPr>
          <p:txBody>
            <a:bodyPr/>
            <a:lstStyle/>
            <a:p>
              <a:endParaRPr lang="zh-CN" altLang="en-US"/>
            </a:p>
          </p:txBody>
        </p:sp>
        <p:sp>
          <p:nvSpPr>
            <p:cNvPr id="15404" name="Line 41"/>
            <p:cNvSpPr>
              <a:spLocks noChangeShapeType="1"/>
            </p:cNvSpPr>
            <p:nvPr/>
          </p:nvSpPr>
          <p:spPr bwMode="auto">
            <a:xfrm>
              <a:off x="4154" y="11228"/>
              <a:ext cx="1" cy="720"/>
            </a:xfrm>
            <a:prstGeom prst="line">
              <a:avLst/>
            </a:prstGeom>
            <a:noFill/>
            <a:ln w="9525">
              <a:solidFill>
                <a:srgbClr val="000000"/>
              </a:solidFill>
              <a:round/>
              <a:headEnd/>
              <a:tailEnd type="triangle" w="med" len="med"/>
            </a:ln>
          </p:spPr>
          <p:txBody>
            <a:bodyPr/>
            <a:lstStyle/>
            <a:p>
              <a:endParaRPr lang="zh-CN" altLang="en-US"/>
            </a:p>
          </p:txBody>
        </p:sp>
        <p:sp>
          <p:nvSpPr>
            <p:cNvPr id="15405" name="Line 42"/>
            <p:cNvSpPr>
              <a:spLocks noChangeShapeType="1"/>
            </p:cNvSpPr>
            <p:nvPr/>
          </p:nvSpPr>
          <p:spPr bwMode="auto">
            <a:xfrm>
              <a:off x="9424" y="12028"/>
              <a:ext cx="1" cy="360"/>
            </a:xfrm>
            <a:prstGeom prst="line">
              <a:avLst/>
            </a:prstGeom>
            <a:noFill/>
            <a:ln w="9525">
              <a:solidFill>
                <a:srgbClr val="000000"/>
              </a:solidFill>
              <a:round/>
              <a:headEnd/>
              <a:tailEnd type="triangle" w="med" len="med"/>
            </a:ln>
          </p:spPr>
          <p:txBody>
            <a:bodyPr/>
            <a:lstStyle/>
            <a:p>
              <a:endParaRPr lang="zh-CN" altLang="en-US"/>
            </a:p>
          </p:txBody>
        </p:sp>
        <p:sp>
          <p:nvSpPr>
            <p:cNvPr id="15406" name="Line 43"/>
            <p:cNvSpPr>
              <a:spLocks noChangeShapeType="1"/>
            </p:cNvSpPr>
            <p:nvPr/>
          </p:nvSpPr>
          <p:spPr bwMode="auto">
            <a:xfrm>
              <a:off x="7804" y="11588"/>
              <a:ext cx="1" cy="720"/>
            </a:xfrm>
            <a:prstGeom prst="line">
              <a:avLst/>
            </a:prstGeom>
            <a:noFill/>
            <a:ln w="9525">
              <a:solidFill>
                <a:srgbClr val="000000"/>
              </a:solidFill>
              <a:round/>
              <a:headEnd/>
              <a:tailEnd type="triangle" w="med" len="med"/>
            </a:ln>
          </p:spPr>
          <p:txBody>
            <a:bodyPr/>
            <a:lstStyle/>
            <a:p>
              <a:endParaRPr lang="zh-CN" altLang="en-US"/>
            </a:p>
          </p:txBody>
        </p:sp>
        <p:sp>
          <p:nvSpPr>
            <p:cNvPr id="15407" name="Line 44"/>
            <p:cNvSpPr>
              <a:spLocks noChangeShapeType="1"/>
            </p:cNvSpPr>
            <p:nvPr/>
          </p:nvSpPr>
          <p:spPr bwMode="auto">
            <a:xfrm>
              <a:off x="5824" y="11588"/>
              <a:ext cx="1" cy="720"/>
            </a:xfrm>
            <a:prstGeom prst="line">
              <a:avLst/>
            </a:prstGeom>
            <a:noFill/>
            <a:ln w="9525">
              <a:solidFill>
                <a:srgbClr val="000000"/>
              </a:solidFill>
              <a:round/>
              <a:headEnd/>
              <a:tailEnd type="triangle" w="med" len="med"/>
            </a:ln>
          </p:spPr>
          <p:txBody>
            <a:bodyPr/>
            <a:lstStyle/>
            <a:p>
              <a:endParaRPr lang="zh-CN" altLang="en-US"/>
            </a:p>
          </p:txBody>
        </p:sp>
        <p:sp>
          <p:nvSpPr>
            <p:cNvPr id="15408" name="Rectangle 45"/>
            <p:cNvSpPr>
              <a:spLocks noChangeArrowheads="1"/>
            </p:cNvSpPr>
            <p:nvPr/>
          </p:nvSpPr>
          <p:spPr bwMode="auto">
            <a:xfrm>
              <a:off x="3304" y="6368"/>
              <a:ext cx="6840" cy="360"/>
            </a:xfrm>
            <a:prstGeom prst="rect">
              <a:avLst/>
            </a:prstGeom>
            <a:noFill/>
            <a:ln w="9525">
              <a:noFill/>
              <a:miter lim="800000"/>
              <a:headEnd/>
              <a:tailEnd/>
            </a:ln>
          </p:spPr>
          <p:txBody>
            <a:bodyPr bIns="10800"/>
            <a:lstStyle/>
            <a:p>
              <a:pPr algn="just"/>
              <a:r>
                <a:rPr lang="en-US" altLang="zh-CN" sz="1200">
                  <a:solidFill>
                    <a:srgbClr val="000099"/>
                  </a:solidFill>
                  <a:ea typeface="宋体" pitchFamily="2" charset="-122"/>
                  <a:cs typeface="Angsana New" pitchFamily="18" charset="-34"/>
                </a:rPr>
                <a:t>USG, USDL</a:t>
              </a:r>
              <a:r>
                <a:rPr lang="zh-CN" altLang="en-US" sz="1200">
                  <a:solidFill>
                    <a:srgbClr val="000099"/>
                  </a:solidFill>
                  <a:ea typeface="宋体" pitchFamily="2" charset="-122"/>
                  <a:cs typeface="Angsana New" pitchFamily="18" charset="-34"/>
                </a:rPr>
                <a:t>和</a:t>
              </a:r>
              <a:r>
                <a:rPr lang="en-US" altLang="zh-CN" sz="1200">
                  <a:solidFill>
                    <a:srgbClr val="000099"/>
                  </a:solidFill>
                  <a:ea typeface="宋体" pitchFamily="2" charset="-122"/>
                  <a:cs typeface="Angsana New" pitchFamily="18" charset="-34"/>
                </a:rPr>
                <a:t>USL                                   </a:t>
              </a:r>
              <a:r>
                <a:rPr lang="zh-CN" altLang="en-US" sz="1200">
                  <a:solidFill>
                    <a:srgbClr val="000099"/>
                  </a:solidFill>
                  <a:ea typeface="宋体" pitchFamily="2" charset="-122"/>
                  <a:cs typeface="Angsana New" pitchFamily="18" charset="-34"/>
                </a:rPr>
                <a:t>贝尔实验室                                  </a:t>
              </a:r>
              <a:r>
                <a:rPr lang="en-US" altLang="zh-CN" sz="1200">
                  <a:solidFill>
                    <a:srgbClr val="000099"/>
                  </a:solidFill>
                  <a:ea typeface="宋体" pitchFamily="2" charset="-122"/>
                  <a:cs typeface="Angsana New" pitchFamily="18" charset="-34"/>
                </a:rPr>
                <a:t>BSD</a:t>
              </a:r>
            </a:p>
          </p:txBody>
        </p:sp>
        <p:sp>
          <p:nvSpPr>
            <p:cNvPr id="15409" name="Rectangle 46"/>
            <p:cNvSpPr>
              <a:spLocks noChangeArrowheads="1"/>
            </p:cNvSpPr>
            <p:nvPr/>
          </p:nvSpPr>
          <p:spPr bwMode="auto">
            <a:xfrm>
              <a:off x="2584" y="7088"/>
              <a:ext cx="840" cy="5400"/>
            </a:xfrm>
            <a:prstGeom prst="rect">
              <a:avLst/>
            </a:prstGeom>
            <a:noFill/>
            <a:ln w="9525">
              <a:noFill/>
              <a:miter lim="800000"/>
              <a:headEnd/>
              <a:tailEnd/>
            </a:ln>
          </p:spPr>
          <p:txBody>
            <a:bodyPr bIns="10800"/>
            <a:lstStyle/>
            <a:p>
              <a:pPr algn="just"/>
              <a:r>
                <a:rPr lang="en-US" altLang="zh-CN" sz="1200">
                  <a:solidFill>
                    <a:srgbClr val="000099"/>
                  </a:solidFill>
                  <a:ea typeface="宋体" pitchFamily="2" charset="-122"/>
                  <a:cs typeface="Angsana New" pitchFamily="18" charset="-34"/>
                </a:rPr>
                <a:t>1969</a:t>
              </a: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r>
                <a:rPr lang="en-US" altLang="zh-CN" sz="1200">
                  <a:solidFill>
                    <a:srgbClr val="000099"/>
                  </a:solidFill>
                  <a:ea typeface="宋体" pitchFamily="2" charset="-122"/>
                  <a:cs typeface="Angsana New" pitchFamily="18" charset="-34"/>
                </a:rPr>
                <a:t>1980</a:t>
              </a: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r>
                <a:rPr lang="en-US" altLang="zh-CN" sz="1200">
                  <a:solidFill>
                    <a:srgbClr val="000099"/>
                  </a:solidFill>
                  <a:ea typeface="宋体" pitchFamily="2" charset="-122"/>
                  <a:cs typeface="Angsana New" pitchFamily="18" charset="-34"/>
                </a:rPr>
                <a:t>1990</a:t>
              </a: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r>
                <a:rPr lang="en-US" altLang="zh-CN" sz="1200">
                  <a:solidFill>
                    <a:srgbClr val="000099"/>
                  </a:solidFill>
                  <a:ea typeface="宋体" pitchFamily="2" charset="-122"/>
                  <a:cs typeface="Angsana New" pitchFamily="18" charset="-34"/>
                </a:rPr>
                <a:t>2000</a:t>
              </a:r>
            </a:p>
          </p:txBody>
        </p:sp>
        <p:sp>
          <p:nvSpPr>
            <p:cNvPr id="15410" name="Line 47"/>
            <p:cNvSpPr>
              <a:spLocks noChangeShapeType="1"/>
            </p:cNvSpPr>
            <p:nvPr/>
          </p:nvSpPr>
          <p:spPr bwMode="auto">
            <a:xfrm>
              <a:off x="4024" y="10148"/>
              <a:ext cx="0" cy="180"/>
            </a:xfrm>
            <a:prstGeom prst="line">
              <a:avLst/>
            </a:prstGeom>
            <a:noFill/>
            <a:ln w="9525">
              <a:solidFill>
                <a:srgbClr val="000000"/>
              </a:solidFill>
              <a:round/>
              <a:headEnd/>
              <a:tailEnd/>
            </a:ln>
          </p:spPr>
          <p:txBody>
            <a:bodyPr/>
            <a:lstStyle/>
            <a:p>
              <a:endParaRPr lang="zh-CN" altLang="en-US"/>
            </a:p>
          </p:txBody>
        </p:sp>
        <p:sp>
          <p:nvSpPr>
            <p:cNvPr id="15411" name="Line 48"/>
            <p:cNvSpPr>
              <a:spLocks noChangeShapeType="1"/>
            </p:cNvSpPr>
            <p:nvPr/>
          </p:nvSpPr>
          <p:spPr bwMode="auto">
            <a:xfrm>
              <a:off x="4024" y="10328"/>
              <a:ext cx="1620" cy="0"/>
            </a:xfrm>
            <a:prstGeom prst="line">
              <a:avLst/>
            </a:prstGeom>
            <a:noFill/>
            <a:ln w="9525">
              <a:solidFill>
                <a:srgbClr val="000000"/>
              </a:solidFill>
              <a:round/>
              <a:headEnd/>
              <a:tailEnd/>
            </a:ln>
          </p:spPr>
          <p:txBody>
            <a:bodyPr/>
            <a:lstStyle/>
            <a:p>
              <a:endParaRPr lang="zh-CN" altLang="en-US"/>
            </a:p>
          </p:txBody>
        </p:sp>
        <p:sp>
          <p:nvSpPr>
            <p:cNvPr id="15412" name="Line 49"/>
            <p:cNvSpPr>
              <a:spLocks noChangeShapeType="1"/>
            </p:cNvSpPr>
            <p:nvPr/>
          </p:nvSpPr>
          <p:spPr bwMode="auto">
            <a:xfrm>
              <a:off x="5644" y="10328"/>
              <a:ext cx="0" cy="180"/>
            </a:xfrm>
            <a:prstGeom prst="line">
              <a:avLst/>
            </a:prstGeom>
            <a:noFill/>
            <a:ln w="9525">
              <a:solidFill>
                <a:srgbClr val="000000"/>
              </a:solidFill>
              <a:round/>
              <a:headEnd/>
              <a:tailEnd type="triangle" w="med" len="med"/>
            </a:ln>
          </p:spPr>
          <p:txBody>
            <a:bodyPr/>
            <a:lstStyle/>
            <a:p>
              <a:endParaRPr lang="zh-CN" altLang="en-US"/>
            </a:p>
          </p:txBody>
        </p:sp>
        <p:sp>
          <p:nvSpPr>
            <p:cNvPr id="15413" name="Line 50"/>
            <p:cNvSpPr>
              <a:spLocks noChangeShapeType="1"/>
            </p:cNvSpPr>
            <p:nvPr/>
          </p:nvSpPr>
          <p:spPr bwMode="auto">
            <a:xfrm>
              <a:off x="6904" y="7448"/>
              <a:ext cx="0" cy="180"/>
            </a:xfrm>
            <a:prstGeom prst="line">
              <a:avLst/>
            </a:prstGeom>
            <a:noFill/>
            <a:ln w="9525">
              <a:solidFill>
                <a:srgbClr val="000000"/>
              </a:solidFill>
              <a:round/>
              <a:headEnd/>
              <a:tailEnd type="triangle" w="med" len="med"/>
            </a:ln>
          </p:spPr>
          <p:txBody>
            <a:bodyPr/>
            <a:lstStyle/>
            <a:p>
              <a:endParaRPr lang="zh-CN" altLang="en-US"/>
            </a:p>
          </p:txBody>
        </p:sp>
      </p:grpSp>
      <p:sp>
        <p:nvSpPr>
          <p:cNvPr id="85043" name="Rectangle 51" descr="新闻纸"/>
          <p:cNvSpPr>
            <a:spLocks noGrp="1" noChangeArrowheads="1"/>
          </p:cNvSpPr>
          <p:nvPr>
            <p:ph type="body" idx="1"/>
          </p:nvPr>
        </p:nvSpPr>
        <p:spPr bwMode="auto">
          <a:xfrm>
            <a:off x="827088" y="1196975"/>
            <a:ext cx="3095625" cy="533400"/>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buFontTx/>
              <a:buNone/>
              <a:defRPr/>
            </a:pPr>
            <a:r>
              <a:rPr lang="en-US" altLang="zh-CN" smtClean="0">
                <a:latin typeface="Times New Roman" pitchFamily="18" charset="0"/>
              </a:rPr>
              <a:t>1.2.1 UNIX</a:t>
            </a:r>
            <a:r>
              <a:rPr lang="zh-CN" altLang="en-US" smtClean="0">
                <a:latin typeface="Times New Roman" pitchFamily="18" charset="0"/>
              </a:rPr>
              <a:t>发展简史 </a:t>
            </a:r>
          </a:p>
        </p:txBody>
      </p:sp>
      <p:sp>
        <p:nvSpPr>
          <p:cNvPr id="15365" name="Text Box 52"/>
          <p:cNvSpPr txBox="1">
            <a:spLocks noChangeArrowheads="1"/>
          </p:cNvSpPr>
          <p:nvPr/>
        </p:nvSpPr>
        <p:spPr bwMode="auto">
          <a:xfrm>
            <a:off x="2555875" y="4797425"/>
            <a:ext cx="576263" cy="228600"/>
          </a:xfrm>
          <a:prstGeom prst="rect">
            <a:avLst/>
          </a:prstGeom>
          <a:noFill/>
          <a:ln w="9525">
            <a:noFill/>
            <a:miter lim="800000"/>
            <a:headEnd/>
            <a:tailEnd/>
          </a:ln>
        </p:spPr>
        <p:txBody>
          <a:bodyPr>
            <a:spAutoFit/>
          </a:bodyPr>
          <a:lstStyle/>
          <a:p>
            <a:pPr>
              <a:spcBef>
                <a:spcPct val="50000"/>
              </a:spcBef>
            </a:pPr>
            <a:r>
              <a:rPr lang="en-US" altLang="zh-CN" sz="900"/>
              <a:t>……</a:t>
            </a:r>
          </a:p>
        </p:txBody>
      </p:sp>
      <p:sp>
        <p:nvSpPr>
          <p:cNvPr id="15366" name="Line 53"/>
          <p:cNvSpPr>
            <a:spLocks noChangeShapeType="1"/>
          </p:cNvSpPr>
          <p:nvPr/>
        </p:nvSpPr>
        <p:spPr bwMode="auto">
          <a:xfrm>
            <a:off x="2916238" y="4964113"/>
            <a:ext cx="0" cy="215900"/>
          </a:xfrm>
          <a:prstGeom prst="line">
            <a:avLst/>
          </a:prstGeom>
          <a:noFill/>
          <a:ln w="9525">
            <a:solidFill>
              <a:schemeClr val="tx1"/>
            </a:solidFill>
            <a:round/>
            <a:headEnd/>
            <a:tailEnd type="triangle" w="med" len="med"/>
          </a:ln>
        </p:spPr>
        <p:txBody>
          <a:bodyPr/>
          <a:lstStyle/>
          <a:p>
            <a:endParaRPr lang="zh-CN" altLang="en-US"/>
          </a:p>
        </p:txBody>
      </p:sp>
      <p:sp>
        <p:nvSpPr>
          <p:cNvPr id="15367" name="右箭头 52">
            <a:hlinkClick r:id="rId3" action="ppaction://hlinksldjump"/>
          </p:cNvPr>
          <p:cNvSpPr>
            <a:spLocks noChangeArrowheads="1"/>
          </p:cNvSpPr>
          <p:nvPr/>
        </p:nvSpPr>
        <p:spPr bwMode="auto">
          <a:xfrm>
            <a:off x="8748713" y="6597650"/>
            <a:ext cx="395287" cy="260350"/>
          </a:xfrm>
          <a:prstGeom prst="rightArrow">
            <a:avLst>
              <a:gd name="adj1" fmla="val 50000"/>
              <a:gd name="adj2" fmla="val 50026"/>
            </a:avLst>
          </a:prstGeom>
          <a:solidFill>
            <a:schemeClr val="accent1"/>
          </a:solidFill>
          <a:ln w="9525" algn="ctr">
            <a:solidFill>
              <a:schemeClr val="tx1"/>
            </a:solidFill>
            <a:round/>
            <a:headEnd/>
            <a:tailEnd/>
          </a:ln>
        </p:spPr>
        <p:txBody>
          <a:bodyPr/>
          <a:lstStyle/>
          <a:p>
            <a:endParaRPr lang="zh-CN" altLang="en-US"/>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043">
                                            <p:bg/>
                                          </p:spTgt>
                                        </p:tgtEl>
                                        <p:attrNameLst>
                                          <p:attrName>style.visibility</p:attrName>
                                        </p:attrNameLst>
                                      </p:cBhvr>
                                      <p:to>
                                        <p:strVal val="visible"/>
                                      </p:to>
                                    </p:set>
                                    <p:animEffect transition="in" filter="blinds(horizontal)">
                                      <p:cBhvr>
                                        <p:cTn id="7" dur="500"/>
                                        <p:tgtEl>
                                          <p:spTgt spid="85043">
                                            <p:bg/>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5043">
                                            <p:txEl>
                                              <p:pRg st="0" end="0"/>
                                            </p:txEl>
                                          </p:spTgt>
                                        </p:tgtEl>
                                        <p:attrNameLst>
                                          <p:attrName>style.visibility</p:attrName>
                                        </p:attrNameLst>
                                      </p:cBhvr>
                                      <p:to>
                                        <p:strVal val="visible"/>
                                      </p:to>
                                    </p:set>
                                    <p:animEffect transition="in" filter="blinds(horizontal)">
                                      <p:cBhvr>
                                        <p:cTn id="11" dur="500"/>
                                        <p:tgtEl>
                                          <p:spTgt spid="85043">
                                            <p:txEl>
                                              <p:pRg st="0" end="0"/>
                                            </p:txEl>
                                          </p:spTgt>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4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bwMode="auto">
          <a:xfrm>
            <a:off x="900113" y="1052513"/>
            <a:ext cx="7726362" cy="431006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3200" smtClean="0">
                <a:solidFill>
                  <a:srgbClr val="A50021"/>
                </a:solidFill>
              </a:rPr>
              <a:t>Linux</a:t>
            </a:r>
          </a:p>
          <a:p>
            <a:pPr eaLnBrk="1" hangingPunct="1">
              <a:spcBef>
                <a:spcPct val="0"/>
              </a:spcBef>
              <a:buFontTx/>
              <a:buNone/>
            </a:pPr>
            <a:r>
              <a:rPr lang="en-US" altLang="zh-CN" smtClean="0"/>
              <a:t>  1991</a:t>
            </a:r>
            <a:r>
              <a:rPr lang="zh-CN" altLang="en-US" smtClean="0"/>
              <a:t>年初，</a:t>
            </a:r>
            <a:r>
              <a:rPr lang="en-US" altLang="zh-CN" smtClean="0"/>
              <a:t>21</a:t>
            </a:r>
            <a:r>
              <a:rPr lang="zh-CN" altLang="en-US" smtClean="0"/>
              <a:t>岁的</a:t>
            </a:r>
            <a:r>
              <a:rPr lang="en-US" altLang="zh-CN" smtClean="0"/>
              <a:t>Linus Torvalds</a:t>
            </a:r>
            <a:r>
              <a:rPr lang="zh-CN" altLang="en-US" smtClean="0"/>
              <a:t>就读于芬兰的赫尔辛基大学（</a:t>
            </a:r>
            <a:r>
              <a:rPr lang="en-US" altLang="zh-CN" smtClean="0"/>
              <a:t>University of Helsinki</a:t>
            </a:r>
            <a:r>
              <a:rPr lang="zh-CN" altLang="en-US" smtClean="0"/>
              <a:t>），为完成自己操作系统课程的作业，基于</a:t>
            </a:r>
            <a:r>
              <a:rPr lang="en-US" altLang="zh-CN" smtClean="0"/>
              <a:t>Minix(</a:t>
            </a:r>
            <a:r>
              <a:rPr lang="zh-CN" altLang="en-US" smtClean="0"/>
              <a:t>一种免费的小型</a:t>
            </a:r>
            <a:r>
              <a:rPr lang="en-US" altLang="zh-CN" smtClean="0"/>
              <a:t>UNIX</a:t>
            </a:r>
            <a:r>
              <a:rPr lang="zh-CN" altLang="en-US" smtClean="0"/>
              <a:t>操作系统</a:t>
            </a:r>
            <a:r>
              <a:rPr lang="en-US" altLang="zh-CN" smtClean="0"/>
              <a:t>)</a:t>
            </a:r>
            <a:r>
              <a:rPr lang="zh-CN" altLang="en-US" smtClean="0"/>
              <a:t>编写一些程序。</a:t>
            </a:r>
            <a:r>
              <a:rPr lang="en-US" altLang="zh-CN" smtClean="0"/>
              <a:t>Linus</a:t>
            </a:r>
            <a:r>
              <a:rPr lang="zh-CN" altLang="en-US" smtClean="0"/>
              <a:t>决定自己开发终端仿真程序，仿真程序实现的是网络的登录和电子邮件的收发，无法下载和上传资料。</a:t>
            </a:r>
            <a:r>
              <a:rPr lang="en-US" altLang="zh-CN" smtClean="0"/>
              <a:t>Linus</a:t>
            </a:r>
            <a:r>
              <a:rPr lang="zh-CN" altLang="en-US" smtClean="0"/>
              <a:t>进而开发了磁盘管理和文件管理程序，以实现操作系统核心功能的完善。</a:t>
            </a:r>
          </a:p>
        </p:txBody>
      </p:sp>
      <p:sp>
        <p:nvSpPr>
          <p:cNvPr id="140294" name="Rectangle 6" descr="新闻纸"/>
          <p:cNvSpPr>
            <a:spLocks noChangeArrowheads="1"/>
          </p:cNvSpPr>
          <p:nvPr/>
        </p:nvSpPr>
        <p:spPr bwMode="auto">
          <a:xfrm>
            <a:off x="1187450" y="260350"/>
            <a:ext cx="3095625" cy="533400"/>
          </a:xfrm>
          <a:prstGeom prst="rect">
            <a:avLst/>
          </a:prstGeom>
          <a:blipFill dpi="0" rotWithShape="1">
            <a:blip r:embed="rId3"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en-US" altLang="zh-CN" sz="2400">
                <a:solidFill>
                  <a:schemeClr val="tx1"/>
                </a:solidFill>
                <a:ea typeface="宋体" pitchFamily="2" charset="-122"/>
              </a:rPr>
              <a:t>1.2.1 UNIX</a:t>
            </a:r>
            <a:r>
              <a:rPr lang="zh-CN" altLang="en-US" sz="2400">
                <a:solidFill>
                  <a:schemeClr val="tx1"/>
                </a:solidFill>
                <a:ea typeface="宋体" pitchFamily="2" charset="-122"/>
              </a:rPr>
              <a:t>发展简史 </a:t>
            </a:r>
          </a:p>
        </p:txBody>
      </p:sp>
      <p:pic>
        <p:nvPicPr>
          <p:cNvPr id="140296" name="Picture 8" descr="Linus Torvalds"/>
          <p:cNvPicPr>
            <a:picLocks noChangeAspect="1" noChangeArrowheads="1"/>
          </p:cNvPicPr>
          <p:nvPr/>
        </p:nvPicPr>
        <p:blipFill>
          <a:blip r:embed="rId4"/>
          <a:srcRect l="7968"/>
          <a:stretch>
            <a:fillRect/>
          </a:stretch>
        </p:blipFill>
        <p:spPr bwMode="auto">
          <a:xfrm>
            <a:off x="5940425" y="4346575"/>
            <a:ext cx="2416175" cy="199548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0296"/>
                                        </p:tgtEl>
                                        <p:attrNameLst>
                                          <p:attrName>style.visibility</p:attrName>
                                        </p:attrNameLst>
                                      </p:cBhvr>
                                      <p:to>
                                        <p:strVal val="visible"/>
                                      </p:to>
                                    </p:set>
                                    <p:animEffect transition="in" filter="dissolve">
                                      <p:cBhvr>
                                        <p:cTn id="7" dur="500"/>
                                        <p:tgtEl>
                                          <p:spTgt spid="140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bwMode="auto">
          <a:xfrm>
            <a:off x="900113" y="1268413"/>
            <a:ext cx="7726362" cy="2520950"/>
          </a:xfrm>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defRPr/>
            </a:pPr>
            <a:r>
              <a:rPr lang="zh-CN" altLang="en-US" sz="3200" dirty="0" smtClean="0">
                <a:solidFill>
                  <a:srgbClr val="A50021"/>
                </a:solidFill>
              </a:rPr>
              <a:t>移动设备操作系统</a:t>
            </a:r>
            <a:endParaRPr lang="en-US" altLang="zh-CN" sz="3200" dirty="0" smtClean="0">
              <a:solidFill>
                <a:srgbClr val="A50021"/>
              </a:solidFill>
            </a:endParaRPr>
          </a:p>
          <a:p>
            <a:pPr eaLnBrk="1" hangingPunct="1">
              <a:buFontTx/>
              <a:buNone/>
              <a:defRPr/>
            </a:pPr>
            <a:r>
              <a:rPr lang="en-US" altLang="zh-CN" sz="2800" dirty="0" err="1" smtClean="0">
                <a:solidFill>
                  <a:srgbClr val="A50021"/>
                </a:solidFill>
              </a:rPr>
              <a:t>iOS</a:t>
            </a:r>
            <a:r>
              <a:rPr lang="zh-CN" altLang="en-US" sz="2800" dirty="0" smtClean="0">
                <a:solidFill>
                  <a:srgbClr val="A50021"/>
                </a:solidFill>
              </a:rPr>
              <a:t> </a:t>
            </a:r>
            <a:r>
              <a:rPr lang="zh-CN" altLang="en-US" sz="2800" dirty="0" smtClean="0">
                <a:latin typeface="+mn-ea"/>
              </a:rPr>
              <a:t>原名为</a:t>
            </a:r>
            <a:r>
              <a:rPr lang="en-US" altLang="zh-CN" sz="2800" dirty="0" err="1" smtClean="0">
                <a:latin typeface="+mn-ea"/>
              </a:rPr>
              <a:t>iPhoneOS</a:t>
            </a:r>
            <a:r>
              <a:rPr lang="en-US" altLang="zh-CN" sz="2800" dirty="0" smtClean="0">
                <a:latin typeface="+mn-ea"/>
              </a:rPr>
              <a:t>,</a:t>
            </a:r>
            <a:r>
              <a:rPr lang="zh-CN" altLang="en-US" sz="2800" dirty="0" smtClean="0">
                <a:latin typeface="+mn-ea"/>
              </a:rPr>
              <a:t>为苹果智能手机操作系统</a:t>
            </a:r>
            <a:r>
              <a:rPr lang="en-US" altLang="zh-CN" sz="2800" dirty="0" smtClean="0">
                <a:latin typeface="+mn-ea"/>
              </a:rPr>
              <a:t>,</a:t>
            </a:r>
            <a:r>
              <a:rPr lang="zh-CN" altLang="en-US" sz="2800" dirty="0" smtClean="0">
                <a:latin typeface="+mn-ea"/>
              </a:rPr>
              <a:t>基于的</a:t>
            </a:r>
            <a:r>
              <a:rPr lang="en-US" altLang="zh-CN" sz="2800" dirty="0" smtClean="0">
                <a:latin typeface="+mn-ea"/>
              </a:rPr>
              <a:t>Mac OSX</a:t>
            </a:r>
            <a:r>
              <a:rPr lang="zh-CN" altLang="en-US" sz="2800" dirty="0" smtClean="0">
                <a:latin typeface="+mn-ea"/>
              </a:rPr>
              <a:t>操作系统。</a:t>
            </a:r>
            <a:endParaRPr lang="en-US" altLang="zh-CN" sz="2800" dirty="0" smtClean="0">
              <a:latin typeface="+mn-ea"/>
            </a:endParaRPr>
          </a:p>
          <a:p>
            <a:pPr eaLnBrk="1" hangingPunct="1">
              <a:buFontTx/>
              <a:buNone/>
              <a:defRPr/>
            </a:pPr>
            <a:r>
              <a:rPr lang="en-US" altLang="zh-CN" sz="2800" dirty="0" smtClean="0">
                <a:solidFill>
                  <a:srgbClr val="A50021"/>
                </a:solidFill>
              </a:rPr>
              <a:t>Android</a:t>
            </a:r>
            <a:r>
              <a:rPr lang="zh-CN" altLang="en-US" sz="2800" dirty="0" smtClean="0">
                <a:latin typeface="+mn-ea"/>
              </a:rPr>
              <a:t> 以</a:t>
            </a:r>
            <a:r>
              <a:rPr lang="en-US" altLang="zh-CN" sz="2800" dirty="0" smtClean="0">
                <a:latin typeface="+mn-ea"/>
              </a:rPr>
              <a:t>Linux</a:t>
            </a:r>
            <a:r>
              <a:rPr lang="zh-CN" altLang="en-US" sz="2800" dirty="0" smtClean="0">
                <a:latin typeface="+mn-ea"/>
              </a:rPr>
              <a:t>为基础的开放源代码操作系统，主要用于便携设备。</a:t>
            </a:r>
          </a:p>
        </p:txBody>
      </p:sp>
      <p:sp>
        <p:nvSpPr>
          <p:cNvPr id="140294" name="Rectangle 6" descr="新闻纸"/>
          <p:cNvSpPr>
            <a:spLocks noChangeArrowheads="1"/>
          </p:cNvSpPr>
          <p:nvPr/>
        </p:nvSpPr>
        <p:spPr bwMode="auto">
          <a:xfrm>
            <a:off x="1187450" y="260350"/>
            <a:ext cx="3095625" cy="533400"/>
          </a:xfrm>
          <a:prstGeom prst="rect">
            <a:avLst/>
          </a:prstGeom>
          <a:blipFill dpi="0" rotWithShape="1">
            <a:blip r:embed="rId3"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en-US" altLang="zh-CN" sz="2400">
                <a:solidFill>
                  <a:schemeClr val="tx1"/>
                </a:solidFill>
                <a:ea typeface="宋体" pitchFamily="2" charset="-122"/>
              </a:rPr>
              <a:t>1.2.1 UNIX</a:t>
            </a:r>
            <a:r>
              <a:rPr lang="zh-CN" altLang="en-US" sz="2400">
                <a:solidFill>
                  <a:schemeClr val="tx1"/>
                </a:solidFill>
                <a:ea typeface="宋体" pitchFamily="2" charset="-122"/>
              </a:rPr>
              <a:t>发展简史 </a:t>
            </a:r>
          </a:p>
        </p:txBody>
      </p:sp>
      <p:sp>
        <p:nvSpPr>
          <p:cNvPr id="4" name="右箭头 3"/>
          <p:cNvSpPr>
            <a:spLocks noChangeArrowheads="1"/>
          </p:cNvSpPr>
          <p:nvPr/>
        </p:nvSpPr>
        <p:spPr bwMode="auto">
          <a:xfrm>
            <a:off x="4427538" y="4868863"/>
            <a:ext cx="1439862" cy="720725"/>
          </a:xfrm>
          <a:prstGeom prst="rightArrow">
            <a:avLst>
              <a:gd name="adj1" fmla="val 50000"/>
              <a:gd name="adj2" fmla="val 49945"/>
            </a:avLst>
          </a:prstGeom>
          <a:solidFill>
            <a:schemeClr val="accent1"/>
          </a:solidFill>
          <a:ln w="9525" algn="ctr">
            <a:solidFill>
              <a:schemeClr val="tx1"/>
            </a:solidFill>
            <a:round/>
            <a:headEnd/>
            <a:tailEnd/>
          </a:ln>
        </p:spPr>
        <p:txBody>
          <a:bodyPr/>
          <a:lstStyle/>
          <a:p>
            <a:endParaRPr lang="zh-CN" altLang="en-US"/>
          </a:p>
        </p:txBody>
      </p:sp>
      <p:sp>
        <p:nvSpPr>
          <p:cNvPr id="5" name="圆角矩形 4"/>
          <p:cNvSpPr/>
          <p:nvPr/>
        </p:nvSpPr>
        <p:spPr bwMode="auto">
          <a:xfrm>
            <a:off x="5940425" y="4868863"/>
            <a:ext cx="2592388" cy="647700"/>
          </a:xfrm>
          <a:prstGeom prst="roundRect">
            <a:avLst/>
          </a:prstGeom>
          <a:noFill/>
          <a:ln w="9525" cap="flat" cmpd="sng" algn="ctr">
            <a:noFill/>
            <a:prstDash val="solid"/>
            <a:round/>
            <a:headEnd type="none" w="med" len="med"/>
            <a:tailEnd type="none" w="med" len="med"/>
          </a:ln>
          <a:effectLst/>
        </p:spPr>
        <p:txBody>
          <a:bodyPr/>
          <a:lstStyle/>
          <a:p>
            <a:pPr>
              <a:defRPr/>
            </a:pPr>
            <a:r>
              <a:rPr lang="zh-CN" altLang="en-US" sz="3600" dirty="0">
                <a:ln w="12700">
                  <a:noFill/>
                  <a:prstDash val="solid"/>
                </a:ln>
                <a:solidFill>
                  <a:srgbClr val="FF0000"/>
                </a:solidFill>
                <a:effectLst>
                  <a:outerShdw blurRad="41275" dist="20320" dir="1800000" algn="tl" rotWithShape="0">
                    <a:srgbClr val="000000">
                      <a:alpha val="40000"/>
                    </a:srgbClr>
                  </a:outerShdw>
                </a:effectLst>
              </a:rPr>
              <a:t>基于</a:t>
            </a:r>
            <a:r>
              <a:rPr lang="en-US" altLang="zh-CN" sz="3600" dirty="0">
                <a:ln w="12700">
                  <a:noFill/>
                  <a:prstDash val="solid"/>
                </a:ln>
                <a:solidFill>
                  <a:srgbClr val="FF0000"/>
                </a:solidFill>
                <a:effectLst>
                  <a:outerShdw blurRad="41275" dist="20320" dir="1800000" algn="tl" rotWithShape="0">
                    <a:srgbClr val="000000">
                      <a:alpha val="40000"/>
                    </a:srgbClr>
                  </a:outerShdw>
                </a:effectLst>
              </a:rPr>
              <a:t>UNIX</a:t>
            </a:r>
            <a:endParaRPr lang="zh-CN" altLang="en-US" sz="3600" dirty="0">
              <a:ln w="12700">
                <a:noFill/>
                <a:prstDash val="solid"/>
              </a:ln>
              <a:solidFill>
                <a:srgbClr val="FF0000"/>
              </a:solidFill>
              <a:effectLst>
                <a:outerShdw blurRad="41275" dist="20320" dir="1800000" algn="tl" rotWithShape="0">
                  <a:srgbClr val="000000">
                    <a:alpha val="40000"/>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4">
                                            <p:bg/>
                                          </p:spTgt>
                                        </p:tgtEl>
                                        <p:attrNameLst>
                                          <p:attrName>style.visibility</p:attrName>
                                        </p:attrNameLst>
                                      </p:cBhvr>
                                      <p:to>
                                        <p:strVal val="visible"/>
                                      </p:to>
                                    </p:set>
                                    <p:animEffect transition="in" filter="strips(downRight)">
                                      <p:cBhvr>
                                        <p:cTn id="7" dur="500"/>
                                        <p:tgtEl>
                                          <p:spTgt spid="13314">
                                            <p:bg/>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14">
                                            <p:txEl>
                                              <p:pRg st="0" end="0"/>
                                            </p:txEl>
                                          </p:spTgt>
                                        </p:tgtEl>
                                        <p:attrNameLst>
                                          <p:attrName>style.visibility</p:attrName>
                                        </p:attrNameLst>
                                      </p:cBhvr>
                                      <p:to>
                                        <p:strVal val="visible"/>
                                      </p:to>
                                    </p:set>
                                    <p:animEffect transition="in" filter="strips(downRight)">
                                      <p:cBhvr>
                                        <p:cTn id="12" dur="500"/>
                                        <p:tgtEl>
                                          <p:spTgt spid="133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14">
                                            <p:txEl>
                                              <p:pRg st="1" end="1"/>
                                            </p:txEl>
                                          </p:spTgt>
                                        </p:tgtEl>
                                        <p:attrNameLst>
                                          <p:attrName>style.visibility</p:attrName>
                                        </p:attrNameLst>
                                      </p:cBhvr>
                                      <p:to>
                                        <p:strVal val="visible"/>
                                      </p:to>
                                    </p:set>
                                    <p:animEffect transition="in" filter="strips(downRight)">
                                      <p:cBhvr>
                                        <p:cTn id="17" dur="500"/>
                                        <p:tgtEl>
                                          <p:spTgt spid="133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314">
                                            <p:txEl>
                                              <p:pRg st="2" end="2"/>
                                            </p:txEl>
                                          </p:spTgt>
                                        </p:tgtEl>
                                        <p:attrNameLst>
                                          <p:attrName>style.visibility</p:attrName>
                                        </p:attrNameLst>
                                      </p:cBhvr>
                                      <p:to>
                                        <p:strVal val="visible"/>
                                      </p:to>
                                    </p:set>
                                    <p:animEffect transition="in" filter="strips(downRight)">
                                      <p:cBhvr>
                                        <p:cTn id="22" dur="500"/>
                                        <p:tgtEl>
                                          <p:spTgt spid="133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Right)">
                                      <p:cBhvr>
                                        <p:cTn id="27" dur="500"/>
                                        <p:tgtEl>
                                          <p:spTgt spid="4"/>
                                        </p:tgtEl>
                                      </p:cBhvr>
                                    </p:animEffect>
                                  </p:childTnLst>
                                </p:cTn>
                              </p:par>
                              <p:par>
                                <p:cTn id="28" presetID="18" presetClass="entr" presetSubtype="6"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strips(downRigh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nimBg="1"/>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bwMode="auto">
          <a:xfrm>
            <a:off x="900113" y="1268413"/>
            <a:ext cx="7848600" cy="3529012"/>
          </a:xfrm>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defRPr/>
            </a:pPr>
            <a:r>
              <a:rPr lang="zh-CN" altLang="en-US" sz="3200" dirty="0" smtClean="0">
                <a:solidFill>
                  <a:srgbClr val="A50021"/>
                </a:solidFill>
              </a:rPr>
              <a:t>云操作系统</a:t>
            </a:r>
            <a:endParaRPr lang="en-US" altLang="zh-CN" sz="3200" dirty="0" smtClean="0">
              <a:solidFill>
                <a:srgbClr val="A50021"/>
              </a:solidFill>
            </a:endParaRPr>
          </a:p>
          <a:p>
            <a:pPr eaLnBrk="1" hangingPunct="1">
              <a:buFontTx/>
              <a:buNone/>
              <a:defRPr/>
            </a:pPr>
            <a:r>
              <a:rPr lang="zh-CN" altLang="en-US" sz="2800" dirty="0" smtClean="0"/>
              <a:t>云系统主要由两部分构成：云计算和云存储。</a:t>
            </a:r>
            <a:endParaRPr lang="en-US" altLang="zh-CN" sz="2800" dirty="0" smtClean="0">
              <a:latin typeface="+mn-ea"/>
            </a:endParaRPr>
          </a:p>
          <a:p>
            <a:pPr eaLnBrk="1" hangingPunct="1">
              <a:buFontTx/>
              <a:buNone/>
              <a:defRPr/>
            </a:pPr>
            <a:r>
              <a:rPr lang="zh-CN" altLang="en-US" sz="3200" dirty="0" smtClean="0">
                <a:solidFill>
                  <a:srgbClr val="A50021"/>
                </a:solidFill>
              </a:rPr>
              <a:t>例如：</a:t>
            </a:r>
            <a:endParaRPr lang="en-US" altLang="zh-CN" sz="3200" dirty="0" smtClean="0">
              <a:solidFill>
                <a:srgbClr val="A50021"/>
              </a:solidFill>
            </a:endParaRPr>
          </a:p>
          <a:p>
            <a:pPr eaLnBrk="1" hangingPunct="1">
              <a:buFontTx/>
              <a:buNone/>
              <a:defRPr/>
            </a:pPr>
            <a:r>
              <a:rPr lang="zh-CN" altLang="en-US" sz="2800" dirty="0" smtClean="0"/>
              <a:t>云服务器操作系统</a:t>
            </a:r>
            <a:r>
              <a:rPr lang="en-US" altLang="zh-CN" sz="2800" dirty="0" smtClean="0"/>
              <a:t>jdk-6u33-linux-i586</a:t>
            </a:r>
            <a:r>
              <a:rPr lang="zh-CN" altLang="en-US" sz="2800" dirty="0" smtClean="0"/>
              <a:t>；</a:t>
            </a:r>
            <a:endParaRPr lang="en-US" altLang="zh-CN" sz="2800" dirty="0" smtClean="0"/>
          </a:p>
          <a:p>
            <a:pPr eaLnBrk="1" hangingPunct="1">
              <a:buFontTx/>
              <a:buNone/>
              <a:defRPr/>
            </a:pPr>
            <a:r>
              <a:rPr lang="zh-CN" altLang="en-US" sz="2800" dirty="0" smtClean="0"/>
              <a:t>云结点桌面系统</a:t>
            </a:r>
            <a:r>
              <a:rPr lang="en-US" altLang="zh-CN" sz="2800" dirty="0" err="1" smtClean="0"/>
              <a:t>Ubuntu</a:t>
            </a:r>
            <a:r>
              <a:rPr lang="en-US" altLang="zh-CN" sz="2800" dirty="0" smtClean="0"/>
              <a:t> desktop 12.04</a:t>
            </a:r>
            <a:endParaRPr lang="en-US" altLang="zh-CN" sz="2800" dirty="0" smtClean="0">
              <a:latin typeface="+mn-ea"/>
            </a:endParaRPr>
          </a:p>
          <a:p>
            <a:pPr eaLnBrk="1" hangingPunct="1">
              <a:buFontTx/>
              <a:buNone/>
              <a:defRPr/>
            </a:pPr>
            <a:r>
              <a:rPr lang="zh-CN" altLang="en-US" sz="2800" dirty="0" smtClean="0">
                <a:latin typeface="+mn-ea"/>
              </a:rPr>
              <a:t>文件系统</a:t>
            </a:r>
            <a:r>
              <a:rPr lang="en-US" altLang="zh-CN" sz="2800" dirty="0" smtClean="0"/>
              <a:t>hadoop-1.1.0 </a:t>
            </a:r>
            <a:r>
              <a:rPr lang="zh-CN" altLang="en-US" sz="2800" dirty="0" smtClean="0">
                <a:latin typeface="+mn-ea"/>
              </a:rPr>
              <a:t>。</a:t>
            </a:r>
          </a:p>
        </p:txBody>
      </p:sp>
      <p:sp>
        <p:nvSpPr>
          <p:cNvPr id="140294" name="Rectangle 6" descr="新闻纸"/>
          <p:cNvSpPr>
            <a:spLocks noChangeArrowheads="1"/>
          </p:cNvSpPr>
          <p:nvPr/>
        </p:nvSpPr>
        <p:spPr bwMode="auto">
          <a:xfrm>
            <a:off x="1187450" y="260350"/>
            <a:ext cx="3095625" cy="533400"/>
          </a:xfrm>
          <a:prstGeom prst="rect">
            <a:avLst/>
          </a:prstGeom>
          <a:blipFill dpi="0" rotWithShape="1">
            <a:blip r:embed="rId3"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en-US" altLang="zh-CN" sz="2400">
                <a:solidFill>
                  <a:schemeClr val="tx1"/>
                </a:solidFill>
                <a:ea typeface="宋体" pitchFamily="2" charset="-122"/>
              </a:rPr>
              <a:t>1.2.1 UNIX</a:t>
            </a:r>
            <a:r>
              <a:rPr lang="zh-CN" altLang="en-US" sz="2400">
                <a:solidFill>
                  <a:schemeClr val="tx1"/>
                </a:solidFill>
                <a:ea typeface="宋体" pitchFamily="2" charset="-122"/>
              </a:rPr>
              <a:t>发展简史 </a:t>
            </a:r>
          </a:p>
        </p:txBody>
      </p:sp>
      <p:sp>
        <p:nvSpPr>
          <p:cNvPr id="4" name="右箭头 3"/>
          <p:cNvSpPr>
            <a:spLocks noChangeArrowheads="1"/>
          </p:cNvSpPr>
          <p:nvPr/>
        </p:nvSpPr>
        <p:spPr bwMode="auto">
          <a:xfrm>
            <a:off x="3571875" y="4929188"/>
            <a:ext cx="1439863" cy="720725"/>
          </a:xfrm>
          <a:prstGeom prst="rightArrow">
            <a:avLst>
              <a:gd name="adj1" fmla="val 50000"/>
              <a:gd name="adj2" fmla="val 49945"/>
            </a:avLst>
          </a:prstGeom>
          <a:solidFill>
            <a:schemeClr val="accent1"/>
          </a:solidFill>
          <a:ln w="9525" algn="ctr">
            <a:solidFill>
              <a:schemeClr val="tx1"/>
            </a:solidFill>
            <a:round/>
            <a:headEnd/>
            <a:tailEnd/>
          </a:ln>
        </p:spPr>
        <p:txBody>
          <a:bodyPr/>
          <a:lstStyle/>
          <a:p>
            <a:endParaRPr lang="zh-CN" altLang="en-US"/>
          </a:p>
        </p:txBody>
      </p:sp>
      <p:sp>
        <p:nvSpPr>
          <p:cNvPr id="5" name="圆角矩形 4"/>
          <p:cNvSpPr/>
          <p:nvPr/>
        </p:nvSpPr>
        <p:spPr bwMode="auto">
          <a:xfrm>
            <a:off x="5143500" y="4929188"/>
            <a:ext cx="4000500" cy="647700"/>
          </a:xfrm>
          <a:prstGeom prst="roundRect">
            <a:avLst/>
          </a:prstGeom>
          <a:noFill/>
          <a:ln w="9525" cap="flat" cmpd="sng" algn="ctr">
            <a:noFill/>
            <a:prstDash val="solid"/>
            <a:round/>
            <a:headEnd type="none" w="med" len="med"/>
            <a:tailEnd type="none" w="med" len="med"/>
          </a:ln>
          <a:effectLst/>
        </p:spPr>
        <p:txBody>
          <a:bodyPr/>
          <a:lstStyle/>
          <a:p>
            <a:pPr>
              <a:defRPr/>
            </a:pPr>
            <a:r>
              <a:rPr lang="zh-CN" altLang="en-US" sz="3200" dirty="0">
                <a:ln w="12700">
                  <a:noFill/>
                  <a:prstDash val="solid"/>
                </a:ln>
                <a:solidFill>
                  <a:srgbClr val="FF0000"/>
                </a:solidFill>
                <a:effectLst>
                  <a:outerShdw blurRad="41275" dist="20320" dir="1800000" algn="tl" rotWithShape="0">
                    <a:srgbClr val="000000">
                      <a:alpha val="40000"/>
                    </a:srgbClr>
                  </a:outerShdw>
                </a:effectLst>
              </a:rPr>
              <a:t>基于</a:t>
            </a:r>
            <a:r>
              <a:rPr lang="en-US" altLang="zh-CN" sz="3200" dirty="0">
                <a:ln w="12700">
                  <a:noFill/>
                  <a:prstDash val="solid"/>
                </a:ln>
                <a:solidFill>
                  <a:srgbClr val="FF0000"/>
                </a:solidFill>
                <a:effectLst>
                  <a:outerShdw blurRad="41275" dist="20320" dir="1800000" algn="tl" rotWithShape="0">
                    <a:srgbClr val="000000">
                      <a:alpha val="40000"/>
                    </a:srgbClr>
                  </a:outerShdw>
                </a:effectLst>
              </a:rPr>
              <a:t>UNIX、</a:t>
            </a:r>
            <a:r>
              <a:rPr lang="zh-CN" altLang="en-US" sz="3200" dirty="0">
                <a:ln w="12700">
                  <a:noFill/>
                  <a:prstDash val="solid"/>
                </a:ln>
                <a:solidFill>
                  <a:srgbClr val="FF0000"/>
                </a:solidFill>
                <a:effectLst>
                  <a:outerShdw blurRad="41275" dist="20320" dir="1800000" algn="tl" rotWithShape="0">
                    <a:srgbClr val="000000">
                      <a:alpha val="40000"/>
                    </a:srgbClr>
                  </a:outerShdw>
                </a:effectLst>
              </a:rPr>
              <a:t>类</a:t>
            </a:r>
            <a:r>
              <a:rPr lang="en-US" altLang="zh-CN" sz="3200" dirty="0">
                <a:ln w="12700">
                  <a:noFill/>
                  <a:prstDash val="solid"/>
                </a:ln>
                <a:solidFill>
                  <a:srgbClr val="FF0000"/>
                </a:solidFill>
                <a:effectLst>
                  <a:outerShdw blurRad="41275" dist="20320" dir="1800000" algn="tl" rotWithShape="0">
                    <a:srgbClr val="000000">
                      <a:alpha val="40000"/>
                    </a:srgbClr>
                  </a:outerShdw>
                </a:effectLst>
              </a:rPr>
              <a:t>UNIX</a:t>
            </a:r>
            <a:endParaRPr lang="zh-CN" altLang="en-US" sz="3200" dirty="0">
              <a:ln w="12700">
                <a:noFill/>
                <a:prstDash val="solid"/>
              </a:ln>
              <a:solidFill>
                <a:srgbClr val="FF0000"/>
              </a:solidFill>
              <a:effectLst>
                <a:outerShdw blurRad="41275" dist="20320" dir="1800000" algn="tl" rotWithShape="0">
                  <a:srgbClr val="000000">
                    <a:alpha val="40000"/>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4">
                                            <p:bg/>
                                          </p:spTgt>
                                        </p:tgtEl>
                                        <p:attrNameLst>
                                          <p:attrName>style.visibility</p:attrName>
                                        </p:attrNameLst>
                                      </p:cBhvr>
                                      <p:to>
                                        <p:strVal val="visible"/>
                                      </p:to>
                                    </p:set>
                                    <p:animEffect transition="in" filter="strips(downRight)">
                                      <p:cBhvr>
                                        <p:cTn id="7" dur="500"/>
                                        <p:tgtEl>
                                          <p:spTgt spid="13314">
                                            <p:bg/>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14">
                                            <p:txEl>
                                              <p:pRg st="0" end="0"/>
                                            </p:txEl>
                                          </p:spTgt>
                                        </p:tgtEl>
                                        <p:attrNameLst>
                                          <p:attrName>style.visibility</p:attrName>
                                        </p:attrNameLst>
                                      </p:cBhvr>
                                      <p:to>
                                        <p:strVal val="visible"/>
                                      </p:to>
                                    </p:set>
                                    <p:animEffect transition="in" filter="strips(downRight)">
                                      <p:cBhvr>
                                        <p:cTn id="12" dur="500"/>
                                        <p:tgtEl>
                                          <p:spTgt spid="133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14">
                                            <p:txEl>
                                              <p:pRg st="1" end="1"/>
                                            </p:txEl>
                                          </p:spTgt>
                                        </p:tgtEl>
                                        <p:attrNameLst>
                                          <p:attrName>style.visibility</p:attrName>
                                        </p:attrNameLst>
                                      </p:cBhvr>
                                      <p:to>
                                        <p:strVal val="visible"/>
                                      </p:to>
                                    </p:set>
                                    <p:animEffect transition="in" filter="strips(downRight)">
                                      <p:cBhvr>
                                        <p:cTn id="17" dur="500"/>
                                        <p:tgtEl>
                                          <p:spTgt spid="133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314">
                                            <p:txEl>
                                              <p:pRg st="2" end="2"/>
                                            </p:txEl>
                                          </p:spTgt>
                                        </p:tgtEl>
                                        <p:attrNameLst>
                                          <p:attrName>style.visibility</p:attrName>
                                        </p:attrNameLst>
                                      </p:cBhvr>
                                      <p:to>
                                        <p:strVal val="visible"/>
                                      </p:to>
                                    </p:set>
                                    <p:animEffect transition="in" filter="strips(downRight)">
                                      <p:cBhvr>
                                        <p:cTn id="22" dur="500"/>
                                        <p:tgtEl>
                                          <p:spTgt spid="133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314">
                                            <p:txEl>
                                              <p:pRg st="3" end="3"/>
                                            </p:txEl>
                                          </p:spTgt>
                                        </p:tgtEl>
                                        <p:attrNameLst>
                                          <p:attrName>style.visibility</p:attrName>
                                        </p:attrNameLst>
                                      </p:cBhvr>
                                      <p:to>
                                        <p:strVal val="visible"/>
                                      </p:to>
                                    </p:set>
                                    <p:animEffect transition="in" filter="strips(downRight)">
                                      <p:cBhvr>
                                        <p:cTn id="27" dur="500"/>
                                        <p:tgtEl>
                                          <p:spTgt spid="133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314">
                                            <p:txEl>
                                              <p:pRg st="4" end="4"/>
                                            </p:txEl>
                                          </p:spTgt>
                                        </p:tgtEl>
                                        <p:attrNameLst>
                                          <p:attrName>style.visibility</p:attrName>
                                        </p:attrNameLst>
                                      </p:cBhvr>
                                      <p:to>
                                        <p:strVal val="visible"/>
                                      </p:to>
                                    </p:set>
                                    <p:animEffect transition="in" filter="strips(downRight)">
                                      <p:cBhvr>
                                        <p:cTn id="32" dur="500"/>
                                        <p:tgtEl>
                                          <p:spTgt spid="133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314">
                                            <p:txEl>
                                              <p:pRg st="5" end="5"/>
                                            </p:txEl>
                                          </p:spTgt>
                                        </p:tgtEl>
                                        <p:attrNameLst>
                                          <p:attrName>style.visibility</p:attrName>
                                        </p:attrNameLst>
                                      </p:cBhvr>
                                      <p:to>
                                        <p:strVal val="visible"/>
                                      </p:to>
                                    </p:set>
                                    <p:animEffect transition="in" filter="strips(downRight)">
                                      <p:cBhvr>
                                        <p:cTn id="37" dur="500"/>
                                        <p:tgtEl>
                                          <p:spTgt spid="1331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strips(downRight)">
                                      <p:cBhvr>
                                        <p:cTn id="42" dur="500"/>
                                        <p:tgtEl>
                                          <p:spTgt spid="4"/>
                                        </p:tgtEl>
                                      </p:cBhvr>
                                    </p:animEffect>
                                  </p:childTnLst>
                                </p:cTn>
                              </p:par>
                              <p:par>
                                <p:cTn id="43" presetID="18" presetClass="entr" presetSubtype="6"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strips(downRight)">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nimBg="1"/>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1331913" y="260350"/>
            <a:ext cx="5699125" cy="7778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GNU Operating System </a:t>
            </a:r>
          </a:p>
        </p:txBody>
      </p:sp>
      <p:sp>
        <p:nvSpPr>
          <p:cNvPr id="19459" name="Rectangle 3"/>
          <p:cNvSpPr>
            <a:spLocks noGrp="1" noChangeArrowheads="1"/>
          </p:cNvSpPr>
          <p:nvPr>
            <p:ph type="body" idx="1"/>
          </p:nvPr>
        </p:nvSpPr>
        <p:spPr bwMode="auto">
          <a:xfrm>
            <a:off x="914400" y="1484313"/>
            <a:ext cx="7834313" cy="4525962"/>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altLang="zh-CN" sz="2800" smtClean="0"/>
              <a:t>  GNU was launched in 1984 to develop a complete Unix-like operating system which is free software </a:t>
            </a:r>
            <a:r>
              <a:rPr lang="en-US" altLang="zh-CN" sz="2800" smtClean="0">
                <a:latin typeface="Arial" charset="0"/>
              </a:rPr>
              <a:t>—</a:t>
            </a:r>
            <a:r>
              <a:rPr lang="en-US" altLang="zh-CN" sz="2800" smtClean="0"/>
              <a:t> software which respects your freedom.</a:t>
            </a:r>
          </a:p>
        </p:txBody>
      </p:sp>
      <p:sp>
        <p:nvSpPr>
          <p:cNvPr id="19460" name="Rectangle 4"/>
          <p:cNvSpPr>
            <a:spLocks noChangeArrowheads="1"/>
          </p:cNvSpPr>
          <p:nvPr/>
        </p:nvSpPr>
        <p:spPr bwMode="auto">
          <a:xfrm>
            <a:off x="1116013" y="4292600"/>
            <a:ext cx="7488237" cy="1008063"/>
          </a:xfrm>
          <a:prstGeom prst="rect">
            <a:avLst/>
          </a:prstGeom>
          <a:solidFill>
            <a:schemeClr val="accent1"/>
          </a:solidFill>
          <a:ln w="9525">
            <a:solidFill>
              <a:schemeClr val="tx1"/>
            </a:solidFill>
            <a:miter lim="800000"/>
            <a:headEnd/>
            <a:tailEnd/>
          </a:ln>
        </p:spPr>
        <p:txBody>
          <a:bodyPr wrap="none" anchor="ctr"/>
          <a:lstStyle/>
          <a:p>
            <a:pPr algn="ctr"/>
            <a:r>
              <a:rPr lang="en-US" altLang="zh-CN" sz="2400">
                <a:solidFill>
                  <a:schemeClr val="tx1"/>
                </a:solidFill>
              </a:rPr>
              <a:t>“GNU” is a recursive acronym for “GNU's Not Unix!”.</a:t>
            </a:r>
          </a:p>
        </p:txBody>
      </p:sp>
    </p:spTree>
  </p:cSld>
  <p:clrMapOvr>
    <a:masterClrMapping/>
  </p:clrMapOvr>
  <p:transition spd="med"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116013" y="333375"/>
            <a:ext cx="2890837" cy="7778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本章知识点</a:t>
            </a:r>
          </a:p>
        </p:txBody>
      </p:sp>
      <p:sp>
        <p:nvSpPr>
          <p:cNvPr id="3075" name="Rectangle 3"/>
          <p:cNvSpPr>
            <a:spLocks noGrp="1" noChangeArrowheads="1"/>
          </p:cNvSpPr>
          <p:nvPr>
            <p:ph type="body" idx="1"/>
          </p:nvPr>
        </p:nvSpPr>
        <p:spPr bwMode="auto">
          <a:xfrm>
            <a:off x="900113" y="1557338"/>
            <a:ext cx="6911975" cy="348456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Clr>
                <a:srgbClr val="A50021"/>
              </a:buClr>
              <a:buFont typeface="Wingdings" pitchFamily="2" charset="2"/>
              <a:buChar char="Ø"/>
            </a:pPr>
            <a:r>
              <a:rPr lang="en-US" altLang="zh-CN" sz="2800" dirty="0" smtClean="0">
                <a:latin typeface="Vrinda" pitchFamily="2" charset="0"/>
              </a:rPr>
              <a:t> </a:t>
            </a:r>
            <a:r>
              <a:rPr lang="zh-CN" altLang="en-US" sz="2800" dirty="0" smtClean="0">
                <a:latin typeface="Vrinda" pitchFamily="2" charset="0"/>
              </a:rPr>
              <a:t>计算机系统、硬件和软件的概念；</a:t>
            </a:r>
          </a:p>
          <a:p>
            <a:pPr eaLnBrk="1" hangingPunct="1">
              <a:buClr>
                <a:srgbClr val="A50021"/>
              </a:buClr>
              <a:buFont typeface="Wingdings" pitchFamily="2" charset="2"/>
              <a:buChar char="Ø"/>
            </a:pPr>
            <a:r>
              <a:rPr lang="zh-CN" altLang="en-US" sz="2800" dirty="0" smtClean="0">
                <a:latin typeface="Vrinda" pitchFamily="2" charset="0"/>
              </a:rPr>
              <a:t> 不同角度认识操作系统；</a:t>
            </a:r>
          </a:p>
          <a:p>
            <a:pPr eaLnBrk="1" hangingPunct="1">
              <a:buClr>
                <a:srgbClr val="A50021"/>
              </a:buClr>
              <a:buFont typeface="Wingdings" pitchFamily="2" charset="2"/>
              <a:buChar char="Ø"/>
            </a:pPr>
            <a:r>
              <a:rPr lang="zh-CN" altLang="en-US" sz="2800" dirty="0" smtClean="0">
                <a:latin typeface="Vrinda" pitchFamily="2" charset="0"/>
              </a:rPr>
              <a:t> 不同版本的</a:t>
            </a:r>
            <a:r>
              <a:rPr lang="en-US" altLang="zh-CN" sz="2800" dirty="0" smtClean="0">
                <a:latin typeface="Vrinda" pitchFamily="2" charset="0"/>
              </a:rPr>
              <a:t>UNIX</a:t>
            </a:r>
            <a:r>
              <a:rPr lang="zh-CN" altLang="en-US" sz="2800" dirty="0" smtClean="0">
                <a:latin typeface="Vrinda" pitchFamily="2" charset="0"/>
              </a:rPr>
              <a:t>；</a:t>
            </a:r>
          </a:p>
          <a:p>
            <a:pPr eaLnBrk="1" hangingPunct="1">
              <a:buClr>
                <a:srgbClr val="A50021"/>
              </a:buClr>
              <a:buFont typeface="Wingdings" pitchFamily="2" charset="2"/>
              <a:buChar char="Ø"/>
            </a:pPr>
            <a:r>
              <a:rPr lang="zh-CN" altLang="en-US" sz="2800" dirty="0" smtClean="0">
                <a:latin typeface="Vrinda" pitchFamily="2" charset="0"/>
              </a:rPr>
              <a:t> </a:t>
            </a:r>
            <a:r>
              <a:rPr lang="en-US" altLang="zh-CN" sz="2800" dirty="0" smtClean="0">
                <a:latin typeface="Vrinda" pitchFamily="2" charset="0"/>
              </a:rPr>
              <a:t>UNIX</a:t>
            </a:r>
            <a:r>
              <a:rPr lang="zh-CN" altLang="en-US" sz="2800" dirty="0" smtClean="0">
                <a:latin typeface="Vrinda" pitchFamily="2" charset="0"/>
              </a:rPr>
              <a:t>的结构、性能和特点；</a:t>
            </a:r>
          </a:p>
          <a:p>
            <a:pPr eaLnBrk="1" hangingPunct="1">
              <a:buClr>
                <a:srgbClr val="A50021"/>
              </a:buClr>
              <a:buFont typeface="Wingdings" pitchFamily="2" charset="2"/>
              <a:buChar char="Ø"/>
            </a:pPr>
            <a:r>
              <a:rPr lang="zh-CN" altLang="en-US" sz="2800" dirty="0" smtClean="0">
                <a:latin typeface="Vrinda" pitchFamily="2" charset="0"/>
              </a:rPr>
              <a:t> </a:t>
            </a:r>
            <a:r>
              <a:rPr lang="en-US" altLang="zh-CN" sz="2800" dirty="0" smtClean="0">
                <a:latin typeface="Vrinda" pitchFamily="2" charset="0"/>
              </a:rPr>
              <a:t>Linux</a:t>
            </a:r>
            <a:r>
              <a:rPr lang="zh-CN" altLang="en-US" sz="2800" dirty="0" smtClean="0">
                <a:latin typeface="Vrinda" pitchFamily="2" charset="0"/>
              </a:rPr>
              <a:t>的启动</a:t>
            </a:r>
            <a:r>
              <a:rPr lang="en-US" altLang="zh-CN" sz="2800" dirty="0" smtClean="0">
                <a:latin typeface="Vrinda" pitchFamily="2" charset="0"/>
              </a:rPr>
              <a:t>/</a:t>
            </a:r>
            <a:r>
              <a:rPr lang="zh-CN" altLang="en-US" sz="2800" dirty="0" smtClean="0">
                <a:latin typeface="Vrinda" pitchFamily="2" charset="0"/>
              </a:rPr>
              <a:t>退出；</a:t>
            </a:r>
          </a:p>
          <a:p>
            <a:pPr eaLnBrk="1" hangingPunct="1">
              <a:buClr>
                <a:srgbClr val="A50021"/>
              </a:buClr>
              <a:buFont typeface="Wingdings" pitchFamily="2" charset="2"/>
              <a:buChar char="Ø"/>
            </a:pPr>
            <a:r>
              <a:rPr lang="zh-CN" altLang="en-US" sz="2800" dirty="0" smtClean="0">
                <a:latin typeface="Vrinda" pitchFamily="2" charset="0"/>
              </a:rPr>
              <a:t> </a:t>
            </a:r>
            <a:r>
              <a:rPr lang="en-US" altLang="zh-CN" sz="2800" dirty="0" smtClean="0">
                <a:latin typeface="Vrinda" pitchFamily="2" charset="0"/>
              </a:rPr>
              <a:t>Linux</a:t>
            </a:r>
            <a:r>
              <a:rPr lang="zh-CN" altLang="en-US" sz="2800" dirty="0" smtClean="0">
                <a:latin typeface="Vrinda" pitchFamily="2" charset="0"/>
              </a:rPr>
              <a:t>基本的命令。</a:t>
            </a:r>
          </a:p>
        </p:txBody>
      </p:sp>
    </p:spTree>
  </p:cSld>
  <p:clrMapOvr>
    <a:masterClrMapping/>
  </p:clrMapOvr>
  <p:transition spd="med"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75" y="1428750"/>
            <a:ext cx="8229600" cy="4525963"/>
          </a:xfrm>
        </p:spPr>
        <p:txBody>
          <a:bodyPr/>
          <a:lstStyle/>
          <a:p>
            <a:pPr>
              <a:lnSpc>
                <a:spcPts val="4000"/>
              </a:lnSpc>
              <a:buFontTx/>
              <a:buNone/>
              <a:defRPr/>
            </a:pPr>
            <a:r>
              <a:rPr lang="en-US" sz="2800" dirty="0" smtClean="0">
                <a:solidFill>
                  <a:srgbClr val="FF0000"/>
                </a:solidFill>
              </a:rPr>
              <a:t>GNU </a:t>
            </a:r>
            <a:r>
              <a:rPr lang="zh-CN" altLang="en-US" sz="2800" dirty="0" smtClean="0">
                <a:solidFill>
                  <a:srgbClr val="FF0000"/>
                </a:solidFill>
              </a:rPr>
              <a:t>包含</a:t>
            </a:r>
            <a:r>
              <a:rPr lang="en-US" altLang="zh-CN" sz="2800" dirty="0" smtClean="0">
                <a:solidFill>
                  <a:srgbClr val="FF0000"/>
                </a:solidFill>
              </a:rPr>
              <a:t>3</a:t>
            </a:r>
            <a:r>
              <a:rPr lang="zh-CN" altLang="en-US" sz="2800" dirty="0" smtClean="0">
                <a:solidFill>
                  <a:srgbClr val="FF0000"/>
                </a:solidFill>
              </a:rPr>
              <a:t>个协议条款</a:t>
            </a:r>
            <a:r>
              <a:rPr lang="zh-CN" altLang="en-US" sz="2800" dirty="0" smtClean="0"/>
              <a:t>：</a:t>
            </a:r>
          </a:p>
          <a:p>
            <a:pPr marL="457200" indent="-457200">
              <a:lnSpc>
                <a:spcPts val="4000"/>
              </a:lnSpc>
              <a:buFont typeface="+mj-lt"/>
              <a:buAutoNum type="arabicPeriod"/>
              <a:defRPr/>
            </a:pPr>
            <a:r>
              <a:rPr lang="en-US" dirty="0" smtClean="0"/>
              <a:t>GPL:GNU</a:t>
            </a:r>
            <a:r>
              <a:rPr lang="zh-CN" altLang="en-US" dirty="0" smtClean="0"/>
              <a:t>通用公共许可证</a:t>
            </a:r>
            <a:r>
              <a:rPr lang="en-US" altLang="zh-CN" dirty="0" smtClean="0"/>
              <a:t>(</a:t>
            </a:r>
            <a:r>
              <a:rPr lang="en-US" dirty="0" smtClean="0"/>
              <a:t>GNU General Public License)</a:t>
            </a:r>
          </a:p>
          <a:p>
            <a:pPr marL="457200" indent="-457200">
              <a:lnSpc>
                <a:spcPts val="4000"/>
              </a:lnSpc>
              <a:buFont typeface="+mj-lt"/>
              <a:buAutoNum type="arabicPeriod"/>
              <a:defRPr/>
            </a:pPr>
            <a:r>
              <a:rPr lang="en-US" dirty="0" smtClean="0"/>
              <a:t>LGPL:GNU</a:t>
            </a:r>
            <a:r>
              <a:rPr lang="zh-CN" altLang="en-US" dirty="0" smtClean="0"/>
              <a:t>较宽松公共许可证 </a:t>
            </a:r>
            <a:r>
              <a:rPr lang="en-US" altLang="zh-CN" dirty="0" smtClean="0"/>
              <a:t>(</a:t>
            </a:r>
            <a:r>
              <a:rPr lang="en-US" dirty="0" smtClean="0"/>
              <a:t>GNU Lesser General Public License), ) ，</a:t>
            </a:r>
            <a:r>
              <a:rPr lang="zh-CN" altLang="en-US" dirty="0" smtClean="0"/>
              <a:t>旧称 </a:t>
            </a:r>
            <a:r>
              <a:rPr lang="en-US" dirty="0" smtClean="0"/>
              <a:t>GNU Library General Public License (GNU </a:t>
            </a:r>
            <a:r>
              <a:rPr lang="zh-CN" altLang="en-US" dirty="0" smtClean="0"/>
              <a:t>库通用公共许可证</a:t>
            </a:r>
            <a:r>
              <a:rPr lang="en-US" altLang="zh-CN" dirty="0" smtClean="0"/>
              <a:t>);</a:t>
            </a:r>
          </a:p>
          <a:p>
            <a:pPr marL="457200" indent="-457200">
              <a:lnSpc>
                <a:spcPts val="4000"/>
              </a:lnSpc>
              <a:buFont typeface="+mj-lt"/>
              <a:buAutoNum type="arabicPeriod"/>
              <a:defRPr/>
            </a:pPr>
            <a:r>
              <a:rPr lang="en-US" dirty="0" smtClean="0"/>
              <a:t>GFDL : GNU</a:t>
            </a:r>
            <a:r>
              <a:rPr lang="zh-CN" altLang="en-US" dirty="0" smtClean="0"/>
              <a:t>自由文档许可证</a:t>
            </a:r>
            <a:r>
              <a:rPr lang="en-US" altLang="zh-CN" dirty="0" smtClean="0"/>
              <a:t>(</a:t>
            </a:r>
            <a:r>
              <a:rPr lang="en-US" dirty="0" smtClean="0"/>
              <a:t>GNU Free Documentation License )</a:t>
            </a:r>
            <a:r>
              <a:rPr lang="zh-CN" altLang="en-US" dirty="0" smtClean="0"/>
              <a:t>的缩写形式。</a:t>
            </a:r>
          </a:p>
          <a:p>
            <a:pPr>
              <a:lnSpc>
                <a:spcPts val="4000"/>
              </a:lnSpc>
              <a:defRPr/>
            </a:pPr>
            <a:endParaRPr lang="zh-CN" altLang="en-US" dirty="0"/>
          </a:p>
        </p:txBody>
      </p:sp>
      <p:sp>
        <p:nvSpPr>
          <p:cNvPr id="20483" name="Rectangle 2"/>
          <p:cNvSpPr>
            <a:spLocks noGrp="1" noChangeArrowheads="1"/>
          </p:cNvSpPr>
          <p:nvPr>
            <p:ph type="title"/>
          </p:nvPr>
        </p:nvSpPr>
        <p:spPr bwMode="auto">
          <a:xfrm>
            <a:off x="1331913" y="260350"/>
            <a:ext cx="5699125" cy="7778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GNU Operating System </a:t>
            </a:r>
          </a:p>
        </p:txBody>
      </p:sp>
    </p:spTree>
  </p:cSld>
  <p:clrMapOvr>
    <a:masterClrMapping/>
  </p:clrMapOvr>
  <p:transition spd="med"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bwMode="auto">
          <a:xfrm>
            <a:off x="971550" y="2133600"/>
            <a:ext cx="3384550" cy="1943100"/>
          </a:xfrm>
          <a:noFill/>
          <a:ln>
            <a:miter lim="800000"/>
            <a:headEnd/>
            <a:tailEnd/>
          </a:ln>
        </p:spPr>
        <p:txBody>
          <a:bodyPr vert="horz" wrap="square" lIns="91440" tIns="45720" rIns="91440" bIns="45720" numCol="1" anchor="t" anchorCtr="0" compatLnSpc="1">
            <a:prstTxWarp prst="textNoShape">
              <a:avLst/>
            </a:prstTxWarp>
          </a:bodyPr>
          <a:lstStyle/>
          <a:p>
            <a:pPr marL="457200" indent="-457200" eaLnBrk="1" hangingPunct="1">
              <a:buFontTx/>
              <a:buNone/>
            </a:pPr>
            <a:r>
              <a:rPr lang="zh-CN" altLang="en-US" smtClean="0"/>
              <a:t>由三大部分组成：</a:t>
            </a:r>
          </a:p>
          <a:p>
            <a:pPr marL="457200" indent="-457200" eaLnBrk="1" hangingPunct="1">
              <a:buFontTx/>
              <a:buNone/>
            </a:pPr>
            <a:r>
              <a:rPr lang="zh-CN" altLang="en-US" smtClean="0"/>
              <a:t>（</a:t>
            </a:r>
            <a:r>
              <a:rPr lang="en-US" altLang="zh-CN" smtClean="0"/>
              <a:t>1</a:t>
            </a:r>
            <a:r>
              <a:rPr lang="zh-CN" altLang="en-US" smtClean="0"/>
              <a:t>）内核 </a:t>
            </a:r>
            <a:r>
              <a:rPr lang="en-US" altLang="zh-CN" smtClean="0"/>
              <a:t>(kernel) </a:t>
            </a:r>
          </a:p>
          <a:p>
            <a:pPr marL="457200" indent="-457200" eaLnBrk="1" hangingPunct="1">
              <a:buFontTx/>
              <a:buNone/>
            </a:pPr>
            <a:r>
              <a:rPr lang="zh-CN" altLang="en-US" smtClean="0"/>
              <a:t>（</a:t>
            </a:r>
            <a:r>
              <a:rPr lang="en-US" altLang="zh-CN" smtClean="0"/>
              <a:t>2</a:t>
            </a:r>
            <a:r>
              <a:rPr lang="zh-CN" altLang="en-US" smtClean="0"/>
              <a:t>）外壳 </a:t>
            </a:r>
            <a:r>
              <a:rPr lang="en-US" altLang="zh-CN" smtClean="0"/>
              <a:t>(shell)</a:t>
            </a:r>
          </a:p>
          <a:p>
            <a:pPr marL="457200" indent="-457200" eaLnBrk="1" hangingPunct="1">
              <a:buFontTx/>
              <a:buNone/>
            </a:pPr>
            <a:r>
              <a:rPr lang="zh-CN" altLang="en-US" smtClean="0"/>
              <a:t>（</a:t>
            </a:r>
            <a:r>
              <a:rPr lang="en-US" altLang="zh-CN" smtClean="0"/>
              <a:t>3</a:t>
            </a:r>
            <a:r>
              <a:rPr lang="zh-CN" altLang="en-US" smtClean="0"/>
              <a:t>）工具及应用程序  </a:t>
            </a:r>
          </a:p>
        </p:txBody>
      </p:sp>
      <p:sp>
        <p:nvSpPr>
          <p:cNvPr id="21507" name="Rectangle 3"/>
          <p:cNvSpPr>
            <a:spLocks noGrp="1" noChangeArrowheads="1"/>
          </p:cNvSpPr>
          <p:nvPr>
            <p:ph type="title"/>
          </p:nvPr>
        </p:nvSpPr>
        <p:spPr bwMode="auto">
          <a:xfrm>
            <a:off x="1116013" y="260350"/>
            <a:ext cx="3538537" cy="7778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1.2 UNIX</a:t>
            </a:r>
            <a:r>
              <a:rPr lang="zh-CN" altLang="en-US" smtClean="0"/>
              <a:t>简介</a:t>
            </a:r>
          </a:p>
        </p:txBody>
      </p:sp>
      <p:sp>
        <p:nvSpPr>
          <p:cNvPr id="151556" name="Rectangle 4" descr="新闻纸"/>
          <p:cNvSpPr>
            <a:spLocks noChangeArrowheads="1"/>
          </p:cNvSpPr>
          <p:nvPr/>
        </p:nvSpPr>
        <p:spPr bwMode="auto">
          <a:xfrm>
            <a:off x="900113" y="1268413"/>
            <a:ext cx="2808287" cy="504825"/>
          </a:xfrm>
          <a:prstGeom prst="rect">
            <a:avLst/>
          </a:prstGeom>
          <a:blipFill dpi="0" rotWithShape="1">
            <a:blip r:embed="rId2"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en-US" altLang="zh-CN" sz="2400">
                <a:solidFill>
                  <a:schemeClr val="tx1"/>
                </a:solidFill>
                <a:latin typeface="宋体" pitchFamily="2" charset="-122"/>
                <a:ea typeface="宋体" pitchFamily="2" charset="-122"/>
              </a:rPr>
              <a:t>1.2.2 UNIX</a:t>
            </a:r>
            <a:r>
              <a:rPr lang="zh-CN" altLang="en-US" sz="2400">
                <a:solidFill>
                  <a:schemeClr val="tx1"/>
                </a:solidFill>
                <a:latin typeface="宋体" pitchFamily="2" charset="-122"/>
                <a:ea typeface="宋体" pitchFamily="2" charset="-122"/>
              </a:rPr>
              <a:t>的结构 </a:t>
            </a:r>
          </a:p>
        </p:txBody>
      </p:sp>
      <p:grpSp>
        <p:nvGrpSpPr>
          <p:cNvPr id="2" name="Group 5"/>
          <p:cNvGrpSpPr>
            <a:grpSpLocks/>
          </p:cNvGrpSpPr>
          <p:nvPr/>
        </p:nvGrpSpPr>
        <p:grpSpPr bwMode="auto">
          <a:xfrm>
            <a:off x="4427538" y="1989138"/>
            <a:ext cx="4537075" cy="2519362"/>
            <a:chOff x="2789" y="1344"/>
            <a:chExt cx="2858" cy="1587"/>
          </a:xfrm>
        </p:grpSpPr>
        <p:grpSp>
          <p:nvGrpSpPr>
            <p:cNvPr id="21528" name="Group 6"/>
            <p:cNvGrpSpPr>
              <a:grpSpLocks noChangeAspect="1"/>
            </p:cNvGrpSpPr>
            <p:nvPr/>
          </p:nvGrpSpPr>
          <p:grpSpPr bwMode="auto">
            <a:xfrm>
              <a:off x="2789" y="1706"/>
              <a:ext cx="2858" cy="1225"/>
              <a:chOff x="2764" y="4982"/>
              <a:chExt cx="6840" cy="2520"/>
            </a:xfrm>
          </p:grpSpPr>
          <p:sp>
            <p:nvSpPr>
              <p:cNvPr id="21530" name="AutoShape 7"/>
              <p:cNvSpPr>
                <a:spLocks noChangeAspect="1" noChangeArrowheads="1"/>
              </p:cNvSpPr>
              <p:nvPr/>
            </p:nvSpPr>
            <p:spPr bwMode="auto">
              <a:xfrm>
                <a:off x="2764" y="4982"/>
                <a:ext cx="6840" cy="2520"/>
              </a:xfrm>
              <a:prstGeom prst="rect">
                <a:avLst/>
              </a:prstGeom>
              <a:solidFill>
                <a:srgbClr val="CCFFFF"/>
              </a:solidFill>
              <a:ln w="9525">
                <a:noFill/>
                <a:miter lim="800000"/>
                <a:headEnd/>
                <a:tailEnd/>
              </a:ln>
            </p:spPr>
            <p:txBody>
              <a:bodyPr/>
              <a:lstStyle/>
              <a:p>
                <a:endParaRPr lang="zh-CN" altLang="en-US"/>
              </a:p>
            </p:txBody>
          </p:sp>
          <p:sp>
            <p:nvSpPr>
              <p:cNvPr id="21531" name="Rectangle 8"/>
              <p:cNvSpPr>
                <a:spLocks noChangeArrowheads="1"/>
              </p:cNvSpPr>
              <p:nvPr/>
            </p:nvSpPr>
            <p:spPr bwMode="auto">
              <a:xfrm>
                <a:off x="3124" y="5162"/>
                <a:ext cx="6120" cy="2160"/>
              </a:xfrm>
              <a:prstGeom prst="rect">
                <a:avLst/>
              </a:prstGeom>
              <a:solidFill>
                <a:srgbClr val="CCFFFF"/>
              </a:solidFill>
              <a:ln w="9525">
                <a:solidFill>
                  <a:srgbClr val="000000"/>
                </a:solidFill>
                <a:miter lim="800000"/>
                <a:headEnd/>
                <a:tailEnd/>
              </a:ln>
            </p:spPr>
            <p:txBody>
              <a:bodyPr/>
              <a:lstStyle/>
              <a:p>
                <a:endParaRPr lang="zh-CN" altLang="en-US"/>
              </a:p>
            </p:txBody>
          </p:sp>
          <p:sp>
            <p:nvSpPr>
              <p:cNvPr id="21532" name="Rectangle 9"/>
              <p:cNvSpPr>
                <a:spLocks noChangeArrowheads="1"/>
              </p:cNvSpPr>
              <p:nvPr/>
            </p:nvSpPr>
            <p:spPr bwMode="auto">
              <a:xfrm>
                <a:off x="3664" y="5342"/>
                <a:ext cx="1440" cy="360"/>
              </a:xfrm>
              <a:prstGeom prst="rect">
                <a:avLst/>
              </a:prstGeom>
              <a:solidFill>
                <a:srgbClr val="CCFFFF"/>
              </a:solidFill>
              <a:ln w="9525">
                <a:solidFill>
                  <a:srgbClr val="000000"/>
                </a:solidFill>
                <a:miter lim="800000"/>
                <a:headEnd/>
                <a:tailEnd/>
              </a:ln>
            </p:spPr>
            <p:txBody>
              <a:bodyPr/>
              <a:lstStyle/>
              <a:p>
                <a:pPr algn="just"/>
                <a:r>
                  <a:rPr lang="zh-CN" altLang="en-US" sz="1000" b="0">
                    <a:solidFill>
                      <a:schemeClr val="tx1"/>
                    </a:solidFill>
                    <a:ea typeface="宋体" pitchFamily="2" charset="-122"/>
                  </a:rPr>
                  <a:t>文件系统</a:t>
                </a:r>
                <a:r>
                  <a:rPr lang="en-US" altLang="zh-CN" sz="1000" b="0">
                    <a:solidFill>
                      <a:schemeClr val="tx1"/>
                    </a:solidFill>
                    <a:ea typeface="宋体" pitchFamily="2" charset="-122"/>
                  </a:rPr>
                  <a:t>(s5fs)</a:t>
                </a:r>
                <a:endParaRPr lang="en-US" altLang="zh-CN" sz="1000">
                  <a:solidFill>
                    <a:schemeClr val="tx1"/>
                  </a:solidFill>
                </a:endParaRPr>
              </a:p>
            </p:txBody>
          </p:sp>
          <p:sp>
            <p:nvSpPr>
              <p:cNvPr id="21533" name="Rectangle 10"/>
              <p:cNvSpPr>
                <a:spLocks noChangeArrowheads="1"/>
              </p:cNvSpPr>
              <p:nvPr/>
            </p:nvSpPr>
            <p:spPr bwMode="auto">
              <a:xfrm>
                <a:off x="5464" y="5342"/>
                <a:ext cx="1440" cy="360"/>
              </a:xfrm>
              <a:prstGeom prst="rect">
                <a:avLst/>
              </a:prstGeom>
              <a:solidFill>
                <a:srgbClr val="CCFFFF"/>
              </a:solidFill>
              <a:ln w="9525">
                <a:solidFill>
                  <a:srgbClr val="000000"/>
                </a:solidFill>
                <a:miter lim="800000"/>
                <a:headEnd/>
                <a:tailEnd/>
              </a:ln>
            </p:spPr>
            <p:txBody>
              <a:bodyPr/>
              <a:lstStyle/>
              <a:p>
                <a:pPr algn="just"/>
                <a:r>
                  <a:rPr lang="zh-CN" altLang="en-US" sz="1000" b="0">
                    <a:solidFill>
                      <a:schemeClr val="tx1"/>
                    </a:solidFill>
                    <a:ea typeface="宋体" pitchFamily="2" charset="-122"/>
                  </a:rPr>
                  <a:t>虚拟存储</a:t>
                </a:r>
                <a:r>
                  <a:rPr lang="en-US" altLang="zh-CN" sz="1000" b="0">
                    <a:solidFill>
                      <a:schemeClr val="tx1"/>
                    </a:solidFill>
                    <a:ea typeface="宋体" pitchFamily="2" charset="-122"/>
                  </a:rPr>
                  <a:t>(VM)</a:t>
                </a:r>
                <a:endParaRPr lang="en-US" altLang="zh-CN" sz="1000">
                  <a:solidFill>
                    <a:schemeClr val="tx1"/>
                  </a:solidFill>
                </a:endParaRPr>
              </a:p>
            </p:txBody>
          </p:sp>
          <p:sp>
            <p:nvSpPr>
              <p:cNvPr id="21534" name="Rectangle 11"/>
              <p:cNvSpPr>
                <a:spLocks noChangeArrowheads="1"/>
              </p:cNvSpPr>
              <p:nvPr/>
            </p:nvSpPr>
            <p:spPr bwMode="auto">
              <a:xfrm>
                <a:off x="7264" y="5342"/>
                <a:ext cx="1620" cy="360"/>
              </a:xfrm>
              <a:prstGeom prst="rect">
                <a:avLst/>
              </a:prstGeom>
              <a:solidFill>
                <a:srgbClr val="CCFFFF"/>
              </a:solidFill>
              <a:ln w="9525">
                <a:solidFill>
                  <a:srgbClr val="000000"/>
                </a:solidFill>
                <a:miter lim="800000"/>
                <a:headEnd/>
                <a:tailEnd/>
              </a:ln>
            </p:spPr>
            <p:txBody>
              <a:bodyPr/>
              <a:lstStyle/>
              <a:p>
                <a:pPr algn="just"/>
                <a:r>
                  <a:rPr lang="zh-CN" altLang="en-US" sz="1000" b="0">
                    <a:solidFill>
                      <a:schemeClr val="tx1"/>
                    </a:solidFill>
                    <a:ea typeface="宋体" pitchFamily="2" charset="-122"/>
                  </a:rPr>
                  <a:t>输入设备</a:t>
                </a:r>
                <a:r>
                  <a:rPr lang="en-US" altLang="zh-CN" sz="1000" b="0">
                    <a:solidFill>
                      <a:schemeClr val="tx1"/>
                    </a:solidFill>
                    <a:ea typeface="宋体" pitchFamily="2" charset="-122"/>
                  </a:rPr>
                  <a:t>(a.out)</a:t>
                </a:r>
                <a:endParaRPr lang="en-US" altLang="zh-CN" sz="1000">
                  <a:solidFill>
                    <a:schemeClr val="tx1"/>
                  </a:solidFill>
                </a:endParaRPr>
              </a:p>
            </p:txBody>
          </p:sp>
          <p:sp>
            <p:nvSpPr>
              <p:cNvPr id="21535" name="Text Box 12"/>
              <p:cNvSpPr txBox="1">
                <a:spLocks noChangeArrowheads="1"/>
              </p:cNvSpPr>
              <p:nvPr/>
            </p:nvSpPr>
            <p:spPr bwMode="auto">
              <a:xfrm>
                <a:off x="5644" y="5882"/>
                <a:ext cx="1080" cy="360"/>
              </a:xfrm>
              <a:prstGeom prst="rect">
                <a:avLst/>
              </a:prstGeom>
              <a:solidFill>
                <a:srgbClr val="CCFFFF"/>
              </a:solidFill>
              <a:ln w="9525">
                <a:noFill/>
                <a:miter lim="800000"/>
                <a:headEnd/>
                <a:tailEnd/>
              </a:ln>
            </p:spPr>
            <p:txBody>
              <a:bodyPr/>
              <a:lstStyle/>
              <a:p>
                <a:pPr algn="just"/>
                <a:r>
                  <a:rPr lang="en-US" altLang="zh-CN" sz="1000" b="0">
                    <a:solidFill>
                      <a:schemeClr val="tx1"/>
                    </a:solidFill>
                    <a:ea typeface="宋体" pitchFamily="2" charset="-122"/>
                  </a:rPr>
                  <a:t>Unix</a:t>
                </a:r>
                <a:r>
                  <a:rPr lang="zh-CN" altLang="en-US" sz="1000" b="0">
                    <a:solidFill>
                      <a:schemeClr val="tx1"/>
                    </a:solidFill>
                    <a:ea typeface="宋体" pitchFamily="2" charset="-122"/>
                  </a:rPr>
                  <a:t>内核</a:t>
                </a:r>
              </a:p>
            </p:txBody>
          </p:sp>
          <p:sp>
            <p:nvSpPr>
              <p:cNvPr id="21536" name="Rectangle 13"/>
              <p:cNvSpPr>
                <a:spLocks noChangeArrowheads="1"/>
              </p:cNvSpPr>
              <p:nvPr/>
            </p:nvSpPr>
            <p:spPr bwMode="auto">
              <a:xfrm>
                <a:off x="3304" y="6242"/>
                <a:ext cx="2340" cy="360"/>
              </a:xfrm>
              <a:prstGeom prst="rect">
                <a:avLst/>
              </a:prstGeom>
              <a:solidFill>
                <a:srgbClr val="CCFFFF"/>
              </a:solidFill>
              <a:ln w="9525">
                <a:solidFill>
                  <a:srgbClr val="000000"/>
                </a:solidFill>
                <a:miter lim="800000"/>
                <a:headEnd/>
                <a:tailEnd/>
              </a:ln>
            </p:spPr>
            <p:txBody>
              <a:bodyPr/>
              <a:lstStyle/>
              <a:p>
                <a:pPr algn="ctr"/>
                <a:r>
                  <a:rPr lang="zh-CN" altLang="en-US" sz="1000" b="0">
                    <a:solidFill>
                      <a:schemeClr val="tx1"/>
                    </a:solidFill>
                    <a:ea typeface="宋体" pitchFamily="2" charset="-122"/>
                  </a:rPr>
                  <a:t>块设备驱动开关</a:t>
                </a:r>
                <a:endParaRPr lang="zh-CN" altLang="en-US" sz="1000">
                  <a:solidFill>
                    <a:schemeClr val="tx1"/>
                  </a:solidFill>
                </a:endParaRPr>
              </a:p>
            </p:txBody>
          </p:sp>
          <p:sp>
            <p:nvSpPr>
              <p:cNvPr id="21537" name="Rectangle 14"/>
              <p:cNvSpPr>
                <a:spLocks noChangeArrowheads="1"/>
              </p:cNvSpPr>
              <p:nvPr/>
            </p:nvSpPr>
            <p:spPr bwMode="auto">
              <a:xfrm>
                <a:off x="3619" y="6602"/>
                <a:ext cx="720" cy="595"/>
              </a:xfrm>
              <a:prstGeom prst="rect">
                <a:avLst/>
              </a:prstGeom>
              <a:solidFill>
                <a:srgbClr val="CCFFFF"/>
              </a:solidFill>
              <a:ln w="9525">
                <a:solidFill>
                  <a:srgbClr val="000000"/>
                </a:solidFill>
                <a:miter lim="800000"/>
                <a:headEnd/>
                <a:tailEnd/>
              </a:ln>
            </p:spPr>
            <p:txBody>
              <a:bodyPr lIns="18000" rIns="18000" bIns="0"/>
              <a:lstStyle/>
              <a:p>
                <a:pPr algn="ctr"/>
                <a:r>
                  <a:rPr lang="zh-CN" altLang="en-US" sz="1000" b="0">
                    <a:solidFill>
                      <a:schemeClr val="tx1"/>
                    </a:solidFill>
                    <a:ea typeface="宋体" pitchFamily="2" charset="-122"/>
                  </a:rPr>
                  <a:t>磁盘</a:t>
                </a:r>
              </a:p>
              <a:p>
                <a:pPr algn="ctr"/>
                <a:r>
                  <a:rPr lang="zh-CN" altLang="en-US" sz="1000" b="0">
                    <a:solidFill>
                      <a:schemeClr val="tx1"/>
                    </a:solidFill>
                    <a:ea typeface="宋体" pitchFamily="2" charset="-122"/>
                  </a:rPr>
                  <a:t>驱动器</a:t>
                </a:r>
                <a:endParaRPr lang="zh-CN" altLang="en-US" sz="1000">
                  <a:solidFill>
                    <a:schemeClr val="tx1"/>
                  </a:solidFill>
                </a:endParaRPr>
              </a:p>
            </p:txBody>
          </p:sp>
          <p:sp>
            <p:nvSpPr>
              <p:cNvPr id="21538" name="Rectangle 15"/>
              <p:cNvSpPr>
                <a:spLocks noChangeArrowheads="1"/>
              </p:cNvSpPr>
              <p:nvPr/>
            </p:nvSpPr>
            <p:spPr bwMode="auto">
              <a:xfrm>
                <a:off x="4639" y="6602"/>
                <a:ext cx="720" cy="595"/>
              </a:xfrm>
              <a:prstGeom prst="rect">
                <a:avLst/>
              </a:prstGeom>
              <a:solidFill>
                <a:srgbClr val="CCFFFF"/>
              </a:solidFill>
              <a:ln w="9525">
                <a:solidFill>
                  <a:srgbClr val="000000"/>
                </a:solidFill>
                <a:miter lim="800000"/>
                <a:headEnd/>
                <a:tailEnd/>
              </a:ln>
            </p:spPr>
            <p:txBody>
              <a:bodyPr lIns="18000" rIns="18000" bIns="0"/>
              <a:lstStyle/>
              <a:p>
                <a:pPr algn="ctr"/>
                <a:r>
                  <a:rPr lang="zh-CN" altLang="en-US" sz="1000" b="0">
                    <a:solidFill>
                      <a:schemeClr val="tx1"/>
                    </a:solidFill>
                    <a:ea typeface="宋体" pitchFamily="2" charset="-122"/>
                  </a:rPr>
                  <a:t>磁带</a:t>
                </a:r>
              </a:p>
              <a:p>
                <a:pPr algn="ctr"/>
                <a:r>
                  <a:rPr lang="zh-CN" altLang="en-US" sz="1000" b="0">
                    <a:solidFill>
                      <a:schemeClr val="tx1"/>
                    </a:solidFill>
                    <a:ea typeface="宋体" pitchFamily="2" charset="-122"/>
                  </a:rPr>
                  <a:t>驱动器</a:t>
                </a:r>
                <a:endParaRPr lang="zh-CN" altLang="en-US" sz="1000">
                  <a:solidFill>
                    <a:schemeClr val="tx1"/>
                  </a:solidFill>
                </a:endParaRPr>
              </a:p>
            </p:txBody>
          </p:sp>
          <p:sp>
            <p:nvSpPr>
              <p:cNvPr id="21539" name="Rectangle 16"/>
              <p:cNvSpPr>
                <a:spLocks noChangeArrowheads="1"/>
              </p:cNvSpPr>
              <p:nvPr/>
            </p:nvSpPr>
            <p:spPr bwMode="auto">
              <a:xfrm>
                <a:off x="6529" y="6227"/>
                <a:ext cx="2520" cy="360"/>
              </a:xfrm>
              <a:prstGeom prst="rect">
                <a:avLst/>
              </a:prstGeom>
              <a:solidFill>
                <a:srgbClr val="CCFFFF"/>
              </a:solidFill>
              <a:ln w="9525">
                <a:solidFill>
                  <a:srgbClr val="000000"/>
                </a:solidFill>
                <a:miter lim="800000"/>
                <a:headEnd/>
                <a:tailEnd/>
              </a:ln>
            </p:spPr>
            <p:txBody>
              <a:bodyPr/>
              <a:lstStyle/>
              <a:p>
                <a:pPr algn="ctr"/>
                <a:r>
                  <a:rPr lang="zh-CN" altLang="en-US" sz="1000" b="0">
                    <a:solidFill>
                      <a:schemeClr val="tx1"/>
                    </a:solidFill>
                    <a:ea typeface="宋体" pitchFamily="2" charset="-122"/>
                  </a:rPr>
                  <a:t>字符设备驱动开关</a:t>
                </a:r>
                <a:endParaRPr lang="zh-CN" altLang="en-US" sz="1000">
                  <a:solidFill>
                    <a:schemeClr val="tx1"/>
                  </a:solidFill>
                </a:endParaRPr>
              </a:p>
            </p:txBody>
          </p:sp>
          <p:sp>
            <p:nvSpPr>
              <p:cNvPr id="21540" name="Rectangle 17"/>
              <p:cNvSpPr>
                <a:spLocks noChangeArrowheads="1"/>
              </p:cNvSpPr>
              <p:nvPr/>
            </p:nvSpPr>
            <p:spPr bwMode="auto">
              <a:xfrm>
                <a:off x="6604" y="6587"/>
                <a:ext cx="720" cy="595"/>
              </a:xfrm>
              <a:prstGeom prst="rect">
                <a:avLst/>
              </a:prstGeom>
              <a:solidFill>
                <a:srgbClr val="CCFFFF"/>
              </a:solidFill>
              <a:ln w="9525">
                <a:solidFill>
                  <a:srgbClr val="000000"/>
                </a:solidFill>
                <a:miter lim="800000"/>
                <a:headEnd/>
                <a:tailEnd/>
              </a:ln>
            </p:spPr>
            <p:txBody>
              <a:bodyPr lIns="18000" rIns="18000" bIns="0"/>
              <a:lstStyle/>
              <a:p>
                <a:pPr algn="ctr"/>
                <a:r>
                  <a:rPr lang="zh-CN" altLang="en-US" sz="1000" b="0">
                    <a:solidFill>
                      <a:schemeClr val="tx1"/>
                    </a:solidFill>
                    <a:ea typeface="宋体" pitchFamily="2" charset="-122"/>
                  </a:rPr>
                  <a:t>打印机</a:t>
                </a:r>
              </a:p>
              <a:p>
                <a:pPr algn="ctr"/>
                <a:r>
                  <a:rPr lang="zh-CN" altLang="en-US" sz="1000" b="0">
                    <a:solidFill>
                      <a:schemeClr val="tx1"/>
                    </a:solidFill>
                    <a:ea typeface="宋体" pitchFamily="2" charset="-122"/>
                  </a:rPr>
                  <a:t>驱动器</a:t>
                </a:r>
                <a:endParaRPr lang="zh-CN" altLang="en-US" sz="1000">
                  <a:solidFill>
                    <a:schemeClr val="tx1"/>
                  </a:solidFill>
                </a:endParaRPr>
              </a:p>
            </p:txBody>
          </p:sp>
          <p:sp>
            <p:nvSpPr>
              <p:cNvPr id="21541" name="Rectangle 18"/>
              <p:cNvSpPr>
                <a:spLocks noChangeArrowheads="1"/>
              </p:cNvSpPr>
              <p:nvPr/>
            </p:nvSpPr>
            <p:spPr bwMode="auto">
              <a:xfrm>
                <a:off x="7414" y="6587"/>
                <a:ext cx="720" cy="595"/>
              </a:xfrm>
              <a:prstGeom prst="rect">
                <a:avLst/>
              </a:prstGeom>
              <a:solidFill>
                <a:srgbClr val="CCFFFF"/>
              </a:solidFill>
              <a:ln w="9525">
                <a:solidFill>
                  <a:srgbClr val="000000"/>
                </a:solidFill>
                <a:miter lim="800000"/>
                <a:headEnd/>
                <a:tailEnd/>
              </a:ln>
            </p:spPr>
            <p:txBody>
              <a:bodyPr lIns="18000" rIns="18000" bIns="0"/>
              <a:lstStyle/>
              <a:p>
                <a:pPr algn="ctr"/>
                <a:r>
                  <a:rPr lang="zh-CN" altLang="en-US" sz="1000" b="0">
                    <a:solidFill>
                      <a:schemeClr val="tx1"/>
                    </a:solidFill>
                    <a:ea typeface="宋体" pitchFamily="2" charset="-122"/>
                  </a:rPr>
                  <a:t>网络</a:t>
                </a:r>
              </a:p>
              <a:p>
                <a:pPr algn="ctr"/>
                <a:r>
                  <a:rPr lang="zh-CN" altLang="en-US" sz="1000" b="0">
                    <a:solidFill>
                      <a:schemeClr val="tx1"/>
                    </a:solidFill>
                    <a:ea typeface="宋体" pitchFamily="2" charset="-122"/>
                  </a:rPr>
                  <a:t>驱动器</a:t>
                </a:r>
                <a:endParaRPr lang="zh-CN" altLang="en-US" sz="1000">
                  <a:solidFill>
                    <a:schemeClr val="tx1"/>
                  </a:solidFill>
                </a:endParaRPr>
              </a:p>
            </p:txBody>
          </p:sp>
          <p:sp>
            <p:nvSpPr>
              <p:cNvPr id="21542" name="Rectangle 19"/>
              <p:cNvSpPr>
                <a:spLocks noChangeArrowheads="1"/>
              </p:cNvSpPr>
              <p:nvPr/>
            </p:nvSpPr>
            <p:spPr bwMode="auto">
              <a:xfrm>
                <a:off x="8239" y="6587"/>
                <a:ext cx="720" cy="595"/>
              </a:xfrm>
              <a:prstGeom prst="rect">
                <a:avLst/>
              </a:prstGeom>
              <a:solidFill>
                <a:srgbClr val="CCFFFF"/>
              </a:solidFill>
              <a:ln w="9525">
                <a:solidFill>
                  <a:srgbClr val="000000"/>
                </a:solidFill>
                <a:miter lim="800000"/>
                <a:headEnd/>
                <a:tailEnd/>
              </a:ln>
            </p:spPr>
            <p:txBody>
              <a:bodyPr lIns="18000" rIns="18000" bIns="0"/>
              <a:lstStyle/>
              <a:p>
                <a:pPr algn="ctr"/>
                <a:r>
                  <a:rPr lang="zh-CN" altLang="en-US" sz="1000" b="0">
                    <a:solidFill>
                      <a:schemeClr val="tx1"/>
                    </a:solidFill>
                    <a:ea typeface="宋体" pitchFamily="2" charset="-122"/>
                  </a:rPr>
                  <a:t>字符</a:t>
                </a:r>
              </a:p>
              <a:p>
                <a:pPr algn="ctr"/>
                <a:r>
                  <a:rPr lang="zh-CN" altLang="en-US" sz="1000" b="0">
                    <a:solidFill>
                      <a:schemeClr val="tx1"/>
                    </a:solidFill>
                    <a:ea typeface="宋体" pitchFamily="2" charset="-122"/>
                  </a:rPr>
                  <a:t>驱动器</a:t>
                </a:r>
                <a:endParaRPr lang="zh-CN" altLang="en-US" sz="1000">
                  <a:solidFill>
                    <a:schemeClr val="tx1"/>
                  </a:solidFill>
                </a:endParaRPr>
              </a:p>
            </p:txBody>
          </p:sp>
        </p:grpSp>
        <p:sp>
          <p:nvSpPr>
            <p:cNvPr id="21529" name="Text Box 20"/>
            <p:cNvSpPr txBox="1">
              <a:spLocks noChangeArrowheads="1"/>
            </p:cNvSpPr>
            <p:nvPr/>
          </p:nvSpPr>
          <p:spPr bwMode="auto">
            <a:xfrm>
              <a:off x="3560" y="1344"/>
              <a:ext cx="1134" cy="250"/>
            </a:xfrm>
            <a:prstGeom prst="rect">
              <a:avLst/>
            </a:prstGeom>
            <a:noFill/>
            <a:ln w="9525">
              <a:noFill/>
              <a:miter lim="800000"/>
              <a:headEnd/>
              <a:tailEnd/>
            </a:ln>
          </p:spPr>
          <p:txBody>
            <a:bodyPr>
              <a:spAutoFit/>
            </a:bodyPr>
            <a:lstStyle/>
            <a:p>
              <a:pPr>
                <a:spcBef>
                  <a:spcPct val="50000"/>
                </a:spcBef>
              </a:pPr>
              <a:r>
                <a:rPr lang="zh-CN" altLang="en-US" sz="2000"/>
                <a:t>传统内核结构</a:t>
              </a:r>
            </a:p>
          </p:txBody>
        </p:sp>
      </p:grpSp>
      <p:grpSp>
        <p:nvGrpSpPr>
          <p:cNvPr id="4" name="Group 21"/>
          <p:cNvGrpSpPr>
            <a:grpSpLocks/>
          </p:cNvGrpSpPr>
          <p:nvPr/>
        </p:nvGrpSpPr>
        <p:grpSpPr bwMode="auto">
          <a:xfrm>
            <a:off x="4643438" y="2133600"/>
            <a:ext cx="3960812" cy="3575050"/>
            <a:chOff x="2925" y="1344"/>
            <a:chExt cx="2495" cy="2252"/>
          </a:xfrm>
        </p:grpSpPr>
        <p:grpSp>
          <p:nvGrpSpPr>
            <p:cNvPr id="21511" name="Group 22"/>
            <p:cNvGrpSpPr>
              <a:grpSpLocks noChangeAspect="1"/>
            </p:cNvGrpSpPr>
            <p:nvPr/>
          </p:nvGrpSpPr>
          <p:grpSpPr bwMode="auto">
            <a:xfrm>
              <a:off x="2925" y="1706"/>
              <a:ext cx="2495" cy="1890"/>
              <a:chOff x="3600" y="5799"/>
              <a:chExt cx="4500" cy="3780"/>
            </a:xfrm>
          </p:grpSpPr>
          <p:sp>
            <p:nvSpPr>
              <p:cNvPr id="21513" name="AutoShape 23"/>
              <p:cNvSpPr>
                <a:spLocks noChangeAspect="1" noChangeArrowheads="1"/>
              </p:cNvSpPr>
              <p:nvPr/>
            </p:nvSpPr>
            <p:spPr bwMode="auto">
              <a:xfrm>
                <a:off x="3600" y="5799"/>
                <a:ext cx="4500" cy="3780"/>
              </a:xfrm>
              <a:prstGeom prst="rect">
                <a:avLst/>
              </a:prstGeom>
              <a:solidFill>
                <a:srgbClr val="CCFFFF"/>
              </a:solidFill>
              <a:ln w="9525">
                <a:noFill/>
                <a:miter lim="800000"/>
                <a:headEnd/>
                <a:tailEnd/>
              </a:ln>
            </p:spPr>
            <p:txBody>
              <a:bodyPr/>
              <a:lstStyle/>
              <a:p>
                <a:endParaRPr lang="zh-CN" altLang="zh-CN" sz="1000">
                  <a:solidFill>
                    <a:schemeClr val="tx1"/>
                  </a:solidFill>
                </a:endParaRPr>
              </a:p>
            </p:txBody>
          </p:sp>
          <p:sp>
            <p:nvSpPr>
              <p:cNvPr id="21514" name="Oval 24"/>
              <p:cNvSpPr>
                <a:spLocks noChangeArrowheads="1"/>
              </p:cNvSpPr>
              <p:nvPr/>
            </p:nvSpPr>
            <p:spPr bwMode="auto">
              <a:xfrm>
                <a:off x="3900" y="6309"/>
                <a:ext cx="3420" cy="2880"/>
              </a:xfrm>
              <a:prstGeom prst="ellipse">
                <a:avLst/>
              </a:prstGeom>
              <a:solidFill>
                <a:srgbClr val="CCFFFF"/>
              </a:solidFill>
              <a:ln w="9525">
                <a:solidFill>
                  <a:srgbClr val="000000"/>
                </a:solidFill>
                <a:round/>
                <a:headEnd/>
                <a:tailEnd/>
              </a:ln>
            </p:spPr>
            <p:txBody>
              <a:bodyPr/>
              <a:lstStyle/>
              <a:p>
                <a:endParaRPr lang="zh-CN" altLang="en-US"/>
              </a:p>
            </p:txBody>
          </p:sp>
          <p:sp>
            <p:nvSpPr>
              <p:cNvPr id="21515" name="Oval 25"/>
              <p:cNvSpPr>
                <a:spLocks noChangeArrowheads="1"/>
              </p:cNvSpPr>
              <p:nvPr/>
            </p:nvSpPr>
            <p:spPr bwMode="auto">
              <a:xfrm>
                <a:off x="5220" y="7419"/>
                <a:ext cx="778" cy="777"/>
              </a:xfrm>
              <a:prstGeom prst="ellipse">
                <a:avLst/>
              </a:prstGeom>
              <a:solidFill>
                <a:srgbClr val="CCFFFF"/>
              </a:solidFill>
              <a:ln w="9525">
                <a:solidFill>
                  <a:srgbClr val="000000"/>
                </a:solidFill>
                <a:round/>
                <a:headEnd/>
                <a:tailEnd/>
              </a:ln>
            </p:spPr>
            <p:txBody>
              <a:bodyPr lIns="0" tIns="0" rIns="0" bIns="0"/>
              <a:lstStyle/>
              <a:p>
                <a:pPr algn="ctr"/>
                <a:r>
                  <a:rPr lang="zh-CN" altLang="en-US" sz="1000" b="0">
                    <a:solidFill>
                      <a:schemeClr val="tx1"/>
                    </a:solidFill>
                    <a:latin typeface="宋体" pitchFamily="2" charset="-122"/>
                    <a:ea typeface="宋体" pitchFamily="2" charset="-122"/>
                  </a:rPr>
                  <a:t>常用工具模块</a:t>
                </a:r>
                <a:endParaRPr lang="zh-CN" altLang="en-US" sz="1000">
                  <a:solidFill>
                    <a:schemeClr val="tx1"/>
                  </a:solidFill>
                </a:endParaRPr>
              </a:p>
            </p:txBody>
          </p:sp>
          <p:sp>
            <p:nvSpPr>
              <p:cNvPr id="21516" name="Oval 26"/>
              <p:cNvSpPr>
                <a:spLocks noChangeArrowheads="1"/>
              </p:cNvSpPr>
              <p:nvPr/>
            </p:nvSpPr>
            <p:spPr bwMode="auto">
              <a:xfrm>
                <a:off x="5220" y="5979"/>
                <a:ext cx="778" cy="777"/>
              </a:xfrm>
              <a:prstGeom prst="ellipse">
                <a:avLst/>
              </a:prstGeom>
              <a:solidFill>
                <a:srgbClr val="CCFFFF"/>
              </a:solidFill>
              <a:ln w="9525">
                <a:solidFill>
                  <a:srgbClr val="000000"/>
                </a:solidFill>
                <a:round/>
                <a:headEnd/>
                <a:tailEnd/>
              </a:ln>
            </p:spPr>
            <p:txBody>
              <a:bodyPr lIns="0" tIns="36000" rIns="0" bIns="0"/>
              <a:lstStyle/>
              <a:p>
                <a:pPr algn="ctr"/>
                <a:r>
                  <a:rPr lang="zh-CN" altLang="en-US" sz="1000" b="0">
                    <a:solidFill>
                      <a:schemeClr val="tx1"/>
                    </a:solidFill>
                    <a:ea typeface="宋体" pitchFamily="2" charset="-122"/>
                  </a:rPr>
                  <a:t>执行</a:t>
                </a:r>
              </a:p>
              <a:p>
                <a:pPr algn="ctr"/>
                <a:r>
                  <a:rPr lang="zh-CN" altLang="en-US" sz="1000" b="0">
                    <a:solidFill>
                      <a:schemeClr val="tx1"/>
                    </a:solidFill>
                    <a:ea typeface="宋体" pitchFamily="2" charset="-122"/>
                  </a:rPr>
                  <a:t>转换</a:t>
                </a:r>
                <a:endParaRPr lang="zh-CN" altLang="en-US" sz="1000">
                  <a:solidFill>
                    <a:schemeClr val="tx1"/>
                  </a:solidFill>
                </a:endParaRPr>
              </a:p>
            </p:txBody>
          </p:sp>
          <p:sp>
            <p:nvSpPr>
              <p:cNvPr id="21517" name="Oval 27"/>
              <p:cNvSpPr>
                <a:spLocks noChangeArrowheads="1"/>
              </p:cNvSpPr>
              <p:nvPr/>
            </p:nvSpPr>
            <p:spPr bwMode="auto">
              <a:xfrm>
                <a:off x="6750" y="6699"/>
                <a:ext cx="778" cy="777"/>
              </a:xfrm>
              <a:prstGeom prst="ellipse">
                <a:avLst/>
              </a:prstGeom>
              <a:solidFill>
                <a:srgbClr val="CCFFFF"/>
              </a:solidFill>
              <a:ln w="9525">
                <a:solidFill>
                  <a:srgbClr val="000000"/>
                </a:solidFill>
                <a:round/>
                <a:headEnd/>
                <a:tailEnd/>
              </a:ln>
            </p:spPr>
            <p:txBody>
              <a:bodyPr lIns="0" tIns="36000" rIns="0" bIns="0"/>
              <a:lstStyle/>
              <a:p>
                <a:pPr algn="ctr"/>
                <a:r>
                  <a:rPr lang="zh-CN" altLang="en-US" sz="1000" b="0">
                    <a:solidFill>
                      <a:schemeClr val="tx1"/>
                    </a:solidFill>
                    <a:ea typeface="宋体" pitchFamily="2" charset="-122"/>
                  </a:rPr>
                  <a:t>文件系统接口</a:t>
                </a:r>
                <a:endParaRPr lang="zh-CN" altLang="en-US" sz="1000">
                  <a:solidFill>
                    <a:schemeClr val="tx1"/>
                  </a:solidFill>
                </a:endParaRPr>
              </a:p>
            </p:txBody>
          </p:sp>
          <p:sp>
            <p:nvSpPr>
              <p:cNvPr id="21518" name="Oval 28"/>
              <p:cNvSpPr>
                <a:spLocks noChangeArrowheads="1"/>
              </p:cNvSpPr>
              <p:nvPr/>
            </p:nvSpPr>
            <p:spPr bwMode="auto">
              <a:xfrm>
                <a:off x="6840" y="8139"/>
                <a:ext cx="778" cy="777"/>
              </a:xfrm>
              <a:prstGeom prst="ellipse">
                <a:avLst/>
              </a:prstGeom>
              <a:solidFill>
                <a:srgbClr val="CCFFFF"/>
              </a:solidFill>
              <a:ln w="9525">
                <a:solidFill>
                  <a:srgbClr val="000000"/>
                </a:solidFill>
                <a:round/>
                <a:headEnd/>
                <a:tailEnd/>
              </a:ln>
            </p:spPr>
            <p:txBody>
              <a:bodyPr lIns="0" tIns="0" rIns="0" bIns="0"/>
              <a:lstStyle/>
              <a:p>
                <a:pPr algn="ctr"/>
                <a:r>
                  <a:rPr lang="zh-CN" altLang="en-US" sz="1000" b="0">
                    <a:solidFill>
                      <a:schemeClr val="tx1"/>
                    </a:solidFill>
                    <a:ea typeface="宋体" pitchFamily="2" charset="-122"/>
                  </a:rPr>
                  <a:t>调度</a:t>
                </a:r>
              </a:p>
              <a:p>
                <a:pPr algn="ctr"/>
                <a:r>
                  <a:rPr lang="zh-CN" altLang="en-US" sz="1000" b="0">
                    <a:solidFill>
                      <a:schemeClr val="tx1"/>
                    </a:solidFill>
                    <a:ea typeface="宋体" pitchFamily="2" charset="-122"/>
                  </a:rPr>
                  <a:t>框架</a:t>
                </a:r>
                <a:endParaRPr lang="zh-CN" altLang="en-US" sz="1000">
                  <a:solidFill>
                    <a:schemeClr val="tx1"/>
                  </a:solidFill>
                </a:endParaRPr>
              </a:p>
            </p:txBody>
          </p:sp>
          <p:sp>
            <p:nvSpPr>
              <p:cNvPr id="21519" name="Oval 29"/>
              <p:cNvSpPr>
                <a:spLocks noChangeArrowheads="1"/>
              </p:cNvSpPr>
              <p:nvPr/>
            </p:nvSpPr>
            <p:spPr bwMode="auto">
              <a:xfrm>
                <a:off x="5220" y="8679"/>
                <a:ext cx="778" cy="777"/>
              </a:xfrm>
              <a:prstGeom prst="ellipse">
                <a:avLst/>
              </a:prstGeom>
              <a:solidFill>
                <a:srgbClr val="CCFFFF"/>
              </a:solidFill>
              <a:ln w="9525">
                <a:solidFill>
                  <a:srgbClr val="000000"/>
                </a:solidFill>
                <a:round/>
                <a:headEnd/>
                <a:tailEnd/>
              </a:ln>
            </p:spPr>
            <p:txBody>
              <a:bodyPr lIns="0" tIns="108000" rIns="0" bIns="0"/>
              <a:lstStyle/>
              <a:p>
                <a:pPr algn="ctr"/>
                <a:r>
                  <a:rPr lang="zh-CN" altLang="en-US" sz="1000" b="0">
                    <a:solidFill>
                      <a:schemeClr val="tx1"/>
                    </a:solidFill>
                    <a:ea typeface="宋体" pitchFamily="2" charset="-122"/>
                  </a:rPr>
                  <a:t>流处理</a:t>
                </a:r>
                <a:endParaRPr lang="zh-CN" altLang="en-US" sz="1000">
                  <a:solidFill>
                    <a:schemeClr val="tx1"/>
                  </a:solidFill>
                </a:endParaRPr>
              </a:p>
            </p:txBody>
          </p:sp>
          <p:sp>
            <p:nvSpPr>
              <p:cNvPr id="21520" name="Oval 30"/>
              <p:cNvSpPr>
                <a:spLocks noChangeArrowheads="1"/>
              </p:cNvSpPr>
              <p:nvPr/>
            </p:nvSpPr>
            <p:spPr bwMode="auto">
              <a:xfrm>
                <a:off x="3735" y="8139"/>
                <a:ext cx="778" cy="777"/>
              </a:xfrm>
              <a:prstGeom prst="ellipse">
                <a:avLst/>
              </a:prstGeom>
              <a:solidFill>
                <a:srgbClr val="CCFFFF"/>
              </a:solidFill>
              <a:ln w="9525">
                <a:solidFill>
                  <a:srgbClr val="000000"/>
                </a:solidFill>
                <a:round/>
                <a:headEnd/>
                <a:tailEnd/>
              </a:ln>
            </p:spPr>
            <p:txBody>
              <a:bodyPr lIns="0" tIns="108000" rIns="0" bIns="0"/>
              <a:lstStyle/>
              <a:p>
                <a:pPr algn="ctr"/>
                <a:r>
                  <a:rPr lang="zh-CN" altLang="en-US" sz="1000" b="0">
                    <a:solidFill>
                      <a:schemeClr val="tx1"/>
                    </a:solidFill>
                    <a:ea typeface="宋体" pitchFamily="2" charset="-122"/>
                  </a:rPr>
                  <a:t>块设备</a:t>
                </a:r>
                <a:endParaRPr lang="zh-CN" altLang="en-US" sz="1000">
                  <a:solidFill>
                    <a:schemeClr val="tx1"/>
                  </a:solidFill>
                </a:endParaRPr>
              </a:p>
            </p:txBody>
          </p:sp>
          <p:sp>
            <p:nvSpPr>
              <p:cNvPr id="21521" name="Oval 31"/>
              <p:cNvSpPr>
                <a:spLocks noChangeArrowheads="1"/>
              </p:cNvSpPr>
              <p:nvPr/>
            </p:nvSpPr>
            <p:spPr bwMode="auto">
              <a:xfrm>
                <a:off x="3780" y="6699"/>
                <a:ext cx="778" cy="777"/>
              </a:xfrm>
              <a:prstGeom prst="ellipse">
                <a:avLst/>
              </a:prstGeom>
              <a:solidFill>
                <a:srgbClr val="CCFFFF"/>
              </a:solidFill>
              <a:ln w="9525">
                <a:solidFill>
                  <a:srgbClr val="000000"/>
                </a:solidFill>
                <a:round/>
                <a:headEnd/>
                <a:tailEnd/>
              </a:ln>
            </p:spPr>
            <p:txBody>
              <a:bodyPr lIns="0" tIns="36000" rIns="0" bIns="0"/>
              <a:lstStyle/>
              <a:p>
                <a:pPr algn="ctr"/>
                <a:r>
                  <a:rPr lang="zh-CN" altLang="en-US" sz="1000" b="0">
                    <a:solidFill>
                      <a:schemeClr val="tx1"/>
                    </a:solidFill>
                    <a:ea typeface="宋体" pitchFamily="2" charset="-122"/>
                  </a:rPr>
                  <a:t>虚拟</a:t>
                </a:r>
              </a:p>
              <a:p>
                <a:pPr algn="ctr"/>
                <a:r>
                  <a:rPr lang="zh-CN" altLang="en-US" sz="1000" b="0">
                    <a:solidFill>
                      <a:schemeClr val="tx1"/>
                    </a:solidFill>
                    <a:ea typeface="宋体" pitchFamily="2" charset="-122"/>
                  </a:rPr>
                  <a:t>存储</a:t>
                </a:r>
                <a:endParaRPr lang="zh-CN" altLang="en-US" sz="1000">
                  <a:solidFill>
                    <a:schemeClr val="tx1"/>
                  </a:solidFill>
                </a:endParaRPr>
              </a:p>
            </p:txBody>
          </p:sp>
          <p:sp>
            <p:nvSpPr>
              <p:cNvPr id="21522" name="Line 32"/>
              <p:cNvSpPr>
                <a:spLocks noChangeShapeType="1"/>
              </p:cNvSpPr>
              <p:nvPr/>
            </p:nvSpPr>
            <p:spPr bwMode="auto">
              <a:xfrm>
                <a:off x="5595" y="8184"/>
                <a:ext cx="1" cy="482"/>
              </a:xfrm>
              <a:prstGeom prst="line">
                <a:avLst/>
              </a:prstGeom>
              <a:noFill/>
              <a:ln w="9525">
                <a:solidFill>
                  <a:srgbClr val="000000"/>
                </a:solidFill>
                <a:round/>
                <a:headEnd/>
                <a:tailEnd type="triangle" w="med" len="med"/>
              </a:ln>
            </p:spPr>
            <p:txBody>
              <a:bodyPr/>
              <a:lstStyle/>
              <a:p>
                <a:endParaRPr lang="zh-CN" altLang="en-US"/>
              </a:p>
            </p:txBody>
          </p:sp>
          <p:sp>
            <p:nvSpPr>
              <p:cNvPr id="21523" name="Line 33"/>
              <p:cNvSpPr>
                <a:spLocks noChangeShapeType="1"/>
              </p:cNvSpPr>
              <p:nvPr/>
            </p:nvSpPr>
            <p:spPr bwMode="auto">
              <a:xfrm flipH="1">
                <a:off x="4500" y="7959"/>
                <a:ext cx="720" cy="360"/>
              </a:xfrm>
              <a:prstGeom prst="line">
                <a:avLst/>
              </a:prstGeom>
              <a:noFill/>
              <a:ln w="9525">
                <a:solidFill>
                  <a:srgbClr val="000000"/>
                </a:solidFill>
                <a:round/>
                <a:headEnd/>
                <a:tailEnd type="triangle" w="med" len="med"/>
              </a:ln>
            </p:spPr>
            <p:txBody>
              <a:bodyPr/>
              <a:lstStyle/>
              <a:p>
                <a:endParaRPr lang="zh-CN" altLang="en-US"/>
              </a:p>
            </p:txBody>
          </p:sp>
          <p:sp>
            <p:nvSpPr>
              <p:cNvPr id="21524" name="Line 34"/>
              <p:cNvSpPr>
                <a:spLocks noChangeShapeType="1"/>
              </p:cNvSpPr>
              <p:nvPr/>
            </p:nvSpPr>
            <p:spPr bwMode="auto">
              <a:xfrm flipV="1">
                <a:off x="5970" y="7224"/>
                <a:ext cx="777" cy="420"/>
              </a:xfrm>
              <a:prstGeom prst="line">
                <a:avLst/>
              </a:prstGeom>
              <a:noFill/>
              <a:ln w="9525">
                <a:solidFill>
                  <a:srgbClr val="000000"/>
                </a:solidFill>
                <a:round/>
                <a:headEnd/>
                <a:tailEnd type="triangle" w="med" len="med"/>
              </a:ln>
            </p:spPr>
            <p:txBody>
              <a:bodyPr/>
              <a:lstStyle/>
              <a:p>
                <a:endParaRPr lang="zh-CN" altLang="en-US"/>
              </a:p>
            </p:txBody>
          </p:sp>
          <p:sp>
            <p:nvSpPr>
              <p:cNvPr id="21525" name="Line 35"/>
              <p:cNvSpPr>
                <a:spLocks noChangeShapeType="1"/>
              </p:cNvSpPr>
              <p:nvPr/>
            </p:nvSpPr>
            <p:spPr bwMode="auto">
              <a:xfrm flipV="1">
                <a:off x="5595" y="6729"/>
                <a:ext cx="1" cy="663"/>
              </a:xfrm>
              <a:prstGeom prst="line">
                <a:avLst/>
              </a:prstGeom>
              <a:noFill/>
              <a:ln w="9525">
                <a:solidFill>
                  <a:srgbClr val="000000"/>
                </a:solidFill>
                <a:round/>
                <a:headEnd/>
                <a:tailEnd type="triangle" w="med" len="med"/>
              </a:ln>
            </p:spPr>
            <p:txBody>
              <a:bodyPr/>
              <a:lstStyle/>
              <a:p>
                <a:endParaRPr lang="zh-CN" altLang="en-US"/>
              </a:p>
            </p:txBody>
          </p:sp>
          <p:sp>
            <p:nvSpPr>
              <p:cNvPr id="21526" name="Line 36"/>
              <p:cNvSpPr>
                <a:spLocks noChangeShapeType="1"/>
              </p:cNvSpPr>
              <p:nvPr/>
            </p:nvSpPr>
            <p:spPr bwMode="auto">
              <a:xfrm>
                <a:off x="4545" y="7239"/>
                <a:ext cx="720" cy="360"/>
              </a:xfrm>
              <a:prstGeom prst="line">
                <a:avLst/>
              </a:prstGeom>
              <a:noFill/>
              <a:ln w="9525">
                <a:solidFill>
                  <a:srgbClr val="000000"/>
                </a:solidFill>
                <a:round/>
                <a:headEnd type="triangle" w="med" len="med"/>
                <a:tailEnd/>
              </a:ln>
            </p:spPr>
            <p:txBody>
              <a:bodyPr/>
              <a:lstStyle/>
              <a:p>
                <a:endParaRPr lang="zh-CN" altLang="en-US"/>
              </a:p>
            </p:txBody>
          </p:sp>
          <p:sp>
            <p:nvSpPr>
              <p:cNvPr id="21527" name="Line 37"/>
              <p:cNvSpPr>
                <a:spLocks noChangeShapeType="1"/>
              </p:cNvSpPr>
              <p:nvPr/>
            </p:nvSpPr>
            <p:spPr bwMode="auto">
              <a:xfrm>
                <a:off x="6000" y="7914"/>
                <a:ext cx="840" cy="405"/>
              </a:xfrm>
              <a:prstGeom prst="line">
                <a:avLst/>
              </a:prstGeom>
              <a:noFill/>
              <a:ln w="9525">
                <a:solidFill>
                  <a:srgbClr val="000000"/>
                </a:solidFill>
                <a:round/>
                <a:headEnd/>
                <a:tailEnd type="triangle" w="med" len="med"/>
              </a:ln>
            </p:spPr>
            <p:txBody>
              <a:bodyPr/>
              <a:lstStyle/>
              <a:p>
                <a:endParaRPr lang="zh-CN" altLang="en-US"/>
              </a:p>
            </p:txBody>
          </p:sp>
        </p:grpSp>
        <p:sp>
          <p:nvSpPr>
            <p:cNvPr id="21512" name="Text Box 38"/>
            <p:cNvSpPr txBox="1">
              <a:spLocks noChangeArrowheads="1"/>
            </p:cNvSpPr>
            <p:nvPr/>
          </p:nvSpPr>
          <p:spPr bwMode="auto">
            <a:xfrm>
              <a:off x="3560" y="1344"/>
              <a:ext cx="1180" cy="250"/>
            </a:xfrm>
            <a:prstGeom prst="rect">
              <a:avLst/>
            </a:prstGeom>
            <a:noFill/>
            <a:ln w="9525">
              <a:noFill/>
              <a:miter lim="800000"/>
              <a:headEnd/>
              <a:tailEnd/>
            </a:ln>
          </p:spPr>
          <p:txBody>
            <a:bodyPr>
              <a:spAutoFit/>
            </a:bodyPr>
            <a:lstStyle/>
            <a:p>
              <a:pPr>
                <a:spcBef>
                  <a:spcPct val="50000"/>
                </a:spcBef>
              </a:pPr>
              <a:r>
                <a:rPr lang="zh-CN" altLang="en-US" sz="2000"/>
                <a:t>现代内核结构</a:t>
              </a:r>
            </a:p>
          </p:txBody>
        </p:sp>
      </p:gr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Kernel-monolithic-CN">
            <a:hlinkClick r:id="rId3"/>
          </p:cNvPr>
          <p:cNvPicPr>
            <a:picLocks noChangeAspect="1" noChangeArrowheads="1"/>
          </p:cNvPicPr>
          <p:nvPr/>
        </p:nvPicPr>
        <p:blipFill>
          <a:blip r:embed="rId4"/>
          <a:srcRect/>
          <a:stretch>
            <a:fillRect/>
          </a:stretch>
        </p:blipFill>
        <p:spPr bwMode="auto">
          <a:xfrm>
            <a:off x="5580063" y="476250"/>
            <a:ext cx="3240087" cy="2239963"/>
          </a:xfrm>
          <a:prstGeom prst="rect">
            <a:avLst/>
          </a:prstGeom>
          <a:noFill/>
          <a:ln w="9525">
            <a:noFill/>
            <a:miter lim="800000"/>
            <a:headEnd/>
            <a:tailEnd/>
          </a:ln>
        </p:spPr>
      </p:pic>
      <p:sp>
        <p:nvSpPr>
          <p:cNvPr id="150533" name="Rectangle 5"/>
          <p:cNvSpPr>
            <a:spLocks noChangeArrowheads="1"/>
          </p:cNvSpPr>
          <p:nvPr/>
        </p:nvSpPr>
        <p:spPr bwMode="auto">
          <a:xfrm>
            <a:off x="1042988" y="260350"/>
            <a:ext cx="4465637" cy="2225675"/>
          </a:xfrm>
          <a:prstGeom prst="rect">
            <a:avLst/>
          </a:prstGeom>
          <a:solidFill>
            <a:schemeClr val="bg1"/>
          </a:solidFill>
          <a:ln w="9525">
            <a:noFill/>
            <a:miter lim="800000"/>
            <a:headEnd/>
            <a:tailEnd/>
          </a:ln>
        </p:spPr>
        <p:txBody>
          <a:bodyPr anchor="ctr">
            <a:spAutoFit/>
          </a:bodyPr>
          <a:lstStyle/>
          <a:p>
            <a:r>
              <a:rPr lang="zh-CN" altLang="en-US" sz="2000"/>
              <a:t>单内核结构 </a:t>
            </a:r>
            <a:r>
              <a:rPr lang="en-US" altLang="zh-CN" sz="2000"/>
              <a:t>OS:</a:t>
            </a:r>
          </a:p>
          <a:p>
            <a:endParaRPr lang="en-US" altLang="zh-CN" sz="2000">
              <a:solidFill>
                <a:schemeClr val="tx1"/>
              </a:solidFill>
            </a:endParaRPr>
          </a:p>
          <a:p>
            <a:pPr>
              <a:buClr>
                <a:srgbClr val="800000"/>
              </a:buClr>
              <a:buFont typeface="Wingdings" pitchFamily="2" charset="2"/>
              <a:buChar char="Ø"/>
            </a:pPr>
            <a:r>
              <a:rPr lang="en-US" altLang="zh-CN" sz="2000" b="0">
                <a:solidFill>
                  <a:schemeClr val="tx1"/>
                </a:solidFill>
              </a:rPr>
              <a:t>  </a:t>
            </a:r>
            <a:r>
              <a:rPr lang="zh-CN" altLang="en-US" sz="2000" b="0">
                <a:solidFill>
                  <a:schemeClr val="tx1"/>
                </a:solidFill>
              </a:rPr>
              <a:t>传统的</a:t>
            </a:r>
            <a:r>
              <a:rPr lang="en-US" altLang="zh-CN" sz="2000" b="0">
                <a:solidFill>
                  <a:schemeClr val="tx1"/>
                </a:solidFill>
              </a:rPr>
              <a:t>UNIX</a:t>
            </a:r>
            <a:r>
              <a:rPr lang="zh-CN" altLang="en-US" sz="2000" b="0">
                <a:solidFill>
                  <a:schemeClr val="tx1"/>
                </a:solidFill>
              </a:rPr>
              <a:t>内核，例如伯克利大学发行的版本 </a:t>
            </a:r>
          </a:p>
          <a:p>
            <a:pPr>
              <a:buClr>
                <a:srgbClr val="800000"/>
              </a:buClr>
              <a:buFont typeface="Wingdings" pitchFamily="2" charset="2"/>
              <a:buChar char="Ø"/>
            </a:pPr>
            <a:r>
              <a:rPr lang="zh-CN" altLang="en-US" sz="2000" b="0">
                <a:solidFill>
                  <a:schemeClr val="tx1"/>
                </a:solidFill>
              </a:rPr>
              <a:t>  </a:t>
            </a:r>
            <a:r>
              <a:rPr lang="en-US" altLang="zh-CN" sz="2000" b="0">
                <a:solidFill>
                  <a:schemeClr val="tx1"/>
                </a:solidFill>
              </a:rPr>
              <a:t>Linux</a:t>
            </a:r>
            <a:r>
              <a:rPr lang="zh-CN" altLang="en-US" sz="2000" b="0">
                <a:solidFill>
                  <a:schemeClr val="tx1"/>
                </a:solidFill>
              </a:rPr>
              <a:t>内核 </a:t>
            </a:r>
          </a:p>
          <a:p>
            <a:pPr>
              <a:buClr>
                <a:srgbClr val="800000"/>
              </a:buClr>
              <a:buFont typeface="Wingdings" pitchFamily="2" charset="2"/>
              <a:buChar char="Ø"/>
            </a:pPr>
            <a:r>
              <a:rPr lang="zh-CN" altLang="en-US" sz="2000" b="0">
                <a:solidFill>
                  <a:schemeClr val="tx1"/>
                </a:solidFill>
              </a:rPr>
              <a:t>  </a:t>
            </a:r>
            <a:r>
              <a:rPr lang="en-US" altLang="zh-CN" sz="2000" b="0">
                <a:solidFill>
                  <a:schemeClr val="tx1"/>
                </a:solidFill>
              </a:rPr>
              <a:t>MS-DOS, Windows 9x (Windows 95, 98, Me) </a:t>
            </a:r>
          </a:p>
        </p:txBody>
      </p:sp>
      <p:pic>
        <p:nvPicPr>
          <p:cNvPr id="150534" name="Picture 6" descr="Kernel-microkernel-CN">
            <a:hlinkClick r:id="rId5"/>
          </p:cNvPr>
          <p:cNvPicPr>
            <a:picLocks noChangeAspect="1" noChangeArrowheads="1"/>
          </p:cNvPicPr>
          <p:nvPr/>
        </p:nvPicPr>
        <p:blipFill>
          <a:blip r:embed="rId6"/>
          <a:srcRect/>
          <a:stretch>
            <a:fillRect/>
          </a:stretch>
        </p:blipFill>
        <p:spPr bwMode="auto">
          <a:xfrm>
            <a:off x="5508625" y="3357563"/>
            <a:ext cx="3313113" cy="2292350"/>
          </a:xfrm>
          <a:prstGeom prst="rect">
            <a:avLst/>
          </a:prstGeom>
          <a:noFill/>
          <a:ln w="9525">
            <a:noFill/>
            <a:miter lim="800000"/>
            <a:headEnd/>
            <a:tailEnd/>
          </a:ln>
        </p:spPr>
      </p:pic>
      <p:sp>
        <p:nvSpPr>
          <p:cNvPr id="150535" name="Rectangle 7"/>
          <p:cNvSpPr>
            <a:spLocks noChangeArrowheads="1"/>
          </p:cNvSpPr>
          <p:nvPr/>
        </p:nvSpPr>
        <p:spPr bwMode="auto">
          <a:xfrm>
            <a:off x="1042988" y="2708275"/>
            <a:ext cx="4392612" cy="3444875"/>
          </a:xfrm>
          <a:prstGeom prst="rect">
            <a:avLst/>
          </a:prstGeom>
          <a:solidFill>
            <a:schemeClr val="bg1"/>
          </a:solidFill>
          <a:ln w="9525">
            <a:noFill/>
            <a:miter lim="800000"/>
            <a:headEnd/>
            <a:tailEnd/>
          </a:ln>
        </p:spPr>
        <p:txBody>
          <a:bodyPr anchor="ctr">
            <a:spAutoFit/>
          </a:bodyPr>
          <a:lstStyle/>
          <a:p>
            <a:r>
              <a:rPr lang="zh-CN" altLang="en-US" sz="2000"/>
              <a:t>微内核结构 </a:t>
            </a:r>
            <a:r>
              <a:rPr lang="en-US" altLang="zh-CN" sz="2000"/>
              <a:t>OS:</a:t>
            </a:r>
          </a:p>
          <a:p>
            <a:endParaRPr lang="en-US" altLang="zh-CN" sz="2000"/>
          </a:p>
          <a:p>
            <a:pPr>
              <a:buClr>
                <a:srgbClr val="800000"/>
              </a:buClr>
              <a:buFont typeface="Wingdings" pitchFamily="2" charset="2"/>
              <a:buChar char="Ø"/>
            </a:pPr>
            <a:r>
              <a:rPr lang="en-US" altLang="zh-CN" sz="2000" b="0"/>
              <a:t> </a:t>
            </a:r>
            <a:r>
              <a:rPr lang="en-US" altLang="zh-CN" sz="2000" b="0">
                <a:solidFill>
                  <a:schemeClr val="tx1"/>
                </a:solidFill>
              </a:rPr>
              <a:t>AIX </a:t>
            </a:r>
          </a:p>
          <a:p>
            <a:pPr>
              <a:buClr>
                <a:srgbClr val="800000"/>
              </a:buClr>
              <a:buFont typeface="Wingdings" pitchFamily="2" charset="2"/>
              <a:buChar char="Ø"/>
            </a:pPr>
            <a:r>
              <a:rPr lang="en-US" altLang="zh-CN" sz="2000" b="0">
                <a:solidFill>
                  <a:schemeClr val="tx1"/>
                </a:solidFill>
              </a:rPr>
              <a:t> BeOS </a:t>
            </a:r>
          </a:p>
          <a:p>
            <a:pPr>
              <a:buClr>
                <a:srgbClr val="800000"/>
              </a:buClr>
              <a:buFont typeface="Wingdings" pitchFamily="2" charset="2"/>
              <a:buChar char="Ø"/>
            </a:pPr>
            <a:r>
              <a:rPr lang="en-US" altLang="zh-CN" sz="2000" b="0">
                <a:solidFill>
                  <a:schemeClr val="tx1"/>
                </a:solidFill>
              </a:rPr>
              <a:t> L4</a:t>
            </a:r>
            <a:r>
              <a:rPr lang="zh-CN" altLang="en-US" sz="2000" b="0">
                <a:solidFill>
                  <a:schemeClr val="tx1"/>
                </a:solidFill>
              </a:rPr>
              <a:t>微内核系列 </a:t>
            </a:r>
          </a:p>
          <a:p>
            <a:pPr>
              <a:buClr>
                <a:srgbClr val="800000"/>
              </a:buClr>
              <a:buFont typeface="Wingdings" pitchFamily="2" charset="2"/>
              <a:buChar char="Ø"/>
            </a:pPr>
            <a:r>
              <a:rPr lang="pt-BR" altLang="zh-CN" sz="2000" b="0">
                <a:solidFill>
                  <a:schemeClr val="tx1"/>
                </a:solidFill>
              </a:rPr>
              <a:t> Mach, </a:t>
            </a:r>
            <a:r>
              <a:rPr lang="zh-CN" altLang="pt-BR" sz="2000" b="0">
                <a:solidFill>
                  <a:schemeClr val="tx1"/>
                </a:solidFill>
              </a:rPr>
              <a:t>用于</a:t>
            </a:r>
            <a:r>
              <a:rPr lang="pt-BR" altLang="zh-CN" sz="2000" b="0">
                <a:solidFill>
                  <a:schemeClr val="tx1"/>
                </a:solidFill>
              </a:rPr>
              <a:t>GNU Hurd</a:t>
            </a:r>
            <a:r>
              <a:rPr lang="zh-CN" altLang="pt-BR" sz="2000" b="0">
                <a:solidFill>
                  <a:schemeClr val="tx1"/>
                </a:solidFill>
              </a:rPr>
              <a:t>和</a:t>
            </a:r>
            <a:r>
              <a:rPr lang="pt-BR" altLang="zh-CN" sz="2000" b="0">
                <a:solidFill>
                  <a:schemeClr val="tx1"/>
                </a:solidFill>
              </a:rPr>
              <a:t>Mac OS X </a:t>
            </a:r>
          </a:p>
          <a:p>
            <a:pPr>
              <a:buClr>
                <a:srgbClr val="800000"/>
              </a:buClr>
              <a:buFont typeface="Wingdings" pitchFamily="2" charset="2"/>
              <a:buChar char="Ø"/>
            </a:pPr>
            <a:r>
              <a:rPr lang="en-US" altLang="zh-CN" sz="2000" b="0">
                <a:solidFill>
                  <a:schemeClr val="tx1"/>
                </a:solidFill>
              </a:rPr>
              <a:t> Minix </a:t>
            </a:r>
          </a:p>
          <a:p>
            <a:pPr>
              <a:buClr>
                <a:srgbClr val="800000"/>
              </a:buClr>
              <a:buFont typeface="Wingdings" pitchFamily="2" charset="2"/>
              <a:buChar char="Ø"/>
            </a:pPr>
            <a:r>
              <a:rPr lang="en-US" altLang="zh-CN" sz="2000" b="0">
                <a:solidFill>
                  <a:schemeClr val="tx1"/>
                </a:solidFill>
              </a:rPr>
              <a:t> MorphOS </a:t>
            </a:r>
          </a:p>
          <a:p>
            <a:pPr>
              <a:buClr>
                <a:srgbClr val="800000"/>
              </a:buClr>
              <a:buFont typeface="Wingdings" pitchFamily="2" charset="2"/>
              <a:buChar char="Ø"/>
            </a:pPr>
            <a:r>
              <a:rPr lang="en-US" altLang="zh-CN" sz="2000" b="0">
                <a:solidFill>
                  <a:schemeClr val="tx1"/>
                </a:solidFill>
              </a:rPr>
              <a:t> QNX </a:t>
            </a:r>
          </a:p>
          <a:p>
            <a:pPr>
              <a:buClr>
                <a:srgbClr val="800000"/>
              </a:buClr>
              <a:buFont typeface="Wingdings" pitchFamily="2" charset="2"/>
              <a:buChar char="Ø"/>
            </a:pPr>
            <a:r>
              <a:rPr lang="en-US" altLang="zh-CN" sz="2000" b="0">
                <a:solidFill>
                  <a:schemeClr val="tx1"/>
                </a:solidFill>
              </a:rPr>
              <a:t> RadiOS </a:t>
            </a:r>
          </a:p>
          <a:p>
            <a:pPr>
              <a:buClr>
                <a:srgbClr val="800000"/>
              </a:buClr>
              <a:buFont typeface="Wingdings" pitchFamily="2" charset="2"/>
              <a:buChar char="Ø"/>
            </a:pPr>
            <a:r>
              <a:rPr lang="en-US" altLang="zh-CN" sz="2000" b="0">
                <a:solidFill>
                  <a:schemeClr val="tx1"/>
                </a:solidFill>
              </a:rPr>
              <a:t> VSTa </a:t>
            </a:r>
            <a:endParaRPr lang="en-US" altLang="zh-CN" sz="2000" b="0">
              <a:solidFill>
                <a:schemeClr val="tx1"/>
              </a:solidFill>
              <a:latin typeface="Arial" charset="0"/>
              <a:ea typeface="宋体" pitchFamily="2" charset="-122"/>
            </a:endParaRP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3"/>
                                        </p:tgtEl>
                                        <p:attrNameLst>
                                          <p:attrName>style.visibility</p:attrName>
                                        </p:attrNameLst>
                                      </p:cBhvr>
                                      <p:to>
                                        <p:strVal val="visible"/>
                                      </p:to>
                                    </p:set>
                                    <p:animEffect transition="in" filter="blinds(horizontal)">
                                      <p:cBhvr>
                                        <p:cTn id="7" dur="500"/>
                                        <p:tgtEl>
                                          <p:spTgt spid="1505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0534"/>
                                        </p:tgtEl>
                                        <p:attrNameLst>
                                          <p:attrName>style.visibility</p:attrName>
                                        </p:attrNameLst>
                                      </p:cBhvr>
                                      <p:to>
                                        <p:strVal val="visible"/>
                                      </p:to>
                                    </p:set>
                                    <p:animEffect transition="in" filter="blinds(horizontal)">
                                      <p:cBhvr>
                                        <p:cTn id="12" dur="500"/>
                                        <p:tgtEl>
                                          <p:spTgt spid="15053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50535"/>
                                        </p:tgtEl>
                                        <p:attrNameLst>
                                          <p:attrName>style.visibility</p:attrName>
                                        </p:attrNameLst>
                                      </p:cBhvr>
                                      <p:to>
                                        <p:strVal val="visible"/>
                                      </p:to>
                                    </p:set>
                                    <p:animEffect transition="in" filter="diamond(in)">
                                      <p:cBhvr>
                                        <p:cTn id="17" dur="2000"/>
                                        <p:tgtEl>
                                          <p:spTgt spid="150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animBg="1"/>
      <p:bldP spid="1505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bwMode="auto">
          <a:xfrm>
            <a:off x="1116013" y="260350"/>
            <a:ext cx="3538537" cy="7778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1.2 UNIX</a:t>
            </a:r>
            <a:r>
              <a:rPr lang="zh-CN" altLang="en-US" smtClean="0"/>
              <a:t>简介</a:t>
            </a:r>
          </a:p>
        </p:txBody>
      </p:sp>
      <p:sp>
        <p:nvSpPr>
          <p:cNvPr id="98309" name="Rectangle 5" descr="新闻纸"/>
          <p:cNvSpPr>
            <a:spLocks noGrp="1" noChangeArrowheads="1"/>
          </p:cNvSpPr>
          <p:nvPr>
            <p:ph type="body" idx="1"/>
          </p:nvPr>
        </p:nvSpPr>
        <p:spPr bwMode="auto">
          <a:xfrm>
            <a:off x="827088" y="1196975"/>
            <a:ext cx="3721100" cy="533400"/>
          </a:xfrm>
          <a:blipFill dpi="0" rotWithShape="1">
            <a:blip r:embed="rId3"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buFontTx/>
              <a:buNone/>
              <a:defRPr/>
            </a:pPr>
            <a:r>
              <a:rPr lang="en-US" altLang="zh-CN" smtClean="0"/>
              <a:t>1.2.3 UNIX</a:t>
            </a:r>
            <a:r>
              <a:rPr lang="zh-CN" altLang="en-US" smtClean="0"/>
              <a:t>的特点和性能 </a:t>
            </a:r>
          </a:p>
        </p:txBody>
      </p:sp>
      <p:sp>
        <p:nvSpPr>
          <p:cNvPr id="23556" name="Text Box 6"/>
          <p:cNvSpPr txBox="1">
            <a:spLocks noChangeArrowheads="1"/>
          </p:cNvSpPr>
          <p:nvPr/>
        </p:nvSpPr>
        <p:spPr bwMode="auto">
          <a:xfrm>
            <a:off x="900113" y="2133600"/>
            <a:ext cx="7416800" cy="3231654"/>
          </a:xfrm>
          <a:prstGeom prst="rect">
            <a:avLst/>
          </a:prstGeom>
          <a:noFill/>
          <a:ln w="9525">
            <a:noFill/>
            <a:miter lim="800000"/>
            <a:headEnd/>
            <a:tailEnd/>
          </a:ln>
        </p:spPr>
        <p:txBody>
          <a:bodyPr>
            <a:spAutoFit/>
          </a:bodyPr>
          <a:lstStyle/>
          <a:p>
            <a:pPr>
              <a:spcBef>
                <a:spcPct val="50000"/>
              </a:spcBef>
            </a:pPr>
            <a:r>
              <a:rPr lang="en-US" altLang="zh-CN" sz="2400" dirty="0">
                <a:solidFill>
                  <a:srgbClr val="000099"/>
                </a:solidFill>
              </a:rPr>
              <a:t>1. UNIX</a:t>
            </a:r>
            <a:r>
              <a:rPr lang="zh-CN" altLang="en-US" sz="2400" dirty="0">
                <a:solidFill>
                  <a:srgbClr val="000099"/>
                </a:solidFill>
              </a:rPr>
              <a:t>是对已有技术的精选、提炼和发展 </a:t>
            </a:r>
          </a:p>
          <a:p>
            <a:pPr>
              <a:spcBef>
                <a:spcPct val="50000"/>
              </a:spcBef>
            </a:pPr>
            <a:r>
              <a:rPr lang="en-US" altLang="zh-CN" sz="2400" dirty="0">
                <a:solidFill>
                  <a:srgbClr val="000099"/>
                </a:solidFill>
              </a:rPr>
              <a:t>2. </a:t>
            </a:r>
            <a:r>
              <a:rPr lang="zh-CN" altLang="en-US" sz="2400" dirty="0">
                <a:solidFill>
                  <a:srgbClr val="000099"/>
                </a:solidFill>
              </a:rPr>
              <a:t>内核和核外程序的有机</a:t>
            </a:r>
            <a:r>
              <a:rPr lang="zh-CN" altLang="en-US" sz="2400" dirty="0" smtClean="0">
                <a:solidFill>
                  <a:srgbClr val="000099"/>
                </a:solidFill>
              </a:rPr>
              <a:t>结合</a:t>
            </a:r>
            <a:endParaRPr lang="zh-CN" altLang="en-US" sz="2400" dirty="0">
              <a:solidFill>
                <a:srgbClr val="000099"/>
              </a:solidFill>
            </a:endParaRPr>
          </a:p>
          <a:p>
            <a:pPr>
              <a:spcBef>
                <a:spcPct val="50000"/>
              </a:spcBef>
            </a:pPr>
            <a:r>
              <a:rPr lang="en-US" altLang="zh-CN" sz="2400" dirty="0" smtClean="0">
                <a:solidFill>
                  <a:srgbClr val="000099"/>
                </a:solidFill>
              </a:rPr>
              <a:t>3. </a:t>
            </a:r>
            <a:r>
              <a:rPr lang="zh-CN" altLang="en-US" sz="2400" dirty="0">
                <a:solidFill>
                  <a:srgbClr val="000099"/>
                </a:solidFill>
              </a:rPr>
              <a:t>文件系统可随意装卸 </a:t>
            </a:r>
          </a:p>
          <a:p>
            <a:pPr>
              <a:spcBef>
                <a:spcPct val="50000"/>
              </a:spcBef>
            </a:pPr>
            <a:r>
              <a:rPr lang="en-US" altLang="zh-CN" sz="2400" dirty="0" smtClean="0">
                <a:solidFill>
                  <a:srgbClr val="000099"/>
                </a:solidFill>
              </a:rPr>
              <a:t>4. </a:t>
            </a:r>
            <a:r>
              <a:rPr lang="zh-CN" altLang="en-US" sz="2400" dirty="0">
                <a:solidFill>
                  <a:srgbClr val="000099"/>
                </a:solidFill>
              </a:rPr>
              <a:t>文件和设备的统一处理 </a:t>
            </a:r>
          </a:p>
          <a:p>
            <a:pPr>
              <a:spcBef>
                <a:spcPct val="50000"/>
              </a:spcBef>
            </a:pPr>
            <a:r>
              <a:rPr lang="en-US" altLang="zh-CN" sz="2400" dirty="0" smtClean="0">
                <a:solidFill>
                  <a:srgbClr val="000099"/>
                </a:solidFill>
              </a:rPr>
              <a:t>5. </a:t>
            </a:r>
            <a:r>
              <a:rPr lang="zh-CN" altLang="en-US" sz="2400" dirty="0">
                <a:solidFill>
                  <a:srgbClr val="000099"/>
                </a:solidFill>
              </a:rPr>
              <a:t>丰富的核外程序 </a:t>
            </a:r>
          </a:p>
          <a:p>
            <a:pPr>
              <a:spcBef>
                <a:spcPct val="50000"/>
              </a:spcBef>
            </a:pPr>
            <a:r>
              <a:rPr lang="en-US" altLang="zh-CN" sz="2400" dirty="0" smtClean="0">
                <a:solidFill>
                  <a:srgbClr val="000099"/>
                </a:solidFill>
              </a:rPr>
              <a:t>6. </a:t>
            </a:r>
            <a:r>
              <a:rPr lang="zh-CN" altLang="en-US" sz="2400" dirty="0">
                <a:solidFill>
                  <a:srgbClr val="000099"/>
                </a:solidFill>
              </a:rPr>
              <a:t>可移植性良好  </a:t>
            </a:r>
          </a:p>
        </p:txBody>
      </p:sp>
    </p:spTree>
  </p:cSld>
  <p:clrMapOvr>
    <a:masterClrMapping/>
  </p:clrMapOvr>
  <p:transition spd="med"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1116013" y="260350"/>
            <a:ext cx="4330700" cy="7778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1.3 UNIX</a:t>
            </a:r>
            <a:r>
              <a:rPr lang="zh-CN" altLang="en-US" sz="3600" smtClean="0"/>
              <a:t>的优缺点</a:t>
            </a:r>
          </a:p>
        </p:txBody>
      </p:sp>
      <p:sp>
        <p:nvSpPr>
          <p:cNvPr id="86019" name="Rectangle 3"/>
          <p:cNvSpPr>
            <a:spLocks noGrp="1" noChangeArrowheads="1"/>
          </p:cNvSpPr>
          <p:nvPr>
            <p:ph type="body" idx="1"/>
          </p:nvPr>
        </p:nvSpPr>
        <p:spPr bwMode="auto">
          <a:xfrm>
            <a:off x="468313" y="1268413"/>
            <a:ext cx="4103687" cy="2736850"/>
          </a:xfrm>
          <a:solidFill>
            <a:schemeClr val="accent1"/>
          </a:solid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eaLnBrk="1" hangingPunct="1">
              <a:buFontTx/>
              <a:buNone/>
              <a:defRPr/>
            </a:pPr>
            <a:r>
              <a:rPr lang="en-US" altLang="zh-CN" smtClean="0">
                <a:solidFill>
                  <a:srgbClr val="CC0000"/>
                </a:solidFill>
              </a:rPr>
              <a:t>UNIX</a:t>
            </a:r>
            <a:r>
              <a:rPr lang="zh-CN" altLang="en-US" smtClean="0">
                <a:solidFill>
                  <a:srgbClr val="CC0000"/>
                </a:solidFill>
              </a:rPr>
              <a:t>优点</a:t>
            </a:r>
            <a:r>
              <a:rPr lang="en-US" altLang="zh-CN" smtClean="0">
                <a:solidFill>
                  <a:srgbClr val="CC0000"/>
                </a:solidFill>
              </a:rPr>
              <a:t>:</a:t>
            </a:r>
          </a:p>
          <a:p>
            <a:pPr eaLnBrk="1" hangingPunct="1">
              <a:defRPr/>
            </a:pPr>
            <a:r>
              <a:rPr lang="en-US" altLang="zh-CN" smtClean="0"/>
              <a:t>Simple and elegant. </a:t>
            </a:r>
          </a:p>
          <a:p>
            <a:pPr eaLnBrk="1" hangingPunct="1">
              <a:defRPr/>
            </a:pPr>
            <a:r>
              <a:rPr lang="zh-CN" altLang="en-US" smtClean="0"/>
              <a:t>文件系统小而简单</a:t>
            </a:r>
          </a:p>
          <a:p>
            <a:pPr eaLnBrk="1" hangingPunct="1">
              <a:defRPr/>
            </a:pPr>
            <a:r>
              <a:rPr lang="zh-CN" altLang="en-US" smtClean="0"/>
              <a:t>文本表示数据 </a:t>
            </a:r>
          </a:p>
          <a:p>
            <a:pPr eaLnBrk="1" hangingPunct="1">
              <a:defRPr/>
            </a:pPr>
            <a:r>
              <a:rPr lang="zh-CN" altLang="en-US" smtClean="0"/>
              <a:t>简单、统一的</a:t>
            </a:r>
            <a:r>
              <a:rPr lang="en-US" altLang="zh-CN" smtClean="0"/>
              <a:t>I/O</a:t>
            </a:r>
            <a:r>
              <a:rPr lang="zh-CN" altLang="en-US" smtClean="0"/>
              <a:t>外设接口 </a:t>
            </a:r>
          </a:p>
          <a:p>
            <a:pPr eaLnBrk="1" hangingPunct="1">
              <a:defRPr/>
            </a:pPr>
            <a:r>
              <a:rPr lang="zh-CN" altLang="en-US" smtClean="0"/>
              <a:t>可移植性 </a:t>
            </a:r>
          </a:p>
        </p:txBody>
      </p:sp>
      <p:sp>
        <p:nvSpPr>
          <p:cNvPr id="86020" name="Rectangle 4"/>
          <p:cNvSpPr>
            <a:spLocks noChangeArrowheads="1"/>
          </p:cNvSpPr>
          <p:nvPr/>
        </p:nvSpPr>
        <p:spPr bwMode="auto">
          <a:xfrm>
            <a:off x="4140200" y="3141663"/>
            <a:ext cx="4824413" cy="3095625"/>
          </a:xfrm>
          <a:prstGeom prst="rect">
            <a:avLst/>
          </a:prstGeom>
          <a:solidFill>
            <a:schemeClr val="accent1"/>
          </a:solidFill>
          <a:ln w="9525">
            <a:noFill/>
            <a:miter lim="800000"/>
            <a:headEnd/>
            <a:tailEnd/>
          </a:ln>
          <a:effectLst>
            <a:outerShdw dist="107763" dir="2700000" algn="ctr" rotWithShape="0">
              <a:schemeClr val="bg2">
                <a:alpha val="50000"/>
              </a:schemeClr>
            </a:outerShdw>
          </a:effectLst>
        </p:spPr>
        <p:txBody>
          <a:bodyPr/>
          <a:lstStyle/>
          <a:p>
            <a:pPr marL="342900" indent="-342900">
              <a:spcBef>
                <a:spcPct val="20000"/>
              </a:spcBef>
              <a:defRPr/>
            </a:pPr>
            <a:r>
              <a:rPr lang="en-US" altLang="zh-CN" sz="2400">
                <a:solidFill>
                  <a:srgbClr val="CC0000"/>
                </a:solidFill>
                <a:latin typeface="宋体" pitchFamily="2" charset="-122"/>
                <a:ea typeface="宋体" pitchFamily="2" charset="-122"/>
              </a:rPr>
              <a:t>UNIX</a:t>
            </a:r>
            <a:r>
              <a:rPr lang="zh-CN" altLang="en-US" sz="2400">
                <a:solidFill>
                  <a:srgbClr val="CC0000"/>
                </a:solidFill>
                <a:latin typeface="宋体" pitchFamily="2" charset="-122"/>
                <a:ea typeface="宋体" pitchFamily="2" charset="-122"/>
              </a:rPr>
              <a:t>缺点</a:t>
            </a:r>
            <a:r>
              <a:rPr lang="en-US" altLang="zh-CN" sz="2400">
                <a:solidFill>
                  <a:srgbClr val="CC0000"/>
                </a:solidFill>
                <a:latin typeface="宋体" pitchFamily="2" charset="-122"/>
                <a:ea typeface="宋体" pitchFamily="2" charset="-122"/>
              </a:rPr>
              <a:t>:</a:t>
            </a:r>
          </a:p>
          <a:p>
            <a:pPr marL="342900" indent="-342900">
              <a:spcBef>
                <a:spcPct val="20000"/>
              </a:spcBef>
              <a:buFontTx/>
              <a:buChar char="•"/>
              <a:defRPr/>
            </a:pPr>
            <a:r>
              <a:rPr lang="zh-CN" altLang="en-US" sz="2400">
                <a:solidFill>
                  <a:schemeClr val="tx1"/>
                </a:solidFill>
                <a:latin typeface="宋体" pitchFamily="2" charset="-122"/>
                <a:ea typeface="宋体" pitchFamily="2" charset="-122"/>
              </a:rPr>
              <a:t>功能越来越强</a:t>
            </a:r>
            <a:r>
              <a:rPr lang="en-US" altLang="zh-CN" sz="2400">
                <a:solidFill>
                  <a:schemeClr val="tx1"/>
                </a:solidFill>
                <a:latin typeface="宋体" pitchFamily="2" charset="-122"/>
                <a:ea typeface="宋体" pitchFamily="2" charset="-122"/>
              </a:rPr>
              <a:t>,</a:t>
            </a:r>
            <a:r>
              <a:rPr lang="zh-CN" altLang="en-US" sz="2400">
                <a:solidFill>
                  <a:schemeClr val="tx1"/>
                </a:solidFill>
                <a:latin typeface="宋体" pitchFamily="2" charset="-122"/>
                <a:ea typeface="宋体" pitchFamily="2" charset="-122"/>
              </a:rPr>
              <a:t>也越来越复杂</a:t>
            </a:r>
          </a:p>
          <a:p>
            <a:pPr marL="342900" indent="-342900">
              <a:spcBef>
                <a:spcPct val="20000"/>
              </a:spcBef>
              <a:buFontTx/>
              <a:buChar char="•"/>
              <a:defRPr/>
            </a:pPr>
            <a:r>
              <a:rPr lang="zh-CN" altLang="en-US" sz="2400">
                <a:solidFill>
                  <a:schemeClr val="tx1"/>
                </a:solidFill>
                <a:latin typeface="宋体" pitchFamily="2" charset="-122"/>
                <a:ea typeface="宋体" pitchFamily="2" charset="-122"/>
              </a:rPr>
              <a:t>早期没有简单、统一的用户接口 </a:t>
            </a:r>
          </a:p>
          <a:p>
            <a:pPr marL="342900" indent="-342900">
              <a:spcBef>
                <a:spcPct val="20000"/>
              </a:spcBef>
              <a:buFontTx/>
              <a:buChar char="•"/>
              <a:defRPr/>
            </a:pPr>
            <a:r>
              <a:rPr lang="zh-CN" altLang="en-US" sz="2400">
                <a:solidFill>
                  <a:schemeClr val="tx1"/>
                </a:solidFill>
                <a:latin typeface="宋体" pitchFamily="2" charset="-122"/>
                <a:ea typeface="宋体" pitchFamily="2" charset="-122"/>
              </a:rPr>
              <a:t>让用户用基本组件构造工具 </a:t>
            </a:r>
          </a:p>
          <a:p>
            <a:pPr marL="342900" indent="-342900">
              <a:spcBef>
                <a:spcPct val="20000"/>
              </a:spcBef>
              <a:buFontTx/>
              <a:buChar char="•"/>
              <a:defRPr/>
            </a:pPr>
            <a:r>
              <a:rPr lang="zh-CN" altLang="en-US" sz="2400">
                <a:solidFill>
                  <a:schemeClr val="tx1"/>
                </a:solidFill>
                <a:latin typeface="宋体" pitchFamily="2" charset="-122"/>
                <a:ea typeface="宋体" pitchFamily="2" charset="-122"/>
              </a:rPr>
              <a:t>成功的牺牲品 </a:t>
            </a:r>
          </a:p>
          <a:p>
            <a:pPr marL="342900" indent="-342900">
              <a:spcBef>
                <a:spcPct val="20000"/>
              </a:spcBef>
              <a:buFontTx/>
              <a:buChar char="•"/>
              <a:defRPr/>
            </a:pPr>
            <a:r>
              <a:rPr lang="zh-CN" altLang="en-US" sz="2400">
                <a:solidFill>
                  <a:schemeClr val="tx1"/>
                </a:solidFill>
                <a:latin typeface="宋体" pitchFamily="2" charset="-122"/>
                <a:ea typeface="宋体" pitchFamily="2" charset="-122"/>
              </a:rPr>
              <a:t>标准化问题</a:t>
            </a:r>
          </a:p>
          <a:p>
            <a:pPr marL="342900" indent="-342900">
              <a:spcBef>
                <a:spcPct val="20000"/>
              </a:spcBef>
              <a:buFontTx/>
              <a:buChar char="•"/>
              <a:defRPr/>
            </a:pPr>
            <a:r>
              <a:rPr lang="zh-CN" altLang="en-US" sz="2400">
                <a:solidFill>
                  <a:schemeClr val="tx1"/>
                </a:solidFill>
                <a:latin typeface="宋体" pitchFamily="2" charset="-122"/>
                <a:ea typeface="宋体" pitchFamily="2" charset="-122"/>
              </a:rPr>
              <a:t>传统的</a:t>
            </a:r>
            <a:r>
              <a:rPr lang="en-US" altLang="zh-CN" sz="2400">
                <a:solidFill>
                  <a:schemeClr val="tx1"/>
                </a:solidFill>
                <a:latin typeface="宋体" pitchFamily="2" charset="-122"/>
                <a:ea typeface="宋体" pitchFamily="2" charset="-122"/>
              </a:rPr>
              <a:t>UNIX</a:t>
            </a:r>
            <a:r>
              <a:rPr lang="zh-CN" altLang="en-US" sz="2400">
                <a:solidFill>
                  <a:schemeClr val="tx1"/>
                </a:solidFill>
                <a:latin typeface="宋体" pitchFamily="2" charset="-122"/>
                <a:ea typeface="宋体" pitchFamily="2" charset="-122"/>
              </a:rPr>
              <a:t>内核</a:t>
            </a:r>
            <a:r>
              <a:rPr lang="en-US" altLang="zh-CN" sz="2400">
                <a:solidFill>
                  <a:schemeClr val="tx1"/>
                </a:solidFill>
                <a:latin typeface="宋体" pitchFamily="2" charset="-122"/>
                <a:ea typeface="宋体" pitchFamily="2" charset="-122"/>
              </a:rPr>
              <a:t>,</a:t>
            </a:r>
            <a:r>
              <a:rPr lang="zh-CN" altLang="en-US" sz="2400">
                <a:solidFill>
                  <a:schemeClr val="tx1"/>
                </a:solidFill>
                <a:latin typeface="宋体" pitchFamily="2" charset="-122"/>
                <a:ea typeface="宋体" pitchFamily="2" charset="-122"/>
              </a:rPr>
              <a:t>代码不能重用  </a:t>
            </a:r>
          </a:p>
        </p:txBody>
      </p:sp>
      <p:sp>
        <p:nvSpPr>
          <p:cNvPr id="24581" name="AutoShape 6">
            <a:hlinkClick r:id="rId2" action="ppaction://hlinksldjump" highlightClick="1"/>
          </p:cNvPr>
          <p:cNvSpPr>
            <a:spLocks noChangeArrowheads="1"/>
          </p:cNvSpPr>
          <p:nvPr/>
        </p:nvSpPr>
        <p:spPr bwMode="auto">
          <a:xfrm>
            <a:off x="8893175" y="6642100"/>
            <a:ext cx="250825" cy="215900"/>
          </a:xfrm>
          <a:prstGeom prst="actionButtonBeginning">
            <a:avLst/>
          </a:prstGeom>
          <a:solidFill>
            <a:srgbClr val="CCFFFF"/>
          </a:solidFill>
          <a:ln w="9525">
            <a:noFill/>
            <a:miter lim="800000"/>
            <a:headEnd/>
            <a:tailEnd/>
          </a:ln>
        </p:spPr>
        <p:txBody>
          <a:bodyPr wrap="none" anchor="ctr"/>
          <a:lstStyle/>
          <a:p>
            <a:endParaRPr lang="zh-CN" altLang="en-US"/>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9">
                                            <p:bg/>
                                          </p:spTgt>
                                        </p:tgtEl>
                                        <p:attrNameLst>
                                          <p:attrName>style.visibility</p:attrName>
                                        </p:attrNameLst>
                                      </p:cBhvr>
                                      <p:to>
                                        <p:strVal val="visible"/>
                                      </p:to>
                                    </p:set>
                                    <p:animEffect transition="in" filter="blinds(horizontal)">
                                      <p:cBhvr>
                                        <p:cTn id="7" dur="500"/>
                                        <p:tgtEl>
                                          <p:spTgt spid="86019">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19">
                                            <p:txEl>
                                              <p:pRg st="0" end="0"/>
                                            </p:txEl>
                                          </p:spTgt>
                                        </p:tgtEl>
                                        <p:attrNameLst>
                                          <p:attrName>style.visibility</p:attrName>
                                        </p:attrNameLst>
                                      </p:cBhvr>
                                      <p:to>
                                        <p:strVal val="visible"/>
                                      </p:to>
                                    </p:set>
                                    <p:animEffect transition="in" filter="blinds(horizontal)">
                                      <p:cBhvr>
                                        <p:cTn id="12" dur="500"/>
                                        <p:tgtEl>
                                          <p:spTgt spid="860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019">
                                            <p:txEl>
                                              <p:pRg st="1" end="1"/>
                                            </p:txEl>
                                          </p:spTgt>
                                        </p:tgtEl>
                                        <p:attrNameLst>
                                          <p:attrName>style.visibility</p:attrName>
                                        </p:attrNameLst>
                                      </p:cBhvr>
                                      <p:to>
                                        <p:strVal val="visible"/>
                                      </p:to>
                                    </p:set>
                                    <p:animEffect transition="in" filter="blinds(horizontal)">
                                      <p:cBhvr>
                                        <p:cTn id="17" dur="500"/>
                                        <p:tgtEl>
                                          <p:spTgt spid="860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019">
                                            <p:txEl>
                                              <p:pRg st="2" end="2"/>
                                            </p:txEl>
                                          </p:spTgt>
                                        </p:tgtEl>
                                        <p:attrNameLst>
                                          <p:attrName>style.visibility</p:attrName>
                                        </p:attrNameLst>
                                      </p:cBhvr>
                                      <p:to>
                                        <p:strVal val="visible"/>
                                      </p:to>
                                    </p:set>
                                    <p:animEffect transition="in" filter="blinds(horizontal)">
                                      <p:cBhvr>
                                        <p:cTn id="22" dur="500"/>
                                        <p:tgtEl>
                                          <p:spTgt spid="860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6019">
                                            <p:txEl>
                                              <p:pRg st="3" end="3"/>
                                            </p:txEl>
                                          </p:spTgt>
                                        </p:tgtEl>
                                        <p:attrNameLst>
                                          <p:attrName>style.visibility</p:attrName>
                                        </p:attrNameLst>
                                      </p:cBhvr>
                                      <p:to>
                                        <p:strVal val="visible"/>
                                      </p:to>
                                    </p:set>
                                    <p:animEffect transition="in" filter="blinds(horizontal)">
                                      <p:cBhvr>
                                        <p:cTn id="27" dur="500"/>
                                        <p:tgtEl>
                                          <p:spTgt spid="860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6019">
                                            <p:txEl>
                                              <p:pRg st="4" end="4"/>
                                            </p:txEl>
                                          </p:spTgt>
                                        </p:tgtEl>
                                        <p:attrNameLst>
                                          <p:attrName>style.visibility</p:attrName>
                                        </p:attrNameLst>
                                      </p:cBhvr>
                                      <p:to>
                                        <p:strVal val="visible"/>
                                      </p:to>
                                    </p:set>
                                    <p:animEffect transition="in" filter="blinds(horizontal)">
                                      <p:cBhvr>
                                        <p:cTn id="32" dur="500"/>
                                        <p:tgtEl>
                                          <p:spTgt spid="8601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6019">
                                            <p:txEl>
                                              <p:pRg st="5" end="5"/>
                                            </p:txEl>
                                          </p:spTgt>
                                        </p:tgtEl>
                                        <p:attrNameLst>
                                          <p:attrName>style.visibility</p:attrName>
                                        </p:attrNameLst>
                                      </p:cBhvr>
                                      <p:to>
                                        <p:strVal val="visible"/>
                                      </p:to>
                                    </p:set>
                                    <p:animEffect transition="in" filter="blinds(horizontal)">
                                      <p:cBhvr>
                                        <p:cTn id="37" dur="500"/>
                                        <p:tgtEl>
                                          <p:spTgt spid="8601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86020"/>
                                        </p:tgtEl>
                                        <p:attrNameLst>
                                          <p:attrName>style.visibility</p:attrName>
                                        </p:attrNameLst>
                                      </p:cBhvr>
                                      <p:to>
                                        <p:strVal val="visible"/>
                                      </p:to>
                                    </p:set>
                                    <p:animEffect transition="in" filter="blinds(vertical)">
                                      <p:cBhvr>
                                        <p:cTn id="42"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nimBg="1"/>
      <p:bldP spid="860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971550" y="260350"/>
            <a:ext cx="5543550" cy="6477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与</a:t>
            </a:r>
            <a:r>
              <a:rPr lang="en-US" altLang="zh-CN" smtClean="0"/>
              <a:t>UNIX</a:t>
            </a:r>
            <a:r>
              <a:rPr lang="zh-CN" altLang="en-US" smtClean="0"/>
              <a:t>的关系</a:t>
            </a:r>
          </a:p>
        </p:txBody>
      </p:sp>
      <p:sp>
        <p:nvSpPr>
          <p:cNvPr id="18435" name="Rectangle 3"/>
          <p:cNvSpPr>
            <a:spLocks noGrp="1" noChangeArrowheads="1"/>
          </p:cNvSpPr>
          <p:nvPr>
            <p:ph type="body" idx="1"/>
          </p:nvPr>
        </p:nvSpPr>
        <p:spPr bwMode="auto">
          <a:xfrm>
            <a:off x="684213" y="1268413"/>
            <a:ext cx="8280400" cy="504031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zh-CN" altLang="en-US" sz="2000" smtClean="0"/>
              <a:t>二者的最大区别为：前者是开源代码的自由软件，而后者是对源代码实行知识产权保护的传统商业软件。其差别还包括</a:t>
            </a:r>
            <a:r>
              <a:rPr lang="en-US" altLang="zh-CN" sz="2000" smtClean="0"/>
              <a:t>:</a:t>
            </a:r>
          </a:p>
          <a:p>
            <a:pPr eaLnBrk="1" hangingPunct="1">
              <a:buFontTx/>
              <a:buNone/>
            </a:pPr>
            <a:r>
              <a:rPr lang="en-US" altLang="zh-CN" sz="2000" smtClean="0"/>
              <a:t>(1)UNIX</a:t>
            </a:r>
            <a:r>
              <a:rPr lang="zh-CN" altLang="en-US" sz="2000" smtClean="0"/>
              <a:t>是商业软件，通常与大型计算机配套销售。而</a:t>
            </a:r>
            <a:r>
              <a:rPr lang="en-US" altLang="zh-CN" sz="2000" smtClean="0"/>
              <a:t>Linux</a:t>
            </a:r>
            <a:r>
              <a:rPr lang="zh-CN" altLang="en-US" sz="2000" smtClean="0"/>
              <a:t>是免费的，可以运行在多种计算机平台上，包括基于</a:t>
            </a:r>
            <a:r>
              <a:rPr lang="en-US" altLang="zh-CN" sz="2000" smtClean="0"/>
              <a:t>x86</a:t>
            </a:r>
            <a:r>
              <a:rPr lang="zh-CN" altLang="en-US" sz="2000" smtClean="0"/>
              <a:t>体系的微型计算机。</a:t>
            </a:r>
          </a:p>
          <a:p>
            <a:pPr eaLnBrk="1" hangingPunct="1">
              <a:buFontTx/>
              <a:buNone/>
            </a:pPr>
            <a:r>
              <a:rPr lang="en-US" altLang="zh-CN" sz="2000" smtClean="0"/>
              <a:t>(2)Linux</a:t>
            </a:r>
            <a:r>
              <a:rPr lang="zh-CN" altLang="en-US" sz="2000" smtClean="0"/>
              <a:t>和</a:t>
            </a:r>
            <a:r>
              <a:rPr lang="en-US" altLang="zh-CN" sz="2000" smtClean="0"/>
              <a:t>UNIX</a:t>
            </a:r>
            <a:r>
              <a:rPr lang="zh-CN" altLang="en-US" sz="2000" smtClean="0"/>
              <a:t>都是操作系统的名称，但</a:t>
            </a:r>
            <a:r>
              <a:rPr lang="en-US" altLang="zh-CN" sz="2000" smtClean="0"/>
              <a:t>UNIX</a:t>
            </a:r>
            <a:r>
              <a:rPr lang="zh-CN" altLang="en-US" sz="2000" smtClean="0"/>
              <a:t>这</a:t>
            </a:r>
            <a:r>
              <a:rPr lang="en-US" altLang="zh-CN" sz="2000" smtClean="0"/>
              <a:t>4</a:t>
            </a:r>
            <a:r>
              <a:rPr lang="zh-CN" altLang="en-US" sz="2000" smtClean="0"/>
              <a:t>个字母除了是操作系统名称外，还作为商标归</a:t>
            </a:r>
            <a:r>
              <a:rPr lang="en-US" altLang="zh-CN" sz="2000" smtClean="0"/>
              <a:t>SCO</a:t>
            </a:r>
            <a:r>
              <a:rPr lang="zh-CN" altLang="en-US" sz="2000" smtClean="0"/>
              <a:t>公司所有。</a:t>
            </a:r>
          </a:p>
          <a:p>
            <a:pPr eaLnBrk="1" hangingPunct="1">
              <a:buFontTx/>
              <a:buNone/>
            </a:pPr>
            <a:r>
              <a:rPr lang="en-US" altLang="zh-CN" sz="2000" smtClean="0"/>
              <a:t>(3)Linux</a:t>
            </a:r>
            <a:r>
              <a:rPr lang="zh-CN" altLang="en-US" sz="2000" smtClean="0"/>
              <a:t>的商业化产品有</a:t>
            </a:r>
            <a:r>
              <a:rPr lang="en-US" altLang="zh-CN" sz="2000" smtClean="0"/>
              <a:t>RedHat Linux</a:t>
            </a:r>
            <a:r>
              <a:rPr lang="zh-CN" altLang="en-US" sz="2000" smtClean="0"/>
              <a:t>、</a:t>
            </a:r>
            <a:r>
              <a:rPr lang="en-US" altLang="zh-CN" sz="2000" smtClean="0"/>
              <a:t>SuSe Linux</a:t>
            </a:r>
            <a:r>
              <a:rPr lang="zh-CN" altLang="en-US" sz="2000" smtClean="0"/>
              <a:t>、</a:t>
            </a:r>
            <a:r>
              <a:rPr lang="en-US" altLang="zh-CN" sz="2000" smtClean="0"/>
              <a:t>SlakeWare Linux</a:t>
            </a:r>
            <a:r>
              <a:rPr lang="zh-CN" altLang="en-US" sz="2000" smtClean="0"/>
              <a:t>、国内的红旗</a:t>
            </a:r>
            <a:r>
              <a:rPr lang="en-US" altLang="zh-CN" sz="2000" smtClean="0"/>
              <a:t>Linux</a:t>
            </a:r>
            <a:r>
              <a:rPr lang="zh-CN" altLang="en-US" sz="2000" smtClean="0"/>
              <a:t>以及</a:t>
            </a:r>
            <a:r>
              <a:rPr lang="en-US" altLang="zh-CN" sz="2000" smtClean="0"/>
              <a:t>Turbo Linux</a:t>
            </a:r>
            <a:r>
              <a:rPr lang="zh-CN" altLang="en-US" sz="2000" smtClean="0"/>
              <a:t>；</a:t>
            </a:r>
            <a:r>
              <a:rPr lang="en-US" altLang="zh-CN" sz="2000" smtClean="0"/>
              <a:t>UNIX</a:t>
            </a:r>
            <a:r>
              <a:rPr lang="zh-CN" altLang="en-US" sz="2000" smtClean="0"/>
              <a:t>的商业化产品主要有</a:t>
            </a:r>
            <a:r>
              <a:rPr lang="en-US" altLang="zh-CN" sz="2000" smtClean="0"/>
              <a:t>Sun</a:t>
            </a:r>
            <a:r>
              <a:rPr lang="zh-CN" altLang="en-US" sz="2000" smtClean="0"/>
              <a:t>的</a:t>
            </a:r>
            <a:r>
              <a:rPr lang="en-US" altLang="zh-CN" sz="2000" smtClean="0"/>
              <a:t>Solaris</a:t>
            </a:r>
            <a:r>
              <a:rPr lang="zh-CN" altLang="en-US" sz="2000" smtClean="0"/>
              <a:t>、</a:t>
            </a:r>
            <a:r>
              <a:rPr lang="en-US" altLang="zh-CN" sz="2000" smtClean="0"/>
              <a:t>IBM</a:t>
            </a:r>
            <a:r>
              <a:rPr lang="zh-CN" altLang="en-US" sz="2000" smtClean="0"/>
              <a:t>的</a:t>
            </a:r>
            <a:r>
              <a:rPr lang="en-US" altLang="zh-CN" sz="2000" smtClean="0"/>
              <a:t>AIX</a:t>
            </a:r>
            <a:r>
              <a:rPr lang="zh-CN" altLang="en-US" sz="2000" smtClean="0"/>
              <a:t>、</a:t>
            </a:r>
            <a:r>
              <a:rPr lang="en-US" altLang="zh-CN" sz="2000" smtClean="0"/>
              <a:t>HP</a:t>
            </a:r>
            <a:r>
              <a:rPr lang="zh-CN" altLang="en-US" sz="2000" smtClean="0"/>
              <a:t>的</a:t>
            </a:r>
            <a:r>
              <a:rPr lang="en-US" altLang="zh-CN" sz="2000" smtClean="0"/>
              <a:t>HP-UX</a:t>
            </a:r>
            <a:r>
              <a:rPr lang="zh-CN" altLang="en-US" sz="2000" smtClean="0"/>
              <a:t>以及</a:t>
            </a:r>
            <a:r>
              <a:rPr lang="en-US" altLang="zh-CN" sz="2000" smtClean="0"/>
              <a:t>x86</a:t>
            </a:r>
            <a:r>
              <a:rPr lang="zh-CN" altLang="en-US" sz="2000" smtClean="0"/>
              <a:t>平台的</a:t>
            </a:r>
            <a:r>
              <a:rPr lang="en-US" altLang="zh-CN" sz="2000" smtClean="0"/>
              <a:t>SCO UNIX/UNIXware</a:t>
            </a:r>
            <a:r>
              <a:rPr lang="zh-CN" altLang="en-US" sz="2000" smtClean="0"/>
              <a:t>。</a:t>
            </a:r>
          </a:p>
          <a:p>
            <a:pPr eaLnBrk="1" hangingPunct="1">
              <a:buFontTx/>
              <a:buNone/>
            </a:pPr>
            <a:r>
              <a:rPr lang="en-US" altLang="zh-CN" sz="2000" smtClean="0"/>
              <a:t>(4)Linux</a:t>
            </a:r>
            <a:r>
              <a:rPr lang="zh-CN" altLang="en-US" sz="2000" smtClean="0"/>
              <a:t>的核心是免费的、自由使用的，核心源代码是开放的；而</a:t>
            </a:r>
            <a:r>
              <a:rPr lang="en-US" altLang="zh-CN" sz="2000" smtClean="0"/>
              <a:t>UNIX</a:t>
            </a:r>
            <a:r>
              <a:rPr lang="zh-CN" altLang="en-US" sz="2000" smtClean="0"/>
              <a:t>的核心是保密的。</a:t>
            </a:r>
          </a:p>
          <a:p>
            <a:pPr eaLnBrk="1" hangingPunct="1">
              <a:buFontTx/>
              <a:buNone/>
            </a:pPr>
            <a:r>
              <a:rPr lang="en-US" altLang="zh-CN" sz="2000" smtClean="0"/>
              <a:t>(5)Linux</a:t>
            </a:r>
            <a:r>
              <a:rPr lang="zh-CN" altLang="en-US" sz="2000" smtClean="0"/>
              <a:t>对硬件的要求比</a:t>
            </a:r>
            <a:r>
              <a:rPr lang="en-US" altLang="zh-CN" sz="2000" smtClean="0"/>
              <a:t>UNIX</a:t>
            </a:r>
            <a:r>
              <a:rPr lang="zh-CN" altLang="en-US" sz="2000" smtClean="0"/>
              <a:t>低，使用上比</a:t>
            </a:r>
            <a:r>
              <a:rPr lang="en-US" altLang="zh-CN" sz="2000" smtClean="0"/>
              <a:t>UNIX</a:t>
            </a:r>
            <a:r>
              <a:rPr lang="zh-CN" altLang="en-US" sz="2000" smtClean="0"/>
              <a:t>容易掌握。</a:t>
            </a:r>
          </a:p>
          <a:p>
            <a:pPr eaLnBrk="1" hangingPunct="1">
              <a:buFontTx/>
              <a:buNone/>
            </a:pPr>
            <a:r>
              <a:rPr lang="en-US" altLang="zh-CN" sz="2000" smtClean="0"/>
              <a:t>(6)</a:t>
            </a:r>
            <a:r>
              <a:rPr lang="zh-CN" altLang="en-US" sz="2000" smtClean="0"/>
              <a:t>由于</a:t>
            </a:r>
            <a:r>
              <a:rPr lang="en-US" altLang="zh-CN" sz="2000" smtClean="0"/>
              <a:t>Linux</a:t>
            </a:r>
            <a:r>
              <a:rPr lang="zh-CN" altLang="en-US" sz="2000" smtClean="0"/>
              <a:t>是由</a:t>
            </a:r>
            <a:r>
              <a:rPr lang="en-US" altLang="zh-CN" sz="2000" smtClean="0"/>
              <a:t>UNIX</a:t>
            </a:r>
            <a:r>
              <a:rPr lang="zh-CN" altLang="en-US" sz="2000" smtClean="0"/>
              <a:t>发展起来的，所以性能上要比</a:t>
            </a:r>
            <a:r>
              <a:rPr lang="en-US" altLang="zh-CN" sz="2000" smtClean="0"/>
              <a:t>UNIX</a:t>
            </a:r>
            <a:r>
              <a:rPr lang="zh-CN" altLang="en-US" sz="2000" smtClean="0"/>
              <a:t>差一些。 </a:t>
            </a:r>
          </a:p>
        </p:txBody>
      </p:sp>
      <p:sp>
        <p:nvSpPr>
          <p:cNvPr id="25604" name="左箭头 3">
            <a:hlinkClick r:id="rId3" action="ppaction://hlinksldjump"/>
          </p:cNvPr>
          <p:cNvSpPr>
            <a:spLocks noChangeArrowheads="1"/>
          </p:cNvSpPr>
          <p:nvPr/>
        </p:nvSpPr>
        <p:spPr bwMode="auto">
          <a:xfrm>
            <a:off x="8820150" y="6542088"/>
            <a:ext cx="323850" cy="315912"/>
          </a:xfrm>
          <a:prstGeom prst="leftArrow">
            <a:avLst>
              <a:gd name="adj1" fmla="val 50000"/>
              <a:gd name="adj2" fmla="val 49970"/>
            </a:avLst>
          </a:prstGeom>
          <a:solidFill>
            <a:schemeClr val="accent1"/>
          </a:solidFill>
          <a:ln w="9525" algn="ctr">
            <a:solidFill>
              <a:schemeClr val="tx1"/>
            </a:solidFill>
            <a:round/>
            <a:headEnd/>
            <a:tailEnd/>
          </a:ln>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strips(downRight)">
                                      <p:cBhvr>
                                        <p:cTn id="7" dur="500"/>
                                        <p:tgtEl>
                                          <p:spTgt spid="1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strips(downRight)">
                                      <p:cBhvr>
                                        <p:cTn id="12" dur="500"/>
                                        <p:tgtEl>
                                          <p:spTgt spid="184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animEffect transition="in" filter="strips(downRight)">
                                      <p:cBhvr>
                                        <p:cTn id="17" dur="500"/>
                                        <p:tgtEl>
                                          <p:spTgt spid="184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strips(downRight)">
                                      <p:cBhvr>
                                        <p:cTn id="22" dur="500"/>
                                        <p:tgtEl>
                                          <p:spTgt spid="184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animEffect transition="in" filter="strips(downRight)">
                                      <p:cBhvr>
                                        <p:cTn id="27" dur="500"/>
                                        <p:tgtEl>
                                          <p:spTgt spid="1843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8435">
                                            <p:txEl>
                                              <p:pRg st="6" end="6"/>
                                            </p:txEl>
                                          </p:spTgt>
                                        </p:tgtEl>
                                        <p:attrNameLst>
                                          <p:attrName>style.visibility</p:attrName>
                                        </p:attrNameLst>
                                      </p:cBhvr>
                                      <p:to>
                                        <p:strVal val="visible"/>
                                      </p:to>
                                    </p:set>
                                    <p:animEffect transition="in" filter="strips(downRight)">
                                      <p:cBhvr>
                                        <p:cTn id="32"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xfrm>
            <a:off x="914400" y="214313"/>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t>A few major examples of software from the GNU Project distributed under the GPL follow:</a:t>
            </a:r>
            <a:br>
              <a:rPr lang="en-US" altLang="zh-CN" sz="2800" smtClean="0"/>
            </a:br>
            <a:endParaRPr lang="zh-CN" altLang="en-US" sz="2800" smtClean="0"/>
          </a:p>
        </p:txBody>
      </p:sp>
      <p:sp>
        <p:nvSpPr>
          <p:cNvPr id="26627" name="内容占位符 2"/>
          <p:cNvSpPr>
            <a:spLocks noGrp="1"/>
          </p:cNvSpPr>
          <p:nvPr>
            <p:ph idx="1"/>
          </p:nvPr>
        </p:nvSpPr>
        <p:spPr bwMode="auto">
          <a:xfrm>
            <a:off x="714375" y="1357313"/>
            <a:ext cx="8229600" cy="4525962"/>
          </a:xfrm>
          <a:noFill/>
          <a:ln>
            <a:miter lim="800000"/>
            <a:headEnd/>
            <a:tailEnd/>
          </a:ln>
        </p:spPr>
        <p:txBody>
          <a:bodyPr vert="horz" wrap="square" lIns="91440" tIns="45720" rIns="91440" bIns="45720" numCol="1" anchor="t" anchorCtr="0" compatLnSpc="1">
            <a:prstTxWarp prst="textNoShape">
              <a:avLst/>
            </a:prstTxWarp>
          </a:bodyPr>
          <a:lstStyle/>
          <a:p>
            <a:pPr>
              <a:buClr>
                <a:srgbClr val="00B050"/>
              </a:buClr>
              <a:buFont typeface="Wingdings" pitchFamily="2" charset="2"/>
              <a:buChar char="p"/>
            </a:pPr>
            <a:r>
              <a:rPr lang="en-US" altLang="zh-CN" smtClean="0"/>
              <a:t>GCC: The GNU Compiler Collection, containing the GNU C compiler</a:t>
            </a:r>
          </a:p>
          <a:p>
            <a:pPr>
              <a:buClr>
                <a:srgbClr val="00B050"/>
              </a:buClr>
              <a:buFont typeface="Wingdings" pitchFamily="2" charset="2"/>
              <a:buChar char="p"/>
            </a:pPr>
            <a:r>
              <a:rPr lang="en-US" altLang="zh-CN" smtClean="0"/>
              <a:t>G++: A C++ compiler, included as part of GCC</a:t>
            </a:r>
          </a:p>
          <a:p>
            <a:pPr>
              <a:buClr>
                <a:srgbClr val="00B050"/>
              </a:buClr>
              <a:buFont typeface="Wingdings" pitchFamily="2" charset="2"/>
              <a:buChar char="p"/>
            </a:pPr>
            <a:r>
              <a:rPr lang="en-US" altLang="zh-CN" smtClean="0"/>
              <a:t>GDB: A source code–level debugger</a:t>
            </a:r>
          </a:p>
          <a:p>
            <a:pPr>
              <a:buClr>
                <a:srgbClr val="00B050"/>
              </a:buClr>
              <a:buFont typeface="Wingdings" pitchFamily="2" charset="2"/>
              <a:buChar char="p"/>
            </a:pPr>
            <a:r>
              <a:rPr lang="en-US" altLang="zh-CN" smtClean="0"/>
              <a:t>GNU make: A version of UNIX make</a:t>
            </a:r>
          </a:p>
          <a:p>
            <a:pPr>
              <a:buClr>
                <a:srgbClr val="00B050"/>
              </a:buClr>
              <a:buFont typeface="Wingdings" pitchFamily="2" charset="2"/>
              <a:buChar char="p"/>
            </a:pPr>
            <a:r>
              <a:rPr lang="en-US" altLang="zh-CN" smtClean="0"/>
              <a:t>Bison: A parser generator compatible with UNIX yacc</a:t>
            </a:r>
          </a:p>
          <a:p>
            <a:pPr>
              <a:buClr>
                <a:srgbClr val="00B050"/>
              </a:buClr>
              <a:buFont typeface="Wingdings" pitchFamily="2" charset="2"/>
              <a:buChar char="p"/>
            </a:pPr>
            <a:r>
              <a:rPr lang="en-US" altLang="zh-CN" smtClean="0"/>
              <a:t>bash: A command shell</a:t>
            </a:r>
          </a:p>
          <a:p>
            <a:pPr>
              <a:buClr>
                <a:srgbClr val="00B050"/>
              </a:buClr>
              <a:buFont typeface="Wingdings" pitchFamily="2" charset="2"/>
              <a:buChar char="p"/>
            </a:pPr>
            <a:r>
              <a:rPr lang="en-US" altLang="zh-CN" smtClean="0"/>
              <a:t>GNU Emacs: A text editor and environment</a:t>
            </a:r>
            <a:endParaRPr lang="zh-CN" altLang="en-US" smtClean="0"/>
          </a:p>
        </p:txBody>
      </p:sp>
    </p:spTree>
  </p:cSld>
  <p:clrMapOvr>
    <a:masterClrMapping/>
  </p:clrMapOvr>
  <p:transition spd="med"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1187450" y="260350"/>
            <a:ext cx="4043363"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1.4 Linux</a:t>
            </a:r>
            <a:r>
              <a:rPr lang="zh-CN" altLang="en-US" sz="3600" smtClean="0"/>
              <a:t>使用入门</a:t>
            </a:r>
          </a:p>
        </p:txBody>
      </p:sp>
      <p:sp>
        <p:nvSpPr>
          <p:cNvPr id="87044" name="Rectangle 4" descr="新闻纸"/>
          <p:cNvSpPr>
            <a:spLocks noGrp="1" noChangeArrowheads="1"/>
          </p:cNvSpPr>
          <p:nvPr>
            <p:ph type="body" idx="1"/>
          </p:nvPr>
        </p:nvSpPr>
        <p:spPr bwMode="auto">
          <a:xfrm>
            <a:off x="827088" y="1268413"/>
            <a:ext cx="2376487" cy="358775"/>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lnSpc>
                <a:spcPct val="80000"/>
              </a:lnSpc>
              <a:buFontTx/>
              <a:buNone/>
              <a:defRPr/>
            </a:pPr>
            <a:r>
              <a:rPr lang="en-US" altLang="zh-CN" sz="2000" dirty="0" smtClean="0">
                <a:latin typeface="Times New Roman" pitchFamily="18" charset="0"/>
              </a:rPr>
              <a:t>1.4.1 Linux</a:t>
            </a:r>
            <a:r>
              <a:rPr lang="zh-CN" altLang="en-US" sz="2000" dirty="0" smtClean="0">
                <a:latin typeface="Times New Roman" pitchFamily="18" charset="0"/>
              </a:rPr>
              <a:t>的启动 </a:t>
            </a:r>
          </a:p>
        </p:txBody>
      </p:sp>
      <p:grpSp>
        <p:nvGrpSpPr>
          <p:cNvPr id="2" name="Group 5"/>
          <p:cNvGrpSpPr>
            <a:grpSpLocks noChangeAspect="1"/>
          </p:cNvGrpSpPr>
          <p:nvPr/>
        </p:nvGrpSpPr>
        <p:grpSpPr bwMode="auto">
          <a:xfrm>
            <a:off x="1979613" y="1989138"/>
            <a:ext cx="7489825" cy="4165600"/>
            <a:chOff x="2164" y="5375"/>
            <a:chExt cx="7380" cy="5760"/>
          </a:xfrm>
        </p:grpSpPr>
        <p:sp>
          <p:nvSpPr>
            <p:cNvPr id="27657" name="AutoShape 6"/>
            <p:cNvSpPr>
              <a:spLocks noChangeAspect="1" noChangeArrowheads="1"/>
            </p:cNvSpPr>
            <p:nvPr/>
          </p:nvSpPr>
          <p:spPr bwMode="auto">
            <a:xfrm>
              <a:off x="2164" y="5375"/>
              <a:ext cx="7380" cy="5760"/>
            </a:xfrm>
            <a:prstGeom prst="rect">
              <a:avLst/>
            </a:prstGeom>
            <a:noFill/>
            <a:ln w="9525">
              <a:noFill/>
              <a:miter lim="800000"/>
              <a:headEnd/>
              <a:tailEnd/>
            </a:ln>
          </p:spPr>
          <p:txBody>
            <a:bodyPr/>
            <a:lstStyle/>
            <a:p>
              <a:endParaRPr lang="zh-CN" altLang="en-US"/>
            </a:p>
          </p:txBody>
        </p:sp>
        <p:sp>
          <p:nvSpPr>
            <p:cNvPr id="27658" name="Text Box 7"/>
            <p:cNvSpPr txBox="1">
              <a:spLocks noChangeArrowheads="1"/>
            </p:cNvSpPr>
            <p:nvPr/>
          </p:nvSpPr>
          <p:spPr bwMode="auto">
            <a:xfrm>
              <a:off x="7864" y="6590"/>
              <a:ext cx="900" cy="607"/>
            </a:xfrm>
            <a:prstGeom prst="rect">
              <a:avLst/>
            </a:prstGeom>
            <a:no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系统启</a:t>
              </a:r>
            </a:p>
            <a:p>
              <a:pPr algn="just"/>
              <a:r>
                <a:rPr lang="zh-CN" altLang="en-US" sz="1200">
                  <a:solidFill>
                    <a:srgbClr val="000099"/>
                  </a:solidFill>
                  <a:latin typeface="宋体" pitchFamily="2" charset="-122"/>
                  <a:ea typeface="宋体" pitchFamily="2" charset="-122"/>
                  <a:cs typeface="Angsana New" pitchFamily="18" charset="-34"/>
                </a:rPr>
                <a:t>动文件</a:t>
              </a:r>
              <a:endParaRPr lang="zh-CN" altLang="en-US" sz="1200">
                <a:solidFill>
                  <a:srgbClr val="000099"/>
                </a:solidFill>
                <a:ea typeface="宋体" pitchFamily="2" charset="-122"/>
                <a:cs typeface="Angsana New" pitchFamily="18" charset="-34"/>
              </a:endParaRPr>
            </a:p>
          </p:txBody>
        </p:sp>
        <p:sp>
          <p:nvSpPr>
            <p:cNvPr id="27659" name="Text Box 8"/>
            <p:cNvSpPr txBox="1">
              <a:spLocks noChangeArrowheads="1"/>
            </p:cNvSpPr>
            <p:nvPr/>
          </p:nvSpPr>
          <p:spPr bwMode="auto">
            <a:xfrm>
              <a:off x="7444" y="7100"/>
              <a:ext cx="90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.profile</a:t>
              </a:r>
            </a:p>
          </p:txBody>
        </p:sp>
        <p:sp>
          <p:nvSpPr>
            <p:cNvPr id="27660" name="Rectangle 9"/>
            <p:cNvSpPr>
              <a:spLocks noChangeArrowheads="1"/>
            </p:cNvSpPr>
            <p:nvPr/>
          </p:nvSpPr>
          <p:spPr bwMode="auto">
            <a:xfrm>
              <a:off x="5584" y="5585"/>
              <a:ext cx="720"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a:t>
              </a:r>
            </a:p>
          </p:txBody>
        </p:sp>
        <p:sp>
          <p:nvSpPr>
            <p:cNvPr id="27661" name="Rectangle 10"/>
            <p:cNvSpPr>
              <a:spLocks noChangeArrowheads="1"/>
            </p:cNvSpPr>
            <p:nvPr/>
          </p:nvSpPr>
          <p:spPr bwMode="auto">
            <a:xfrm>
              <a:off x="3544" y="6305"/>
              <a:ext cx="720"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bin</a:t>
              </a:r>
            </a:p>
          </p:txBody>
        </p:sp>
        <p:sp>
          <p:nvSpPr>
            <p:cNvPr id="27662" name="Rectangle 11"/>
            <p:cNvSpPr>
              <a:spLocks noChangeArrowheads="1"/>
            </p:cNvSpPr>
            <p:nvPr/>
          </p:nvSpPr>
          <p:spPr bwMode="auto">
            <a:xfrm>
              <a:off x="4804" y="6305"/>
              <a:ext cx="720"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usr</a:t>
              </a:r>
            </a:p>
          </p:txBody>
        </p:sp>
        <p:sp>
          <p:nvSpPr>
            <p:cNvPr id="27663" name="Rectangle 12"/>
            <p:cNvSpPr>
              <a:spLocks noChangeArrowheads="1"/>
            </p:cNvSpPr>
            <p:nvPr/>
          </p:nvSpPr>
          <p:spPr bwMode="auto">
            <a:xfrm>
              <a:off x="7145" y="6305"/>
              <a:ext cx="718"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etc</a:t>
              </a:r>
            </a:p>
          </p:txBody>
        </p:sp>
        <p:sp>
          <p:nvSpPr>
            <p:cNvPr id="27664" name="AutoShape 13"/>
            <p:cNvSpPr>
              <a:spLocks noChangeArrowheads="1"/>
            </p:cNvSpPr>
            <p:nvPr/>
          </p:nvSpPr>
          <p:spPr bwMode="auto">
            <a:xfrm>
              <a:off x="7354" y="6815"/>
              <a:ext cx="306" cy="455"/>
            </a:xfrm>
            <a:prstGeom prst="foldedCorner">
              <a:avLst>
                <a:gd name="adj" fmla="val 41667"/>
              </a:avLst>
            </a:prstGeom>
            <a:noFill/>
            <a:ln w="9525">
              <a:solidFill>
                <a:srgbClr val="000000"/>
              </a:solidFill>
              <a:round/>
              <a:headEnd/>
              <a:tailEnd/>
            </a:ln>
          </p:spPr>
          <p:txBody>
            <a:bodyPr/>
            <a:lstStyle/>
            <a:p>
              <a:endParaRPr lang="zh-CN" altLang="en-US"/>
            </a:p>
          </p:txBody>
        </p:sp>
        <p:sp>
          <p:nvSpPr>
            <p:cNvPr id="27665" name="Line 14"/>
            <p:cNvSpPr>
              <a:spLocks noChangeShapeType="1"/>
            </p:cNvSpPr>
            <p:nvPr/>
          </p:nvSpPr>
          <p:spPr bwMode="auto">
            <a:xfrm>
              <a:off x="3964" y="6095"/>
              <a:ext cx="3420" cy="0"/>
            </a:xfrm>
            <a:prstGeom prst="line">
              <a:avLst/>
            </a:prstGeom>
            <a:noFill/>
            <a:ln w="9525">
              <a:solidFill>
                <a:srgbClr val="000000"/>
              </a:solidFill>
              <a:round/>
              <a:headEnd/>
              <a:tailEnd/>
            </a:ln>
          </p:spPr>
          <p:txBody>
            <a:bodyPr/>
            <a:lstStyle/>
            <a:p>
              <a:endParaRPr lang="zh-CN" altLang="en-US"/>
            </a:p>
          </p:txBody>
        </p:sp>
        <p:sp>
          <p:nvSpPr>
            <p:cNvPr id="27666" name="Line 15"/>
            <p:cNvSpPr>
              <a:spLocks noChangeShapeType="1"/>
            </p:cNvSpPr>
            <p:nvPr/>
          </p:nvSpPr>
          <p:spPr bwMode="auto">
            <a:xfrm>
              <a:off x="3964" y="6095"/>
              <a:ext cx="0" cy="180"/>
            </a:xfrm>
            <a:prstGeom prst="line">
              <a:avLst/>
            </a:prstGeom>
            <a:noFill/>
            <a:ln w="9525">
              <a:solidFill>
                <a:srgbClr val="000000"/>
              </a:solidFill>
              <a:round/>
              <a:headEnd/>
              <a:tailEnd/>
            </a:ln>
          </p:spPr>
          <p:txBody>
            <a:bodyPr/>
            <a:lstStyle/>
            <a:p>
              <a:endParaRPr lang="zh-CN" altLang="en-US"/>
            </a:p>
          </p:txBody>
        </p:sp>
        <p:sp>
          <p:nvSpPr>
            <p:cNvPr id="27667" name="Line 16"/>
            <p:cNvSpPr>
              <a:spLocks noChangeShapeType="1"/>
            </p:cNvSpPr>
            <p:nvPr/>
          </p:nvSpPr>
          <p:spPr bwMode="auto">
            <a:xfrm>
              <a:off x="5224" y="6095"/>
              <a:ext cx="0" cy="180"/>
            </a:xfrm>
            <a:prstGeom prst="line">
              <a:avLst/>
            </a:prstGeom>
            <a:noFill/>
            <a:ln w="9525">
              <a:solidFill>
                <a:srgbClr val="000000"/>
              </a:solidFill>
              <a:round/>
              <a:headEnd/>
              <a:tailEnd/>
            </a:ln>
          </p:spPr>
          <p:txBody>
            <a:bodyPr/>
            <a:lstStyle/>
            <a:p>
              <a:endParaRPr lang="zh-CN" altLang="en-US"/>
            </a:p>
          </p:txBody>
        </p:sp>
        <p:sp>
          <p:nvSpPr>
            <p:cNvPr id="27668" name="Line 17"/>
            <p:cNvSpPr>
              <a:spLocks noChangeShapeType="1"/>
            </p:cNvSpPr>
            <p:nvPr/>
          </p:nvSpPr>
          <p:spPr bwMode="auto">
            <a:xfrm>
              <a:off x="7384" y="6095"/>
              <a:ext cx="0" cy="180"/>
            </a:xfrm>
            <a:prstGeom prst="line">
              <a:avLst/>
            </a:prstGeom>
            <a:noFill/>
            <a:ln w="9525">
              <a:solidFill>
                <a:srgbClr val="000000"/>
              </a:solidFill>
              <a:round/>
              <a:headEnd/>
              <a:tailEnd/>
            </a:ln>
          </p:spPr>
          <p:txBody>
            <a:bodyPr/>
            <a:lstStyle/>
            <a:p>
              <a:endParaRPr lang="zh-CN" altLang="en-US"/>
            </a:p>
          </p:txBody>
        </p:sp>
        <p:sp>
          <p:nvSpPr>
            <p:cNvPr id="27669" name="Line 18"/>
            <p:cNvSpPr>
              <a:spLocks noChangeShapeType="1"/>
            </p:cNvSpPr>
            <p:nvPr/>
          </p:nvSpPr>
          <p:spPr bwMode="auto">
            <a:xfrm>
              <a:off x="5944" y="5915"/>
              <a:ext cx="0" cy="180"/>
            </a:xfrm>
            <a:prstGeom prst="line">
              <a:avLst/>
            </a:prstGeom>
            <a:noFill/>
            <a:ln w="9525">
              <a:solidFill>
                <a:srgbClr val="000000"/>
              </a:solidFill>
              <a:round/>
              <a:headEnd/>
              <a:tailEnd/>
            </a:ln>
          </p:spPr>
          <p:txBody>
            <a:bodyPr/>
            <a:lstStyle/>
            <a:p>
              <a:endParaRPr lang="zh-CN" altLang="en-US"/>
            </a:p>
          </p:txBody>
        </p:sp>
        <p:sp>
          <p:nvSpPr>
            <p:cNvPr id="27670" name="Line 19"/>
            <p:cNvSpPr>
              <a:spLocks noChangeShapeType="1"/>
            </p:cNvSpPr>
            <p:nvPr/>
          </p:nvSpPr>
          <p:spPr bwMode="auto">
            <a:xfrm>
              <a:off x="5224" y="6620"/>
              <a:ext cx="1" cy="360"/>
            </a:xfrm>
            <a:prstGeom prst="line">
              <a:avLst/>
            </a:prstGeom>
            <a:noFill/>
            <a:ln w="9525">
              <a:solidFill>
                <a:srgbClr val="000000"/>
              </a:solidFill>
              <a:round/>
              <a:headEnd/>
              <a:tailEnd/>
            </a:ln>
          </p:spPr>
          <p:txBody>
            <a:bodyPr/>
            <a:lstStyle/>
            <a:p>
              <a:endParaRPr lang="zh-CN" altLang="en-US"/>
            </a:p>
          </p:txBody>
        </p:sp>
        <p:sp>
          <p:nvSpPr>
            <p:cNvPr id="27671" name="Line 20"/>
            <p:cNvSpPr>
              <a:spLocks noChangeShapeType="1"/>
            </p:cNvSpPr>
            <p:nvPr/>
          </p:nvSpPr>
          <p:spPr bwMode="auto">
            <a:xfrm>
              <a:off x="7474" y="6620"/>
              <a:ext cx="1" cy="180"/>
            </a:xfrm>
            <a:prstGeom prst="line">
              <a:avLst/>
            </a:prstGeom>
            <a:noFill/>
            <a:ln w="9525">
              <a:solidFill>
                <a:srgbClr val="000000"/>
              </a:solidFill>
              <a:round/>
              <a:headEnd/>
              <a:tailEnd/>
            </a:ln>
          </p:spPr>
          <p:txBody>
            <a:bodyPr/>
            <a:lstStyle/>
            <a:p>
              <a:endParaRPr lang="zh-CN" altLang="en-US"/>
            </a:p>
          </p:txBody>
        </p:sp>
        <p:sp>
          <p:nvSpPr>
            <p:cNvPr id="27672" name="Text Box 21"/>
            <p:cNvSpPr txBox="1">
              <a:spLocks noChangeArrowheads="1"/>
            </p:cNvSpPr>
            <p:nvPr/>
          </p:nvSpPr>
          <p:spPr bwMode="auto">
            <a:xfrm>
              <a:off x="6664" y="9515"/>
              <a:ext cx="90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.profile</a:t>
              </a:r>
            </a:p>
          </p:txBody>
        </p:sp>
        <p:grpSp>
          <p:nvGrpSpPr>
            <p:cNvPr id="27673" name="Group 22"/>
            <p:cNvGrpSpPr>
              <a:grpSpLocks/>
            </p:cNvGrpSpPr>
            <p:nvPr/>
          </p:nvGrpSpPr>
          <p:grpSpPr bwMode="auto">
            <a:xfrm>
              <a:off x="2704" y="7880"/>
              <a:ext cx="4316" cy="2055"/>
              <a:chOff x="2704" y="6995"/>
              <a:chExt cx="4316" cy="2055"/>
            </a:xfrm>
          </p:grpSpPr>
          <p:sp>
            <p:nvSpPr>
              <p:cNvPr id="27684" name="Rectangle 23"/>
              <p:cNvSpPr>
                <a:spLocks noChangeArrowheads="1"/>
              </p:cNvSpPr>
              <p:nvPr/>
            </p:nvSpPr>
            <p:spPr bwMode="auto">
              <a:xfrm>
                <a:off x="3244" y="7535"/>
                <a:ext cx="720"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wang</a:t>
                </a:r>
              </a:p>
            </p:txBody>
          </p:sp>
          <p:sp>
            <p:nvSpPr>
              <p:cNvPr id="27685" name="Rectangle 24"/>
              <p:cNvSpPr>
                <a:spLocks noChangeArrowheads="1"/>
              </p:cNvSpPr>
              <p:nvPr/>
            </p:nvSpPr>
            <p:spPr bwMode="auto">
              <a:xfrm>
                <a:off x="4684" y="7535"/>
                <a:ext cx="722"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zhao</a:t>
                </a:r>
              </a:p>
            </p:txBody>
          </p:sp>
          <p:sp>
            <p:nvSpPr>
              <p:cNvPr id="27686" name="Rectangle 25"/>
              <p:cNvSpPr>
                <a:spLocks noChangeArrowheads="1"/>
              </p:cNvSpPr>
              <p:nvPr/>
            </p:nvSpPr>
            <p:spPr bwMode="auto">
              <a:xfrm>
                <a:off x="6304" y="7535"/>
                <a:ext cx="716"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liu</a:t>
                </a:r>
              </a:p>
            </p:txBody>
          </p:sp>
          <p:grpSp>
            <p:nvGrpSpPr>
              <p:cNvPr id="27687" name="Group 26"/>
              <p:cNvGrpSpPr>
                <a:grpSpLocks/>
              </p:cNvGrpSpPr>
              <p:nvPr/>
            </p:nvGrpSpPr>
            <p:grpSpPr bwMode="auto">
              <a:xfrm>
                <a:off x="4189" y="8255"/>
                <a:ext cx="1800" cy="795"/>
                <a:chOff x="3079" y="8075"/>
                <a:chExt cx="1545" cy="795"/>
              </a:xfrm>
            </p:grpSpPr>
            <p:sp>
              <p:nvSpPr>
                <p:cNvPr id="27709" name="Text Box 27"/>
                <p:cNvSpPr txBox="1">
                  <a:spLocks noChangeArrowheads="1"/>
                </p:cNvSpPr>
                <p:nvPr/>
              </p:nvSpPr>
              <p:spPr bwMode="auto">
                <a:xfrm>
                  <a:off x="3904" y="8480"/>
                  <a:ext cx="72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a:t>
                  </a:r>
                </a:p>
              </p:txBody>
            </p:sp>
            <p:sp>
              <p:nvSpPr>
                <p:cNvPr id="27710" name="Text Box 28"/>
                <p:cNvSpPr txBox="1">
                  <a:spLocks noChangeArrowheads="1"/>
                </p:cNvSpPr>
                <p:nvPr/>
              </p:nvSpPr>
              <p:spPr bwMode="auto">
                <a:xfrm>
                  <a:off x="3079" y="8510"/>
                  <a:ext cx="90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…profile</a:t>
                  </a:r>
                </a:p>
              </p:txBody>
            </p:sp>
            <p:sp>
              <p:nvSpPr>
                <p:cNvPr id="27711" name="AutoShape 29"/>
                <p:cNvSpPr>
                  <a:spLocks noChangeArrowheads="1"/>
                </p:cNvSpPr>
                <p:nvPr/>
              </p:nvSpPr>
              <p:spPr bwMode="auto">
                <a:xfrm>
                  <a:off x="3424" y="8075"/>
                  <a:ext cx="306" cy="455"/>
                </a:xfrm>
                <a:prstGeom prst="foldedCorner">
                  <a:avLst>
                    <a:gd name="adj" fmla="val 41667"/>
                  </a:avLst>
                </a:prstGeom>
                <a:solidFill>
                  <a:srgbClr val="FFFFFF"/>
                </a:solidFill>
                <a:ln w="9525">
                  <a:solidFill>
                    <a:srgbClr val="000000"/>
                  </a:solidFill>
                  <a:round/>
                  <a:headEnd/>
                  <a:tailEnd/>
                </a:ln>
              </p:spPr>
              <p:txBody>
                <a:bodyPr/>
                <a:lstStyle/>
                <a:p>
                  <a:endParaRPr lang="zh-CN" altLang="en-US"/>
                </a:p>
              </p:txBody>
            </p:sp>
            <p:sp>
              <p:nvSpPr>
                <p:cNvPr id="27712" name="AutoShape 30"/>
                <p:cNvSpPr>
                  <a:spLocks noChangeArrowheads="1"/>
                </p:cNvSpPr>
                <p:nvPr/>
              </p:nvSpPr>
              <p:spPr bwMode="auto">
                <a:xfrm>
                  <a:off x="3964" y="8075"/>
                  <a:ext cx="306" cy="455"/>
                </a:xfrm>
                <a:prstGeom prst="foldedCorner">
                  <a:avLst>
                    <a:gd name="adj" fmla="val 41667"/>
                  </a:avLst>
                </a:prstGeom>
                <a:solidFill>
                  <a:srgbClr val="FFFFFF"/>
                </a:solidFill>
                <a:ln w="9525">
                  <a:solidFill>
                    <a:srgbClr val="000000"/>
                  </a:solidFill>
                  <a:round/>
                  <a:headEnd/>
                  <a:tailEnd/>
                </a:ln>
              </p:spPr>
              <p:txBody>
                <a:bodyPr/>
                <a:lstStyle/>
                <a:p>
                  <a:endParaRPr lang="zh-CN" altLang="en-US"/>
                </a:p>
              </p:txBody>
            </p:sp>
          </p:grpSp>
          <p:sp>
            <p:nvSpPr>
              <p:cNvPr id="27688" name="Line 31"/>
              <p:cNvSpPr>
                <a:spLocks noChangeShapeType="1"/>
              </p:cNvSpPr>
              <p:nvPr/>
            </p:nvSpPr>
            <p:spPr bwMode="auto">
              <a:xfrm>
                <a:off x="3604" y="6995"/>
                <a:ext cx="3060" cy="1"/>
              </a:xfrm>
              <a:prstGeom prst="line">
                <a:avLst/>
              </a:prstGeom>
              <a:noFill/>
              <a:ln w="9525">
                <a:solidFill>
                  <a:srgbClr val="000000"/>
                </a:solidFill>
                <a:round/>
                <a:headEnd/>
                <a:tailEnd/>
              </a:ln>
            </p:spPr>
            <p:txBody>
              <a:bodyPr/>
              <a:lstStyle/>
              <a:p>
                <a:endParaRPr lang="zh-CN" altLang="en-US"/>
              </a:p>
            </p:txBody>
          </p:sp>
          <p:sp>
            <p:nvSpPr>
              <p:cNvPr id="27689" name="Line 32"/>
              <p:cNvSpPr>
                <a:spLocks noChangeShapeType="1"/>
              </p:cNvSpPr>
              <p:nvPr/>
            </p:nvSpPr>
            <p:spPr bwMode="auto">
              <a:xfrm>
                <a:off x="3604" y="6995"/>
                <a:ext cx="1" cy="540"/>
              </a:xfrm>
              <a:prstGeom prst="line">
                <a:avLst/>
              </a:prstGeom>
              <a:noFill/>
              <a:ln w="9525">
                <a:solidFill>
                  <a:srgbClr val="000000"/>
                </a:solidFill>
                <a:round/>
                <a:headEnd/>
                <a:tailEnd/>
              </a:ln>
            </p:spPr>
            <p:txBody>
              <a:bodyPr/>
              <a:lstStyle/>
              <a:p>
                <a:endParaRPr lang="zh-CN" altLang="en-US"/>
              </a:p>
            </p:txBody>
          </p:sp>
          <p:sp>
            <p:nvSpPr>
              <p:cNvPr id="27690" name="Line 33"/>
              <p:cNvSpPr>
                <a:spLocks noChangeShapeType="1"/>
              </p:cNvSpPr>
              <p:nvPr/>
            </p:nvSpPr>
            <p:spPr bwMode="auto">
              <a:xfrm>
                <a:off x="5044" y="6995"/>
                <a:ext cx="0" cy="540"/>
              </a:xfrm>
              <a:prstGeom prst="line">
                <a:avLst/>
              </a:prstGeom>
              <a:noFill/>
              <a:ln w="9525">
                <a:solidFill>
                  <a:srgbClr val="000000"/>
                </a:solidFill>
                <a:round/>
                <a:headEnd/>
                <a:tailEnd/>
              </a:ln>
            </p:spPr>
            <p:txBody>
              <a:bodyPr/>
              <a:lstStyle/>
              <a:p>
                <a:endParaRPr lang="zh-CN" altLang="en-US"/>
              </a:p>
            </p:txBody>
          </p:sp>
          <p:sp>
            <p:nvSpPr>
              <p:cNvPr id="27691" name="Line 34"/>
              <p:cNvSpPr>
                <a:spLocks noChangeShapeType="1"/>
              </p:cNvSpPr>
              <p:nvPr/>
            </p:nvSpPr>
            <p:spPr bwMode="auto">
              <a:xfrm>
                <a:off x="6664" y="6995"/>
                <a:ext cx="0" cy="540"/>
              </a:xfrm>
              <a:prstGeom prst="line">
                <a:avLst/>
              </a:prstGeom>
              <a:noFill/>
              <a:ln w="9525">
                <a:solidFill>
                  <a:srgbClr val="000000"/>
                </a:solidFill>
                <a:round/>
                <a:headEnd/>
                <a:tailEnd/>
              </a:ln>
            </p:spPr>
            <p:txBody>
              <a:bodyPr/>
              <a:lstStyle/>
              <a:p>
                <a:endParaRPr lang="zh-CN" altLang="en-US"/>
              </a:p>
            </p:txBody>
          </p:sp>
          <p:grpSp>
            <p:nvGrpSpPr>
              <p:cNvPr id="27692" name="Group 35"/>
              <p:cNvGrpSpPr>
                <a:grpSpLocks/>
              </p:cNvGrpSpPr>
              <p:nvPr/>
            </p:nvGrpSpPr>
            <p:grpSpPr bwMode="auto">
              <a:xfrm>
                <a:off x="2704" y="8255"/>
                <a:ext cx="1725" cy="795"/>
                <a:chOff x="3079" y="8075"/>
                <a:chExt cx="1545" cy="795"/>
              </a:xfrm>
            </p:grpSpPr>
            <p:sp>
              <p:nvSpPr>
                <p:cNvPr id="27705" name="Text Box 36"/>
                <p:cNvSpPr txBox="1">
                  <a:spLocks noChangeArrowheads="1"/>
                </p:cNvSpPr>
                <p:nvPr/>
              </p:nvSpPr>
              <p:spPr bwMode="auto">
                <a:xfrm>
                  <a:off x="3904" y="8480"/>
                  <a:ext cx="72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a:t>
                  </a:r>
                </a:p>
              </p:txBody>
            </p:sp>
            <p:sp>
              <p:nvSpPr>
                <p:cNvPr id="27706" name="Text Box 37"/>
                <p:cNvSpPr txBox="1">
                  <a:spLocks noChangeArrowheads="1"/>
                </p:cNvSpPr>
                <p:nvPr/>
              </p:nvSpPr>
              <p:spPr bwMode="auto">
                <a:xfrm>
                  <a:off x="3079" y="8510"/>
                  <a:ext cx="90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.profile</a:t>
                  </a:r>
                </a:p>
              </p:txBody>
            </p:sp>
            <p:sp>
              <p:nvSpPr>
                <p:cNvPr id="27707" name="AutoShape 38"/>
                <p:cNvSpPr>
                  <a:spLocks noChangeArrowheads="1"/>
                </p:cNvSpPr>
                <p:nvPr/>
              </p:nvSpPr>
              <p:spPr bwMode="auto">
                <a:xfrm>
                  <a:off x="3424" y="8075"/>
                  <a:ext cx="306" cy="455"/>
                </a:xfrm>
                <a:prstGeom prst="foldedCorner">
                  <a:avLst>
                    <a:gd name="adj" fmla="val 41667"/>
                  </a:avLst>
                </a:prstGeom>
                <a:solidFill>
                  <a:srgbClr val="FFFFFF"/>
                </a:solidFill>
                <a:ln w="9525">
                  <a:solidFill>
                    <a:srgbClr val="000000"/>
                  </a:solidFill>
                  <a:round/>
                  <a:headEnd/>
                  <a:tailEnd/>
                </a:ln>
              </p:spPr>
              <p:txBody>
                <a:bodyPr/>
                <a:lstStyle/>
                <a:p>
                  <a:endParaRPr lang="zh-CN" altLang="en-US"/>
                </a:p>
              </p:txBody>
            </p:sp>
            <p:sp>
              <p:nvSpPr>
                <p:cNvPr id="27708" name="AutoShape 39"/>
                <p:cNvSpPr>
                  <a:spLocks noChangeArrowheads="1"/>
                </p:cNvSpPr>
                <p:nvPr/>
              </p:nvSpPr>
              <p:spPr bwMode="auto">
                <a:xfrm>
                  <a:off x="3964" y="8075"/>
                  <a:ext cx="306" cy="455"/>
                </a:xfrm>
                <a:prstGeom prst="foldedCorner">
                  <a:avLst>
                    <a:gd name="adj" fmla="val 41667"/>
                  </a:avLst>
                </a:prstGeom>
                <a:solidFill>
                  <a:srgbClr val="FFFFFF"/>
                </a:solidFill>
                <a:ln w="9525">
                  <a:solidFill>
                    <a:srgbClr val="000000"/>
                  </a:solidFill>
                  <a:round/>
                  <a:headEnd/>
                  <a:tailEnd/>
                </a:ln>
              </p:spPr>
              <p:txBody>
                <a:bodyPr/>
                <a:lstStyle/>
                <a:p>
                  <a:endParaRPr lang="zh-CN" altLang="en-US"/>
                </a:p>
              </p:txBody>
            </p:sp>
          </p:grpSp>
          <p:sp>
            <p:nvSpPr>
              <p:cNvPr id="27693" name="AutoShape 40"/>
              <p:cNvSpPr>
                <a:spLocks noChangeArrowheads="1"/>
              </p:cNvSpPr>
              <p:nvPr/>
            </p:nvSpPr>
            <p:spPr bwMode="auto">
              <a:xfrm>
                <a:off x="6529" y="8270"/>
                <a:ext cx="306" cy="455"/>
              </a:xfrm>
              <a:prstGeom prst="foldedCorner">
                <a:avLst>
                  <a:gd name="adj" fmla="val 41667"/>
                </a:avLst>
              </a:prstGeom>
              <a:noFill/>
              <a:ln w="9525">
                <a:solidFill>
                  <a:srgbClr val="000000"/>
                </a:solidFill>
                <a:round/>
                <a:headEnd/>
                <a:tailEnd/>
              </a:ln>
            </p:spPr>
            <p:txBody>
              <a:bodyPr/>
              <a:lstStyle/>
              <a:p>
                <a:endParaRPr lang="zh-CN" altLang="en-US"/>
              </a:p>
            </p:txBody>
          </p:sp>
          <p:sp>
            <p:nvSpPr>
              <p:cNvPr id="27694" name="Line 41"/>
              <p:cNvSpPr>
                <a:spLocks noChangeShapeType="1"/>
              </p:cNvSpPr>
              <p:nvPr/>
            </p:nvSpPr>
            <p:spPr bwMode="auto">
              <a:xfrm>
                <a:off x="6664" y="7835"/>
                <a:ext cx="1" cy="420"/>
              </a:xfrm>
              <a:prstGeom prst="line">
                <a:avLst/>
              </a:prstGeom>
              <a:noFill/>
              <a:ln w="9525">
                <a:solidFill>
                  <a:srgbClr val="000000"/>
                </a:solidFill>
                <a:round/>
                <a:headEnd/>
                <a:tailEnd/>
              </a:ln>
            </p:spPr>
            <p:txBody>
              <a:bodyPr/>
              <a:lstStyle/>
              <a:p>
                <a:endParaRPr lang="zh-CN" altLang="en-US"/>
              </a:p>
            </p:txBody>
          </p:sp>
          <p:grpSp>
            <p:nvGrpSpPr>
              <p:cNvPr id="27695" name="Group 42"/>
              <p:cNvGrpSpPr>
                <a:grpSpLocks/>
              </p:cNvGrpSpPr>
              <p:nvPr/>
            </p:nvGrpSpPr>
            <p:grpSpPr bwMode="auto">
              <a:xfrm>
                <a:off x="4684" y="7835"/>
                <a:ext cx="720" cy="420"/>
                <a:chOff x="4684" y="7835"/>
                <a:chExt cx="720" cy="420"/>
              </a:xfrm>
            </p:grpSpPr>
            <p:sp>
              <p:nvSpPr>
                <p:cNvPr id="27701" name="Line 43"/>
                <p:cNvSpPr>
                  <a:spLocks noChangeShapeType="1"/>
                </p:cNvSpPr>
                <p:nvPr/>
              </p:nvSpPr>
              <p:spPr bwMode="auto">
                <a:xfrm>
                  <a:off x="4684" y="8075"/>
                  <a:ext cx="720" cy="0"/>
                </a:xfrm>
                <a:prstGeom prst="line">
                  <a:avLst/>
                </a:prstGeom>
                <a:noFill/>
                <a:ln w="9525">
                  <a:solidFill>
                    <a:srgbClr val="000000"/>
                  </a:solidFill>
                  <a:round/>
                  <a:headEnd/>
                  <a:tailEnd/>
                </a:ln>
              </p:spPr>
              <p:txBody>
                <a:bodyPr/>
                <a:lstStyle/>
                <a:p>
                  <a:endParaRPr lang="zh-CN" altLang="en-US"/>
                </a:p>
              </p:txBody>
            </p:sp>
            <p:sp>
              <p:nvSpPr>
                <p:cNvPr id="27702" name="Line 44"/>
                <p:cNvSpPr>
                  <a:spLocks noChangeShapeType="1"/>
                </p:cNvSpPr>
                <p:nvPr/>
              </p:nvSpPr>
              <p:spPr bwMode="auto">
                <a:xfrm>
                  <a:off x="4684" y="8075"/>
                  <a:ext cx="0" cy="180"/>
                </a:xfrm>
                <a:prstGeom prst="line">
                  <a:avLst/>
                </a:prstGeom>
                <a:noFill/>
                <a:ln w="9525">
                  <a:solidFill>
                    <a:srgbClr val="000000"/>
                  </a:solidFill>
                  <a:round/>
                  <a:headEnd/>
                  <a:tailEnd/>
                </a:ln>
              </p:spPr>
              <p:txBody>
                <a:bodyPr/>
                <a:lstStyle/>
                <a:p>
                  <a:endParaRPr lang="zh-CN" altLang="en-US"/>
                </a:p>
              </p:txBody>
            </p:sp>
            <p:sp>
              <p:nvSpPr>
                <p:cNvPr id="27703" name="Line 45"/>
                <p:cNvSpPr>
                  <a:spLocks noChangeShapeType="1"/>
                </p:cNvSpPr>
                <p:nvPr/>
              </p:nvSpPr>
              <p:spPr bwMode="auto">
                <a:xfrm>
                  <a:off x="5404" y="8075"/>
                  <a:ext cx="0" cy="180"/>
                </a:xfrm>
                <a:prstGeom prst="line">
                  <a:avLst/>
                </a:prstGeom>
                <a:noFill/>
                <a:ln w="9525">
                  <a:solidFill>
                    <a:srgbClr val="000000"/>
                  </a:solidFill>
                  <a:round/>
                  <a:headEnd/>
                  <a:tailEnd/>
                </a:ln>
              </p:spPr>
              <p:txBody>
                <a:bodyPr/>
                <a:lstStyle/>
                <a:p>
                  <a:endParaRPr lang="zh-CN" altLang="en-US"/>
                </a:p>
              </p:txBody>
            </p:sp>
            <p:sp>
              <p:nvSpPr>
                <p:cNvPr id="27704" name="Line 46"/>
                <p:cNvSpPr>
                  <a:spLocks noChangeShapeType="1"/>
                </p:cNvSpPr>
                <p:nvPr/>
              </p:nvSpPr>
              <p:spPr bwMode="auto">
                <a:xfrm>
                  <a:off x="5044" y="7835"/>
                  <a:ext cx="1" cy="238"/>
                </a:xfrm>
                <a:prstGeom prst="line">
                  <a:avLst/>
                </a:prstGeom>
                <a:noFill/>
                <a:ln w="9525">
                  <a:solidFill>
                    <a:srgbClr val="000000"/>
                  </a:solidFill>
                  <a:round/>
                  <a:headEnd/>
                  <a:tailEnd/>
                </a:ln>
              </p:spPr>
              <p:txBody>
                <a:bodyPr/>
                <a:lstStyle/>
                <a:p>
                  <a:endParaRPr lang="zh-CN" altLang="en-US"/>
                </a:p>
              </p:txBody>
            </p:sp>
          </p:grpSp>
          <p:grpSp>
            <p:nvGrpSpPr>
              <p:cNvPr id="27696" name="Group 47"/>
              <p:cNvGrpSpPr>
                <a:grpSpLocks/>
              </p:cNvGrpSpPr>
              <p:nvPr/>
            </p:nvGrpSpPr>
            <p:grpSpPr bwMode="auto">
              <a:xfrm>
                <a:off x="3244" y="7835"/>
                <a:ext cx="720" cy="420"/>
                <a:chOff x="4684" y="7835"/>
                <a:chExt cx="720" cy="420"/>
              </a:xfrm>
            </p:grpSpPr>
            <p:sp>
              <p:nvSpPr>
                <p:cNvPr id="27697" name="Line 48"/>
                <p:cNvSpPr>
                  <a:spLocks noChangeShapeType="1"/>
                </p:cNvSpPr>
                <p:nvPr/>
              </p:nvSpPr>
              <p:spPr bwMode="auto">
                <a:xfrm>
                  <a:off x="4684" y="8075"/>
                  <a:ext cx="720" cy="0"/>
                </a:xfrm>
                <a:prstGeom prst="line">
                  <a:avLst/>
                </a:prstGeom>
                <a:noFill/>
                <a:ln w="9525">
                  <a:solidFill>
                    <a:srgbClr val="000000"/>
                  </a:solidFill>
                  <a:round/>
                  <a:headEnd/>
                  <a:tailEnd/>
                </a:ln>
              </p:spPr>
              <p:txBody>
                <a:bodyPr/>
                <a:lstStyle/>
                <a:p>
                  <a:endParaRPr lang="zh-CN" altLang="en-US"/>
                </a:p>
              </p:txBody>
            </p:sp>
            <p:sp>
              <p:nvSpPr>
                <p:cNvPr id="27698" name="Line 49"/>
                <p:cNvSpPr>
                  <a:spLocks noChangeShapeType="1"/>
                </p:cNvSpPr>
                <p:nvPr/>
              </p:nvSpPr>
              <p:spPr bwMode="auto">
                <a:xfrm>
                  <a:off x="4684" y="8075"/>
                  <a:ext cx="0" cy="180"/>
                </a:xfrm>
                <a:prstGeom prst="line">
                  <a:avLst/>
                </a:prstGeom>
                <a:noFill/>
                <a:ln w="9525">
                  <a:solidFill>
                    <a:srgbClr val="000000"/>
                  </a:solidFill>
                  <a:round/>
                  <a:headEnd/>
                  <a:tailEnd/>
                </a:ln>
              </p:spPr>
              <p:txBody>
                <a:bodyPr/>
                <a:lstStyle/>
                <a:p>
                  <a:endParaRPr lang="zh-CN" altLang="en-US"/>
                </a:p>
              </p:txBody>
            </p:sp>
            <p:sp>
              <p:nvSpPr>
                <p:cNvPr id="27699" name="Line 50"/>
                <p:cNvSpPr>
                  <a:spLocks noChangeShapeType="1"/>
                </p:cNvSpPr>
                <p:nvPr/>
              </p:nvSpPr>
              <p:spPr bwMode="auto">
                <a:xfrm>
                  <a:off x="5404" y="8075"/>
                  <a:ext cx="0" cy="180"/>
                </a:xfrm>
                <a:prstGeom prst="line">
                  <a:avLst/>
                </a:prstGeom>
                <a:noFill/>
                <a:ln w="9525">
                  <a:solidFill>
                    <a:srgbClr val="000000"/>
                  </a:solidFill>
                  <a:round/>
                  <a:headEnd/>
                  <a:tailEnd/>
                </a:ln>
              </p:spPr>
              <p:txBody>
                <a:bodyPr/>
                <a:lstStyle/>
                <a:p>
                  <a:endParaRPr lang="zh-CN" altLang="en-US"/>
                </a:p>
              </p:txBody>
            </p:sp>
            <p:sp>
              <p:nvSpPr>
                <p:cNvPr id="27700" name="Line 51"/>
                <p:cNvSpPr>
                  <a:spLocks noChangeShapeType="1"/>
                </p:cNvSpPr>
                <p:nvPr/>
              </p:nvSpPr>
              <p:spPr bwMode="auto">
                <a:xfrm>
                  <a:off x="5044" y="7835"/>
                  <a:ext cx="1" cy="238"/>
                </a:xfrm>
                <a:prstGeom prst="line">
                  <a:avLst/>
                </a:prstGeom>
                <a:noFill/>
                <a:ln w="9525">
                  <a:solidFill>
                    <a:srgbClr val="000000"/>
                  </a:solidFill>
                  <a:round/>
                  <a:headEnd/>
                  <a:tailEnd/>
                </a:ln>
              </p:spPr>
              <p:txBody>
                <a:bodyPr/>
                <a:lstStyle/>
                <a:p>
                  <a:endParaRPr lang="zh-CN" altLang="en-US"/>
                </a:p>
              </p:txBody>
            </p:sp>
          </p:grpSp>
        </p:grpSp>
        <p:sp>
          <p:nvSpPr>
            <p:cNvPr id="27674" name="Line 52"/>
            <p:cNvSpPr>
              <a:spLocks noChangeShapeType="1"/>
            </p:cNvSpPr>
            <p:nvPr/>
          </p:nvSpPr>
          <p:spPr bwMode="auto">
            <a:xfrm>
              <a:off x="4324" y="6980"/>
              <a:ext cx="1980" cy="1"/>
            </a:xfrm>
            <a:prstGeom prst="line">
              <a:avLst/>
            </a:prstGeom>
            <a:noFill/>
            <a:ln w="9525">
              <a:solidFill>
                <a:srgbClr val="000000"/>
              </a:solidFill>
              <a:round/>
              <a:headEnd/>
              <a:tailEnd/>
            </a:ln>
          </p:spPr>
          <p:txBody>
            <a:bodyPr/>
            <a:lstStyle/>
            <a:p>
              <a:endParaRPr lang="zh-CN" altLang="en-US"/>
            </a:p>
          </p:txBody>
        </p:sp>
        <p:sp>
          <p:nvSpPr>
            <p:cNvPr id="27675" name="Line 53"/>
            <p:cNvSpPr>
              <a:spLocks noChangeShapeType="1"/>
            </p:cNvSpPr>
            <p:nvPr/>
          </p:nvSpPr>
          <p:spPr bwMode="auto">
            <a:xfrm>
              <a:off x="4864" y="6995"/>
              <a:ext cx="1" cy="249"/>
            </a:xfrm>
            <a:prstGeom prst="line">
              <a:avLst/>
            </a:prstGeom>
            <a:noFill/>
            <a:ln w="9525">
              <a:solidFill>
                <a:srgbClr val="000000"/>
              </a:solidFill>
              <a:round/>
              <a:headEnd/>
              <a:tailEnd/>
            </a:ln>
          </p:spPr>
          <p:txBody>
            <a:bodyPr/>
            <a:lstStyle/>
            <a:p>
              <a:endParaRPr lang="zh-CN" altLang="en-US"/>
            </a:p>
          </p:txBody>
        </p:sp>
        <p:sp>
          <p:nvSpPr>
            <p:cNvPr id="27676" name="Rectangle 54"/>
            <p:cNvSpPr>
              <a:spLocks noChangeArrowheads="1"/>
            </p:cNvSpPr>
            <p:nvPr/>
          </p:nvSpPr>
          <p:spPr bwMode="auto">
            <a:xfrm>
              <a:off x="4414" y="7250"/>
              <a:ext cx="900" cy="360"/>
            </a:xfrm>
            <a:prstGeom prst="rect">
              <a:avLst/>
            </a:prstGeom>
            <a:noFill/>
            <a:ln w="9525">
              <a:solidFill>
                <a:srgbClr val="000000"/>
              </a:solidFill>
              <a:miter lim="800000"/>
              <a:headEnd/>
              <a:tailEnd/>
            </a:ln>
          </p:spPr>
          <p:txBody>
            <a:bodyPr/>
            <a:lstStyle/>
            <a:p>
              <a:pPr algn="just"/>
              <a:r>
                <a:rPr lang="en-US" altLang="zh-CN" sz="1200">
                  <a:solidFill>
                    <a:srgbClr val="000099"/>
                  </a:solidFill>
                  <a:ea typeface="宋体" pitchFamily="2" charset="-122"/>
                  <a:cs typeface="Angsana New" pitchFamily="18" charset="-34"/>
                </a:rPr>
                <a:t>student</a:t>
              </a:r>
            </a:p>
          </p:txBody>
        </p:sp>
        <p:sp>
          <p:nvSpPr>
            <p:cNvPr id="27677" name="Line 55"/>
            <p:cNvSpPr>
              <a:spLocks noChangeShapeType="1"/>
            </p:cNvSpPr>
            <p:nvPr/>
          </p:nvSpPr>
          <p:spPr bwMode="auto">
            <a:xfrm>
              <a:off x="4864" y="7610"/>
              <a:ext cx="1" cy="249"/>
            </a:xfrm>
            <a:prstGeom prst="line">
              <a:avLst/>
            </a:prstGeom>
            <a:noFill/>
            <a:ln w="9525">
              <a:solidFill>
                <a:srgbClr val="000000"/>
              </a:solidFill>
              <a:round/>
              <a:headEnd/>
              <a:tailEnd/>
            </a:ln>
          </p:spPr>
          <p:txBody>
            <a:bodyPr/>
            <a:lstStyle/>
            <a:p>
              <a:endParaRPr lang="zh-CN" altLang="en-US"/>
            </a:p>
          </p:txBody>
        </p:sp>
        <p:sp>
          <p:nvSpPr>
            <p:cNvPr id="27678" name="Text Box 56"/>
            <p:cNvSpPr txBox="1">
              <a:spLocks noChangeArrowheads="1"/>
            </p:cNvSpPr>
            <p:nvPr/>
          </p:nvSpPr>
          <p:spPr bwMode="auto">
            <a:xfrm>
              <a:off x="6304" y="5555"/>
              <a:ext cx="540" cy="360"/>
            </a:xfrm>
            <a:prstGeom prst="rect">
              <a:avLst/>
            </a:prstGeom>
            <a:no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根</a:t>
              </a:r>
              <a:endParaRPr lang="zh-CN" altLang="en-US" sz="1200">
                <a:solidFill>
                  <a:srgbClr val="000099"/>
                </a:solidFill>
                <a:ea typeface="宋体" pitchFamily="2" charset="-122"/>
                <a:cs typeface="Angsana New" pitchFamily="18" charset="-34"/>
              </a:endParaRPr>
            </a:p>
          </p:txBody>
        </p:sp>
        <p:sp>
          <p:nvSpPr>
            <p:cNvPr id="27679" name="Text Box 57"/>
            <p:cNvSpPr txBox="1">
              <a:spLocks noChangeArrowheads="1"/>
            </p:cNvSpPr>
            <p:nvPr/>
          </p:nvSpPr>
          <p:spPr bwMode="auto">
            <a:xfrm>
              <a:off x="5944" y="6275"/>
              <a:ext cx="90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a:t>
              </a:r>
              <a:r>
                <a:rPr lang="en-US" altLang="zh-CN" sz="1200">
                  <a:solidFill>
                    <a:srgbClr val="000099"/>
                  </a:solidFill>
                  <a:latin typeface="宋体" pitchFamily="2" charset="-122"/>
                  <a:ea typeface="宋体" pitchFamily="2" charset="-122"/>
                  <a:cs typeface="Angsana New" pitchFamily="18" charset="-34"/>
                </a:rPr>
                <a:t> </a:t>
              </a:r>
              <a:r>
                <a:rPr lang="en-US" altLang="zh-CN" sz="1200">
                  <a:solidFill>
                    <a:srgbClr val="000099"/>
                  </a:solidFill>
                  <a:ea typeface="宋体" pitchFamily="2" charset="-122"/>
                  <a:cs typeface="Angsana New" pitchFamily="18" charset="-34"/>
                </a:rPr>
                <a:t>…</a:t>
              </a:r>
            </a:p>
          </p:txBody>
        </p:sp>
        <p:sp>
          <p:nvSpPr>
            <p:cNvPr id="27680" name="Text Box 58"/>
            <p:cNvSpPr txBox="1">
              <a:spLocks noChangeArrowheads="1"/>
            </p:cNvSpPr>
            <p:nvPr/>
          </p:nvSpPr>
          <p:spPr bwMode="auto">
            <a:xfrm>
              <a:off x="4324" y="10595"/>
              <a:ext cx="1800" cy="360"/>
            </a:xfrm>
            <a:prstGeom prst="rect">
              <a:avLst/>
            </a:prstGeom>
            <a:no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用户个人环境配置文件</a:t>
              </a:r>
              <a:endParaRPr lang="zh-CN" altLang="en-US" sz="1200">
                <a:solidFill>
                  <a:srgbClr val="000099"/>
                </a:solidFill>
                <a:ea typeface="宋体" pitchFamily="2" charset="-122"/>
                <a:cs typeface="Angsana New" pitchFamily="18" charset="-34"/>
              </a:endParaRPr>
            </a:p>
          </p:txBody>
        </p:sp>
        <p:sp>
          <p:nvSpPr>
            <p:cNvPr id="27681" name="Line 59"/>
            <p:cNvSpPr>
              <a:spLocks noChangeShapeType="1"/>
            </p:cNvSpPr>
            <p:nvPr/>
          </p:nvSpPr>
          <p:spPr bwMode="auto">
            <a:xfrm flipH="1" flipV="1">
              <a:off x="3244" y="9875"/>
              <a:ext cx="1145" cy="788"/>
            </a:xfrm>
            <a:prstGeom prst="line">
              <a:avLst/>
            </a:prstGeom>
            <a:noFill/>
            <a:ln w="9525">
              <a:solidFill>
                <a:srgbClr val="000000"/>
              </a:solidFill>
              <a:round/>
              <a:headEnd/>
              <a:tailEnd type="triangle" w="med" len="med"/>
            </a:ln>
          </p:spPr>
          <p:txBody>
            <a:bodyPr/>
            <a:lstStyle/>
            <a:p>
              <a:endParaRPr lang="zh-CN" altLang="en-US"/>
            </a:p>
          </p:txBody>
        </p:sp>
        <p:sp>
          <p:nvSpPr>
            <p:cNvPr id="27682" name="Line 60"/>
            <p:cNvSpPr>
              <a:spLocks noChangeShapeType="1"/>
            </p:cNvSpPr>
            <p:nvPr/>
          </p:nvSpPr>
          <p:spPr bwMode="auto">
            <a:xfrm flipH="1" flipV="1">
              <a:off x="4864" y="9875"/>
              <a:ext cx="180" cy="720"/>
            </a:xfrm>
            <a:prstGeom prst="line">
              <a:avLst/>
            </a:prstGeom>
            <a:noFill/>
            <a:ln w="9525">
              <a:solidFill>
                <a:srgbClr val="000000"/>
              </a:solidFill>
              <a:round/>
              <a:headEnd/>
              <a:tailEnd type="triangle" w="med" len="med"/>
            </a:ln>
          </p:spPr>
          <p:txBody>
            <a:bodyPr/>
            <a:lstStyle/>
            <a:p>
              <a:endParaRPr lang="zh-CN" altLang="en-US"/>
            </a:p>
          </p:txBody>
        </p:sp>
        <p:sp>
          <p:nvSpPr>
            <p:cNvPr id="27683" name="Line 61"/>
            <p:cNvSpPr>
              <a:spLocks noChangeShapeType="1"/>
            </p:cNvSpPr>
            <p:nvPr/>
          </p:nvSpPr>
          <p:spPr bwMode="auto">
            <a:xfrm flipV="1">
              <a:off x="5584" y="9875"/>
              <a:ext cx="1260" cy="720"/>
            </a:xfrm>
            <a:prstGeom prst="line">
              <a:avLst/>
            </a:prstGeom>
            <a:noFill/>
            <a:ln w="9525">
              <a:solidFill>
                <a:srgbClr val="000000"/>
              </a:solidFill>
              <a:round/>
              <a:headEnd/>
              <a:tailEnd type="triangle" w="med" len="med"/>
            </a:ln>
          </p:spPr>
          <p:txBody>
            <a:bodyPr/>
            <a:lstStyle/>
            <a:p>
              <a:endParaRPr lang="zh-CN" altLang="en-US"/>
            </a:p>
          </p:txBody>
        </p:sp>
      </p:grpSp>
      <p:sp>
        <p:nvSpPr>
          <p:cNvPr id="27653" name="Text Box 62"/>
          <p:cNvSpPr txBox="1">
            <a:spLocks noChangeArrowheads="1"/>
          </p:cNvSpPr>
          <p:nvPr/>
        </p:nvSpPr>
        <p:spPr bwMode="auto">
          <a:xfrm>
            <a:off x="827088" y="1916113"/>
            <a:ext cx="2447925" cy="1127125"/>
          </a:xfrm>
          <a:prstGeom prst="rect">
            <a:avLst/>
          </a:prstGeom>
          <a:solidFill>
            <a:schemeClr val="accent2"/>
          </a:solidFill>
          <a:ln w="9525">
            <a:noFill/>
            <a:miter lim="800000"/>
            <a:headEnd/>
            <a:tailEnd/>
          </a:ln>
        </p:spPr>
        <p:txBody>
          <a:bodyPr>
            <a:spAutoFit/>
          </a:bodyPr>
          <a:lstStyle/>
          <a:p>
            <a:pPr>
              <a:spcBef>
                <a:spcPct val="20000"/>
              </a:spcBef>
            </a:pPr>
            <a:r>
              <a:rPr lang="zh-CN" altLang="en-US" sz="2000">
                <a:solidFill>
                  <a:srgbClr val="FFFF00"/>
                </a:solidFill>
                <a:ea typeface="楷体_GB2312" pitchFamily="49" charset="-122"/>
              </a:rPr>
              <a:t>启动文件：</a:t>
            </a:r>
          </a:p>
          <a:p>
            <a:pPr algn="r">
              <a:spcBef>
                <a:spcPct val="20000"/>
              </a:spcBef>
            </a:pPr>
            <a:r>
              <a:rPr lang="zh-CN" altLang="en-US" sz="2000">
                <a:solidFill>
                  <a:srgbClr val="FFFF00"/>
                </a:solidFill>
                <a:ea typeface="楷体_GB2312" pitchFamily="49" charset="-122"/>
              </a:rPr>
              <a:t>系统启动文件</a:t>
            </a:r>
          </a:p>
          <a:p>
            <a:pPr algn="r">
              <a:spcBef>
                <a:spcPct val="20000"/>
              </a:spcBef>
            </a:pPr>
            <a:r>
              <a:rPr lang="zh-CN" altLang="en-US" sz="2000">
                <a:solidFill>
                  <a:srgbClr val="FFFF00"/>
                </a:solidFill>
                <a:ea typeface="楷体_GB2312" pitchFamily="49" charset="-122"/>
              </a:rPr>
              <a:t>个人环境启动文件</a:t>
            </a:r>
          </a:p>
        </p:txBody>
      </p:sp>
      <p:grpSp>
        <p:nvGrpSpPr>
          <p:cNvPr id="8" name="Group 66"/>
          <p:cNvGrpSpPr>
            <a:grpSpLocks/>
          </p:cNvGrpSpPr>
          <p:nvPr/>
        </p:nvGrpSpPr>
        <p:grpSpPr bwMode="auto">
          <a:xfrm>
            <a:off x="8640763" y="2133600"/>
            <a:ext cx="503237" cy="3673475"/>
            <a:chOff x="5443" y="1344"/>
            <a:chExt cx="317" cy="2314"/>
          </a:xfrm>
        </p:grpSpPr>
        <p:sp>
          <p:nvSpPr>
            <p:cNvPr id="27655" name="AutoShape 63"/>
            <p:cNvSpPr>
              <a:spLocks noChangeArrowheads="1"/>
            </p:cNvSpPr>
            <p:nvPr/>
          </p:nvSpPr>
          <p:spPr bwMode="auto">
            <a:xfrm>
              <a:off x="5443" y="1344"/>
              <a:ext cx="91" cy="2314"/>
            </a:xfrm>
            <a:prstGeom prst="downArrow">
              <a:avLst>
                <a:gd name="adj1" fmla="val 50000"/>
                <a:gd name="adj2" fmla="val 635714"/>
              </a:avLst>
            </a:prstGeom>
            <a:solidFill>
              <a:srgbClr val="3399FF"/>
            </a:solidFill>
            <a:ln w="9525">
              <a:solidFill>
                <a:schemeClr val="tx1"/>
              </a:solidFill>
              <a:miter lim="800000"/>
              <a:headEnd/>
              <a:tailEnd/>
            </a:ln>
          </p:spPr>
          <p:txBody>
            <a:bodyPr vert="eaVert" wrap="none" anchor="ctr"/>
            <a:lstStyle/>
            <a:p>
              <a:endParaRPr lang="zh-CN" altLang="en-US"/>
            </a:p>
          </p:txBody>
        </p:sp>
        <p:sp>
          <p:nvSpPr>
            <p:cNvPr id="27656" name="Text Box 64"/>
            <p:cNvSpPr txBox="1">
              <a:spLocks noChangeArrowheads="1"/>
            </p:cNvSpPr>
            <p:nvPr/>
          </p:nvSpPr>
          <p:spPr bwMode="auto">
            <a:xfrm>
              <a:off x="5488" y="1752"/>
              <a:ext cx="272" cy="826"/>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ea typeface="楷体_GB2312" pitchFamily="49" charset="-122"/>
                </a:rPr>
                <a:t>启动过程</a:t>
              </a:r>
            </a:p>
          </p:txBody>
        </p:sp>
      </p:gr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1403350" y="1412875"/>
            <a:ext cx="4535488" cy="5048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400" smtClean="0"/>
              <a:t>.profile</a:t>
            </a:r>
            <a:r>
              <a:rPr lang="zh-CN" altLang="en-US" sz="2400" smtClean="0"/>
              <a:t>是只读文件，内容如下： </a:t>
            </a:r>
          </a:p>
        </p:txBody>
      </p:sp>
      <p:sp>
        <p:nvSpPr>
          <p:cNvPr id="28675" name="Rectangle 3"/>
          <p:cNvSpPr>
            <a:spLocks noGrp="1" noChangeArrowheads="1"/>
          </p:cNvSpPr>
          <p:nvPr>
            <p:ph type="body" idx="1"/>
          </p:nvPr>
        </p:nvSpPr>
        <p:spPr bwMode="auto">
          <a:xfrm>
            <a:off x="1331913" y="2133600"/>
            <a:ext cx="7283450" cy="2908300"/>
          </a:xfrm>
          <a:solidFill>
            <a:schemeClr val="accent2"/>
          </a:solid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altLang="zh-CN" sz="2000" smtClean="0">
                <a:solidFill>
                  <a:srgbClr val="FFFF00"/>
                </a:solidFill>
                <a:latin typeface="Vrinda" pitchFamily="2" charset="0"/>
              </a:rPr>
              <a:t>SHELL = /bin/sh</a:t>
            </a:r>
          </a:p>
          <a:p>
            <a:pPr eaLnBrk="1" hangingPunct="1">
              <a:lnSpc>
                <a:spcPct val="90000"/>
              </a:lnSpc>
              <a:buFontTx/>
              <a:buNone/>
            </a:pPr>
            <a:r>
              <a:rPr lang="en-US" altLang="zh-CN" sz="2000" smtClean="0">
                <a:solidFill>
                  <a:srgbClr val="FFFF00"/>
                </a:solidFill>
                <a:latin typeface="Vrinda" pitchFamily="2" charset="0"/>
              </a:rPr>
              <a:t>HOME = /</a:t>
            </a:r>
          </a:p>
          <a:p>
            <a:pPr eaLnBrk="1" hangingPunct="1">
              <a:lnSpc>
                <a:spcPct val="90000"/>
              </a:lnSpc>
              <a:buFontTx/>
              <a:buNone/>
            </a:pPr>
            <a:r>
              <a:rPr lang="en-US" altLang="zh-CN" sz="2000" smtClean="0">
                <a:solidFill>
                  <a:srgbClr val="FFFF00"/>
                </a:solidFill>
                <a:latin typeface="Vrinda" pitchFamily="2" charset="0"/>
              </a:rPr>
              <a:t>PATH = /bin ;/etc;  /usr/bin ; /tcb/bin</a:t>
            </a:r>
          </a:p>
          <a:p>
            <a:pPr eaLnBrk="1" hangingPunct="1">
              <a:lnSpc>
                <a:spcPct val="90000"/>
              </a:lnSpc>
              <a:buFontTx/>
              <a:buNone/>
            </a:pPr>
            <a:r>
              <a:rPr lang="en-US" altLang="zh-CN" sz="2000" smtClean="0">
                <a:solidFill>
                  <a:srgbClr val="FFFF00"/>
                </a:solidFill>
                <a:latin typeface="Vrinda" pitchFamily="2" charset="0"/>
              </a:rPr>
              <a:t>#set terminal type</a:t>
            </a:r>
          </a:p>
          <a:p>
            <a:pPr eaLnBrk="1" hangingPunct="1">
              <a:lnSpc>
                <a:spcPct val="90000"/>
              </a:lnSpc>
              <a:buFontTx/>
              <a:buNone/>
            </a:pPr>
            <a:r>
              <a:rPr lang="en-US" altLang="zh-CN" sz="2000" smtClean="0">
                <a:solidFill>
                  <a:srgbClr val="FFFF00"/>
                </a:solidFill>
                <a:latin typeface="Vrinda" pitchFamily="2" charset="0"/>
              </a:rPr>
              <a:t>eval 'tset -m scoansi; $ {TERM :-scoansi } -m -R -Q '</a:t>
            </a:r>
          </a:p>
          <a:p>
            <a:pPr eaLnBrk="1" hangingPunct="1">
              <a:lnSpc>
                <a:spcPct val="90000"/>
              </a:lnSpc>
              <a:buFontTx/>
              <a:buNone/>
            </a:pPr>
            <a:r>
              <a:rPr lang="en-US" altLang="zh-CN" sz="2000" smtClean="0">
                <a:solidFill>
                  <a:srgbClr val="FFFF00"/>
                </a:solidFill>
                <a:latin typeface="Vrinda" pitchFamily="2" charset="0"/>
              </a:rPr>
              <a:t>export TERM PATH SHELL HOME </a:t>
            </a:r>
          </a:p>
          <a:p>
            <a:pPr eaLnBrk="1" hangingPunct="1">
              <a:lnSpc>
                <a:spcPct val="90000"/>
              </a:lnSpc>
              <a:buFontTx/>
              <a:buNone/>
            </a:pPr>
            <a:r>
              <a:rPr lang="en-US" altLang="zh-CN" sz="2000" smtClean="0">
                <a:solidFill>
                  <a:srgbClr val="FFFF00"/>
                </a:solidFill>
                <a:latin typeface="Vrinda" pitchFamily="2" charset="0"/>
              </a:rPr>
              <a:t>[-X /bin /mesg  ]   &amp;&amp;  mesg n</a:t>
            </a:r>
          </a:p>
          <a:p>
            <a:pPr eaLnBrk="1" hangingPunct="1">
              <a:lnSpc>
                <a:spcPct val="90000"/>
              </a:lnSpc>
              <a:buFontTx/>
              <a:buNone/>
            </a:pPr>
            <a:r>
              <a:rPr lang="en-US" altLang="zh-CN" sz="2000" smtClean="0">
                <a:solidFill>
                  <a:srgbClr val="FFFF00"/>
                </a:solidFill>
                <a:latin typeface="Vrinda" pitchFamily="2" charset="0"/>
              </a:rPr>
              <a:t>……</a:t>
            </a:r>
          </a:p>
        </p:txBody>
      </p:sp>
    </p:spTree>
  </p:cSld>
  <p:clrMapOvr>
    <a:masterClrMapping/>
  </p:clrMapOvr>
  <p:transition spd="med"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5"/>
          <p:cNvSpPr txBox="1">
            <a:spLocks noChangeArrowheads="1"/>
          </p:cNvSpPr>
          <p:nvPr/>
        </p:nvSpPr>
        <p:spPr bwMode="auto">
          <a:xfrm>
            <a:off x="1403350" y="2205038"/>
            <a:ext cx="2376488" cy="1800225"/>
          </a:xfrm>
          <a:prstGeom prst="rect">
            <a:avLst/>
          </a:prstGeom>
          <a:solidFill>
            <a:schemeClr val="accent1"/>
          </a:solidFill>
          <a:ln w="9525">
            <a:noFill/>
            <a:miter lim="800000"/>
            <a:headEnd/>
            <a:tailEnd/>
          </a:ln>
        </p:spPr>
        <p:txBody>
          <a:bodyPr>
            <a:spAutoFit/>
          </a:bodyPr>
          <a:lstStyle/>
          <a:p>
            <a:pPr>
              <a:buFontTx/>
              <a:buChar char="•"/>
            </a:pPr>
            <a:r>
              <a:rPr lang="en-US" altLang="zh-CN" sz="2000">
                <a:solidFill>
                  <a:schemeClr val="tx1"/>
                </a:solidFill>
              </a:rPr>
              <a:t> </a:t>
            </a:r>
            <a:r>
              <a:rPr lang="zh-CN" altLang="en-US" sz="2000">
                <a:solidFill>
                  <a:schemeClr val="tx1"/>
                </a:solidFill>
              </a:rPr>
              <a:t>登录</a:t>
            </a:r>
            <a:r>
              <a:rPr lang="en-US" altLang="zh-CN" sz="2000">
                <a:solidFill>
                  <a:schemeClr val="tx1"/>
                </a:solidFill>
              </a:rPr>
              <a:t>B shell</a:t>
            </a:r>
          </a:p>
          <a:p>
            <a:r>
              <a:rPr lang="en-US" altLang="zh-CN" sz="2000">
                <a:solidFill>
                  <a:schemeClr val="tx1"/>
                </a:solidFill>
              </a:rPr>
              <a:t>     </a:t>
            </a:r>
            <a:r>
              <a:rPr lang="en-US" altLang="zh-CN" sz="1600">
                <a:solidFill>
                  <a:schemeClr val="tx1"/>
                </a:solidFill>
                <a:latin typeface="Vrinda" pitchFamily="2" charset="0"/>
              </a:rPr>
              <a:t>/etc/.profile</a:t>
            </a:r>
          </a:p>
          <a:p>
            <a:r>
              <a:rPr lang="en-US" altLang="zh-CN" sz="1600">
                <a:solidFill>
                  <a:schemeClr val="tx1"/>
                </a:solidFill>
                <a:latin typeface="Vrinda" pitchFamily="2" charset="0"/>
              </a:rPr>
              <a:t>     ~/.profile</a:t>
            </a:r>
          </a:p>
          <a:p>
            <a:endParaRPr lang="en-US" altLang="zh-CN" sz="1600">
              <a:solidFill>
                <a:schemeClr val="tx1"/>
              </a:solidFill>
              <a:latin typeface="Vrinda" pitchFamily="2" charset="0"/>
            </a:endParaRPr>
          </a:p>
          <a:p>
            <a:pPr>
              <a:buFontTx/>
              <a:buChar char="•"/>
            </a:pPr>
            <a:r>
              <a:rPr lang="en-US" altLang="zh-CN" sz="2000">
                <a:solidFill>
                  <a:schemeClr val="tx1"/>
                </a:solidFill>
              </a:rPr>
              <a:t> </a:t>
            </a:r>
            <a:r>
              <a:rPr lang="zh-CN" altLang="en-US" sz="2000">
                <a:solidFill>
                  <a:schemeClr val="tx1"/>
                </a:solidFill>
              </a:rPr>
              <a:t>启动子</a:t>
            </a:r>
            <a:r>
              <a:rPr lang="en-US" altLang="zh-CN" sz="2000">
                <a:solidFill>
                  <a:schemeClr val="tx1"/>
                </a:solidFill>
              </a:rPr>
              <a:t>B shell </a:t>
            </a:r>
          </a:p>
          <a:p>
            <a:r>
              <a:rPr lang="en-US" altLang="zh-CN" sz="2000">
                <a:solidFill>
                  <a:schemeClr val="tx1"/>
                </a:solidFill>
              </a:rPr>
              <a:t>    </a:t>
            </a:r>
            <a:r>
              <a:rPr lang="zh-CN" altLang="en-US" sz="1800">
                <a:solidFill>
                  <a:schemeClr val="tx1"/>
                </a:solidFill>
              </a:rPr>
              <a:t>不执行任何文件</a:t>
            </a:r>
            <a:r>
              <a:rPr lang="en-US" altLang="zh-CN" sz="2000">
                <a:solidFill>
                  <a:schemeClr val="tx1"/>
                </a:solidFill>
              </a:rPr>
              <a:t>.</a:t>
            </a:r>
          </a:p>
        </p:txBody>
      </p:sp>
      <p:sp>
        <p:nvSpPr>
          <p:cNvPr id="90118" name="Rectangle 6" descr="新闻纸"/>
          <p:cNvSpPr>
            <a:spLocks noGrp="1" noChangeArrowheads="1"/>
          </p:cNvSpPr>
          <p:nvPr>
            <p:ph type="body" idx="1"/>
          </p:nvPr>
        </p:nvSpPr>
        <p:spPr bwMode="auto">
          <a:xfrm>
            <a:off x="1331913" y="1412875"/>
            <a:ext cx="1943100" cy="533400"/>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buFontTx/>
              <a:buNone/>
              <a:defRPr/>
            </a:pPr>
            <a:r>
              <a:rPr lang="zh-CN" altLang="en-US" smtClean="0">
                <a:latin typeface="Times New Roman" pitchFamily="18" charset="0"/>
              </a:rPr>
              <a:t>启动</a:t>
            </a:r>
            <a:r>
              <a:rPr lang="en-US" altLang="zh-CN" smtClean="0">
                <a:latin typeface="Times New Roman" pitchFamily="18" charset="0"/>
              </a:rPr>
              <a:t>B shell</a:t>
            </a:r>
          </a:p>
        </p:txBody>
      </p:sp>
      <p:sp>
        <p:nvSpPr>
          <p:cNvPr id="29700" name="Text Box 7"/>
          <p:cNvSpPr txBox="1">
            <a:spLocks noChangeArrowheads="1"/>
          </p:cNvSpPr>
          <p:nvPr/>
        </p:nvSpPr>
        <p:spPr bwMode="auto">
          <a:xfrm>
            <a:off x="5003800" y="2852738"/>
            <a:ext cx="2520950" cy="2409825"/>
          </a:xfrm>
          <a:prstGeom prst="rect">
            <a:avLst/>
          </a:prstGeom>
          <a:solidFill>
            <a:schemeClr val="accent1"/>
          </a:solidFill>
          <a:ln w="9525">
            <a:noFill/>
            <a:miter lim="800000"/>
            <a:headEnd/>
            <a:tailEnd/>
          </a:ln>
        </p:spPr>
        <p:txBody>
          <a:bodyPr>
            <a:spAutoFit/>
          </a:bodyPr>
          <a:lstStyle/>
          <a:p>
            <a:pPr>
              <a:buFontTx/>
              <a:buChar char="•"/>
            </a:pPr>
            <a:r>
              <a:rPr lang="zh-CN" altLang="zh-CN" sz="2000">
                <a:solidFill>
                  <a:schemeClr val="tx1"/>
                </a:solidFill>
              </a:rPr>
              <a:t> 登录</a:t>
            </a:r>
            <a:r>
              <a:rPr lang="en-US" altLang="zh-CN" sz="2000">
                <a:solidFill>
                  <a:schemeClr val="tx1"/>
                </a:solidFill>
              </a:rPr>
              <a:t>C shell</a:t>
            </a:r>
          </a:p>
          <a:p>
            <a:r>
              <a:rPr lang="en-US" altLang="zh-CN" sz="2000">
                <a:solidFill>
                  <a:schemeClr val="tx1"/>
                </a:solidFill>
              </a:rPr>
              <a:t>   </a:t>
            </a:r>
            <a:r>
              <a:rPr lang="en-US" altLang="zh-CN" sz="1800">
                <a:solidFill>
                  <a:schemeClr val="tx1"/>
                </a:solidFill>
                <a:latin typeface="Vrinda" pitchFamily="2" charset="0"/>
              </a:rPr>
              <a:t>/etc/.cshrc</a:t>
            </a:r>
          </a:p>
          <a:p>
            <a:r>
              <a:rPr lang="en-US" altLang="zh-CN" sz="1800">
                <a:solidFill>
                  <a:schemeClr val="tx1"/>
                </a:solidFill>
                <a:latin typeface="Vrinda" pitchFamily="2" charset="0"/>
              </a:rPr>
              <a:t>   ~/.cshrc</a:t>
            </a:r>
          </a:p>
          <a:p>
            <a:r>
              <a:rPr lang="en-US" altLang="zh-CN" sz="1800">
                <a:solidFill>
                  <a:schemeClr val="tx1"/>
                </a:solidFill>
                <a:latin typeface="Vrinda" pitchFamily="2" charset="0"/>
              </a:rPr>
              <a:t>   ~/.login</a:t>
            </a:r>
          </a:p>
          <a:p>
            <a:endParaRPr lang="en-US" altLang="zh-CN" sz="1800">
              <a:solidFill>
                <a:schemeClr val="tx1"/>
              </a:solidFill>
              <a:latin typeface="Vrinda" pitchFamily="2" charset="0"/>
            </a:endParaRPr>
          </a:p>
          <a:p>
            <a:pPr>
              <a:buFontTx/>
              <a:buChar char="•"/>
            </a:pPr>
            <a:r>
              <a:rPr lang="en-US" altLang="zh-CN" sz="2000">
                <a:solidFill>
                  <a:schemeClr val="tx1"/>
                </a:solidFill>
              </a:rPr>
              <a:t> </a:t>
            </a:r>
            <a:r>
              <a:rPr lang="zh-CN" altLang="en-US" sz="2000">
                <a:solidFill>
                  <a:schemeClr val="tx1"/>
                </a:solidFill>
              </a:rPr>
              <a:t>启动子</a:t>
            </a:r>
            <a:r>
              <a:rPr lang="en-US" altLang="zh-CN" sz="2000">
                <a:solidFill>
                  <a:schemeClr val="tx1"/>
                </a:solidFill>
              </a:rPr>
              <a:t>C shell</a:t>
            </a:r>
          </a:p>
          <a:p>
            <a:r>
              <a:rPr lang="en-US" altLang="zh-CN" sz="2000">
                <a:solidFill>
                  <a:schemeClr val="tx1"/>
                </a:solidFill>
              </a:rPr>
              <a:t>    </a:t>
            </a:r>
            <a:r>
              <a:rPr lang="en-US" altLang="zh-CN" sz="1800">
                <a:solidFill>
                  <a:schemeClr val="tx1"/>
                </a:solidFill>
                <a:latin typeface="Vrinda" pitchFamily="2" charset="0"/>
              </a:rPr>
              <a:t>/etc/csh.cshre</a:t>
            </a:r>
          </a:p>
          <a:p>
            <a:r>
              <a:rPr lang="en-US" altLang="zh-CN" sz="1800">
                <a:solidFill>
                  <a:schemeClr val="tx1"/>
                </a:solidFill>
                <a:latin typeface="Vrinda" pitchFamily="2" charset="0"/>
              </a:rPr>
              <a:t>   ~/.cshrc</a:t>
            </a:r>
          </a:p>
        </p:txBody>
      </p:sp>
      <p:sp>
        <p:nvSpPr>
          <p:cNvPr id="90120" name="Rectangle 8" descr="新闻纸"/>
          <p:cNvSpPr>
            <a:spLocks noChangeArrowheads="1"/>
          </p:cNvSpPr>
          <p:nvPr/>
        </p:nvSpPr>
        <p:spPr bwMode="auto">
          <a:xfrm>
            <a:off x="5003800" y="2133600"/>
            <a:ext cx="1943100" cy="533400"/>
          </a:xfrm>
          <a:prstGeom prst="rect">
            <a:avLst/>
          </a:prstGeom>
          <a:blipFill dpi="0" rotWithShape="1">
            <a:blip r:embed="rId2"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zh-CN" altLang="en-US" sz="2400">
                <a:solidFill>
                  <a:schemeClr val="tx1"/>
                </a:solidFill>
                <a:ea typeface="宋体" pitchFamily="2" charset="-122"/>
              </a:rPr>
              <a:t>启动</a:t>
            </a:r>
            <a:r>
              <a:rPr lang="en-US" altLang="zh-CN" sz="2400">
                <a:solidFill>
                  <a:schemeClr val="tx1"/>
                </a:solidFill>
                <a:ea typeface="宋体" pitchFamily="2" charset="-122"/>
              </a:rPr>
              <a:t>C shell</a:t>
            </a:r>
          </a:p>
        </p:txBody>
      </p:sp>
    </p:spTree>
  </p:cSld>
  <p:clrMapOvr>
    <a:masterClrMapping/>
  </p:clrMapOvr>
  <p:transition spd="med"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042988" y="333375"/>
            <a:ext cx="3529012" cy="7191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t>第一章  概述</a:t>
            </a:r>
          </a:p>
        </p:txBody>
      </p:sp>
      <p:sp>
        <p:nvSpPr>
          <p:cNvPr id="4099" name="Rectangle 3"/>
          <p:cNvSpPr>
            <a:spLocks noGrp="1" noChangeArrowheads="1"/>
          </p:cNvSpPr>
          <p:nvPr>
            <p:ph type="body" idx="1"/>
          </p:nvPr>
        </p:nvSpPr>
        <p:spPr bwMode="auto">
          <a:xfrm>
            <a:off x="1116013" y="1341438"/>
            <a:ext cx="6192837" cy="4060825"/>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2800" dirty="0" smtClean="0"/>
              <a:t>1.1 </a:t>
            </a:r>
            <a:r>
              <a:rPr lang="zh-CN" altLang="en-US" sz="2800" dirty="0" smtClean="0"/>
              <a:t>回顾</a:t>
            </a:r>
            <a:r>
              <a:rPr lang="en-US" altLang="zh-CN" sz="2800" dirty="0" smtClean="0"/>
              <a:t>--</a:t>
            </a:r>
            <a:r>
              <a:rPr lang="zh-CN" altLang="en-US" sz="2800" dirty="0" smtClean="0"/>
              <a:t>操作系统相关概念 </a:t>
            </a:r>
          </a:p>
          <a:p>
            <a:pPr eaLnBrk="1" hangingPunct="1">
              <a:buFontTx/>
              <a:buNone/>
            </a:pPr>
            <a:r>
              <a:rPr lang="en-US" altLang="zh-CN" sz="2800" dirty="0" smtClean="0"/>
              <a:t>1.2 UNIX</a:t>
            </a:r>
            <a:r>
              <a:rPr lang="zh-CN" altLang="en-US" sz="2800" dirty="0" smtClean="0"/>
              <a:t>简介 </a:t>
            </a:r>
          </a:p>
          <a:p>
            <a:pPr eaLnBrk="1" hangingPunct="1">
              <a:buFontTx/>
              <a:buNone/>
            </a:pPr>
            <a:r>
              <a:rPr lang="en-US" altLang="zh-CN" sz="2800" dirty="0" smtClean="0"/>
              <a:t>1.3 UNIX</a:t>
            </a:r>
            <a:r>
              <a:rPr lang="zh-CN" altLang="en-US" sz="2800" dirty="0" smtClean="0"/>
              <a:t>的优缺点 </a:t>
            </a:r>
          </a:p>
          <a:p>
            <a:pPr eaLnBrk="1" hangingPunct="1">
              <a:buFontTx/>
              <a:buNone/>
            </a:pPr>
            <a:r>
              <a:rPr lang="en-US" altLang="zh-CN" sz="2800" dirty="0" smtClean="0"/>
              <a:t>1.4 Linux</a:t>
            </a:r>
            <a:r>
              <a:rPr lang="zh-CN" altLang="en-US" sz="2800" dirty="0" smtClean="0"/>
              <a:t>使用入门 </a:t>
            </a:r>
            <a:endParaRPr lang="en-US" altLang="zh-CN" sz="2800" dirty="0" smtClean="0"/>
          </a:p>
          <a:p>
            <a:pPr eaLnBrk="1" hangingPunct="1">
              <a:buNone/>
            </a:pPr>
            <a:r>
              <a:rPr lang="en-US" altLang="zh-CN" sz="2800" dirty="0" smtClean="0"/>
              <a:t>1.5 Linux</a:t>
            </a:r>
            <a:r>
              <a:rPr lang="zh-CN" altLang="en-US" sz="2800" dirty="0" smtClean="0"/>
              <a:t>安装</a:t>
            </a:r>
            <a:endParaRPr lang="en-US" altLang="zh-CN" sz="2800" dirty="0" smtClean="0"/>
          </a:p>
          <a:p>
            <a:pPr eaLnBrk="1" hangingPunct="1">
              <a:buFontTx/>
              <a:buNone/>
            </a:pPr>
            <a:endParaRPr lang="zh-CN" altLang="en-US" sz="2800" dirty="0" smtClean="0"/>
          </a:p>
        </p:txBody>
      </p:sp>
    </p:spTree>
  </p:cSld>
  <p:clrMapOvr>
    <a:masterClrMapping/>
  </p:clrMapOvr>
  <p:transition spd="med"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409" name="Group 345"/>
          <p:cNvGraphicFramePr>
            <a:graphicFrameLocks noGrp="1"/>
          </p:cNvGraphicFramePr>
          <p:nvPr>
            <p:ph idx="1"/>
          </p:nvPr>
        </p:nvGraphicFramePr>
        <p:xfrm>
          <a:off x="900113" y="1628775"/>
          <a:ext cx="7786687" cy="4137661"/>
        </p:xfrm>
        <a:graphic>
          <a:graphicData uri="http://schemas.openxmlformats.org/drawingml/2006/table">
            <a:tbl>
              <a:tblPr/>
              <a:tblGrid>
                <a:gridCol w="773112"/>
                <a:gridCol w="1127125"/>
                <a:gridCol w="1050925"/>
                <a:gridCol w="1541463"/>
                <a:gridCol w="1609725"/>
                <a:gridCol w="1684337"/>
              </a:tblGrid>
              <a:tr h="34131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文件</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A50021"/>
                          </a:solidFill>
                          <a:effectLst/>
                          <a:latin typeface="Arial" charset="0"/>
                          <a:ea typeface="宋体" pitchFamily="2" charset="-122"/>
                          <a:cs typeface="Times New Roman" pitchFamily="18" charset="0"/>
                        </a:rPr>
                        <a:t>K shell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A50021"/>
                          </a:solidFill>
                          <a:effectLst/>
                          <a:latin typeface="Arial" charset="0"/>
                          <a:ea typeface="宋体" pitchFamily="2" charset="-122"/>
                          <a:cs typeface="Times New Roman" pitchFamily="18" charset="0"/>
                        </a:rPr>
                        <a:t>B shell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A50021"/>
                          </a:solidFill>
                          <a:effectLst/>
                          <a:latin typeface="Arial" charset="0"/>
                          <a:ea typeface="宋体" pitchFamily="2" charset="-122"/>
                          <a:cs typeface="Times New Roman" pitchFamily="18" charset="0"/>
                        </a:rPr>
                        <a:t>C shell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90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启动</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系统级</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Shell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/etc/profile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/etc/profile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/etc/.login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Env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/etc/.cshrc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个人</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Shell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/.profile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~/.login</a:t>
                      </a:r>
                      <a:endParaRPr kumimoji="0" lang="en-US" altLang="zh-CN" sz="2000" b="1" i="0" u="none" strike="noStrike" cap="none" normalizeH="0" baseline="0" smtClean="0">
                        <a:ln>
                          <a:noFill/>
                        </a:ln>
                        <a:solidFill>
                          <a:schemeClr val="tx1"/>
                        </a:solidFill>
                        <a:effectLst/>
                        <a:latin typeface="Arial"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~/.profile</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~/.login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31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Env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环境文件</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环境文件</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~/.cshrc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关闭</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系统级</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Shell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/etc/.logout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Env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个人</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Shell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~/.logout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~/.logout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env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8410" name="Rectangle 346" descr="新闻纸"/>
          <p:cNvSpPr>
            <a:spLocks noChangeArrowheads="1"/>
          </p:cNvSpPr>
          <p:nvPr/>
        </p:nvSpPr>
        <p:spPr bwMode="auto">
          <a:xfrm>
            <a:off x="1258888" y="333375"/>
            <a:ext cx="2447925" cy="533400"/>
          </a:xfrm>
          <a:prstGeom prst="rect">
            <a:avLst/>
          </a:prstGeom>
          <a:blipFill dpi="0" rotWithShape="1">
            <a:blip r:embed="rId2"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zh-CN" altLang="en-US" sz="2400">
                <a:solidFill>
                  <a:schemeClr val="tx1"/>
                </a:solidFill>
                <a:latin typeface="宋体" pitchFamily="2" charset="-122"/>
                <a:ea typeface="宋体" pitchFamily="2" charset="-122"/>
              </a:rPr>
              <a:t>启动与关闭文件 </a:t>
            </a:r>
          </a:p>
        </p:txBody>
      </p:sp>
    </p:spTree>
  </p:cSld>
  <p:clrMapOvr>
    <a:masterClrMapping/>
  </p:clrMapOvr>
  <p:transition spd="med"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1042988" y="260350"/>
            <a:ext cx="4043362"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1.4 Linux</a:t>
            </a:r>
            <a:r>
              <a:rPr lang="zh-CN" altLang="en-US" sz="3600" smtClean="0"/>
              <a:t>使用入门</a:t>
            </a:r>
          </a:p>
        </p:txBody>
      </p:sp>
      <p:sp>
        <p:nvSpPr>
          <p:cNvPr id="31747" name="Rectangle 3" descr="新闻纸"/>
          <p:cNvSpPr>
            <a:spLocks noChangeArrowheads="1"/>
          </p:cNvSpPr>
          <p:nvPr/>
        </p:nvSpPr>
        <p:spPr bwMode="auto">
          <a:xfrm>
            <a:off x="1116013" y="2205038"/>
            <a:ext cx="1871662" cy="461962"/>
          </a:xfrm>
          <a:prstGeom prst="rect">
            <a:avLst/>
          </a:prstGeom>
          <a:noFill/>
          <a:ln w="9525">
            <a:noFill/>
            <a:miter lim="800000"/>
            <a:headEnd/>
            <a:tailEnd/>
          </a:ln>
        </p:spPr>
        <p:txBody>
          <a:bodyPr/>
          <a:lstStyle/>
          <a:p>
            <a:pPr marL="342900" indent="-342900" algn="ctr">
              <a:spcBef>
                <a:spcPct val="20000"/>
              </a:spcBef>
            </a:pPr>
            <a:r>
              <a:rPr lang="zh-CN" altLang="en-US" sz="2400">
                <a:solidFill>
                  <a:schemeClr val="tx1"/>
                </a:solidFill>
                <a:ea typeface="宋体" pitchFamily="2" charset="-122"/>
              </a:rPr>
              <a:t>登录</a:t>
            </a:r>
            <a:r>
              <a:rPr lang="en-US" altLang="zh-CN" sz="2400"/>
              <a:t>Linux</a:t>
            </a:r>
            <a:endParaRPr lang="en-US" altLang="zh-CN" sz="2400">
              <a:solidFill>
                <a:schemeClr val="tx1"/>
              </a:solidFill>
              <a:ea typeface="宋体" pitchFamily="2" charset="-122"/>
            </a:endParaRPr>
          </a:p>
        </p:txBody>
      </p:sp>
      <p:sp>
        <p:nvSpPr>
          <p:cNvPr id="102406" name="Rectangle 6" descr="新闻纸"/>
          <p:cNvSpPr>
            <a:spLocks noGrp="1" noChangeArrowheads="1"/>
          </p:cNvSpPr>
          <p:nvPr>
            <p:ph type="body" idx="1"/>
          </p:nvPr>
        </p:nvSpPr>
        <p:spPr bwMode="auto">
          <a:xfrm>
            <a:off x="827088" y="1268413"/>
            <a:ext cx="3313112" cy="360362"/>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lnSpc>
                <a:spcPct val="80000"/>
              </a:lnSpc>
              <a:buFontTx/>
              <a:buNone/>
              <a:defRPr/>
            </a:pPr>
            <a:r>
              <a:rPr lang="en-US" altLang="zh-CN" dirty="0" smtClean="0">
                <a:latin typeface="Times New Roman" pitchFamily="18" charset="0"/>
              </a:rPr>
              <a:t>1.4.2 </a:t>
            </a:r>
            <a:r>
              <a:rPr lang="zh-CN" altLang="en-US" dirty="0" smtClean="0">
                <a:latin typeface="Times New Roman" pitchFamily="18" charset="0"/>
              </a:rPr>
              <a:t>登录</a:t>
            </a:r>
            <a:r>
              <a:rPr lang="en-US" altLang="zh-CN" dirty="0" smtClean="0">
                <a:latin typeface="Times New Roman" pitchFamily="18" charset="0"/>
              </a:rPr>
              <a:t>/</a:t>
            </a:r>
            <a:r>
              <a:rPr lang="zh-CN" altLang="en-US" dirty="0" smtClean="0">
                <a:latin typeface="Times New Roman" pitchFamily="18" charset="0"/>
              </a:rPr>
              <a:t>退出</a:t>
            </a:r>
            <a:r>
              <a:rPr lang="en-US" altLang="zh-CN" dirty="0" smtClean="0">
                <a:latin typeface="Times New Roman" pitchFamily="18" charset="0"/>
              </a:rPr>
              <a:t>Linux </a:t>
            </a:r>
          </a:p>
        </p:txBody>
      </p:sp>
      <p:sp>
        <p:nvSpPr>
          <p:cNvPr id="31749" name="Rectangle 7"/>
          <p:cNvSpPr>
            <a:spLocks noChangeArrowheads="1"/>
          </p:cNvSpPr>
          <p:nvPr/>
        </p:nvSpPr>
        <p:spPr bwMode="auto">
          <a:xfrm>
            <a:off x="3059113" y="2852738"/>
            <a:ext cx="2520950" cy="701675"/>
          </a:xfrm>
          <a:prstGeom prst="rect">
            <a:avLst/>
          </a:prstGeom>
          <a:solidFill>
            <a:schemeClr val="accent1"/>
          </a:solidFill>
          <a:ln w="9525">
            <a:noFill/>
            <a:miter lim="800000"/>
            <a:headEnd/>
            <a:tailEnd/>
          </a:ln>
        </p:spPr>
        <p:txBody>
          <a:bodyPr>
            <a:spAutoFit/>
          </a:bodyPr>
          <a:lstStyle/>
          <a:p>
            <a:r>
              <a:rPr lang="en-US" altLang="zh-CN" sz="2000">
                <a:solidFill>
                  <a:schemeClr val="tx1"/>
                </a:solidFill>
              </a:rPr>
              <a:t>Login: ******</a:t>
            </a:r>
          </a:p>
          <a:p>
            <a:r>
              <a:rPr lang="en-US" altLang="zh-CN" sz="2000">
                <a:solidFill>
                  <a:schemeClr val="tx1"/>
                </a:solidFill>
              </a:rPr>
              <a:t>Password: ******</a:t>
            </a:r>
            <a:endParaRPr lang="en-US" altLang="zh-CN" sz="2000">
              <a:solidFill>
                <a:srgbClr val="000099"/>
              </a:solidFill>
            </a:endParaRPr>
          </a:p>
        </p:txBody>
      </p:sp>
      <p:sp>
        <p:nvSpPr>
          <p:cNvPr id="102408" name="AutoShape 8"/>
          <p:cNvSpPr>
            <a:spLocks noChangeArrowheads="1"/>
          </p:cNvSpPr>
          <p:nvPr/>
        </p:nvSpPr>
        <p:spPr bwMode="auto">
          <a:xfrm>
            <a:off x="5795963" y="2060575"/>
            <a:ext cx="1944687" cy="576263"/>
          </a:xfrm>
          <a:prstGeom prst="wedgeRoundRectCallout">
            <a:avLst>
              <a:gd name="adj1" fmla="val -59713"/>
              <a:gd name="adj2" fmla="val 97384"/>
              <a:gd name="adj3" fmla="val 16667"/>
            </a:avLst>
          </a:prstGeom>
          <a:solidFill>
            <a:srgbClr val="CCFFFF"/>
          </a:solidFill>
          <a:ln w="9525">
            <a:solidFill>
              <a:schemeClr val="tx1"/>
            </a:solidFill>
            <a:miter lim="800000"/>
            <a:headEnd/>
            <a:tailEnd/>
          </a:ln>
        </p:spPr>
        <p:txBody>
          <a:bodyPr/>
          <a:lstStyle/>
          <a:p>
            <a:pPr algn="ctr"/>
            <a:r>
              <a:rPr lang="en-US" altLang="zh-CN" sz="1600"/>
              <a:t>UNIX</a:t>
            </a:r>
            <a:r>
              <a:rPr lang="zh-CN" altLang="en-US" sz="1600"/>
              <a:t>是一种区分大小写的系统 </a:t>
            </a:r>
          </a:p>
        </p:txBody>
      </p:sp>
      <p:sp>
        <p:nvSpPr>
          <p:cNvPr id="31751" name="Rectangle 9" descr="新闻纸"/>
          <p:cNvSpPr>
            <a:spLocks noChangeArrowheads="1"/>
          </p:cNvSpPr>
          <p:nvPr/>
        </p:nvSpPr>
        <p:spPr bwMode="auto">
          <a:xfrm>
            <a:off x="1187450" y="3789363"/>
            <a:ext cx="1871663" cy="461962"/>
          </a:xfrm>
          <a:prstGeom prst="rect">
            <a:avLst/>
          </a:prstGeom>
          <a:noFill/>
          <a:ln w="9525">
            <a:noFill/>
            <a:miter lim="800000"/>
            <a:headEnd/>
            <a:tailEnd/>
          </a:ln>
        </p:spPr>
        <p:txBody>
          <a:bodyPr/>
          <a:lstStyle/>
          <a:p>
            <a:pPr marL="342900" indent="-342900" algn="ctr">
              <a:spcBef>
                <a:spcPct val="20000"/>
              </a:spcBef>
            </a:pPr>
            <a:r>
              <a:rPr lang="zh-CN" altLang="en-US" sz="2400">
                <a:solidFill>
                  <a:schemeClr val="tx1"/>
                </a:solidFill>
                <a:ea typeface="宋体" pitchFamily="2" charset="-122"/>
              </a:rPr>
              <a:t>登录成功</a:t>
            </a:r>
          </a:p>
        </p:txBody>
      </p:sp>
      <p:sp>
        <p:nvSpPr>
          <p:cNvPr id="31752" name="Rectangle 10"/>
          <p:cNvSpPr>
            <a:spLocks noChangeArrowheads="1"/>
          </p:cNvSpPr>
          <p:nvPr/>
        </p:nvSpPr>
        <p:spPr bwMode="auto">
          <a:xfrm>
            <a:off x="3059113" y="4292600"/>
            <a:ext cx="2520950" cy="396875"/>
          </a:xfrm>
          <a:prstGeom prst="rect">
            <a:avLst/>
          </a:prstGeom>
          <a:solidFill>
            <a:schemeClr val="accent1"/>
          </a:solidFill>
          <a:ln w="9525">
            <a:noFill/>
            <a:miter lim="800000"/>
            <a:headEnd/>
            <a:tailEnd/>
          </a:ln>
        </p:spPr>
        <p:txBody>
          <a:bodyPr>
            <a:spAutoFit/>
          </a:bodyPr>
          <a:lstStyle/>
          <a:p>
            <a:r>
              <a:rPr lang="en-US" altLang="zh-CN" sz="2000">
                <a:solidFill>
                  <a:schemeClr val="tx1"/>
                </a:solidFill>
              </a:rPr>
              <a:t>$</a:t>
            </a:r>
            <a:endParaRPr lang="en-US" altLang="zh-CN" sz="2000">
              <a:solidFill>
                <a:srgbClr val="000099"/>
              </a:solidFill>
            </a:endParaRPr>
          </a:p>
        </p:txBody>
      </p:sp>
      <p:sp>
        <p:nvSpPr>
          <p:cNvPr id="102411" name="AutoShape 11"/>
          <p:cNvSpPr>
            <a:spLocks noChangeArrowheads="1"/>
          </p:cNvSpPr>
          <p:nvPr/>
        </p:nvSpPr>
        <p:spPr bwMode="auto">
          <a:xfrm>
            <a:off x="5724525" y="4797425"/>
            <a:ext cx="3168650" cy="1152525"/>
          </a:xfrm>
          <a:prstGeom prst="wedgeRoundRectCallout">
            <a:avLst>
              <a:gd name="adj1" fmla="val -57616"/>
              <a:gd name="adj2" fmla="val -61569"/>
              <a:gd name="adj3" fmla="val 16667"/>
            </a:avLst>
          </a:prstGeom>
          <a:solidFill>
            <a:srgbClr val="CCFFFF"/>
          </a:solidFill>
          <a:ln w="9525">
            <a:solidFill>
              <a:schemeClr val="tx1"/>
            </a:solidFill>
            <a:miter lim="800000"/>
            <a:headEnd/>
            <a:tailEnd/>
          </a:ln>
        </p:spPr>
        <p:txBody>
          <a:bodyPr/>
          <a:lstStyle/>
          <a:p>
            <a:r>
              <a:rPr lang="en-US" altLang="zh-CN" sz="1600"/>
              <a:t>$          Bshell(/bin/sh)</a:t>
            </a:r>
            <a:r>
              <a:rPr lang="zh-CN" altLang="en-US" sz="1600"/>
              <a:t>提示符</a:t>
            </a:r>
          </a:p>
          <a:p>
            <a:r>
              <a:rPr lang="en-US" altLang="zh-CN" sz="1600"/>
              <a:t>%         Cshell(/bin/csh)</a:t>
            </a:r>
            <a:r>
              <a:rPr lang="zh-CN" altLang="en-US" sz="1600"/>
              <a:t>提示符</a:t>
            </a:r>
          </a:p>
          <a:p>
            <a:r>
              <a:rPr lang="en-US" altLang="zh-CN" sz="1600"/>
              <a:t>$          Kshell(/bin/ksh)</a:t>
            </a:r>
            <a:r>
              <a:rPr lang="zh-CN" altLang="en-US" sz="1600"/>
              <a:t>提示符</a:t>
            </a:r>
          </a:p>
          <a:p>
            <a:r>
              <a:rPr lang="en-US" altLang="zh-CN" sz="1600"/>
              <a:t>#           </a:t>
            </a:r>
            <a:r>
              <a:rPr lang="zh-CN" altLang="en-US" sz="1600"/>
              <a:t>当前用户为超级用户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02411"/>
                                        </p:tgtEl>
                                        <p:attrNameLst>
                                          <p:attrName>style.visibility</p:attrName>
                                        </p:attrNameLst>
                                      </p:cBhvr>
                                      <p:to>
                                        <p:strVal val="visible"/>
                                      </p:to>
                                    </p:set>
                                    <p:animEffect transition="in" filter="box(in)">
                                      <p:cBhvr>
                                        <p:cTn id="11" dur="500"/>
                                        <p:tgtEl>
                                          <p:spTgt spid="102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8" grpId="0" animBg="1"/>
      <p:bldP spid="1024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bwMode="auto">
          <a:xfrm>
            <a:off x="1042988" y="260350"/>
            <a:ext cx="4043362"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1.4 Linux</a:t>
            </a:r>
            <a:r>
              <a:rPr lang="zh-CN" altLang="en-US" sz="3600" smtClean="0"/>
              <a:t>使用入门</a:t>
            </a:r>
          </a:p>
        </p:txBody>
      </p:sp>
      <p:sp>
        <p:nvSpPr>
          <p:cNvPr id="92166" name="Rectangle 6" descr="新闻纸"/>
          <p:cNvSpPr>
            <a:spLocks noChangeArrowheads="1"/>
          </p:cNvSpPr>
          <p:nvPr/>
        </p:nvSpPr>
        <p:spPr bwMode="auto">
          <a:xfrm>
            <a:off x="1116013" y="2205038"/>
            <a:ext cx="1871662" cy="461962"/>
          </a:xfrm>
          <a:prstGeom prst="rect">
            <a:avLst/>
          </a:prstGeom>
          <a:blipFill dpi="0" rotWithShape="1">
            <a:blip r:embed="rId2"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zh-CN" altLang="en-US" sz="2400">
                <a:solidFill>
                  <a:schemeClr val="tx1"/>
                </a:solidFill>
                <a:ea typeface="宋体" pitchFamily="2" charset="-122"/>
              </a:rPr>
              <a:t>退出 </a:t>
            </a:r>
            <a:r>
              <a:rPr lang="en-US" altLang="zh-CN" sz="2400">
                <a:solidFill>
                  <a:schemeClr val="tx1"/>
                </a:solidFill>
                <a:ea typeface="宋体" pitchFamily="2" charset="-122"/>
              </a:rPr>
              <a:t>shell</a:t>
            </a:r>
          </a:p>
        </p:txBody>
      </p:sp>
      <p:sp>
        <p:nvSpPr>
          <p:cNvPr id="32772" name="Text Box 7"/>
          <p:cNvSpPr txBox="1">
            <a:spLocks noChangeArrowheads="1"/>
          </p:cNvSpPr>
          <p:nvPr/>
        </p:nvSpPr>
        <p:spPr bwMode="auto">
          <a:xfrm>
            <a:off x="1258888" y="2997200"/>
            <a:ext cx="2017712" cy="1616075"/>
          </a:xfrm>
          <a:prstGeom prst="rect">
            <a:avLst/>
          </a:prstGeom>
          <a:solidFill>
            <a:schemeClr val="accent1"/>
          </a:solidFill>
          <a:ln w="9525">
            <a:noFill/>
            <a:miter lim="800000"/>
            <a:headEnd/>
            <a:tailEnd/>
          </a:ln>
        </p:spPr>
        <p:txBody>
          <a:bodyPr>
            <a:spAutoFit/>
          </a:bodyPr>
          <a:lstStyle/>
          <a:p>
            <a:pPr>
              <a:buFontTx/>
              <a:buChar char="•"/>
            </a:pPr>
            <a:r>
              <a:rPr lang="zh-CN" altLang="zh-CN" sz="2000">
                <a:solidFill>
                  <a:schemeClr val="tx1"/>
                </a:solidFill>
              </a:rPr>
              <a:t> 退出登录</a:t>
            </a:r>
            <a:r>
              <a:rPr lang="zh-CN" altLang="en-US" sz="2000">
                <a:solidFill>
                  <a:schemeClr val="tx1"/>
                </a:solidFill>
              </a:rPr>
              <a:t> </a:t>
            </a:r>
            <a:r>
              <a:rPr lang="en-US" altLang="zh-CN" sz="2000">
                <a:solidFill>
                  <a:schemeClr val="tx1"/>
                </a:solidFill>
              </a:rPr>
              <a:t>shell</a:t>
            </a:r>
          </a:p>
          <a:p>
            <a:r>
              <a:rPr lang="en-US" altLang="zh-CN" sz="2000">
                <a:solidFill>
                  <a:schemeClr val="tx1"/>
                </a:solidFill>
              </a:rPr>
              <a:t>   </a:t>
            </a:r>
            <a:r>
              <a:rPr lang="en-US" altLang="zh-CN" sz="2000">
                <a:solidFill>
                  <a:srgbClr val="000099"/>
                </a:solidFill>
              </a:rPr>
              <a:t>logout</a:t>
            </a:r>
          </a:p>
          <a:p>
            <a:endParaRPr lang="en-US" altLang="zh-CN" sz="2000">
              <a:solidFill>
                <a:schemeClr val="accent2"/>
              </a:solidFill>
            </a:endParaRPr>
          </a:p>
          <a:p>
            <a:pPr>
              <a:buFontTx/>
              <a:buChar char="•"/>
            </a:pPr>
            <a:r>
              <a:rPr lang="en-US" altLang="zh-CN" sz="2000">
                <a:solidFill>
                  <a:schemeClr val="tx1"/>
                </a:solidFill>
              </a:rPr>
              <a:t> </a:t>
            </a:r>
            <a:r>
              <a:rPr lang="zh-CN" altLang="en-US" sz="2000">
                <a:solidFill>
                  <a:schemeClr val="tx1"/>
                </a:solidFill>
              </a:rPr>
              <a:t>退出子</a:t>
            </a:r>
            <a:r>
              <a:rPr lang="en-US" altLang="zh-CN" sz="2000">
                <a:solidFill>
                  <a:schemeClr val="tx1"/>
                </a:solidFill>
              </a:rPr>
              <a:t>shell</a:t>
            </a:r>
          </a:p>
          <a:p>
            <a:r>
              <a:rPr lang="en-US" altLang="zh-CN" sz="2000">
                <a:solidFill>
                  <a:schemeClr val="tx1"/>
                </a:solidFill>
              </a:rPr>
              <a:t>    </a:t>
            </a:r>
            <a:r>
              <a:rPr lang="en-US" altLang="zh-CN" sz="2000">
                <a:solidFill>
                  <a:srgbClr val="000099"/>
                </a:solidFill>
              </a:rPr>
              <a:t>exit</a:t>
            </a:r>
          </a:p>
        </p:txBody>
      </p:sp>
      <p:sp>
        <p:nvSpPr>
          <p:cNvPr id="92168" name="Rectangle 8" descr="新闻纸"/>
          <p:cNvSpPr>
            <a:spLocks noChangeArrowheads="1"/>
          </p:cNvSpPr>
          <p:nvPr/>
        </p:nvSpPr>
        <p:spPr bwMode="auto">
          <a:xfrm>
            <a:off x="5435600" y="2924175"/>
            <a:ext cx="1943100" cy="504825"/>
          </a:xfrm>
          <a:prstGeom prst="rect">
            <a:avLst/>
          </a:prstGeom>
          <a:blipFill dpi="0" rotWithShape="1">
            <a:blip r:embed="rId2"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zh-CN" altLang="en-US" sz="2400">
                <a:solidFill>
                  <a:schemeClr val="tx1"/>
                </a:solidFill>
                <a:ea typeface="宋体" pitchFamily="2" charset="-122"/>
              </a:rPr>
              <a:t>关机</a:t>
            </a:r>
          </a:p>
        </p:txBody>
      </p:sp>
      <p:sp>
        <p:nvSpPr>
          <p:cNvPr id="92171" name="Rectangle 11" descr="新闻纸"/>
          <p:cNvSpPr>
            <a:spLocks noGrp="1" noChangeArrowheads="1"/>
          </p:cNvSpPr>
          <p:nvPr>
            <p:ph type="body" idx="1"/>
          </p:nvPr>
        </p:nvSpPr>
        <p:spPr bwMode="auto">
          <a:xfrm>
            <a:off x="827088" y="1268413"/>
            <a:ext cx="3313112" cy="360362"/>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lnSpc>
                <a:spcPct val="80000"/>
              </a:lnSpc>
              <a:buFontTx/>
              <a:buNone/>
              <a:defRPr/>
            </a:pPr>
            <a:r>
              <a:rPr lang="en-US" altLang="zh-CN" dirty="0" smtClean="0">
                <a:latin typeface="Times New Roman" pitchFamily="18" charset="0"/>
              </a:rPr>
              <a:t>1.4.2 </a:t>
            </a:r>
            <a:r>
              <a:rPr lang="zh-CN" altLang="en-US" dirty="0" smtClean="0">
                <a:latin typeface="Times New Roman" pitchFamily="18" charset="0"/>
              </a:rPr>
              <a:t>登录</a:t>
            </a:r>
            <a:r>
              <a:rPr lang="en-US" altLang="zh-CN" dirty="0" smtClean="0">
                <a:latin typeface="Times New Roman" pitchFamily="18" charset="0"/>
              </a:rPr>
              <a:t>/</a:t>
            </a:r>
            <a:r>
              <a:rPr lang="zh-CN" altLang="en-US" dirty="0" smtClean="0">
                <a:latin typeface="Times New Roman" pitchFamily="18" charset="0"/>
              </a:rPr>
              <a:t>退出</a:t>
            </a:r>
            <a:r>
              <a:rPr lang="en-US" altLang="zh-CN" dirty="0" smtClean="0">
                <a:latin typeface="Times New Roman" pitchFamily="18" charset="0"/>
              </a:rPr>
              <a:t>Linux </a:t>
            </a:r>
          </a:p>
        </p:txBody>
      </p:sp>
      <p:sp>
        <p:nvSpPr>
          <p:cNvPr id="32775" name="Rectangle 13"/>
          <p:cNvSpPr>
            <a:spLocks noChangeArrowheads="1"/>
          </p:cNvSpPr>
          <p:nvPr/>
        </p:nvSpPr>
        <p:spPr bwMode="auto">
          <a:xfrm>
            <a:off x="4572000" y="3860800"/>
            <a:ext cx="3816350" cy="1006475"/>
          </a:xfrm>
          <a:prstGeom prst="rect">
            <a:avLst/>
          </a:prstGeom>
          <a:solidFill>
            <a:schemeClr val="accent1"/>
          </a:solidFill>
          <a:ln w="9525">
            <a:noFill/>
            <a:miter lim="800000"/>
            <a:headEnd/>
            <a:tailEnd/>
          </a:ln>
        </p:spPr>
        <p:txBody>
          <a:bodyPr>
            <a:spAutoFit/>
          </a:bodyPr>
          <a:lstStyle/>
          <a:p>
            <a:r>
              <a:rPr lang="zh-CN" altLang="en-US" sz="2000">
                <a:solidFill>
                  <a:schemeClr val="tx1"/>
                </a:solidFill>
              </a:rPr>
              <a:t>命令形式：</a:t>
            </a:r>
          </a:p>
          <a:p>
            <a:r>
              <a:rPr lang="zh-CN" altLang="en-US" sz="2000">
                <a:solidFill>
                  <a:schemeClr val="tx1"/>
                </a:solidFill>
              </a:rPr>
              <a:t>                </a:t>
            </a:r>
            <a:r>
              <a:rPr lang="en-US" altLang="zh-CN" sz="2000">
                <a:solidFill>
                  <a:srgbClr val="000099"/>
                </a:solidFill>
              </a:rPr>
              <a:t>shutdown –h now</a:t>
            </a:r>
          </a:p>
          <a:p>
            <a:r>
              <a:rPr lang="en-US" altLang="zh-CN" sz="2000">
                <a:solidFill>
                  <a:srgbClr val="000099"/>
                </a:solidFill>
              </a:rPr>
              <a:t>                shutdown –h halt</a:t>
            </a:r>
          </a:p>
        </p:txBody>
      </p:sp>
    </p:spTree>
  </p:cSld>
  <p:clrMapOvr>
    <a:masterClrMapping/>
  </p:clrMapOvr>
  <p:transition spd="med"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bwMode="auto">
          <a:xfrm>
            <a:off x="1042988" y="260350"/>
            <a:ext cx="4043362"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1.4 Linux</a:t>
            </a:r>
            <a:r>
              <a:rPr lang="zh-CN" altLang="en-US" sz="3600" smtClean="0"/>
              <a:t>使用入门</a:t>
            </a:r>
          </a:p>
        </p:txBody>
      </p:sp>
      <p:sp>
        <p:nvSpPr>
          <p:cNvPr id="91141" name="Rectangle 5" descr="新闻纸"/>
          <p:cNvSpPr>
            <a:spLocks noChangeArrowheads="1"/>
          </p:cNvSpPr>
          <p:nvPr/>
        </p:nvSpPr>
        <p:spPr bwMode="auto">
          <a:xfrm>
            <a:off x="971550" y="1341438"/>
            <a:ext cx="3024188" cy="533400"/>
          </a:xfrm>
          <a:prstGeom prst="rect">
            <a:avLst/>
          </a:prstGeom>
          <a:blipFill dpi="0" rotWithShape="1">
            <a:blip r:embed="rId2"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en-US" altLang="zh-CN" sz="2400">
                <a:solidFill>
                  <a:schemeClr val="tx1"/>
                </a:solidFill>
                <a:ea typeface="宋体" pitchFamily="2" charset="-122"/>
              </a:rPr>
              <a:t>1.4.3 </a:t>
            </a:r>
            <a:r>
              <a:rPr lang="zh-CN" altLang="en-US" sz="2400">
                <a:solidFill>
                  <a:schemeClr val="tx1"/>
                </a:solidFill>
                <a:ea typeface="宋体" pitchFamily="2" charset="-122"/>
              </a:rPr>
              <a:t>常用简单命令</a:t>
            </a:r>
          </a:p>
        </p:txBody>
      </p:sp>
      <p:sp>
        <p:nvSpPr>
          <p:cNvPr id="33796" name="Text Box 6"/>
          <p:cNvSpPr txBox="1">
            <a:spLocks noChangeArrowheads="1"/>
          </p:cNvSpPr>
          <p:nvPr/>
        </p:nvSpPr>
        <p:spPr bwMode="auto">
          <a:xfrm>
            <a:off x="1042988" y="2420938"/>
            <a:ext cx="6697662" cy="830262"/>
          </a:xfrm>
          <a:prstGeom prst="rect">
            <a:avLst/>
          </a:prstGeom>
          <a:noFill/>
          <a:ln w="9525">
            <a:noFill/>
            <a:miter lim="800000"/>
            <a:headEnd/>
            <a:tailEnd/>
          </a:ln>
        </p:spPr>
        <p:txBody>
          <a:bodyPr>
            <a:spAutoFit/>
          </a:bodyPr>
          <a:lstStyle/>
          <a:p>
            <a:r>
              <a:rPr lang="en-US" altLang="zh-CN" sz="2400" dirty="0"/>
              <a:t>Linux</a:t>
            </a:r>
            <a:r>
              <a:rPr lang="zh-CN" altLang="en-US" sz="2400" dirty="0">
                <a:solidFill>
                  <a:schemeClr val="tx1"/>
                </a:solidFill>
              </a:rPr>
              <a:t>命令的一般格式：</a:t>
            </a:r>
          </a:p>
          <a:p>
            <a:r>
              <a:rPr lang="zh-CN" altLang="en-US" sz="2400" dirty="0"/>
              <a:t>                                        命令名  </a:t>
            </a:r>
            <a:r>
              <a:rPr lang="en-US" altLang="zh-CN" sz="2400" dirty="0">
                <a:solidFill>
                  <a:srgbClr val="002060"/>
                </a:solidFill>
              </a:rPr>
              <a:t>[</a:t>
            </a:r>
            <a:r>
              <a:rPr lang="zh-CN" altLang="en-US" sz="2400" dirty="0">
                <a:solidFill>
                  <a:srgbClr val="002060"/>
                </a:solidFill>
              </a:rPr>
              <a:t>选择项</a:t>
            </a:r>
            <a:r>
              <a:rPr lang="en-US" altLang="zh-CN" sz="2400" dirty="0">
                <a:solidFill>
                  <a:srgbClr val="002060"/>
                </a:solidFill>
              </a:rPr>
              <a:t>]  [</a:t>
            </a:r>
            <a:r>
              <a:rPr lang="zh-CN" altLang="en-US" sz="2400" dirty="0">
                <a:solidFill>
                  <a:srgbClr val="002060"/>
                </a:solidFill>
              </a:rPr>
              <a:t>参数</a:t>
            </a:r>
            <a:r>
              <a:rPr lang="en-US" altLang="zh-CN" sz="2400" dirty="0">
                <a:solidFill>
                  <a:srgbClr val="002060"/>
                </a:solidFill>
              </a:rPr>
              <a:t>]  </a:t>
            </a:r>
          </a:p>
        </p:txBody>
      </p:sp>
      <p:sp>
        <p:nvSpPr>
          <p:cNvPr id="33797" name="Text Box 7"/>
          <p:cNvSpPr txBox="1">
            <a:spLocks noChangeArrowheads="1"/>
          </p:cNvSpPr>
          <p:nvPr/>
        </p:nvSpPr>
        <p:spPr bwMode="auto">
          <a:xfrm>
            <a:off x="4140200" y="3644900"/>
            <a:ext cx="4537075" cy="1917700"/>
          </a:xfrm>
          <a:prstGeom prst="rect">
            <a:avLst/>
          </a:prstGeom>
          <a:solidFill>
            <a:schemeClr val="accent1"/>
          </a:solidFill>
          <a:ln w="9525">
            <a:noFill/>
            <a:miter lim="800000"/>
            <a:headEnd/>
            <a:tailEnd/>
          </a:ln>
        </p:spPr>
        <p:txBody>
          <a:bodyPr>
            <a:spAutoFit/>
          </a:bodyPr>
          <a:lstStyle/>
          <a:p>
            <a:r>
              <a:rPr lang="zh-CN" altLang="en-US" sz="2400">
                <a:solidFill>
                  <a:srgbClr val="000099"/>
                </a:solidFill>
                <a:ea typeface="宋体" pitchFamily="2" charset="-122"/>
              </a:rPr>
              <a:t>命令名：英文动词缩写</a:t>
            </a:r>
          </a:p>
          <a:p>
            <a:r>
              <a:rPr lang="zh-CN" altLang="en-US" sz="2400">
                <a:solidFill>
                  <a:srgbClr val="000099"/>
                </a:solidFill>
                <a:ea typeface="宋体" pitchFamily="2" charset="-122"/>
              </a:rPr>
              <a:t>                 如：</a:t>
            </a:r>
            <a:r>
              <a:rPr lang="en-US" altLang="zh-CN" sz="2400">
                <a:solidFill>
                  <a:srgbClr val="000099"/>
                </a:solidFill>
                <a:ea typeface="宋体" pitchFamily="2" charset="-122"/>
              </a:rPr>
              <a:t>ls, mkdir, cat……</a:t>
            </a:r>
          </a:p>
          <a:p>
            <a:r>
              <a:rPr lang="zh-CN" altLang="en-US" sz="2400">
                <a:solidFill>
                  <a:srgbClr val="000099"/>
                </a:solidFill>
                <a:ea typeface="宋体" pitchFamily="2" charset="-122"/>
              </a:rPr>
              <a:t>选择项：以“</a:t>
            </a:r>
            <a:r>
              <a:rPr lang="en-US" altLang="zh-CN" sz="2400">
                <a:solidFill>
                  <a:srgbClr val="000099"/>
                </a:solidFill>
                <a:ea typeface="宋体" pitchFamily="2" charset="-122"/>
              </a:rPr>
              <a:t>-”</a:t>
            </a:r>
            <a:r>
              <a:rPr lang="zh-CN" altLang="en-US" sz="2400">
                <a:solidFill>
                  <a:srgbClr val="000099"/>
                </a:solidFill>
                <a:ea typeface="宋体" pitchFamily="2" charset="-122"/>
              </a:rPr>
              <a:t>开始的字符</a:t>
            </a:r>
          </a:p>
          <a:p>
            <a:r>
              <a:rPr lang="zh-CN" altLang="en-US" sz="2400">
                <a:solidFill>
                  <a:srgbClr val="000099"/>
                </a:solidFill>
                <a:ea typeface="宋体" pitchFamily="2" charset="-122"/>
              </a:rPr>
              <a:t>                 如：</a:t>
            </a:r>
            <a:r>
              <a:rPr lang="en-US" altLang="zh-CN" sz="2400">
                <a:solidFill>
                  <a:srgbClr val="000099"/>
                </a:solidFill>
                <a:ea typeface="宋体" pitchFamily="2" charset="-122"/>
              </a:rPr>
              <a:t>-l, -la, -l –v -a</a:t>
            </a:r>
          </a:p>
          <a:p>
            <a:r>
              <a:rPr lang="zh-CN" altLang="en-US" sz="2400">
                <a:solidFill>
                  <a:srgbClr val="000099"/>
                </a:solidFill>
                <a:ea typeface="宋体" pitchFamily="2" charset="-122"/>
              </a:rPr>
              <a:t>参    数</a:t>
            </a:r>
            <a:r>
              <a:rPr lang="en-US" altLang="zh-CN" sz="2400">
                <a:solidFill>
                  <a:srgbClr val="000099"/>
                </a:solidFill>
                <a:ea typeface="宋体" pitchFamily="2" charset="-122"/>
              </a:rPr>
              <a:t>:   </a:t>
            </a:r>
            <a:r>
              <a:rPr lang="zh-CN" altLang="en-US" sz="2400">
                <a:solidFill>
                  <a:srgbClr val="000099"/>
                </a:solidFill>
                <a:ea typeface="宋体" pitchFamily="2" charset="-122"/>
              </a:rPr>
              <a:t>文件名、变量名等</a:t>
            </a:r>
          </a:p>
        </p:txBody>
      </p:sp>
    </p:spTree>
  </p:cSld>
  <p:clrMapOvr>
    <a:masterClrMapping/>
  </p:clrMapOvr>
  <p:transition spd="med"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26"/>
          <p:cNvSpPr>
            <a:spLocks noGrp="1" noChangeArrowheads="1"/>
          </p:cNvSpPr>
          <p:nvPr>
            <p:ph type="title"/>
          </p:nvPr>
        </p:nvSpPr>
        <p:spPr bwMode="auto">
          <a:xfrm>
            <a:off x="1187450" y="0"/>
            <a:ext cx="7472363"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t>1.</a:t>
            </a:r>
            <a:r>
              <a:rPr lang="zh-CN" altLang="en-US" sz="2800" smtClean="0"/>
              <a:t>日期时间命令 </a:t>
            </a:r>
            <a:br>
              <a:rPr lang="zh-CN" altLang="en-US" sz="2800" smtClean="0"/>
            </a:br>
            <a:r>
              <a:rPr lang="zh-CN" altLang="en-US" sz="2800" smtClean="0"/>
              <a:t>                  </a:t>
            </a:r>
            <a:r>
              <a:rPr lang="en-US" altLang="zh-CN" sz="2800" smtClean="0">
                <a:solidFill>
                  <a:srgbClr val="000099"/>
                </a:solidFill>
                <a:latin typeface="Vrinda" pitchFamily="2" charset="0"/>
              </a:rPr>
              <a:t>date [“+[char string]%param” ]</a:t>
            </a:r>
          </a:p>
        </p:txBody>
      </p:sp>
      <p:sp>
        <p:nvSpPr>
          <p:cNvPr id="104451" name="Rectangle 3"/>
          <p:cNvSpPr>
            <a:spLocks noGrp="1" noChangeArrowheads="1"/>
          </p:cNvSpPr>
          <p:nvPr>
            <p:ph type="body" sz="half" idx="1"/>
          </p:nvPr>
        </p:nvSpPr>
        <p:spPr bwMode="auto">
          <a:xfrm>
            <a:off x="1042988" y="1268413"/>
            <a:ext cx="5770562" cy="1512887"/>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buFontTx/>
              <a:buNone/>
            </a:pPr>
            <a:r>
              <a:rPr lang="en-US" altLang="zh-CN" sz="2000" smtClean="0">
                <a:latin typeface="Vrinda" pitchFamily="2" charset="0"/>
              </a:rPr>
              <a:t>$ date “+Today is : %D.”</a:t>
            </a:r>
          </a:p>
          <a:p>
            <a:pPr marL="0" indent="0" eaLnBrk="1" hangingPunct="1">
              <a:buFontTx/>
              <a:buNone/>
            </a:pPr>
            <a:r>
              <a:rPr lang="en-US" altLang="zh-CN" sz="2000" smtClean="0">
                <a:latin typeface="Vrinda" pitchFamily="2" charset="0"/>
              </a:rPr>
              <a:t>Today is : 03/24/09.</a:t>
            </a:r>
          </a:p>
          <a:p>
            <a:pPr marL="0" indent="0" eaLnBrk="1" hangingPunct="1">
              <a:buFontTx/>
              <a:buNone/>
            </a:pPr>
            <a:r>
              <a:rPr lang="en-US" altLang="zh-CN" sz="2000" smtClean="0">
                <a:latin typeface="Vrinda" pitchFamily="2" charset="0"/>
              </a:rPr>
              <a:t>$ date “+Today is : %D. the time is : %T”</a:t>
            </a:r>
          </a:p>
          <a:p>
            <a:pPr marL="0" indent="0" eaLnBrk="1" hangingPunct="1">
              <a:buFontTx/>
              <a:buNone/>
            </a:pPr>
            <a:r>
              <a:rPr lang="en-US" altLang="zh-CN" sz="2000" smtClean="0">
                <a:latin typeface="Vrinda" pitchFamily="2" charset="0"/>
              </a:rPr>
              <a:t>Today is : 03/24/09. The time is : 08:35:09 </a:t>
            </a:r>
          </a:p>
        </p:txBody>
      </p:sp>
      <p:graphicFrame>
        <p:nvGraphicFramePr>
          <p:cNvPr id="104577" name="Group 129"/>
          <p:cNvGraphicFramePr>
            <a:graphicFrameLocks noGrp="1"/>
          </p:cNvGraphicFramePr>
          <p:nvPr>
            <p:ph sz="half" idx="2"/>
          </p:nvPr>
        </p:nvGraphicFramePr>
        <p:xfrm>
          <a:off x="5867400" y="2997200"/>
          <a:ext cx="3168650" cy="3384554"/>
        </p:xfrm>
        <a:graphic>
          <a:graphicData uri="http://schemas.openxmlformats.org/drawingml/2006/table">
            <a:tbl>
              <a:tblPr/>
              <a:tblGrid>
                <a:gridCol w="598488"/>
                <a:gridCol w="2570162"/>
              </a:tblGrid>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宋体" pitchFamily="2" charset="-122"/>
                        </a:rPr>
                        <a:t>格式码</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宋体" pitchFamily="2" charset="-122"/>
                        </a:rPr>
                        <a:t>注</a:t>
                      </a: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1000" b="1" i="0" u="none" strike="noStrike" cap="none" normalizeH="0" baseline="0" smtClean="0">
                          <a:ln>
                            <a:noFill/>
                          </a:ln>
                          <a:solidFill>
                            <a:schemeClr val="tx1"/>
                          </a:solidFill>
                          <a:effectLst/>
                          <a:latin typeface="宋体" pitchFamily="2" charset="-122"/>
                          <a:ea typeface="宋体" pitchFamily="2" charset="-122"/>
                        </a:rPr>
                        <a:t>释</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D</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mm/dd/yy</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格式的日期，如：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08/15/08</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时：分：秒格式，如：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13:12:48</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r</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时</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分</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秒格式</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且包含</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am/pm</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01:12:48pm</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H</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24</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小时制，如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01</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02</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23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I</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12</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小时制，如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01</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02</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12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A</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完整的星期名称，如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Sunday</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a</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缩写的星期名称，如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Sun</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B</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完整的月份名称，如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January</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b</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缩写的月份名称，如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Ja</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134"/>
          <p:cNvGrpSpPr>
            <a:grpSpLocks/>
          </p:cNvGrpSpPr>
          <p:nvPr/>
        </p:nvGrpSpPr>
        <p:grpSpPr bwMode="auto">
          <a:xfrm>
            <a:off x="1042988" y="2997200"/>
            <a:ext cx="4464050" cy="1438275"/>
            <a:chOff x="657" y="1888"/>
            <a:chExt cx="2812" cy="906"/>
          </a:xfrm>
        </p:grpSpPr>
        <p:sp>
          <p:nvSpPr>
            <p:cNvPr id="34860" name="Text Box 130"/>
            <p:cNvSpPr txBox="1">
              <a:spLocks noChangeArrowheads="1"/>
            </p:cNvSpPr>
            <p:nvPr/>
          </p:nvSpPr>
          <p:spPr bwMode="auto">
            <a:xfrm>
              <a:off x="703" y="2160"/>
              <a:ext cx="2766" cy="634"/>
            </a:xfrm>
            <a:prstGeom prst="rect">
              <a:avLst/>
            </a:prstGeom>
            <a:solidFill>
              <a:schemeClr val="accent1"/>
            </a:solidFill>
            <a:ln w="9525">
              <a:noFill/>
              <a:miter lim="800000"/>
              <a:headEnd/>
              <a:tailEnd/>
            </a:ln>
          </p:spPr>
          <p:txBody>
            <a:bodyPr>
              <a:spAutoFit/>
            </a:bodyPr>
            <a:lstStyle/>
            <a:p>
              <a:r>
                <a:rPr lang="en-US" altLang="zh-CN" sz="2000">
                  <a:solidFill>
                    <a:schemeClr val="tx1"/>
                  </a:solidFill>
                  <a:latin typeface="Vrinda" pitchFamily="2" charset="0"/>
                </a:rPr>
                <a:t>$ date</a:t>
              </a:r>
            </a:p>
            <a:p>
              <a:r>
                <a:rPr lang="en-US" altLang="zh-CN" sz="2000">
                  <a:solidFill>
                    <a:schemeClr val="tx1"/>
                  </a:solidFill>
                  <a:latin typeface="Vrinda" pitchFamily="2" charset="0"/>
                </a:rPr>
                <a:t>Wed Feb 4 16:25:35 </a:t>
              </a:r>
              <a:r>
                <a:rPr lang="en-US" altLang="zh-CN" sz="2000">
                  <a:solidFill>
                    <a:srgbClr val="A50021"/>
                  </a:solidFill>
                  <a:latin typeface="Vrinda" pitchFamily="2" charset="0"/>
                </a:rPr>
                <a:t>CST </a:t>
              </a:r>
              <a:r>
                <a:rPr lang="en-US" altLang="zh-CN" sz="2000">
                  <a:solidFill>
                    <a:schemeClr val="tx1"/>
                  </a:solidFill>
                  <a:latin typeface="Vrinda" pitchFamily="2" charset="0"/>
                </a:rPr>
                <a:t>2009/2/2 </a:t>
              </a:r>
            </a:p>
          </p:txBody>
        </p:sp>
        <p:sp>
          <p:nvSpPr>
            <p:cNvPr id="34861" name="Text Box 132"/>
            <p:cNvSpPr txBox="1">
              <a:spLocks noChangeArrowheads="1"/>
            </p:cNvSpPr>
            <p:nvPr/>
          </p:nvSpPr>
          <p:spPr bwMode="auto">
            <a:xfrm>
              <a:off x="657" y="1888"/>
              <a:ext cx="2223" cy="250"/>
            </a:xfrm>
            <a:prstGeom prst="rect">
              <a:avLst/>
            </a:prstGeom>
            <a:noFill/>
            <a:ln w="9525">
              <a:noFill/>
              <a:miter lim="800000"/>
              <a:headEnd/>
              <a:tailEnd/>
            </a:ln>
          </p:spPr>
          <p:txBody>
            <a:bodyPr>
              <a:spAutoFit/>
            </a:bodyPr>
            <a:lstStyle/>
            <a:p>
              <a:pPr>
                <a:spcBef>
                  <a:spcPct val="50000"/>
                </a:spcBef>
              </a:pPr>
              <a:r>
                <a:rPr lang="en-US" altLang="zh-CN" sz="2000">
                  <a:solidFill>
                    <a:srgbClr val="CC0000"/>
                  </a:solidFill>
                </a:rPr>
                <a:t>date</a:t>
              </a:r>
              <a:r>
                <a:rPr lang="zh-CN" altLang="en-US" sz="2000">
                  <a:solidFill>
                    <a:srgbClr val="CC0000"/>
                  </a:solidFill>
                </a:rPr>
                <a:t>无选项，显示本地时间：</a:t>
              </a:r>
            </a:p>
          </p:txBody>
        </p:sp>
      </p:grpSp>
      <p:grpSp>
        <p:nvGrpSpPr>
          <p:cNvPr id="3" name="Group 135"/>
          <p:cNvGrpSpPr>
            <a:grpSpLocks/>
          </p:cNvGrpSpPr>
          <p:nvPr/>
        </p:nvGrpSpPr>
        <p:grpSpPr bwMode="auto">
          <a:xfrm>
            <a:off x="971550" y="4652963"/>
            <a:ext cx="4606925" cy="1277937"/>
            <a:chOff x="612" y="2931"/>
            <a:chExt cx="2902" cy="805"/>
          </a:xfrm>
        </p:grpSpPr>
        <p:sp>
          <p:nvSpPr>
            <p:cNvPr id="34858" name="Text Box 131"/>
            <p:cNvSpPr txBox="1">
              <a:spLocks noChangeArrowheads="1"/>
            </p:cNvSpPr>
            <p:nvPr/>
          </p:nvSpPr>
          <p:spPr bwMode="auto">
            <a:xfrm>
              <a:off x="612" y="3294"/>
              <a:ext cx="2902" cy="442"/>
            </a:xfrm>
            <a:prstGeom prst="rect">
              <a:avLst/>
            </a:prstGeom>
            <a:solidFill>
              <a:schemeClr val="accent1"/>
            </a:solidFill>
            <a:ln w="9525">
              <a:noFill/>
              <a:miter lim="800000"/>
              <a:headEnd/>
              <a:tailEnd/>
            </a:ln>
          </p:spPr>
          <p:txBody>
            <a:bodyPr>
              <a:spAutoFit/>
            </a:bodyPr>
            <a:lstStyle/>
            <a:p>
              <a:r>
                <a:rPr lang="en-US" altLang="zh-CN" sz="2000">
                  <a:solidFill>
                    <a:schemeClr val="tx1"/>
                  </a:solidFill>
                  <a:latin typeface="Vrinda" pitchFamily="2" charset="0"/>
                </a:rPr>
                <a:t>$ date –u</a:t>
              </a:r>
            </a:p>
            <a:p>
              <a:r>
                <a:rPr lang="en-US" altLang="zh-CN" sz="2000">
                  <a:solidFill>
                    <a:schemeClr val="tx1"/>
                  </a:solidFill>
                  <a:latin typeface="Vrinda" pitchFamily="2" charset="0"/>
                </a:rPr>
                <a:t>Wed Feb 4 16:25:35 </a:t>
              </a:r>
              <a:r>
                <a:rPr lang="en-US" altLang="zh-CN" sz="2000">
                  <a:solidFill>
                    <a:srgbClr val="A50021"/>
                  </a:solidFill>
                  <a:latin typeface="Vrinda" pitchFamily="2" charset="0"/>
                </a:rPr>
                <a:t>UTC</a:t>
              </a:r>
              <a:r>
                <a:rPr lang="en-US" altLang="zh-CN" sz="2000">
                  <a:solidFill>
                    <a:schemeClr val="tx1"/>
                  </a:solidFill>
                  <a:latin typeface="Vrinda" pitchFamily="2" charset="0"/>
                </a:rPr>
                <a:t> 2009/2/2</a:t>
              </a:r>
              <a:endParaRPr lang="en-US" altLang="zh-CN">
                <a:solidFill>
                  <a:schemeClr val="tx1"/>
                </a:solidFill>
              </a:endParaRPr>
            </a:p>
          </p:txBody>
        </p:sp>
        <p:sp>
          <p:nvSpPr>
            <p:cNvPr id="34859" name="Text Box 133"/>
            <p:cNvSpPr txBox="1">
              <a:spLocks noChangeArrowheads="1"/>
            </p:cNvSpPr>
            <p:nvPr/>
          </p:nvSpPr>
          <p:spPr bwMode="auto">
            <a:xfrm>
              <a:off x="612" y="2931"/>
              <a:ext cx="2812" cy="250"/>
            </a:xfrm>
            <a:prstGeom prst="rect">
              <a:avLst/>
            </a:prstGeom>
            <a:noFill/>
            <a:ln w="9525">
              <a:noFill/>
              <a:miter lim="800000"/>
              <a:headEnd/>
              <a:tailEnd/>
            </a:ln>
          </p:spPr>
          <p:txBody>
            <a:bodyPr>
              <a:spAutoFit/>
            </a:bodyPr>
            <a:lstStyle/>
            <a:p>
              <a:pPr>
                <a:spcBef>
                  <a:spcPct val="50000"/>
                </a:spcBef>
              </a:pPr>
              <a:r>
                <a:rPr lang="en-US" altLang="zh-CN" sz="2000">
                  <a:solidFill>
                    <a:srgbClr val="CC0000"/>
                  </a:solidFill>
                </a:rPr>
                <a:t>date</a:t>
              </a:r>
              <a:r>
                <a:rPr lang="zh-CN" altLang="en-US" sz="2000">
                  <a:solidFill>
                    <a:srgbClr val="CC0000"/>
                  </a:solidFill>
                </a:rPr>
                <a:t>有选项，显示系统设置通用时间：</a:t>
              </a:r>
            </a:p>
          </p:txBody>
        </p:sp>
      </p:gr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577"/>
                                        </p:tgtEl>
                                        <p:attrNameLst>
                                          <p:attrName>style.visibility</p:attrName>
                                        </p:attrNameLst>
                                      </p:cBhvr>
                                      <p:to>
                                        <p:strVal val="visible"/>
                                      </p:to>
                                    </p:set>
                                    <p:animEffect transition="in" filter="blinds(horizontal)">
                                      <p:cBhvr>
                                        <p:cTn id="7" dur="500"/>
                                        <p:tgtEl>
                                          <p:spTgt spid="10457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451">
                                            <p:bg/>
                                          </p:spTgt>
                                        </p:tgtEl>
                                        <p:attrNameLst>
                                          <p:attrName>style.visibility</p:attrName>
                                        </p:attrNameLst>
                                      </p:cBhvr>
                                      <p:to>
                                        <p:strVal val="visible"/>
                                      </p:to>
                                    </p:set>
                                    <p:animEffect transition="in" filter="box(in)">
                                      <p:cBhvr>
                                        <p:cTn id="12" dur="500"/>
                                        <p:tgtEl>
                                          <p:spTgt spid="104451">
                                            <p:bg/>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4451">
                                            <p:txEl>
                                              <p:pRg st="0" end="0"/>
                                            </p:txEl>
                                          </p:spTgt>
                                        </p:tgtEl>
                                        <p:attrNameLst>
                                          <p:attrName>style.visibility</p:attrName>
                                        </p:attrNameLst>
                                      </p:cBhvr>
                                      <p:to>
                                        <p:strVal val="visible"/>
                                      </p:to>
                                    </p:set>
                                    <p:animEffect transition="in" filter="box(in)">
                                      <p:cBhvr>
                                        <p:cTn id="17" dur="500"/>
                                        <p:tgtEl>
                                          <p:spTgt spid="1044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4451">
                                            <p:txEl>
                                              <p:pRg st="1" end="1"/>
                                            </p:txEl>
                                          </p:spTgt>
                                        </p:tgtEl>
                                        <p:attrNameLst>
                                          <p:attrName>style.visibility</p:attrName>
                                        </p:attrNameLst>
                                      </p:cBhvr>
                                      <p:to>
                                        <p:strVal val="visible"/>
                                      </p:to>
                                    </p:set>
                                    <p:animEffect transition="in" filter="box(in)">
                                      <p:cBhvr>
                                        <p:cTn id="22" dur="500"/>
                                        <p:tgtEl>
                                          <p:spTgt spid="1044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4451">
                                            <p:txEl>
                                              <p:pRg st="2" end="2"/>
                                            </p:txEl>
                                          </p:spTgt>
                                        </p:tgtEl>
                                        <p:attrNameLst>
                                          <p:attrName>style.visibility</p:attrName>
                                        </p:attrNameLst>
                                      </p:cBhvr>
                                      <p:to>
                                        <p:strVal val="visible"/>
                                      </p:to>
                                    </p:set>
                                    <p:animEffect transition="in" filter="box(in)">
                                      <p:cBhvr>
                                        <p:cTn id="27" dur="500"/>
                                        <p:tgtEl>
                                          <p:spTgt spid="10445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4451">
                                            <p:txEl>
                                              <p:pRg st="3" end="3"/>
                                            </p:txEl>
                                          </p:spTgt>
                                        </p:tgtEl>
                                        <p:attrNameLst>
                                          <p:attrName>style.visibility</p:attrName>
                                        </p:attrNameLst>
                                      </p:cBhvr>
                                      <p:to>
                                        <p:strVal val="visible"/>
                                      </p:to>
                                    </p:set>
                                    <p:animEffect transition="in" filter="box(in)">
                                      <p:cBhvr>
                                        <p:cTn id="32" dur="500"/>
                                        <p:tgtEl>
                                          <p:spTgt spid="10445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amond(in)">
                                      <p:cBhvr>
                                        <p:cTn id="37" dur="2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amond(in)">
                                      <p:cBhvr>
                                        <p:cTn id="4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1403350" y="115888"/>
            <a:ext cx="6480175" cy="9080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2.</a:t>
            </a:r>
            <a:r>
              <a:rPr lang="zh-CN" altLang="en-US" sz="2800" smtClean="0">
                <a:latin typeface="Vrinda" pitchFamily="2" charset="0"/>
              </a:rPr>
              <a:t>日历命令</a:t>
            </a:r>
            <a:br>
              <a:rPr lang="zh-CN" altLang="en-US" sz="2800" smtClean="0">
                <a:latin typeface="Vrinda" pitchFamily="2" charset="0"/>
              </a:rPr>
            </a:br>
            <a:r>
              <a:rPr lang="zh-CN" altLang="en-US" sz="2800" smtClean="0">
                <a:latin typeface="Vrinda" pitchFamily="2" charset="0"/>
              </a:rPr>
              <a:t>          </a:t>
            </a:r>
            <a:r>
              <a:rPr lang="en-US" altLang="zh-CN" sz="2800" smtClean="0">
                <a:latin typeface="Vrinda" pitchFamily="2" charset="0"/>
              </a:rPr>
              <a:t>cal [ [month] year] </a:t>
            </a:r>
          </a:p>
        </p:txBody>
      </p:sp>
      <p:sp>
        <p:nvSpPr>
          <p:cNvPr id="35843" name="Rectangle 3"/>
          <p:cNvSpPr>
            <a:spLocks noGrp="1" noChangeArrowheads="1"/>
          </p:cNvSpPr>
          <p:nvPr>
            <p:ph type="body" sz="half" idx="1"/>
          </p:nvPr>
        </p:nvSpPr>
        <p:spPr bwMode="auto">
          <a:xfrm>
            <a:off x="1258888" y="1412875"/>
            <a:ext cx="6121400" cy="792163"/>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buFontTx/>
              <a:buNone/>
            </a:pPr>
            <a:r>
              <a:rPr lang="en-US" altLang="zh-CN" sz="2000" smtClean="0">
                <a:latin typeface="Vrinda" pitchFamily="2" charset="0"/>
              </a:rPr>
              <a:t>$cal            //  </a:t>
            </a:r>
            <a:r>
              <a:rPr lang="zh-CN" altLang="en-US" sz="2000" smtClean="0">
                <a:latin typeface="Vrinda" pitchFamily="2" charset="0"/>
              </a:rPr>
              <a:t>打印当前月份的日历</a:t>
            </a:r>
          </a:p>
          <a:p>
            <a:pPr marL="0" indent="0" eaLnBrk="1" hangingPunct="1">
              <a:buFontTx/>
              <a:buNone/>
            </a:pPr>
            <a:r>
              <a:rPr lang="en-US" altLang="zh-CN" sz="2000" smtClean="0">
                <a:latin typeface="Vrinda" pitchFamily="2" charset="0"/>
              </a:rPr>
              <a:t>$cal 2009       //  </a:t>
            </a:r>
            <a:r>
              <a:rPr lang="zh-CN" altLang="en-US" sz="2000" smtClean="0">
                <a:latin typeface="Vrinda" pitchFamily="2" charset="0"/>
              </a:rPr>
              <a:t>打印</a:t>
            </a:r>
            <a:r>
              <a:rPr lang="en-US" altLang="zh-CN" sz="2000" smtClean="0">
                <a:latin typeface="Vrinda" pitchFamily="2" charset="0"/>
              </a:rPr>
              <a:t>2009</a:t>
            </a:r>
            <a:r>
              <a:rPr lang="zh-CN" altLang="en-US" sz="2000" smtClean="0">
                <a:latin typeface="Vrinda" pitchFamily="2" charset="0"/>
              </a:rPr>
              <a:t>年的日历 </a:t>
            </a:r>
          </a:p>
        </p:txBody>
      </p:sp>
      <p:sp>
        <p:nvSpPr>
          <p:cNvPr id="35844" name="Text Box 40"/>
          <p:cNvSpPr txBox="1">
            <a:spLocks noChangeArrowheads="1"/>
          </p:cNvSpPr>
          <p:nvPr/>
        </p:nvSpPr>
        <p:spPr bwMode="auto">
          <a:xfrm>
            <a:off x="1331913" y="2852738"/>
            <a:ext cx="3671887" cy="2289175"/>
          </a:xfrm>
          <a:prstGeom prst="rect">
            <a:avLst/>
          </a:prstGeom>
          <a:solidFill>
            <a:schemeClr val="accent1"/>
          </a:solidFill>
          <a:ln w="9525">
            <a:noFill/>
            <a:miter lim="800000"/>
            <a:headEnd/>
            <a:tailEnd/>
          </a:ln>
        </p:spPr>
        <p:txBody>
          <a:bodyPr>
            <a:spAutoFit/>
          </a:bodyPr>
          <a:lstStyle/>
          <a:p>
            <a:r>
              <a:rPr lang="en-US" altLang="zh-CN" sz="1800">
                <a:solidFill>
                  <a:schemeClr val="tx1"/>
                </a:solidFill>
              </a:rPr>
              <a:t>$ cal  3 2009</a:t>
            </a:r>
          </a:p>
          <a:p>
            <a:r>
              <a:rPr lang="en-US" altLang="zh-CN" sz="1800">
                <a:solidFill>
                  <a:schemeClr val="tx1"/>
                </a:solidFill>
              </a:rPr>
              <a:t>              March 2009</a:t>
            </a:r>
          </a:p>
          <a:p>
            <a:r>
              <a:rPr lang="en-US" altLang="zh-CN" sz="1800">
                <a:solidFill>
                  <a:schemeClr val="tx1"/>
                </a:solidFill>
              </a:rPr>
              <a:t>S     M   Tu   W   Th    F     S</a:t>
            </a:r>
          </a:p>
          <a:p>
            <a:r>
              <a:rPr lang="en-US" altLang="zh-CN" sz="1800">
                <a:solidFill>
                  <a:schemeClr val="tx1"/>
                </a:solidFill>
              </a:rPr>
              <a:t>1       2     3     4     5     6     7</a:t>
            </a:r>
          </a:p>
          <a:p>
            <a:r>
              <a:rPr lang="en-US" altLang="zh-CN" sz="1800">
                <a:solidFill>
                  <a:schemeClr val="tx1"/>
                </a:solidFill>
              </a:rPr>
              <a:t>8       9   10   11   12   13   14</a:t>
            </a:r>
          </a:p>
          <a:p>
            <a:r>
              <a:rPr lang="en-US" altLang="zh-CN" sz="1800">
                <a:solidFill>
                  <a:schemeClr val="tx1"/>
                </a:solidFill>
              </a:rPr>
              <a:t>15   16   17   18   19   20   21</a:t>
            </a:r>
          </a:p>
          <a:p>
            <a:r>
              <a:rPr lang="en-US" altLang="zh-CN" sz="1800">
                <a:solidFill>
                  <a:schemeClr val="tx1"/>
                </a:solidFill>
              </a:rPr>
              <a:t>22   23   24   25   26   27   28</a:t>
            </a:r>
          </a:p>
          <a:p>
            <a:r>
              <a:rPr lang="en-US" altLang="zh-CN" sz="1800">
                <a:solidFill>
                  <a:schemeClr val="tx1"/>
                </a:solidFill>
              </a:rPr>
              <a:t>29   30   31 </a:t>
            </a:r>
          </a:p>
        </p:txBody>
      </p:sp>
    </p:spTree>
  </p:cSld>
  <p:clrMapOvr>
    <a:masterClrMapping/>
  </p:clrMapOvr>
  <p:transition spd="med"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1403350" y="115888"/>
            <a:ext cx="6337300" cy="9080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3.</a:t>
            </a:r>
            <a:r>
              <a:rPr lang="zh-CN" altLang="en-US" sz="2800" smtClean="0"/>
              <a:t>在线用户查询命令</a:t>
            </a:r>
            <a:r>
              <a:rPr lang="zh-CN" altLang="en-US" sz="2800" smtClean="0">
                <a:latin typeface="Vrinda" pitchFamily="2" charset="0"/>
              </a:rPr>
              <a:t/>
            </a:r>
            <a:br>
              <a:rPr lang="zh-CN" altLang="en-US" sz="2800" smtClean="0">
                <a:latin typeface="Vrinda" pitchFamily="2" charset="0"/>
              </a:rPr>
            </a:br>
            <a:r>
              <a:rPr lang="zh-CN" altLang="en-US" sz="2800" smtClean="0">
                <a:latin typeface="Vrinda" pitchFamily="2" charset="0"/>
              </a:rPr>
              <a:t>               </a:t>
            </a:r>
            <a:r>
              <a:rPr lang="en-US" altLang="zh-CN" sz="2800" smtClean="0">
                <a:latin typeface="Vrinda" pitchFamily="2" charset="0"/>
              </a:rPr>
              <a:t>who [-u[H]]</a:t>
            </a:r>
            <a:r>
              <a:rPr lang="en-US" altLang="zh-CN" sz="2800" smtClean="0"/>
              <a:t> </a:t>
            </a:r>
          </a:p>
        </p:txBody>
      </p:sp>
      <p:sp>
        <p:nvSpPr>
          <p:cNvPr id="36867" name="Rectangle 3"/>
          <p:cNvSpPr>
            <a:spLocks noGrp="1" noChangeArrowheads="1"/>
          </p:cNvSpPr>
          <p:nvPr>
            <p:ph type="body" sz="half" idx="1"/>
          </p:nvPr>
        </p:nvSpPr>
        <p:spPr bwMode="auto">
          <a:xfrm>
            <a:off x="1258888" y="1412875"/>
            <a:ext cx="5905500" cy="1584325"/>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80000"/>
              </a:lnSpc>
              <a:buFontTx/>
              <a:buNone/>
            </a:pPr>
            <a:r>
              <a:rPr lang="en-US" altLang="zh-CN" sz="1800" smtClean="0">
                <a:latin typeface="Times New Roman" pitchFamily="18" charset="0"/>
              </a:rPr>
              <a:t>$ who</a:t>
            </a:r>
          </a:p>
          <a:p>
            <a:pPr marL="0" indent="0" eaLnBrk="1" hangingPunct="1">
              <a:lnSpc>
                <a:spcPct val="80000"/>
              </a:lnSpc>
              <a:buFontTx/>
              <a:buNone/>
            </a:pPr>
            <a:r>
              <a:rPr lang="en-US" altLang="zh-CN" sz="1800" smtClean="0">
                <a:latin typeface="Times New Roman" pitchFamily="18" charset="0"/>
              </a:rPr>
              <a:t>liu           tty1          May   1    8:30am</a:t>
            </a:r>
          </a:p>
          <a:p>
            <a:pPr marL="0" indent="0" eaLnBrk="1" hangingPunct="1">
              <a:lnSpc>
                <a:spcPct val="80000"/>
              </a:lnSpc>
              <a:buFontTx/>
              <a:buNone/>
            </a:pPr>
            <a:r>
              <a:rPr lang="en-US" altLang="zh-CN" sz="1800" smtClean="0">
                <a:latin typeface="Times New Roman" pitchFamily="18" charset="0"/>
              </a:rPr>
              <a:t>wang      tty2          May   1    9:00am</a:t>
            </a:r>
          </a:p>
          <a:p>
            <a:pPr marL="0" indent="0" eaLnBrk="1" hangingPunct="1">
              <a:lnSpc>
                <a:spcPct val="80000"/>
              </a:lnSpc>
              <a:buFontTx/>
              <a:buNone/>
            </a:pPr>
            <a:r>
              <a:rPr lang="en-US" altLang="zh-CN" sz="1800" smtClean="0">
                <a:latin typeface="Times New Roman" pitchFamily="18" charset="0"/>
              </a:rPr>
              <a:t>song       tty3          May   1    9:15am</a:t>
            </a:r>
          </a:p>
          <a:p>
            <a:pPr marL="0" indent="0" eaLnBrk="1" hangingPunct="1">
              <a:lnSpc>
                <a:spcPct val="80000"/>
              </a:lnSpc>
              <a:buFontTx/>
              <a:buNone/>
            </a:pPr>
            <a:r>
              <a:rPr lang="en-US" altLang="zh-CN" sz="1800" smtClean="0">
                <a:latin typeface="Times New Roman" pitchFamily="18" charset="0"/>
              </a:rPr>
              <a:t>lang       tty4          May   1    9:30am </a:t>
            </a:r>
          </a:p>
        </p:txBody>
      </p:sp>
      <p:sp>
        <p:nvSpPr>
          <p:cNvPr id="122884" name="Text Box 4"/>
          <p:cNvSpPr txBox="1">
            <a:spLocks noChangeArrowheads="1"/>
          </p:cNvSpPr>
          <p:nvPr/>
        </p:nvSpPr>
        <p:spPr bwMode="auto">
          <a:xfrm>
            <a:off x="1258888" y="3500438"/>
            <a:ext cx="6408737" cy="1739900"/>
          </a:xfrm>
          <a:prstGeom prst="rect">
            <a:avLst/>
          </a:prstGeom>
          <a:solidFill>
            <a:schemeClr val="accent1"/>
          </a:solidFill>
          <a:ln w="9525">
            <a:noFill/>
            <a:miter lim="800000"/>
            <a:headEnd/>
            <a:tailEnd/>
          </a:ln>
        </p:spPr>
        <p:txBody>
          <a:bodyPr>
            <a:spAutoFit/>
          </a:bodyPr>
          <a:lstStyle/>
          <a:p>
            <a:r>
              <a:rPr lang="en-US" altLang="zh-CN" sz="1800">
                <a:solidFill>
                  <a:schemeClr val="tx1"/>
                </a:solidFill>
              </a:rPr>
              <a:t>$ who -u</a:t>
            </a:r>
          </a:p>
          <a:p>
            <a:r>
              <a:rPr lang="en-US" altLang="zh-CN" sz="1800">
                <a:solidFill>
                  <a:schemeClr val="tx1"/>
                </a:solidFill>
              </a:rPr>
              <a:t>liu           tty5          May   2      8:30am        0:30      17856</a:t>
            </a:r>
          </a:p>
          <a:p>
            <a:r>
              <a:rPr lang="en-US" altLang="zh-CN" sz="1800">
                <a:solidFill>
                  <a:schemeClr val="tx1"/>
                </a:solidFill>
              </a:rPr>
              <a:t>wang      tty2          May   2      9:00am                      14532 </a:t>
            </a:r>
          </a:p>
          <a:p>
            <a:r>
              <a:rPr lang="en-US" altLang="zh-CN" sz="1800">
                <a:solidFill>
                  <a:schemeClr val="tx1"/>
                </a:solidFill>
              </a:rPr>
              <a:t>song       tty1          May   1      9:15am         old         8765</a:t>
            </a:r>
          </a:p>
          <a:p>
            <a:r>
              <a:rPr lang="en-US" altLang="zh-CN" sz="1800">
                <a:solidFill>
                  <a:schemeClr val="tx1"/>
                </a:solidFill>
              </a:rPr>
              <a:t>lang        tty4          May   2      9:30am                      17043</a:t>
            </a:r>
          </a:p>
          <a:p>
            <a:r>
              <a:rPr lang="en-US" altLang="zh-CN" sz="1800">
                <a:solidFill>
                  <a:schemeClr val="tx1"/>
                </a:solidFill>
              </a:rPr>
              <a:t>jhon        tty12        May   2    11:30am                      17452 </a:t>
            </a:r>
          </a:p>
        </p:txBody>
      </p:sp>
      <p:sp>
        <p:nvSpPr>
          <p:cNvPr id="122885" name="AutoShape 5"/>
          <p:cNvSpPr>
            <a:spLocks noChangeArrowheads="1"/>
          </p:cNvSpPr>
          <p:nvPr/>
        </p:nvSpPr>
        <p:spPr bwMode="auto">
          <a:xfrm>
            <a:off x="6227763" y="2997200"/>
            <a:ext cx="1727200" cy="431800"/>
          </a:xfrm>
          <a:prstGeom prst="wedgeRoundRectCallout">
            <a:avLst>
              <a:gd name="adj1" fmla="val -71139"/>
              <a:gd name="adj2" fmla="val 158454"/>
              <a:gd name="adj3" fmla="val 16667"/>
            </a:avLst>
          </a:prstGeom>
          <a:solidFill>
            <a:srgbClr val="FFFF99"/>
          </a:solidFill>
          <a:ln w="9525">
            <a:solidFill>
              <a:schemeClr val="tx1"/>
            </a:solidFill>
            <a:miter lim="800000"/>
            <a:headEnd/>
            <a:tailEnd/>
          </a:ln>
        </p:spPr>
        <p:txBody>
          <a:bodyPr/>
          <a:lstStyle/>
          <a:p>
            <a:pPr algn="ctr"/>
            <a:r>
              <a:rPr lang="zh-CN" altLang="en-US" sz="1800">
                <a:solidFill>
                  <a:srgbClr val="000099"/>
                </a:solidFill>
              </a:rPr>
              <a:t>操作停止时间</a:t>
            </a:r>
          </a:p>
        </p:txBody>
      </p:sp>
      <p:sp>
        <p:nvSpPr>
          <p:cNvPr id="122886" name="AutoShape 6"/>
          <p:cNvSpPr>
            <a:spLocks noChangeArrowheads="1"/>
          </p:cNvSpPr>
          <p:nvPr/>
        </p:nvSpPr>
        <p:spPr bwMode="auto">
          <a:xfrm>
            <a:off x="6372225" y="5445125"/>
            <a:ext cx="1727200" cy="431800"/>
          </a:xfrm>
          <a:prstGeom prst="wedgeRoundRectCallout">
            <a:avLst>
              <a:gd name="adj1" fmla="val -37134"/>
              <a:gd name="adj2" fmla="val -115074"/>
              <a:gd name="adj3" fmla="val 16667"/>
            </a:avLst>
          </a:prstGeom>
          <a:solidFill>
            <a:srgbClr val="FFFF99"/>
          </a:solidFill>
          <a:ln w="9525">
            <a:solidFill>
              <a:schemeClr val="tx1"/>
            </a:solidFill>
            <a:miter lim="800000"/>
            <a:headEnd/>
            <a:tailEnd/>
          </a:ln>
        </p:spPr>
        <p:txBody>
          <a:bodyPr/>
          <a:lstStyle/>
          <a:p>
            <a:pPr algn="ctr"/>
            <a:r>
              <a:rPr lang="zh-CN" altLang="en-US" sz="1800">
                <a:solidFill>
                  <a:srgbClr val="000099"/>
                </a:solidFill>
              </a:rPr>
              <a:t>用户进程号</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blinds(horizontal)">
                                      <p:cBhvr>
                                        <p:cTn id="7" dur="500"/>
                                        <p:tgtEl>
                                          <p:spTgt spid="1228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22885"/>
                                        </p:tgtEl>
                                        <p:attrNameLst>
                                          <p:attrName>style.visibility</p:attrName>
                                        </p:attrNameLst>
                                      </p:cBhvr>
                                      <p:to>
                                        <p:strVal val="visible"/>
                                      </p:to>
                                    </p:set>
                                    <p:anim calcmode="lin" valueType="num">
                                      <p:cBhvr additive="base">
                                        <p:cTn id="12" dur="500" fill="hold"/>
                                        <p:tgtEl>
                                          <p:spTgt spid="122885"/>
                                        </p:tgtEl>
                                        <p:attrNameLst>
                                          <p:attrName>ppt_x</p:attrName>
                                        </p:attrNameLst>
                                      </p:cBhvr>
                                      <p:tavLst>
                                        <p:tav tm="0">
                                          <p:val>
                                            <p:strVal val="1+#ppt_w/2"/>
                                          </p:val>
                                        </p:tav>
                                        <p:tav tm="100000">
                                          <p:val>
                                            <p:strVal val="#ppt_x"/>
                                          </p:val>
                                        </p:tav>
                                      </p:tavLst>
                                    </p:anim>
                                    <p:anim calcmode="lin" valueType="num">
                                      <p:cBhvr additive="base">
                                        <p:cTn id="13" dur="500" fill="hold"/>
                                        <p:tgtEl>
                                          <p:spTgt spid="12288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2886"/>
                                        </p:tgtEl>
                                        <p:attrNameLst>
                                          <p:attrName>style.visibility</p:attrName>
                                        </p:attrNameLst>
                                      </p:cBhvr>
                                      <p:to>
                                        <p:strVal val="visible"/>
                                      </p:to>
                                    </p:set>
                                    <p:anim calcmode="lin" valueType="num">
                                      <p:cBhvr additive="base">
                                        <p:cTn id="18" dur="500" fill="hold"/>
                                        <p:tgtEl>
                                          <p:spTgt spid="122886"/>
                                        </p:tgtEl>
                                        <p:attrNameLst>
                                          <p:attrName>ppt_x</p:attrName>
                                        </p:attrNameLst>
                                      </p:cBhvr>
                                      <p:tavLst>
                                        <p:tav tm="0">
                                          <p:val>
                                            <p:strVal val="#ppt_x"/>
                                          </p:val>
                                        </p:tav>
                                        <p:tav tm="100000">
                                          <p:val>
                                            <p:strVal val="#ppt_x"/>
                                          </p:val>
                                        </p:tav>
                                      </p:tavLst>
                                    </p:anim>
                                    <p:anim calcmode="lin" valueType="num">
                                      <p:cBhvr additive="base">
                                        <p:cTn id="19" dur="500" fill="hold"/>
                                        <p:tgtEl>
                                          <p:spTgt spid="122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nimBg="1"/>
      <p:bldP spid="122885" grpId="0" animBg="1"/>
      <p:bldP spid="12288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zh-CN" altLang="zh-CN" smtClean="0"/>
          </a:p>
        </p:txBody>
      </p:sp>
      <p:sp>
        <p:nvSpPr>
          <p:cNvPr id="37891" name="Rectangle 3"/>
          <p:cNvSpPr>
            <a:spLocks noGrp="1" noChangeArrowheads="1"/>
          </p:cNvSpPr>
          <p:nvPr>
            <p:ph type="body" idx="1"/>
          </p:nvPr>
        </p:nvSpPr>
        <p:spPr bwMode="auto">
          <a:xfrm>
            <a:off x="684213" y="1341438"/>
            <a:ext cx="8147050" cy="2476500"/>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1800" smtClean="0">
                <a:latin typeface="Times New Roman" pitchFamily="18" charset="0"/>
              </a:rPr>
              <a:t>$ who -uH</a:t>
            </a:r>
          </a:p>
          <a:p>
            <a:pPr eaLnBrk="1" hangingPunct="1">
              <a:buFontTx/>
              <a:buNone/>
            </a:pPr>
            <a:r>
              <a:rPr lang="en-US" altLang="zh-CN" sz="1800" smtClean="0">
                <a:solidFill>
                  <a:srgbClr val="A50021"/>
                </a:solidFill>
                <a:latin typeface="Times New Roman" pitchFamily="18" charset="0"/>
              </a:rPr>
              <a:t>NAME      LINE                   TIME                  IDLE        PID          COMMENTS</a:t>
            </a:r>
          </a:p>
          <a:p>
            <a:pPr eaLnBrk="1" hangingPunct="1">
              <a:buFontTx/>
              <a:buNone/>
            </a:pPr>
            <a:r>
              <a:rPr lang="en-US" altLang="zh-CN" sz="1800" smtClean="0">
                <a:latin typeface="Times New Roman" pitchFamily="18" charset="0"/>
              </a:rPr>
              <a:t>liu              tty5        May     2      8:30am          0:30      17856</a:t>
            </a:r>
          </a:p>
          <a:p>
            <a:pPr eaLnBrk="1" hangingPunct="1">
              <a:buFontTx/>
              <a:buNone/>
            </a:pPr>
            <a:r>
              <a:rPr lang="en-US" altLang="zh-CN" sz="1800" smtClean="0">
                <a:latin typeface="Times New Roman" pitchFamily="18" charset="0"/>
              </a:rPr>
              <a:t>wang         tty2        May     2      9:00am                       14532 </a:t>
            </a:r>
          </a:p>
          <a:p>
            <a:pPr eaLnBrk="1" hangingPunct="1">
              <a:buFontTx/>
              <a:buNone/>
            </a:pPr>
            <a:r>
              <a:rPr lang="en-US" altLang="zh-CN" sz="1800" smtClean="0">
                <a:latin typeface="Times New Roman" pitchFamily="18" charset="0"/>
              </a:rPr>
              <a:t>song          tty1        May     1      9:15am          old          8765</a:t>
            </a:r>
          </a:p>
          <a:p>
            <a:pPr eaLnBrk="1" hangingPunct="1">
              <a:buFontTx/>
              <a:buNone/>
            </a:pPr>
            <a:r>
              <a:rPr lang="en-US" altLang="zh-CN" sz="1800" smtClean="0">
                <a:latin typeface="Times New Roman" pitchFamily="18" charset="0"/>
              </a:rPr>
              <a:t>lang          tty4         May     2      9:30am                       17043</a:t>
            </a:r>
          </a:p>
          <a:p>
            <a:pPr eaLnBrk="1" hangingPunct="1">
              <a:buFontTx/>
              <a:buNone/>
            </a:pPr>
            <a:r>
              <a:rPr lang="en-US" altLang="zh-CN" sz="1800" smtClean="0">
                <a:latin typeface="Times New Roman" pitchFamily="18" charset="0"/>
              </a:rPr>
              <a:t>jhon         tty12       May     2     11:30am                       17452 </a:t>
            </a:r>
          </a:p>
        </p:txBody>
      </p:sp>
      <p:sp>
        <p:nvSpPr>
          <p:cNvPr id="123908" name="Rectangle 4"/>
          <p:cNvSpPr>
            <a:spLocks noChangeArrowheads="1"/>
          </p:cNvSpPr>
          <p:nvPr/>
        </p:nvSpPr>
        <p:spPr bwMode="auto">
          <a:xfrm>
            <a:off x="827088" y="4365625"/>
            <a:ext cx="5329237" cy="863600"/>
          </a:xfrm>
          <a:prstGeom prst="rect">
            <a:avLst/>
          </a:prstGeom>
          <a:solidFill>
            <a:schemeClr val="accent1"/>
          </a:solidFill>
          <a:ln w="9525">
            <a:noFill/>
            <a:miter lim="800000"/>
            <a:headEnd/>
            <a:tailEnd/>
          </a:ln>
        </p:spPr>
        <p:txBody>
          <a:bodyPr/>
          <a:lstStyle/>
          <a:p>
            <a:pPr>
              <a:spcBef>
                <a:spcPct val="20000"/>
              </a:spcBef>
            </a:pPr>
            <a:r>
              <a:rPr lang="en-US" altLang="zh-CN" sz="1800">
                <a:solidFill>
                  <a:schemeClr val="tx1"/>
                </a:solidFill>
                <a:ea typeface="宋体" pitchFamily="2" charset="-122"/>
              </a:rPr>
              <a:t>$who am i</a:t>
            </a:r>
          </a:p>
          <a:p>
            <a:pPr>
              <a:spcBef>
                <a:spcPct val="20000"/>
              </a:spcBef>
            </a:pPr>
            <a:r>
              <a:rPr lang="en-US" altLang="zh-CN" sz="1800">
                <a:solidFill>
                  <a:schemeClr val="tx1"/>
                </a:solidFill>
                <a:ea typeface="宋体" pitchFamily="2" charset="-122"/>
              </a:rPr>
              <a:t>wang           tty2           May     2      9:00am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blinds(horizontal)">
                                      <p:cBhvr>
                                        <p:cTn id="7" dur="5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1403350" y="115888"/>
            <a:ext cx="6480175" cy="9080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4.</a:t>
            </a:r>
            <a:r>
              <a:rPr lang="zh-CN" altLang="en-US" sz="2800" smtClean="0"/>
              <a:t>修改口令命令 </a:t>
            </a:r>
            <a:br>
              <a:rPr lang="zh-CN" altLang="en-US" sz="2800" smtClean="0"/>
            </a:br>
            <a:r>
              <a:rPr lang="zh-CN" altLang="en-US" sz="2800" smtClean="0"/>
              <a:t>                            </a:t>
            </a:r>
            <a:r>
              <a:rPr lang="en-US" altLang="zh-CN" sz="2800" smtClean="0">
                <a:latin typeface="Vrinda" pitchFamily="2" charset="0"/>
              </a:rPr>
              <a:t>passwd</a:t>
            </a:r>
          </a:p>
        </p:txBody>
      </p:sp>
      <p:sp>
        <p:nvSpPr>
          <p:cNvPr id="124931" name="Rectangle 3"/>
          <p:cNvSpPr>
            <a:spLocks noGrp="1" noChangeArrowheads="1"/>
          </p:cNvSpPr>
          <p:nvPr>
            <p:ph type="body" sz="half" idx="1"/>
          </p:nvPr>
        </p:nvSpPr>
        <p:spPr bwMode="auto">
          <a:xfrm>
            <a:off x="1763713" y="1412875"/>
            <a:ext cx="4176712" cy="1439863"/>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80000"/>
              </a:lnSpc>
              <a:buFontTx/>
              <a:buNone/>
            </a:pPr>
            <a:r>
              <a:rPr lang="en-US" altLang="zh-CN" sz="1800" smtClean="0">
                <a:latin typeface="Times New Roman" pitchFamily="18" charset="0"/>
              </a:rPr>
              <a:t>$ passwd</a:t>
            </a:r>
          </a:p>
          <a:p>
            <a:pPr marL="0" indent="0" eaLnBrk="1" hangingPunct="1">
              <a:lnSpc>
                <a:spcPct val="80000"/>
              </a:lnSpc>
              <a:buFontTx/>
              <a:buNone/>
            </a:pPr>
            <a:r>
              <a:rPr lang="en-US" altLang="zh-CN" sz="1800" smtClean="0">
                <a:latin typeface="Times New Roman" pitchFamily="18" charset="0"/>
              </a:rPr>
              <a:t>old     password: ******</a:t>
            </a:r>
          </a:p>
          <a:p>
            <a:pPr marL="0" indent="0" eaLnBrk="1" hangingPunct="1">
              <a:lnSpc>
                <a:spcPct val="80000"/>
              </a:lnSpc>
              <a:buFontTx/>
              <a:buNone/>
            </a:pPr>
            <a:r>
              <a:rPr lang="en-US" altLang="zh-CN" sz="1800" smtClean="0">
                <a:latin typeface="Times New Roman" pitchFamily="18" charset="0"/>
              </a:rPr>
              <a:t>new   password: ******</a:t>
            </a:r>
          </a:p>
          <a:p>
            <a:pPr marL="0" indent="0" eaLnBrk="1" hangingPunct="1">
              <a:lnSpc>
                <a:spcPct val="80000"/>
              </a:lnSpc>
              <a:buFontTx/>
              <a:buNone/>
            </a:pPr>
            <a:r>
              <a:rPr lang="en-US" altLang="zh-CN" sz="1800" smtClean="0">
                <a:latin typeface="Times New Roman" pitchFamily="18" charset="0"/>
              </a:rPr>
              <a:t>re-enter new password: ******</a:t>
            </a:r>
          </a:p>
          <a:p>
            <a:pPr marL="0" indent="0" eaLnBrk="1" hangingPunct="1">
              <a:lnSpc>
                <a:spcPct val="80000"/>
              </a:lnSpc>
              <a:buFontTx/>
              <a:buNone/>
            </a:pPr>
            <a:r>
              <a:rPr lang="en-US" altLang="zh-CN" sz="1800" smtClean="0">
                <a:latin typeface="Times New Roman" pitchFamily="18" charset="0"/>
              </a:rPr>
              <a:t>$</a:t>
            </a:r>
          </a:p>
        </p:txBody>
      </p:sp>
      <p:sp>
        <p:nvSpPr>
          <p:cNvPr id="124935" name="Rectangle 7"/>
          <p:cNvSpPr>
            <a:spLocks noChangeArrowheads="1"/>
          </p:cNvSpPr>
          <p:nvPr/>
        </p:nvSpPr>
        <p:spPr bwMode="auto">
          <a:xfrm>
            <a:off x="1403350" y="3284538"/>
            <a:ext cx="6480175" cy="908050"/>
          </a:xfrm>
          <a:prstGeom prst="rect">
            <a:avLst/>
          </a:prstGeom>
          <a:noFill/>
          <a:ln w="9525">
            <a:noFill/>
            <a:miter lim="800000"/>
            <a:headEnd/>
            <a:tailEnd/>
          </a:ln>
        </p:spPr>
        <p:txBody>
          <a:bodyPr/>
          <a:lstStyle/>
          <a:p>
            <a:r>
              <a:rPr lang="en-US" altLang="zh-CN" sz="2800">
                <a:solidFill>
                  <a:schemeClr val="tx2"/>
                </a:solidFill>
                <a:latin typeface="Vrinda" pitchFamily="2" charset="0"/>
                <a:ea typeface="宋体" pitchFamily="2" charset="-122"/>
              </a:rPr>
              <a:t>5.</a:t>
            </a:r>
            <a:r>
              <a:rPr lang="zh-CN" altLang="en-US" sz="2800">
                <a:solidFill>
                  <a:schemeClr val="tx2"/>
                </a:solidFill>
                <a:latin typeface="Vrinda" pitchFamily="2" charset="0"/>
                <a:ea typeface="宋体" pitchFamily="2" charset="-122"/>
              </a:rPr>
              <a:t>显示消息命令</a:t>
            </a:r>
            <a:br>
              <a:rPr lang="zh-CN" altLang="en-US" sz="2800">
                <a:solidFill>
                  <a:schemeClr val="tx2"/>
                </a:solidFill>
                <a:latin typeface="Vrinda" pitchFamily="2" charset="0"/>
                <a:ea typeface="宋体" pitchFamily="2" charset="-122"/>
              </a:rPr>
            </a:br>
            <a:r>
              <a:rPr lang="zh-CN" altLang="en-US" sz="2800">
                <a:solidFill>
                  <a:schemeClr val="tx2"/>
                </a:solidFill>
                <a:latin typeface="Vrinda" pitchFamily="2" charset="0"/>
                <a:ea typeface="宋体" pitchFamily="2" charset="-122"/>
              </a:rPr>
              <a:t>            </a:t>
            </a:r>
            <a:r>
              <a:rPr lang="en-US" altLang="zh-CN" sz="2800">
                <a:solidFill>
                  <a:schemeClr val="tx2"/>
                </a:solidFill>
                <a:latin typeface="Vrinda" pitchFamily="2" charset="0"/>
                <a:ea typeface="宋体" pitchFamily="2" charset="-122"/>
              </a:rPr>
              <a:t>echo</a:t>
            </a:r>
          </a:p>
        </p:txBody>
      </p:sp>
      <p:sp>
        <p:nvSpPr>
          <p:cNvPr id="124936" name="Rectangle 8"/>
          <p:cNvSpPr>
            <a:spLocks noChangeArrowheads="1"/>
          </p:cNvSpPr>
          <p:nvPr/>
        </p:nvSpPr>
        <p:spPr bwMode="auto">
          <a:xfrm>
            <a:off x="1692275" y="4724400"/>
            <a:ext cx="4319588" cy="1152525"/>
          </a:xfrm>
          <a:prstGeom prst="rect">
            <a:avLst/>
          </a:prstGeom>
          <a:solidFill>
            <a:schemeClr val="accent1"/>
          </a:solidFill>
          <a:ln w="9525">
            <a:noFill/>
            <a:miter lim="800000"/>
            <a:headEnd/>
            <a:tailEnd/>
          </a:ln>
        </p:spPr>
        <p:txBody>
          <a:bodyPr/>
          <a:lstStyle/>
          <a:p>
            <a:pPr>
              <a:spcBef>
                <a:spcPct val="20000"/>
              </a:spcBef>
            </a:pPr>
            <a:r>
              <a:rPr lang="en-US" altLang="zh-CN" sz="1800">
                <a:solidFill>
                  <a:schemeClr val="tx1"/>
                </a:solidFill>
                <a:latin typeface="Vrinda" pitchFamily="2" charset="0"/>
                <a:ea typeface="宋体" pitchFamily="2" charset="-122"/>
              </a:rPr>
              <a:t>$ echo Good Morning</a:t>
            </a:r>
          </a:p>
          <a:p>
            <a:pPr>
              <a:spcBef>
                <a:spcPct val="20000"/>
              </a:spcBef>
            </a:pPr>
            <a:r>
              <a:rPr lang="en-US" altLang="zh-CN" sz="1800">
                <a:solidFill>
                  <a:schemeClr val="tx1"/>
                </a:solidFill>
                <a:latin typeface="Vrinda" pitchFamily="2" charset="0"/>
                <a:ea typeface="宋体" pitchFamily="2" charset="-122"/>
              </a:rPr>
              <a:t>Good Morning</a:t>
            </a:r>
          </a:p>
          <a:p>
            <a:pPr>
              <a:spcBef>
                <a:spcPct val="20000"/>
              </a:spcBef>
            </a:pPr>
            <a:r>
              <a:rPr lang="en-US" altLang="zh-CN" sz="1800">
                <a:solidFill>
                  <a:schemeClr val="tx1"/>
                </a:solidFill>
                <a:latin typeface="Vrinda" pitchFamily="2" charset="0"/>
                <a:ea typeface="宋体" pitchFamily="2" charset="-122"/>
              </a:rPr>
              <a:t>$</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1">
                                            <p:bg/>
                                          </p:spTgt>
                                        </p:tgtEl>
                                        <p:attrNameLst>
                                          <p:attrName>style.visibility</p:attrName>
                                        </p:attrNameLst>
                                      </p:cBhvr>
                                      <p:to>
                                        <p:strVal val="visible"/>
                                      </p:to>
                                    </p:set>
                                    <p:animEffect transition="in" filter="blinds(horizontal)">
                                      <p:cBhvr>
                                        <p:cTn id="7" dur="500"/>
                                        <p:tgtEl>
                                          <p:spTgt spid="124931">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4931">
                                            <p:txEl>
                                              <p:pRg st="0" end="0"/>
                                            </p:txEl>
                                          </p:spTgt>
                                        </p:tgtEl>
                                        <p:attrNameLst>
                                          <p:attrName>style.visibility</p:attrName>
                                        </p:attrNameLst>
                                      </p:cBhvr>
                                      <p:to>
                                        <p:strVal val="visible"/>
                                      </p:to>
                                    </p:set>
                                    <p:animEffect transition="in" filter="blinds(horizontal)">
                                      <p:cBhvr>
                                        <p:cTn id="12" dur="500"/>
                                        <p:tgtEl>
                                          <p:spTgt spid="1249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4931">
                                            <p:txEl>
                                              <p:pRg st="1" end="1"/>
                                            </p:txEl>
                                          </p:spTgt>
                                        </p:tgtEl>
                                        <p:attrNameLst>
                                          <p:attrName>style.visibility</p:attrName>
                                        </p:attrNameLst>
                                      </p:cBhvr>
                                      <p:to>
                                        <p:strVal val="visible"/>
                                      </p:to>
                                    </p:set>
                                    <p:animEffect transition="in" filter="blinds(horizontal)">
                                      <p:cBhvr>
                                        <p:cTn id="17" dur="500"/>
                                        <p:tgtEl>
                                          <p:spTgt spid="1249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4931">
                                            <p:txEl>
                                              <p:pRg st="2" end="2"/>
                                            </p:txEl>
                                          </p:spTgt>
                                        </p:tgtEl>
                                        <p:attrNameLst>
                                          <p:attrName>style.visibility</p:attrName>
                                        </p:attrNameLst>
                                      </p:cBhvr>
                                      <p:to>
                                        <p:strVal val="visible"/>
                                      </p:to>
                                    </p:set>
                                    <p:animEffect transition="in" filter="blinds(horizontal)">
                                      <p:cBhvr>
                                        <p:cTn id="22" dur="500"/>
                                        <p:tgtEl>
                                          <p:spTgt spid="12493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4931">
                                            <p:txEl>
                                              <p:pRg st="3" end="3"/>
                                            </p:txEl>
                                          </p:spTgt>
                                        </p:tgtEl>
                                        <p:attrNameLst>
                                          <p:attrName>style.visibility</p:attrName>
                                        </p:attrNameLst>
                                      </p:cBhvr>
                                      <p:to>
                                        <p:strVal val="visible"/>
                                      </p:to>
                                    </p:set>
                                    <p:animEffect transition="in" filter="blinds(horizontal)">
                                      <p:cBhvr>
                                        <p:cTn id="27" dur="500"/>
                                        <p:tgtEl>
                                          <p:spTgt spid="12493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4931">
                                            <p:txEl>
                                              <p:pRg st="4" end="4"/>
                                            </p:txEl>
                                          </p:spTgt>
                                        </p:tgtEl>
                                        <p:attrNameLst>
                                          <p:attrName>style.visibility</p:attrName>
                                        </p:attrNameLst>
                                      </p:cBhvr>
                                      <p:to>
                                        <p:strVal val="visible"/>
                                      </p:to>
                                    </p:set>
                                    <p:animEffect transition="in" filter="blinds(horizontal)">
                                      <p:cBhvr>
                                        <p:cTn id="32" dur="500"/>
                                        <p:tgtEl>
                                          <p:spTgt spid="12493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4935"/>
                                        </p:tgtEl>
                                        <p:attrNameLst>
                                          <p:attrName>style.visibility</p:attrName>
                                        </p:attrNameLst>
                                      </p:cBhvr>
                                      <p:to>
                                        <p:strVal val="visible"/>
                                      </p:to>
                                    </p:set>
                                    <p:animEffect transition="in" filter="box(in)">
                                      <p:cBhvr>
                                        <p:cTn id="37" dur="500"/>
                                        <p:tgtEl>
                                          <p:spTgt spid="1249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4936"/>
                                        </p:tgtEl>
                                        <p:attrNameLst>
                                          <p:attrName>style.visibility</p:attrName>
                                        </p:attrNameLst>
                                      </p:cBhvr>
                                      <p:to>
                                        <p:strVal val="visible"/>
                                      </p:to>
                                    </p:set>
                                    <p:animEffect transition="in" filter="blinds(horizontal)">
                                      <p:cBhvr>
                                        <p:cTn id="42" dur="500"/>
                                        <p:tgtEl>
                                          <p:spTgt spid="124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nimBg="1"/>
      <p:bldP spid="124935" grpId="0"/>
      <p:bldP spid="1249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1403350" y="115888"/>
            <a:ext cx="6480175" cy="9080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6.</a:t>
            </a:r>
            <a:r>
              <a:rPr lang="zh-CN" altLang="en-US" sz="2800" smtClean="0">
                <a:latin typeface="Vrinda" pitchFamily="2" charset="0"/>
              </a:rPr>
              <a:t>显示系统名称</a:t>
            </a:r>
            <a:br>
              <a:rPr lang="zh-CN" altLang="en-US" sz="2800" smtClean="0">
                <a:latin typeface="Vrinda" pitchFamily="2" charset="0"/>
              </a:rPr>
            </a:br>
            <a:r>
              <a:rPr lang="zh-CN" altLang="en-US" sz="2800" smtClean="0">
                <a:latin typeface="Vrinda" pitchFamily="2" charset="0"/>
              </a:rPr>
              <a:t>            </a:t>
            </a:r>
            <a:r>
              <a:rPr lang="en-US" altLang="zh-CN" sz="2800" smtClean="0">
                <a:latin typeface="Vrinda" pitchFamily="2" charset="0"/>
              </a:rPr>
              <a:t>uname [option]</a:t>
            </a:r>
          </a:p>
        </p:txBody>
      </p:sp>
      <p:sp>
        <p:nvSpPr>
          <p:cNvPr id="39939" name="Rectangle 3"/>
          <p:cNvSpPr>
            <a:spLocks noGrp="1" noChangeArrowheads="1"/>
          </p:cNvSpPr>
          <p:nvPr>
            <p:ph type="body" sz="half" idx="1"/>
          </p:nvPr>
        </p:nvSpPr>
        <p:spPr bwMode="auto">
          <a:xfrm>
            <a:off x="1403350" y="1341438"/>
            <a:ext cx="7127875" cy="2160587"/>
          </a:xfrm>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80000"/>
              </a:lnSpc>
              <a:buFontTx/>
              <a:buNone/>
            </a:pPr>
            <a:r>
              <a:rPr lang="en-US" altLang="zh-CN" smtClean="0">
                <a:latin typeface="Vrinda" pitchFamily="2" charset="0"/>
              </a:rPr>
              <a:t>Option:</a:t>
            </a:r>
          </a:p>
          <a:p>
            <a:pPr marL="0" indent="0" eaLnBrk="1" hangingPunct="1">
              <a:lnSpc>
                <a:spcPct val="80000"/>
              </a:lnSpc>
              <a:buFontTx/>
              <a:buNone/>
            </a:pPr>
            <a:r>
              <a:rPr lang="en-US" altLang="zh-CN" sz="1800" smtClean="0">
                <a:latin typeface="Vrinda" pitchFamily="2" charset="0"/>
              </a:rPr>
              <a:t>          -m  </a:t>
            </a:r>
            <a:r>
              <a:rPr lang="zh-CN" altLang="en-US" sz="1800" smtClean="0">
                <a:latin typeface="Vrinda" pitchFamily="2" charset="0"/>
              </a:rPr>
              <a:t>显示其硬件名称</a:t>
            </a:r>
          </a:p>
          <a:p>
            <a:pPr marL="0" indent="0" eaLnBrk="1" hangingPunct="1">
              <a:lnSpc>
                <a:spcPct val="80000"/>
              </a:lnSpc>
              <a:buFontTx/>
              <a:buNone/>
            </a:pPr>
            <a:r>
              <a:rPr lang="zh-CN" altLang="en-US" sz="1800" smtClean="0">
                <a:latin typeface="Vrinda" pitchFamily="2" charset="0"/>
              </a:rPr>
              <a:t>          </a:t>
            </a:r>
            <a:r>
              <a:rPr lang="en-US" altLang="zh-CN" sz="1800" smtClean="0">
                <a:latin typeface="Vrinda" pitchFamily="2" charset="0"/>
              </a:rPr>
              <a:t>-s   </a:t>
            </a:r>
            <a:r>
              <a:rPr lang="zh-CN" altLang="en-US" sz="1800" smtClean="0">
                <a:latin typeface="Vrinda" pitchFamily="2" charset="0"/>
              </a:rPr>
              <a:t>显示操作系统名称（默认）</a:t>
            </a:r>
          </a:p>
          <a:p>
            <a:pPr marL="0" indent="0" eaLnBrk="1" hangingPunct="1">
              <a:lnSpc>
                <a:spcPct val="80000"/>
              </a:lnSpc>
              <a:buFontTx/>
              <a:buNone/>
            </a:pPr>
            <a:r>
              <a:rPr lang="zh-CN" altLang="en-US" sz="1800" smtClean="0">
                <a:latin typeface="Vrinda" pitchFamily="2" charset="0"/>
              </a:rPr>
              <a:t>           </a:t>
            </a:r>
            <a:r>
              <a:rPr lang="en-US" altLang="zh-CN" sz="1800" smtClean="0">
                <a:latin typeface="Vrinda" pitchFamily="2" charset="0"/>
              </a:rPr>
              <a:t>-v  </a:t>
            </a:r>
            <a:r>
              <a:rPr lang="zh-CN" altLang="en-US" sz="1800" smtClean="0">
                <a:latin typeface="Vrinda" pitchFamily="2" charset="0"/>
              </a:rPr>
              <a:t>显示操作系统版本</a:t>
            </a:r>
          </a:p>
          <a:p>
            <a:pPr marL="0" indent="0" eaLnBrk="1" hangingPunct="1">
              <a:lnSpc>
                <a:spcPct val="80000"/>
              </a:lnSpc>
              <a:buFontTx/>
              <a:buNone/>
            </a:pPr>
            <a:r>
              <a:rPr lang="zh-CN" altLang="en-US" sz="1800" smtClean="0">
                <a:latin typeface="Vrinda" pitchFamily="2" charset="0"/>
              </a:rPr>
              <a:t>           </a:t>
            </a:r>
            <a:r>
              <a:rPr lang="en-US" altLang="zh-CN" sz="1800" smtClean="0">
                <a:latin typeface="Vrinda" pitchFamily="2" charset="0"/>
              </a:rPr>
              <a:t>-X  </a:t>
            </a:r>
            <a:r>
              <a:rPr lang="zh-CN" altLang="en-US" sz="1800" smtClean="0">
                <a:latin typeface="Vrinda" pitchFamily="2" charset="0"/>
              </a:rPr>
              <a:t>显示系统名称、节点名称、操作系统发行号、</a:t>
            </a:r>
          </a:p>
          <a:p>
            <a:pPr marL="0" indent="0" eaLnBrk="1" hangingPunct="1">
              <a:lnSpc>
                <a:spcPct val="80000"/>
              </a:lnSpc>
              <a:buFontTx/>
              <a:buNone/>
            </a:pPr>
            <a:r>
              <a:rPr lang="zh-CN" altLang="en-US" sz="1800" smtClean="0">
                <a:latin typeface="Vrinda" pitchFamily="2" charset="0"/>
              </a:rPr>
              <a:t>                核心</a:t>
            </a:r>
            <a:r>
              <a:rPr lang="en-US" altLang="zh-CN" sz="1800" smtClean="0">
                <a:latin typeface="Vrinda" pitchFamily="2" charset="0"/>
              </a:rPr>
              <a:t>ID</a:t>
            </a:r>
            <a:r>
              <a:rPr lang="zh-CN" altLang="en-US" sz="1800" smtClean="0">
                <a:latin typeface="Vrinda" pitchFamily="2" charset="0"/>
              </a:rPr>
              <a:t>、总线类型、序列号、用户许可证书、</a:t>
            </a:r>
          </a:p>
          <a:p>
            <a:pPr marL="0" indent="0" eaLnBrk="1" hangingPunct="1">
              <a:lnSpc>
                <a:spcPct val="80000"/>
              </a:lnSpc>
              <a:buFontTx/>
              <a:buNone/>
            </a:pPr>
            <a:r>
              <a:rPr lang="zh-CN" altLang="en-US" sz="1800" smtClean="0">
                <a:latin typeface="Vrinda" pitchFamily="2" charset="0"/>
              </a:rPr>
              <a:t>                </a:t>
            </a:r>
            <a:r>
              <a:rPr lang="en-US" altLang="zh-CN" sz="1800" smtClean="0">
                <a:latin typeface="Vrinda" pitchFamily="2" charset="0"/>
              </a:rPr>
              <a:t>OEM</a:t>
            </a:r>
            <a:r>
              <a:rPr lang="zh-CN" altLang="en-US" sz="1800" smtClean="0">
                <a:latin typeface="Vrinda" pitchFamily="2" charset="0"/>
              </a:rPr>
              <a:t>号、原始号以及</a:t>
            </a:r>
            <a:r>
              <a:rPr lang="en-US" altLang="zh-CN" sz="1800" smtClean="0">
                <a:latin typeface="Vrinda" pitchFamily="2" charset="0"/>
              </a:rPr>
              <a:t>CPU</a:t>
            </a:r>
            <a:r>
              <a:rPr lang="zh-CN" altLang="en-US" sz="1800" smtClean="0">
                <a:latin typeface="Vrinda" pitchFamily="2" charset="0"/>
              </a:rPr>
              <a:t>个数。 </a:t>
            </a:r>
          </a:p>
        </p:txBody>
      </p:sp>
      <p:sp>
        <p:nvSpPr>
          <p:cNvPr id="125957" name="Rectangle 5"/>
          <p:cNvSpPr>
            <a:spLocks noChangeArrowheads="1"/>
          </p:cNvSpPr>
          <p:nvPr/>
        </p:nvSpPr>
        <p:spPr bwMode="auto">
          <a:xfrm>
            <a:off x="1403350" y="4149725"/>
            <a:ext cx="4176713" cy="720725"/>
          </a:xfrm>
          <a:prstGeom prst="rect">
            <a:avLst/>
          </a:prstGeom>
          <a:solidFill>
            <a:schemeClr val="accent1"/>
          </a:solidFill>
          <a:ln w="9525">
            <a:noFill/>
            <a:miter lim="800000"/>
            <a:headEnd/>
            <a:tailEnd/>
          </a:ln>
        </p:spPr>
        <p:txBody>
          <a:bodyPr/>
          <a:lstStyle/>
          <a:p>
            <a:pPr>
              <a:spcBef>
                <a:spcPct val="20000"/>
              </a:spcBef>
            </a:pPr>
            <a:r>
              <a:rPr lang="en-US" altLang="zh-CN" sz="2000">
                <a:solidFill>
                  <a:schemeClr val="tx1"/>
                </a:solidFill>
                <a:latin typeface="Vrinda" pitchFamily="2" charset="0"/>
                <a:ea typeface="宋体" pitchFamily="2" charset="-122"/>
              </a:rPr>
              <a:t>$ uname</a:t>
            </a:r>
          </a:p>
          <a:p>
            <a:pPr>
              <a:spcBef>
                <a:spcPct val="20000"/>
              </a:spcBef>
            </a:pPr>
            <a:r>
              <a:rPr lang="en-US" altLang="zh-CN" sz="2000">
                <a:solidFill>
                  <a:schemeClr val="tx1"/>
                </a:solidFill>
                <a:latin typeface="Vrinda" pitchFamily="2" charset="0"/>
                <a:ea typeface="宋体" pitchFamily="2" charset="-122"/>
              </a:rPr>
              <a:t>SCO_SV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strips(downLeft)">
                                      <p:cBhvr>
                                        <p:cTn id="7" dur="500"/>
                                        <p:tgtEl>
                                          <p:spTgt spid="125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971550" y="333375"/>
            <a:ext cx="7715250"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1.1 </a:t>
            </a:r>
            <a:r>
              <a:rPr lang="zh-CN" altLang="en-US" smtClean="0"/>
              <a:t>回顾</a:t>
            </a:r>
            <a:r>
              <a:rPr lang="en-US" altLang="zh-CN" smtClean="0"/>
              <a:t>--</a:t>
            </a:r>
            <a:r>
              <a:rPr lang="zh-CN" altLang="en-US" smtClean="0"/>
              <a:t>操作系统相关概念</a:t>
            </a:r>
          </a:p>
        </p:txBody>
      </p:sp>
      <p:sp>
        <p:nvSpPr>
          <p:cNvPr id="82947" name="Rectangle 3" descr="新闻纸"/>
          <p:cNvSpPr>
            <a:spLocks noGrp="1" noChangeArrowheads="1"/>
          </p:cNvSpPr>
          <p:nvPr>
            <p:ph type="body" idx="1"/>
          </p:nvPr>
        </p:nvSpPr>
        <p:spPr bwMode="auto">
          <a:xfrm>
            <a:off x="900113" y="1341438"/>
            <a:ext cx="2519362" cy="533400"/>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eaLnBrk="1" hangingPunct="1">
              <a:buFontTx/>
              <a:buNone/>
              <a:defRPr/>
            </a:pPr>
            <a:r>
              <a:rPr lang="en-US" altLang="zh-CN" smtClean="0">
                <a:latin typeface="Times New Roman" pitchFamily="18" charset="0"/>
              </a:rPr>
              <a:t>1.1.1 </a:t>
            </a:r>
            <a:r>
              <a:rPr lang="zh-CN" altLang="en-US" smtClean="0">
                <a:latin typeface="Times New Roman" pitchFamily="18" charset="0"/>
              </a:rPr>
              <a:t>计算机系统 </a:t>
            </a:r>
          </a:p>
        </p:txBody>
      </p:sp>
      <p:grpSp>
        <p:nvGrpSpPr>
          <p:cNvPr id="2" name="Group 50"/>
          <p:cNvGrpSpPr>
            <a:grpSpLocks/>
          </p:cNvGrpSpPr>
          <p:nvPr/>
        </p:nvGrpSpPr>
        <p:grpSpPr bwMode="auto">
          <a:xfrm>
            <a:off x="827088" y="3213100"/>
            <a:ext cx="7920037" cy="3032125"/>
            <a:chOff x="1020" y="1389"/>
            <a:chExt cx="4740" cy="2140"/>
          </a:xfrm>
        </p:grpSpPr>
        <p:grpSp>
          <p:nvGrpSpPr>
            <p:cNvPr id="5129" name="Group 24"/>
            <p:cNvGrpSpPr>
              <a:grpSpLocks noChangeAspect="1"/>
            </p:cNvGrpSpPr>
            <p:nvPr/>
          </p:nvGrpSpPr>
          <p:grpSpPr bwMode="auto">
            <a:xfrm>
              <a:off x="1020" y="1389"/>
              <a:ext cx="4740" cy="1634"/>
              <a:chOff x="2764" y="1980"/>
              <a:chExt cx="7560" cy="2666"/>
            </a:xfrm>
          </p:grpSpPr>
          <p:sp>
            <p:nvSpPr>
              <p:cNvPr id="5132" name="AutoShape 25"/>
              <p:cNvSpPr>
                <a:spLocks noChangeAspect="1" noChangeArrowheads="1"/>
              </p:cNvSpPr>
              <p:nvPr/>
            </p:nvSpPr>
            <p:spPr bwMode="auto">
              <a:xfrm>
                <a:off x="2764" y="1980"/>
                <a:ext cx="7560" cy="2666"/>
              </a:xfrm>
              <a:prstGeom prst="rect">
                <a:avLst/>
              </a:prstGeom>
              <a:noFill/>
              <a:ln w="9525">
                <a:noFill/>
                <a:miter lim="800000"/>
                <a:headEnd/>
                <a:tailEnd/>
              </a:ln>
            </p:spPr>
            <p:txBody>
              <a:bodyPr/>
              <a:lstStyle/>
              <a:p>
                <a:endParaRPr lang="zh-CN" altLang="en-US"/>
              </a:p>
            </p:txBody>
          </p:sp>
          <p:sp>
            <p:nvSpPr>
              <p:cNvPr id="5133" name="Text Box 26"/>
              <p:cNvSpPr txBox="1">
                <a:spLocks noChangeArrowheads="1"/>
              </p:cNvSpPr>
              <p:nvPr/>
            </p:nvSpPr>
            <p:spPr bwMode="auto">
              <a:xfrm>
                <a:off x="8203" y="2740"/>
                <a:ext cx="1080" cy="360"/>
              </a:xfrm>
              <a:prstGeom prst="rect">
                <a:avLst/>
              </a:prstGeom>
              <a:solidFill>
                <a:srgbClr val="FFFFFF"/>
              </a:solid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运算口诀</a:t>
                </a:r>
                <a:endParaRPr lang="zh-CN" altLang="en-US" sz="1200">
                  <a:solidFill>
                    <a:srgbClr val="000099"/>
                  </a:solidFill>
                  <a:ea typeface="宋体" pitchFamily="2" charset="-122"/>
                  <a:cs typeface="Angsana New" pitchFamily="18" charset="-34"/>
                </a:endParaRPr>
              </a:p>
            </p:txBody>
          </p:sp>
          <p:sp>
            <p:nvSpPr>
              <p:cNvPr id="5134" name="Text Box 27"/>
              <p:cNvSpPr txBox="1">
                <a:spLocks noChangeArrowheads="1"/>
              </p:cNvSpPr>
              <p:nvPr/>
            </p:nvSpPr>
            <p:spPr bwMode="auto">
              <a:xfrm>
                <a:off x="8383" y="3745"/>
                <a:ext cx="720" cy="360"/>
              </a:xfrm>
              <a:prstGeom prst="rect">
                <a:avLst/>
              </a:prstGeom>
              <a:solidFill>
                <a:srgbClr val="FFFFFF"/>
              </a:solid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算盘</a:t>
                </a:r>
                <a:endParaRPr lang="zh-CN" altLang="en-US" sz="1200">
                  <a:solidFill>
                    <a:srgbClr val="000099"/>
                  </a:solidFill>
                  <a:ea typeface="宋体" pitchFamily="2" charset="-122"/>
                  <a:cs typeface="Angsana New" pitchFamily="18" charset="-34"/>
                </a:endParaRPr>
              </a:p>
            </p:txBody>
          </p:sp>
          <p:sp>
            <p:nvSpPr>
              <p:cNvPr id="5135" name="Text Box 28"/>
              <p:cNvSpPr txBox="1">
                <a:spLocks noChangeArrowheads="1"/>
              </p:cNvSpPr>
              <p:nvPr/>
            </p:nvSpPr>
            <p:spPr bwMode="auto">
              <a:xfrm>
                <a:off x="4189" y="3885"/>
                <a:ext cx="540" cy="360"/>
              </a:xfrm>
              <a:prstGeom prst="rect">
                <a:avLst/>
              </a:prstGeom>
              <a:solidFill>
                <a:srgbClr val="FFFFFF"/>
              </a:solidFill>
              <a:ln w="9525">
                <a:noFill/>
                <a:miter lim="800000"/>
                <a:headEnd/>
                <a:tailEnd/>
              </a:ln>
            </p:spPr>
            <p:txBody>
              <a:bodyPr tIns="10800" bIns="10800"/>
              <a:lstStyle/>
              <a:p>
                <a:pPr algn="just"/>
                <a:r>
                  <a:rPr lang="en-US" altLang="zh-CN" sz="1400">
                    <a:solidFill>
                      <a:srgbClr val="000099"/>
                    </a:solidFill>
                    <a:ea typeface="宋体" pitchFamily="2" charset="-122"/>
                    <a:cs typeface="Angsana New" pitchFamily="18" charset="-34"/>
                  </a:rPr>
                  <a:t>os</a:t>
                </a:r>
              </a:p>
            </p:txBody>
          </p:sp>
          <p:sp>
            <p:nvSpPr>
              <p:cNvPr id="5136" name="Text Box 29"/>
              <p:cNvSpPr txBox="1">
                <a:spLocks noChangeArrowheads="1"/>
              </p:cNvSpPr>
              <p:nvPr/>
            </p:nvSpPr>
            <p:spPr bwMode="auto">
              <a:xfrm>
                <a:off x="4114" y="2700"/>
                <a:ext cx="720" cy="360"/>
              </a:xfrm>
              <a:prstGeom prst="rect">
                <a:avLst/>
              </a:prstGeom>
              <a:solidFill>
                <a:srgbClr val="FFFFFF"/>
              </a:solid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软件</a:t>
                </a:r>
                <a:endParaRPr lang="zh-CN" altLang="en-US" sz="1200">
                  <a:solidFill>
                    <a:srgbClr val="000099"/>
                  </a:solidFill>
                  <a:ea typeface="宋体" pitchFamily="2" charset="-122"/>
                  <a:cs typeface="Angsana New" pitchFamily="18" charset="-34"/>
                </a:endParaRPr>
              </a:p>
            </p:txBody>
          </p:sp>
          <p:sp>
            <p:nvSpPr>
              <p:cNvPr id="5137" name="Oval 30"/>
              <p:cNvSpPr>
                <a:spLocks noChangeArrowheads="1"/>
              </p:cNvSpPr>
              <p:nvPr/>
            </p:nvSpPr>
            <p:spPr bwMode="auto">
              <a:xfrm>
                <a:off x="4054" y="3240"/>
                <a:ext cx="720" cy="720"/>
              </a:xfrm>
              <a:prstGeom prst="ellipse">
                <a:avLst/>
              </a:prstGeom>
              <a:solidFill>
                <a:srgbClr val="FFFFFF"/>
              </a:solidFill>
              <a:ln w="9525">
                <a:solidFill>
                  <a:srgbClr val="000000"/>
                </a:solidFill>
                <a:round/>
                <a:headEnd/>
                <a:tailEnd/>
              </a:ln>
            </p:spPr>
            <p:txBody>
              <a:bodyPr lIns="18000" tIns="82800" rIns="18000"/>
              <a:lstStyle/>
              <a:p>
                <a:pPr algn="ctr"/>
                <a:r>
                  <a:rPr lang="zh-CN" altLang="en-US" sz="1200">
                    <a:solidFill>
                      <a:srgbClr val="000099"/>
                    </a:solidFill>
                    <a:latin typeface="宋体" pitchFamily="2" charset="-122"/>
                    <a:ea typeface="宋体" pitchFamily="2" charset="-122"/>
                    <a:cs typeface="Angsana New" pitchFamily="18" charset="-34"/>
                  </a:rPr>
                  <a:t>裸机</a:t>
                </a:r>
                <a:endParaRPr lang="zh-CN" altLang="en-US" sz="1200">
                  <a:solidFill>
                    <a:srgbClr val="000099"/>
                  </a:solidFill>
                  <a:ea typeface="宋体" pitchFamily="2" charset="-122"/>
                  <a:cs typeface="Angsana New" pitchFamily="18" charset="-34"/>
                </a:endParaRPr>
              </a:p>
            </p:txBody>
          </p:sp>
          <p:sp>
            <p:nvSpPr>
              <p:cNvPr id="5138" name="Oval 31"/>
              <p:cNvSpPr>
                <a:spLocks noChangeArrowheads="1"/>
              </p:cNvSpPr>
              <p:nvPr/>
            </p:nvSpPr>
            <p:spPr bwMode="auto">
              <a:xfrm>
                <a:off x="3874" y="3060"/>
                <a:ext cx="1078" cy="1080"/>
              </a:xfrm>
              <a:prstGeom prst="ellipse">
                <a:avLst/>
              </a:prstGeom>
              <a:noFill/>
              <a:ln w="9525">
                <a:solidFill>
                  <a:srgbClr val="000000"/>
                </a:solidFill>
                <a:prstDash val="dash"/>
                <a:round/>
                <a:headEnd/>
                <a:tailEnd/>
              </a:ln>
            </p:spPr>
            <p:txBody>
              <a:bodyPr/>
              <a:lstStyle/>
              <a:p>
                <a:endParaRPr lang="zh-CN" altLang="en-US"/>
              </a:p>
            </p:txBody>
          </p:sp>
          <p:sp>
            <p:nvSpPr>
              <p:cNvPr id="5139" name="Oval 32"/>
              <p:cNvSpPr>
                <a:spLocks noChangeArrowheads="1"/>
              </p:cNvSpPr>
              <p:nvPr/>
            </p:nvSpPr>
            <p:spPr bwMode="auto">
              <a:xfrm>
                <a:off x="3454" y="2625"/>
                <a:ext cx="1916" cy="1916"/>
              </a:xfrm>
              <a:prstGeom prst="ellipse">
                <a:avLst/>
              </a:prstGeom>
              <a:noFill/>
              <a:ln w="9525">
                <a:solidFill>
                  <a:srgbClr val="000000"/>
                </a:solidFill>
                <a:round/>
                <a:headEnd/>
                <a:tailEnd/>
              </a:ln>
            </p:spPr>
            <p:txBody>
              <a:bodyPr/>
              <a:lstStyle/>
              <a:p>
                <a:endParaRPr lang="zh-CN" altLang="en-US"/>
              </a:p>
            </p:txBody>
          </p:sp>
          <p:sp>
            <p:nvSpPr>
              <p:cNvPr id="5140" name="Line 33"/>
              <p:cNvSpPr>
                <a:spLocks noChangeShapeType="1"/>
              </p:cNvSpPr>
              <p:nvPr/>
            </p:nvSpPr>
            <p:spPr bwMode="auto">
              <a:xfrm flipH="1">
                <a:off x="5089" y="2730"/>
                <a:ext cx="360" cy="180"/>
              </a:xfrm>
              <a:prstGeom prst="line">
                <a:avLst/>
              </a:prstGeom>
              <a:noFill/>
              <a:ln w="9525">
                <a:solidFill>
                  <a:srgbClr val="000000"/>
                </a:solidFill>
                <a:round/>
                <a:headEnd/>
                <a:tailEnd type="triangle" w="med" len="med"/>
              </a:ln>
            </p:spPr>
            <p:txBody>
              <a:bodyPr/>
              <a:lstStyle/>
              <a:p>
                <a:endParaRPr lang="zh-CN" altLang="en-US"/>
              </a:p>
            </p:txBody>
          </p:sp>
          <p:sp>
            <p:nvSpPr>
              <p:cNvPr id="5141" name="Line 34"/>
              <p:cNvSpPr>
                <a:spLocks noChangeShapeType="1"/>
              </p:cNvSpPr>
              <p:nvPr/>
            </p:nvSpPr>
            <p:spPr bwMode="auto">
              <a:xfrm>
                <a:off x="3514" y="2580"/>
                <a:ext cx="295" cy="295"/>
              </a:xfrm>
              <a:prstGeom prst="line">
                <a:avLst/>
              </a:prstGeom>
              <a:noFill/>
              <a:ln w="9525">
                <a:solidFill>
                  <a:srgbClr val="000000"/>
                </a:solidFill>
                <a:round/>
                <a:headEnd/>
                <a:tailEnd type="triangle" w="med" len="med"/>
              </a:ln>
            </p:spPr>
            <p:txBody>
              <a:bodyPr/>
              <a:lstStyle/>
              <a:p>
                <a:endParaRPr lang="zh-CN" altLang="en-US"/>
              </a:p>
            </p:txBody>
          </p:sp>
          <p:sp>
            <p:nvSpPr>
              <p:cNvPr id="5142" name="Text Box 35"/>
              <p:cNvSpPr txBox="1">
                <a:spLocks noChangeArrowheads="1"/>
              </p:cNvSpPr>
              <p:nvPr/>
            </p:nvSpPr>
            <p:spPr bwMode="auto">
              <a:xfrm>
                <a:off x="3154" y="2160"/>
                <a:ext cx="720" cy="360"/>
              </a:xfrm>
              <a:prstGeom prst="rect">
                <a:avLst/>
              </a:prstGeom>
              <a:no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用户</a:t>
                </a:r>
                <a:endParaRPr lang="zh-CN" altLang="en-US" sz="1200">
                  <a:solidFill>
                    <a:srgbClr val="000099"/>
                  </a:solidFill>
                  <a:ea typeface="宋体" pitchFamily="2" charset="-122"/>
                  <a:cs typeface="Angsana New" pitchFamily="18" charset="-34"/>
                </a:endParaRPr>
              </a:p>
            </p:txBody>
          </p:sp>
          <p:sp>
            <p:nvSpPr>
              <p:cNvPr id="5143" name="Text Box 36"/>
              <p:cNvSpPr txBox="1">
                <a:spLocks noChangeArrowheads="1"/>
              </p:cNvSpPr>
              <p:nvPr/>
            </p:nvSpPr>
            <p:spPr bwMode="auto">
              <a:xfrm>
                <a:off x="5314" y="2340"/>
                <a:ext cx="720" cy="360"/>
              </a:xfrm>
              <a:prstGeom prst="rect">
                <a:avLst/>
              </a:prstGeom>
              <a:no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用户</a:t>
                </a:r>
                <a:endParaRPr lang="zh-CN" altLang="en-US" sz="1200">
                  <a:solidFill>
                    <a:srgbClr val="000099"/>
                  </a:solidFill>
                  <a:ea typeface="宋体" pitchFamily="2" charset="-122"/>
                  <a:cs typeface="Angsana New" pitchFamily="18" charset="-34"/>
                </a:endParaRPr>
              </a:p>
            </p:txBody>
          </p:sp>
          <p:sp>
            <p:nvSpPr>
              <p:cNvPr id="5144" name="Text Box 37"/>
              <p:cNvSpPr txBox="1">
                <a:spLocks noChangeArrowheads="1"/>
              </p:cNvSpPr>
              <p:nvPr/>
            </p:nvSpPr>
            <p:spPr bwMode="auto">
              <a:xfrm>
                <a:off x="4909" y="3240"/>
                <a:ext cx="585" cy="360"/>
              </a:xfrm>
              <a:prstGeom prst="rect">
                <a:avLst/>
              </a:prstGeom>
              <a:noFill/>
              <a:ln w="9525">
                <a:noFill/>
                <a:miter lim="800000"/>
                <a:headEnd/>
                <a:tailEnd/>
              </a:ln>
            </p:spPr>
            <p:txBody>
              <a:bodyPr lIns="18000" rIns="18000"/>
              <a:lstStyle/>
              <a:p>
                <a:pPr algn="just"/>
                <a:r>
                  <a:rPr lang="en-US" altLang="zh-CN" sz="1200">
                    <a:solidFill>
                      <a:srgbClr val="000099"/>
                    </a:solidFill>
                    <a:ea typeface="宋体" pitchFamily="2" charset="-122"/>
                    <a:cs typeface="Angsana New" pitchFamily="18" charset="-34"/>
                  </a:rPr>
                  <a:t>DBMS</a:t>
                </a:r>
              </a:p>
            </p:txBody>
          </p:sp>
          <p:sp>
            <p:nvSpPr>
              <p:cNvPr id="5145" name="AutoShape 38"/>
              <p:cNvSpPr>
                <a:spLocks noChangeArrowheads="1"/>
              </p:cNvSpPr>
              <p:nvPr/>
            </p:nvSpPr>
            <p:spPr bwMode="auto">
              <a:xfrm>
                <a:off x="6214" y="3240"/>
                <a:ext cx="1080" cy="5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9525">
                <a:solidFill>
                  <a:srgbClr val="000000"/>
                </a:solid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比喻</a:t>
                </a:r>
                <a:endParaRPr lang="zh-CN" altLang="en-US" sz="1200">
                  <a:solidFill>
                    <a:srgbClr val="000099"/>
                  </a:solidFill>
                  <a:ea typeface="宋体" pitchFamily="2" charset="-122"/>
                  <a:cs typeface="Angsana New" pitchFamily="18" charset="-34"/>
                </a:endParaRPr>
              </a:p>
            </p:txBody>
          </p:sp>
          <p:sp>
            <p:nvSpPr>
              <p:cNvPr id="5146" name="Oval 39"/>
              <p:cNvSpPr>
                <a:spLocks noChangeArrowheads="1"/>
              </p:cNvSpPr>
              <p:nvPr/>
            </p:nvSpPr>
            <p:spPr bwMode="auto">
              <a:xfrm>
                <a:off x="7759" y="2655"/>
                <a:ext cx="1916" cy="1916"/>
              </a:xfrm>
              <a:prstGeom prst="ellipse">
                <a:avLst/>
              </a:prstGeom>
              <a:noFill/>
              <a:ln w="9525">
                <a:solidFill>
                  <a:srgbClr val="000000"/>
                </a:solidFill>
                <a:round/>
                <a:headEnd/>
                <a:tailEnd/>
              </a:ln>
            </p:spPr>
            <p:txBody>
              <a:bodyPr/>
              <a:lstStyle/>
              <a:p>
                <a:endParaRPr lang="zh-CN" altLang="en-US"/>
              </a:p>
            </p:txBody>
          </p:sp>
          <p:pic>
            <p:nvPicPr>
              <p:cNvPr id="5147" name="Picture 40" descr="1-1"/>
              <p:cNvPicPr>
                <a:picLocks noChangeAspect="1" noChangeArrowheads="1"/>
              </p:cNvPicPr>
              <p:nvPr/>
            </p:nvPicPr>
            <p:blipFill>
              <a:blip r:embed="rId3"/>
              <a:srcRect/>
              <a:stretch>
                <a:fillRect/>
              </a:stretch>
            </p:blipFill>
            <p:spPr bwMode="auto">
              <a:xfrm>
                <a:off x="8260" y="3385"/>
                <a:ext cx="948" cy="379"/>
              </a:xfrm>
              <a:prstGeom prst="rect">
                <a:avLst/>
              </a:prstGeom>
              <a:noFill/>
              <a:ln w="9525">
                <a:noFill/>
                <a:miter lim="800000"/>
                <a:headEnd/>
                <a:tailEnd/>
              </a:ln>
            </p:spPr>
          </p:pic>
          <p:sp>
            <p:nvSpPr>
              <p:cNvPr id="5148" name="Oval 41"/>
              <p:cNvSpPr>
                <a:spLocks noChangeArrowheads="1"/>
              </p:cNvSpPr>
              <p:nvPr/>
            </p:nvSpPr>
            <p:spPr bwMode="auto">
              <a:xfrm>
                <a:off x="8203" y="3130"/>
                <a:ext cx="1077" cy="1077"/>
              </a:xfrm>
              <a:prstGeom prst="ellipse">
                <a:avLst/>
              </a:prstGeom>
              <a:noFill/>
              <a:ln w="9525">
                <a:solidFill>
                  <a:srgbClr val="000000"/>
                </a:solidFill>
                <a:round/>
                <a:headEnd/>
                <a:tailEnd/>
              </a:ln>
            </p:spPr>
            <p:txBody>
              <a:bodyPr/>
              <a:lstStyle/>
              <a:p>
                <a:endParaRPr lang="zh-CN" altLang="en-US"/>
              </a:p>
            </p:txBody>
          </p:sp>
          <p:sp>
            <p:nvSpPr>
              <p:cNvPr id="5149" name="Line 42"/>
              <p:cNvSpPr>
                <a:spLocks noChangeShapeType="1"/>
              </p:cNvSpPr>
              <p:nvPr/>
            </p:nvSpPr>
            <p:spPr bwMode="auto">
              <a:xfrm>
                <a:off x="7693" y="2620"/>
                <a:ext cx="295" cy="295"/>
              </a:xfrm>
              <a:prstGeom prst="line">
                <a:avLst/>
              </a:prstGeom>
              <a:noFill/>
              <a:ln w="9525">
                <a:solidFill>
                  <a:srgbClr val="000000"/>
                </a:solidFill>
                <a:round/>
                <a:headEnd/>
                <a:tailEnd type="triangle" w="med" len="med"/>
              </a:ln>
            </p:spPr>
            <p:txBody>
              <a:bodyPr/>
              <a:lstStyle/>
              <a:p>
                <a:endParaRPr lang="zh-CN" altLang="en-US"/>
              </a:p>
            </p:txBody>
          </p:sp>
          <p:sp>
            <p:nvSpPr>
              <p:cNvPr id="5150" name="Text Box 43"/>
              <p:cNvSpPr txBox="1">
                <a:spLocks noChangeArrowheads="1"/>
              </p:cNvSpPr>
              <p:nvPr/>
            </p:nvSpPr>
            <p:spPr bwMode="auto">
              <a:xfrm>
                <a:off x="7393" y="2305"/>
                <a:ext cx="720" cy="360"/>
              </a:xfrm>
              <a:prstGeom prst="rect">
                <a:avLst/>
              </a:prstGeom>
              <a:no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人</a:t>
                </a:r>
                <a:endParaRPr lang="zh-CN" altLang="en-US" sz="1200">
                  <a:solidFill>
                    <a:srgbClr val="000099"/>
                  </a:solidFill>
                  <a:ea typeface="宋体" pitchFamily="2" charset="-122"/>
                  <a:cs typeface="Angsana New" pitchFamily="18" charset="-34"/>
                </a:endParaRPr>
              </a:p>
            </p:txBody>
          </p:sp>
        </p:grpSp>
        <p:sp>
          <p:nvSpPr>
            <p:cNvPr id="5130" name="Text Box 44"/>
            <p:cNvSpPr txBox="1">
              <a:spLocks noChangeArrowheads="1"/>
            </p:cNvSpPr>
            <p:nvPr/>
          </p:nvSpPr>
          <p:spPr bwMode="auto">
            <a:xfrm>
              <a:off x="2744" y="3249"/>
              <a:ext cx="1723" cy="280"/>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rPr>
                <a:t>计算机系统概念图示 </a:t>
              </a:r>
            </a:p>
          </p:txBody>
        </p:sp>
        <p:sp>
          <p:nvSpPr>
            <p:cNvPr id="5131" name="Text Box 49"/>
            <p:cNvSpPr txBox="1">
              <a:spLocks noChangeArrowheads="1"/>
            </p:cNvSpPr>
            <p:nvPr/>
          </p:nvSpPr>
          <p:spPr bwMode="auto">
            <a:xfrm>
              <a:off x="1927" y="2886"/>
              <a:ext cx="409" cy="409"/>
            </a:xfrm>
            <a:prstGeom prst="rect">
              <a:avLst/>
            </a:prstGeom>
            <a:noFill/>
            <a:ln w="9525">
              <a:noFill/>
              <a:miter lim="800000"/>
              <a:headEnd/>
              <a:tailEnd/>
            </a:ln>
          </p:spPr>
          <p:txBody>
            <a:bodyPr>
              <a:spAutoFit/>
            </a:bodyPr>
            <a:lstStyle/>
            <a:p>
              <a:pPr>
                <a:spcBef>
                  <a:spcPct val="50000"/>
                </a:spcBef>
              </a:pPr>
              <a:r>
                <a:rPr lang="en-US" altLang="zh-CN" sz="3200">
                  <a:solidFill>
                    <a:srgbClr val="CC0000"/>
                  </a:solidFill>
                </a:rPr>
                <a:t>cs</a:t>
              </a:r>
            </a:p>
          </p:txBody>
        </p:sp>
      </p:grpSp>
      <p:sp>
        <p:nvSpPr>
          <p:cNvPr id="82995" name="Text Box 51"/>
          <p:cNvSpPr txBox="1">
            <a:spLocks noChangeArrowheads="1"/>
          </p:cNvSpPr>
          <p:nvPr/>
        </p:nvSpPr>
        <p:spPr bwMode="auto">
          <a:xfrm>
            <a:off x="3851275" y="1844675"/>
            <a:ext cx="4176713" cy="519113"/>
          </a:xfrm>
          <a:prstGeom prst="rect">
            <a:avLst/>
          </a:prstGeom>
          <a:solidFill>
            <a:srgbClr val="FFFF99"/>
          </a:solidFill>
          <a:ln w="9525">
            <a:noFill/>
            <a:miter lim="800000"/>
            <a:headEnd/>
            <a:tailEnd/>
          </a:ln>
        </p:spPr>
        <p:txBody>
          <a:bodyPr>
            <a:spAutoFit/>
          </a:bodyPr>
          <a:lstStyle/>
          <a:p>
            <a:pPr>
              <a:spcBef>
                <a:spcPct val="50000"/>
              </a:spcBef>
            </a:pPr>
            <a:r>
              <a:rPr lang="en-US" altLang="zh-CN" sz="2800">
                <a:solidFill>
                  <a:srgbClr val="800000"/>
                </a:solidFill>
              </a:rPr>
              <a:t>cs = hardware + software </a:t>
            </a:r>
          </a:p>
        </p:txBody>
      </p:sp>
      <p:sp>
        <p:nvSpPr>
          <p:cNvPr id="82996" name="Text Box 52"/>
          <p:cNvSpPr txBox="1">
            <a:spLocks noChangeArrowheads="1"/>
          </p:cNvSpPr>
          <p:nvPr/>
        </p:nvSpPr>
        <p:spPr bwMode="auto">
          <a:xfrm>
            <a:off x="7807325" y="1833563"/>
            <a:ext cx="1225550" cy="519112"/>
          </a:xfrm>
          <a:prstGeom prst="rect">
            <a:avLst/>
          </a:prstGeom>
          <a:solidFill>
            <a:srgbClr val="FFFF99"/>
          </a:solidFill>
          <a:ln w="9525">
            <a:noFill/>
            <a:miter lim="800000"/>
            <a:headEnd/>
            <a:tailEnd/>
          </a:ln>
        </p:spPr>
        <p:txBody>
          <a:bodyPr>
            <a:spAutoFit/>
          </a:bodyPr>
          <a:lstStyle/>
          <a:p>
            <a:pPr>
              <a:spcBef>
                <a:spcPct val="50000"/>
              </a:spcBef>
            </a:pPr>
            <a:r>
              <a:rPr lang="en-US" altLang="zh-CN" sz="2800">
                <a:solidFill>
                  <a:srgbClr val="800000"/>
                </a:solidFill>
              </a:rPr>
              <a:t>+ user </a:t>
            </a:r>
          </a:p>
        </p:txBody>
      </p:sp>
      <p:sp>
        <p:nvSpPr>
          <p:cNvPr id="82997" name="AutoShape 53"/>
          <p:cNvSpPr>
            <a:spLocks noChangeArrowheads="1"/>
          </p:cNvSpPr>
          <p:nvPr/>
        </p:nvSpPr>
        <p:spPr bwMode="auto">
          <a:xfrm>
            <a:off x="6948488" y="2349500"/>
            <a:ext cx="431800" cy="287338"/>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82998" name="Text Box 54"/>
          <p:cNvSpPr txBox="1">
            <a:spLocks noChangeArrowheads="1"/>
          </p:cNvSpPr>
          <p:nvPr/>
        </p:nvSpPr>
        <p:spPr bwMode="auto">
          <a:xfrm>
            <a:off x="5580063" y="2674938"/>
            <a:ext cx="3240087" cy="457200"/>
          </a:xfrm>
          <a:prstGeom prst="rect">
            <a:avLst/>
          </a:prstGeom>
          <a:solidFill>
            <a:srgbClr val="CCFFFF"/>
          </a:solidFill>
          <a:ln w="9525">
            <a:noFill/>
            <a:miter lim="800000"/>
            <a:headEnd/>
            <a:tailEnd/>
          </a:ln>
        </p:spPr>
        <p:txBody>
          <a:bodyPr lIns="18000" rIns="18000">
            <a:spAutoFit/>
          </a:bodyPr>
          <a:lstStyle/>
          <a:p>
            <a:pPr>
              <a:spcBef>
                <a:spcPct val="50000"/>
              </a:spcBef>
            </a:pPr>
            <a:r>
              <a:rPr lang="en-US" altLang="zh-CN" sz="2400">
                <a:solidFill>
                  <a:srgbClr val="800000"/>
                </a:solidFill>
              </a:rPr>
              <a:t>programme + document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95"/>
                                        </p:tgtEl>
                                        <p:attrNameLst>
                                          <p:attrName>style.visibility</p:attrName>
                                        </p:attrNameLst>
                                      </p:cBhvr>
                                      <p:to>
                                        <p:strVal val="visible"/>
                                      </p:to>
                                    </p:set>
                                    <p:animEffect transition="in" filter="blinds(horizontal)">
                                      <p:cBhvr>
                                        <p:cTn id="7" dur="500"/>
                                        <p:tgtEl>
                                          <p:spTgt spid="8299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2997"/>
                                        </p:tgtEl>
                                        <p:attrNameLst>
                                          <p:attrName>style.visibility</p:attrName>
                                        </p:attrNameLst>
                                      </p:cBhvr>
                                      <p:to>
                                        <p:strVal val="visible"/>
                                      </p:to>
                                    </p:set>
                                    <p:animEffect transition="in" filter="strips(downLeft)">
                                      <p:cBhvr>
                                        <p:cTn id="17" dur="500"/>
                                        <p:tgtEl>
                                          <p:spTgt spid="82997"/>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2998"/>
                                        </p:tgtEl>
                                        <p:attrNameLst>
                                          <p:attrName>style.visibility</p:attrName>
                                        </p:attrNameLst>
                                      </p:cBhvr>
                                      <p:to>
                                        <p:strVal val="visible"/>
                                      </p:to>
                                    </p:set>
                                    <p:animEffect transition="in" filter="blinds(horizontal)">
                                      <p:cBhvr>
                                        <p:cTn id="21" dur="500"/>
                                        <p:tgtEl>
                                          <p:spTgt spid="8299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2996"/>
                                        </p:tgtEl>
                                        <p:attrNameLst>
                                          <p:attrName>style.visibility</p:attrName>
                                        </p:attrNameLst>
                                      </p:cBhvr>
                                      <p:to>
                                        <p:strVal val="visible"/>
                                      </p:to>
                                    </p:set>
                                    <p:animEffect transition="in" filter="blinds(horizontal)">
                                      <p:cBhvr>
                                        <p:cTn id="26" dur="500"/>
                                        <p:tgtEl>
                                          <p:spTgt spid="82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5" grpId="0" animBg="1"/>
      <p:bldP spid="82996" grpId="0" animBg="1"/>
      <p:bldP spid="82997" grpId="0" animBg="1"/>
      <p:bldP spid="8299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1258888" y="333375"/>
            <a:ext cx="6480175" cy="5762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7.</a:t>
            </a:r>
            <a:r>
              <a:rPr lang="zh-CN" altLang="en-US" sz="2800" smtClean="0">
                <a:latin typeface="Vrinda" pitchFamily="2" charset="0"/>
              </a:rPr>
              <a:t>清屏命令</a:t>
            </a:r>
            <a:r>
              <a:rPr lang="en-US" altLang="zh-CN" sz="2800" smtClean="0">
                <a:latin typeface="Vrinda" pitchFamily="2" charset="0"/>
              </a:rPr>
              <a:t>clear </a:t>
            </a:r>
          </a:p>
        </p:txBody>
      </p:sp>
      <p:sp>
        <p:nvSpPr>
          <p:cNvPr id="126980" name="Rectangle 4"/>
          <p:cNvSpPr>
            <a:spLocks noChangeArrowheads="1"/>
          </p:cNvSpPr>
          <p:nvPr/>
        </p:nvSpPr>
        <p:spPr bwMode="auto">
          <a:xfrm>
            <a:off x="1258888" y="1341438"/>
            <a:ext cx="2952750" cy="576262"/>
          </a:xfrm>
          <a:prstGeom prst="rect">
            <a:avLst/>
          </a:prstGeom>
          <a:noFill/>
          <a:ln w="9525">
            <a:noFill/>
            <a:miter lim="800000"/>
            <a:headEnd/>
            <a:tailEnd/>
          </a:ln>
        </p:spPr>
        <p:txBody>
          <a:bodyPr/>
          <a:lstStyle/>
          <a:p>
            <a:r>
              <a:rPr lang="en-US" altLang="zh-CN" sz="2800">
                <a:solidFill>
                  <a:schemeClr val="tx2"/>
                </a:solidFill>
                <a:latin typeface="Vrinda" pitchFamily="2" charset="0"/>
                <a:ea typeface="宋体" pitchFamily="2" charset="-122"/>
              </a:rPr>
              <a:t>8. </a:t>
            </a:r>
            <a:r>
              <a:rPr lang="zh-CN" altLang="en-US" sz="2800">
                <a:solidFill>
                  <a:schemeClr val="tx2"/>
                </a:solidFill>
                <a:ea typeface="宋体" pitchFamily="2" charset="-122"/>
              </a:rPr>
              <a:t>终端命令</a:t>
            </a:r>
            <a:r>
              <a:rPr lang="en-US" altLang="zh-CN" sz="2800">
                <a:solidFill>
                  <a:schemeClr val="tx2"/>
                </a:solidFill>
                <a:ea typeface="宋体" pitchFamily="2" charset="-122"/>
              </a:rPr>
              <a:t>tty </a:t>
            </a:r>
          </a:p>
        </p:txBody>
      </p:sp>
      <p:sp>
        <p:nvSpPr>
          <p:cNvPr id="126981" name="Rectangle 5"/>
          <p:cNvSpPr>
            <a:spLocks noChangeArrowheads="1"/>
          </p:cNvSpPr>
          <p:nvPr/>
        </p:nvSpPr>
        <p:spPr bwMode="auto">
          <a:xfrm>
            <a:off x="4427538" y="1557338"/>
            <a:ext cx="1944687" cy="720725"/>
          </a:xfrm>
          <a:prstGeom prst="rect">
            <a:avLst/>
          </a:prstGeom>
          <a:solidFill>
            <a:schemeClr val="accent1"/>
          </a:solidFill>
          <a:ln w="9525">
            <a:noFill/>
            <a:miter lim="800000"/>
            <a:headEnd/>
            <a:tailEnd/>
          </a:ln>
        </p:spPr>
        <p:txBody>
          <a:bodyPr/>
          <a:lstStyle/>
          <a:p>
            <a:pPr>
              <a:spcBef>
                <a:spcPct val="20000"/>
              </a:spcBef>
            </a:pPr>
            <a:r>
              <a:rPr lang="en-US" altLang="zh-CN" sz="2000">
                <a:solidFill>
                  <a:schemeClr val="tx1"/>
                </a:solidFill>
                <a:latin typeface="Vrinda" pitchFamily="2" charset="0"/>
                <a:ea typeface="宋体" pitchFamily="2" charset="-122"/>
              </a:rPr>
              <a:t>$ tty</a:t>
            </a:r>
          </a:p>
          <a:p>
            <a:pPr>
              <a:spcBef>
                <a:spcPct val="20000"/>
              </a:spcBef>
            </a:pPr>
            <a:r>
              <a:rPr lang="en-US" altLang="zh-CN" sz="2000">
                <a:solidFill>
                  <a:schemeClr val="tx1"/>
                </a:solidFill>
                <a:latin typeface="Vrinda" pitchFamily="2" charset="0"/>
                <a:ea typeface="宋体" pitchFamily="2" charset="-122"/>
              </a:rPr>
              <a:t>/dev/tty01</a:t>
            </a:r>
          </a:p>
        </p:txBody>
      </p:sp>
      <p:sp>
        <p:nvSpPr>
          <p:cNvPr id="126983" name="Rectangle 7"/>
          <p:cNvSpPr>
            <a:spLocks noChangeArrowheads="1"/>
          </p:cNvSpPr>
          <p:nvPr/>
        </p:nvSpPr>
        <p:spPr bwMode="auto">
          <a:xfrm>
            <a:off x="1258888" y="2565400"/>
            <a:ext cx="2665412" cy="576263"/>
          </a:xfrm>
          <a:prstGeom prst="rect">
            <a:avLst/>
          </a:prstGeom>
          <a:noFill/>
          <a:ln w="9525">
            <a:noFill/>
            <a:miter lim="800000"/>
            <a:headEnd/>
            <a:tailEnd/>
          </a:ln>
        </p:spPr>
        <p:txBody>
          <a:bodyPr/>
          <a:lstStyle/>
          <a:p>
            <a:r>
              <a:rPr lang="en-US" altLang="zh-CN" sz="2800">
                <a:solidFill>
                  <a:schemeClr val="tx2"/>
                </a:solidFill>
                <a:latin typeface="Vrinda" pitchFamily="2" charset="0"/>
                <a:ea typeface="宋体" pitchFamily="2" charset="-122"/>
              </a:rPr>
              <a:t>9. </a:t>
            </a:r>
            <a:r>
              <a:rPr lang="zh-CN" altLang="en-US" sz="2800">
                <a:solidFill>
                  <a:schemeClr val="tx2"/>
                </a:solidFill>
                <a:ea typeface="宋体" pitchFamily="2" charset="-122"/>
              </a:rPr>
              <a:t>打印命令</a:t>
            </a:r>
            <a:r>
              <a:rPr lang="en-US" altLang="zh-CN" sz="2800">
                <a:solidFill>
                  <a:schemeClr val="tx2"/>
                </a:solidFill>
                <a:ea typeface="宋体" pitchFamily="2" charset="-122"/>
              </a:rPr>
              <a:t>lpr </a:t>
            </a:r>
          </a:p>
        </p:txBody>
      </p:sp>
      <p:sp>
        <p:nvSpPr>
          <p:cNvPr id="126984" name="Rectangle 8"/>
          <p:cNvSpPr>
            <a:spLocks noChangeArrowheads="1"/>
          </p:cNvSpPr>
          <p:nvPr/>
        </p:nvSpPr>
        <p:spPr bwMode="auto">
          <a:xfrm>
            <a:off x="4427538" y="2781300"/>
            <a:ext cx="2952750" cy="1223963"/>
          </a:xfrm>
          <a:prstGeom prst="rect">
            <a:avLst/>
          </a:prstGeom>
          <a:solidFill>
            <a:schemeClr val="accent1"/>
          </a:solidFill>
          <a:ln w="9525">
            <a:noFill/>
            <a:miter lim="800000"/>
            <a:headEnd/>
            <a:tailEnd/>
          </a:ln>
        </p:spPr>
        <p:txBody>
          <a:bodyPr/>
          <a:lstStyle/>
          <a:p>
            <a:pPr>
              <a:spcBef>
                <a:spcPct val="20000"/>
              </a:spcBef>
            </a:pPr>
            <a:r>
              <a:rPr lang="en-US" altLang="zh-CN" sz="2000">
                <a:solidFill>
                  <a:schemeClr val="tx1"/>
                </a:solidFill>
                <a:latin typeface="Vrinda" pitchFamily="2" charset="0"/>
                <a:ea typeface="宋体" pitchFamily="2" charset="-122"/>
              </a:rPr>
              <a:t>$ lpr file</a:t>
            </a:r>
          </a:p>
          <a:p>
            <a:pPr>
              <a:spcBef>
                <a:spcPct val="20000"/>
              </a:spcBef>
            </a:pPr>
            <a:r>
              <a:rPr lang="en-US" altLang="zh-CN" sz="2000">
                <a:solidFill>
                  <a:schemeClr val="tx1"/>
                </a:solidFill>
                <a:latin typeface="Vrinda" pitchFamily="2" charset="0"/>
                <a:ea typeface="宋体" pitchFamily="2" charset="-122"/>
              </a:rPr>
              <a:t>$ lpr file1 file2</a:t>
            </a:r>
          </a:p>
          <a:p>
            <a:pPr>
              <a:spcBef>
                <a:spcPct val="20000"/>
              </a:spcBef>
            </a:pPr>
            <a:r>
              <a:rPr lang="en-US" altLang="zh-CN" sz="2000">
                <a:solidFill>
                  <a:schemeClr val="tx1"/>
                </a:solidFill>
                <a:latin typeface="Vrinda" pitchFamily="2" charset="0"/>
                <a:ea typeface="宋体" pitchFamily="2" charset="-122"/>
              </a:rPr>
              <a:t>$ lpr –Plp01 file1 file2 </a:t>
            </a:r>
          </a:p>
        </p:txBody>
      </p:sp>
      <p:grpSp>
        <p:nvGrpSpPr>
          <p:cNvPr id="2" name="Group 11"/>
          <p:cNvGrpSpPr>
            <a:grpSpLocks/>
          </p:cNvGrpSpPr>
          <p:nvPr/>
        </p:nvGrpSpPr>
        <p:grpSpPr bwMode="auto">
          <a:xfrm>
            <a:off x="5148263" y="3889375"/>
            <a:ext cx="3095625" cy="1123950"/>
            <a:chOff x="3243" y="2450"/>
            <a:chExt cx="1950" cy="708"/>
          </a:xfrm>
        </p:grpSpPr>
        <p:sp>
          <p:nvSpPr>
            <p:cNvPr id="40968" name="Line 9"/>
            <p:cNvSpPr>
              <a:spLocks noChangeShapeType="1"/>
            </p:cNvSpPr>
            <p:nvPr/>
          </p:nvSpPr>
          <p:spPr bwMode="auto">
            <a:xfrm>
              <a:off x="3243" y="2450"/>
              <a:ext cx="499" cy="0"/>
            </a:xfrm>
            <a:prstGeom prst="line">
              <a:avLst/>
            </a:prstGeom>
            <a:noFill/>
            <a:ln w="57150">
              <a:solidFill>
                <a:srgbClr val="CC0000"/>
              </a:solidFill>
              <a:round/>
              <a:headEnd/>
              <a:tailEnd/>
            </a:ln>
          </p:spPr>
          <p:txBody>
            <a:bodyPr/>
            <a:lstStyle/>
            <a:p>
              <a:endParaRPr lang="zh-CN" altLang="en-US"/>
            </a:p>
          </p:txBody>
        </p:sp>
        <p:sp>
          <p:nvSpPr>
            <p:cNvPr id="40969" name="AutoShape 10"/>
            <p:cNvSpPr>
              <a:spLocks noChangeArrowheads="1"/>
            </p:cNvSpPr>
            <p:nvPr/>
          </p:nvSpPr>
          <p:spPr bwMode="auto">
            <a:xfrm>
              <a:off x="4059" y="2750"/>
              <a:ext cx="1134" cy="408"/>
            </a:xfrm>
            <a:prstGeom prst="wedgeRoundRectCallout">
              <a:avLst>
                <a:gd name="adj1" fmla="val -86597"/>
                <a:gd name="adj2" fmla="val -117403"/>
                <a:gd name="adj3" fmla="val 16667"/>
              </a:avLst>
            </a:prstGeom>
            <a:solidFill>
              <a:srgbClr val="CCFFFF"/>
            </a:solidFill>
            <a:ln w="9525">
              <a:solidFill>
                <a:schemeClr val="tx1"/>
              </a:solidFill>
              <a:miter lim="800000"/>
              <a:headEnd/>
              <a:tailEnd/>
            </a:ln>
          </p:spPr>
          <p:txBody>
            <a:bodyPr/>
            <a:lstStyle/>
            <a:p>
              <a:pPr algn="ctr"/>
              <a:r>
                <a:rPr lang="zh-CN" altLang="en-US" sz="1800"/>
                <a:t>名称为</a:t>
              </a:r>
              <a:r>
                <a:rPr lang="en-US" altLang="zh-CN" sz="1800"/>
                <a:t>lp01d</a:t>
              </a:r>
              <a:r>
                <a:rPr lang="zh-CN" altLang="en-US" sz="1800"/>
                <a:t>的打印机 </a:t>
              </a:r>
            </a:p>
          </p:txBody>
        </p:sp>
      </p:gr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box(in)">
                                      <p:cBhvr>
                                        <p:cTn id="7" dur="500"/>
                                        <p:tgtEl>
                                          <p:spTgt spid="12698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6981"/>
                                        </p:tgtEl>
                                        <p:attrNameLst>
                                          <p:attrName>style.visibility</p:attrName>
                                        </p:attrNameLst>
                                      </p:cBhvr>
                                      <p:to>
                                        <p:strVal val="visible"/>
                                      </p:to>
                                    </p:set>
                                    <p:animEffect transition="in" filter="box(in)">
                                      <p:cBhvr>
                                        <p:cTn id="10" dur="500"/>
                                        <p:tgtEl>
                                          <p:spTgt spid="126981"/>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126984"/>
                                        </p:tgtEl>
                                        <p:attrNameLst>
                                          <p:attrName>style.visibility</p:attrName>
                                        </p:attrNameLst>
                                      </p:cBhvr>
                                      <p:to>
                                        <p:strVal val="visible"/>
                                      </p:to>
                                    </p:set>
                                    <p:animEffect transition="in" filter="diamond(in)">
                                      <p:cBhvr>
                                        <p:cTn id="15" dur="2000"/>
                                        <p:tgtEl>
                                          <p:spTgt spid="126984"/>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26983"/>
                                        </p:tgtEl>
                                        <p:attrNameLst>
                                          <p:attrName>style.visibility</p:attrName>
                                        </p:attrNameLst>
                                      </p:cBhvr>
                                      <p:to>
                                        <p:strVal val="visible"/>
                                      </p:to>
                                    </p:set>
                                    <p:animEffect transition="in" filter="diamond(in)">
                                      <p:cBhvr>
                                        <p:cTn id="18" dur="2000"/>
                                        <p:tgtEl>
                                          <p:spTgt spid="126983"/>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down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p:bldP spid="126981" grpId="0" animBg="1"/>
      <p:bldP spid="126983" grpId="0"/>
      <p:bldP spid="12698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1403350" y="260350"/>
            <a:ext cx="6480175" cy="54768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10. </a:t>
            </a:r>
            <a:r>
              <a:rPr lang="zh-CN" altLang="en-US" sz="2800" smtClean="0">
                <a:latin typeface="Vrinda" pitchFamily="2" charset="0"/>
              </a:rPr>
              <a:t>查阅联机手册</a:t>
            </a:r>
          </a:p>
        </p:txBody>
      </p:sp>
      <p:sp>
        <p:nvSpPr>
          <p:cNvPr id="41987" name="Rectangle 3"/>
          <p:cNvSpPr>
            <a:spLocks noGrp="1" noChangeArrowheads="1"/>
          </p:cNvSpPr>
          <p:nvPr>
            <p:ph type="body" sz="half" idx="1"/>
          </p:nvPr>
        </p:nvSpPr>
        <p:spPr bwMode="auto">
          <a:xfrm>
            <a:off x="1403350" y="1341438"/>
            <a:ext cx="6769100" cy="2232025"/>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80000"/>
              </a:lnSpc>
              <a:spcAft>
                <a:spcPct val="25000"/>
              </a:spcAft>
              <a:buFontTx/>
              <a:buNone/>
            </a:pPr>
            <a:endParaRPr lang="en-US" altLang="zh-CN" sz="800" smtClean="0">
              <a:latin typeface="Vrinda" pitchFamily="2" charset="0"/>
            </a:endParaRPr>
          </a:p>
          <a:p>
            <a:pPr marL="0" indent="0" eaLnBrk="1" hangingPunct="1">
              <a:lnSpc>
                <a:spcPct val="80000"/>
              </a:lnSpc>
              <a:spcAft>
                <a:spcPct val="25000"/>
              </a:spcAft>
              <a:buFontTx/>
              <a:buNone/>
            </a:pPr>
            <a:r>
              <a:rPr lang="en-US" altLang="zh-CN" smtClean="0">
                <a:latin typeface="Vrinda" pitchFamily="2" charset="0"/>
              </a:rPr>
              <a:t>man           //</a:t>
            </a:r>
            <a:r>
              <a:rPr lang="zh-CN" altLang="en-US" smtClean="0">
                <a:latin typeface="Vrinda" pitchFamily="2" charset="0"/>
              </a:rPr>
              <a:t>查询每个命令的使用方法 </a:t>
            </a:r>
          </a:p>
          <a:p>
            <a:pPr marL="0" indent="0" eaLnBrk="1" hangingPunct="1">
              <a:lnSpc>
                <a:spcPct val="80000"/>
              </a:lnSpc>
              <a:spcAft>
                <a:spcPct val="25000"/>
              </a:spcAft>
              <a:buFontTx/>
              <a:buNone/>
            </a:pPr>
            <a:r>
              <a:rPr lang="en-US" altLang="zh-CN" smtClean="0">
                <a:latin typeface="Vrinda" pitchFamily="2" charset="0"/>
              </a:rPr>
              <a:t>help           //</a:t>
            </a:r>
            <a:r>
              <a:rPr lang="zh-CN" altLang="en-US" smtClean="0">
                <a:latin typeface="Vrinda" pitchFamily="2" charset="0"/>
              </a:rPr>
              <a:t>查询</a:t>
            </a:r>
            <a:r>
              <a:rPr lang="en-US" altLang="zh-CN" smtClean="0">
                <a:latin typeface="Vrinda" pitchFamily="2" charset="0"/>
              </a:rPr>
              <a:t>Shell</a:t>
            </a:r>
            <a:r>
              <a:rPr lang="zh-CN" altLang="en-US" smtClean="0">
                <a:latin typeface="Vrinda" pitchFamily="2" charset="0"/>
              </a:rPr>
              <a:t>命令 </a:t>
            </a:r>
          </a:p>
          <a:p>
            <a:pPr marL="0" indent="0" eaLnBrk="1" hangingPunct="1">
              <a:lnSpc>
                <a:spcPct val="80000"/>
              </a:lnSpc>
              <a:spcAft>
                <a:spcPct val="25000"/>
              </a:spcAft>
              <a:buFontTx/>
              <a:buNone/>
            </a:pPr>
            <a:r>
              <a:rPr lang="en-US" altLang="zh-CN" smtClean="0">
                <a:latin typeface="Vrinda" pitchFamily="2" charset="0"/>
              </a:rPr>
              <a:t>whereis         //</a:t>
            </a:r>
            <a:r>
              <a:rPr lang="zh-CN" altLang="en-US" smtClean="0">
                <a:latin typeface="Vrinda" pitchFamily="2" charset="0"/>
              </a:rPr>
              <a:t>查询某个命令的位置 </a:t>
            </a:r>
          </a:p>
          <a:p>
            <a:pPr marL="0" indent="0" eaLnBrk="1" hangingPunct="1">
              <a:lnSpc>
                <a:spcPct val="80000"/>
              </a:lnSpc>
              <a:spcAft>
                <a:spcPct val="25000"/>
              </a:spcAft>
              <a:buFontTx/>
              <a:buNone/>
            </a:pPr>
            <a:r>
              <a:rPr lang="en-US" altLang="zh-CN" smtClean="0">
                <a:latin typeface="Vrinda" pitchFamily="2" charset="0"/>
              </a:rPr>
              <a:t>locate          //</a:t>
            </a:r>
            <a:r>
              <a:rPr lang="zh-CN" altLang="en-US" smtClean="0">
                <a:latin typeface="Vrinda" pitchFamily="2" charset="0"/>
              </a:rPr>
              <a:t>查询某个文件的位置 </a:t>
            </a:r>
          </a:p>
        </p:txBody>
      </p:sp>
    </p:spTree>
  </p:cSld>
  <p:clrMapOvr>
    <a:masterClrMapping/>
  </p:clrMapOvr>
  <p:transition spd="med"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1331913" y="100013"/>
            <a:ext cx="6994525" cy="1066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t>man</a:t>
            </a:r>
            <a:r>
              <a:rPr lang="zh-CN" altLang="en-US" sz="2800" smtClean="0"/>
              <a:t>命令格式：</a:t>
            </a:r>
            <a:br>
              <a:rPr lang="zh-CN" altLang="en-US" sz="2800" smtClean="0"/>
            </a:br>
            <a:r>
              <a:rPr lang="zh-CN" altLang="en-US" sz="2800" smtClean="0"/>
              <a:t>                       </a:t>
            </a:r>
            <a:r>
              <a:rPr lang="en-US" altLang="zh-CN" sz="2800" smtClean="0"/>
              <a:t>man [option] command-list </a:t>
            </a:r>
          </a:p>
        </p:txBody>
      </p:sp>
      <p:sp>
        <p:nvSpPr>
          <p:cNvPr id="129027" name="Rectangle 3"/>
          <p:cNvSpPr>
            <a:spLocks noGrp="1" noChangeArrowheads="1"/>
          </p:cNvSpPr>
          <p:nvPr>
            <p:ph type="body" idx="1"/>
          </p:nvPr>
        </p:nvSpPr>
        <p:spPr bwMode="auto">
          <a:xfrm>
            <a:off x="971550" y="1341438"/>
            <a:ext cx="8435975" cy="4525962"/>
          </a:xfrm>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FontTx/>
              <a:buNone/>
              <a:defRPr/>
            </a:pPr>
            <a:r>
              <a:rPr lang="zh-CN" altLang="en-US" smtClean="0"/>
              <a:t>选项： </a:t>
            </a:r>
          </a:p>
          <a:p>
            <a:pPr eaLnBrk="1" hangingPunct="1">
              <a:lnSpc>
                <a:spcPct val="90000"/>
              </a:lnSpc>
              <a:buFontTx/>
              <a:buNone/>
              <a:defRPr/>
            </a:pPr>
            <a:r>
              <a:rPr lang="en-US" altLang="zh-CN" smtClean="0">
                <a:solidFill>
                  <a:srgbClr val="800000"/>
                </a:solidFill>
              </a:rPr>
              <a:t>-M </a:t>
            </a:r>
            <a:r>
              <a:rPr lang="zh-CN" altLang="en-US" smtClean="0">
                <a:solidFill>
                  <a:srgbClr val="800000"/>
                </a:solidFill>
              </a:rPr>
              <a:t>路径</a:t>
            </a:r>
            <a:r>
              <a:rPr lang="zh-CN" altLang="en-US" smtClean="0"/>
              <a:t>  指定搜索</a:t>
            </a:r>
            <a:r>
              <a:rPr lang="en-US" altLang="zh-CN" smtClean="0"/>
              <a:t>man</a:t>
            </a:r>
            <a:r>
              <a:rPr lang="zh-CN" altLang="en-US" smtClean="0"/>
              <a:t>手册页的路径 </a:t>
            </a:r>
          </a:p>
          <a:p>
            <a:pPr eaLnBrk="1" hangingPunct="1">
              <a:lnSpc>
                <a:spcPct val="90000"/>
              </a:lnSpc>
              <a:buFontTx/>
              <a:buNone/>
              <a:defRPr/>
            </a:pPr>
            <a:r>
              <a:rPr lang="en-US" altLang="zh-CN" smtClean="0">
                <a:solidFill>
                  <a:srgbClr val="800000"/>
                </a:solidFill>
              </a:rPr>
              <a:t>-P </a:t>
            </a:r>
            <a:r>
              <a:rPr lang="zh-CN" altLang="en-US" smtClean="0">
                <a:solidFill>
                  <a:srgbClr val="800000"/>
                </a:solidFill>
              </a:rPr>
              <a:t>命令</a:t>
            </a:r>
            <a:r>
              <a:rPr lang="zh-CN" altLang="en-US" smtClean="0"/>
              <a:t>  指定所使用的分页程序 </a:t>
            </a:r>
          </a:p>
          <a:p>
            <a:pPr eaLnBrk="1" hangingPunct="1">
              <a:lnSpc>
                <a:spcPct val="90000"/>
              </a:lnSpc>
              <a:buFontTx/>
              <a:buNone/>
              <a:defRPr/>
            </a:pPr>
            <a:r>
              <a:rPr lang="en-US" altLang="zh-CN" smtClean="0">
                <a:solidFill>
                  <a:srgbClr val="800000"/>
                </a:solidFill>
                <a:effectLst>
                  <a:outerShdw blurRad="38100" dist="38100" dir="2700000" algn="tl">
                    <a:srgbClr val="C0C0C0"/>
                  </a:outerShdw>
                </a:effectLst>
              </a:rPr>
              <a:t>-S </a:t>
            </a:r>
            <a:r>
              <a:rPr lang="zh-CN" altLang="en-US" smtClean="0">
                <a:solidFill>
                  <a:srgbClr val="800000"/>
                </a:solidFill>
                <a:effectLst>
                  <a:outerShdw blurRad="38100" dist="38100" dir="2700000" algn="tl">
                    <a:srgbClr val="C0C0C0"/>
                  </a:outerShdw>
                </a:effectLst>
              </a:rPr>
              <a:t>章节</a:t>
            </a:r>
            <a:r>
              <a:rPr lang="zh-CN" altLang="en-US" smtClean="0"/>
              <a:t>  章节为一整数，描述命令的分类，取值含义如下：</a:t>
            </a:r>
          </a:p>
          <a:p>
            <a:pPr eaLnBrk="1" hangingPunct="1">
              <a:lnSpc>
                <a:spcPct val="90000"/>
              </a:lnSpc>
              <a:buFontTx/>
              <a:buNone/>
              <a:defRPr/>
            </a:pPr>
            <a:r>
              <a:rPr lang="zh-CN" altLang="en-US" smtClean="0"/>
              <a:t>         </a:t>
            </a:r>
            <a:r>
              <a:rPr lang="en-US" altLang="zh-CN" smtClean="0"/>
              <a:t>1 </a:t>
            </a:r>
            <a:r>
              <a:rPr lang="zh-CN" altLang="en-US" smtClean="0"/>
              <a:t>一般使用者的命令 </a:t>
            </a:r>
          </a:p>
          <a:p>
            <a:pPr eaLnBrk="1" hangingPunct="1">
              <a:lnSpc>
                <a:spcPct val="90000"/>
              </a:lnSpc>
              <a:buFontTx/>
              <a:buNone/>
              <a:defRPr/>
            </a:pPr>
            <a:r>
              <a:rPr lang="zh-CN" altLang="en-US" smtClean="0"/>
              <a:t>         </a:t>
            </a:r>
            <a:r>
              <a:rPr lang="en-US" altLang="zh-CN" smtClean="0"/>
              <a:t>2 </a:t>
            </a:r>
            <a:r>
              <a:rPr lang="zh-CN" altLang="en-US" smtClean="0"/>
              <a:t>系统调用的命令 </a:t>
            </a:r>
          </a:p>
          <a:p>
            <a:pPr eaLnBrk="1" hangingPunct="1">
              <a:lnSpc>
                <a:spcPct val="90000"/>
              </a:lnSpc>
              <a:buFontTx/>
              <a:buNone/>
              <a:defRPr/>
            </a:pPr>
            <a:r>
              <a:rPr lang="zh-CN" altLang="en-US" smtClean="0"/>
              <a:t>         </a:t>
            </a:r>
            <a:r>
              <a:rPr lang="en-US" altLang="zh-CN" smtClean="0"/>
              <a:t>3 C</a:t>
            </a:r>
            <a:r>
              <a:rPr lang="zh-CN" altLang="en-US" smtClean="0"/>
              <a:t>语言函数库的命令 </a:t>
            </a:r>
          </a:p>
          <a:p>
            <a:pPr eaLnBrk="1" hangingPunct="1">
              <a:lnSpc>
                <a:spcPct val="90000"/>
              </a:lnSpc>
              <a:buFontTx/>
              <a:buNone/>
              <a:defRPr/>
            </a:pPr>
            <a:r>
              <a:rPr lang="zh-CN" altLang="en-US" smtClean="0"/>
              <a:t>         </a:t>
            </a:r>
            <a:r>
              <a:rPr lang="en-US" altLang="zh-CN" smtClean="0"/>
              <a:t>4 </a:t>
            </a:r>
            <a:r>
              <a:rPr lang="zh-CN" altLang="en-US" smtClean="0"/>
              <a:t>有关驱动程序和系统设备的解释 </a:t>
            </a:r>
          </a:p>
          <a:p>
            <a:pPr eaLnBrk="1" hangingPunct="1">
              <a:lnSpc>
                <a:spcPct val="90000"/>
              </a:lnSpc>
              <a:buFontTx/>
              <a:buNone/>
              <a:defRPr/>
            </a:pPr>
            <a:r>
              <a:rPr lang="zh-CN" altLang="en-US" smtClean="0"/>
              <a:t>         </a:t>
            </a:r>
            <a:r>
              <a:rPr lang="en-US" altLang="zh-CN" smtClean="0"/>
              <a:t>5 </a:t>
            </a:r>
            <a:r>
              <a:rPr lang="zh-CN" altLang="en-US" smtClean="0"/>
              <a:t>配置文件的解释 </a:t>
            </a:r>
          </a:p>
          <a:p>
            <a:pPr eaLnBrk="1" hangingPunct="1">
              <a:lnSpc>
                <a:spcPct val="90000"/>
              </a:lnSpc>
              <a:buFontTx/>
              <a:buNone/>
              <a:defRPr/>
            </a:pPr>
            <a:r>
              <a:rPr lang="zh-CN" altLang="en-US" smtClean="0"/>
              <a:t>         </a:t>
            </a:r>
            <a:r>
              <a:rPr lang="en-US" altLang="zh-CN" smtClean="0"/>
              <a:t>6 </a:t>
            </a:r>
            <a:r>
              <a:rPr lang="zh-CN" altLang="en-US" smtClean="0"/>
              <a:t>游戏程序的命令 </a:t>
            </a:r>
          </a:p>
          <a:p>
            <a:pPr eaLnBrk="1" hangingPunct="1">
              <a:lnSpc>
                <a:spcPct val="90000"/>
              </a:lnSpc>
              <a:buFontTx/>
              <a:buNone/>
              <a:defRPr/>
            </a:pPr>
            <a:r>
              <a:rPr lang="zh-CN" altLang="en-US" smtClean="0"/>
              <a:t>         </a:t>
            </a:r>
            <a:r>
              <a:rPr lang="en-US" altLang="zh-CN" smtClean="0"/>
              <a:t>7 </a:t>
            </a:r>
            <a:r>
              <a:rPr lang="zh-CN" altLang="en-US" smtClean="0"/>
              <a:t>其他的软件或是程序的命令 </a:t>
            </a:r>
          </a:p>
        </p:txBody>
      </p:sp>
    </p:spTree>
  </p:cSld>
  <p:clrMapOvr>
    <a:masterClrMapping/>
  </p:clrMapOvr>
  <p:transition spd="med"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971550" y="333375"/>
            <a:ext cx="5915025" cy="63341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例如：使用</a:t>
            </a:r>
            <a:r>
              <a:rPr lang="en-US" altLang="zh-CN" smtClean="0"/>
              <a:t>man</a:t>
            </a:r>
            <a:r>
              <a:rPr lang="zh-CN" altLang="en-US" smtClean="0"/>
              <a:t>查看</a:t>
            </a:r>
            <a:r>
              <a:rPr lang="en-US" altLang="zh-CN" smtClean="0"/>
              <a:t>cd</a:t>
            </a:r>
            <a:r>
              <a:rPr lang="zh-CN" altLang="en-US" smtClean="0"/>
              <a:t>命令。 </a:t>
            </a:r>
          </a:p>
        </p:txBody>
      </p:sp>
      <p:sp>
        <p:nvSpPr>
          <p:cNvPr id="44035" name="Rectangle 3"/>
          <p:cNvSpPr>
            <a:spLocks noGrp="1" noChangeArrowheads="1"/>
          </p:cNvSpPr>
          <p:nvPr>
            <p:ph type="body" idx="1"/>
          </p:nvPr>
        </p:nvSpPr>
        <p:spPr bwMode="auto">
          <a:xfrm>
            <a:off x="900113" y="1557338"/>
            <a:ext cx="7859712" cy="3916362"/>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2000" smtClean="0">
                <a:latin typeface="Times New Roman" pitchFamily="18" charset="0"/>
              </a:rPr>
              <a:t>$ man cd </a:t>
            </a:r>
          </a:p>
          <a:p>
            <a:pPr eaLnBrk="1" hangingPunct="1">
              <a:buFontTx/>
              <a:buNone/>
            </a:pPr>
            <a:r>
              <a:rPr lang="en-US" altLang="zh-CN" sz="2000" smtClean="0">
                <a:latin typeface="Times New Roman" pitchFamily="18" charset="0"/>
              </a:rPr>
              <a:t>      </a:t>
            </a:r>
            <a:r>
              <a:rPr lang="en-US" altLang="zh-CN" sz="1600" smtClean="0">
                <a:latin typeface="Times New Roman" pitchFamily="18" charset="0"/>
              </a:rPr>
              <a:t>cd(1)                            Tcl Built-In Commands                                       cd(1) _________________________________________________________________</a:t>
            </a:r>
          </a:p>
          <a:p>
            <a:pPr eaLnBrk="1" hangingPunct="1">
              <a:buFontTx/>
              <a:buNone/>
            </a:pPr>
            <a:r>
              <a:rPr lang="en-US" altLang="zh-CN" sz="1600" smtClean="0">
                <a:latin typeface="Times New Roman" pitchFamily="18" charset="0"/>
              </a:rPr>
              <a:t>      NAME </a:t>
            </a:r>
          </a:p>
          <a:p>
            <a:pPr eaLnBrk="1" hangingPunct="1">
              <a:buFontTx/>
              <a:buNone/>
            </a:pPr>
            <a:r>
              <a:rPr lang="en-US" altLang="zh-CN" sz="1600" smtClean="0">
                <a:latin typeface="Times New Roman" pitchFamily="18" charset="0"/>
              </a:rPr>
              <a:t>      cd - Change working directory </a:t>
            </a:r>
            <a:r>
              <a:rPr lang="zh-CN" altLang="en-US" sz="1600" smtClean="0">
                <a:latin typeface="Times New Roman" pitchFamily="18" charset="0"/>
              </a:rPr>
              <a:t>　　</a:t>
            </a:r>
            <a:r>
              <a:rPr lang="en-US" altLang="zh-CN" sz="1600" smtClean="0">
                <a:latin typeface="Times New Roman" pitchFamily="18" charset="0"/>
              </a:rPr>
              <a:t>_________________________________________________________________ </a:t>
            </a:r>
            <a:r>
              <a:rPr lang="zh-CN" altLang="en-US" sz="1600" smtClean="0">
                <a:latin typeface="Times New Roman" pitchFamily="18" charset="0"/>
              </a:rPr>
              <a:t>　　</a:t>
            </a:r>
            <a:r>
              <a:rPr lang="en-US" altLang="zh-CN" sz="1600" smtClean="0">
                <a:latin typeface="Times New Roman" pitchFamily="18" charset="0"/>
              </a:rPr>
              <a:t>DESCRIPTION </a:t>
            </a:r>
          </a:p>
          <a:p>
            <a:pPr eaLnBrk="1" hangingPunct="1">
              <a:buFontTx/>
              <a:buNone/>
            </a:pPr>
            <a:r>
              <a:rPr lang="en-US" altLang="zh-CN" sz="1600" smtClean="0">
                <a:latin typeface="Times New Roman" pitchFamily="18" charset="0"/>
              </a:rPr>
              <a:t>      Change the current working directory to dirName, or to the home directory  (as specified in the HOME environment variable) if dirName is not given. Returns an empty string. </a:t>
            </a:r>
          </a:p>
          <a:p>
            <a:pPr eaLnBrk="1" hangingPunct="1">
              <a:buFontTx/>
              <a:buNone/>
            </a:pPr>
            <a:r>
              <a:rPr lang="en-US" altLang="zh-CN" sz="1600" smtClean="0">
                <a:latin typeface="Times New Roman" pitchFamily="18" charset="0"/>
              </a:rPr>
              <a:t>      KEYWORDS </a:t>
            </a:r>
          </a:p>
          <a:p>
            <a:pPr eaLnBrk="1" hangingPunct="1">
              <a:buFontTx/>
              <a:buNone/>
            </a:pPr>
            <a:r>
              <a:rPr lang="en-US" altLang="zh-CN" sz="1600" smtClean="0">
                <a:latin typeface="Times New Roman" pitchFamily="18" charset="0"/>
              </a:rPr>
              <a:t>      working directory </a:t>
            </a:r>
          </a:p>
          <a:p>
            <a:pPr eaLnBrk="1" hangingPunct="1">
              <a:buFontTx/>
              <a:buNone/>
            </a:pPr>
            <a:r>
              <a:rPr lang="en-US" altLang="zh-CN" sz="1600" smtClean="0">
                <a:latin typeface="Times New Roman" pitchFamily="18" charset="0"/>
              </a:rPr>
              <a:t>     :                                             </a:t>
            </a:r>
            <a:r>
              <a:rPr lang="en-US" altLang="zh-CN" sz="1600" smtClean="0">
                <a:solidFill>
                  <a:srgbClr val="CC0000"/>
                </a:solidFill>
                <a:latin typeface="Times New Roman" pitchFamily="18" charset="0"/>
              </a:rPr>
              <a:t>//</a:t>
            </a:r>
            <a:r>
              <a:rPr lang="zh-CN" altLang="en-US" sz="1600" smtClean="0">
                <a:solidFill>
                  <a:srgbClr val="CC0000"/>
                </a:solidFill>
                <a:latin typeface="Times New Roman" pitchFamily="18" charset="0"/>
              </a:rPr>
              <a:t>按</a:t>
            </a:r>
            <a:r>
              <a:rPr lang="en-US" altLang="zh-CN" sz="1600" smtClean="0">
                <a:solidFill>
                  <a:srgbClr val="CC0000"/>
                </a:solidFill>
                <a:latin typeface="Times New Roman" pitchFamily="18" charset="0"/>
              </a:rPr>
              <a:t>q</a:t>
            </a:r>
            <a:r>
              <a:rPr lang="zh-CN" altLang="en-US" sz="1600" smtClean="0">
                <a:solidFill>
                  <a:srgbClr val="CC0000"/>
                </a:solidFill>
                <a:latin typeface="Times New Roman" pitchFamily="18" charset="0"/>
              </a:rPr>
              <a:t>键退出</a:t>
            </a:r>
            <a:r>
              <a:rPr lang="en-US" altLang="zh-CN" sz="1600" smtClean="0">
                <a:solidFill>
                  <a:srgbClr val="CC0000"/>
                </a:solidFill>
                <a:latin typeface="Times New Roman" pitchFamily="18" charset="0"/>
              </a:rPr>
              <a:t>man</a:t>
            </a:r>
            <a:r>
              <a:rPr lang="zh-CN" altLang="en-US" sz="1600" smtClean="0">
                <a:solidFill>
                  <a:srgbClr val="CC0000"/>
                </a:solidFill>
                <a:latin typeface="Times New Roman" pitchFamily="18" charset="0"/>
              </a:rPr>
              <a:t>命令</a:t>
            </a:r>
            <a:r>
              <a:rPr lang="zh-CN" altLang="en-US" sz="1600" smtClean="0">
                <a:latin typeface="Times New Roman" pitchFamily="18" charset="0"/>
              </a:rPr>
              <a:t>。 </a:t>
            </a:r>
          </a:p>
        </p:txBody>
      </p:sp>
    </p:spTree>
  </p:cSld>
  <p:clrMapOvr>
    <a:masterClrMapping/>
  </p:clrMapOvr>
  <p:transition spd="med"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xfrm>
            <a:off x="1403350" y="260350"/>
            <a:ext cx="6480175" cy="54768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11.</a:t>
            </a:r>
            <a:r>
              <a:rPr lang="zh-CN" altLang="en-US" sz="2800" smtClean="0"/>
              <a:t>计算器命令</a:t>
            </a:r>
            <a:r>
              <a:rPr lang="en-US" altLang="zh-CN" sz="2800" smtClean="0"/>
              <a:t>bc </a:t>
            </a:r>
          </a:p>
        </p:txBody>
      </p:sp>
      <p:sp>
        <p:nvSpPr>
          <p:cNvPr id="45059" name="Rectangle 3"/>
          <p:cNvSpPr>
            <a:spLocks noGrp="1" noChangeArrowheads="1"/>
          </p:cNvSpPr>
          <p:nvPr>
            <p:ph type="body" sz="half" idx="1"/>
          </p:nvPr>
        </p:nvSpPr>
        <p:spPr bwMode="auto">
          <a:xfrm>
            <a:off x="1547813" y="1196975"/>
            <a:ext cx="7200900" cy="1655763"/>
          </a:xfrm>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80000"/>
              </a:lnSpc>
              <a:spcAft>
                <a:spcPct val="25000"/>
              </a:spcAft>
              <a:buFontTx/>
              <a:buNone/>
            </a:pPr>
            <a:r>
              <a:rPr lang="zh-CN" altLang="en-US" smtClean="0"/>
              <a:t>使用方法：</a:t>
            </a:r>
          </a:p>
          <a:p>
            <a:pPr marL="0" indent="0" eaLnBrk="1" hangingPunct="1">
              <a:lnSpc>
                <a:spcPct val="80000"/>
              </a:lnSpc>
              <a:spcAft>
                <a:spcPct val="25000"/>
              </a:spcAft>
              <a:buFontTx/>
              <a:buNone/>
            </a:pPr>
            <a:r>
              <a:rPr lang="zh-CN" altLang="en-US" smtClean="0"/>
              <a:t>    首先输入</a:t>
            </a:r>
            <a:r>
              <a:rPr lang="en-US" altLang="zh-CN" smtClean="0"/>
              <a:t>bc</a:t>
            </a:r>
            <a:r>
              <a:rPr lang="zh-CN" altLang="en-US" smtClean="0"/>
              <a:t>命令，启动这个计算器，然后输入表达式。每输入一个表达式，按回车键后屏幕上给出表达式的值。按</a:t>
            </a:r>
            <a:r>
              <a:rPr lang="en-US" altLang="zh-CN" smtClean="0"/>
              <a:t>Ctrl+D</a:t>
            </a:r>
            <a:r>
              <a:rPr lang="zh-CN" altLang="en-US" smtClean="0"/>
              <a:t>键，退出计算器程序。 </a:t>
            </a:r>
          </a:p>
        </p:txBody>
      </p:sp>
      <p:sp>
        <p:nvSpPr>
          <p:cNvPr id="45060" name="Rectangle 4"/>
          <p:cNvSpPr>
            <a:spLocks noChangeArrowheads="1"/>
          </p:cNvSpPr>
          <p:nvPr/>
        </p:nvSpPr>
        <p:spPr bwMode="auto">
          <a:xfrm>
            <a:off x="1763713" y="3357563"/>
            <a:ext cx="6264275" cy="1655762"/>
          </a:xfrm>
          <a:prstGeom prst="rect">
            <a:avLst/>
          </a:prstGeom>
          <a:solidFill>
            <a:schemeClr val="accent1"/>
          </a:solidFill>
          <a:ln w="9525">
            <a:noFill/>
            <a:miter lim="800000"/>
            <a:headEnd/>
            <a:tailEnd/>
          </a:ln>
        </p:spPr>
        <p:txBody>
          <a:bodyPr/>
          <a:lstStyle/>
          <a:p>
            <a:pPr>
              <a:lnSpc>
                <a:spcPct val="80000"/>
              </a:lnSpc>
              <a:spcBef>
                <a:spcPct val="20000"/>
              </a:spcBef>
              <a:spcAft>
                <a:spcPct val="25000"/>
              </a:spcAft>
              <a:buFont typeface="Wingdings" pitchFamily="2" charset="2"/>
              <a:buChar char="u"/>
            </a:pPr>
            <a:r>
              <a:rPr lang="en-US" altLang="zh-CN" sz="2800">
                <a:solidFill>
                  <a:schemeClr val="tx1"/>
                </a:solidFill>
                <a:latin typeface="宋体" pitchFamily="2" charset="-122"/>
                <a:ea typeface="宋体" pitchFamily="2" charset="-122"/>
              </a:rPr>
              <a:t> </a:t>
            </a:r>
            <a:r>
              <a:rPr lang="zh-CN" altLang="en-US" sz="2800">
                <a:solidFill>
                  <a:schemeClr val="tx1"/>
                </a:solidFill>
                <a:latin typeface="宋体" pitchFamily="2" charset="-122"/>
                <a:ea typeface="宋体" pitchFamily="2" charset="-122"/>
              </a:rPr>
              <a:t>简单算术运算 </a:t>
            </a:r>
            <a:endParaRPr lang="zh-CN" altLang="en-US" sz="2800">
              <a:solidFill>
                <a:schemeClr val="tx1"/>
              </a:solidFill>
              <a:latin typeface="Vrinda" pitchFamily="2" charset="0"/>
              <a:ea typeface="宋体" pitchFamily="2" charset="-122"/>
            </a:endParaRPr>
          </a:p>
          <a:p>
            <a:pPr>
              <a:lnSpc>
                <a:spcPct val="80000"/>
              </a:lnSpc>
              <a:spcBef>
                <a:spcPct val="20000"/>
              </a:spcBef>
              <a:spcAft>
                <a:spcPct val="25000"/>
              </a:spcAft>
              <a:buFont typeface="Wingdings" pitchFamily="2" charset="2"/>
              <a:buChar char="u"/>
            </a:pPr>
            <a:r>
              <a:rPr lang="zh-CN" altLang="en-US" sz="2800">
                <a:solidFill>
                  <a:schemeClr val="tx1"/>
                </a:solidFill>
                <a:latin typeface="宋体" pitchFamily="2" charset="-122"/>
                <a:ea typeface="宋体" pitchFamily="2" charset="-122"/>
              </a:rPr>
              <a:t> 使用命令</a:t>
            </a:r>
            <a:r>
              <a:rPr lang="en-US" altLang="zh-CN" sz="2800">
                <a:solidFill>
                  <a:schemeClr val="tx1"/>
                </a:solidFill>
                <a:latin typeface="宋体" pitchFamily="2" charset="-122"/>
                <a:ea typeface="宋体" pitchFamily="2" charset="-122"/>
              </a:rPr>
              <a:t>scale</a:t>
            </a:r>
            <a:r>
              <a:rPr lang="zh-CN" altLang="en-US" sz="2800">
                <a:solidFill>
                  <a:schemeClr val="tx1"/>
                </a:solidFill>
                <a:latin typeface="宋体" pitchFamily="2" charset="-122"/>
                <a:ea typeface="宋体" pitchFamily="2" charset="-122"/>
              </a:rPr>
              <a:t>设定浮点运算小数位 </a:t>
            </a:r>
            <a:endParaRPr lang="zh-CN" altLang="en-US" sz="2800">
              <a:solidFill>
                <a:schemeClr val="tx1"/>
              </a:solidFill>
              <a:latin typeface="Vrinda" pitchFamily="2" charset="0"/>
              <a:ea typeface="宋体" pitchFamily="2" charset="-122"/>
            </a:endParaRPr>
          </a:p>
          <a:p>
            <a:pPr>
              <a:lnSpc>
                <a:spcPct val="80000"/>
              </a:lnSpc>
              <a:spcBef>
                <a:spcPct val="20000"/>
              </a:spcBef>
              <a:spcAft>
                <a:spcPct val="25000"/>
              </a:spcAft>
              <a:buFont typeface="Wingdings" pitchFamily="2" charset="2"/>
              <a:buChar char="u"/>
            </a:pPr>
            <a:r>
              <a:rPr lang="zh-CN" altLang="en-US" sz="2800">
                <a:solidFill>
                  <a:schemeClr val="tx1"/>
                </a:solidFill>
                <a:latin typeface="宋体" pitchFamily="2" charset="-122"/>
                <a:ea typeface="宋体" pitchFamily="2" charset="-122"/>
              </a:rPr>
              <a:t> 各种数制运算 </a:t>
            </a:r>
          </a:p>
        </p:txBody>
      </p:sp>
    </p:spTree>
  </p:cSld>
  <p:clrMapOvr>
    <a:masterClrMapping/>
  </p:clrMapOvr>
  <p:transition spd="med"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bwMode="auto">
          <a:xfrm>
            <a:off x="1042988" y="260350"/>
            <a:ext cx="4043362"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1.4 Linux</a:t>
            </a:r>
            <a:r>
              <a:rPr lang="zh-CN" altLang="en-US" sz="3600" smtClean="0"/>
              <a:t>使用入门</a:t>
            </a:r>
          </a:p>
        </p:txBody>
      </p:sp>
      <p:sp>
        <p:nvSpPr>
          <p:cNvPr id="91141" name="Rectangle 5" descr="新闻纸"/>
          <p:cNvSpPr>
            <a:spLocks noChangeArrowheads="1"/>
          </p:cNvSpPr>
          <p:nvPr/>
        </p:nvSpPr>
        <p:spPr bwMode="auto">
          <a:xfrm>
            <a:off x="971550" y="1341438"/>
            <a:ext cx="3024188" cy="533400"/>
          </a:xfrm>
          <a:prstGeom prst="rect">
            <a:avLst/>
          </a:prstGeom>
          <a:blipFill dpi="0" rotWithShape="1">
            <a:blip r:embed="rId2"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en-US" altLang="zh-CN" sz="2800" dirty="0" smtClean="0">
                <a:solidFill>
                  <a:schemeClr val="tx1"/>
                </a:solidFill>
                <a:ea typeface="宋体" pitchFamily="2" charset="-122"/>
              </a:rPr>
              <a:t>1.4.4 </a:t>
            </a:r>
            <a:r>
              <a:rPr lang="zh-CN" altLang="en-US" sz="2800" dirty="0" smtClean="0">
                <a:solidFill>
                  <a:schemeClr val="tx1"/>
                </a:solidFill>
                <a:ea typeface="宋体" pitchFamily="2" charset="-122"/>
              </a:rPr>
              <a:t>用户管理</a:t>
            </a:r>
            <a:endParaRPr lang="en-US" altLang="zh-CN" sz="2800" dirty="0" smtClean="0">
              <a:solidFill>
                <a:schemeClr val="tx1"/>
              </a:solidFill>
              <a:ea typeface="宋体" pitchFamily="2" charset="-122"/>
            </a:endParaRPr>
          </a:p>
        </p:txBody>
      </p:sp>
      <p:sp>
        <p:nvSpPr>
          <p:cNvPr id="6" name="Rectangle 3"/>
          <p:cNvSpPr txBox="1">
            <a:spLocks noChangeArrowheads="1"/>
          </p:cNvSpPr>
          <p:nvPr/>
        </p:nvSpPr>
        <p:spPr>
          <a:xfrm>
            <a:off x="4139952" y="2564904"/>
            <a:ext cx="4141513" cy="2419846"/>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j-lt"/>
                <a:ea typeface="+mn-ea"/>
              </a:defRPr>
            </a:lvl3pPr>
            <a:lvl4pPr marL="1600200" indent="-228600" algn="l" rtl="0" eaLnBrk="0" fontAlgn="base" hangingPunct="0">
              <a:spcBef>
                <a:spcPct val="20000"/>
              </a:spcBef>
              <a:spcAft>
                <a:spcPct val="0"/>
              </a:spcAft>
              <a:buChar char="–"/>
              <a:defRPr sz="2000">
                <a:solidFill>
                  <a:schemeClr val="tx1"/>
                </a:solidFill>
                <a:latin typeface="+mj-lt"/>
                <a:ea typeface="+mn-ea"/>
              </a:defRPr>
            </a:lvl4pPr>
            <a:lvl5pPr marL="2057400" indent="-228600" algn="l" rtl="0" eaLnBrk="0" fontAlgn="base" hangingPunct="0">
              <a:spcBef>
                <a:spcPct val="20000"/>
              </a:spcBef>
              <a:spcAft>
                <a:spcPct val="0"/>
              </a:spcAft>
              <a:buChar char="»"/>
              <a:defRPr sz="2000">
                <a:solidFill>
                  <a:schemeClr val="tx1"/>
                </a:solidFill>
                <a:latin typeface="+mj-lt"/>
                <a:ea typeface="+mn-ea"/>
              </a:defRPr>
            </a:lvl5pPr>
            <a:lvl6pPr marL="2514600" indent="-228600" algn="l" rtl="0" fontAlgn="base">
              <a:spcBef>
                <a:spcPct val="20000"/>
              </a:spcBef>
              <a:spcAft>
                <a:spcPct val="0"/>
              </a:spcAft>
              <a:buChar char="»"/>
              <a:defRPr sz="2000">
                <a:solidFill>
                  <a:schemeClr val="tx1"/>
                </a:solidFill>
                <a:latin typeface="+mj-lt"/>
                <a:ea typeface="+mn-ea"/>
              </a:defRPr>
            </a:lvl6pPr>
            <a:lvl7pPr marL="2971800" indent="-228600" algn="l" rtl="0" fontAlgn="base">
              <a:spcBef>
                <a:spcPct val="20000"/>
              </a:spcBef>
              <a:spcAft>
                <a:spcPct val="0"/>
              </a:spcAft>
              <a:buChar char="»"/>
              <a:defRPr sz="2000">
                <a:solidFill>
                  <a:schemeClr val="tx1"/>
                </a:solidFill>
                <a:latin typeface="+mj-lt"/>
                <a:ea typeface="+mn-ea"/>
              </a:defRPr>
            </a:lvl7pPr>
            <a:lvl8pPr marL="3429000" indent="-228600" algn="l" rtl="0" fontAlgn="base">
              <a:spcBef>
                <a:spcPct val="20000"/>
              </a:spcBef>
              <a:spcAft>
                <a:spcPct val="0"/>
              </a:spcAft>
              <a:buChar char="»"/>
              <a:defRPr sz="2000">
                <a:solidFill>
                  <a:schemeClr val="tx1"/>
                </a:solidFill>
                <a:latin typeface="+mj-lt"/>
                <a:ea typeface="+mn-ea"/>
              </a:defRPr>
            </a:lvl8pPr>
            <a:lvl9pPr marL="3886200" indent="-228600" algn="l" rtl="0" fontAlgn="base">
              <a:spcBef>
                <a:spcPct val="20000"/>
              </a:spcBef>
              <a:spcAft>
                <a:spcPct val="0"/>
              </a:spcAft>
              <a:buChar char="»"/>
              <a:defRPr sz="2000">
                <a:solidFill>
                  <a:schemeClr val="tx1"/>
                </a:solidFill>
                <a:latin typeface="+mj-lt"/>
                <a:ea typeface="+mn-ea"/>
              </a:defRPr>
            </a:lvl9pPr>
          </a:lstStyle>
          <a:p>
            <a:pPr marL="514350" indent="-514350" eaLnBrk="1" hangingPunct="1">
              <a:lnSpc>
                <a:spcPct val="90000"/>
              </a:lnSpc>
              <a:buFont typeface="+mj-lt"/>
              <a:buAutoNum type="arabicPeriod"/>
            </a:pPr>
            <a:r>
              <a:rPr lang="en-US" altLang="en-US" sz="3200" kern="0" dirty="0" err="1" smtClean="0"/>
              <a:t>认识用户和组</a:t>
            </a:r>
            <a:endParaRPr lang="zh-CN" altLang="en-US" sz="3200" kern="0" dirty="0" smtClean="0"/>
          </a:p>
          <a:p>
            <a:pPr marL="514350" indent="-514350" eaLnBrk="1" hangingPunct="1">
              <a:lnSpc>
                <a:spcPct val="90000"/>
              </a:lnSpc>
              <a:buFont typeface="+mj-lt"/>
              <a:buAutoNum type="arabicPeriod"/>
            </a:pPr>
            <a:r>
              <a:rPr lang="en-US" altLang="zh-CN" sz="3200" kern="0" dirty="0" smtClean="0"/>
              <a:t>root </a:t>
            </a:r>
            <a:r>
              <a:rPr lang="zh-CN" altLang="en-US" sz="3200" kern="0" dirty="0" smtClean="0"/>
              <a:t>账号</a:t>
            </a:r>
            <a:endParaRPr lang="en-US" altLang="zh-CN" sz="3200" kern="0" dirty="0" smtClean="0"/>
          </a:p>
          <a:p>
            <a:pPr marL="514350" indent="-514350" eaLnBrk="1" hangingPunct="1">
              <a:lnSpc>
                <a:spcPct val="90000"/>
              </a:lnSpc>
              <a:buFont typeface="+mj-lt"/>
              <a:buAutoNum type="arabicPeriod"/>
            </a:pPr>
            <a:r>
              <a:rPr lang="en-US" altLang="en-US" sz="3200" kern="0" dirty="0" err="1"/>
              <a:t>影子密码体系</a:t>
            </a:r>
            <a:endParaRPr lang="en-US" altLang="en-US" sz="3200" kern="0" dirty="0"/>
          </a:p>
          <a:p>
            <a:pPr marL="514350" indent="-514350" eaLnBrk="1" hangingPunct="1">
              <a:lnSpc>
                <a:spcPct val="90000"/>
              </a:lnSpc>
              <a:buFont typeface="+mj-lt"/>
              <a:buAutoNum type="arabicPeriod"/>
            </a:pPr>
            <a:r>
              <a:rPr lang="en-US" altLang="en-US" sz="3200" kern="0" dirty="0" err="1" smtClean="0"/>
              <a:t>管理用户账号</a:t>
            </a:r>
            <a:endParaRPr lang="zh-CN" altLang="en-US" sz="3200" kern="0" dirty="0"/>
          </a:p>
          <a:p>
            <a:pPr marL="514350" indent="-514350" eaLnBrk="1" hangingPunct="1">
              <a:lnSpc>
                <a:spcPct val="90000"/>
              </a:lnSpc>
              <a:buFont typeface="+mj-lt"/>
              <a:buAutoNum type="arabicPeriod"/>
            </a:pPr>
            <a:endParaRPr lang="en-US" altLang="zh-CN" sz="3200" kern="0" dirty="0" smtClean="0"/>
          </a:p>
        </p:txBody>
      </p:sp>
    </p:spTree>
    <p:extLst>
      <p:ext uri="{BB962C8B-B14F-4D97-AF65-F5344CB8AC3E}">
        <p14:creationId xmlns:p14="http://schemas.microsoft.com/office/powerpoint/2010/main" val="2274848412"/>
      </p:ext>
    </p:extLst>
  </p:cSld>
  <p:clrMapOvr>
    <a:masterClrMapping/>
  </p:clrMapOvr>
  <p:transition spd="med"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1043608" y="274638"/>
            <a:ext cx="7643192" cy="634082"/>
          </a:xfrm>
        </p:spPr>
        <p:txBody>
          <a:bodyPr/>
          <a:lstStyle/>
          <a:p>
            <a:pPr eaLnBrk="1" hangingPunct="1"/>
            <a:r>
              <a:rPr lang="en-US" altLang="en-US" sz="3600" dirty="0" smtClean="0">
                <a:solidFill>
                  <a:srgbClr val="800000"/>
                </a:solidFill>
              </a:rPr>
              <a:t>1. </a:t>
            </a:r>
            <a:r>
              <a:rPr lang="en-US" altLang="en-US" sz="3600" dirty="0" err="1" smtClean="0">
                <a:solidFill>
                  <a:srgbClr val="800000"/>
                </a:solidFill>
              </a:rPr>
              <a:t>认识用户和组</a:t>
            </a:r>
            <a:r>
              <a:rPr lang="zh-CN" altLang="en-US" sz="3600" dirty="0" smtClean="0">
                <a:solidFill>
                  <a:srgbClr val="800000"/>
                </a:solidFill>
              </a:rPr>
              <a:t>			</a:t>
            </a:r>
          </a:p>
        </p:txBody>
      </p:sp>
      <p:sp>
        <p:nvSpPr>
          <p:cNvPr id="295939" name="Rectangle 3"/>
          <p:cNvSpPr>
            <a:spLocks noGrp="1" noChangeArrowheads="1"/>
          </p:cNvSpPr>
          <p:nvPr>
            <p:ph type="body" idx="1"/>
          </p:nvPr>
        </p:nvSpPr>
        <p:spPr>
          <a:xfrm>
            <a:off x="635000" y="1371600"/>
            <a:ext cx="8051800" cy="4724400"/>
          </a:xfrm>
        </p:spPr>
        <p:txBody>
          <a:bodyPr/>
          <a:lstStyle/>
          <a:p>
            <a:pPr eaLnBrk="1" hangingPunct="1">
              <a:spcBef>
                <a:spcPts val="0"/>
              </a:spcBef>
              <a:buFontTx/>
              <a:buNone/>
            </a:pPr>
            <a:r>
              <a:rPr lang="zh-CN" altLang="en-US" sz="1800" dirty="0" smtClean="0">
                <a:latin typeface="-보람B" pitchFamily="18" charset="-127"/>
                <a:ea typeface="-보람B" pitchFamily="18" charset="-127"/>
              </a:rPr>
              <a:t>	</a:t>
            </a:r>
            <a:r>
              <a:rPr lang="zh-CN" altLang="en-US" dirty="0" smtClean="0">
                <a:latin typeface="-보람B" pitchFamily="18" charset="-127"/>
                <a:ea typeface="-보람B" pitchFamily="18" charset="-127"/>
              </a:rPr>
              <a:t>在</a:t>
            </a:r>
            <a:r>
              <a:rPr lang="en-US" altLang="zh-CN" dirty="0" smtClean="0">
                <a:latin typeface="-보람B" pitchFamily="18" charset="-127"/>
                <a:ea typeface="-보람B" pitchFamily="18" charset="-127"/>
              </a:rPr>
              <a:t>Red Hat Linux</a:t>
            </a:r>
            <a:r>
              <a:rPr lang="zh-CN" altLang="en-US" dirty="0" smtClean="0">
                <a:latin typeface="-보람B" pitchFamily="18" charset="-127"/>
                <a:ea typeface="-보람B" pitchFamily="18" charset="-127"/>
              </a:rPr>
              <a:t>中系统账号可分为两种类型：</a:t>
            </a:r>
          </a:p>
          <a:p>
            <a:pPr eaLnBrk="1" hangingPunct="1">
              <a:spcBef>
                <a:spcPts val="0"/>
              </a:spcBef>
              <a:buFontTx/>
              <a:buNone/>
            </a:pPr>
            <a:r>
              <a:rPr lang="zh-CN" altLang="en-US" dirty="0" smtClean="0">
                <a:latin typeface="-보람B" pitchFamily="18" charset="-127"/>
                <a:ea typeface="-보람B" pitchFamily="18" charset="-127"/>
              </a:rPr>
              <a:t>（</a:t>
            </a:r>
            <a:r>
              <a:rPr lang="en-US" altLang="zh-CN" dirty="0" smtClean="0">
                <a:latin typeface="-보람B" pitchFamily="18" charset="-127"/>
                <a:ea typeface="-보람B" pitchFamily="18" charset="-127"/>
              </a:rPr>
              <a:t>1</a:t>
            </a:r>
            <a:r>
              <a:rPr lang="zh-CN" altLang="en-US" dirty="0" smtClean="0">
                <a:latin typeface="-보람B" pitchFamily="18" charset="-127"/>
                <a:ea typeface="-보람B" pitchFamily="18" charset="-127"/>
              </a:rPr>
              <a:t>）用户账号：通常一个操作者拥有一个用户账号，这个操作者可能是一个具体的用户，也可能是应用程序的执行者，比如</a:t>
            </a:r>
            <a:r>
              <a:rPr lang="en-US" altLang="zh-CN" dirty="0" smtClean="0">
                <a:latin typeface="-보람B" pitchFamily="18" charset="-127"/>
                <a:ea typeface="-보람B" pitchFamily="18" charset="-127"/>
              </a:rPr>
              <a:t>apache</a:t>
            </a:r>
            <a:r>
              <a:rPr lang="zh-CN" altLang="en-US" dirty="0" smtClean="0">
                <a:latin typeface="-보람B" pitchFamily="18" charset="-127"/>
                <a:ea typeface="-보람B" pitchFamily="18" charset="-127"/>
              </a:rPr>
              <a:t>、</a:t>
            </a:r>
            <a:r>
              <a:rPr lang="en-US" altLang="zh-CN" dirty="0" smtClean="0">
                <a:latin typeface="-보람B" pitchFamily="18" charset="-127"/>
                <a:ea typeface="-보람B" pitchFamily="18" charset="-127"/>
              </a:rPr>
              <a:t>ftp</a:t>
            </a:r>
            <a:r>
              <a:rPr lang="zh-CN" altLang="en-US" dirty="0" smtClean="0">
                <a:latin typeface="-보람B" pitchFamily="18" charset="-127"/>
                <a:ea typeface="-보람B" pitchFamily="18" charset="-127"/>
              </a:rPr>
              <a:t>账号。每个用户都包含一个惟一的识别码，即用户</a:t>
            </a:r>
            <a:r>
              <a:rPr lang="en-US" altLang="zh-CN" dirty="0" smtClean="0">
                <a:latin typeface="-보람B" pitchFamily="18" charset="-127"/>
                <a:ea typeface="-보람B" pitchFamily="18" charset="-127"/>
              </a:rPr>
              <a:t>ID</a:t>
            </a:r>
            <a:r>
              <a:rPr lang="zh-CN" altLang="en-US" dirty="0" smtClean="0">
                <a:latin typeface="-보람B" pitchFamily="18" charset="-127"/>
                <a:ea typeface="-보람B" pitchFamily="18" charset="-127"/>
              </a:rPr>
              <a:t>（</a:t>
            </a:r>
            <a:r>
              <a:rPr lang="en-US" altLang="zh-CN" dirty="0" smtClean="0">
                <a:latin typeface="-보람B" pitchFamily="18" charset="-127"/>
                <a:ea typeface="-보람B" pitchFamily="18" charset="-127"/>
              </a:rPr>
              <a:t>UID</a:t>
            </a:r>
            <a:r>
              <a:rPr lang="zh-CN" altLang="en-US" dirty="0" smtClean="0">
                <a:latin typeface="-보람B" pitchFamily="18" charset="-127"/>
                <a:ea typeface="-보람B" pitchFamily="18" charset="-127"/>
              </a:rPr>
              <a:t>，</a:t>
            </a:r>
            <a:r>
              <a:rPr lang="en-US" altLang="zh-CN" dirty="0" smtClean="0">
                <a:latin typeface="-보람B" pitchFamily="18" charset="-127"/>
                <a:ea typeface="-보람B" pitchFamily="18" charset="-127"/>
              </a:rPr>
              <a:t>User Identity</a:t>
            </a:r>
            <a:r>
              <a:rPr lang="zh-CN" altLang="en-US" dirty="0" smtClean="0">
                <a:latin typeface="-보람B" pitchFamily="18" charset="-127"/>
                <a:ea typeface="-보람B" pitchFamily="18" charset="-127"/>
              </a:rPr>
              <a:t>），以及组识别码，即组</a:t>
            </a:r>
            <a:r>
              <a:rPr lang="en-US" altLang="zh-CN" dirty="0" smtClean="0">
                <a:latin typeface="-보람B" pitchFamily="18" charset="-127"/>
                <a:ea typeface="-보람B" pitchFamily="18" charset="-127"/>
              </a:rPr>
              <a:t>ID</a:t>
            </a:r>
            <a:r>
              <a:rPr lang="zh-CN" altLang="en-US" dirty="0" smtClean="0">
                <a:latin typeface="-보람B" pitchFamily="18" charset="-127"/>
                <a:ea typeface="-보람B" pitchFamily="18" charset="-127"/>
              </a:rPr>
              <a:t>（</a:t>
            </a:r>
            <a:r>
              <a:rPr lang="en-US" altLang="zh-CN" dirty="0" smtClean="0">
                <a:latin typeface="-보람B" pitchFamily="18" charset="-127"/>
                <a:ea typeface="-보람B" pitchFamily="18" charset="-127"/>
              </a:rPr>
              <a:t>GID</a:t>
            </a:r>
            <a:r>
              <a:rPr lang="zh-CN" altLang="en-US" dirty="0" smtClean="0">
                <a:latin typeface="-보람B" pitchFamily="18" charset="-127"/>
                <a:ea typeface="-보람B" pitchFamily="18" charset="-127"/>
              </a:rPr>
              <a:t>，</a:t>
            </a:r>
            <a:r>
              <a:rPr lang="en-US" altLang="zh-CN" dirty="0" smtClean="0">
                <a:latin typeface="-보람B" pitchFamily="18" charset="-127"/>
                <a:ea typeface="-보람B" pitchFamily="18" charset="-127"/>
              </a:rPr>
              <a:t>Group Identity</a:t>
            </a:r>
            <a:r>
              <a:rPr lang="zh-CN" altLang="en-US" dirty="0" smtClean="0">
                <a:latin typeface="-보람B" pitchFamily="18" charset="-127"/>
                <a:ea typeface="-보람B" pitchFamily="18" charset="-127"/>
              </a:rPr>
              <a:t>）。在</a:t>
            </a:r>
            <a:r>
              <a:rPr lang="en-US" altLang="zh-CN" dirty="0" smtClean="0">
                <a:latin typeface="-보람B" pitchFamily="18" charset="-127"/>
                <a:ea typeface="-보람B" pitchFamily="18" charset="-127"/>
              </a:rPr>
              <a:t>Linux</a:t>
            </a:r>
            <a:r>
              <a:rPr lang="zh-CN" altLang="en-US" dirty="0" smtClean="0">
                <a:latin typeface="-보람B" pitchFamily="18" charset="-127"/>
                <a:ea typeface="-보람B" pitchFamily="18" charset="-127"/>
              </a:rPr>
              <a:t>系统中可以有两种用户账号：管理员</a:t>
            </a:r>
            <a:r>
              <a:rPr lang="en-US" altLang="zh-CN" dirty="0" smtClean="0">
                <a:latin typeface="-보람B" pitchFamily="18" charset="-127"/>
                <a:ea typeface="-보람B" pitchFamily="18" charset="-127"/>
              </a:rPr>
              <a:t>root</a:t>
            </a:r>
            <a:r>
              <a:rPr lang="zh-CN" altLang="en-US" dirty="0" smtClean="0">
                <a:latin typeface="-보람B" pitchFamily="18" charset="-127"/>
                <a:ea typeface="-보람B" pitchFamily="18" charset="-127"/>
              </a:rPr>
              <a:t>用户和普通用户。</a:t>
            </a:r>
          </a:p>
          <a:p>
            <a:pPr eaLnBrk="1" hangingPunct="1">
              <a:spcBef>
                <a:spcPts val="0"/>
              </a:spcBef>
              <a:buFontTx/>
              <a:buNone/>
            </a:pPr>
            <a:r>
              <a:rPr lang="zh-CN" altLang="en-US" dirty="0" smtClean="0">
                <a:latin typeface="-보람B" pitchFamily="18" charset="-127"/>
                <a:ea typeface="-보람B" pitchFamily="18" charset="-127"/>
              </a:rPr>
              <a:t>（</a:t>
            </a:r>
            <a:r>
              <a:rPr lang="en-US" altLang="zh-CN" dirty="0" smtClean="0">
                <a:latin typeface="-보람B" pitchFamily="18" charset="-127"/>
                <a:ea typeface="-보람B" pitchFamily="18" charset="-127"/>
              </a:rPr>
              <a:t>2</a:t>
            </a:r>
            <a:r>
              <a:rPr lang="zh-CN" altLang="en-US" dirty="0" smtClean="0">
                <a:latin typeface="-보람B" pitchFamily="18" charset="-127"/>
                <a:ea typeface="-보람B" pitchFamily="18" charset="-127"/>
              </a:rPr>
              <a:t>）组账号：一组用户账号的集合。通过使用组账号，可以设置一组用户对文件具有相同的权限。管理员以组为单位分配对资源的访问权限，例如读取、写入或执行的权限，从而可以节省日常的维护时间。</a:t>
            </a:r>
          </a:p>
        </p:txBody>
      </p:sp>
    </p:spTree>
    <p:extLst>
      <p:ext uri="{BB962C8B-B14F-4D97-AF65-F5344CB8AC3E}">
        <p14:creationId xmlns:p14="http://schemas.microsoft.com/office/powerpoint/2010/main" val="1913600495"/>
      </p:ext>
    </p:extLst>
  </p:cSld>
  <p:clrMapOvr>
    <a:masterClrMapping/>
  </p:clrMapOvr>
  <p:transition spd="med"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547" name="Group 3"/>
          <p:cNvGraphicFramePr>
            <a:graphicFrameLocks noGrp="1"/>
          </p:cNvGraphicFramePr>
          <p:nvPr>
            <p:ph idx="1"/>
            <p:extLst/>
          </p:nvPr>
        </p:nvGraphicFramePr>
        <p:xfrm>
          <a:off x="900113" y="1700810"/>
          <a:ext cx="7385050" cy="4464499"/>
        </p:xfrm>
        <a:graphic>
          <a:graphicData uri="http://schemas.openxmlformats.org/drawingml/2006/table">
            <a:tbl>
              <a:tblPr/>
              <a:tblGrid>
                <a:gridCol w="1200150"/>
                <a:gridCol w="1200150"/>
                <a:gridCol w="1201737"/>
                <a:gridCol w="1905000"/>
                <a:gridCol w="1878013"/>
              </a:tblGrid>
              <a:tr h="343423">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보람M" pitchFamily="18" charset="-127"/>
                        </a:rPr>
                        <a:t>用户名称</a:t>
                      </a:r>
                      <a:endParaRPr kumimoji="1" lang="zh-CN" altLang="en-US"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보람M" pitchFamily="18" charset="-127"/>
                        </a:rPr>
                        <a:t>用户</a:t>
                      </a: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ID</a:t>
                      </a:r>
                      <a:endParaRPr kumimoji="1" lang="zh-CN" altLang="en-US"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보람M" pitchFamily="18" charset="-127"/>
                        </a:rPr>
                        <a:t>组</a:t>
                      </a: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ID</a:t>
                      </a:r>
                      <a:endParaRPr kumimoji="1" lang="zh-CN" altLang="en-US"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보람M" pitchFamily="18" charset="-127"/>
                        </a:rPr>
                        <a:t>主目录</a:t>
                      </a:r>
                      <a:endParaRPr kumimoji="1" lang="zh-CN" altLang="en-US"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보람M" pitchFamily="18" charset="-127"/>
                        </a:rPr>
                        <a:t>使用的</a:t>
                      </a: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shell</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42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root</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0</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0</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/root</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/bin/bash</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42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bin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1</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1</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/bin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/sbin/nologin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42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daemon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2</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2</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/sbin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/sbin/nologin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42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adm</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3</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4</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/var/adm</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/sbin/nologin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42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lp</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4</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7</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/var/spool/lpd</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/sbin/nologin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42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sync</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5</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0</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/sbin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/bin/sync</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42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shutdown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6</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0</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/sbin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/sbin/shutdown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42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halt</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7</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0</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/sbin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/sbin/halt</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42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mail</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8</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12</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/var/spool/mail</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/sbin/nologin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42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news</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9</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13</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/etc/news</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zh-CN" altLang="en-US" sz="1400" b="0" i="0" u="none" strike="noStrike" cap="none" normalizeH="0" baseline="0" smtClean="0">
                        <a:ln>
                          <a:noFill/>
                        </a:ln>
                        <a:solidFill>
                          <a:schemeClr val="tx1"/>
                        </a:solidFill>
                        <a:effectLst/>
                        <a:latin typeface="-보람M" pitchFamily="18"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42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uucp</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10</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14</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/var/spool/uucp</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/sbin/nologin</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42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operator</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11</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0</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보람M" pitchFamily="18" charset="-127"/>
                        </a:rPr>
                        <a:t>/root</a:t>
                      </a:r>
                      <a:endParaRPr kumimoji="1" lang="en-US" altLang="zh-CN" sz="1400" b="0" i="0" u="none" strike="noStrike" cap="none" normalizeH="0" baseline="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보람M" pitchFamily="18" charset="-127"/>
                        </a:rPr>
                        <a:t>/</a:t>
                      </a:r>
                      <a:r>
                        <a:rPr kumimoji="1" lang="en-US" altLang="zh-CN" sz="1400" b="0" i="0" u="none" strike="noStrike" cap="none" normalizeH="0" baseline="0" dirty="0" err="1" smtClean="0">
                          <a:ln>
                            <a:noFill/>
                          </a:ln>
                          <a:solidFill>
                            <a:schemeClr val="tx1"/>
                          </a:solidFill>
                          <a:effectLst/>
                          <a:latin typeface="Times New Roman" pitchFamily="18" charset="0"/>
                          <a:ea typeface="-보람M" pitchFamily="18" charset="-127"/>
                        </a:rPr>
                        <a:t>sbin</a:t>
                      </a:r>
                      <a:r>
                        <a:rPr kumimoji="1" lang="en-US" altLang="zh-CN" sz="1400" b="0" i="0" u="none" strike="noStrike" cap="none" normalizeH="0" baseline="0" dirty="0" smtClean="0">
                          <a:ln>
                            <a:noFill/>
                          </a:ln>
                          <a:solidFill>
                            <a:schemeClr val="tx1"/>
                          </a:solidFill>
                          <a:effectLst/>
                          <a:latin typeface="Times New Roman" pitchFamily="18" charset="0"/>
                          <a:ea typeface="-보람M" pitchFamily="18" charset="-127"/>
                        </a:rPr>
                        <a:t>/</a:t>
                      </a:r>
                      <a:r>
                        <a:rPr kumimoji="1" lang="en-US" altLang="zh-CN" sz="1400" b="0" i="0" u="none" strike="noStrike" cap="none" normalizeH="0" baseline="0" dirty="0" err="1" smtClean="0">
                          <a:ln>
                            <a:noFill/>
                          </a:ln>
                          <a:solidFill>
                            <a:schemeClr val="tx1"/>
                          </a:solidFill>
                          <a:effectLst/>
                          <a:latin typeface="Times New Roman" pitchFamily="18" charset="0"/>
                          <a:ea typeface="-보람M" pitchFamily="18" charset="-127"/>
                        </a:rPr>
                        <a:t>nologin</a:t>
                      </a:r>
                      <a:endParaRPr kumimoji="1" lang="en-US" altLang="zh-CN" sz="1400" b="0" i="0" u="none" strike="noStrike" cap="none" normalizeH="0" baseline="0" dirty="0" smtClean="0">
                        <a:ln>
                          <a:noFill/>
                        </a:ln>
                        <a:solidFill>
                          <a:schemeClr val="tx1"/>
                        </a:solidFill>
                        <a:effectLst/>
                        <a:latin typeface="굴림" pitchFamily="34" charset="-127"/>
                        <a:ea typeface="-보람M" pitchFamily="18" charset="-127"/>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8073" name="Rectangle 89"/>
          <p:cNvSpPr>
            <a:spLocks noChangeArrowheads="1"/>
          </p:cNvSpPr>
          <p:nvPr/>
        </p:nvSpPr>
        <p:spPr bwMode="auto">
          <a:xfrm>
            <a:off x="2946400" y="1196752"/>
            <a:ext cx="314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보람M" pitchFamily="18" charset="-127"/>
                <a:ea typeface="-보람M" pitchFamily="18" charset="-127"/>
              </a:defRPr>
            </a:lvl1pPr>
            <a:lvl2pPr marL="742950" indent="-285750" eaLnBrk="0" hangingPunct="0">
              <a:defRPr kumimoji="1" sz="2400">
                <a:solidFill>
                  <a:schemeClr val="tx1"/>
                </a:solidFill>
                <a:latin typeface="-보람M" pitchFamily="18" charset="-127"/>
                <a:ea typeface="-보람M" pitchFamily="18" charset="-127"/>
              </a:defRPr>
            </a:lvl2pPr>
            <a:lvl3pPr marL="1143000" indent="-228600" eaLnBrk="0" hangingPunct="0">
              <a:defRPr kumimoji="1" sz="2400">
                <a:solidFill>
                  <a:schemeClr val="tx1"/>
                </a:solidFill>
                <a:latin typeface="-보람M" pitchFamily="18" charset="-127"/>
                <a:ea typeface="-보람M" pitchFamily="18" charset="-127"/>
              </a:defRPr>
            </a:lvl3pPr>
            <a:lvl4pPr marL="1600200" indent="-228600" eaLnBrk="0" hangingPunct="0">
              <a:defRPr kumimoji="1" sz="2400">
                <a:solidFill>
                  <a:schemeClr val="tx1"/>
                </a:solidFill>
                <a:latin typeface="-보람M" pitchFamily="18" charset="-127"/>
                <a:ea typeface="-보람M" pitchFamily="18" charset="-127"/>
              </a:defRPr>
            </a:lvl4pPr>
            <a:lvl5pPr marL="2057400" indent="-228600" eaLnBrk="0" hangingPunct="0">
              <a:defRPr kumimoji="1" sz="2400">
                <a:solidFill>
                  <a:schemeClr val="tx1"/>
                </a:solidFill>
                <a:latin typeface="-보람M" pitchFamily="18" charset="-127"/>
                <a:ea typeface="-보람M" pitchFamily="18" charset="-127"/>
              </a:defRPr>
            </a:lvl5pPr>
            <a:lvl6pPr marL="25146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6pPr>
            <a:lvl7pPr marL="29718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7pPr>
            <a:lvl8pPr marL="34290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8pPr>
            <a:lvl9pPr marL="38862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9pPr>
          </a:lstStyle>
          <a:p>
            <a:pPr eaLnBrk="1" hangingPunct="1"/>
            <a:r>
              <a:rPr lang="en-US" altLang="en-US" sz="2000" dirty="0" err="1"/>
              <a:t>Linux系统的部分标准账号</a:t>
            </a:r>
            <a:endParaRPr lang="zh-CN" altLang="en-US" sz="2000" dirty="0"/>
          </a:p>
        </p:txBody>
      </p:sp>
      <p:sp>
        <p:nvSpPr>
          <p:cNvPr id="2" name="标题 1"/>
          <p:cNvSpPr>
            <a:spLocks noGrp="1"/>
          </p:cNvSpPr>
          <p:nvPr>
            <p:ph type="title"/>
          </p:nvPr>
        </p:nvSpPr>
        <p:spPr>
          <a:xfrm>
            <a:off x="1115616" y="274638"/>
            <a:ext cx="7571184" cy="634082"/>
          </a:xfrm>
        </p:spPr>
        <p:txBody>
          <a:bodyPr/>
          <a:lstStyle/>
          <a:p>
            <a:r>
              <a:rPr lang="en-US" altLang="en-US" dirty="0" smtClean="0">
                <a:solidFill>
                  <a:srgbClr val="800000"/>
                </a:solidFill>
              </a:rPr>
              <a:t>1. </a:t>
            </a:r>
            <a:r>
              <a:rPr lang="en-US" altLang="en-US" dirty="0" err="1">
                <a:solidFill>
                  <a:srgbClr val="800000"/>
                </a:solidFill>
              </a:rPr>
              <a:t>认识用户和组</a:t>
            </a:r>
            <a:endParaRPr lang="zh-CN" altLang="en-US" dirty="0"/>
          </a:p>
        </p:txBody>
      </p:sp>
    </p:spTree>
    <p:extLst>
      <p:ext uri="{BB962C8B-B14F-4D97-AF65-F5344CB8AC3E}">
        <p14:creationId xmlns:p14="http://schemas.microsoft.com/office/powerpoint/2010/main" val="3369755901"/>
      </p:ext>
    </p:extLst>
  </p:cSld>
  <p:clrMapOvr>
    <a:masterClrMapping/>
  </p:clrMapOvr>
  <p:transition spd="med"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572" name="Group 4"/>
          <p:cNvGraphicFramePr>
            <a:graphicFrameLocks noGrp="1"/>
          </p:cNvGraphicFramePr>
          <p:nvPr>
            <p:ph sz="half" idx="2"/>
            <p:extLst>
              <p:ext uri="{D42A27DB-BD31-4B8C-83A1-F6EECF244321}">
                <p14:modId xmlns:p14="http://schemas.microsoft.com/office/powerpoint/2010/main" val="2199500611"/>
              </p:ext>
            </p:extLst>
          </p:nvPr>
        </p:nvGraphicFramePr>
        <p:xfrm>
          <a:off x="1475704" y="2132856"/>
          <a:ext cx="6984728" cy="3566016"/>
        </p:xfrm>
        <a:graphic>
          <a:graphicData uri="http://schemas.openxmlformats.org/drawingml/2006/table">
            <a:tbl>
              <a:tblPr/>
              <a:tblGrid>
                <a:gridCol w="1851328"/>
                <a:gridCol w="2109064"/>
                <a:gridCol w="3024336"/>
              </a:tblGrid>
              <a:tr h="396169">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组名称</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组</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ID</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GID</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组成员</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69">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root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0</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root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69">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bin</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1</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root</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bin</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daemon</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69">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daemon</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2</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root</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bin</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daemon</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69">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sys</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3</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nl-NL" altLang="zh-CN" sz="2000" b="0" i="0" u="none" strike="noStrike" cap="none" normalizeH="0" baseline="0" smtClean="0">
                          <a:ln>
                            <a:noFill/>
                          </a:ln>
                          <a:solidFill>
                            <a:schemeClr val="tx1"/>
                          </a:solidFill>
                          <a:effectLst/>
                          <a:latin typeface="Times New Roman" pitchFamily="18" charset="0"/>
                          <a:ea typeface="-보람M" pitchFamily="18" charset="-127"/>
                        </a:rPr>
                        <a:t>root</a:t>
                      </a:r>
                      <a:r>
                        <a:rPr kumimoji="1" lang="zh-CN" altLang="nl-NL" sz="2000" b="0" i="0" u="none" strike="noStrike" cap="none" normalizeH="0" baseline="0" smtClean="0">
                          <a:ln>
                            <a:noFill/>
                          </a:ln>
                          <a:solidFill>
                            <a:schemeClr val="tx1"/>
                          </a:solidFill>
                          <a:effectLst/>
                          <a:latin typeface="Times New Roman" pitchFamily="18" charset="0"/>
                          <a:ea typeface="-보람M" pitchFamily="18" charset="-127"/>
                        </a:rPr>
                        <a:t>，</a:t>
                      </a:r>
                      <a:r>
                        <a:rPr kumimoji="1" lang="nl-NL" altLang="zh-CN" sz="2000" b="0" i="0" u="none" strike="noStrike" cap="none" normalizeH="0" baseline="0" smtClean="0">
                          <a:ln>
                            <a:noFill/>
                          </a:ln>
                          <a:solidFill>
                            <a:schemeClr val="tx1"/>
                          </a:solidFill>
                          <a:effectLst/>
                          <a:latin typeface="Times New Roman" pitchFamily="18" charset="0"/>
                          <a:ea typeface="-보람M" pitchFamily="18" charset="-127"/>
                        </a:rPr>
                        <a:t>bin</a:t>
                      </a:r>
                      <a:r>
                        <a:rPr kumimoji="1" lang="zh-CN" altLang="nl-NL" sz="2000" b="0" i="0" u="none" strike="noStrike" cap="none" normalizeH="0" baseline="0" smtClean="0">
                          <a:ln>
                            <a:noFill/>
                          </a:ln>
                          <a:solidFill>
                            <a:schemeClr val="tx1"/>
                          </a:solidFill>
                          <a:effectLst/>
                          <a:latin typeface="Times New Roman" pitchFamily="18" charset="0"/>
                          <a:ea typeface="-보람M" pitchFamily="18" charset="-127"/>
                        </a:rPr>
                        <a:t>，</a:t>
                      </a:r>
                      <a:r>
                        <a:rPr kumimoji="1" lang="nl-NL" altLang="zh-CN" sz="2000" b="0" i="0" u="none" strike="noStrike" cap="none" normalizeH="0" baseline="0" smtClean="0">
                          <a:ln>
                            <a:noFill/>
                          </a:ln>
                          <a:solidFill>
                            <a:schemeClr val="tx1"/>
                          </a:solidFill>
                          <a:effectLst/>
                          <a:latin typeface="Times New Roman" pitchFamily="18" charset="0"/>
                          <a:ea typeface="-보람M" pitchFamily="18" charset="-127"/>
                        </a:rPr>
                        <a:t>adm</a:t>
                      </a:r>
                      <a:endParaRPr kumimoji="1" lang="nl-NL"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69">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adm</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4</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root</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bin</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daemon</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69">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tty</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5</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zh-CN" altLang="en-US" sz="2000" b="0" i="0" u="none" strike="noStrike" cap="none" normalizeH="0" baseline="0" smtClean="0">
                        <a:ln>
                          <a:noFill/>
                        </a:ln>
                        <a:solidFill>
                          <a:schemeClr val="tx1"/>
                        </a:solidFill>
                        <a:effectLst/>
                        <a:latin typeface="-보람M" pitchFamily="18"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69">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disk</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6</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root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69">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lp</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7</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보람M" pitchFamily="18" charset="-127"/>
                        </a:rPr>
                        <a:t>daemon</a:t>
                      </a: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a:t>
                      </a:r>
                      <a:r>
                        <a:rPr kumimoji="1" lang="en-US" altLang="zh-CN" sz="2000" b="0" i="0" u="none" strike="noStrike" cap="none" normalizeH="0" baseline="0" dirty="0" err="1" smtClean="0">
                          <a:ln>
                            <a:noFill/>
                          </a:ln>
                          <a:solidFill>
                            <a:schemeClr val="tx1"/>
                          </a:solidFill>
                          <a:effectLst/>
                          <a:latin typeface="Times New Roman" pitchFamily="18" charset="0"/>
                          <a:ea typeface="-보람M" pitchFamily="18" charset="-127"/>
                        </a:rPr>
                        <a:t>lp</a:t>
                      </a:r>
                      <a:endParaRPr kumimoji="1" lang="en-US" altLang="zh-CN" sz="2000" b="0" i="0" u="none" strike="noStrike" cap="none" normalizeH="0" baseline="0" dirty="0" smtClean="0">
                        <a:ln>
                          <a:noFill/>
                        </a:ln>
                        <a:solidFill>
                          <a:schemeClr val="tx1"/>
                        </a:solidFill>
                        <a:effectLst/>
                        <a:latin typeface="굴림" pitchFamily="34" charset="-127"/>
                        <a:ea typeface="-보람M" pitchFamily="18" charset="-127"/>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9054" name="Rectangle 46"/>
          <p:cNvSpPr>
            <a:spLocks noChangeArrowheads="1"/>
          </p:cNvSpPr>
          <p:nvPr/>
        </p:nvSpPr>
        <p:spPr bwMode="auto">
          <a:xfrm>
            <a:off x="2483768" y="1412776"/>
            <a:ext cx="3889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nchor="ctr">
            <a:spAutoFit/>
          </a:bodyPr>
          <a:lstStyle>
            <a:lvl1pPr eaLnBrk="0" hangingPunct="0">
              <a:defRPr kumimoji="1" sz="2400">
                <a:solidFill>
                  <a:schemeClr val="tx1"/>
                </a:solidFill>
                <a:latin typeface="-보람M" pitchFamily="18" charset="-127"/>
                <a:ea typeface="-보람M" pitchFamily="18" charset="-127"/>
              </a:defRPr>
            </a:lvl1pPr>
            <a:lvl2pPr marL="742950" indent="-285750" eaLnBrk="0" hangingPunct="0">
              <a:defRPr kumimoji="1" sz="2400">
                <a:solidFill>
                  <a:schemeClr val="tx1"/>
                </a:solidFill>
                <a:latin typeface="-보람M" pitchFamily="18" charset="-127"/>
                <a:ea typeface="-보람M" pitchFamily="18" charset="-127"/>
              </a:defRPr>
            </a:lvl2pPr>
            <a:lvl3pPr marL="1143000" indent="-228600" eaLnBrk="0" hangingPunct="0">
              <a:defRPr kumimoji="1" sz="2400">
                <a:solidFill>
                  <a:schemeClr val="tx1"/>
                </a:solidFill>
                <a:latin typeface="-보람M" pitchFamily="18" charset="-127"/>
                <a:ea typeface="-보람M" pitchFamily="18" charset="-127"/>
              </a:defRPr>
            </a:lvl3pPr>
            <a:lvl4pPr marL="1600200" indent="-228600" eaLnBrk="0" hangingPunct="0">
              <a:defRPr kumimoji="1" sz="2400">
                <a:solidFill>
                  <a:schemeClr val="tx1"/>
                </a:solidFill>
                <a:latin typeface="-보람M" pitchFamily="18" charset="-127"/>
                <a:ea typeface="-보람M" pitchFamily="18" charset="-127"/>
              </a:defRPr>
            </a:lvl4pPr>
            <a:lvl5pPr marL="2057400" indent="-228600" eaLnBrk="0" hangingPunct="0">
              <a:defRPr kumimoji="1" sz="2400">
                <a:solidFill>
                  <a:schemeClr val="tx1"/>
                </a:solidFill>
                <a:latin typeface="-보람M" pitchFamily="18" charset="-127"/>
                <a:ea typeface="-보람M" pitchFamily="18" charset="-127"/>
              </a:defRPr>
            </a:lvl5pPr>
            <a:lvl6pPr marL="25146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6pPr>
            <a:lvl7pPr marL="29718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7pPr>
            <a:lvl8pPr marL="34290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8pPr>
            <a:lvl9pPr marL="38862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9pPr>
          </a:lstStyle>
          <a:p>
            <a:pPr eaLnBrk="1" hangingPunct="1"/>
            <a:r>
              <a:rPr lang="en-US" altLang="en-US" sz="2000" dirty="0" err="1"/>
              <a:t>Linux系统的部分标注组账号</a:t>
            </a:r>
            <a:endParaRPr lang="zh-CN" altLang="en-US" sz="2000" dirty="0"/>
          </a:p>
        </p:txBody>
      </p:sp>
      <p:sp>
        <p:nvSpPr>
          <p:cNvPr id="2" name="标题 1"/>
          <p:cNvSpPr>
            <a:spLocks noGrp="1"/>
          </p:cNvSpPr>
          <p:nvPr>
            <p:ph type="title"/>
          </p:nvPr>
        </p:nvSpPr>
        <p:spPr>
          <a:xfrm>
            <a:off x="1115616" y="274638"/>
            <a:ext cx="7571184" cy="633412"/>
          </a:xfrm>
        </p:spPr>
        <p:txBody>
          <a:bodyPr/>
          <a:lstStyle/>
          <a:p>
            <a:r>
              <a:rPr lang="en-US" altLang="en-US" dirty="0" smtClean="0">
                <a:solidFill>
                  <a:srgbClr val="800000"/>
                </a:solidFill>
              </a:rPr>
              <a:t>1. </a:t>
            </a:r>
            <a:r>
              <a:rPr lang="en-US" altLang="en-US" dirty="0" err="1">
                <a:solidFill>
                  <a:srgbClr val="800000"/>
                </a:solidFill>
              </a:rPr>
              <a:t>认识用户和组</a:t>
            </a:r>
            <a:endParaRPr lang="zh-CN" altLang="en-US" dirty="0"/>
          </a:p>
        </p:txBody>
      </p:sp>
    </p:spTree>
    <p:extLst>
      <p:ext uri="{BB962C8B-B14F-4D97-AF65-F5344CB8AC3E}">
        <p14:creationId xmlns:p14="http://schemas.microsoft.com/office/powerpoint/2010/main" val="1984037501"/>
      </p:ext>
    </p:extLst>
  </p:cSld>
  <p:clrMapOvr>
    <a:masterClrMapping/>
  </p:clrMapOvr>
  <p:transition spd="med"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1187624" y="274638"/>
            <a:ext cx="7499176" cy="1143000"/>
          </a:xfrm>
        </p:spPr>
        <p:txBody>
          <a:bodyPr/>
          <a:lstStyle/>
          <a:p>
            <a:pPr eaLnBrk="1" hangingPunct="1"/>
            <a:r>
              <a:rPr lang="en-US" altLang="en-US" dirty="0" smtClean="0">
                <a:solidFill>
                  <a:srgbClr val="800000"/>
                </a:solidFill>
              </a:rPr>
              <a:t>2. root </a:t>
            </a:r>
            <a:r>
              <a:rPr lang="en-US" altLang="en-US" dirty="0" err="1" smtClean="0">
                <a:solidFill>
                  <a:srgbClr val="800000"/>
                </a:solidFill>
              </a:rPr>
              <a:t>账号</a:t>
            </a:r>
            <a:r>
              <a:rPr lang="zh-CN" altLang="en-US" dirty="0" smtClean="0">
                <a:solidFill>
                  <a:srgbClr val="800000"/>
                </a:solidFill>
              </a:rPr>
              <a:t>			</a:t>
            </a:r>
          </a:p>
        </p:txBody>
      </p:sp>
      <p:sp>
        <p:nvSpPr>
          <p:cNvPr id="301059" name="Rectangle 3"/>
          <p:cNvSpPr>
            <a:spLocks noGrp="1" noChangeArrowheads="1"/>
          </p:cNvSpPr>
          <p:nvPr>
            <p:ph type="body" idx="1"/>
          </p:nvPr>
        </p:nvSpPr>
        <p:spPr>
          <a:xfrm>
            <a:off x="683568" y="1196752"/>
            <a:ext cx="8003232" cy="864096"/>
          </a:xfrm>
        </p:spPr>
        <p:txBody>
          <a:bodyPr/>
          <a:lstStyle/>
          <a:p>
            <a:pPr marL="0" indent="0" eaLnBrk="1" hangingPunct="1">
              <a:spcBef>
                <a:spcPts val="0"/>
              </a:spcBef>
              <a:buFontTx/>
              <a:buNone/>
            </a:pPr>
            <a:r>
              <a:rPr lang="zh-CN" altLang="en-US" dirty="0" smtClean="0"/>
              <a:t>系统管理员从普通用户切换到超级用户可使用</a:t>
            </a:r>
            <a:r>
              <a:rPr lang="en-US" altLang="zh-CN" dirty="0" err="1" smtClean="0"/>
              <a:t>su</a:t>
            </a:r>
            <a:r>
              <a:rPr lang="zh-CN" altLang="en-US" dirty="0" smtClean="0"/>
              <a:t>或</a:t>
            </a:r>
            <a:r>
              <a:rPr lang="en-US" altLang="zh-CN" dirty="0" err="1" smtClean="0"/>
              <a:t>su</a:t>
            </a:r>
            <a:r>
              <a:rPr lang="en-US" altLang="zh-CN" dirty="0" smtClean="0"/>
              <a:t>-</a:t>
            </a:r>
            <a:r>
              <a:rPr lang="zh-CN" altLang="en-US" dirty="0" smtClean="0"/>
              <a:t>命令，然后输入</a:t>
            </a:r>
            <a:r>
              <a:rPr lang="en-US" altLang="zh-CN" dirty="0" smtClean="0"/>
              <a:t>root</a:t>
            </a:r>
            <a:r>
              <a:rPr lang="zh-CN" altLang="en-US" dirty="0" smtClean="0"/>
              <a:t>账号的密码即可，而不用重新登录。</a:t>
            </a:r>
            <a:endParaRPr lang="zh-CN" altLang="en-US" dirty="0" smtClean="0">
              <a:latin typeface="-보람B" pitchFamily="18" charset="-127"/>
              <a:ea typeface="-보람B" pitchFamily="18" charset="-127"/>
            </a:endParaRPr>
          </a:p>
        </p:txBody>
      </p:sp>
      <p:sp>
        <p:nvSpPr>
          <p:cNvPr id="4" name="Rectangle 3"/>
          <p:cNvSpPr txBox="1">
            <a:spLocks noChangeArrowheads="1"/>
          </p:cNvSpPr>
          <p:nvPr/>
        </p:nvSpPr>
        <p:spPr>
          <a:xfrm>
            <a:off x="714348" y="2285992"/>
            <a:ext cx="8003232" cy="4071966"/>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j-lt"/>
                <a:ea typeface="+mn-ea"/>
              </a:defRPr>
            </a:lvl3pPr>
            <a:lvl4pPr marL="1600200" indent="-228600" algn="l" rtl="0" eaLnBrk="0" fontAlgn="base" hangingPunct="0">
              <a:spcBef>
                <a:spcPct val="20000"/>
              </a:spcBef>
              <a:spcAft>
                <a:spcPct val="0"/>
              </a:spcAft>
              <a:buChar char="–"/>
              <a:defRPr sz="2000">
                <a:solidFill>
                  <a:schemeClr val="tx1"/>
                </a:solidFill>
                <a:latin typeface="+mj-lt"/>
                <a:ea typeface="+mn-ea"/>
              </a:defRPr>
            </a:lvl4pPr>
            <a:lvl5pPr marL="2057400" indent="-228600" algn="l" rtl="0" eaLnBrk="0" fontAlgn="base" hangingPunct="0">
              <a:spcBef>
                <a:spcPct val="20000"/>
              </a:spcBef>
              <a:spcAft>
                <a:spcPct val="0"/>
              </a:spcAft>
              <a:buChar char="»"/>
              <a:defRPr sz="2000">
                <a:solidFill>
                  <a:schemeClr val="tx1"/>
                </a:solidFill>
                <a:latin typeface="+mj-lt"/>
                <a:ea typeface="+mn-ea"/>
              </a:defRPr>
            </a:lvl5pPr>
            <a:lvl6pPr marL="2514600" indent="-228600" algn="l" rtl="0" fontAlgn="base">
              <a:spcBef>
                <a:spcPct val="20000"/>
              </a:spcBef>
              <a:spcAft>
                <a:spcPct val="0"/>
              </a:spcAft>
              <a:buChar char="»"/>
              <a:defRPr sz="2000">
                <a:solidFill>
                  <a:schemeClr val="tx1"/>
                </a:solidFill>
                <a:latin typeface="+mj-lt"/>
                <a:ea typeface="+mn-ea"/>
              </a:defRPr>
            </a:lvl6pPr>
            <a:lvl7pPr marL="2971800" indent="-228600" algn="l" rtl="0" fontAlgn="base">
              <a:spcBef>
                <a:spcPct val="20000"/>
              </a:spcBef>
              <a:spcAft>
                <a:spcPct val="0"/>
              </a:spcAft>
              <a:buChar char="»"/>
              <a:defRPr sz="2000">
                <a:solidFill>
                  <a:schemeClr val="tx1"/>
                </a:solidFill>
                <a:latin typeface="+mj-lt"/>
                <a:ea typeface="+mn-ea"/>
              </a:defRPr>
            </a:lvl7pPr>
            <a:lvl8pPr marL="3429000" indent="-228600" algn="l" rtl="0" fontAlgn="base">
              <a:spcBef>
                <a:spcPct val="20000"/>
              </a:spcBef>
              <a:spcAft>
                <a:spcPct val="0"/>
              </a:spcAft>
              <a:buChar char="»"/>
              <a:defRPr sz="2000">
                <a:solidFill>
                  <a:schemeClr val="tx1"/>
                </a:solidFill>
                <a:latin typeface="+mj-lt"/>
                <a:ea typeface="+mn-ea"/>
              </a:defRPr>
            </a:lvl8pPr>
            <a:lvl9pPr marL="3886200" indent="-228600" algn="l" rtl="0" fontAlgn="base">
              <a:spcBef>
                <a:spcPct val="20000"/>
              </a:spcBef>
              <a:spcAft>
                <a:spcPct val="0"/>
              </a:spcAft>
              <a:buChar char="»"/>
              <a:defRPr sz="2000">
                <a:solidFill>
                  <a:schemeClr val="tx1"/>
                </a:solidFill>
                <a:latin typeface="+mj-lt"/>
                <a:ea typeface="+mn-ea"/>
              </a:defRPr>
            </a:lvl9pPr>
          </a:lstStyle>
          <a:p>
            <a:pPr eaLnBrk="1" hangingPunct="1">
              <a:buFontTx/>
              <a:buNone/>
            </a:pPr>
            <a:r>
              <a:rPr lang="zh-CN" altLang="en-US" kern="0" dirty="0" smtClean="0"/>
              <a:t>例</a:t>
            </a:r>
            <a:r>
              <a:rPr lang="en-US" altLang="zh-CN" kern="0" dirty="0" smtClean="0"/>
              <a:t>:</a:t>
            </a:r>
          </a:p>
          <a:p>
            <a:pPr eaLnBrk="1" hangingPunct="1">
              <a:buFontTx/>
              <a:buNone/>
            </a:pPr>
            <a:r>
              <a:rPr lang="zh-CN" altLang="en-US" kern="0" dirty="0" smtClean="0">
                <a:solidFill>
                  <a:srgbClr val="C00000"/>
                </a:solidFill>
              </a:rPr>
              <a:t>使用</a:t>
            </a:r>
            <a:r>
              <a:rPr lang="en-US" altLang="zh-CN" kern="0" dirty="0" err="1" smtClean="0">
                <a:solidFill>
                  <a:srgbClr val="C00000"/>
                </a:solidFill>
              </a:rPr>
              <a:t>su</a:t>
            </a:r>
            <a:r>
              <a:rPr lang="zh-CN" altLang="en-US" kern="0" dirty="0" smtClean="0">
                <a:solidFill>
                  <a:srgbClr val="C00000"/>
                </a:solidFill>
              </a:rPr>
              <a:t>命令切换用户：</a:t>
            </a:r>
          </a:p>
          <a:p>
            <a:pPr eaLnBrk="1" hangingPunct="1">
              <a:buFontTx/>
              <a:buNone/>
            </a:pPr>
            <a:r>
              <a:rPr lang="en-US" altLang="zh-CN" kern="0" dirty="0" smtClean="0"/>
              <a:t>[</a:t>
            </a:r>
            <a:r>
              <a:rPr lang="en-US" altLang="zh-CN" kern="0" dirty="0" err="1" smtClean="0"/>
              <a:t>tom@myhost</a:t>
            </a:r>
            <a:r>
              <a:rPr lang="en-US" altLang="zh-CN" kern="0" dirty="0" smtClean="0"/>
              <a:t> tom]$ </a:t>
            </a:r>
            <a:r>
              <a:rPr lang="en-US" altLang="zh-CN" kern="0" dirty="0" err="1" smtClean="0">
                <a:solidFill>
                  <a:srgbClr val="800000"/>
                </a:solidFill>
              </a:rPr>
              <a:t>su</a:t>
            </a:r>
            <a:r>
              <a:rPr lang="en-US" altLang="zh-CN" kern="0" dirty="0" smtClean="0">
                <a:solidFill>
                  <a:srgbClr val="800000"/>
                </a:solidFill>
              </a:rPr>
              <a:t>  </a:t>
            </a:r>
            <a:r>
              <a:rPr lang="en-US" altLang="zh-CN" kern="0" dirty="0" smtClean="0">
                <a:latin typeface="-보람B" pitchFamily="18" charset="-127"/>
                <a:ea typeface="-보람B" pitchFamily="18" charset="-127"/>
              </a:rPr>
              <a:t>         </a:t>
            </a:r>
            <a:r>
              <a:rPr lang="zh-CN" altLang="en-US" sz="2000" kern="0" dirty="0" smtClean="0">
                <a:solidFill>
                  <a:srgbClr val="00B050"/>
                </a:solidFill>
              </a:rPr>
              <a:t>在</a:t>
            </a:r>
            <a:r>
              <a:rPr lang="en-US" altLang="zh-CN" sz="2000" kern="0" dirty="0" smtClean="0">
                <a:solidFill>
                  <a:srgbClr val="00B050"/>
                </a:solidFill>
              </a:rPr>
              <a:t>tom</a:t>
            </a:r>
            <a:r>
              <a:rPr lang="zh-CN" altLang="en-US" sz="2000" kern="0" dirty="0" smtClean="0">
                <a:solidFill>
                  <a:srgbClr val="00B050"/>
                </a:solidFill>
              </a:rPr>
              <a:t>账号下使用</a:t>
            </a:r>
            <a:r>
              <a:rPr lang="en-US" altLang="zh-CN" sz="2000" kern="0" dirty="0" err="1" smtClean="0">
                <a:solidFill>
                  <a:srgbClr val="00B050"/>
                </a:solidFill>
              </a:rPr>
              <a:t>su</a:t>
            </a:r>
            <a:r>
              <a:rPr lang="zh-CN" altLang="en-US" sz="2000" kern="0" dirty="0" smtClean="0">
                <a:solidFill>
                  <a:srgbClr val="00B050"/>
                </a:solidFill>
              </a:rPr>
              <a:t>命令</a:t>
            </a:r>
          </a:p>
          <a:p>
            <a:pPr eaLnBrk="1" hangingPunct="1">
              <a:buNone/>
            </a:pPr>
            <a:r>
              <a:rPr lang="en-US" altLang="zh-CN" kern="0" dirty="0" smtClean="0"/>
              <a:t>Password</a:t>
            </a:r>
            <a:r>
              <a:rPr lang="zh-CN" altLang="en-US" kern="0" dirty="0" smtClean="0"/>
              <a:t>：</a:t>
            </a:r>
            <a:r>
              <a:rPr lang="zh-CN" altLang="en-US" kern="0" dirty="0" smtClean="0">
                <a:latin typeface="-보람B" pitchFamily="18" charset="-127"/>
                <a:ea typeface="-보람B" pitchFamily="18" charset="-127"/>
              </a:rPr>
              <a:t>                            </a:t>
            </a:r>
            <a:r>
              <a:rPr lang="zh-CN" altLang="en-US" sz="2000" kern="0" dirty="0">
                <a:solidFill>
                  <a:srgbClr val="00B050"/>
                </a:solidFill>
              </a:rPr>
              <a:t>输入</a:t>
            </a:r>
            <a:r>
              <a:rPr lang="en-US" altLang="zh-CN" sz="2000" kern="0" dirty="0">
                <a:solidFill>
                  <a:srgbClr val="00B050"/>
                </a:solidFill>
              </a:rPr>
              <a:t>root</a:t>
            </a:r>
            <a:r>
              <a:rPr lang="zh-CN" altLang="en-US" sz="2000" kern="0" dirty="0">
                <a:solidFill>
                  <a:srgbClr val="00B050"/>
                </a:solidFill>
              </a:rPr>
              <a:t>账号密码</a:t>
            </a:r>
          </a:p>
          <a:p>
            <a:pPr eaLnBrk="1" hangingPunct="1">
              <a:buNone/>
            </a:pPr>
            <a:r>
              <a:rPr lang="en-US" altLang="zh-CN" kern="0" dirty="0" smtClean="0"/>
              <a:t>[</a:t>
            </a:r>
            <a:r>
              <a:rPr lang="en-US" altLang="zh-CN" kern="0" dirty="0" err="1" smtClean="0"/>
              <a:t>root@myhost</a:t>
            </a:r>
            <a:r>
              <a:rPr lang="en-US" altLang="zh-CN" kern="0" dirty="0" smtClean="0"/>
              <a:t> tom]#</a:t>
            </a:r>
            <a:r>
              <a:rPr lang="en-US" altLang="zh-CN" kern="0" dirty="0" smtClean="0">
                <a:latin typeface="-보람B" pitchFamily="18" charset="-127"/>
                <a:ea typeface="-보람B" pitchFamily="18" charset="-127"/>
              </a:rPr>
              <a:t>               </a:t>
            </a:r>
            <a:r>
              <a:rPr lang="zh-CN" altLang="en-US" sz="2000" kern="0" dirty="0">
                <a:solidFill>
                  <a:srgbClr val="00B050"/>
                </a:solidFill>
              </a:rPr>
              <a:t>进入</a:t>
            </a:r>
            <a:r>
              <a:rPr lang="en-US" altLang="zh-CN" sz="2000" kern="0" dirty="0">
                <a:solidFill>
                  <a:srgbClr val="00B050"/>
                </a:solidFill>
              </a:rPr>
              <a:t>root</a:t>
            </a:r>
            <a:r>
              <a:rPr lang="zh-CN" altLang="en-US" sz="2000" kern="0" dirty="0">
                <a:solidFill>
                  <a:srgbClr val="00B050"/>
                </a:solidFill>
              </a:rPr>
              <a:t>账号</a:t>
            </a:r>
          </a:p>
          <a:p>
            <a:pPr algn="just" eaLnBrk="1" hangingPunct="1">
              <a:buFontTx/>
              <a:buNone/>
            </a:pPr>
            <a:r>
              <a:rPr lang="zh-CN" altLang="en-US" kern="0" dirty="0" smtClean="0">
                <a:solidFill>
                  <a:srgbClr val="C00000"/>
                </a:solidFill>
                <a:latin typeface="-보람B" pitchFamily="18" charset="-127"/>
                <a:ea typeface="-보람B" pitchFamily="18" charset="-127"/>
              </a:rPr>
              <a:t>使用</a:t>
            </a:r>
            <a:r>
              <a:rPr lang="en-US" altLang="zh-CN" kern="0" dirty="0" err="1" smtClean="0">
                <a:solidFill>
                  <a:srgbClr val="C00000"/>
                </a:solidFill>
                <a:latin typeface="-보람B" pitchFamily="18" charset="-127"/>
                <a:ea typeface="-보람B" pitchFamily="18" charset="-127"/>
              </a:rPr>
              <a:t>su</a:t>
            </a:r>
            <a:r>
              <a:rPr lang="en-US" altLang="zh-CN" kern="0" dirty="0" smtClean="0">
                <a:solidFill>
                  <a:srgbClr val="C00000"/>
                </a:solidFill>
                <a:latin typeface="-보람B" pitchFamily="18" charset="-127"/>
                <a:ea typeface="-보람B" pitchFamily="18" charset="-127"/>
              </a:rPr>
              <a:t> </a:t>
            </a:r>
            <a:r>
              <a:rPr lang="en-US" altLang="zh-CN" kern="0" dirty="0" smtClean="0">
                <a:solidFill>
                  <a:srgbClr val="C00000"/>
                </a:solidFill>
                <a:latin typeface="宋体" panose="02010600030101010101" pitchFamily="2" charset="-122"/>
                <a:ea typeface="-보람B" pitchFamily="18" charset="-127"/>
              </a:rPr>
              <a:t>–</a:t>
            </a:r>
            <a:r>
              <a:rPr lang="zh-CN" altLang="en-US" kern="0" dirty="0" smtClean="0">
                <a:solidFill>
                  <a:srgbClr val="C00000"/>
                </a:solidFill>
                <a:latin typeface="-보람B" pitchFamily="18" charset="-127"/>
                <a:ea typeface="-보람B" pitchFamily="18" charset="-127"/>
              </a:rPr>
              <a:t>命令切换用户：</a:t>
            </a:r>
          </a:p>
          <a:p>
            <a:pPr eaLnBrk="1" hangingPunct="1">
              <a:buNone/>
            </a:pPr>
            <a:r>
              <a:rPr lang="en-US" altLang="zh-CN" kern="0" dirty="0" smtClean="0"/>
              <a:t>[</a:t>
            </a:r>
            <a:r>
              <a:rPr lang="en-US" altLang="zh-CN" kern="0" dirty="0" err="1" smtClean="0"/>
              <a:t>tom@myhost</a:t>
            </a:r>
            <a:r>
              <a:rPr lang="en-US" altLang="zh-CN" kern="0" dirty="0" smtClean="0"/>
              <a:t> tom]$</a:t>
            </a:r>
            <a:r>
              <a:rPr lang="en-US" altLang="zh-CN" kern="0" dirty="0" smtClean="0">
                <a:latin typeface="-보람B" pitchFamily="18" charset="-127"/>
                <a:ea typeface="-보람B" pitchFamily="18" charset="-127"/>
              </a:rPr>
              <a:t> </a:t>
            </a:r>
            <a:r>
              <a:rPr lang="en-US" altLang="zh-CN" kern="0" dirty="0" err="1" smtClean="0">
                <a:solidFill>
                  <a:srgbClr val="800000"/>
                </a:solidFill>
              </a:rPr>
              <a:t>su</a:t>
            </a:r>
            <a:r>
              <a:rPr lang="en-US" altLang="zh-CN" kern="0" dirty="0" smtClean="0">
                <a:solidFill>
                  <a:srgbClr val="800000"/>
                </a:solidFill>
              </a:rPr>
              <a:t> -</a:t>
            </a:r>
            <a:r>
              <a:rPr lang="en-US" altLang="zh-CN" kern="0" dirty="0" smtClean="0">
                <a:latin typeface="-보람B" pitchFamily="18" charset="-127"/>
                <a:ea typeface="-보람B" pitchFamily="18" charset="-127"/>
              </a:rPr>
              <a:t>          </a:t>
            </a:r>
            <a:r>
              <a:rPr lang="zh-CN" altLang="en-US" sz="2000" kern="0" dirty="0">
                <a:solidFill>
                  <a:srgbClr val="00B050"/>
                </a:solidFill>
              </a:rPr>
              <a:t>在</a:t>
            </a:r>
            <a:r>
              <a:rPr lang="en-US" altLang="zh-CN" sz="2000" kern="0" dirty="0">
                <a:solidFill>
                  <a:srgbClr val="00B050"/>
                </a:solidFill>
              </a:rPr>
              <a:t>tom</a:t>
            </a:r>
            <a:r>
              <a:rPr lang="zh-CN" altLang="en-US" sz="2000" kern="0" dirty="0">
                <a:solidFill>
                  <a:srgbClr val="00B050"/>
                </a:solidFill>
              </a:rPr>
              <a:t>账号下使用</a:t>
            </a:r>
            <a:r>
              <a:rPr lang="en-US" altLang="zh-CN" sz="2000" kern="0" dirty="0" err="1">
                <a:solidFill>
                  <a:srgbClr val="00B050"/>
                </a:solidFill>
              </a:rPr>
              <a:t>su</a:t>
            </a:r>
            <a:r>
              <a:rPr lang="zh-CN" altLang="en-US" sz="2000" kern="0" dirty="0">
                <a:solidFill>
                  <a:srgbClr val="00B050"/>
                </a:solidFill>
              </a:rPr>
              <a:t>命令</a:t>
            </a:r>
          </a:p>
          <a:p>
            <a:pPr eaLnBrk="1" hangingPunct="1">
              <a:buNone/>
            </a:pPr>
            <a:r>
              <a:rPr lang="en-US" altLang="zh-CN" kern="0" dirty="0" smtClean="0"/>
              <a:t>Password</a:t>
            </a:r>
            <a:r>
              <a:rPr lang="zh-CN" altLang="en-US" kern="0" dirty="0" smtClean="0"/>
              <a:t>：                   </a:t>
            </a:r>
            <a:r>
              <a:rPr lang="zh-CN" altLang="en-US" sz="2000" kern="0" dirty="0">
                <a:solidFill>
                  <a:srgbClr val="00B050"/>
                </a:solidFill>
              </a:rPr>
              <a:t>输入</a:t>
            </a:r>
            <a:r>
              <a:rPr lang="en-US" altLang="zh-CN" sz="2000" kern="0" dirty="0">
                <a:solidFill>
                  <a:srgbClr val="00B050"/>
                </a:solidFill>
              </a:rPr>
              <a:t>root</a:t>
            </a:r>
            <a:r>
              <a:rPr lang="zh-CN" altLang="en-US" sz="2000" kern="0" dirty="0">
                <a:solidFill>
                  <a:srgbClr val="00B050"/>
                </a:solidFill>
              </a:rPr>
              <a:t>账号密码</a:t>
            </a:r>
          </a:p>
          <a:p>
            <a:pPr eaLnBrk="1" hangingPunct="1">
              <a:buNone/>
            </a:pPr>
            <a:r>
              <a:rPr lang="en-US" altLang="zh-CN" kern="0" dirty="0" smtClean="0"/>
              <a:t>[</a:t>
            </a:r>
            <a:r>
              <a:rPr lang="en-US" altLang="zh-CN" kern="0" dirty="0" err="1" smtClean="0"/>
              <a:t>root@myhost</a:t>
            </a:r>
            <a:r>
              <a:rPr lang="en-US" altLang="zh-CN" kern="0" dirty="0" smtClean="0"/>
              <a:t> root]#         </a:t>
            </a:r>
            <a:r>
              <a:rPr lang="zh-CN" altLang="en-US" sz="2000" kern="0" dirty="0" smtClean="0">
                <a:solidFill>
                  <a:srgbClr val="00B050"/>
                </a:solidFill>
              </a:rPr>
              <a:t>进入</a:t>
            </a:r>
            <a:r>
              <a:rPr lang="en-US" altLang="zh-CN" sz="2000" kern="0" dirty="0">
                <a:solidFill>
                  <a:srgbClr val="00B050"/>
                </a:solidFill>
              </a:rPr>
              <a:t>root</a:t>
            </a:r>
            <a:r>
              <a:rPr lang="zh-CN" altLang="en-US" sz="2000" kern="0" dirty="0">
                <a:solidFill>
                  <a:srgbClr val="00B050"/>
                </a:solidFill>
              </a:rPr>
              <a:t>账号</a:t>
            </a:r>
          </a:p>
        </p:txBody>
      </p:sp>
      <p:sp>
        <p:nvSpPr>
          <p:cNvPr id="5" name="Rectangle 3"/>
          <p:cNvSpPr txBox="1">
            <a:spLocks noChangeArrowheads="1"/>
          </p:cNvSpPr>
          <p:nvPr/>
        </p:nvSpPr>
        <p:spPr>
          <a:xfrm>
            <a:off x="785786" y="2071678"/>
            <a:ext cx="8075612" cy="542749"/>
          </a:xfrm>
          <a:prstGeom prst="rect">
            <a:avLst/>
          </a:prstGeom>
          <a:solidFill>
            <a:srgbClr val="002060"/>
          </a:solidFill>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j-lt"/>
                <a:ea typeface="+mn-ea"/>
              </a:defRPr>
            </a:lvl3pPr>
            <a:lvl4pPr marL="1600200" indent="-228600" algn="l" rtl="0" eaLnBrk="0" fontAlgn="base" hangingPunct="0">
              <a:spcBef>
                <a:spcPct val="20000"/>
              </a:spcBef>
              <a:spcAft>
                <a:spcPct val="0"/>
              </a:spcAft>
              <a:buChar char="–"/>
              <a:defRPr sz="2000">
                <a:solidFill>
                  <a:schemeClr val="tx1"/>
                </a:solidFill>
                <a:latin typeface="+mj-lt"/>
                <a:ea typeface="+mn-ea"/>
              </a:defRPr>
            </a:lvl4pPr>
            <a:lvl5pPr marL="2057400" indent="-228600" algn="l" rtl="0" eaLnBrk="0" fontAlgn="base" hangingPunct="0">
              <a:spcBef>
                <a:spcPct val="20000"/>
              </a:spcBef>
              <a:spcAft>
                <a:spcPct val="0"/>
              </a:spcAft>
              <a:buChar char="»"/>
              <a:defRPr sz="2000">
                <a:solidFill>
                  <a:schemeClr val="tx1"/>
                </a:solidFill>
                <a:latin typeface="+mj-lt"/>
                <a:ea typeface="+mn-ea"/>
              </a:defRPr>
            </a:lvl5pPr>
            <a:lvl6pPr marL="2514600" indent="-228600" algn="l" rtl="0" fontAlgn="base">
              <a:spcBef>
                <a:spcPct val="20000"/>
              </a:spcBef>
              <a:spcAft>
                <a:spcPct val="0"/>
              </a:spcAft>
              <a:buChar char="»"/>
              <a:defRPr sz="2000">
                <a:solidFill>
                  <a:schemeClr val="tx1"/>
                </a:solidFill>
                <a:latin typeface="+mj-lt"/>
                <a:ea typeface="+mn-ea"/>
              </a:defRPr>
            </a:lvl6pPr>
            <a:lvl7pPr marL="2971800" indent="-228600" algn="l" rtl="0" fontAlgn="base">
              <a:spcBef>
                <a:spcPct val="20000"/>
              </a:spcBef>
              <a:spcAft>
                <a:spcPct val="0"/>
              </a:spcAft>
              <a:buChar char="»"/>
              <a:defRPr sz="2000">
                <a:solidFill>
                  <a:schemeClr val="tx1"/>
                </a:solidFill>
                <a:latin typeface="+mj-lt"/>
                <a:ea typeface="+mn-ea"/>
              </a:defRPr>
            </a:lvl7pPr>
            <a:lvl8pPr marL="3429000" indent="-228600" algn="l" rtl="0" fontAlgn="base">
              <a:spcBef>
                <a:spcPct val="20000"/>
              </a:spcBef>
              <a:spcAft>
                <a:spcPct val="0"/>
              </a:spcAft>
              <a:buChar char="»"/>
              <a:defRPr sz="2000">
                <a:solidFill>
                  <a:schemeClr val="tx1"/>
                </a:solidFill>
                <a:latin typeface="+mj-lt"/>
                <a:ea typeface="+mn-ea"/>
              </a:defRPr>
            </a:lvl8pPr>
            <a:lvl9pPr marL="3886200" indent="-228600" algn="l" rtl="0" fontAlgn="base">
              <a:spcBef>
                <a:spcPct val="20000"/>
              </a:spcBef>
              <a:spcAft>
                <a:spcPct val="0"/>
              </a:spcAft>
              <a:buChar char="»"/>
              <a:defRPr sz="2000">
                <a:solidFill>
                  <a:schemeClr val="tx1"/>
                </a:solidFill>
                <a:latin typeface="+mj-lt"/>
                <a:ea typeface="+mn-ea"/>
              </a:defRPr>
            </a:lvl9pPr>
          </a:lstStyle>
          <a:p>
            <a:pPr marL="0" indent="0" eaLnBrk="1" hangingPunct="1">
              <a:spcBef>
                <a:spcPts val="0"/>
              </a:spcBef>
              <a:buFontTx/>
              <a:buNone/>
            </a:pPr>
            <a:r>
              <a:rPr lang="en-US" altLang="zh-CN" kern="0" dirty="0" err="1" smtClean="0">
                <a:solidFill>
                  <a:schemeClr val="bg1"/>
                </a:solidFill>
              </a:rPr>
              <a:t>需要返回原来的普通用户账号时，直接输入exit命令即可</a:t>
            </a:r>
            <a:r>
              <a:rPr lang="en-US" altLang="zh-CN" kern="0" dirty="0" smtClean="0">
                <a:solidFill>
                  <a:schemeClr val="bg1"/>
                </a:solidFill>
              </a:rPr>
              <a:t>。</a:t>
            </a:r>
            <a:endParaRPr lang="zh-CN" altLang="en-US" kern="0" dirty="0" smtClean="0">
              <a:solidFill>
                <a:schemeClr val="bg1"/>
              </a:solidFill>
            </a:endParaRPr>
          </a:p>
        </p:txBody>
      </p:sp>
    </p:spTree>
    <p:extLst>
      <p:ext uri="{BB962C8B-B14F-4D97-AF65-F5344CB8AC3E}">
        <p14:creationId xmlns:p14="http://schemas.microsoft.com/office/powerpoint/2010/main" val="4260523074"/>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71550" y="333375"/>
            <a:ext cx="6635750" cy="9223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1.1 </a:t>
            </a:r>
            <a:r>
              <a:rPr lang="zh-CN" altLang="en-US" smtClean="0"/>
              <a:t>回顾</a:t>
            </a:r>
            <a:r>
              <a:rPr lang="en-US" altLang="zh-CN" smtClean="0"/>
              <a:t>--</a:t>
            </a:r>
            <a:r>
              <a:rPr lang="zh-CN" altLang="en-US" smtClean="0"/>
              <a:t>操作系统相关概念</a:t>
            </a:r>
          </a:p>
        </p:txBody>
      </p:sp>
      <p:sp>
        <p:nvSpPr>
          <p:cNvPr id="83972" name="Rectangle 4" descr="新闻纸"/>
          <p:cNvSpPr>
            <a:spLocks noGrp="1" noChangeArrowheads="1"/>
          </p:cNvSpPr>
          <p:nvPr>
            <p:ph type="body" idx="1"/>
          </p:nvPr>
        </p:nvSpPr>
        <p:spPr bwMode="auto">
          <a:xfrm>
            <a:off x="900113" y="1341438"/>
            <a:ext cx="2447925" cy="503237"/>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buFontTx/>
              <a:buNone/>
              <a:defRPr/>
            </a:pPr>
            <a:r>
              <a:rPr lang="en-US" altLang="zh-CN" smtClean="0">
                <a:latin typeface="Times New Roman" pitchFamily="18" charset="0"/>
              </a:rPr>
              <a:t>1.1.2 </a:t>
            </a:r>
            <a:r>
              <a:rPr lang="zh-CN" altLang="en-US" smtClean="0">
                <a:latin typeface="Times New Roman" pitchFamily="18" charset="0"/>
              </a:rPr>
              <a:t>操作系统 </a:t>
            </a:r>
          </a:p>
        </p:txBody>
      </p:sp>
      <p:sp>
        <p:nvSpPr>
          <p:cNvPr id="6148" name="Text Box 5"/>
          <p:cNvSpPr txBox="1">
            <a:spLocks noChangeArrowheads="1"/>
          </p:cNvSpPr>
          <p:nvPr/>
        </p:nvSpPr>
        <p:spPr bwMode="auto">
          <a:xfrm>
            <a:off x="754063" y="2419350"/>
            <a:ext cx="2520950" cy="322263"/>
          </a:xfrm>
          <a:prstGeom prst="rect">
            <a:avLst/>
          </a:prstGeom>
          <a:solidFill>
            <a:srgbClr val="FFFFFF"/>
          </a:solidFill>
          <a:ln w="9525">
            <a:noFill/>
            <a:miter lim="800000"/>
            <a:headEnd/>
            <a:tailEnd/>
          </a:ln>
        </p:spPr>
        <p:txBody>
          <a:bodyPr/>
          <a:lstStyle/>
          <a:p>
            <a:pPr algn="ctr"/>
            <a:r>
              <a:rPr lang="zh-CN" altLang="en-US" sz="1400">
                <a:solidFill>
                  <a:srgbClr val="000099"/>
                </a:solidFill>
                <a:latin typeface="宋体" pitchFamily="2" charset="-122"/>
                <a:ea typeface="宋体" pitchFamily="2" charset="-122"/>
                <a:cs typeface="Angsana New" pitchFamily="18" charset="-34"/>
              </a:rPr>
              <a:t>用户</a:t>
            </a:r>
            <a:r>
              <a:rPr lang="en-US" altLang="zh-CN" sz="1400">
                <a:solidFill>
                  <a:srgbClr val="000099"/>
                </a:solidFill>
                <a:latin typeface="宋体" pitchFamily="2" charset="-122"/>
                <a:ea typeface="宋体" pitchFamily="2" charset="-122"/>
                <a:cs typeface="Angsana New" pitchFamily="18" charset="-34"/>
              </a:rPr>
              <a:t>1   </a:t>
            </a:r>
            <a:r>
              <a:rPr lang="zh-CN" altLang="en-US" sz="1400">
                <a:solidFill>
                  <a:srgbClr val="000099"/>
                </a:solidFill>
                <a:latin typeface="宋体" pitchFamily="2" charset="-122"/>
                <a:ea typeface="宋体" pitchFamily="2" charset="-122"/>
                <a:cs typeface="Angsana New" pitchFamily="18" charset="-34"/>
              </a:rPr>
              <a:t>用户</a:t>
            </a:r>
            <a:r>
              <a:rPr lang="en-US" altLang="zh-CN" sz="1400">
                <a:solidFill>
                  <a:srgbClr val="000099"/>
                </a:solidFill>
                <a:latin typeface="宋体" pitchFamily="2" charset="-122"/>
                <a:ea typeface="宋体" pitchFamily="2" charset="-122"/>
                <a:cs typeface="Angsana New" pitchFamily="18" charset="-34"/>
              </a:rPr>
              <a:t>2   </a:t>
            </a:r>
            <a:r>
              <a:rPr lang="zh-CN" altLang="en-US" sz="1400">
                <a:solidFill>
                  <a:srgbClr val="000099"/>
                </a:solidFill>
                <a:latin typeface="宋体" pitchFamily="2" charset="-122"/>
                <a:ea typeface="宋体" pitchFamily="2" charset="-122"/>
                <a:cs typeface="Angsana New" pitchFamily="18" charset="-34"/>
              </a:rPr>
              <a:t>用户</a:t>
            </a:r>
            <a:r>
              <a:rPr lang="en-US" altLang="zh-CN" sz="1400">
                <a:solidFill>
                  <a:srgbClr val="000099"/>
                </a:solidFill>
                <a:latin typeface="宋体" pitchFamily="2" charset="-122"/>
                <a:ea typeface="宋体" pitchFamily="2" charset="-122"/>
                <a:cs typeface="Angsana New" pitchFamily="18" charset="-34"/>
              </a:rPr>
              <a:t>3</a:t>
            </a:r>
            <a:endParaRPr lang="en-US" altLang="zh-CN" sz="1400">
              <a:solidFill>
                <a:srgbClr val="000099"/>
              </a:solidFill>
              <a:ea typeface="宋体" pitchFamily="2" charset="-122"/>
              <a:cs typeface="Angsana New" pitchFamily="18" charset="-34"/>
            </a:endParaRPr>
          </a:p>
        </p:txBody>
      </p:sp>
      <p:grpSp>
        <p:nvGrpSpPr>
          <p:cNvPr id="6149" name="Group 6"/>
          <p:cNvGrpSpPr>
            <a:grpSpLocks/>
          </p:cNvGrpSpPr>
          <p:nvPr/>
        </p:nvGrpSpPr>
        <p:grpSpPr bwMode="auto">
          <a:xfrm>
            <a:off x="1042988" y="2708275"/>
            <a:ext cx="2160587" cy="2160588"/>
            <a:chOff x="9244" y="5647"/>
            <a:chExt cx="2160" cy="2415"/>
          </a:xfrm>
        </p:grpSpPr>
        <p:sp>
          <p:nvSpPr>
            <p:cNvPr id="6151" name="Rectangle 7"/>
            <p:cNvSpPr>
              <a:spLocks noChangeArrowheads="1"/>
            </p:cNvSpPr>
            <p:nvPr/>
          </p:nvSpPr>
          <p:spPr bwMode="auto">
            <a:xfrm>
              <a:off x="9244" y="6727"/>
              <a:ext cx="2160" cy="1335"/>
            </a:xfrm>
            <a:prstGeom prst="rect">
              <a:avLst/>
            </a:prstGeom>
            <a:noFill/>
            <a:ln w="9525">
              <a:solidFill>
                <a:srgbClr val="000000"/>
              </a:solidFill>
              <a:miter lim="800000"/>
              <a:headEnd/>
              <a:tailEnd/>
            </a:ln>
          </p:spPr>
          <p:txBody>
            <a:bodyPr/>
            <a:lstStyle/>
            <a:p>
              <a:endParaRPr lang="zh-CN" altLang="en-US"/>
            </a:p>
          </p:txBody>
        </p:sp>
        <p:sp>
          <p:nvSpPr>
            <p:cNvPr id="6152" name="Text Box 8"/>
            <p:cNvSpPr txBox="1">
              <a:spLocks noChangeArrowheads="1"/>
            </p:cNvSpPr>
            <p:nvPr/>
          </p:nvSpPr>
          <p:spPr bwMode="auto">
            <a:xfrm>
              <a:off x="9829" y="6787"/>
              <a:ext cx="1080" cy="360"/>
            </a:xfrm>
            <a:prstGeom prst="rect">
              <a:avLst/>
            </a:prstGeom>
            <a:noFill/>
            <a:ln w="9525">
              <a:noFill/>
              <a:miter lim="800000"/>
              <a:headEnd/>
              <a:tailEnd/>
            </a:ln>
          </p:spPr>
          <p:txBody>
            <a:bodyPr/>
            <a:lstStyle/>
            <a:p>
              <a:pPr algn="ctr"/>
              <a:r>
                <a:rPr lang="zh-CN" altLang="en-US" sz="1400">
                  <a:solidFill>
                    <a:srgbClr val="000099"/>
                  </a:solidFill>
                  <a:latin typeface="宋体" pitchFamily="2" charset="-122"/>
                  <a:ea typeface="宋体" pitchFamily="2" charset="-122"/>
                  <a:cs typeface="Angsana New" pitchFamily="18" charset="-34"/>
                </a:rPr>
                <a:t>系统软件</a:t>
              </a:r>
              <a:endParaRPr lang="zh-CN" altLang="en-US" sz="1400">
                <a:solidFill>
                  <a:srgbClr val="000099"/>
                </a:solidFill>
                <a:ea typeface="宋体" pitchFamily="2" charset="-122"/>
                <a:cs typeface="Angsana New" pitchFamily="18" charset="-34"/>
              </a:endParaRPr>
            </a:p>
          </p:txBody>
        </p:sp>
        <p:sp>
          <p:nvSpPr>
            <p:cNvPr id="6153" name="Rectangle 9"/>
            <p:cNvSpPr>
              <a:spLocks noChangeArrowheads="1"/>
            </p:cNvSpPr>
            <p:nvPr/>
          </p:nvSpPr>
          <p:spPr bwMode="auto">
            <a:xfrm>
              <a:off x="9604" y="6007"/>
              <a:ext cx="1800" cy="720"/>
            </a:xfrm>
            <a:prstGeom prst="rect">
              <a:avLst/>
            </a:prstGeom>
            <a:noFill/>
            <a:ln w="9525">
              <a:solidFill>
                <a:srgbClr val="000000"/>
              </a:solidFill>
              <a:miter lim="800000"/>
              <a:headEnd/>
              <a:tailEnd/>
            </a:ln>
          </p:spPr>
          <p:txBody>
            <a:bodyPr/>
            <a:lstStyle/>
            <a:p>
              <a:endParaRPr lang="zh-CN" altLang="en-US"/>
            </a:p>
          </p:txBody>
        </p:sp>
        <p:sp>
          <p:nvSpPr>
            <p:cNvPr id="6154" name="Line 10"/>
            <p:cNvSpPr>
              <a:spLocks noChangeShapeType="1"/>
            </p:cNvSpPr>
            <p:nvPr/>
          </p:nvSpPr>
          <p:spPr bwMode="auto">
            <a:xfrm>
              <a:off x="9244" y="7237"/>
              <a:ext cx="2160" cy="1"/>
            </a:xfrm>
            <a:prstGeom prst="line">
              <a:avLst/>
            </a:prstGeom>
            <a:noFill/>
            <a:ln w="9525">
              <a:solidFill>
                <a:srgbClr val="000000"/>
              </a:solidFill>
              <a:round/>
              <a:headEnd/>
              <a:tailEnd/>
            </a:ln>
          </p:spPr>
          <p:txBody>
            <a:bodyPr/>
            <a:lstStyle/>
            <a:p>
              <a:endParaRPr lang="zh-CN" altLang="en-US"/>
            </a:p>
          </p:txBody>
        </p:sp>
        <p:sp>
          <p:nvSpPr>
            <p:cNvPr id="6155" name="Text Box 11"/>
            <p:cNvSpPr txBox="1">
              <a:spLocks noChangeArrowheads="1"/>
            </p:cNvSpPr>
            <p:nvPr/>
          </p:nvSpPr>
          <p:spPr bwMode="auto">
            <a:xfrm>
              <a:off x="9964" y="6187"/>
              <a:ext cx="1080" cy="360"/>
            </a:xfrm>
            <a:prstGeom prst="rect">
              <a:avLst/>
            </a:prstGeom>
            <a:noFill/>
            <a:ln w="9525">
              <a:noFill/>
              <a:miter lim="800000"/>
              <a:headEnd/>
              <a:tailEnd/>
            </a:ln>
          </p:spPr>
          <p:txBody>
            <a:bodyPr/>
            <a:lstStyle/>
            <a:p>
              <a:pPr algn="ctr"/>
              <a:r>
                <a:rPr lang="zh-CN" altLang="en-US" sz="1400">
                  <a:solidFill>
                    <a:srgbClr val="000099"/>
                  </a:solidFill>
                  <a:latin typeface="宋体" pitchFamily="2" charset="-122"/>
                  <a:ea typeface="宋体" pitchFamily="2" charset="-122"/>
                  <a:cs typeface="Angsana New" pitchFamily="18" charset="-34"/>
                </a:rPr>
                <a:t>应用程序</a:t>
              </a:r>
              <a:endParaRPr lang="zh-CN" altLang="en-US" sz="1400">
                <a:solidFill>
                  <a:srgbClr val="000099"/>
                </a:solidFill>
                <a:ea typeface="宋体" pitchFamily="2" charset="-122"/>
                <a:cs typeface="Angsana New" pitchFamily="18" charset="-34"/>
              </a:endParaRPr>
            </a:p>
          </p:txBody>
        </p:sp>
        <p:sp>
          <p:nvSpPr>
            <p:cNvPr id="6156" name="Text Box 12"/>
            <p:cNvSpPr txBox="1">
              <a:spLocks noChangeArrowheads="1"/>
            </p:cNvSpPr>
            <p:nvPr/>
          </p:nvSpPr>
          <p:spPr bwMode="auto">
            <a:xfrm>
              <a:off x="9814" y="7267"/>
              <a:ext cx="1080" cy="360"/>
            </a:xfrm>
            <a:prstGeom prst="rect">
              <a:avLst/>
            </a:prstGeom>
            <a:noFill/>
            <a:ln w="9525">
              <a:noFill/>
              <a:miter lim="800000"/>
              <a:headEnd/>
              <a:tailEnd/>
            </a:ln>
          </p:spPr>
          <p:txBody>
            <a:bodyPr/>
            <a:lstStyle/>
            <a:p>
              <a:pPr algn="ctr"/>
              <a:r>
                <a:rPr lang="zh-CN" altLang="en-US" sz="1400">
                  <a:solidFill>
                    <a:srgbClr val="000099"/>
                  </a:solidFill>
                  <a:latin typeface="宋体" pitchFamily="2" charset="-122"/>
                  <a:ea typeface="宋体" pitchFamily="2" charset="-122"/>
                  <a:cs typeface="Angsana New" pitchFamily="18" charset="-34"/>
                </a:rPr>
                <a:t>操作系统</a:t>
              </a:r>
              <a:endParaRPr lang="zh-CN" altLang="en-US" sz="1400">
                <a:solidFill>
                  <a:srgbClr val="000099"/>
                </a:solidFill>
                <a:ea typeface="宋体" pitchFamily="2" charset="-122"/>
                <a:cs typeface="Angsana New" pitchFamily="18" charset="-34"/>
              </a:endParaRPr>
            </a:p>
          </p:txBody>
        </p:sp>
        <p:sp>
          <p:nvSpPr>
            <p:cNvPr id="6157" name="Line 13"/>
            <p:cNvSpPr>
              <a:spLocks noChangeShapeType="1"/>
            </p:cNvSpPr>
            <p:nvPr/>
          </p:nvSpPr>
          <p:spPr bwMode="auto">
            <a:xfrm>
              <a:off x="10864" y="5647"/>
              <a:ext cx="1" cy="360"/>
            </a:xfrm>
            <a:prstGeom prst="line">
              <a:avLst/>
            </a:prstGeom>
            <a:noFill/>
            <a:ln w="9525">
              <a:solidFill>
                <a:srgbClr val="000000"/>
              </a:solidFill>
              <a:round/>
              <a:headEnd/>
              <a:tailEnd type="triangle" w="med" len="med"/>
            </a:ln>
          </p:spPr>
          <p:txBody>
            <a:bodyPr/>
            <a:lstStyle/>
            <a:p>
              <a:endParaRPr lang="zh-CN" altLang="en-US"/>
            </a:p>
          </p:txBody>
        </p:sp>
        <p:sp>
          <p:nvSpPr>
            <p:cNvPr id="6158" name="Line 14"/>
            <p:cNvSpPr>
              <a:spLocks noChangeShapeType="1"/>
            </p:cNvSpPr>
            <p:nvPr/>
          </p:nvSpPr>
          <p:spPr bwMode="auto">
            <a:xfrm>
              <a:off x="10144" y="5647"/>
              <a:ext cx="1" cy="360"/>
            </a:xfrm>
            <a:prstGeom prst="line">
              <a:avLst/>
            </a:prstGeom>
            <a:noFill/>
            <a:ln w="9525">
              <a:solidFill>
                <a:srgbClr val="000000"/>
              </a:solidFill>
              <a:round/>
              <a:headEnd/>
              <a:tailEnd type="triangle" w="med" len="med"/>
            </a:ln>
          </p:spPr>
          <p:txBody>
            <a:bodyPr/>
            <a:lstStyle/>
            <a:p>
              <a:endParaRPr lang="zh-CN" altLang="en-US"/>
            </a:p>
          </p:txBody>
        </p:sp>
        <p:sp>
          <p:nvSpPr>
            <p:cNvPr id="6159" name="Line 15"/>
            <p:cNvSpPr>
              <a:spLocks noChangeShapeType="1"/>
            </p:cNvSpPr>
            <p:nvPr/>
          </p:nvSpPr>
          <p:spPr bwMode="auto">
            <a:xfrm>
              <a:off x="9394" y="5647"/>
              <a:ext cx="1" cy="1080"/>
            </a:xfrm>
            <a:prstGeom prst="line">
              <a:avLst/>
            </a:prstGeom>
            <a:noFill/>
            <a:ln w="9525">
              <a:solidFill>
                <a:srgbClr val="000000"/>
              </a:solidFill>
              <a:round/>
              <a:headEnd/>
              <a:tailEnd type="triangle" w="med" len="med"/>
            </a:ln>
          </p:spPr>
          <p:txBody>
            <a:bodyPr/>
            <a:lstStyle/>
            <a:p>
              <a:endParaRPr lang="zh-CN" altLang="en-US"/>
            </a:p>
          </p:txBody>
        </p:sp>
        <p:sp>
          <p:nvSpPr>
            <p:cNvPr id="6160" name="Line 16"/>
            <p:cNvSpPr>
              <a:spLocks noChangeShapeType="1"/>
            </p:cNvSpPr>
            <p:nvPr/>
          </p:nvSpPr>
          <p:spPr bwMode="auto">
            <a:xfrm>
              <a:off x="9244" y="7672"/>
              <a:ext cx="2160" cy="1"/>
            </a:xfrm>
            <a:prstGeom prst="line">
              <a:avLst/>
            </a:prstGeom>
            <a:noFill/>
            <a:ln w="9525">
              <a:solidFill>
                <a:srgbClr val="000000"/>
              </a:solidFill>
              <a:round/>
              <a:headEnd/>
              <a:tailEnd/>
            </a:ln>
          </p:spPr>
          <p:txBody>
            <a:bodyPr/>
            <a:lstStyle/>
            <a:p>
              <a:endParaRPr lang="zh-CN" altLang="en-US"/>
            </a:p>
          </p:txBody>
        </p:sp>
        <p:sp>
          <p:nvSpPr>
            <p:cNvPr id="6161" name="Text Box 17"/>
            <p:cNvSpPr txBox="1">
              <a:spLocks noChangeArrowheads="1"/>
            </p:cNvSpPr>
            <p:nvPr/>
          </p:nvSpPr>
          <p:spPr bwMode="auto">
            <a:xfrm>
              <a:off x="10039" y="7702"/>
              <a:ext cx="720" cy="360"/>
            </a:xfrm>
            <a:prstGeom prst="rect">
              <a:avLst/>
            </a:prstGeom>
            <a:noFill/>
            <a:ln w="9525">
              <a:noFill/>
              <a:miter lim="800000"/>
              <a:headEnd/>
              <a:tailEnd/>
            </a:ln>
          </p:spPr>
          <p:txBody>
            <a:bodyPr/>
            <a:lstStyle/>
            <a:p>
              <a:pPr algn="ctr"/>
              <a:r>
                <a:rPr lang="zh-CN" altLang="en-US" sz="1400">
                  <a:solidFill>
                    <a:srgbClr val="000099"/>
                  </a:solidFill>
                  <a:latin typeface="宋体" pitchFamily="2" charset="-122"/>
                  <a:ea typeface="宋体" pitchFamily="2" charset="-122"/>
                  <a:cs typeface="Angsana New" pitchFamily="18" charset="-34"/>
                </a:rPr>
                <a:t>硬件</a:t>
              </a:r>
              <a:endParaRPr lang="zh-CN" altLang="en-US" sz="1400">
                <a:solidFill>
                  <a:srgbClr val="000099"/>
                </a:solidFill>
                <a:ea typeface="宋体" pitchFamily="2" charset="-122"/>
                <a:cs typeface="Angsana New" pitchFamily="18" charset="-34"/>
              </a:endParaRPr>
            </a:p>
          </p:txBody>
        </p:sp>
      </p:grpSp>
      <p:sp>
        <p:nvSpPr>
          <p:cNvPr id="83986" name="Text Box 18"/>
          <p:cNvSpPr txBox="1">
            <a:spLocks noChangeArrowheads="1"/>
          </p:cNvSpPr>
          <p:nvPr/>
        </p:nvSpPr>
        <p:spPr bwMode="auto">
          <a:xfrm>
            <a:off x="4356100" y="2420938"/>
            <a:ext cx="4319588" cy="2654300"/>
          </a:xfrm>
          <a:prstGeom prst="rect">
            <a:avLst/>
          </a:prstGeom>
          <a:noFill/>
          <a:ln w="9525">
            <a:noFill/>
            <a:miter lim="800000"/>
            <a:headEnd/>
            <a:tailEnd/>
          </a:ln>
        </p:spPr>
        <p:txBody>
          <a:bodyPr>
            <a:spAutoFit/>
          </a:bodyPr>
          <a:lstStyle/>
          <a:p>
            <a:pPr>
              <a:spcBef>
                <a:spcPct val="50000"/>
              </a:spcBef>
            </a:pPr>
            <a:r>
              <a:rPr lang="zh-CN" altLang="en-US" sz="2800">
                <a:solidFill>
                  <a:schemeClr val="tx1"/>
                </a:solidFill>
              </a:rPr>
              <a:t>设计操作系统的</a:t>
            </a:r>
            <a:r>
              <a:rPr lang="zh-CN" altLang="en-US" sz="2800" i="1">
                <a:solidFill>
                  <a:srgbClr val="CC0000"/>
                </a:solidFill>
              </a:rPr>
              <a:t>目的</a:t>
            </a:r>
            <a:r>
              <a:rPr lang="zh-CN" altLang="en-US" sz="2800" i="1">
                <a:solidFill>
                  <a:srgbClr val="CC0000"/>
                </a:solidFill>
                <a:ea typeface="华文行楷" pitchFamily="2" charset="-122"/>
              </a:rPr>
              <a:t> </a:t>
            </a:r>
            <a:r>
              <a:rPr lang="zh-CN" altLang="en-US" sz="2800">
                <a:solidFill>
                  <a:schemeClr val="tx1"/>
                </a:solidFill>
              </a:rPr>
              <a:t>是为了用户操作计算机时更加</a:t>
            </a:r>
            <a:r>
              <a:rPr lang="zh-CN" altLang="en-US" sz="2800" i="1">
                <a:solidFill>
                  <a:srgbClr val="CC0000"/>
                </a:solidFill>
              </a:rPr>
              <a:t>方便</a:t>
            </a:r>
            <a:r>
              <a:rPr lang="zh-CN" altLang="en-US" sz="2800">
                <a:solidFill>
                  <a:schemeClr val="tx1"/>
                </a:solidFill>
              </a:rPr>
              <a:t>，计算机的运行</a:t>
            </a:r>
            <a:r>
              <a:rPr lang="zh-CN" altLang="en-US" sz="2800" i="1">
                <a:solidFill>
                  <a:srgbClr val="CC0000"/>
                </a:solidFill>
              </a:rPr>
              <a:t>效率</a:t>
            </a:r>
            <a:r>
              <a:rPr lang="zh-CN" altLang="en-US" sz="2800">
                <a:solidFill>
                  <a:schemeClr val="tx1"/>
                </a:solidFill>
              </a:rPr>
              <a:t>更高，更方便地</a:t>
            </a:r>
            <a:r>
              <a:rPr lang="zh-CN" altLang="en-US" sz="2800" i="1">
                <a:solidFill>
                  <a:srgbClr val="CC0000"/>
                </a:solidFill>
              </a:rPr>
              <a:t>扩充 </a:t>
            </a:r>
            <a:r>
              <a:rPr lang="zh-CN" altLang="en-US" sz="2800">
                <a:solidFill>
                  <a:schemeClr val="tx1"/>
                </a:solidFill>
              </a:rPr>
              <a:t>计算机的功能以及为计算机程序提供良好的</a:t>
            </a:r>
            <a:r>
              <a:rPr lang="zh-CN" altLang="en-US" sz="2800" i="1">
                <a:solidFill>
                  <a:srgbClr val="CC0000"/>
                </a:solidFill>
              </a:rPr>
              <a:t>移植 </a:t>
            </a:r>
            <a:r>
              <a:rPr lang="zh-CN" altLang="en-US" sz="2800">
                <a:solidFill>
                  <a:schemeClr val="tx1"/>
                </a:solidFill>
              </a:rPr>
              <a:t>性。</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86"/>
                                        </p:tgtEl>
                                        <p:attrNameLst>
                                          <p:attrName>style.visibility</p:attrName>
                                        </p:attrNameLst>
                                      </p:cBhvr>
                                      <p:to>
                                        <p:strVal val="visible"/>
                                      </p:to>
                                    </p:set>
                                    <p:animEffect transition="in" filter="blinds(horizontal)">
                                      <p:cBhvr>
                                        <p:cTn id="7" dur="500"/>
                                        <p:tgtEl>
                                          <p:spTgt spid="83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1115616" y="260648"/>
            <a:ext cx="7643192" cy="706090"/>
          </a:xfrm>
        </p:spPr>
        <p:txBody>
          <a:bodyPr/>
          <a:lstStyle/>
          <a:p>
            <a:pPr eaLnBrk="1" hangingPunct="1"/>
            <a:r>
              <a:rPr lang="en-US" altLang="en-US" dirty="0" smtClean="0">
                <a:solidFill>
                  <a:srgbClr val="993300"/>
                </a:solidFill>
              </a:rPr>
              <a:t>3. </a:t>
            </a:r>
            <a:r>
              <a:rPr lang="en-US" altLang="en-US" dirty="0" err="1" smtClean="0">
                <a:solidFill>
                  <a:srgbClr val="993300"/>
                </a:solidFill>
              </a:rPr>
              <a:t>影子密码体系</a:t>
            </a:r>
            <a:endParaRPr lang="zh-CN" altLang="en-US" b="1" dirty="0" smtClean="0">
              <a:solidFill>
                <a:srgbClr val="993300"/>
              </a:solidFill>
            </a:endParaRPr>
          </a:p>
        </p:txBody>
      </p:sp>
      <p:sp>
        <p:nvSpPr>
          <p:cNvPr id="303107" name="Rectangle 3"/>
          <p:cNvSpPr>
            <a:spLocks noGrp="1" noChangeArrowheads="1"/>
          </p:cNvSpPr>
          <p:nvPr>
            <p:ph type="body" idx="1"/>
          </p:nvPr>
        </p:nvSpPr>
        <p:spPr>
          <a:xfrm>
            <a:off x="718121" y="1412776"/>
            <a:ext cx="8040687" cy="4289425"/>
          </a:xfrm>
        </p:spPr>
        <p:txBody>
          <a:bodyPr/>
          <a:lstStyle/>
          <a:p>
            <a:pPr marL="0" indent="0" algn="just" eaLnBrk="1" hangingPunct="1">
              <a:spcBef>
                <a:spcPts val="0"/>
              </a:spcBef>
              <a:buFontTx/>
              <a:buNone/>
            </a:pPr>
            <a:r>
              <a:rPr lang="en-US" altLang="zh-CN" dirty="0" err="1" smtClean="0"/>
              <a:t>在Linux的早期版本中，用户的账号数据，包括用户名、用户ID、组ID、用户的主目录和用户使用的shell等都保存在</a:t>
            </a:r>
            <a:r>
              <a:rPr lang="en-US" altLang="zh-CN" dirty="0" smtClean="0"/>
              <a:t>/</a:t>
            </a:r>
            <a:r>
              <a:rPr lang="en-US" altLang="zh-CN" dirty="0" err="1" smtClean="0"/>
              <a:t>etc</a:t>
            </a:r>
            <a:r>
              <a:rPr lang="en-US" altLang="zh-CN" dirty="0" smtClean="0"/>
              <a:t>/</a:t>
            </a:r>
            <a:r>
              <a:rPr lang="en-US" altLang="zh-CN" dirty="0" err="1" smtClean="0"/>
              <a:t>passwd文件中。由于该文件对于任何用户都是可读的，因而存在口令安全隐患</a:t>
            </a:r>
            <a:r>
              <a:rPr lang="en-US" altLang="zh-CN" dirty="0" smtClean="0"/>
              <a:t>。</a:t>
            </a:r>
          </a:p>
          <a:p>
            <a:pPr marL="0" indent="0" algn="just" eaLnBrk="1" hangingPunct="1">
              <a:spcBef>
                <a:spcPts val="0"/>
              </a:spcBef>
              <a:buFontTx/>
              <a:buNone/>
            </a:pPr>
            <a:r>
              <a:rPr lang="en-US" altLang="zh-CN" dirty="0" err="1" smtClean="0"/>
              <a:t>为确保用户的口令安全，在</a:t>
            </a:r>
            <a:r>
              <a:rPr lang="en-US" altLang="zh-CN" dirty="0" smtClean="0"/>
              <a:t>/etc/</a:t>
            </a:r>
            <a:r>
              <a:rPr lang="en-US" altLang="zh-CN" dirty="0" err="1" smtClean="0"/>
              <a:t>passwd文件中不再保存用户的口令数据，用户的口令被加密后存放在</a:t>
            </a:r>
            <a:r>
              <a:rPr lang="en-US" altLang="zh-CN" dirty="0" smtClean="0"/>
              <a:t>/etc/shadow文件中，passwd文件仍然保持了所有用户的可读性，而shadow文件只有root账号才可读。这种机制称为影子密码体系。在默认安装</a:t>
            </a:r>
            <a:r>
              <a:rPr lang="en-US" altLang="zh-CN" dirty="0" smtClean="0">
                <a:solidFill>
                  <a:srgbClr val="FF0000"/>
                </a:solidFill>
              </a:rPr>
              <a:t>RedHat Linux 9</a:t>
            </a:r>
            <a:r>
              <a:rPr lang="en-US" altLang="zh-CN" dirty="0" smtClean="0"/>
              <a:t>时，shadow文件中的口令使用</a:t>
            </a:r>
            <a:r>
              <a:rPr lang="en-US" altLang="zh-CN" dirty="0" smtClean="0">
                <a:solidFill>
                  <a:srgbClr val="FF0000"/>
                </a:solidFill>
              </a:rPr>
              <a:t>MD5</a:t>
            </a:r>
            <a:r>
              <a:rPr lang="en-US" altLang="zh-CN" dirty="0" smtClean="0"/>
              <a:t>加密。</a:t>
            </a:r>
            <a:endParaRPr lang="zh-CN" altLang="en-US" dirty="0" smtClean="0"/>
          </a:p>
        </p:txBody>
      </p:sp>
    </p:spTree>
    <p:extLst>
      <p:ext uri="{BB962C8B-B14F-4D97-AF65-F5344CB8AC3E}">
        <p14:creationId xmlns:p14="http://schemas.microsoft.com/office/powerpoint/2010/main" val="3520441845"/>
      </p:ext>
    </p:extLst>
  </p:cSld>
  <p:clrMapOvr>
    <a:masterClrMapping/>
  </p:clrMapOvr>
  <p:transition spd="med"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1187624" y="274638"/>
            <a:ext cx="7499176" cy="1143000"/>
          </a:xfrm>
        </p:spPr>
        <p:txBody>
          <a:bodyPr/>
          <a:lstStyle/>
          <a:p>
            <a:pPr eaLnBrk="1" hangingPunct="1"/>
            <a:r>
              <a:rPr lang="en-US" altLang="en-US" dirty="0">
                <a:solidFill>
                  <a:srgbClr val="993300"/>
                </a:solidFill>
              </a:rPr>
              <a:t>3. </a:t>
            </a:r>
            <a:r>
              <a:rPr lang="en-US" altLang="en-US" dirty="0" err="1">
                <a:solidFill>
                  <a:srgbClr val="993300"/>
                </a:solidFill>
              </a:rPr>
              <a:t>影子密码体系</a:t>
            </a:r>
            <a:endParaRPr lang="zh-CN" altLang="en-US" b="1" dirty="0" smtClean="0">
              <a:solidFill>
                <a:srgbClr val="993300"/>
              </a:solidFill>
            </a:endParaRPr>
          </a:p>
        </p:txBody>
      </p:sp>
      <p:sp>
        <p:nvSpPr>
          <p:cNvPr id="304131" name="Rectangle 3"/>
          <p:cNvSpPr>
            <a:spLocks noGrp="1" noChangeArrowheads="1"/>
          </p:cNvSpPr>
          <p:nvPr>
            <p:ph type="body" sz="half" idx="1"/>
          </p:nvPr>
        </p:nvSpPr>
        <p:spPr>
          <a:xfrm>
            <a:off x="827584" y="1869953"/>
            <a:ext cx="7859216" cy="2279772"/>
          </a:xfrm>
        </p:spPr>
        <p:txBody>
          <a:bodyPr/>
          <a:lstStyle/>
          <a:p>
            <a:pPr marL="0" indent="0" eaLnBrk="1" hangingPunct="1">
              <a:spcBef>
                <a:spcPts val="0"/>
              </a:spcBef>
              <a:buFontTx/>
              <a:buNone/>
            </a:pPr>
            <a:r>
              <a:rPr lang="en-US" altLang="zh-CN" dirty="0" err="1" smtClean="0"/>
              <a:t>通常在Linux中的所有账户信息都记录在</a:t>
            </a:r>
            <a:r>
              <a:rPr lang="en-US" altLang="zh-CN" dirty="0" smtClean="0"/>
              <a:t>/</a:t>
            </a:r>
            <a:r>
              <a:rPr lang="en-US" altLang="zh-CN" dirty="0" err="1" smtClean="0"/>
              <a:t>etc</a:t>
            </a:r>
            <a:r>
              <a:rPr lang="en-US" altLang="zh-CN" dirty="0" smtClean="0"/>
              <a:t>/passwd中，该文件的存取属性为644，也就是对所有用户可读，但只用root组中的用户才能修改。</a:t>
            </a:r>
          </a:p>
          <a:p>
            <a:pPr marL="0" indent="0" eaLnBrk="1" hangingPunct="1">
              <a:spcBef>
                <a:spcPts val="0"/>
              </a:spcBef>
              <a:buFontTx/>
              <a:buNone/>
            </a:pPr>
            <a:r>
              <a:rPr lang="zh-CN" altLang="en-US" dirty="0" smtClean="0"/>
              <a:t>在</a:t>
            </a:r>
            <a:r>
              <a:rPr lang="en-US" altLang="zh-CN" dirty="0" smtClean="0"/>
              <a:t>/</a:t>
            </a:r>
            <a:r>
              <a:rPr lang="en-US" altLang="zh-CN" dirty="0" err="1" smtClean="0"/>
              <a:t>etc</a:t>
            </a:r>
            <a:r>
              <a:rPr lang="en-US" altLang="zh-CN" dirty="0" smtClean="0"/>
              <a:t>/</a:t>
            </a:r>
            <a:r>
              <a:rPr lang="en-US" altLang="zh-CN" dirty="0" err="1" smtClean="0"/>
              <a:t>passwd</a:t>
            </a:r>
            <a:r>
              <a:rPr lang="zh-CN" altLang="en-US" dirty="0" smtClean="0"/>
              <a:t>文件中，每一行都代表一个用户的账号信息，而每个用户的信息都是以</a:t>
            </a:r>
            <a:r>
              <a:rPr lang="zh-CN" altLang="en-US" dirty="0" smtClean="0">
                <a:latin typeface="Times New Roman" panose="02020603050405020304" pitchFamily="18" charset="0"/>
              </a:rPr>
              <a:t>“</a:t>
            </a:r>
            <a:r>
              <a:rPr lang="en-US" altLang="zh-CN" dirty="0" smtClean="0"/>
              <a:t>:</a:t>
            </a:r>
            <a:r>
              <a:rPr lang="en-US" altLang="zh-CN" dirty="0" smtClean="0">
                <a:latin typeface="Times New Roman" panose="02020603050405020304" pitchFamily="18" charset="0"/>
              </a:rPr>
              <a:t>”</a:t>
            </a:r>
            <a:r>
              <a:rPr lang="zh-CN" altLang="en-US" dirty="0" smtClean="0"/>
              <a:t>来分隔不同的字段记录，其中包含</a:t>
            </a:r>
            <a:r>
              <a:rPr lang="en-US" altLang="zh-CN" dirty="0" smtClean="0"/>
              <a:t>7</a:t>
            </a:r>
            <a:r>
              <a:rPr lang="zh-CN" altLang="en-US" dirty="0" smtClean="0"/>
              <a:t>个字段，见下表。</a:t>
            </a:r>
          </a:p>
        </p:txBody>
      </p:sp>
      <p:graphicFrame>
        <p:nvGraphicFramePr>
          <p:cNvPr id="370692" name="Group 4"/>
          <p:cNvGraphicFramePr>
            <a:graphicFrameLocks noGrp="1"/>
          </p:cNvGraphicFramePr>
          <p:nvPr>
            <p:ph sz="half" idx="2"/>
            <p:extLst>
              <p:ext uri="{D42A27DB-BD31-4B8C-83A1-F6EECF244321}">
                <p14:modId xmlns:p14="http://schemas.microsoft.com/office/powerpoint/2010/main" val="1035244589"/>
              </p:ext>
            </p:extLst>
          </p:nvPr>
        </p:nvGraphicFramePr>
        <p:xfrm>
          <a:off x="977354" y="4737528"/>
          <a:ext cx="7559675" cy="1189038"/>
        </p:xfrm>
        <a:graphic>
          <a:graphicData uri="http://schemas.openxmlformats.org/drawingml/2006/table">
            <a:tbl>
              <a:tblPr/>
              <a:tblGrid>
                <a:gridCol w="1008063"/>
                <a:gridCol w="1008062"/>
                <a:gridCol w="1008063"/>
                <a:gridCol w="1008062"/>
                <a:gridCol w="1223963"/>
                <a:gridCol w="1079500"/>
                <a:gridCol w="1223962"/>
              </a:tblGrid>
              <a:tr h="396346">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字段</a:t>
                      </a:r>
                      <a:r>
                        <a:rPr kumimoji="1" lang="en-US" altLang="zh-CN" sz="2000" b="0" i="0" u="none" strike="noStrike" cap="none" normalizeH="0" baseline="0" dirty="0" smtClean="0">
                          <a:ln>
                            <a:noFill/>
                          </a:ln>
                          <a:solidFill>
                            <a:schemeClr val="tx1"/>
                          </a:solidFill>
                          <a:effectLst/>
                          <a:latin typeface="Times New Roman" pitchFamily="18" charset="0"/>
                          <a:ea typeface="-보람M" pitchFamily="18" charset="-127"/>
                        </a:rPr>
                        <a:t>1</a:t>
                      </a:r>
                      <a:endParaRPr kumimoji="1" lang="en-US" altLang="zh-CN" sz="2000" b="0" i="0" u="none" strike="noStrike" cap="none" normalizeH="0" baseline="0" dirty="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字段</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2</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字段</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3</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字段</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4</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字段</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5</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字段</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6</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字段</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7</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用户名</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口令</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UID</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GID</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账号信息</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主目录</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登录</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shell</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46">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root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x</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0</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0</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root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/root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보람M" pitchFamily="18" charset="-127"/>
                        </a:rPr>
                        <a:t>/bin/bash</a:t>
                      </a:r>
                      <a:endParaRPr kumimoji="1" lang="en-US" altLang="zh-CN" sz="2000" b="0" i="0" u="none" strike="noStrike" cap="none" normalizeH="0" baseline="0" dirty="0" smtClean="0">
                        <a:ln>
                          <a:noFill/>
                        </a:ln>
                        <a:solidFill>
                          <a:schemeClr val="tx1"/>
                        </a:solidFill>
                        <a:effectLst/>
                        <a:latin typeface="굴림" pitchFamily="34" charset="-127"/>
                        <a:ea typeface="-보람M" pitchFamily="18" charset="-127"/>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4166" name="Rectangle 38"/>
          <p:cNvSpPr>
            <a:spLocks noChangeArrowheads="1"/>
          </p:cNvSpPr>
          <p:nvPr/>
        </p:nvSpPr>
        <p:spPr bwMode="auto">
          <a:xfrm>
            <a:off x="2771800" y="5949280"/>
            <a:ext cx="3400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nchor="ctr">
            <a:spAutoFit/>
          </a:bodyPr>
          <a:lstStyle>
            <a:lvl1pPr eaLnBrk="0" hangingPunct="0">
              <a:defRPr kumimoji="1" sz="2400">
                <a:solidFill>
                  <a:schemeClr val="tx1"/>
                </a:solidFill>
                <a:latin typeface="-보람M" pitchFamily="18" charset="-127"/>
                <a:ea typeface="-보람M" pitchFamily="18" charset="-127"/>
              </a:defRPr>
            </a:lvl1pPr>
            <a:lvl2pPr marL="742950" indent="-285750" eaLnBrk="0" hangingPunct="0">
              <a:defRPr kumimoji="1" sz="2400">
                <a:solidFill>
                  <a:schemeClr val="tx1"/>
                </a:solidFill>
                <a:latin typeface="-보람M" pitchFamily="18" charset="-127"/>
                <a:ea typeface="-보람M" pitchFamily="18" charset="-127"/>
              </a:defRPr>
            </a:lvl2pPr>
            <a:lvl3pPr marL="1143000" indent="-228600" eaLnBrk="0" hangingPunct="0">
              <a:defRPr kumimoji="1" sz="2400">
                <a:solidFill>
                  <a:schemeClr val="tx1"/>
                </a:solidFill>
                <a:latin typeface="-보람M" pitchFamily="18" charset="-127"/>
                <a:ea typeface="-보람M" pitchFamily="18" charset="-127"/>
              </a:defRPr>
            </a:lvl3pPr>
            <a:lvl4pPr marL="1600200" indent="-228600" eaLnBrk="0" hangingPunct="0">
              <a:defRPr kumimoji="1" sz="2400">
                <a:solidFill>
                  <a:schemeClr val="tx1"/>
                </a:solidFill>
                <a:latin typeface="-보람M" pitchFamily="18" charset="-127"/>
                <a:ea typeface="-보람M" pitchFamily="18" charset="-127"/>
              </a:defRPr>
            </a:lvl4pPr>
            <a:lvl5pPr marL="2057400" indent="-228600" eaLnBrk="0" hangingPunct="0">
              <a:defRPr kumimoji="1" sz="2400">
                <a:solidFill>
                  <a:schemeClr val="tx1"/>
                </a:solidFill>
                <a:latin typeface="-보람M" pitchFamily="18" charset="-127"/>
                <a:ea typeface="-보람M" pitchFamily="18" charset="-127"/>
              </a:defRPr>
            </a:lvl5pPr>
            <a:lvl6pPr marL="25146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6pPr>
            <a:lvl7pPr marL="29718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7pPr>
            <a:lvl8pPr marL="34290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8pPr>
            <a:lvl9pPr marL="38862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9pPr>
          </a:lstStyle>
          <a:p>
            <a:pPr eaLnBrk="1" hangingPunct="1"/>
            <a:r>
              <a:rPr lang="en-US" altLang="en-US" sz="2000" dirty="0"/>
              <a:t>/</a:t>
            </a:r>
            <a:r>
              <a:rPr lang="en-US" altLang="en-US" sz="2000" dirty="0" err="1"/>
              <a:t>etc</a:t>
            </a:r>
            <a:r>
              <a:rPr lang="en-US" altLang="en-US" sz="2000" dirty="0"/>
              <a:t>/</a:t>
            </a:r>
            <a:r>
              <a:rPr lang="en-US" altLang="en-US" sz="2000" dirty="0" err="1"/>
              <a:t>passwd中包含的字段</a:t>
            </a:r>
            <a:endParaRPr lang="zh-CN" altLang="en-US" sz="2000" dirty="0"/>
          </a:p>
        </p:txBody>
      </p:sp>
      <p:sp>
        <p:nvSpPr>
          <p:cNvPr id="2" name="矩形 1"/>
          <p:cNvSpPr/>
          <p:nvPr/>
        </p:nvSpPr>
        <p:spPr>
          <a:xfrm>
            <a:off x="827584" y="1201305"/>
            <a:ext cx="5068218" cy="523220"/>
          </a:xfrm>
          <a:prstGeom prst="rect">
            <a:avLst/>
          </a:prstGeom>
          <a:solidFill>
            <a:srgbClr val="002060"/>
          </a:solidFill>
        </p:spPr>
        <p:txBody>
          <a:bodyPr wrap="square">
            <a:spAutoFit/>
          </a:bodyPr>
          <a:lstStyle/>
          <a:p>
            <a:r>
              <a:rPr lang="zh-CN" altLang="en-US" sz="2800" dirty="0">
                <a:solidFill>
                  <a:schemeClr val="bg1"/>
                </a:solidFill>
              </a:rPr>
              <a:t>用户账号信息</a:t>
            </a:r>
            <a:r>
              <a:rPr lang="en-US" altLang="zh-CN" sz="2800" dirty="0">
                <a:solidFill>
                  <a:schemeClr val="bg1"/>
                </a:solidFill>
              </a:rPr>
              <a:t>——/</a:t>
            </a:r>
            <a:r>
              <a:rPr lang="en-US" altLang="zh-CN" sz="2800" dirty="0" err="1">
                <a:solidFill>
                  <a:schemeClr val="bg1"/>
                </a:solidFill>
              </a:rPr>
              <a:t>etc</a:t>
            </a:r>
            <a:r>
              <a:rPr lang="en-US" altLang="zh-CN" sz="2800" dirty="0">
                <a:solidFill>
                  <a:schemeClr val="bg1"/>
                </a:solidFill>
              </a:rPr>
              <a:t>/</a:t>
            </a:r>
            <a:r>
              <a:rPr lang="en-US" altLang="zh-CN" sz="2800" dirty="0" err="1">
                <a:solidFill>
                  <a:schemeClr val="bg1"/>
                </a:solidFill>
              </a:rPr>
              <a:t>passwd</a:t>
            </a:r>
            <a:endParaRPr lang="zh-CN" altLang="en-US" sz="2800" dirty="0">
              <a:solidFill>
                <a:schemeClr val="bg1"/>
              </a:solidFill>
            </a:endParaRPr>
          </a:p>
        </p:txBody>
      </p:sp>
    </p:spTree>
    <p:extLst>
      <p:ext uri="{BB962C8B-B14F-4D97-AF65-F5344CB8AC3E}">
        <p14:creationId xmlns:p14="http://schemas.microsoft.com/office/powerpoint/2010/main" val="615699761"/>
      </p:ext>
    </p:extLst>
  </p:cSld>
  <p:clrMapOvr>
    <a:masterClrMapping/>
  </p:clrMapOvr>
  <p:transition spd="med"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971600" y="274638"/>
            <a:ext cx="7715200" cy="634082"/>
          </a:xfrm>
        </p:spPr>
        <p:txBody>
          <a:bodyPr/>
          <a:lstStyle/>
          <a:p>
            <a:pPr eaLnBrk="1" hangingPunct="1"/>
            <a:r>
              <a:rPr lang="en-US" altLang="en-US" dirty="0" smtClean="0">
                <a:solidFill>
                  <a:srgbClr val="993300"/>
                </a:solidFill>
              </a:rPr>
              <a:t>3. </a:t>
            </a:r>
            <a:r>
              <a:rPr lang="en-US" altLang="en-US" dirty="0" err="1" smtClean="0">
                <a:solidFill>
                  <a:srgbClr val="993300"/>
                </a:solidFill>
              </a:rPr>
              <a:t>影子密码体系</a:t>
            </a:r>
            <a:endParaRPr lang="zh-CN" altLang="en-US" b="1" dirty="0" smtClean="0">
              <a:solidFill>
                <a:srgbClr val="993300"/>
              </a:solidFill>
            </a:endParaRPr>
          </a:p>
        </p:txBody>
      </p:sp>
      <p:sp>
        <p:nvSpPr>
          <p:cNvPr id="307203" name="Rectangle 3"/>
          <p:cNvSpPr>
            <a:spLocks noGrp="1" noChangeArrowheads="1"/>
          </p:cNvSpPr>
          <p:nvPr>
            <p:ph type="body" idx="1"/>
          </p:nvPr>
        </p:nvSpPr>
        <p:spPr>
          <a:xfrm>
            <a:off x="808856" y="2060848"/>
            <a:ext cx="8040687" cy="2088232"/>
          </a:xfrm>
        </p:spPr>
        <p:txBody>
          <a:bodyPr/>
          <a:lstStyle/>
          <a:p>
            <a:pPr marL="0" indent="0" eaLnBrk="1" hangingPunct="1">
              <a:spcBef>
                <a:spcPts val="0"/>
              </a:spcBef>
              <a:buFontTx/>
              <a:buNone/>
            </a:pPr>
            <a:r>
              <a:rPr lang="zh-CN" altLang="en-US" dirty="0" smtClean="0"/>
              <a:t>在</a:t>
            </a:r>
            <a:r>
              <a:rPr lang="en-US" altLang="zh-CN" dirty="0" smtClean="0"/>
              <a:t>Linux</a:t>
            </a:r>
            <a:r>
              <a:rPr lang="zh-CN" altLang="en-US" dirty="0" smtClean="0"/>
              <a:t>系统中通常使用影子口令机制（</a:t>
            </a:r>
            <a:r>
              <a:rPr lang="en-US" altLang="zh-CN" dirty="0" smtClean="0"/>
              <a:t>Shadow Password</a:t>
            </a:r>
            <a:r>
              <a:rPr lang="zh-CN" altLang="en-US" dirty="0" smtClean="0"/>
              <a:t>），用户的身份信息被存放在</a:t>
            </a:r>
            <a:r>
              <a:rPr lang="en-US" altLang="zh-CN" dirty="0" smtClean="0"/>
              <a:t>/</a:t>
            </a:r>
            <a:r>
              <a:rPr lang="en-US" altLang="zh-CN" dirty="0" err="1" smtClean="0"/>
              <a:t>etc</a:t>
            </a:r>
            <a:r>
              <a:rPr lang="en-US" altLang="zh-CN" dirty="0" smtClean="0"/>
              <a:t>/</a:t>
            </a:r>
            <a:r>
              <a:rPr lang="en-US" altLang="zh-CN" dirty="0" err="1" smtClean="0"/>
              <a:t>passwd</a:t>
            </a:r>
            <a:r>
              <a:rPr lang="zh-CN" altLang="en-US" dirty="0" smtClean="0"/>
              <a:t>文件中，用户的口令信息加密后保存在另一个文件</a:t>
            </a:r>
            <a:r>
              <a:rPr lang="en-US" altLang="zh-CN" dirty="0" smtClean="0"/>
              <a:t>/</a:t>
            </a:r>
            <a:r>
              <a:rPr lang="en-US" altLang="zh-CN" dirty="0" err="1" smtClean="0"/>
              <a:t>etc</a:t>
            </a:r>
            <a:r>
              <a:rPr lang="en-US" altLang="zh-CN" dirty="0" smtClean="0"/>
              <a:t>/shadow</a:t>
            </a:r>
            <a:r>
              <a:rPr lang="zh-CN" altLang="en-US" dirty="0" smtClean="0"/>
              <a:t>中，并只设置</a:t>
            </a:r>
            <a:r>
              <a:rPr lang="en-US" altLang="zh-CN" dirty="0" smtClean="0"/>
              <a:t>root</a:t>
            </a:r>
            <a:r>
              <a:rPr lang="zh-CN" altLang="en-US" dirty="0" smtClean="0"/>
              <a:t>账号的可读属性，因而大大提高了系统的安全性能。 </a:t>
            </a:r>
            <a:endParaRPr lang="en-US" altLang="zh-CN" dirty="0" smtClean="0"/>
          </a:p>
        </p:txBody>
      </p:sp>
      <p:sp>
        <p:nvSpPr>
          <p:cNvPr id="2" name="矩形 1"/>
          <p:cNvSpPr/>
          <p:nvPr/>
        </p:nvSpPr>
        <p:spPr>
          <a:xfrm>
            <a:off x="953906" y="1347154"/>
            <a:ext cx="4572000" cy="461665"/>
          </a:xfrm>
          <a:prstGeom prst="rect">
            <a:avLst/>
          </a:prstGeom>
          <a:solidFill>
            <a:srgbClr val="002060"/>
          </a:solidFill>
        </p:spPr>
        <p:txBody>
          <a:bodyPr>
            <a:spAutoFit/>
          </a:bodyPr>
          <a:lstStyle/>
          <a:p>
            <a:r>
              <a:rPr lang="zh-CN" altLang="en-US" sz="2400" dirty="0">
                <a:solidFill>
                  <a:schemeClr val="bg1"/>
                </a:solidFill>
              </a:rPr>
              <a:t>用户口令文件</a:t>
            </a:r>
            <a:r>
              <a:rPr lang="en-US" altLang="zh-CN" sz="2400" dirty="0">
                <a:solidFill>
                  <a:schemeClr val="bg1"/>
                </a:solidFill>
              </a:rPr>
              <a:t>——/</a:t>
            </a:r>
            <a:r>
              <a:rPr lang="en-US" altLang="zh-CN" sz="2400" dirty="0" err="1">
                <a:solidFill>
                  <a:schemeClr val="bg1"/>
                </a:solidFill>
              </a:rPr>
              <a:t>etc</a:t>
            </a:r>
            <a:r>
              <a:rPr lang="en-US" altLang="zh-CN" sz="2400" dirty="0">
                <a:solidFill>
                  <a:schemeClr val="bg1"/>
                </a:solidFill>
              </a:rPr>
              <a:t>/shadow</a:t>
            </a:r>
            <a:endParaRPr lang="zh-CN" altLang="en-US" sz="2400" dirty="0">
              <a:solidFill>
                <a:schemeClr val="bg1"/>
              </a:solidFill>
            </a:endParaRPr>
          </a:p>
        </p:txBody>
      </p:sp>
    </p:spTree>
    <p:extLst>
      <p:ext uri="{BB962C8B-B14F-4D97-AF65-F5344CB8AC3E}">
        <p14:creationId xmlns:p14="http://schemas.microsoft.com/office/powerpoint/2010/main" val="796403924"/>
      </p:ext>
    </p:extLst>
  </p:cSld>
  <p:clrMapOvr>
    <a:masterClrMapping/>
  </p:clrMapOvr>
  <p:transition spd="med"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1115616" y="274638"/>
            <a:ext cx="7571184" cy="562074"/>
          </a:xfrm>
        </p:spPr>
        <p:txBody>
          <a:bodyPr/>
          <a:lstStyle/>
          <a:p>
            <a:pPr eaLnBrk="1" hangingPunct="1"/>
            <a:r>
              <a:rPr lang="en-US" altLang="en-US" dirty="0">
                <a:solidFill>
                  <a:srgbClr val="993300"/>
                </a:solidFill>
              </a:rPr>
              <a:t>3. </a:t>
            </a:r>
            <a:r>
              <a:rPr lang="en-US" altLang="en-US" dirty="0" err="1">
                <a:solidFill>
                  <a:srgbClr val="993300"/>
                </a:solidFill>
              </a:rPr>
              <a:t>影子密码体系</a:t>
            </a:r>
            <a:endParaRPr lang="zh-CN" altLang="en-US" b="1" dirty="0" smtClean="0">
              <a:solidFill>
                <a:srgbClr val="993300"/>
              </a:solidFill>
            </a:endParaRPr>
          </a:p>
        </p:txBody>
      </p:sp>
      <p:sp>
        <p:nvSpPr>
          <p:cNvPr id="308227" name="Rectangle 3"/>
          <p:cNvSpPr>
            <a:spLocks noGrp="1" noChangeArrowheads="1"/>
          </p:cNvSpPr>
          <p:nvPr>
            <p:ph type="body" sz="half" idx="1"/>
          </p:nvPr>
        </p:nvSpPr>
        <p:spPr>
          <a:xfrm>
            <a:off x="683568" y="1089565"/>
            <a:ext cx="8280920" cy="762000"/>
          </a:xfrm>
        </p:spPr>
        <p:txBody>
          <a:bodyPr/>
          <a:lstStyle/>
          <a:p>
            <a:pPr marL="0" indent="0" algn="just" eaLnBrk="1" hangingPunct="1">
              <a:spcBef>
                <a:spcPts val="0"/>
              </a:spcBef>
              <a:buFontTx/>
              <a:buNone/>
            </a:pPr>
            <a:r>
              <a:rPr lang="zh-CN" altLang="en-US" sz="2000" dirty="0" smtClean="0"/>
              <a:t>在</a:t>
            </a:r>
            <a:r>
              <a:rPr lang="en-US" altLang="zh-CN" sz="2000" dirty="0" smtClean="0"/>
              <a:t>/</a:t>
            </a:r>
            <a:r>
              <a:rPr lang="en-US" altLang="zh-CN" sz="2000" dirty="0" err="1" smtClean="0"/>
              <a:t>etc</a:t>
            </a:r>
            <a:r>
              <a:rPr lang="en-US" altLang="zh-CN" sz="2000" dirty="0" smtClean="0"/>
              <a:t>/shadow</a:t>
            </a:r>
            <a:r>
              <a:rPr lang="zh-CN" altLang="en-US" sz="2000" dirty="0" smtClean="0"/>
              <a:t>文件中有</a:t>
            </a:r>
            <a:r>
              <a:rPr lang="en-US" altLang="zh-CN" sz="2000" dirty="0" smtClean="0"/>
              <a:t>9</a:t>
            </a:r>
            <a:r>
              <a:rPr lang="zh-CN" altLang="en-US" sz="2000" dirty="0" smtClean="0"/>
              <a:t>个字段，每个字段使用</a:t>
            </a:r>
            <a:r>
              <a:rPr lang="zh-CN" altLang="en-US" sz="2000" dirty="0" smtClean="0">
                <a:latin typeface="Times New Roman" panose="02020603050405020304" pitchFamily="18" charset="0"/>
              </a:rPr>
              <a:t>“</a:t>
            </a:r>
            <a:r>
              <a:rPr lang="zh-CN" altLang="en-US" sz="2000" dirty="0" smtClean="0"/>
              <a:t>：</a:t>
            </a:r>
            <a:r>
              <a:rPr lang="zh-CN" altLang="en-US" sz="2000" dirty="0" smtClean="0">
                <a:latin typeface="Times New Roman" panose="02020603050405020304" pitchFamily="18" charset="0"/>
              </a:rPr>
              <a:t>”</a:t>
            </a:r>
            <a:r>
              <a:rPr lang="zh-CN" altLang="en-US" sz="2000" dirty="0" smtClean="0"/>
              <a:t>分隔。其中保存了用户名、加密后的口令等信息。各字段的含义见下表。</a:t>
            </a:r>
            <a:endParaRPr lang="en-US" altLang="zh-CN" sz="2000" dirty="0" smtClean="0"/>
          </a:p>
        </p:txBody>
      </p:sp>
      <p:graphicFrame>
        <p:nvGraphicFramePr>
          <p:cNvPr id="374788" name="Group 4"/>
          <p:cNvGraphicFramePr>
            <a:graphicFrameLocks noGrp="1"/>
          </p:cNvGraphicFramePr>
          <p:nvPr>
            <p:ph sz="half" idx="2"/>
            <p:extLst>
              <p:ext uri="{D42A27DB-BD31-4B8C-83A1-F6EECF244321}">
                <p14:modId xmlns:p14="http://schemas.microsoft.com/office/powerpoint/2010/main" val="2220301777"/>
              </p:ext>
            </p:extLst>
          </p:nvPr>
        </p:nvGraphicFramePr>
        <p:xfrm>
          <a:off x="1081118" y="1928803"/>
          <a:ext cx="7605682" cy="3840616"/>
        </p:xfrm>
        <a:graphic>
          <a:graphicData uri="http://schemas.openxmlformats.org/drawingml/2006/table">
            <a:tbl>
              <a:tblPr/>
              <a:tblGrid>
                <a:gridCol w="969384"/>
                <a:gridCol w="6636298"/>
              </a:tblGrid>
              <a:tr h="426856">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보람M" pitchFamily="18" charset="-127"/>
                        </a:rPr>
                        <a:t>字 段</a:t>
                      </a:r>
                      <a:endParaRPr kumimoji="1" lang="zh-CN" altLang="en-US" sz="2000" b="1" i="0" u="none" strike="noStrike" cap="none" normalizeH="0" baseline="0" dirty="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보람M" pitchFamily="18" charset="-127"/>
                        </a:rPr>
                        <a:t>说   明</a:t>
                      </a:r>
                      <a:endParaRPr kumimoji="1" lang="zh-CN" altLang="en-US" sz="2000" b="1" i="0" u="none" strike="noStrike" cap="none" normalizeH="0" baseline="0" dirty="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4447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1</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用户账号名称，如</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root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235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2</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用户加密后的口令。如果该字段的值为“</a:t>
                      </a:r>
                      <a:r>
                        <a:rPr kumimoji="1" lang="en-US" altLang="zh-CN" sz="2000" b="0" i="0" u="none" strike="noStrike" cap="none" normalizeH="0" baseline="0" dirty="0" smtClean="0">
                          <a:ln>
                            <a:noFill/>
                          </a:ln>
                          <a:solidFill>
                            <a:schemeClr val="tx1"/>
                          </a:solidFill>
                          <a:effectLst/>
                          <a:latin typeface="Times New Roman" pitchFamily="18" charset="0"/>
                          <a:ea typeface="-보람M" pitchFamily="18" charset="-127"/>
                        </a:rPr>
                        <a:t>!!”</a:t>
                      </a: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和“*”，则表示该用户当前没有密码，也不能登录系统，这些用户通常是标准账号。其他的用户密码都是经过</a:t>
                      </a:r>
                      <a:r>
                        <a:rPr kumimoji="1" lang="en-US" altLang="zh-CN" sz="2000" b="0" i="0" u="none" strike="noStrike" cap="none" normalizeH="0" baseline="0" dirty="0" smtClean="0">
                          <a:ln>
                            <a:noFill/>
                          </a:ln>
                          <a:solidFill>
                            <a:schemeClr val="tx1"/>
                          </a:solidFill>
                          <a:effectLst/>
                          <a:latin typeface="Times New Roman" pitchFamily="18" charset="0"/>
                          <a:ea typeface="-보람M" pitchFamily="18" charset="-127"/>
                        </a:rPr>
                        <a:t>MD5</a:t>
                      </a: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加密后的内容。另外，用户任何时候都不能通过直接修改该字段的方法，来更变用户口令</a:t>
                      </a:r>
                      <a:endParaRPr kumimoji="1" lang="zh-CN" altLang="en-US" sz="2000" b="0" i="0" u="none" strike="noStrike" cap="none" normalizeH="0" baseline="0" dirty="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3</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由</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1970</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年</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1</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月</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1</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号算起，到最后一次修改密码的时间间隔（以日为单位）</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4</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密码自上次修改后，要间隔多少天数后才能再次被修改，如果为</a:t>
                      </a:r>
                      <a:r>
                        <a:rPr kumimoji="1" lang="en-US" altLang="zh-CN" sz="2000" b="0" i="0" u="none" strike="noStrike" cap="none" normalizeH="0" baseline="0" dirty="0" smtClean="0">
                          <a:ln>
                            <a:noFill/>
                          </a:ln>
                          <a:solidFill>
                            <a:schemeClr val="tx1"/>
                          </a:solidFill>
                          <a:effectLst/>
                          <a:latin typeface="Times New Roman" pitchFamily="18" charset="0"/>
                          <a:ea typeface="-보람M" pitchFamily="18" charset="-127"/>
                        </a:rPr>
                        <a:t>0</a:t>
                      </a: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则无限制</a:t>
                      </a:r>
                      <a:endParaRPr kumimoji="1" lang="zh-CN" altLang="en-US" sz="2000" b="0" i="0" u="none" strike="noStrike" cap="none" normalizeH="0" baseline="0" dirty="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8248" name="Rectangle 24"/>
          <p:cNvSpPr>
            <a:spLocks noChangeArrowheads="1"/>
          </p:cNvSpPr>
          <p:nvPr/>
        </p:nvSpPr>
        <p:spPr bwMode="auto">
          <a:xfrm>
            <a:off x="3200995" y="5877272"/>
            <a:ext cx="3400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nchor="ctr">
            <a:spAutoFit/>
          </a:bodyPr>
          <a:lstStyle>
            <a:lvl1pPr eaLnBrk="0" hangingPunct="0">
              <a:defRPr kumimoji="1" sz="2400">
                <a:solidFill>
                  <a:schemeClr val="tx1"/>
                </a:solidFill>
                <a:latin typeface="-보람M" pitchFamily="18" charset="-127"/>
                <a:ea typeface="-보람M" pitchFamily="18" charset="-127"/>
              </a:defRPr>
            </a:lvl1pPr>
            <a:lvl2pPr marL="742950" indent="-285750" eaLnBrk="0" hangingPunct="0">
              <a:defRPr kumimoji="1" sz="2400">
                <a:solidFill>
                  <a:schemeClr val="tx1"/>
                </a:solidFill>
                <a:latin typeface="-보람M" pitchFamily="18" charset="-127"/>
                <a:ea typeface="-보람M" pitchFamily="18" charset="-127"/>
              </a:defRPr>
            </a:lvl2pPr>
            <a:lvl3pPr marL="1143000" indent="-228600" eaLnBrk="0" hangingPunct="0">
              <a:defRPr kumimoji="1" sz="2400">
                <a:solidFill>
                  <a:schemeClr val="tx1"/>
                </a:solidFill>
                <a:latin typeface="-보람M" pitchFamily="18" charset="-127"/>
                <a:ea typeface="-보람M" pitchFamily="18" charset="-127"/>
              </a:defRPr>
            </a:lvl3pPr>
            <a:lvl4pPr marL="1600200" indent="-228600" eaLnBrk="0" hangingPunct="0">
              <a:defRPr kumimoji="1" sz="2400">
                <a:solidFill>
                  <a:schemeClr val="tx1"/>
                </a:solidFill>
                <a:latin typeface="-보람M" pitchFamily="18" charset="-127"/>
                <a:ea typeface="-보람M" pitchFamily="18" charset="-127"/>
              </a:defRPr>
            </a:lvl4pPr>
            <a:lvl5pPr marL="2057400" indent="-228600" eaLnBrk="0" hangingPunct="0">
              <a:defRPr kumimoji="1" sz="2400">
                <a:solidFill>
                  <a:schemeClr val="tx1"/>
                </a:solidFill>
                <a:latin typeface="-보람M" pitchFamily="18" charset="-127"/>
                <a:ea typeface="-보람M" pitchFamily="18" charset="-127"/>
              </a:defRPr>
            </a:lvl5pPr>
            <a:lvl6pPr marL="25146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6pPr>
            <a:lvl7pPr marL="29718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7pPr>
            <a:lvl8pPr marL="34290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8pPr>
            <a:lvl9pPr marL="38862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9pPr>
          </a:lstStyle>
          <a:p>
            <a:pPr eaLnBrk="1" hangingPunct="1"/>
            <a:r>
              <a:rPr lang="en-US" altLang="en-US" sz="2000" dirty="0"/>
              <a:t>/</a:t>
            </a:r>
            <a:r>
              <a:rPr lang="en-US" altLang="en-US" sz="2000" dirty="0" err="1"/>
              <a:t>etc</a:t>
            </a:r>
            <a:r>
              <a:rPr lang="en-US" altLang="en-US" sz="2000" dirty="0"/>
              <a:t>/</a:t>
            </a:r>
            <a:r>
              <a:rPr lang="en-US" altLang="en-US" sz="2000" dirty="0" err="1"/>
              <a:t>shadow中包含的字段</a:t>
            </a:r>
            <a:endParaRPr lang="zh-CN" altLang="en-US" sz="2000" dirty="0"/>
          </a:p>
        </p:txBody>
      </p:sp>
    </p:spTree>
    <p:extLst>
      <p:ext uri="{BB962C8B-B14F-4D97-AF65-F5344CB8AC3E}">
        <p14:creationId xmlns:p14="http://schemas.microsoft.com/office/powerpoint/2010/main" val="3624949967"/>
      </p:ext>
    </p:extLst>
  </p:cSld>
  <p:clrMapOvr>
    <a:masterClrMapping/>
  </p:clrMapOvr>
  <p:transition spd="med"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87624" y="274638"/>
            <a:ext cx="7499176" cy="634082"/>
          </a:xfrm>
        </p:spPr>
        <p:txBody>
          <a:bodyPr/>
          <a:lstStyle/>
          <a:p>
            <a:pPr eaLnBrk="1" hangingPunct="1"/>
            <a:r>
              <a:rPr lang="en-US" altLang="en-US" dirty="0">
                <a:solidFill>
                  <a:srgbClr val="993300"/>
                </a:solidFill>
              </a:rPr>
              <a:t>3. </a:t>
            </a:r>
            <a:r>
              <a:rPr lang="en-US" altLang="en-US" dirty="0" err="1">
                <a:solidFill>
                  <a:srgbClr val="993300"/>
                </a:solidFill>
              </a:rPr>
              <a:t>影子密码体系</a:t>
            </a:r>
            <a:endParaRPr lang="zh-CN" altLang="en-US" b="1" dirty="0" smtClean="0">
              <a:solidFill>
                <a:srgbClr val="993300"/>
              </a:solidFill>
            </a:endParaRPr>
          </a:p>
        </p:txBody>
      </p:sp>
      <p:graphicFrame>
        <p:nvGraphicFramePr>
          <p:cNvPr id="375811" name="Group 3"/>
          <p:cNvGraphicFramePr>
            <a:graphicFrameLocks noGrp="1"/>
          </p:cNvGraphicFramePr>
          <p:nvPr>
            <p:ph idx="1"/>
            <p:extLst>
              <p:ext uri="{D42A27DB-BD31-4B8C-83A1-F6EECF244321}">
                <p14:modId xmlns:p14="http://schemas.microsoft.com/office/powerpoint/2010/main" val="35199652"/>
              </p:ext>
            </p:extLst>
          </p:nvPr>
        </p:nvGraphicFramePr>
        <p:xfrm>
          <a:off x="900113" y="1371600"/>
          <a:ext cx="7560319" cy="2900697"/>
        </p:xfrm>
        <a:graphic>
          <a:graphicData uri="http://schemas.openxmlformats.org/drawingml/2006/table">
            <a:tbl>
              <a:tblPr/>
              <a:tblGrid>
                <a:gridCol w="857785"/>
                <a:gridCol w="6702534"/>
              </a:tblGrid>
              <a:tr h="700887">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5</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密码自上次修改后，最多间隔多少天数后密码必须被修改</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0887">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6</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如果密码有时间限制，那么在过期前多少天向用户发出警告，默认为</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7</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天</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0887">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7</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如果密码设置为必须修改，到期后仍未修改，系统自动关闭账号的天数</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550">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8</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从</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1970</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年</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1</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月</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1</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号算起，到账号过期的天数</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53">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9</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系统保留，尚未使用</a:t>
                      </a:r>
                      <a:endParaRPr kumimoji="1" lang="zh-CN" altLang="en-US" sz="2000" b="0" i="0" u="none" strike="noStrike" cap="none" normalizeH="0" baseline="0" dirty="0" smtClean="0">
                        <a:ln>
                          <a:noFill/>
                        </a:ln>
                        <a:solidFill>
                          <a:schemeClr val="tx1"/>
                        </a:solidFill>
                        <a:effectLst/>
                        <a:latin typeface="굴림" pitchFamily="34" charset="-127"/>
                        <a:ea typeface="-보람M" pitchFamily="18" charset="-127"/>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25017115"/>
      </p:ext>
    </p:extLst>
  </p:cSld>
  <p:clrMapOvr>
    <a:masterClrMapping/>
  </p:clrMapOvr>
  <p:transition spd="med"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1115616" y="274638"/>
            <a:ext cx="7571184" cy="1143000"/>
          </a:xfrm>
        </p:spPr>
        <p:txBody>
          <a:bodyPr/>
          <a:lstStyle/>
          <a:p>
            <a:pPr eaLnBrk="1" hangingPunct="1"/>
            <a:r>
              <a:rPr lang="en-US" altLang="en-US" dirty="0">
                <a:solidFill>
                  <a:srgbClr val="993300"/>
                </a:solidFill>
              </a:rPr>
              <a:t>3. </a:t>
            </a:r>
            <a:r>
              <a:rPr lang="en-US" altLang="en-US" dirty="0" err="1">
                <a:solidFill>
                  <a:srgbClr val="993300"/>
                </a:solidFill>
              </a:rPr>
              <a:t>影子密码体系</a:t>
            </a:r>
            <a:endParaRPr lang="zh-CN" altLang="en-US" b="1" dirty="0" smtClean="0">
              <a:solidFill>
                <a:srgbClr val="993300"/>
              </a:solidFill>
            </a:endParaRPr>
          </a:p>
        </p:txBody>
      </p:sp>
      <p:sp>
        <p:nvSpPr>
          <p:cNvPr id="310275" name="Rectangle 3"/>
          <p:cNvSpPr>
            <a:spLocks noGrp="1" noChangeArrowheads="1"/>
          </p:cNvSpPr>
          <p:nvPr>
            <p:ph type="body" idx="1"/>
          </p:nvPr>
        </p:nvSpPr>
        <p:spPr>
          <a:xfrm>
            <a:off x="611188" y="1341438"/>
            <a:ext cx="8040687" cy="4319587"/>
          </a:xfrm>
        </p:spPr>
        <p:txBody>
          <a:bodyPr/>
          <a:lstStyle/>
          <a:p>
            <a:pPr marL="0" indent="0" algn="just" eaLnBrk="1" hangingPunct="1">
              <a:spcBef>
                <a:spcPts val="0"/>
              </a:spcBef>
              <a:spcAft>
                <a:spcPts val="600"/>
              </a:spcAft>
              <a:buNone/>
            </a:pPr>
            <a:r>
              <a:rPr lang="zh-CN" altLang="zh-CN" dirty="0"/>
              <a:t>使用影子密码机制可以提供以下的优点：</a:t>
            </a:r>
            <a:endParaRPr lang="zh-CN" altLang="en-US" dirty="0"/>
          </a:p>
          <a:p>
            <a:pPr marL="457200" indent="-457200" algn="just" eaLnBrk="1" hangingPunct="1">
              <a:spcBef>
                <a:spcPts val="0"/>
              </a:spcBef>
              <a:spcAft>
                <a:spcPts val="600"/>
              </a:spcAft>
              <a:buFont typeface="+mj-ea"/>
              <a:buAutoNum type="circleNumDbPlain"/>
            </a:pPr>
            <a:r>
              <a:rPr lang="zh-CN" altLang="zh-CN" dirty="0" smtClean="0"/>
              <a:t>影子</a:t>
            </a:r>
            <a:r>
              <a:rPr lang="zh-CN" altLang="zh-CN" dirty="0"/>
              <a:t>密码</a:t>
            </a:r>
            <a:r>
              <a:rPr lang="zh-CN" altLang="zh-CN" dirty="0" smtClean="0"/>
              <a:t>机制只</a:t>
            </a:r>
            <a:r>
              <a:rPr lang="zh-CN" altLang="zh-CN" dirty="0"/>
              <a:t>允许管理员root账户</a:t>
            </a:r>
            <a:r>
              <a:rPr lang="zh-CN" altLang="zh-CN" dirty="0" smtClean="0"/>
              <a:t>读取</a:t>
            </a:r>
            <a:r>
              <a:rPr lang="zh-CN" altLang="zh-CN" dirty="0"/>
              <a:t>shadow文件</a:t>
            </a:r>
            <a:r>
              <a:rPr lang="zh-CN" altLang="zh-CN" dirty="0" smtClean="0"/>
              <a:t>，</a:t>
            </a:r>
            <a:r>
              <a:rPr lang="zh-CN" altLang="zh-CN" dirty="0"/>
              <a:t>可以</a:t>
            </a:r>
            <a:r>
              <a:rPr lang="zh-CN" altLang="zh-CN" dirty="0" smtClean="0"/>
              <a:t>提</a:t>
            </a:r>
            <a:r>
              <a:rPr lang="en-US" altLang="zh-CN" dirty="0" smtClean="0"/>
              <a:t>高系统的安全性。密码是采用MD5算法加密</a:t>
            </a:r>
            <a:r>
              <a:rPr lang="zh-CN" altLang="en-US" dirty="0" smtClean="0"/>
              <a:t>即使</a:t>
            </a:r>
            <a:r>
              <a:rPr lang="en-US" altLang="zh-CN" dirty="0" err="1" smtClean="0"/>
              <a:t>root账户也无法直接获得口令的内容，但root账户可以变更用户密码或停用每个账户</a:t>
            </a:r>
            <a:r>
              <a:rPr lang="en-US" altLang="zh-CN" dirty="0" smtClean="0"/>
              <a:t>。</a:t>
            </a:r>
          </a:p>
          <a:p>
            <a:pPr marL="457200" indent="-457200" algn="just" eaLnBrk="1" hangingPunct="1">
              <a:lnSpc>
                <a:spcPct val="90000"/>
              </a:lnSpc>
              <a:spcBef>
                <a:spcPts val="0"/>
              </a:spcBef>
              <a:spcAft>
                <a:spcPts val="600"/>
              </a:spcAft>
              <a:buFont typeface="+mj-ea"/>
              <a:buAutoNum type="circleNumDbPlain"/>
            </a:pPr>
            <a:r>
              <a:rPr lang="zh-CN" altLang="en-US" dirty="0" smtClean="0"/>
              <a:t>可记录密码变更的时间。</a:t>
            </a:r>
          </a:p>
          <a:p>
            <a:pPr marL="457200" indent="-457200" algn="just" eaLnBrk="1" hangingPunct="1">
              <a:lnSpc>
                <a:spcPct val="90000"/>
              </a:lnSpc>
              <a:spcBef>
                <a:spcPts val="0"/>
              </a:spcBef>
              <a:spcAft>
                <a:spcPts val="600"/>
              </a:spcAft>
              <a:buFont typeface="+mj-ea"/>
              <a:buAutoNum type="circleNumDbPlain"/>
            </a:pPr>
            <a:r>
              <a:rPr lang="zh-CN" altLang="en-US" dirty="0" smtClean="0"/>
              <a:t>可以设置密码使用的时间，以避免用户的密码变更过于频繁。</a:t>
            </a:r>
          </a:p>
          <a:p>
            <a:pPr marL="457200" indent="-457200" algn="just" eaLnBrk="1" hangingPunct="1">
              <a:lnSpc>
                <a:spcPct val="90000"/>
              </a:lnSpc>
              <a:spcBef>
                <a:spcPts val="0"/>
              </a:spcBef>
              <a:spcAft>
                <a:spcPts val="600"/>
              </a:spcAft>
              <a:buFont typeface="+mj-ea"/>
              <a:buAutoNum type="circleNumDbPlain"/>
            </a:pPr>
            <a:r>
              <a:rPr lang="zh-CN" altLang="en-US" dirty="0" smtClean="0"/>
              <a:t>可以使用</a:t>
            </a:r>
            <a:r>
              <a:rPr lang="en-US" altLang="zh-CN" dirty="0" smtClean="0"/>
              <a:t>/</a:t>
            </a:r>
            <a:r>
              <a:rPr lang="en-US" altLang="zh-CN" dirty="0" err="1" smtClean="0"/>
              <a:t>etc</a:t>
            </a:r>
            <a:r>
              <a:rPr lang="en-US" altLang="zh-CN" dirty="0" smtClean="0"/>
              <a:t>/</a:t>
            </a:r>
            <a:r>
              <a:rPr lang="en-US" altLang="zh-CN" dirty="0" err="1" smtClean="0"/>
              <a:t>login.defs</a:t>
            </a:r>
            <a:r>
              <a:rPr lang="zh-CN" altLang="en-US" dirty="0" smtClean="0"/>
              <a:t>文件来设置密码的安全性原则，例如密码的最小长度或密码最短的使用时间等。 </a:t>
            </a:r>
          </a:p>
        </p:txBody>
      </p:sp>
    </p:spTree>
    <p:extLst>
      <p:ext uri="{BB962C8B-B14F-4D97-AF65-F5344CB8AC3E}">
        <p14:creationId xmlns:p14="http://schemas.microsoft.com/office/powerpoint/2010/main" val="940667953"/>
      </p:ext>
    </p:extLst>
  </p:cSld>
  <p:clrMapOvr>
    <a:masterClrMapping/>
  </p:clrMapOvr>
  <p:transition spd="med"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1115616" y="274638"/>
            <a:ext cx="7571184" cy="562074"/>
          </a:xfrm>
        </p:spPr>
        <p:txBody>
          <a:bodyPr/>
          <a:lstStyle/>
          <a:p>
            <a:pPr eaLnBrk="1" hangingPunct="1"/>
            <a:r>
              <a:rPr lang="en-US" altLang="en-US" b="1" dirty="0" smtClean="0">
                <a:solidFill>
                  <a:srgbClr val="993300"/>
                </a:solidFill>
              </a:rPr>
              <a:t>4</a:t>
            </a:r>
            <a:r>
              <a:rPr lang="en-US" altLang="zh-CN" b="1" dirty="0" smtClean="0">
                <a:solidFill>
                  <a:srgbClr val="993300"/>
                </a:solidFill>
              </a:rPr>
              <a:t>. </a:t>
            </a:r>
            <a:r>
              <a:rPr lang="en-US" altLang="en-US" b="1" dirty="0" err="1" smtClean="0">
                <a:solidFill>
                  <a:srgbClr val="993300"/>
                </a:solidFill>
              </a:rPr>
              <a:t>管理用户</a:t>
            </a:r>
            <a:r>
              <a:rPr lang="en-US" altLang="en-US" dirty="0" err="1" smtClean="0">
                <a:solidFill>
                  <a:srgbClr val="993300"/>
                </a:solidFill>
              </a:rPr>
              <a:t>命令</a:t>
            </a:r>
            <a:endParaRPr lang="zh-CN" altLang="en-US" b="1" dirty="0" smtClean="0">
              <a:solidFill>
                <a:srgbClr val="993300"/>
              </a:solidFill>
            </a:endParaRPr>
          </a:p>
        </p:txBody>
      </p:sp>
      <p:sp>
        <p:nvSpPr>
          <p:cNvPr id="314371" name="Rectangle 3"/>
          <p:cNvSpPr>
            <a:spLocks noGrp="1" noChangeArrowheads="1"/>
          </p:cNvSpPr>
          <p:nvPr>
            <p:ph type="body" sz="half" idx="1"/>
          </p:nvPr>
        </p:nvSpPr>
        <p:spPr>
          <a:xfrm>
            <a:off x="683568" y="1268760"/>
            <a:ext cx="8003232" cy="1080120"/>
          </a:xfrm>
        </p:spPr>
        <p:txBody>
          <a:bodyPr/>
          <a:lstStyle/>
          <a:p>
            <a:pPr eaLnBrk="1" hangingPunct="1">
              <a:lnSpc>
                <a:spcPct val="90000"/>
              </a:lnSpc>
              <a:buFontTx/>
              <a:buNone/>
            </a:pPr>
            <a:r>
              <a:rPr lang="zh-CN" altLang="en-US" sz="2800" b="1" dirty="0" smtClean="0"/>
              <a:t>添加用户账号</a:t>
            </a:r>
            <a:endParaRPr lang="en-US" altLang="zh-CN" sz="2800" b="1" dirty="0" smtClean="0"/>
          </a:p>
          <a:p>
            <a:pPr algn="just" eaLnBrk="1" hangingPunct="1">
              <a:lnSpc>
                <a:spcPct val="90000"/>
              </a:lnSpc>
              <a:buFontTx/>
              <a:buNone/>
            </a:pPr>
            <a:r>
              <a:rPr lang="en-US" altLang="zh-CN" sz="2800" dirty="0" smtClean="0">
                <a:solidFill>
                  <a:srgbClr val="800000"/>
                </a:solidFill>
              </a:rPr>
              <a:t>            </a:t>
            </a:r>
            <a:r>
              <a:rPr lang="en-US" altLang="zh-CN" sz="2800" dirty="0" err="1" smtClean="0">
                <a:solidFill>
                  <a:srgbClr val="800000"/>
                </a:solidFill>
              </a:rPr>
              <a:t>useradd</a:t>
            </a:r>
            <a:r>
              <a:rPr lang="en-US" altLang="zh-CN" sz="2800" dirty="0" smtClean="0">
                <a:solidFill>
                  <a:srgbClr val="800000"/>
                </a:solidFill>
              </a:rPr>
              <a:t>  [</a:t>
            </a:r>
            <a:r>
              <a:rPr lang="zh-CN" altLang="en-US" sz="2800" dirty="0" smtClean="0">
                <a:solidFill>
                  <a:srgbClr val="800000"/>
                </a:solidFill>
              </a:rPr>
              <a:t>参数</a:t>
            </a:r>
            <a:r>
              <a:rPr lang="en-US" altLang="zh-CN" sz="2800" dirty="0" smtClean="0">
                <a:solidFill>
                  <a:srgbClr val="800000"/>
                </a:solidFill>
              </a:rPr>
              <a:t>]  </a:t>
            </a:r>
            <a:r>
              <a:rPr lang="zh-CN" altLang="en-US" sz="2800" dirty="0" smtClean="0">
                <a:solidFill>
                  <a:srgbClr val="800000"/>
                </a:solidFill>
              </a:rPr>
              <a:t>新建用户账号</a:t>
            </a:r>
          </a:p>
        </p:txBody>
      </p:sp>
      <p:graphicFrame>
        <p:nvGraphicFramePr>
          <p:cNvPr id="380932" name="Group 4"/>
          <p:cNvGraphicFramePr>
            <a:graphicFrameLocks noGrp="1"/>
          </p:cNvGraphicFramePr>
          <p:nvPr>
            <p:ph sz="half" idx="2"/>
            <p:extLst/>
          </p:nvPr>
        </p:nvGraphicFramePr>
        <p:xfrm>
          <a:off x="323528" y="2546197"/>
          <a:ext cx="8640960" cy="1128828"/>
        </p:xfrm>
        <a:graphic>
          <a:graphicData uri="http://schemas.openxmlformats.org/drawingml/2006/table">
            <a:tbl>
              <a:tblPr/>
              <a:tblGrid>
                <a:gridCol w="1944216"/>
                <a:gridCol w="6696744"/>
              </a:tblGrid>
              <a:tr h="384491">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보람M" pitchFamily="18" charset="-127"/>
                        </a:rPr>
                        <a:t>参   数</a:t>
                      </a:r>
                      <a:endParaRPr kumimoji="1" lang="zh-CN" altLang="en-US" sz="2000" b="1" i="0" u="none" strike="noStrike" cap="none" normalizeH="0" baseline="0" dirty="0" smtClean="0">
                        <a:ln>
                          <a:noFill/>
                        </a:ln>
                        <a:solidFill>
                          <a:schemeClr val="tx1"/>
                        </a:solidFill>
                        <a:effectLst/>
                        <a:latin typeface="굴림" pitchFamily="34" charset="-127"/>
                        <a:ea typeface="-보람M" pitchFamily="18" charset="-127"/>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보람M" pitchFamily="18" charset="-127"/>
                        </a:rPr>
                        <a:t>含  义</a:t>
                      </a:r>
                      <a:endParaRPr kumimoji="1" lang="zh-CN" altLang="en-US" sz="2000" b="1" i="0" u="none" strike="noStrike" cap="none" normalizeH="0" baseline="0" dirty="0" smtClean="0">
                        <a:ln>
                          <a:noFill/>
                        </a:ln>
                        <a:solidFill>
                          <a:schemeClr val="tx1"/>
                        </a:solidFill>
                        <a:effectLst/>
                        <a:latin typeface="굴림" pitchFamily="34" charset="-127"/>
                        <a:ea typeface="-보람M" pitchFamily="18" charset="-127"/>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73254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-d &lt;dirname&gt;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指定用户登录系统时的主目录，如果不使用该参数，系统自动在</a:t>
                      </a:r>
                      <a:r>
                        <a:rPr kumimoji="1" lang="en-US" altLang="zh-CN" sz="2000" b="0" i="0" u="none" strike="noStrike" cap="none" normalizeH="0" baseline="0" dirty="0" smtClean="0">
                          <a:ln>
                            <a:noFill/>
                          </a:ln>
                          <a:solidFill>
                            <a:schemeClr val="tx1"/>
                          </a:solidFill>
                          <a:effectLst/>
                          <a:latin typeface="Times New Roman" pitchFamily="18" charset="0"/>
                          <a:ea typeface="-보람M" pitchFamily="18" charset="-127"/>
                        </a:rPr>
                        <a:t>/home</a:t>
                      </a: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目录下建立与用户名同名目录为主目录</a:t>
                      </a:r>
                      <a:endParaRPr kumimoji="1" lang="zh-CN" altLang="en-US" sz="2000" b="0" i="0" u="none" strike="noStrike" cap="none" normalizeH="0" baseline="0" dirty="0" smtClean="0">
                        <a:ln>
                          <a:noFill/>
                        </a:ln>
                        <a:solidFill>
                          <a:schemeClr val="tx1"/>
                        </a:solidFill>
                        <a:effectLst/>
                        <a:latin typeface="굴림" pitchFamily="34" charset="-127"/>
                        <a:ea typeface="-보람M" pitchFamily="18" charset="-127"/>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Group 4"/>
          <p:cNvGraphicFramePr>
            <a:graphicFrameLocks/>
          </p:cNvGraphicFramePr>
          <p:nvPr>
            <p:extLst/>
          </p:nvPr>
        </p:nvGraphicFramePr>
        <p:xfrm>
          <a:off x="323528" y="3702322"/>
          <a:ext cx="8640960" cy="2590800"/>
        </p:xfrm>
        <a:graphic>
          <a:graphicData uri="http://schemas.openxmlformats.org/drawingml/2006/table">
            <a:tbl>
              <a:tblPr/>
              <a:tblGrid>
                <a:gridCol w="1944216"/>
                <a:gridCol w="6696744"/>
              </a:tblGrid>
              <a:tr h="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보람M" pitchFamily="18" charset="-127"/>
                        </a:rPr>
                        <a:t>-s &lt;</a:t>
                      </a:r>
                      <a:r>
                        <a:rPr kumimoji="1" lang="en-US" altLang="zh-CN" sz="2000" b="0" i="0" u="none" strike="noStrike" cap="none" normalizeH="0" baseline="0" dirty="0" err="1" smtClean="0">
                          <a:ln>
                            <a:noFill/>
                          </a:ln>
                          <a:solidFill>
                            <a:schemeClr val="tx1"/>
                          </a:solidFill>
                          <a:effectLst/>
                          <a:latin typeface="Times New Roman" pitchFamily="18" charset="0"/>
                          <a:ea typeface="-보람M" pitchFamily="18" charset="-127"/>
                        </a:rPr>
                        <a:t>shellname</a:t>
                      </a:r>
                      <a:r>
                        <a:rPr kumimoji="1" lang="en-US" altLang="zh-CN" sz="2000" b="0" i="0" u="none" strike="noStrike" cap="none" normalizeH="0" baseline="0" dirty="0" smtClean="0">
                          <a:ln>
                            <a:noFill/>
                          </a:ln>
                          <a:solidFill>
                            <a:schemeClr val="tx1"/>
                          </a:solidFill>
                          <a:effectLst/>
                          <a:latin typeface="Times New Roman" pitchFamily="18" charset="0"/>
                          <a:ea typeface="-보람M" pitchFamily="18" charset="-127"/>
                        </a:rPr>
                        <a:t>&gt;</a:t>
                      </a:r>
                      <a:endParaRPr kumimoji="1" lang="en-US" altLang="zh-CN" sz="2000" b="0" i="0" u="none" strike="noStrike" cap="none" normalizeH="0" baseline="0" dirty="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设置用户登录系统时使用的</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shell</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，默认为</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/bin/bash</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836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-g &lt;GID&gt;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指定用户所属的组，该组的</a:t>
                      </a:r>
                      <a:r>
                        <a:rPr kumimoji="1" lang="en-US" altLang="zh-CN" sz="2000" b="0" i="0" u="none" strike="noStrike" cap="none" normalizeH="0" baseline="0" dirty="0" smtClean="0">
                          <a:ln>
                            <a:noFill/>
                          </a:ln>
                          <a:solidFill>
                            <a:schemeClr val="tx1"/>
                          </a:solidFill>
                          <a:effectLst/>
                          <a:latin typeface="Times New Roman" pitchFamily="18" charset="0"/>
                          <a:ea typeface="-보람M" pitchFamily="18" charset="-127"/>
                        </a:rPr>
                        <a:t>GID</a:t>
                      </a: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必须是在</a:t>
                      </a:r>
                      <a:r>
                        <a:rPr kumimoji="1" lang="en-US" altLang="zh-CN" sz="2000" b="0" i="0" u="none" strike="noStrike" cap="none" normalizeH="0" baseline="0" dirty="0" smtClean="0">
                          <a:ln>
                            <a:noFill/>
                          </a:ln>
                          <a:solidFill>
                            <a:schemeClr val="tx1"/>
                          </a:solidFill>
                          <a:effectLst/>
                          <a:latin typeface="Times New Roman" pitchFamily="18" charset="0"/>
                          <a:ea typeface="-보람M" pitchFamily="18" charset="-127"/>
                        </a:rPr>
                        <a:t>/</a:t>
                      </a:r>
                      <a:r>
                        <a:rPr kumimoji="1" lang="en-US" altLang="zh-CN" sz="2000" b="0" i="0" u="none" strike="noStrike" cap="none" normalizeH="0" baseline="0" dirty="0" err="1" smtClean="0">
                          <a:ln>
                            <a:noFill/>
                          </a:ln>
                          <a:solidFill>
                            <a:schemeClr val="tx1"/>
                          </a:solidFill>
                          <a:effectLst/>
                          <a:latin typeface="Times New Roman" pitchFamily="18" charset="0"/>
                          <a:ea typeface="-보람M" pitchFamily="18" charset="-127"/>
                        </a:rPr>
                        <a:t>etc</a:t>
                      </a:r>
                      <a:r>
                        <a:rPr kumimoji="1" lang="en-US" altLang="zh-CN" sz="2000" b="0" i="0" u="none" strike="noStrike" cap="none" normalizeH="0" baseline="0" dirty="0" smtClean="0">
                          <a:ln>
                            <a:noFill/>
                          </a:ln>
                          <a:solidFill>
                            <a:schemeClr val="tx1"/>
                          </a:solidFill>
                          <a:effectLst/>
                          <a:latin typeface="Times New Roman" pitchFamily="18" charset="0"/>
                          <a:ea typeface="-보람M" pitchFamily="18" charset="-127"/>
                        </a:rPr>
                        <a:t>/group</a:t>
                      </a: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文件中登记过的，即该组已存在。如果不使用该参数，系统自动建立用户同名的组，并将该用户纳入该组</a:t>
                      </a:r>
                      <a:endParaRPr kumimoji="1" lang="zh-CN" altLang="en-US" sz="2000" b="0" i="0" u="none" strike="noStrike" cap="none" normalizeH="0" baseline="0" dirty="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-c &lt;comment&gt;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用于指定账号信息字段的内容</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-u &lt;UID&gt;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指定用户的</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UID</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-e &lt;expired&gt;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指定账号的有效期限，格式为</a:t>
                      </a:r>
                      <a:r>
                        <a:rPr kumimoji="1" lang="en-US" altLang="zh-CN" sz="2000" b="0" i="0" u="none" strike="noStrike" cap="none" normalizeH="0" baseline="0" dirty="0" smtClean="0">
                          <a:ln>
                            <a:noFill/>
                          </a:ln>
                          <a:solidFill>
                            <a:schemeClr val="tx1"/>
                          </a:solidFill>
                          <a:effectLst/>
                          <a:latin typeface="Times New Roman" pitchFamily="18" charset="0"/>
                          <a:ea typeface="-보람M" pitchFamily="18" charset="-127"/>
                        </a:rPr>
                        <a:t>YYYY-MM-DD</a:t>
                      </a:r>
                      <a:endParaRPr kumimoji="1" lang="en-US" altLang="zh-CN" sz="2000" b="0" i="0" u="none" strike="noStrike" cap="none" normalizeH="0" baseline="0" dirty="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29094413"/>
      </p:ext>
    </p:extLst>
  </p:cSld>
  <p:clrMapOvr>
    <a:masterClrMapping/>
  </p:clrMapOvr>
  <p:transition spd="med" advClick="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1077912" y="274638"/>
            <a:ext cx="7608888" cy="688975"/>
          </a:xfrm>
        </p:spPr>
        <p:txBody>
          <a:bodyPr/>
          <a:lstStyle/>
          <a:p>
            <a:pPr eaLnBrk="1" hangingPunct="1"/>
            <a:r>
              <a:rPr lang="en-US" altLang="en-US" dirty="0">
                <a:solidFill>
                  <a:srgbClr val="993300"/>
                </a:solidFill>
              </a:rPr>
              <a:t>4</a:t>
            </a:r>
            <a:r>
              <a:rPr lang="en-US" altLang="zh-CN" dirty="0">
                <a:solidFill>
                  <a:srgbClr val="993300"/>
                </a:solidFill>
              </a:rPr>
              <a:t>. </a:t>
            </a:r>
            <a:r>
              <a:rPr lang="en-US" altLang="en-US" dirty="0" err="1">
                <a:solidFill>
                  <a:srgbClr val="993300"/>
                </a:solidFill>
              </a:rPr>
              <a:t>管理用户命令</a:t>
            </a:r>
            <a:endParaRPr lang="zh-CN" altLang="en-US" b="1" dirty="0" smtClean="0">
              <a:solidFill>
                <a:srgbClr val="993300"/>
              </a:solidFill>
            </a:endParaRPr>
          </a:p>
        </p:txBody>
      </p:sp>
      <p:sp>
        <p:nvSpPr>
          <p:cNvPr id="315395" name="Rectangle 3"/>
          <p:cNvSpPr>
            <a:spLocks noGrp="1" noChangeArrowheads="1"/>
          </p:cNvSpPr>
          <p:nvPr>
            <p:ph type="body" sz="half" idx="1"/>
          </p:nvPr>
        </p:nvSpPr>
        <p:spPr>
          <a:xfrm>
            <a:off x="627409" y="1331913"/>
            <a:ext cx="8147314" cy="1298575"/>
          </a:xfrm>
        </p:spPr>
        <p:txBody>
          <a:bodyPr/>
          <a:lstStyle/>
          <a:p>
            <a:pPr eaLnBrk="1" hangingPunct="1">
              <a:buFontTx/>
              <a:buNone/>
            </a:pPr>
            <a:r>
              <a:rPr lang="zh-CN" altLang="en-US" dirty="0" smtClean="0"/>
              <a:t>例</a:t>
            </a:r>
            <a:r>
              <a:rPr lang="en-US" altLang="zh-CN" dirty="0" smtClean="0"/>
              <a:t>1 </a:t>
            </a:r>
            <a:r>
              <a:rPr lang="zh-CN" altLang="en-US" dirty="0" smtClean="0"/>
              <a:t>建立</a:t>
            </a:r>
            <a:r>
              <a:rPr lang="en-US" altLang="zh-CN" dirty="0" smtClean="0"/>
              <a:t>jack</a:t>
            </a:r>
            <a:r>
              <a:rPr lang="zh-CN" altLang="en-US" dirty="0" smtClean="0"/>
              <a:t>账号，其主目录为</a:t>
            </a:r>
            <a:r>
              <a:rPr lang="en-US" altLang="zh-CN" dirty="0" smtClean="0"/>
              <a:t>/home/tom</a:t>
            </a:r>
            <a:r>
              <a:rPr lang="zh-CN" altLang="en-US" dirty="0" smtClean="0"/>
              <a:t>、归属于</a:t>
            </a:r>
            <a:r>
              <a:rPr lang="en-US" altLang="zh-CN" dirty="0" smtClean="0"/>
              <a:t>tom</a:t>
            </a:r>
            <a:r>
              <a:rPr lang="zh-CN" altLang="en-US" dirty="0" smtClean="0"/>
              <a:t>组、账号信息为</a:t>
            </a:r>
            <a:r>
              <a:rPr lang="en-US" altLang="zh-CN" dirty="0" smtClean="0"/>
              <a:t>general user</a:t>
            </a:r>
            <a:r>
              <a:rPr lang="zh-CN" altLang="en-US" dirty="0" smtClean="0"/>
              <a:t>、用户</a:t>
            </a:r>
            <a:r>
              <a:rPr lang="en-US" altLang="zh-CN" dirty="0" smtClean="0"/>
              <a:t>shell</a:t>
            </a:r>
            <a:r>
              <a:rPr lang="zh-CN" altLang="en-US" dirty="0" smtClean="0"/>
              <a:t>为</a:t>
            </a:r>
            <a:r>
              <a:rPr lang="en-US" altLang="zh-CN" dirty="0" smtClean="0"/>
              <a:t>/bin/bash</a:t>
            </a:r>
            <a:r>
              <a:rPr lang="zh-CN" altLang="en-US" dirty="0" smtClean="0"/>
              <a:t>、账号有效期到</a:t>
            </a:r>
            <a:r>
              <a:rPr lang="en-US" altLang="zh-CN" dirty="0" smtClean="0"/>
              <a:t>2008</a:t>
            </a:r>
            <a:r>
              <a:rPr lang="zh-CN" altLang="en-US" dirty="0" smtClean="0"/>
              <a:t>年</a:t>
            </a:r>
            <a:r>
              <a:rPr lang="en-US" altLang="zh-CN" dirty="0" smtClean="0"/>
              <a:t>12</a:t>
            </a:r>
            <a:r>
              <a:rPr lang="zh-CN" altLang="en-US" dirty="0" smtClean="0"/>
              <a:t>月</a:t>
            </a:r>
            <a:r>
              <a:rPr lang="en-US" altLang="zh-CN" dirty="0" smtClean="0"/>
              <a:t>1</a:t>
            </a:r>
            <a:r>
              <a:rPr lang="zh-CN" altLang="en-US" dirty="0" smtClean="0"/>
              <a:t>日。</a:t>
            </a:r>
          </a:p>
        </p:txBody>
      </p:sp>
      <p:sp>
        <p:nvSpPr>
          <p:cNvPr id="6" name="Rectangle 3"/>
          <p:cNvSpPr txBox="1">
            <a:spLocks noChangeArrowheads="1"/>
          </p:cNvSpPr>
          <p:nvPr/>
        </p:nvSpPr>
        <p:spPr>
          <a:xfrm>
            <a:off x="627409" y="2911570"/>
            <a:ext cx="8040687" cy="688975"/>
          </a:xfrm>
          <a:prstGeom prst="rect">
            <a:avLst/>
          </a:prstGeom>
          <a:solidFill>
            <a:srgbClr val="FFFF00"/>
          </a:solidFill>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j-lt"/>
                <a:ea typeface="+mn-ea"/>
              </a:defRPr>
            </a:lvl3pPr>
            <a:lvl4pPr marL="1600200" indent="-228600" algn="l" rtl="0" eaLnBrk="0" fontAlgn="base" hangingPunct="0">
              <a:spcBef>
                <a:spcPct val="20000"/>
              </a:spcBef>
              <a:spcAft>
                <a:spcPct val="0"/>
              </a:spcAft>
              <a:buChar char="–"/>
              <a:defRPr sz="2000">
                <a:solidFill>
                  <a:schemeClr val="tx1"/>
                </a:solidFill>
                <a:latin typeface="+mj-lt"/>
                <a:ea typeface="+mn-ea"/>
              </a:defRPr>
            </a:lvl4pPr>
            <a:lvl5pPr marL="2057400" indent="-228600" algn="l" rtl="0" eaLnBrk="0" fontAlgn="base" hangingPunct="0">
              <a:spcBef>
                <a:spcPct val="20000"/>
              </a:spcBef>
              <a:spcAft>
                <a:spcPct val="0"/>
              </a:spcAft>
              <a:buChar char="»"/>
              <a:defRPr sz="2000">
                <a:solidFill>
                  <a:schemeClr val="tx1"/>
                </a:solidFill>
                <a:latin typeface="+mj-lt"/>
                <a:ea typeface="+mn-ea"/>
              </a:defRPr>
            </a:lvl5pPr>
            <a:lvl6pPr marL="2514600" indent="-228600" algn="l" rtl="0" fontAlgn="base">
              <a:spcBef>
                <a:spcPct val="20000"/>
              </a:spcBef>
              <a:spcAft>
                <a:spcPct val="0"/>
              </a:spcAft>
              <a:buChar char="»"/>
              <a:defRPr sz="2000">
                <a:solidFill>
                  <a:schemeClr val="tx1"/>
                </a:solidFill>
                <a:latin typeface="+mj-lt"/>
                <a:ea typeface="+mn-ea"/>
              </a:defRPr>
            </a:lvl6pPr>
            <a:lvl7pPr marL="2971800" indent="-228600" algn="l" rtl="0" fontAlgn="base">
              <a:spcBef>
                <a:spcPct val="20000"/>
              </a:spcBef>
              <a:spcAft>
                <a:spcPct val="0"/>
              </a:spcAft>
              <a:buChar char="»"/>
              <a:defRPr sz="2000">
                <a:solidFill>
                  <a:schemeClr val="tx1"/>
                </a:solidFill>
                <a:latin typeface="+mj-lt"/>
                <a:ea typeface="+mn-ea"/>
              </a:defRPr>
            </a:lvl7pPr>
            <a:lvl8pPr marL="3429000" indent="-228600" algn="l" rtl="0" fontAlgn="base">
              <a:spcBef>
                <a:spcPct val="20000"/>
              </a:spcBef>
              <a:spcAft>
                <a:spcPct val="0"/>
              </a:spcAft>
              <a:buChar char="»"/>
              <a:defRPr sz="2000">
                <a:solidFill>
                  <a:schemeClr val="tx1"/>
                </a:solidFill>
                <a:latin typeface="+mj-lt"/>
                <a:ea typeface="+mn-ea"/>
              </a:defRPr>
            </a:lvl8pPr>
            <a:lvl9pPr marL="3886200" indent="-228600" algn="l" rtl="0" fontAlgn="base">
              <a:spcBef>
                <a:spcPct val="20000"/>
              </a:spcBef>
              <a:spcAft>
                <a:spcPct val="0"/>
              </a:spcAft>
              <a:buChar char="»"/>
              <a:defRPr sz="2000">
                <a:solidFill>
                  <a:schemeClr val="tx1"/>
                </a:solidFill>
                <a:latin typeface="+mj-lt"/>
                <a:ea typeface="+mn-ea"/>
              </a:defRPr>
            </a:lvl9pPr>
          </a:lstStyle>
          <a:p>
            <a:pPr algn="just" eaLnBrk="1" hangingPunct="1">
              <a:lnSpc>
                <a:spcPct val="90000"/>
              </a:lnSpc>
              <a:buFontTx/>
              <a:buNone/>
            </a:pPr>
            <a:r>
              <a:rPr lang="en-US" altLang="zh-CN" kern="0" dirty="0" smtClean="0"/>
              <a:t>[</a:t>
            </a:r>
            <a:r>
              <a:rPr lang="en-US" altLang="zh-CN" kern="0" dirty="0" err="1" smtClean="0"/>
              <a:t>root@myhost</a:t>
            </a:r>
            <a:r>
              <a:rPr lang="en-US" altLang="zh-CN" kern="0" dirty="0" smtClean="0"/>
              <a:t> root]# </a:t>
            </a:r>
            <a:r>
              <a:rPr lang="en-US" altLang="zh-CN" kern="0" dirty="0" err="1" smtClean="0">
                <a:solidFill>
                  <a:srgbClr val="800000"/>
                </a:solidFill>
              </a:rPr>
              <a:t>useradd</a:t>
            </a:r>
            <a:r>
              <a:rPr lang="en-US" altLang="zh-CN" kern="0" dirty="0" smtClean="0">
                <a:solidFill>
                  <a:srgbClr val="800000"/>
                </a:solidFill>
              </a:rPr>
              <a:t> </a:t>
            </a:r>
            <a:r>
              <a:rPr lang="en-US" altLang="zh-CN" kern="0" dirty="0" smtClean="0">
                <a:solidFill>
                  <a:srgbClr val="800000"/>
                </a:solidFill>
                <a:latin typeface="Times New Roman" panose="02020603050405020304" pitchFamily="18" charset="0"/>
              </a:rPr>
              <a:t>–</a:t>
            </a:r>
            <a:r>
              <a:rPr lang="en-US" altLang="zh-CN" kern="0" dirty="0" smtClean="0">
                <a:solidFill>
                  <a:srgbClr val="800000"/>
                </a:solidFill>
              </a:rPr>
              <a:t>d /home/tom </a:t>
            </a:r>
            <a:r>
              <a:rPr lang="en-US" altLang="zh-CN" kern="0" dirty="0" smtClean="0">
                <a:solidFill>
                  <a:srgbClr val="800000"/>
                </a:solidFill>
                <a:latin typeface="Times New Roman" panose="02020603050405020304" pitchFamily="18" charset="0"/>
              </a:rPr>
              <a:t>–</a:t>
            </a:r>
            <a:r>
              <a:rPr lang="en-US" altLang="zh-CN" kern="0" dirty="0" smtClean="0">
                <a:solidFill>
                  <a:srgbClr val="800000"/>
                </a:solidFill>
              </a:rPr>
              <a:t>g 500 -c </a:t>
            </a:r>
            <a:r>
              <a:rPr lang="en-US" altLang="zh-CN" kern="0" dirty="0" smtClean="0">
                <a:solidFill>
                  <a:srgbClr val="800000"/>
                </a:solidFill>
                <a:latin typeface="Times New Roman" panose="02020603050405020304" pitchFamily="18" charset="0"/>
              </a:rPr>
              <a:t>“</a:t>
            </a:r>
            <a:r>
              <a:rPr lang="en-US" altLang="zh-CN" kern="0" dirty="0" smtClean="0">
                <a:solidFill>
                  <a:srgbClr val="800000"/>
                </a:solidFill>
              </a:rPr>
              <a:t>general user</a:t>
            </a:r>
            <a:r>
              <a:rPr lang="en-US" altLang="zh-CN" kern="0" dirty="0" smtClean="0">
                <a:solidFill>
                  <a:srgbClr val="800000"/>
                </a:solidFill>
                <a:latin typeface="Times New Roman" panose="02020603050405020304" pitchFamily="18" charset="0"/>
              </a:rPr>
              <a:t>”</a:t>
            </a:r>
            <a:r>
              <a:rPr lang="en-US" altLang="zh-CN" kern="0" dirty="0" smtClean="0">
                <a:solidFill>
                  <a:srgbClr val="800000"/>
                </a:solidFill>
              </a:rPr>
              <a:t> </a:t>
            </a:r>
            <a:r>
              <a:rPr lang="en-US" altLang="zh-CN" kern="0" dirty="0" smtClean="0">
                <a:solidFill>
                  <a:srgbClr val="800000"/>
                </a:solidFill>
                <a:latin typeface="Times New Roman" panose="02020603050405020304" pitchFamily="18" charset="0"/>
              </a:rPr>
              <a:t>–</a:t>
            </a:r>
            <a:r>
              <a:rPr lang="en-US" altLang="zh-CN" kern="0" dirty="0" smtClean="0">
                <a:solidFill>
                  <a:srgbClr val="800000"/>
                </a:solidFill>
              </a:rPr>
              <a:t>s /bin/bash </a:t>
            </a:r>
            <a:r>
              <a:rPr lang="en-US" altLang="zh-CN" kern="0" dirty="0" smtClean="0">
                <a:solidFill>
                  <a:srgbClr val="800000"/>
                </a:solidFill>
                <a:latin typeface="Times New Roman" panose="02020603050405020304" pitchFamily="18" charset="0"/>
              </a:rPr>
              <a:t>–</a:t>
            </a:r>
            <a:r>
              <a:rPr lang="en-US" altLang="zh-CN" kern="0" dirty="0" smtClean="0">
                <a:solidFill>
                  <a:srgbClr val="800000"/>
                </a:solidFill>
              </a:rPr>
              <a:t>e 2008-12-1 jack</a:t>
            </a:r>
            <a:endParaRPr lang="zh-CN" altLang="en-US" kern="0" dirty="0" smtClean="0">
              <a:solidFill>
                <a:srgbClr val="800000"/>
              </a:solidFill>
            </a:endParaRPr>
          </a:p>
        </p:txBody>
      </p:sp>
      <p:pic>
        <p:nvPicPr>
          <p:cNvPr id="7" name="Picture 4" descr="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22" y="4725144"/>
            <a:ext cx="8105478"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606493" y="3940605"/>
            <a:ext cx="2869581" cy="461665"/>
          </a:xfrm>
          <a:prstGeom prst="rect">
            <a:avLst/>
          </a:prstGeom>
          <a:solidFill>
            <a:srgbClr val="002060"/>
          </a:solidFill>
          <a:ln>
            <a:noFill/>
          </a:ln>
          <a:extLst/>
        </p:spPr>
        <p:txBody>
          <a:bodyPr wrap="square" anchor="ctr">
            <a:spAutoFit/>
          </a:bodyPr>
          <a:lstStyle>
            <a:lvl1pPr eaLnBrk="0" hangingPunct="0">
              <a:defRPr kumimoji="1" sz="2400">
                <a:solidFill>
                  <a:schemeClr val="tx1"/>
                </a:solidFill>
                <a:latin typeface="-보람M" pitchFamily="18" charset="-127"/>
                <a:ea typeface="-보람M" pitchFamily="18" charset="-127"/>
              </a:defRPr>
            </a:lvl1pPr>
            <a:lvl2pPr marL="742950" indent="-285750" eaLnBrk="0" hangingPunct="0">
              <a:defRPr kumimoji="1" sz="2400">
                <a:solidFill>
                  <a:schemeClr val="tx1"/>
                </a:solidFill>
                <a:latin typeface="-보람M" pitchFamily="18" charset="-127"/>
                <a:ea typeface="-보람M" pitchFamily="18" charset="-127"/>
              </a:defRPr>
            </a:lvl2pPr>
            <a:lvl3pPr marL="1143000" indent="-228600" eaLnBrk="0" hangingPunct="0">
              <a:defRPr kumimoji="1" sz="2400">
                <a:solidFill>
                  <a:schemeClr val="tx1"/>
                </a:solidFill>
                <a:latin typeface="-보람M" pitchFamily="18" charset="-127"/>
                <a:ea typeface="-보람M" pitchFamily="18" charset="-127"/>
              </a:defRPr>
            </a:lvl3pPr>
            <a:lvl4pPr marL="1600200" indent="-228600" eaLnBrk="0" hangingPunct="0">
              <a:defRPr kumimoji="1" sz="2400">
                <a:solidFill>
                  <a:schemeClr val="tx1"/>
                </a:solidFill>
                <a:latin typeface="-보람M" pitchFamily="18" charset="-127"/>
                <a:ea typeface="-보람M" pitchFamily="18" charset="-127"/>
              </a:defRPr>
            </a:lvl4pPr>
            <a:lvl5pPr marL="2057400" indent="-228600" eaLnBrk="0" hangingPunct="0">
              <a:defRPr kumimoji="1" sz="2400">
                <a:solidFill>
                  <a:schemeClr val="tx1"/>
                </a:solidFill>
                <a:latin typeface="-보람M" pitchFamily="18" charset="-127"/>
                <a:ea typeface="-보람M" pitchFamily="18" charset="-127"/>
              </a:defRPr>
            </a:lvl5pPr>
            <a:lvl6pPr marL="25146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6pPr>
            <a:lvl7pPr marL="29718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7pPr>
            <a:lvl8pPr marL="34290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8pPr>
            <a:lvl9pPr marL="38862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9pPr>
          </a:lstStyle>
          <a:p>
            <a:pPr eaLnBrk="1" hangingPunct="1"/>
            <a:r>
              <a:rPr lang="en-US" altLang="en-US" dirty="0" err="1">
                <a:solidFill>
                  <a:schemeClr val="bg1"/>
                </a:solidFill>
              </a:rPr>
              <a:t>useradd命令示例</a:t>
            </a:r>
            <a:endParaRPr lang="zh-CN" altLang="en-US" dirty="0">
              <a:solidFill>
                <a:schemeClr val="bg1"/>
              </a:solidFill>
            </a:endParaRPr>
          </a:p>
        </p:txBody>
      </p:sp>
    </p:spTree>
    <p:extLst>
      <p:ext uri="{BB962C8B-B14F-4D97-AF65-F5344CB8AC3E}">
        <p14:creationId xmlns:p14="http://schemas.microsoft.com/office/powerpoint/2010/main" val="3508578044"/>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par>
                                <p:cTn id="13" presetID="21"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1115616" y="260499"/>
            <a:ext cx="7339980" cy="647799"/>
          </a:xfrm>
        </p:spPr>
        <p:txBody>
          <a:bodyPr/>
          <a:lstStyle/>
          <a:p>
            <a:pPr eaLnBrk="1" hangingPunct="1"/>
            <a:r>
              <a:rPr lang="en-US" altLang="en-US" sz="3200" dirty="0" smtClean="0">
                <a:solidFill>
                  <a:srgbClr val="993300"/>
                </a:solidFill>
              </a:rPr>
              <a:t>4. </a:t>
            </a:r>
            <a:r>
              <a:rPr lang="en-US" altLang="en-US" sz="3200" dirty="0" err="1" smtClean="0">
                <a:solidFill>
                  <a:srgbClr val="993300"/>
                </a:solidFill>
              </a:rPr>
              <a:t>管理用户命令</a:t>
            </a:r>
            <a:r>
              <a:rPr lang="en-US" altLang="en-US" sz="2800" b="1" dirty="0" smtClean="0">
                <a:solidFill>
                  <a:srgbClr val="993300"/>
                </a:solidFill>
              </a:rPr>
              <a:t/>
            </a:r>
            <a:br>
              <a:rPr lang="en-US" altLang="en-US" sz="2800" b="1" dirty="0" smtClean="0">
                <a:solidFill>
                  <a:srgbClr val="993300"/>
                </a:solidFill>
              </a:rPr>
            </a:br>
            <a:endParaRPr lang="zh-CN" altLang="en-US" sz="2800" b="1" dirty="0" smtClean="0">
              <a:solidFill>
                <a:srgbClr val="993300"/>
              </a:solidFill>
            </a:endParaRPr>
          </a:p>
        </p:txBody>
      </p:sp>
      <p:sp>
        <p:nvSpPr>
          <p:cNvPr id="316421" name="Rectangle 5"/>
          <p:cNvSpPr>
            <a:spLocks noChangeArrowheads="1"/>
          </p:cNvSpPr>
          <p:nvPr/>
        </p:nvSpPr>
        <p:spPr bwMode="auto">
          <a:xfrm>
            <a:off x="634731" y="1196752"/>
            <a:ext cx="8040687"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보람M" pitchFamily="18" charset="-127"/>
                <a:ea typeface="-보람M" pitchFamily="18" charset="-127"/>
              </a:defRPr>
            </a:lvl1pPr>
            <a:lvl2pPr marL="742950" indent="-285750" eaLnBrk="0" hangingPunct="0">
              <a:defRPr kumimoji="1" sz="2400">
                <a:solidFill>
                  <a:schemeClr val="tx1"/>
                </a:solidFill>
                <a:latin typeface="-보람M" pitchFamily="18" charset="-127"/>
                <a:ea typeface="-보람M" pitchFamily="18" charset="-127"/>
              </a:defRPr>
            </a:lvl2pPr>
            <a:lvl3pPr marL="1143000" indent="-228600" eaLnBrk="0" hangingPunct="0">
              <a:defRPr kumimoji="1" sz="2400">
                <a:solidFill>
                  <a:schemeClr val="tx1"/>
                </a:solidFill>
                <a:latin typeface="-보람M" pitchFamily="18" charset="-127"/>
                <a:ea typeface="-보람M" pitchFamily="18" charset="-127"/>
              </a:defRPr>
            </a:lvl3pPr>
            <a:lvl4pPr marL="1600200" indent="-228600" eaLnBrk="0" hangingPunct="0">
              <a:defRPr kumimoji="1" sz="2400">
                <a:solidFill>
                  <a:schemeClr val="tx1"/>
                </a:solidFill>
                <a:latin typeface="-보람M" pitchFamily="18" charset="-127"/>
                <a:ea typeface="-보람M" pitchFamily="18" charset="-127"/>
              </a:defRPr>
            </a:lvl4pPr>
            <a:lvl5pPr marL="2057400" indent="-228600" eaLnBrk="0" hangingPunct="0">
              <a:defRPr kumimoji="1" sz="2400">
                <a:solidFill>
                  <a:schemeClr val="tx1"/>
                </a:solidFill>
                <a:latin typeface="-보람M" pitchFamily="18" charset="-127"/>
                <a:ea typeface="-보람M" pitchFamily="18" charset="-127"/>
              </a:defRPr>
            </a:lvl5pPr>
            <a:lvl6pPr marL="25146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6pPr>
            <a:lvl7pPr marL="29718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7pPr>
            <a:lvl8pPr marL="34290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8pPr>
            <a:lvl9pPr marL="38862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9pPr>
          </a:lstStyle>
          <a:p>
            <a:pPr eaLnBrk="1" hangingPunct="1">
              <a:spcBef>
                <a:spcPct val="20000"/>
              </a:spcBef>
            </a:pPr>
            <a:r>
              <a:rPr lang="en-US" altLang="en-US" b="1" dirty="0" err="1" smtClean="0"/>
              <a:t>变更用户口令</a:t>
            </a:r>
            <a:endParaRPr lang="en-US" altLang="zh-CN" dirty="0"/>
          </a:p>
          <a:p>
            <a:pPr algn="just" eaLnBrk="1" hangingPunct="1">
              <a:lnSpc>
                <a:spcPct val="90000"/>
              </a:lnSpc>
              <a:buFontTx/>
              <a:buNone/>
            </a:pPr>
            <a:r>
              <a:rPr lang="en-US" altLang="zh-CN" dirty="0" smtClean="0">
                <a:solidFill>
                  <a:srgbClr val="800000"/>
                </a:solidFill>
              </a:rPr>
              <a:t>                     </a:t>
            </a:r>
            <a:r>
              <a:rPr lang="en-US" altLang="zh-CN" dirty="0" err="1" smtClean="0">
                <a:solidFill>
                  <a:srgbClr val="800000"/>
                </a:solidFill>
              </a:rPr>
              <a:t>passwd</a:t>
            </a:r>
            <a:r>
              <a:rPr lang="en-US" altLang="zh-CN" dirty="0" smtClean="0">
                <a:solidFill>
                  <a:srgbClr val="800000"/>
                </a:solidFill>
              </a:rPr>
              <a:t>  </a:t>
            </a:r>
            <a:r>
              <a:rPr lang="en-US" altLang="zh-CN" dirty="0">
                <a:solidFill>
                  <a:srgbClr val="800000"/>
                </a:solidFill>
              </a:rPr>
              <a:t>[</a:t>
            </a:r>
            <a:r>
              <a:rPr lang="en-US" altLang="zh-CN" dirty="0" err="1">
                <a:solidFill>
                  <a:srgbClr val="800000"/>
                </a:solidFill>
              </a:rPr>
              <a:t>参数</a:t>
            </a:r>
            <a:r>
              <a:rPr lang="en-US" altLang="zh-CN" dirty="0">
                <a:solidFill>
                  <a:srgbClr val="800000"/>
                </a:solidFill>
              </a:rPr>
              <a:t>]  </a:t>
            </a:r>
            <a:r>
              <a:rPr lang="en-US" altLang="zh-CN" dirty="0" err="1">
                <a:solidFill>
                  <a:srgbClr val="800000"/>
                </a:solidFill>
              </a:rPr>
              <a:t>用户名</a:t>
            </a:r>
            <a:endParaRPr lang="en-US" altLang="zh-CN" dirty="0">
              <a:solidFill>
                <a:srgbClr val="800000"/>
              </a:solidFill>
            </a:endParaRPr>
          </a:p>
          <a:p>
            <a:pPr eaLnBrk="1" hangingPunct="1">
              <a:spcBef>
                <a:spcPct val="20000"/>
              </a:spcBef>
            </a:pPr>
            <a:endParaRPr lang="zh-CN" altLang="en-US" dirty="0"/>
          </a:p>
        </p:txBody>
      </p:sp>
      <p:graphicFrame>
        <p:nvGraphicFramePr>
          <p:cNvPr id="8" name="Group 4"/>
          <p:cNvGraphicFramePr>
            <a:graphicFrameLocks noGrp="1"/>
          </p:cNvGraphicFramePr>
          <p:nvPr>
            <p:ph sz="half" idx="4294967295"/>
            <p:extLst>
              <p:ext uri="{D42A27DB-BD31-4B8C-83A1-F6EECF244321}">
                <p14:modId xmlns:p14="http://schemas.microsoft.com/office/powerpoint/2010/main" val="2480191245"/>
              </p:ext>
            </p:extLst>
          </p:nvPr>
        </p:nvGraphicFramePr>
        <p:xfrm>
          <a:off x="967358" y="3284984"/>
          <a:ext cx="7488238" cy="2895600"/>
        </p:xfrm>
        <a:graphic>
          <a:graphicData uri="http://schemas.openxmlformats.org/drawingml/2006/table">
            <a:tbl>
              <a:tblPr/>
              <a:tblGrid>
                <a:gridCol w="936625"/>
                <a:gridCol w="6551613"/>
              </a:tblGrid>
              <a:tr h="180975">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参   数</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含  义</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-d</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删除用户口令，此后该用户登录系统是无需口令</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-l</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临时锁定用户账号，该账号此后无法登录系统，直到解锁</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-u</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解除账号的锁定</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--stdin</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在用户设置口令的时候，通常并不显示内容，并且需要用户输入两次口令以便验证两次输入是否一致。使用该参数表示在用户设置口令的时候，显示口令内容，同时只需要用户输入口令一次。</a:t>
                      </a:r>
                      <a:endParaRPr kumimoji="1" lang="zh-CN" altLang="en-US" sz="2000" b="0" i="0" u="none" strike="noStrike" cap="none" normalizeH="0" baseline="0" dirty="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Rectangle 24"/>
          <p:cNvSpPr>
            <a:spLocks noChangeArrowheads="1"/>
          </p:cNvSpPr>
          <p:nvPr/>
        </p:nvSpPr>
        <p:spPr bwMode="auto">
          <a:xfrm>
            <a:off x="2999311" y="2780928"/>
            <a:ext cx="3311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nchor="ctr">
            <a:spAutoFit/>
          </a:bodyPr>
          <a:lstStyle>
            <a:lvl1pPr eaLnBrk="0" hangingPunct="0">
              <a:defRPr kumimoji="1" sz="2400">
                <a:solidFill>
                  <a:schemeClr val="tx1"/>
                </a:solidFill>
                <a:latin typeface="-보람M" pitchFamily="18" charset="-127"/>
                <a:ea typeface="-보람M" pitchFamily="18" charset="-127"/>
              </a:defRPr>
            </a:lvl1pPr>
            <a:lvl2pPr marL="742950" indent="-285750" eaLnBrk="0" hangingPunct="0">
              <a:defRPr kumimoji="1" sz="2400">
                <a:solidFill>
                  <a:schemeClr val="tx1"/>
                </a:solidFill>
                <a:latin typeface="-보람M" pitchFamily="18" charset="-127"/>
                <a:ea typeface="-보람M" pitchFamily="18" charset="-127"/>
              </a:defRPr>
            </a:lvl2pPr>
            <a:lvl3pPr marL="1143000" indent="-228600" eaLnBrk="0" hangingPunct="0">
              <a:defRPr kumimoji="1" sz="2400">
                <a:solidFill>
                  <a:schemeClr val="tx1"/>
                </a:solidFill>
                <a:latin typeface="-보람M" pitchFamily="18" charset="-127"/>
                <a:ea typeface="-보람M" pitchFamily="18" charset="-127"/>
              </a:defRPr>
            </a:lvl3pPr>
            <a:lvl4pPr marL="1600200" indent="-228600" eaLnBrk="0" hangingPunct="0">
              <a:defRPr kumimoji="1" sz="2400">
                <a:solidFill>
                  <a:schemeClr val="tx1"/>
                </a:solidFill>
                <a:latin typeface="-보람M" pitchFamily="18" charset="-127"/>
                <a:ea typeface="-보람M" pitchFamily="18" charset="-127"/>
              </a:defRPr>
            </a:lvl4pPr>
            <a:lvl5pPr marL="2057400" indent="-228600" eaLnBrk="0" hangingPunct="0">
              <a:defRPr kumimoji="1" sz="2400">
                <a:solidFill>
                  <a:schemeClr val="tx1"/>
                </a:solidFill>
                <a:latin typeface="-보람M" pitchFamily="18" charset="-127"/>
                <a:ea typeface="-보람M" pitchFamily="18" charset="-127"/>
              </a:defRPr>
            </a:lvl5pPr>
            <a:lvl6pPr marL="25146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6pPr>
            <a:lvl7pPr marL="29718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7pPr>
            <a:lvl8pPr marL="34290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8pPr>
            <a:lvl9pPr marL="38862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9pPr>
          </a:lstStyle>
          <a:p>
            <a:pPr eaLnBrk="1" hangingPunct="1"/>
            <a:r>
              <a:rPr lang="en-US" altLang="en-US" sz="2000" dirty="0" err="1"/>
              <a:t>passwd命令的参数及含义</a:t>
            </a:r>
            <a:endParaRPr lang="zh-CN" altLang="en-US" sz="2000" dirty="0"/>
          </a:p>
        </p:txBody>
      </p:sp>
    </p:spTree>
    <p:extLst>
      <p:ext uri="{BB962C8B-B14F-4D97-AF65-F5344CB8AC3E}">
        <p14:creationId xmlns:p14="http://schemas.microsoft.com/office/powerpoint/2010/main" val="2775285479"/>
      </p:ext>
    </p:extLst>
  </p:cSld>
  <p:clrMapOvr>
    <a:masterClrMapping/>
  </p:clrMapOvr>
  <p:transition spd="med" advClick="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3"/>
          <p:cNvSpPr>
            <a:spLocks noGrp="1" noChangeArrowheads="1"/>
          </p:cNvSpPr>
          <p:nvPr>
            <p:ph type="body" idx="1"/>
          </p:nvPr>
        </p:nvSpPr>
        <p:spPr>
          <a:xfrm>
            <a:off x="1159913" y="3140968"/>
            <a:ext cx="7804798" cy="580883"/>
          </a:xfrm>
          <a:noFill/>
        </p:spPr>
        <p:txBody>
          <a:bodyPr/>
          <a:lstStyle/>
          <a:p>
            <a:pPr eaLnBrk="1" hangingPunct="1">
              <a:lnSpc>
                <a:spcPct val="90000"/>
              </a:lnSpc>
              <a:buFontTx/>
              <a:buNone/>
            </a:pPr>
            <a:r>
              <a:rPr lang="zh-CN" altLang="en-US" dirty="0" smtClean="0"/>
              <a:t>例</a:t>
            </a:r>
            <a:r>
              <a:rPr lang="en-US" altLang="zh-CN" dirty="0" smtClean="0"/>
              <a:t>3 tom</a:t>
            </a:r>
            <a:r>
              <a:rPr lang="zh-CN" altLang="en-US" dirty="0" smtClean="0"/>
              <a:t>登录系统后，更变自己的口令。</a:t>
            </a:r>
          </a:p>
        </p:txBody>
      </p:sp>
      <p:pic>
        <p:nvPicPr>
          <p:cNvPr id="319492" name="Picture 4" descr="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01965"/>
            <a:ext cx="7381109" cy="202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9493" name="Picture 5" descr="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5" y="3677698"/>
            <a:ext cx="7417046" cy="27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a:xfrm>
            <a:off x="969598" y="134957"/>
            <a:ext cx="8155819" cy="767009"/>
          </a:xfrm>
          <a:prstGeom prst="rect">
            <a:avLst/>
          </a:prstGeom>
          <a:noFill/>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j-lt"/>
                <a:ea typeface="+mn-ea"/>
              </a:defRPr>
            </a:lvl3pPr>
            <a:lvl4pPr marL="1600200" indent="-228600" algn="l" rtl="0" eaLnBrk="0" fontAlgn="base" hangingPunct="0">
              <a:spcBef>
                <a:spcPct val="20000"/>
              </a:spcBef>
              <a:spcAft>
                <a:spcPct val="0"/>
              </a:spcAft>
              <a:buChar char="–"/>
              <a:defRPr sz="2000">
                <a:solidFill>
                  <a:schemeClr val="tx1"/>
                </a:solidFill>
                <a:latin typeface="+mj-lt"/>
                <a:ea typeface="+mn-ea"/>
              </a:defRPr>
            </a:lvl4pPr>
            <a:lvl5pPr marL="2057400" indent="-228600" algn="l" rtl="0" eaLnBrk="0" fontAlgn="base" hangingPunct="0">
              <a:spcBef>
                <a:spcPct val="20000"/>
              </a:spcBef>
              <a:spcAft>
                <a:spcPct val="0"/>
              </a:spcAft>
              <a:buChar char="»"/>
              <a:defRPr sz="2000">
                <a:solidFill>
                  <a:schemeClr val="tx1"/>
                </a:solidFill>
                <a:latin typeface="+mj-lt"/>
                <a:ea typeface="+mn-ea"/>
              </a:defRPr>
            </a:lvl5pPr>
            <a:lvl6pPr marL="2514600" indent="-228600" algn="l" rtl="0" fontAlgn="base">
              <a:spcBef>
                <a:spcPct val="20000"/>
              </a:spcBef>
              <a:spcAft>
                <a:spcPct val="0"/>
              </a:spcAft>
              <a:buChar char="»"/>
              <a:defRPr sz="2000">
                <a:solidFill>
                  <a:schemeClr val="tx1"/>
                </a:solidFill>
                <a:latin typeface="+mj-lt"/>
                <a:ea typeface="+mn-ea"/>
              </a:defRPr>
            </a:lvl6pPr>
            <a:lvl7pPr marL="2971800" indent="-228600" algn="l" rtl="0" fontAlgn="base">
              <a:spcBef>
                <a:spcPct val="20000"/>
              </a:spcBef>
              <a:spcAft>
                <a:spcPct val="0"/>
              </a:spcAft>
              <a:buChar char="»"/>
              <a:defRPr sz="2000">
                <a:solidFill>
                  <a:schemeClr val="tx1"/>
                </a:solidFill>
                <a:latin typeface="+mj-lt"/>
                <a:ea typeface="+mn-ea"/>
              </a:defRPr>
            </a:lvl7pPr>
            <a:lvl8pPr marL="3429000" indent="-228600" algn="l" rtl="0" fontAlgn="base">
              <a:spcBef>
                <a:spcPct val="20000"/>
              </a:spcBef>
              <a:spcAft>
                <a:spcPct val="0"/>
              </a:spcAft>
              <a:buChar char="»"/>
              <a:defRPr sz="2000">
                <a:solidFill>
                  <a:schemeClr val="tx1"/>
                </a:solidFill>
                <a:latin typeface="+mj-lt"/>
                <a:ea typeface="+mn-ea"/>
              </a:defRPr>
            </a:lvl8pPr>
            <a:lvl9pPr marL="3886200" indent="-228600" algn="l" rtl="0" fontAlgn="base">
              <a:spcBef>
                <a:spcPct val="20000"/>
              </a:spcBef>
              <a:spcAft>
                <a:spcPct val="0"/>
              </a:spcAft>
              <a:buChar char="»"/>
              <a:defRPr sz="2000">
                <a:solidFill>
                  <a:schemeClr val="tx1"/>
                </a:solidFill>
                <a:latin typeface="+mj-lt"/>
                <a:ea typeface="+mn-ea"/>
              </a:defRPr>
            </a:lvl9pPr>
          </a:lstStyle>
          <a:p>
            <a:pPr algn="just" eaLnBrk="1" hangingPunct="1">
              <a:lnSpc>
                <a:spcPct val="90000"/>
              </a:lnSpc>
              <a:buFontTx/>
              <a:buNone/>
            </a:pPr>
            <a:r>
              <a:rPr lang="zh-CN" altLang="en-US" kern="0" dirty="0" smtClean="0"/>
              <a:t>例</a:t>
            </a:r>
            <a:r>
              <a:rPr lang="en-US" altLang="zh-CN" kern="0" dirty="0" smtClean="0"/>
              <a:t>2 </a:t>
            </a:r>
            <a:r>
              <a:rPr lang="zh-CN" altLang="en-US" kern="0" dirty="0" smtClean="0"/>
              <a:t>使用</a:t>
            </a:r>
            <a:r>
              <a:rPr lang="en-US" altLang="zh-CN" kern="0" dirty="0" err="1" smtClean="0"/>
              <a:t>passwd</a:t>
            </a:r>
            <a:r>
              <a:rPr lang="zh-CN" altLang="en-US" kern="0" dirty="0" smtClean="0"/>
              <a:t>的</a:t>
            </a:r>
            <a:r>
              <a:rPr lang="en-US" altLang="zh-CN" kern="0" dirty="0" smtClean="0"/>
              <a:t>--</a:t>
            </a:r>
            <a:r>
              <a:rPr lang="en-US" altLang="zh-CN" kern="0" dirty="0" err="1" smtClean="0"/>
              <a:t>stdin</a:t>
            </a:r>
            <a:r>
              <a:rPr lang="zh-CN" altLang="en-US" kern="0" dirty="0" smtClean="0"/>
              <a:t>参数为例</a:t>
            </a:r>
            <a:r>
              <a:rPr lang="en-US" altLang="zh-CN" kern="0" dirty="0" smtClean="0"/>
              <a:t>1</a:t>
            </a:r>
            <a:r>
              <a:rPr lang="zh-CN" altLang="en-US" kern="0" dirty="0" smtClean="0"/>
              <a:t>中建立的</a:t>
            </a:r>
            <a:r>
              <a:rPr lang="en-US" altLang="zh-CN" kern="0" dirty="0" smtClean="0"/>
              <a:t>jack</a:t>
            </a:r>
            <a:r>
              <a:rPr lang="zh-CN" altLang="en-US" kern="0" dirty="0" smtClean="0"/>
              <a:t>账户设置初始口令。</a:t>
            </a:r>
            <a:endParaRPr lang="en-US" altLang="zh-CN" kern="0" dirty="0" smtClean="0"/>
          </a:p>
        </p:txBody>
      </p:sp>
      <p:sp>
        <p:nvSpPr>
          <p:cNvPr id="3" name="圆角矩形 2"/>
          <p:cNvSpPr/>
          <p:nvPr/>
        </p:nvSpPr>
        <p:spPr bwMode="auto">
          <a:xfrm>
            <a:off x="3491880" y="1556792"/>
            <a:ext cx="2304256" cy="2880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5400" b="1" i="0" u="none" strike="noStrike" cap="none" normalizeH="0" baseline="0" smtClean="0">
              <a:ln>
                <a:noFill/>
              </a:ln>
              <a:solidFill>
                <a:srgbClr val="FF3300"/>
              </a:solidFill>
              <a:effectLst/>
              <a:latin typeface="Times New Roman" pitchFamily="18" charset="0"/>
              <a:ea typeface="华文中宋" pitchFamily="2" charset="-122"/>
            </a:endParaRPr>
          </a:p>
        </p:txBody>
      </p:sp>
      <p:sp>
        <p:nvSpPr>
          <p:cNvPr id="9" name="圆角矩形 8"/>
          <p:cNvSpPr/>
          <p:nvPr/>
        </p:nvSpPr>
        <p:spPr bwMode="auto">
          <a:xfrm>
            <a:off x="3491880" y="4348284"/>
            <a:ext cx="1152128" cy="288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5400" b="1" i="0" u="none" strike="noStrike" cap="none" normalizeH="0" baseline="0" smtClean="0">
              <a:ln>
                <a:noFill/>
              </a:ln>
              <a:solidFill>
                <a:srgbClr val="FF3300"/>
              </a:solidFill>
              <a:effectLst/>
              <a:latin typeface="Times New Roman" pitchFamily="18" charset="0"/>
              <a:ea typeface="华文中宋" pitchFamily="2" charset="-122"/>
            </a:endParaRPr>
          </a:p>
        </p:txBody>
      </p:sp>
    </p:spTree>
    <p:extLst>
      <p:ext uri="{BB962C8B-B14F-4D97-AF65-F5344CB8AC3E}">
        <p14:creationId xmlns:p14="http://schemas.microsoft.com/office/powerpoint/2010/main" val="537577655"/>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19492"/>
                                        </p:tgtEl>
                                        <p:attrNameLst>
                                          <p:attrName>style.visibility</p:attrName>
                                        </p:attrNameLst>
                                      </p:cBhvr>
                                      <p:to>
                                        <p:strVal val="visible"/>
                                      </p:to>
                                    </p:set>
                                    <p:animEffect transition="in" filter="randombar(horizontal)">
                                      <p:cBhvr>
                                        <p:cTn id="7" dur="500"/>
                                        <p:tgtEl>
                                          <p:spTgt spid="3194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19491">
                                            <p:txEl>
                                              <p:pRg st="0" end="0"/>
                                            </p:txEl>
                                          </p:spTgt>
                                        </p:tgtEl>
                                        <p:attrNameLst>
                                          <p:attrName>style.visibility</p:attrName>
                                        </p:attrNameLst>
                                      </p:cBhvr>
                                      <p:to>
                                        <p:strVal val="visible"/>
                                      </p:to>
                                    </p:set>
                                    <p:animEffect transition="in" filter="blinds(horizontal)">
                                      <p:cBhvr>
                                        <p:cTn id="16" dur="500"/>
                                        <p:tgtEl>
                                          <p:spTgt spid="31949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19493"/>
                                        </p:tgtEl>
                                        <p:attrNameLst>
                                          <p:attrName>style.visibility</p:attrName>
                                        </p:attrNameLst>
                                      </p:cBhvr>
                                      <p:to>
                                        <p:strVal val="visible"/>
                                      </p:to>
                                    </p:set>
                                    <p:animEffect transition="in" filter="fade">
                                      <p:cBhvr>
                                        <p:cTn id="21" dur="1000"/>
                                        <p:tgtEl>
                                          <p:spTgt spid="319493"/>
                                        </p:tgtEl>
                                      </p:cBhvr>
                                    </p:animEffect>
                                    <p:anim calcmode="lin" valueType="num">
                                      <p:cBhvr>
                                        <p:cTn id="22" dur="1000" fill="hold"/>
                                        <p:tgtEl>
                                          <p:spTgt spid="319493"/>
                                        </p:tgtEl>
                                        <p:attrNameLst>
                                          <p:attrName>ppt_x</p:attrName>
                                        </p:attrNameLst>
                                      </p:cBhvr>
                                      <p:tavLst>
                                        <p:tav tm="0">
                                          <p:val>
                                            <p:strVal val="#ppt_x"/>
                                          </p:val>
                                        </p:tav>
                                        <p:tav tm="100000">
                                          <p:val>
                                            <p:strVal val="#ppt_x"/>
                                          </p:val>
                                        </p:tav>
                                      </p:tavLst>
                                    </p:anim>
                                    <p:anim calcmode="lin" valueType="num">
                                      <p:cBhvr>
                                        <p:cTn id="23" dur="1000" fill="hold"/>
                                        <p:tgtEl>
                                          <p:spTgt spid="31949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P spid="3"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bwMode="auto">
          <a:xfrm>
            <a:off x="1187450" y="260350"/>
            <a:ext cx="3538538"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smtClean="0"/>
              <a:t>什么是操作系统？</a:t>
            </a:r>
          </a:p>
        </p:txBody>
      </p:sp>
      <p:sp>
        <p:nvSpPr>
          <p:cNvPr id="7171" name="Rectangle 3"/>
          <p:cNvSpPr>
            <a:spLocks noGrp="1" noChangeArrowheads="1"/>
          </p:cNvSpPr>
          <p:nvPr>
            <p:ph type="body" idx="4294967295"/>
          </p:nvPr>
        </p:nvSpPr>
        <p:spPr bwMode="auto">
          <a:xfrm>
            <a:off x="684213" y="1484313"/>
            <a:ext cx="6227762" cy="533400"/>
          </a:xfrm>
          <a:prstGeom prst="rect">
            <a:avLst/>
          </a:prstGeom>
          <a:noFill/>
          <a:ln>
            <a:miter lim="800000"/>
            <a:headEnd/>
            <a:tailEnd/>
          </a:ln>
        </p:spPr>
        <p:txBody>
          <a:bodyPr/>
          <a:lstStyle/>
          <a:p>
            <a:pPr eaLnBrk="1" hangingPunct="1">
              <a:buFontTx/>
              <a:buNone/>
            </a:pPr>
            <a:r>
              <a:rPr lang="zh-CN" altLang="en-US" smtClean="0"/>
              <a:t>朗曼词典（</a:t>
            </a:r>
            <a:r>
              <a:rPr lang="en-US" altLang="zh-CN" smtClean="0"/>
              <a:t>Longman Dictionary</a:t>
            </a:r>
            <a:r>
              <a:rPr lang="zh-CN" altLang="en-US" smtClean="0"/>
              <a:t>）中的定义</a:t>
            </a:r>
            <a:r>
              <a:rPr lang="en-US" altLang="zh-CN" smtClean="0"/>
              <a:t>:</a:t>
            </a:r>
          </a:p>
        </p:txBody>
      </p:sp>
      <p:sp>
        <p:nvSpPr>
          <p:cNvPr id="7172" name="Rectangle 4"/>
          <p:cNvSpPr>
            <a:spLocks noChangeArrowheads="1"/>
          </p:cNvSpPr>
          <p:nvPr/>
        </p:nvSpPr>
        <p:spPr bwMode="auto">
          <a:xfrm>
            <a:off x="468313" y="2349500"/>
            <a:ext cx="8280400" cy="792163"/>
          </a:xfrm>
          <a:prstGeom prst="rect">
            <a:avLst/>
          </a:prstGeom>
          <a:solidFill>
            <a:srgbClr val="000099"/>
          </a:solidFill>
          <a:ln w="9525">
            <a:noFill/>
            <a:miter lim="800000"/>
            <a:headEnd/>
            <a:tailEnd/>
          </a:ln>
        </p:spPr>
        <p:txBody>
          <a:bodyPr/>
          <a:lstStyle/>
          <a:p>
            <a:pPr marL="342900" indent="-342900">
              <a:lnSpc>
                <a:spcPct val="90000"/>
              </a:lnSpc>
              <a:spcBef>
                <a:spcPct val="20000"/>
              </a:spcBef>
            </a:pPr>
            <a:r>
              <a:rPr lang="en-US" altLang="zh-CN" sz="2400">
                <a:solidFill>
                  <a:schemeClr val="bg1"/>
                </a:solidFill>
                <a:latin typeface="Vrinda" pitchFamily="2" charset="0"/>
                <a:ea typeface="宋体" pitchFamily="2" charset="-122"/>
              </a:rPr>
              <a:t>  A set of programs inside a computer that controls the way it works and helps it to handle other programs.</a:t>
            </a:r>
          </a:p>
        </p:txBody>
      </p:sp>
      <p:sp>
        <p:nvSpPr>
          <p:cNvPr id="93190" name="Text Box 6"/>
          <p:cNvSpPr txBox="1">
            <a:spLocks noChangeArrowheads="1"/>
          </p:cNvSpPr>
          <p:nvPr/>
        </p:nvSpPr>
        <p:spPr bwMode="auto">
          <a:xfrm>
            <a:off x="971550" y="3644900"/>
            <a:ext cx="7488238" cy="1587500"/>
          </a:xfrm>
          <a:prstGeom prst="rect">
            <a:avLst/>
          </a:prstGeom>
          <a:noFill/>
          <a:ln w="9525">
            <a:noFill/>
            <a:miter lim="800000"/>
            <a:headEnd/>
            <a:tailEnd/>
          </a:ln>
        </p:spPr>
        <p:txBody>
          <a:bodyPr>
            <a:spAutoFit/>
          </a:bodyPr>
          <a:lstStyle/>
          <a:p>
            <a:pPr>
              <a:spcBef>
                <a:spcPct val="50000"/>
              </a:spcBef>
            </a:pPr>
            <a:r>
              <a:rPr lang="zh-CN" altLang="en-US" sz="2800">
                <a:solidFill>
                  <a:schemeClr val="tx1"/>
                </a:solidFill>
              </a:rPr>
              <a:t>操作系统：提供用户运行程序的环境。</a:t>
            </a:r>
          </a:p>
          <a:p>
            <a:pPr>
              <a:spcBef>
                <a:spcPct val="50000"/>
              </a:spcBef>
            </a:pPr>
            <a:r>
              <a:rPr lang="zh-CN" altLang="en-US" sz="2800">
                <a:solidFill>
                  <a:schemeClr val="tx1"/>
                </a:solidFill>
              </a:rPr>
              <a:t>目的：使用户在此环境下能方便地使用计算机系统，有效地使用计算机硬件。 </a:t>
            </a:r>
          </a:p>
        </p:txBody>
      </p:sp>
      <p:sp>
        <p:nvSpPr>
          <p:cNvPr id="93191" name="Text Box 7"/>
          <p:cNvSpPr txBox="1">
            <a:spLocks noChangeArrowheads="1"/>
          </p:cNvSpPr>
          <p:nvPr/>
        </p:nvSpPr>
        <p:spPr bwMode="auto">
          <a:xfrm>
            <a:off x="1042988" y="3644900"/>
            <a:ext cx="7200900" cy="1554163"/>
          </a:xfrm>
          <a:prstGeom prst="rect">
            <a:avLst/>
          </a:prstGeom>
          <a:solidFill>
            <a:srgbClr val="000099"/>
          </a:solidFill>
          <a:ln w="9525">
            <a:noFill/>
            <a:miter lim="800000"/>
            <a:headEnd/>
            <a:tailEnd/>
          </a:ln>
        </p:spPr>
        <p:txBody>
          <a:bodyPr>
            <a:spAutoFit/>
          </a:bodyPr>
          <a:lstStyle/>
          <a:p>
            <a:pPr>
              <a:spcBef>
                <a:spcPct val="50000"/>
              </a:spcBef>
            </a:pPr>
            <a:r>
              <a:rPr lang="zh-CN" altLang="en-US" sz="3200">
                <a:solidFill>
                  <a:srgbClr val="FFFF00"/>
                </a:solidFill>
                <a:latin typeface="楷体" pitchFamily="49" charset="-122"/>
                <a:ea typeface="楷体" pitchFamily="49" charset="-122"/>
              </a:rPr>
              <a:t>控制和管理计算机资源，合理地对各类作业进行调度（组织计算机工作流程）以及方便用户的程序集合。</a:t>
            </a:r>
            <a:r>
              <a:rPr lang="zh-CN" altLang="en-US" sz="3200">
                <a:latin typeface="楷体" pitchFamily="49" charset="-122"/>
                <a:ea typeface="楷体" pitchFamily="49" charset="-122"/>
              </a:rPr>
              <a:t>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3190"/>
                                        </p:tgtEl>
                                        <p:attrNameLst>
                                          <p:attrName>style.visibility</p:attrName>
                                        </p:attrNameLst>
                                      </p:cBhvr>
                                      <p:to>
                                        <p:strVal val="visible"/>
                                      </p:to>
                                    </p:set>
                                    <p:animEffect transition="in" filter="diamond(in)">
                                      <p:cBhvr>
                                        <p:cTn id="7" dur="2000"/>
                                        <p:tgtEl>
                                          <p:spTgt spid="931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191"/>
                                        </p:tgtEl>
                                        <p:attrNameLst>
                                          <p:attrName>style.visibility</p:attrName>
                                        </p:attrNameLst>
                                      </p:cBhvr>
                                      <p:to>
                                        <p:strVal val="visible"/>
                                      </p:to>
                                    </p:set>
                                    <p:animEffect transition="in" filter="blinds(horizontal)">
                                      <p:cBhvr>
                                        <p:cTn id="12" dur="500"/>
                                        <p:tgtEl>
                                          <p:spTgt spid="93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p:bldP spid="9319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1115616" y="274638"/>
            <a:ext cx="7571184" cy="634082"/>
          </a:xfrm>
        </p:spPr>
        <p:txBody>
          <a:bodyPr/>
          <a:lstStyle/>
          <a:p>
            <a:pPr eaLnBrk="1" hangingPunct="1"/>
            <a:r>
              <a:rPr lang="en-US" altLang="en-US" sz="2800" dirty="0">
                <a:solidFill>
                  <a:srgbClr val="993300"/>
                </a:solidFill>
              </a:rPr>
              <a:t>4. </a:t>
            </a:r>
            <a:r>
              <a:rPr lang="en-US" altLang="en-US" sz="2800" dirty="0" err="1">
                <a:solidFill>
                  <a:srgbClr val="993300"/>
                </a:solidFill>
              </a:rPr>
              <a:t>管理用户命令</a:t>
            </a:r>
            <a:r>
              <a:rPr lang="en-US" altLang="en-US" sz="2800" b="1" dirty="0" smtClean="0">
                <a:solidFill>
                  <a:srgbClr val="993300"/>
                </a:solidFill>
              </a:rPr>
              <a:t/>
            </a:r>
            <a:br>
              <a:rPr lang="en-US" altLang="en-US" sz="2800" b="1" dirty="0" smtClean="0">
                <a:solidFill>
                  <a:srgbClr val="993300"/>
                </a:solidFill>
              </a:rPr>
            </a:br>
            <a:endParaRPr lang="zh-CN" altLang="en-US" sz="2800" b="1" dirty="0" smtClean="0">
              <a:solidFill>
                <a:srgbClr val="993300"/>
              </a:solidFill>
            </a:endParaRPr>
          </a:p>
        </p:txBody>
      </p:sp>
      <p:sp>
        <p:nvSpPr>
          <p:cNvPr id="320515" name="Rectangle 3"/>
          <p:cNvSpPr>
            <a:spLocks noGrp="1" noChangeArrowheads="1"/>
          </p:cNvSpPr>
          <p:nvPr>
            <p:ph type="body" idx="1"/>
          </p:nvPr>
        </p:nvSpPr>
        <p:spPr>
          <a:xfrm>
            <a:off x="899592" y="1196752"/>
            <a:ext cx="7787208" cy="1440160"/>
          </a:xfrm>
        </p:spPr>
        <p:txBody>
          <a:bodyPr/>
          <a:lstStyle/>
          <a:p>
            <a:pPr eaLnBrk="1" hangingPunct="1">
              <a:lnSpc>
                <a:spcPct val="90000"/>
              </a:lnSpc>
              <a:buFontTx/>
              <a:buNone/>
            </a:pPr>
            <a:r>
              <a:rPr lang="zh-CN" altLang="en-US" b="1" dirty="0" smtClean="0"/>
              <a:t>查看用户信息</a:t>
            </a:r>
            <a:endParaRPr lang="en-US" altLang="zh-CN" b="1" dirty="0" smtClean="0"/>
          </a:p>
          <a:p>
            <a:pPr marL="0" indent="0" algn="just" eaLnBrk="1" hangingPunct="1">
              <a:lnSpc>
                <a:spcPct val="90000"/>
              </a:lnSpc>
              <a:buNone/>
            </a:pPr>
            <a:r>
              <a:rPr lang="en-US" altLang="zh-CN" dirty="0" err="1" smtClean="0">
                <a:solidFill>
                  <a:srgbClr val="800000"/>
                </a:solidFill>
              </a:rPr>
              <a:t>Whoami</a:t>
            </a:r>
            <a:r>
              <a:rPr lang="en-US" altLang="zh-CN" dirty="0" smtClean="0">
                <a:solidFill>
                  <a:srgbClr val="800000"/>
                </a:solidFill>
              </a:rPr>
              <a:t>         </a:t>
            </a:r>
            <a:r>
              <a:rPr lang="en-US" altLang="zh-CN" dirty="0" err="1" smtClean="0"/>
              <a:t>查看当前系统当前账号的用户名</a:t>
            </a:r>
            <a:endParaRPr lang="en-US" altLang="zh-CN" dirty="0" smtClean="0">
              <a:solidFill>
                <a:srgbClr val="800000"/>
              </a:solidFill>
            </a:endParaRPr>
          </a:p>
          <a:p>
            <a:pPr algn="just" eaLnBrk="1" hangingPunct="1">
              <a:lnSpc>
                <a:spcPct val="90000"/>
              </a:lnSpc>
              <a:buFontTx/>
              <a:buNone/>
            </a:pPr>
            <a:r>
              <a:rPr lang="en-US" altLang="zh-CN" dirty="0" smtClean="0">
                <a:solidFill>
                  <a:srgbClr val="800000"/>
                </a:solidFill>
              </a:rPr>
              <a:t>who  [</a:t>
            </a:r>
            <a:r>
              <a:rPr lang="zh-CN" altLang="en-US" dirty="0" smtClean="0">
                <a:solidFill>
                  <a:srgbClr val="800000"/>
                </a:solidFill>
              </a:rPr>
              <a:t>选项</a:t>
            </a:r>
            <a:r>
              <a:rPr lang="en-US" altLang="zh-CN" dirty="0" smtClean="0">
                <a:solidFill>
                  <a:srgbClr val="800000"/>
                </a:solidFill>
              </a:rPr>
              <a:t>]    </a:t>
            </a:r>
            <a:r>
              <a:rPr lang="zh-CN" altLang="en-US" dirty="0" smtClean="0"/>
              <a:t>查看当前所有登录系统的用户信息</a:t>
            </a:r>
            <a:endParaRPr lang="en-US" altLang="zh-CN" dirty="0" smtClean="0">
              <a:solidFill>
                <a:srgbClr val="800000"/>
              </a:solidFill>
            </a:endParaRPr>
          </a:p>
        </p:txBody>
      </p:sp>
      <p:graphicFrame>
        <p:nvGraphicFramePr>
          <p:cNvPr id="4" name="Group 4"/>
          <p:cNvGraphicFramePr>
            <a:graphicFrameLocks/>
          </p:cNvGraphicFramePr>
          <p:nvPr>
            <p:extLst>
              <p:ext uri="{D42A27DB-BD31-4B8C-83A1-F6EECF244321}">
                <p14:modId xmlns:p14="http://schemas.microsoft.com/office/powerpoint/2010/main" val="1314389476"/>
              </p:ext>
            </p:extLst>
          </p:nvPr>
        </p:nvGraphicFramePr>
        <p:xfrm>
          <a:off x="899592" y="3312586"/>
          <a:ext cx="7787208" cy="2590800"/>
        </p:xfrm>
        <a:graphic>
          <a:graphicData uri="http://schemas.openxmlformats.org/drawingml/2006/table">
            <a:tbl>
              <a:tblPr/>
              <a:tblGrid>
                <a:gridCol w="2032175"/>
                <a:gridCol w="5755033"/>
              </a:tblGrid>
              <a:tr h="18097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参   数</a:t>
                      </a:r>
                      <a:endParaRPr kumimoji="1" lang="zh-CN" altLang="en-US" sz="2000" b="0" i="0" u="none" strike="noStrike" cap="none" normalizeH="0" baseline="0" dirty="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含  义</a:t>
                      </a:r>
                      <a:endParaRPr kumimoji="1" lang="zh-CN" altLang="en-US" sz="2000" b="0" i="0" u="none" strike="noStrike" cap="none" normalizeH="0" baseline="0" dirty="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-m</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或</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am I</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只显示运行</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who</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命令的用户名、登录终端和登录时间</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-q</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或</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--count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只显示用户的登录账号和登录用户的数量</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-u</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在登录时间后显示该用户最后一次操作到当前的时间间隔</a:t>
                      </a:r>
                      <a:endParaRPr kumimoji="1" lang="zh-CN" altLang="en-US" sz="2000" b="0" i="0" u="none" strike="noStrike" cap="none" normalizeH="0" baseline="0" dirty="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7188">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-u</a:t>
                      </a: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或</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--heading</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显示列标题</a:t>
                      </a:r>
                      <a:endParaRPr kumimoji="1" lang="zh-CN" altLang="en-US" sz="2000" b="0" i="0" u="none" strike="noStrike" cap="none" normalizeH="0" baseline="0" dirty="0" smtClean="0">
                        <a:ln>
                          <a:noFill/>
                        </a:ln>
                        <a:solidFill>
                          <a:schemeClr val="tx1"/>
                        </a:solidFill>
                        <a:effectLst/>
                        <a:latin typeface="굴림" pitchFamily="34" charset="-127"/>
                        <a:ea typeface="-보람M" pitchFamily="18"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Rectangle 24"/>
          <p:cNvSpPr>
            <a:spLocks noChangeArrowheads="1"/>
          </p:cNvSpPr>
          <p:nvPr/>
        </p:nvSpPr>
        <p:spPr bwMode="auto">
          <a:xfrm>
            <a:off x="3118643" y="2892337"/>
            <a:ext cx="3095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nchor="ctr">
            <a:spAutoFit/>
          </a:bodyPr>
          <a:lstStyle>
            <a:lvl1pPr eaLnBrk="0" hangingPunct="0">
              <a:defRPr kumimoji="1" sz="2400">
                <a:solidFill>
                  <a:schemeClr val="tx1"/>
                </a:solidFill>
                <a:latin typeface="-보람M" pitchFamily="18" charset="-127"/>
                <a:ea typeface="-보람M" pitchFamily="18" charset="-127"/>
              </a:defRPr>
            </a:lvl1pPr>
            <a:lvl2pPr marL="742950" indent="-285750" eaLnBrk="0" hangingPunct="0">
              <a:defRPr kumimoji="1" sz="2400">
                <a:solidFill>
                  <a:schemeClr val="tx1"/>
                </a:solidFill>
                <a:latin typeface="-보람M" pitchFamily="18" charset="-127"/>
                <a:ea typeface="-보람M" pitchFamily="18" charset="-127"/>
              </a:defRPr>
            </a:lvl2pPr>
            <a:lvl3pPr marL="1143000" indent="-228600" eaLnBrk="0" hangingPunct="0">
              <a:defRPr kumimoji="1" sz="2400">
                <a:solidFill>
                  <a:schemeClr val="tx1"/>
                </a:solidFill>
                <a:latin typeface="-보람M" pitchFamily="18" charset="-127"/>
                <a:ea typeface="-보람M" pitchFamily="18" charset="-127"/>
              </a:defRPr>
            </a:lvl3pPr>
            <a:lvl4pPr marL="1600200" indent="-228600" eaLnBrk="0" hangingPunct="0">
              <a:defRPr kumimoji="1" sz="2400">
                <a:solidFill>
                  <a:schemeClr val="tx1"/>
                </a:solidFill>
                <a:latin typeface="-보람M" pitchFamily="18" charset="-127"/>
                <a:ea typeface="-보람M" pitchFamily="18" charset="-127"/>
              </a:defRPr>
            </a:lvl4pPr>
            <a:lvl5pPr marL="2057400" indent="-228600" eaLnBrk="0" hangingPunct="0">
              <a:defRPr kumimoji="1" sz="2400">
                <a:solidFill>
                  <a:schemeClr val="tx1"/>
                </a:solidFill>
                <a:latin typeface="-보람M" pitchFamily="18" charset="-127"/>
                <a:ea typeface="-보람M" pitchFamily="18" charset="-127"/>
              </a:defRPr>
            </a:lvl5pPr>
            <a:lvl6pPr marL="25146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6pPr>
            <a:lvl7pPr marL="29718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7pPr>
            <a:lvl8pPr marL="34290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8pPr>
            <a:lvl9pPr marL="38862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9pPr>
          </a:lstStyle>
          <a:p>
            <a:pPr eaLnBrk="1" hangingPunct="1"/>
            <a:r>
              <a:rPr lang="en-US" altLang="en-US" sz="2000" dirty="0" err="1"/>
              <a:t>who命令的参数及含义</a:t>
            </a:r>
            <a:endParaRPr lang="zh-CN" altLang="en-US" sz="2000" dirty="0"/>
          </a:p>
        </p:txBody>
      </p:sp>
    </p:spTree>
    <p:extLst>
      <p:ext uri="{BB962C8B-B14F-4D97-AF65-F5344CB8AC3E}">
        <p14:creationId xmlns:p14="http://schemas.microsoft.com/office/powerpoint/2010/main" val="1312477632"/>
      </p:ext>
    </p:extLst>
  </p:cSld>
  <p:clrMapOvr>
    <a:masterClrMapping/>
  </p:clrMapOvr>
  <p:transition spd="med"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sz="half" idx="1"/>
          </p:nvPr>
        </p:nvSpPr>
        <p:spPr>
          <a:xfrm>
            <a:off x="924746" y="3789040"/>
            <a:ext cx="7920360" cy="865187"/>
          </a:xfrm>
        </p:spPr>
        <p:txBody>
          <a:bodyPr/>
          <a:lstStyle/>
          <a:p>
            <a:pPr eaLnBrk="1" hangingPunct="1">
              <a:buFontTx/>
              <a:buNone/>
            </a:pPr>
            <a:r>
              <a:rPr lang="zh-CN" altLang="en-US" dirty="0" smtClean="0"/>
              <a:t>其中，</a:t>
            </a:r>
            <a:r>
              <a:rPr lang="en-US" altLang="zh-CN" dirty="0" smtClean="0"/>
              <a:t>IDLE</a:t>
            </a:r>
            <a:r>
              <a:rPr lang="zh-CN" altLang="en-US" dirty="0" smtClean="0"/>
              <a:t>字段显示为</a:t>
            </a:r>
            <a:r>
              <a:rPr lang="zh-CN" altLang="en-US" dirty="0" smtClean="0">
                <a:latin typeface="Times New Roman" panose="02020603050405020304" pitchFamily="18" charset="0"/>
              </a:rPr>
              <a:t>“</a:t>
            </a:r>
            <a:r>
              <a:rPr lang="en-US" altLang="zh-CN" dirty="0" smtClean="0"/>
              <a:t>.</a:t>
            </a:r>
            <a:r>
              <a:rPr lang="en-US" altLang="zh-CN" dirty="0" smtClean="0">
                <a:latin typeface="Times New Roman" panose="02020603050405020304" pitchFamily="18" charset="0"/>
              </a:rPr>
              <a:t>”</a:t>
            </a:r>
            <a:r>
              <a:rPr lang="zh-CN" altLang="en-US" dirty="0" smtClean="0"/>
              <a:t>表示该用户前一秒仍然在操作系统。</a:t>
            </a:r>
            <a:r>
              <a:rPr lang="en-US" altLang="zh-CN" dirty="0" smtClean="0"/>
              <a:t>who</a:t>
            </a:r>
            <a:r>
              <a:rPr lang="zh-CN" altLang="en-US" dirty="0" smtClean="0"/>
              <a:t>命令输出的常用标题及含义如下表所示</a:t>
            </a:r>
            <a:r>
              <a:rPr lang="zh-CN" altLang="en-US" sz="2000" dirty="0" smtClean="0"/>
              <a:t>。</a:t>
            </a:r>
          </a:p>
        </p:txBody>
      </p:sp>
      <p:pic>
        <p:nvPicPr>
          <p:cNvPr id="322564" name="Picture 4" descr="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807" y="990854"/>
            <a:ext cx="8033240" cy="24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125" name="Group 5"/>
          <p:cNvGraphicFramePr>
            <a:graphicFrameLocks noGrp="1"/>
          </p:cNvGraphicFramePr>
          <p:nvPr>
            <p:ph sz="half" idx="2"/>
            <p:extLst>
              <p:ext uri="{D42A27DB-BD31-4B8C-83A1-F6EECF244321}">
                <p14:modId xmlns:p14="http://schemas.microsoft.com/office/powerpoint/2010/main" val="3070753313"/>
              </p:ext>
            </p:extLst>
          </p:nvPr>
        </p:nvGraphicFramePr>
        <p:xfrm>
          <a:off x="208072" y="4869160"/>
          <a:ext cx="8784975" cy="910052"/>
        </p:xfrm>
        <a:graphic>
          <a:graphicData uri="http://schemas.openxmlformats.org/drawingml/2006/table">
            <a:tbl>
              <a:tblPr/>
              <a:tblGrid>
                <a:gridCol w="1080120"/>
                <a:gridCol w="1944216"/>
                <a:gridCol w="1224136"/>
                <a:gridCol w="1512168"/>
                <a:gridCol w="1440160"/>
                <a:gridCol w="1584175"/>
              </a:tblGrid>
              <a:tr h="285139">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imes New Roman" pitchFamily="18" charset="0"/>
                          <a:ea typeface="-보람M" pitchFamily="18" charset="-127"/>
                        </a:rPr>
                        <a:t>NAME</a:t>
                      </a:r>
                      <a:endParaRPr kumimoji="1" lang="en-US" altLang="zh-CN" sz="1600" b="0" i="0" u="none" strike="noStrike" cap="none" normalizeH="0" baseline="0" dirty="0" smtClean="0">
                        <a:ln>
                          <a:noFill/>
                        </a:ln>
                        <a:solidFill>
                          <a:schemeClr val="bg1"/>
                        </a:solidFill>
                        <a:effectLst/>
                        <a:latin typeface="굴림" pitchFamily="34" charset="-127"/>
                        <a:ea typeface="-보람M" pitchFamily="18" charset="-127"/>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bg1"/>
                          </a:solidFill>
                          <a:effectLst/>
                          <a:latin typeface="Times New Roman" pitchFamily="18" charset="0"/>
                          <a:ea typeface="-보람M" pitchFamily="18" charset="-127"/>
                        </a:rPr>
                        <a:t>LINE</a:t>
                      </a:r>
                      <a:endParaRPr kumimoji="1" lang="en-US" altLang="zh-CN" sz="1600" b="0" i="0" u="none" strike="noStrike" cap="none" normalizeH="0" baseline="0" smtClean="0">
                        <a:ln>
                          <a:noFill/>
                        </a:ln>
                        <a:solidFill>
                          <a:schemeClr val="bg1"/>
                        </a:solidFill>
                        <a:effectLst/>
                        <a:latin typeface="굴림" pitchFamily="34" charset="-127"/>
                        <a:ea typeface="-보람M" pitchFamily="18" charset="-127"/>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bg1"/>
                          </a:solidFill>
                          <a:effectLst/>
                          <a:latin typeface="Times New Roman" pitchFamily="18" charset="0"/>
                          <a:ea typeface="-보람M" pitchFamily="18" charset="-127"/>
                        </a:rPr>
                        <a:t>TIME</a:t>
                      </a:r>
                      <a:endParaRPr kumimoji="1" lang="en-US" altLang="zh-CN" sz="1600" b="0" i="0" u="none" strike="noStrike" cap="none" normalizeH="0" baseline="0" smtClean="0">
                        <a:ln>
                          <a:noFill/>
                        </a:ln>
                        <a:solidFill>
                          <a:schemeClr val="bg1"/>
                        </a:solidFill>
                        <a:effectLst/>
                        <a:latin typeface="굴림" pitchFamily="34" charset="-127"/>
                        <a:ea typeface="-보람M" pitchFamily="18" charset="-127"/>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bg1"/>
                          </a:solidFill>
                          <a:effectLst/>
                          <a:latin typeface="Times New Roman" pitchFamily="18" charset="0"/>
                          <a:ea typeface="-보람M" pitchFamily="18" charset="-127"/>
                        </a:rPr>
                        <a:t>IDLE</a:t>
                      </a:r>
                      <a:endParaRPr kumimoji="1" lang="en-US" altLang="zh-CN" sz="1600" b="0" i="0" u="none" strike="noStrike" cap="none" normalizeH="0" baseline="0" smtClean="0">
                        <a:ln>
                          <a:noFill/>
                        </a:ln>
                        <a:solidFill>
                          <a:schemeClr val="bg1"/>
                        </a:solidFill>
                        <a:effectLst/>
                        <a:latin typeface="굴림" pitchFamily="34" charset="-127"/>
                        <a:ea typeface="-보람M" pitchFamily="18" charset="-127"/>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bg1"/>
                          </a:solidFill>
                          <a:effectLst/>
                          <a:latin typeface="Times New Roman" pitchFamily="18" charset="0"/>
                          <a:ea typeface="-보람M" pitchFamily="18" charset="-127"/>
                        </a:rPr>
                        <a:t>PID</a:t>
                      </a:r>
                      <a:endParaRPr kumimoji="1" lang="en-US" altLang="zh-CN" sz="1600" b="0" i="0" u="none" strike="noStrike" cap="none" normalizeH="0" baseline="0" dirty="0" smtClean="0">
                        <a:ln>
                          <a:noFill/>
                        </a:ln>
                        <a:solidFill>
                          <a:schemeClr val="bg1"/>
                        </a:solidFill>
                        <a:effectLst/>
                        <a:latin typeface="굴림" pitchFamily="34" charset="-127"/>
                        <a:ea typeface="-보람M" pitchFamily="18" charset="-127"/>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bg1"/>
                          </a:solidFill>
                          <a:effectLst/>
                          <a:latin typeface="Times New Roman" pitchFamily="18" charset="0"/>
                          <a:ea typeface="-보람M" pitchFamily="18" charset="-127"/>
                        </a:rPr>
                        <a:t>COMMENT</a:t>
                      </a:r>
                      <a:endParaRPr kumimoji="1" lang="en-US" altLang="zh-CN" sz="1600" b="0" i="0" u="none" strike="noStrike" cap="none" normalizeH="0" baseline="0" smtClean="0">
                        <a:ln>
                          <a:noFill/>
                        </a:ln>
                        <a:solidFill>
                          <a:schemeClr val="bg1"/>
                        </a:solidFill>
                        <a:effectLst/>
                        <a:latin typeface="굴림" pitchFamily="34" charset="-127"/>
                        <a:ea typeface="-보람M" pitchFamily="18" charset="-127"/>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r>
              <a:tr h="574790">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bg1"/>
                          </a:solidFill>
                          <a:effectLst/>
                          <a:latin typeface="Times New Roman" pitchFamily="18" charset="0"/>
                          <a:ea typeface="-보람M" pitchFamily="18" charset="-127"/>
                        </a:rPr>
                        <a:t>用户名</a:t>
                      </a:r>
                      <a:endParaRPr kumimoji="1" lang="zh-CN" altLang="en-US" sz="1600" b="0" i="0" u="none" strike="noStrike" cap="none" normalizeH="0" baseline="0" smtClean="0">
                        <a:ln>
                          <a:noFill/>
                        </a:ln>
                        <a:solidFill>
                          <a:schemeClr val="bg1"/>
                        </a:solidFill>
                        <a:effectLst/>
                        <a:latin typeface="굴림" pitchFamily="34" charset="-127"/>
                        <a:ea typeface="-보람M" pitchFamily="18" charset="-127"/>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보람M" pitchFamily="18" charset="-127"/>
                        </a:rPr>
                        <a:t>用户登录时的终端</a:t>
                      </a:r>
                      <a:endParaRPr kumimoji="1" lang="zh-CN" altLang="en-US" sz="1600" b="0" i="0" u="none" strike="noStrike" cap="none" normalizeH="0" baseline="0" dirty="0" smtClean="0">
                        <a:ln>
                          <a:noFill/>
                        </a:ln>
                        <a:solidFill>
                          <a:schemeClr val="bg1"/>
                        </a:solidFill>
                        <a:effectLst/>
                        <a:latin typeface="굴림" pitchFamily="34" charset="-127"/>
                        <a:ea typeface="-보람M" pitchFamily="18" charset="-127"/>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bg1"/>
                          </a:solidFill>
                          <a:effectLst/>
                          <a:latin typeface="Times New Roman" pitchFamily="18" charset="0"/>
                          <a:ea typeface="-보람M" pitchFamily="18" charset="-127"/>
                        </a:rPr>
                        <a:t>登录时间</a:t>
                      </a:r>
                      <a:endParaRPr kumimoji="1" lang="zh-CN" altLang="en-US" sz="1600" b="0" i="0" u="none" strike="noStrike" cap="none" normalizeH="0" baseline="0" smtClean="0">
                        <a:ln>
                          <a:noFill/>
                        </a:ln>
                        <a:solidFill>
                          <a:schemeClr val="bg1"/>
                        </a:solidFill>
                        <a:effectLst/>
                        <a:latin typeface="굴림" pitchFamily="34" charset="-127"/>
                        <a:ea typeface="-보람M" pitchFamily="18" charset="-127"/>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bg1"/>
                          </a:solidFill>
                          <a:effectLst/>
                          <a:latin typeface="Times New Roman" pitchFamily="18" charset="0"/>
                          <a:ea typeface="-보람M" pitchFamily="18" charset="-127"/>
                        </a:rPr>
                        <a:t>用户空闲时间</a:t>
                      </a:r>
                      <a:endParaRPr kumimoji="1" lang="zh-CN" altLang="en-US" sz="1600" b="0" i="0" u="none" strike="noStrike" cap="none" normalizeH="0" baseline="0" smtClean="0">
                        <a:ln>
                          <a:noFill/>
                        </a:ln>
                        <a:solidFill>
                          <a:schemeClr val="bg1"/>
                        </a:solidFill>
                        <a:effectLst/>
                        <a:latin typeface="굴림" pitchFamily="34" charset="-127"/>
                        <a:ea typeface="-보람M" pitchFamily="18" charset="-127"/>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보람M" pitchFamily="18" charset="-127"/>
                        </a:rPr>
                        <a:t>登录进程</a:t>
                      </a:r>
                      <a:r>
                        <a:rPr kumimoji="1" lang="en-US" altLang="zh-CN" sz="1600" b="0" i="0" u="none" strike="noStrike" cap="none" normalizeH="0" baseline="0" dirty="0" smtClean="0">
                          <a:ln>
                            <a:noFill/>
                          </a:ln>
                          <a:solidFill>
                            <a:schemeClr val="bg1"/>
                          </a:solidFill>
                          <a:effectLst/>
                          <a:latin typeface="Times New Roman" pitchFamily="18" charset="0"/>
                          <a:ea typeface="-보람M" pitchFamily="18" charset="-127"/>
                        </a:rPr>
                        <a:t>PID</a:t>
                      </a:r>
                      <a:endParaRPr kumimoji="1" lang="en-US" altLang="zh-CN" sz="1600" b="0" i="0" u="none" strike="noStrike" cap="none" normalizeH="0" baseline="0" dirty="0" smtClean="0">
                        <a:ln>
                          <a:noFill/>
                        </a:ln>
                        <a:solidFill>
                          <a:schemeClr val="bg1"/>
                        </a:solidFill>
                        <a:effectLst/>
                        <a:latin typeface="굴림" pitchFamily="34" charset="-127"/>
                        <a:ea typeface="-보람M" pitchFamily="18" charset="-127"/>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보람M" pitchFamily="18" charset="-127"/>
                        </a:rPr>
                        <a:t>用户网络地址</a:t>
                      </a:r>
                      <a:endParaRPr kumimoji="1" lang="zh-CN" altLang="en-US" sz="1600" b="0" i="0" u="none" strike="noStrike" cap="none" normalizeH="0" baseline="0" dirty="0" smtClean="0">
                        <a:ln>
                          <a:noFill/>
                        </a:ln>
                        <a:solidFill>
                          <a:schemeClr val="bg1"/>
                        </a:solidFill>
                        <a:effectLst/>
                        <a:latin typeface="굴림" pitchFamily="34" charset="-127"/>
                        <a:ea typeface="-보람M" pitchFamily="18" charset="-127"/>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r>
            </a:tbl>
          </a:graphicData>
        </a:graphic>
      </p:graphicFrame>
      <p:sp>
        <p:nvSpPr>
          <p:cNvPr id="9" name="Rectangle 3"/>
          <p:cNvSpPr txBox="1">
            <a:spLocks noChangeArrowheads="1"/>
          </p:cNvSpPr>
          <p:nvPr/>
        </p:nvSpPr>
        <p:spPr>
          <a:xfrm>
            <a:off x="959806" y="183347"/>
            <a:ext cx="7932674" cy="797381"/>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j-lt"/>
                <a:ea typeface="+mn-ea"/>
              </a:defRPr>
            </a:lvl3pPr>
            <a:lvl4pPr marL="1600200" indent="-228600" algn="l" rtl="0" eaLnBrk="0" fontAlgn="base" hangingPunct="0">
              <a:spcBef>
                <a:spcPct val="20000"/>
              </a:spcBef>
              <a:spcAft>
                <a:spcPct val="0"/>
              </a:spcAft>
              <a:buChar char="–"/>
              <a:defRPr sz="2000">
                <a:solidFill>
                  <a:schemeClr val="tx1"/>
                </a:solidFill>
                <a:latin typeface="+mj-lt"/>
                <a:ea typeface="+mn-ea"/>
              </a:defRPr>
            </a:lvl4pPr>
            <a:lvl5pPr marL="2057400" indent="-228600" algn="l" rtl="0" eaLnBrk="0" fontAlgn="base" hangingPunct="0">
              <a:spcBef>
                <a:spcPct val="20000"/>
              </a:spcBef>
              <a:spcAft>
                <a:spcPct val="0"/>
              </a:spcAft>
              <a:buChar char="»"/>
              <a:defRPr sz="2000">
                <a:solidFill>
                  <a:schemeClr val="tx1"/>
                </a:solidFill>
                <a:latin typeface="+mj-lt"/>
                <a:ea typeface="+mn-ea"/>
              </a:defRPr>
            </a:lvl5pPr>
            <a:lvl6pPr marL="2514600" indent="-228600" algn="l" rtl="0" fontAlgn="base">
              <a:spcBef>
                <a:spcPct val="20000"/>
              </a:spcBef>
              <a:spcAft>
                <a:spcPct val="0"/>
              </a:spcAft>
              <a:buChar char="»"/>
              <a:defRPr sz="2000">
                <a:solidFill>
                  <a:schemeClr val="tx1"/>
                </a:solidFill>
                <a:latin typeface="+mj-lt"/>
                <a:ea typeface="+mn-ea"/>
              </a:defRPr>
            </a:lvl6pPr>
            <a:lvl7pPr marL="2971800" indent="-228600" algn="l" rtl="0" fontAlgn="base">
              <a:spcBef>
                <a:spcPct val="20000"/>
              </a:spcBef>
              <a:spcAft>
                <a:spcPct val="0"/>
              </a:spcAft>
              <a:buChar char="»"/>
              <a:defRPr sz="2000">
                <a:solidFill>
                  <a:schemeClr val="tx1"/>
                </a:solidFill>
                <a:latin typeface="+mj-lt"/>
                <a:ea typeface="+mn-ea"/>
              </a:defRPr>
            </a:lvl7pPr>
            <a:lvl8pPr marL="3429000" indent="-228600" algn="l" rtl="0" fontAlgn="base">
              <a:spcBef>
                <a:spcPct val="20000"/>
              </a:spcBef>
              <a:spcAft>
                <a:spcPct val="0"/>
              </a:spcAft>
              <a:buChar char="»"/>
              <a:defRPr sz="2000">
                <a:solidFill>
                  <a:schemeClr val="tx1"/>
                </a:solidFill>
                <a:latin typeface="+mj-lt"/>
                <a:ea typeface="+mn-ea"/>
              </a:defRPr>
            </a:lvl8pPr>
            <a:lvl9pPr marL="3886200" indent="-228600" algn="l" rtl="0" fontAlgn="base">
              <a:spcBef>
                <a:spcPct val="20000"/>
              </a:spcBef>
              <a:spcAft>
                <a:spcPct val="0"/>
              </a:spcAft>
              <a:buChar char="»"/>
              <a:defRPr sz="2000">
                <a:solidFill>
                  <a:schemeClr val="tx1"/>
                </a:solidFill>
                <a:latin typeface="+mj-lt"/>
                <a:ea typeface="+mn-ea"/>
              </a:defRPr>
            </a:lvl9pPr>
          </a:lstStyle>
          <a:p>
            <a:pPr algn="just" eaLnBrk="1" hangingPunct="1">
              <a:lnSpc>
                <a:spcPct val="90000"/>
              </a:lnSpc>
              <a:buFontTx/>
              <a:buNone/>
            </a:pPr>
            <a:r>
              <a:rPr lang="zh-CN" altLang="en-US" sz="2800" kern="0" dirty="0" smtClean="0"/>
              <a:t>例</a:t>
            </a:r>
            <a:r>
              <a:rPr lang="en-US" altLang="zh-CN" sz="2800" kern="0" dirty="0" smtClean="0"/>
              <a:t>4. who</a:t>
            </a:r>
            <a:r>
              <a:rPr lang="zh-CN" altLang="en-US" sz="2800" kern="0" dirty="0" smtClean="0"/>
              <a:t>命令查看当前登录系统的用户详细信息。</a:t>
            </a:r>
            <a:endParaRPr lang="zh-CN" altLang="en-US" sz="2800" kern="0" dirty="0" smtClean="0">
              <a:solidFill>
                <a:srgbClr val="800000"/>
              </a:solidFill>
            </a:endParaRPr>
          </a:p>
        </p:txBody>
      </p:sp>
    </p:spTree>
    <p:extLst>
      <p:ext uri="{BB962C8B-B14F-4D97-AF65-F5344CB8AC3E}">
        <p14:creationId xmlns:p14="http://schemas.microsoft.com/office/powerpoint/2010/main" val="1782283399"/>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barn(inVertical)">
                                      <p:cBhvr>
                                        <p:cTn id="7" dur="500"/>
                                        <p:tgtEl>
                                          <p:spTgt spid="322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89125"/>
                                        </p:tgtEl>
                                        <p:attrNameLst>
                                          <p:attrName>style.visibility</p:attrName>
                                        </p:attrNameLst>
                                      </p:cBhvr>
                                      <p:to>
                                        <p:strVal val="visible"/>
                                      </p:to>
                                    </p:set>
                                    <p:animEffect transition="in" filter="fade">
                                      <p:cBhvr>
                                        <p:cTn id="12" dur="1000"/>
                                        <p:tgtEl>
                                          <p:spTgt spid="389125"/>
                                        </p:tgtEl>
                                      </p:cBhvr>
                                    </p:animEffect>
                                    <p:anim calcmode="lin" valueType="num">
                                      <p:cBhvr>
                                        <p:cTn id="13" dur="1000" fill="hold"/>
                                        <p:tgtEl>
                                          <p:spTgt spid="389125"/>
                                        </p:tgtEl>
                                        <p:attrNameLst>
                                          <p:attrName>ppt_x</p:attrName>
                                        </p:attrNameLst>
                                      </p:cBhvr>
                                      <p:tavLst>
                                        <p:tav tm="0">
                                          <p:val>
                                            <p:strVal val="#ppt_x"/>
                                          </p:val>
                                        </p:tav>
                                        <p:tav tm="100000">
                                          <p:val>
                                            <p:strVal val="#ppt_x"/>
                                          </p:val>
                                        </p:tav>
                                      </p:tavLst>
                                    </p:anim>
                                    <p:anim calcmode="lin" valueType="num">
                                      <p:cBhvr>
                                        <p:cTn id="14" dur="1000" fill="hold"/>
                                        <p:tgtEl>
                                          <p:spTgt spid="3891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043608" y="274638"/>
            <a:ext cx="7643192" cy="1143000"/>
          </a:xfrm>
        </p:spPr>
        <p:txBody>
          <a:bodyPr/>
          <a:lstStyle/>
          <a:p>
            <a:pPr eaLnBrk="1" hangingPunct="1"/>
            <a:r>
              <a:rPr lang="en-US" altLang="en-US" dirty="0">
                <a:solidFill>
                  <a:srgbClr val="993300"/>
                </a:solidFill>
              </a:rPr>
              <a:t>4. </a:t>
            </a:r>
            <a:r>
              <a:rPr lang="en-US" altLang="en-US" dirty="0" err="1">
                <a:solidFill>
                  <a:srgbClr val="993300"/>
                </a:solidFill>
              </a:rPr>
              <a:t>管理用户命令</a:t>
            </a:r>
            <a:endParaRPr lang="zh-CN" altLang="en-US" b="1" dirty="0" smtClean="0">
              <a:solidFill>
                <a:srgbClr val="993300"/>
              </a:solidFill>
            </a:endParaRPr>
          </a:p>
        </p:txBody>
      </p:sp>
      <p:sp>
        <p:nvSpPr>
          <p:cNvPr id="325636" name="Rectangle 4"/>
          <p:cNvSpPr>
            <a:spLocks noChangeArrowheads="1"/>
          </p:cNvSpPr>
          <p:nvPr/>
        </p:nvSpPr>
        <p:spPr bwMode="auto">
          <a:xfrm>
            <a:off x="683568" y="1393338"/>
            <a:ext cx="8136904"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보람M" pitchFamily="18" charset="-127"/>
                <a:ea typeface="-보람M" pitchFamily="18" charset="-127"/>
              </a:defRPr>
            </a:lvl1pPr>
            <a:lvl2pPr marL="742950" indent="-285750" eaLnBrk="0" hangingPunct="0">
              <a:defRPr kumimoji="1" sz="2400">
                <a:solidFill>
                  <a:schemeClr val="tx1"/>
                </a:solidFill>
                <a:latin typeface="-보람M" pitchFamily="18" charset="-127"/>
                <a:ea typeface="-보람M" pitchFamily="18" charset="-127"/>
              </a:defRPr>
            </a:lvl2pPr>
            <a:lvl3pPr marL="1143000" indent="-228600" eaLnBrk="0" hangingPunct="0">
              <a:defRPr kumimoji="1" sz="2400">
                <a:solidFill>
                  <a:schemeClr val="tx1"/>
                </a:solidFill>
                <a:latin typeface="-보람M" pitchFamily="18" charset="-127"/>
                <a:ea typeface="-보람M" pitchFamily="18" charset="-127"/>
              </a:defRPr>
            </a:lvl3pPr>
            <a:lvl4pPr marL="1600200" indent="-228600" eaLnBrk="0" hangingPunct="0">
              <a:defRPr kumimoji="1" sz="2400">
                <a:solidFill>
                  <a:schemeClr val="tx1"/>
                </a:solidFill>
                <a:latin typeface="-보람M" pitchFamily="18" charset="-127"/>
                <a:ea typeface="-보람M" pitchFamily="18" charset="-127"/>
              </a:defRPr>
            </a:lvl4pPr>
            <a:lvl5pPr marL="2057400" indent="-228600" eaLnBrk="0" hangingPunct="0">
              <a:defRPr kumimoji="1" sz="2400">
                <a:solidFill>
                  <a:schemeClr val="tx1"/>
                </a:solidFill>
                <a:latin typeface="-보람M" pitchFamily="18" charset="-127"/>
                <a:ea typeface="-보람M" pitchFamily="18" charset="-127"/>
              </a:defRPr>
            </a:lvl5pPr>
            <a:lvl6pPr marL="25146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6pPr>
            <a:lvl7pPr marL="29718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7pPr>
            <a:lvl8pPr marL="34290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8pPr>
            <a:lvl9pPr marL="38862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9pPr>
          </a:lstStyle>
          <a:p>
            <a:pPr marL="0" indent="0" eaLnBrk="1" hangingPunct="1">
              <a:spcBef>
                <a:spcPts val="0"/>
              </a:spcBef>
              <a:spcAft>
                <a:spcPts val="1200"/>
              </a:spcAft>
            </a:pPr>
            <a:r>
              <a:rPr lang="en-US" altLang="zh-CN" sz="2200" dirty="0" smtClean="0"/>
              <a:t>finger</a:t>
            </a:r>
            <a:r>
              <a:rPr lang="zh-CN" altLang="en-US" sz="2200" dirty="0" smtClean="0"/>
              <a:t>命令</a:t>
            </a:r>
            <a:r>
              <a:rPr lang="en-US" altLang="zh-CN" sz="2200" dirty="0" smtClean="0"/>
              <a:t>:</a:t>
            </a:r>
            <a:r>
              <a:rPr lang="zh-CN" altLang="en-US" sz="2200" dirty="0" smtClean="0"/>
              <a:t>用于</a:t>
            </a:r>
            <a:r>
              <a:rPr lang="zh-CN" altLang="en-US" sz="2200" dirty="0"/>
              <a:t>查找指定用户，并显示该用户的相关信息</a:t>
            </a:r>
            <a:r>
              <a:rPr lang="zh-CN" altLang="en-US" sz="2200" dirty="0" smtClean="0"/>
              <a:t>。</a:t>
            </a:r>
            <a:endParaRPr lang="zh-CN" altLang="en-US" sz="2200" dirty="0"/>
          </a:p>
          <a:p>
            <a:pPr marL="0" indent="0" eaLnBrk="1" hangingPunct="1">
              <a:spcBef>
                <a:spcPts val="0"/>
              </a:spcBef>
              <a:spcAft>
                <a:spcPts val="1200"/>
              </a:spcAft>
            </a:pPr>
            <a:r>
              <a:rPr lang="en-US" altLang="zh-CN" sz="2200" dirty="0">
                <a:solidFill>
                  <a:srgbClr val="800000"/>
                </a:solidFill>
              </a:rPr>
              <a:t>finger  [</a:t>
            </a:r>
            <a:r>
              <a:rPr lang="zh-CN" altLang="en-US" sz="2200" dirty="0">
                <a:solidFill>
                  <a:srgbClr val="800000"/>
                </a:solidFill>
              </a:rPr>
              <a:t>参数</a:t>
            </a:r>
            <a:r>
              <a:rPr lang="en-US" altLang="zh-CN" sz="2200" dirty="0">
                <a:solidFill>
                  <a:srgbClr val="800000"/>
                </a:solidFill>
              </a:rPr>
              <a:t>]  [</a:t>
            </a:r>
            <a:r>
              <a:rPr lang="zh-CN" altLang="en-US" sz="2200" dirty="0">
                <a:solidFill>
                  <a:srgbClr val="800000"/>
                </a:solidFill>
              </a:rPr>
              <a:t>用户名</a:t>
            </a:r>
            <a:r>
              <a:rPr lang="en-US" altLang="zh-CN" sz="2200" dirty="0">
                <a:solidFill>
                  <a:srgbClr val="800000"/>
                </a:solidFill>
              </a:rPr>
              <a:t>]</a:t>
            </a:r>
          </a:p>
        </p:txBody>
      </p:sp>
      <p:pic>
        <p:nvPicPr>
          <p:cNvPr id="9" name="Picture 5" descr="5-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025" y="2536338"/>
            <a:ext cx="8125751" cy="26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5045338"/>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1168528" y="355514"/>
            <a:ext cx="7195964" cy="647799"/>
          </a:xfrm>
        </p:spPr>
        <p:txBody>
          <a:bodyPr/>
          <a:lstStyle/>
          <a:p>
            <a:pPr eaLnBrk="1" hangingPunct="1"/>
            <a:r>
              <a:rPr lang="en-US" altLang="en-US" dirty="0">
                <a:solidFill>
                  <a:srgbClr val="993300"/>
                </a:solidFill>
              </a:rPr>
              <a:t>4. </a:t>
            </a:r>
            <a:r>
              <a:rPr lang="en-US" altLang="en-US" dirty="0" err="1">
                <a:solidFill>
                  <a:srgbClr val="993300"/>
                </a:solidFill>
              </a:rPr>
              <a:t>管理用户命令</a:t>
            </a:r>
            <a:r>
              <a:rPr lang="en-US" altLang="en-US" b="1" dirty="0" smtClean="0">
                <a:solidFill>
                  <a:srgbClr val="993300"/>
                </a:solidFill>
              </a:rPr>
              <a:t/>
            </a:r>
            <a:br>
              <a:rPr lang="en-US" altLang="en-US" b="1" dirty="0" smtClean="0">
                <a:solidFill>
                  <a:srgbClr val="993300"/>
                </a:solidFill>
              </a:rPr>
            </a:br>
            <a:endParaRPr lang="zh-CN" altLang="en-US" b="1" dirty="0" smtClean="0">
              <a:solidFill>
                <a:srgbClr val="993300"/>
              </a:solidFill>
            </a:endParaRPr>
          </a:p>
        </p:txBody>
      </p:sp>
      <p:sp>
        <p:nvSpPr>
          <p:cNvPr id="326660" name="Rectangle 4"/>
          <p:cNvSpPr>
            <a:spLocks noChangeArrowheads="1"/>
          </p:cNvSpPr>
          <p:nvPr/>
        </p:nvSpPr>
        <p:spPr bwMode="auto">
          <a:xfrm>
            <a:off x="899592" y="1331913"/>
            <a:ext cx="529528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보람M" pitchFamily="18" charset="-127"/>
                <a:ea typeface="-보람M" pitchFamily="18" charset="-127"/>
              </a:defRPr>
            </a:lvl1pPr>
            <a:lvl2pPr marL="742950" indent="-285750" eaLnBrk="0" hangingPunct="0">
              <a:defRPr kumimoji="1" sz="2400">
                <a:solidFill>
                  <a:schemeClr val="tx1"/>
                </a:solidFill>
                <a:latin typeface="-보람M" pitchFamily="18" charset="-127"/>
                <a:ea typeface="-보람M" pitchFamily="18" charset="-127"/>
              </a:defRPr>
            </a:lvl2pPr>
            <a:lvl3pPr marL="1143000" indent="-228600" eaLnBrk="0" hangingPunct="0">
              <a:defRPr kumimoji="1" sz="2400">
                <a:solidFill>
                  <a:schemeClr val="tx1"/>
                </a:solidFill>
                <a:latin typeface="-보람M" pitchFamily="18" charset="-127"/>
                <a:ea typeface="-보람M" pitchFamily="18" charset="-127"/>
              </a:defRPr>
            </a:lvl3pPr>
            <a:lvl4pPr marL="1600200" indent="-228600" eaLnBrk="0" hangingPunct="0">
              <a:defRPr kumimoji="1" sz="2400">
                <a:solidFill>
                  <a:schemeClr val="tx1"/>
                </a:solidFill>
                <a:latin typeface="-보람M" pitchFamily="18" charset="-127"/>
                <a:ea typeface="-보람M" pitchFamily="18" charset="-127"/>
              </a:defRPr>
            </a:lvl4pPr>
            <a:lvl5pPr marL="2057400" indent="-228600" eaLnBrk="0" hangingPunct="0">
              <a:defRPr kumimoji="1" sz="2400">
                <a:solidFill>
                  <a:schemeClr val="tx1"/>
                </a:solidFill>
                <a:latin typeface="-보람M" pitchFamily="18" charset="-127"/>
                <a:ea typeface="-보람M" pitchFamily="18" charset="-127"/>
              </a:defRPr>
            </a:lvl5pPr>
            <a:lvl6pPr marL="25146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6pPr>
            <a:lvl7pPr marL="29718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7pPr>
            <a:lvl8pPr marL="34290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8pPr>
            <a:lvl9pPr marL="38862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9pPr>
          </a:lstStyle>
          <a:p>
            <a:pPr marL="0" indent="0" eaLnBrk="1" hangingPunct="1">
              <a:spcBef>
                <a:spcPts val="0"/>
              </a:spcBef>
              <a:spcAft>
                <a:spcPts val="1200"/>
              </a:spcAft>
            </a:pPr>
            <a:r>
              <a:rPr lang="en-US" altLang="zh-CN" dirty="0" err="1" smtClean="0"/>
              <a:t>chfn</a:t>
            </a:r>
            <a:r>
              <a:rPr lang="zh-CN" altLang="en-US" dirty="0" smtClean="0"/>
              <a:t>命令</a:t>
            </a:r>
            <a:r>
              <a:rPr lang="zh-CN" altLang="en-US" dirty="0"/>
              <a:t>修改用户信息</a:t>
            </a:r>
          </a:p>
          <a:p>
            <a:pPr marL="0" indent="0" eaLnBrk="1" hangingPunct="1">
              <a:spcBef>
                <a:spcPts val="0"/>
              </a:spcBef>
              <a:spcAft>
                <a:spcPts val="1200"/>
              </a:spcAft>
              <a:buFontTx/>
              <a:buNone/>
            </a:pPr>
            <a:r>
              <a:rPr lang="en-US" altLang="zh-CN" dirty="0" err="1">
                <a:solidFill>
                  <a:srgbClr val="800000"/>
                </a:solidFill>
              </a:rPr>
              <a:t>chfn</a:t>
            </a:r>
            <a:r>
              <a:rPr lang="en-US" altLang="zh-CN" dirty="0">
                <a:solidFill>
                  <a:srgbClr val="800000"/>
                </a:solidFill>
              </a:rPr>
              <a:t>  [</a:t>
            </a:r>
            <a:r>
              <a:rPr lang="zh-CN" altLang="en-US" dirty="0">
                <a:solidFill>
                  <a:srgbClr val="800000"/>
                </a:solidFill>
              </a:rPr>
              <a:t>用户名</a:t>
            </a:r>
            <a:r>
              <a:rPr lang="en-US" altLang="zh-CN" dirty="0">
                <a:solidFill>
                  <a:srgbClr val="800000"/>
                </a:solidFill>
              </a:rPr>
              <a:t>]</a:t>
            </a:r>
            <a:endParaRPr lang="zh-CN" altLang="en-US" dirty="0">
              <a:solidFill>
                <a:srgbClr val="800000"/>
              </a:solidFill>
            </a:endParaRPr>
          </a:p>
        </p:txBody>
      </p:sp>
      <p:pic>
        <p:nvPicPr>
          <p:cNvPr id="8" name="Picture 4" descr="5-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18" y="2636912"/>
            <a:ext cx="7693985"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276139"/>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1115616" y="274638"/>
            <a:ext cx="7571184" cy="1143000"/>
          </a:xfrm>
        </p:spPr>
        <p:txBody>
          <a:bodyPr/>
          <a:lstStyle/>
          <a:p>
            <a:pPr eaLnBrk="1" hangingPunct="1"/>
            <a:r>
              <a:rPr lang="en-US" altLang="en-US" dirty="0">
                <a:solidFill>
                  <a:srgbClr val="993300"/>
                </a:solidFill>
              </a:rPr>
              <a:t>4. </a:t>
            </a:r>
            <a:r>
              <a:rPr lang="en-US" altLang="en-US" dirty="0" err="1">
                <a:solidFill>
                  <a:srgbClr val="993300"/>
                </a:solidFill>
              </a:rPr>
              <a:t>管理用户命令</a:t>
            </a:r>
            <a:endParaRPr lang="zh-CN" altLang="en-US" b="1" dirty="0" smtClean="0">
              <a:solidFill>
                <a:srgbClr val="993300"/>
              </a:solidFill>
            </a:endParaRPr>
          </a:p>
        </p:txBody>
      </p:sp>
      <p:sp>
        <p:nvSpPr>
          <p:cNvPr id="329731" name="Rectangle 3"/>
          <p:cNvSpPr>
            <a:spLocks noGrp="1" noChangeArrowheads="1"/>
          </p:cNvSpPr>
          <p:nvPr>
            <p:ph type="body" sz="half" idx="1"/>
          </p:nvPr>
        </p:nvSpPr>
        <p:spPr>
          <a:xfrm>
            <a:off x="899592" y="1268413"/>
            <a:ext cx="7537971" cy="792162"/>
          </a:xfrm>
        </p:spPr>
        <p:txBody>
          <a:bodyPr/>
          <a:lstStyle/>
          <a:p>
            <a:pPr eaLnBrk="1" hangingPunct="1">
              <a:lnSpc>
                <a:spcPct val="90000"/>
              </a:lnSpc>
              <a:buFontTx/>
              <a:buNone/>
            </a:pPr>
            <a:r>
              <a:rPr lang="zh-CN" altLang="en-US" dirty="0" smtClean="0"/>
              <a:t>修改用户指定信息</a:t>
            </a:r>
            <a:endParaRPr lang="en-US" altLang="zh-CN" dirty="0" smtClean="0"/>
          </a:p>
          <a:p>
            <a:pPr eaLnBrk="1" hangingPunct="1">
              <a:lnSpc>
                <a:spcPct val="90000"/>
              </a:lnSpc>
              <a:buFontTx/>
              <a:buNone/>
            </a:pPr>
            <a:r>
              <a:rPr lang="en-US" altLang="zh-CN" dirty="0" err="1" smtClean="0">
                <a:solidFill>
                  <a:srgbClr val="800000"/>
                </a:solidFill>
              </a:rPr>
              <a:t>usermod</a:t>
            </a:r>
            <a:r>
              <a:rPr lang="en-US" altLang="zh-CN" dirty="0" smtClean="0">
                <a:solidFill>
                  <a:srgbClr val="800000"/>
                </a:solidFill>
              </a:rPr>
              <a:t>	 [</a:t>
            </a:r>
            <a:r>
              <a:rPr lang="zh-CN" altLang="en-US" dirty="0" smtClean="0">
                <a:solidFill>
                  <a:srgbClr val="800000"/>
                </a:solidFill>
              </a:rPr>
              <a:t>选项</a:t>
            </a:r>
            <a:r>
              <a:rPr lang="en-US" altLang="zh-CN" dirty="0" smtClean="0">
                <a:solidFill>
                  <a:srgbClr val="800000"/>
                </a:solidFill>
              </a:rPr>
              <a:t>]  [</a:t>
            </a:r>
            <a:r>
              <a:rPr lang="zh-CN" altLang="en-US" dirty="0" smtClean="0">
                <a:solidFill>
                  <a:srgbClr val="800000"/>
                </a:solidFill>
              </a:rPr>
              <a:t>用户名</a:t>
            </a:r>
            <a:r>
              <a:rPr lang="en-US" altLang="zh-CN" dirty="0" smtClean="0">
                <a:solidFill>
                  <a:srgbClr val="800000"/>
                </a:solidFill>
              </a:rPr>
              <a:t>]</a:t>
            </a:r>
            <a:endParaRPr lang="en-US" altLang="zh-CN" dirty="0" smtClean="0"/>
          </a:p>
        </p:txBody>
      </p:sp>
      <p:graphicFrame>
        <p:nvGraphicFramePr>
          <p:cNvPr id="396292" name="Group 4"/>
          <p:cNvGraphicFramePr>
            <a:graphicFrameLocks noGrp="1"/>
          </p:cNvGraphicFramePr>
          <p:nvPr>
            <p:ph sz="half" idx="2"/>
            <p:extLst>
              <p:ext uri="{D42A27DB-BD31-4B8C-83A1-F6EECF244321}">
                <p14:modId xmlns:p14="http://schemas.microsoft.com/office/powerpoint/2010/main" val="3717241248"/>
              </p:ext>
            </p:extLst>
          </p:nvPr>
        </p:nvGraphicFramePr>
        <p:xfrm>
          <a:off x="1100372" y="2708920"/>
          <a:ext cx="7416800" cy="3170210"/>
        </p:xfrm>
        <a:graphic>
          <a:graphicData uri="http://schemas.openxmlformats.org/drawingml/2006/table">
            <a:tbl>
              <a:tblPr/>
              <a:tblGrid>
                <a:gridCol w="2114550"/>
                <a:gridCol w="5302250"/>
              </a:tblGrid>
              <a:tr h="396206">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参   数</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含  义</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-d &lt;dirname&gt;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重新指定用户登录系统时的主目录 </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-s &lt;shellname&gt;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设置用户登录系统时使用的</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shell</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-g &lt;GID&gt;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指定用户主组</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-G &lt;GID&gt;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重新指定用户所属的组名</a:t>
                      </a:r>
                      <a:endParaRPr kumimoji="1" lang="zh-CN" altLang="en-US"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-u &lt;UID&gt;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重新指定用户的</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UID</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-e &lt;expired&gt;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보람M" pitchFamily="18" charset="-127"/>
                        </a:rPr>
                        <a:t>指定账号的有效期限，格式为</a:t>
                      </a: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YYYY-MM-DD</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보람M" pitchFamily="18" charset="-127"/>
                        </a:rPr>
                        <a:t>-c &lt;comment&gt;</a:t>
                      </a:r>
                      <a:endParaRPr kumimoji="1" lang="en-US" altLang="zh-CN" sz="2000" b="0" i="0" u="none" strike="noStrike" cap="none" normalizeH="0" baseline="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보람M" pitchFamily="18" charset="-127"/>
                        </a:rPr>
                        <a:t>用于指定账号信息字段的内容</a:t>
                      </a:r>
                      <a:endParaRPr kumimoji="1" lang="zh-CN" altLang="en-US" sz="2000" b="0" i="0" u="none" strike="noStrike" cap="none" normalizeH="0" baseline="0" dirty="0" smtClean="0">
                        <a:ln>
                          <a:noFill/>
                        </a:ln>
                        <a:solidFill>
                          <a:schemeClr val="tx1"/>
                        </a:solidFill>
                        <a:effectLst/>
                        <a:latin typeface="굴림" pitchFamily="34" charset="-127"/>
                        <a:ea typeface="-보람M" pitchFamily="18" charset="-127"/>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32887659"/>
      </p:ext>
    </p:extLst>
  </p:cSld>
  <p:clrMapOvr>
    <a:masterClrMapping/>
  </p:clrMapOvr>
  <p:transition spd="med" advClick="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body" sz="half" idx="1"/>
          </p:nvPr>
        </p:nvSpPr>
        <p:spPr>
          <a:xfrm>
            <a:off x="1115616" y="188640"/>
            <a:ext cx="7826375" cy="1152525"/>
          </a:xfrm>
        </p:spPr>
        <p:txBody>
          <a:bodyPr/>
          <a:lstStyle/>
          <a:p>
            <a:pPr eaLnBrk="1" hangingPunct="1">
              <a:lnSpc>
                <a:spcPct val="90000"/>
              </a:lnSpc>
              <a:buFontTx/>
              <a:buNone/>
            </a:pPr>
            <a:r>
              <a:rPr lang="zh-CN" altLang="en-US" dirty="0" smtClean="0"/>
              <a:t>例</a:t>
            </a:r>
            <a:r>
              <a:rPr lang="en-US" altLang="zh-CN" dirty="0" smtClean="0"/>
              <a:t>6 </a:t>
            </a:r>
            <a:r>
              <a:rPr lang="zh-CN" altLang="en-US" dirty="0" smtClean="0"/>
              <a:t>将</a:t>
            </a:r>
            <a:r>
              <a:rPr lang="en-US" altLang="zh-CN" dirty="0" smtClean="0"/>
              <a:t>jack</a:t>
            </a:r>
            <a:r>
              <a:rPr lang="zh-CN" altLang="en-US" dirty="0" smtClean="0"/>
              <a:t>用户归于</a:t>
            </a:r>
            <a:r>
              <a:rPr lang="en-US" altLang="zh-CN" dirty="0" smtClean="0"/>
              <a:t>root</a:t>
            </a:r>
            <a:r>
              <a:rPr lang="zh-CN" altLang="en-US" dirty="0" smtClean="0"/>
              <a:t>组（</a:t>
            </a:r>
            <a:r>
              <a:rPr lang="en-US" altLang="zh-CN" dirty="0" smtClean="0"/>
              <a:t>GID</a:t>
            </a:r>
            <a:r>
              <a:rPr lang="zh-CN" altLang="en-US" dirty="0" smtClean="0"/>
              <a:t>为</a:t>
            </a:r>
            <a:r>
              <a:rPr lang="en-US" altLang="zh-CN" dirty="0" smtClean="0"/>
              <a:t>0</a:t>
            </a:r>
            <a:r>
              <a:rPr lang="zh-CN" altLang="en-US" dirty="0" smtClean="0"/>
              <a:t>），主目录指定到</a:t>
            </a:r>
            <a:r>
              <a:rPr lang="en-US" altLang="zh-CN" dirty="0" smtClean="0"/>
              <a:t>/home/jack</a:t>
            </a:r>
            <a:r>
              <a:rPr lang="zh-CN" altLang="en-US" dirty="0" smtClean="0"/>
              <a:t>。</a:t>
            </a:r>
            <a:endParaRPr lang="en-US" altLang="zh-CN" dirty="0" smtClean="0">
              <a:solidFill>
                <a:srgbClr val="800000"/>
              </a:solidFill>
            </a:endParaRPr>
          </a:p>
        </p:txBody>
      </p:sp>
      <p:pic>
        <p:nvPicPr>
          <p:cNvPr id="330756" name="Picture 4" descr="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911" y="1114288"/>
            <a:ext cx="7836554" cy="2818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0758" name="Rectangle 6"/>
          <p:cNvSpPr>
            <a:spLocks noChangeArrowheads="1"/>
          </p:cNvSpPr>
          <p:nvPr/>
        </p:nvSpPr>
        <p:spPr bwMode="auto">
          <a:xfrm>
            <a:off x="3347864" y="3933056"/>
            <a:ext cx="2376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nchor="ctr">
            <a:spAutoFit/>
          </a:bodyPr>
          <a:lstStyle>
            <a:lvl1pPr eaLnBrk="0" hangingPunct="0">
              <a:defRPr kumimoji="1" sz="2400">
                <a:solidFill>
                  <a:schemeClr val="tx1"/>
                </a:solidFill>
                <a:latin typeface="-보람M" pitchFamily="18" charset="-127"/>
                <a:ea typeface="-보람M" pitchFamily="18" charset="-127"/>
              </a:defRPr>
            </a:lvl1pPr>
            <a:lvl2pPr marL="742950" indent="-285750" eaLnBrk="0" hangingPunct="0">
              <a:defRPr kumimoji="1" sz="2400">
                <a:solidFill>
                  <a:schemeClr val="tx1"/>
                </a:solidFill>
                <a:latin typeface="-보람M" pitchFamily="18" charset="-127"/>
                <a:ea typeface="-보람M" pitchFamily="18" charset="-127"/>
              </a:defRPr>
            </a:lvl2pPr>
            <a:lvl3pPr marL="1143000" indent="-228600" eaLnBrk="0" hangingPunct="0">
              <a:defRPr kumimoji="1" sz="2400">
                <a:solidFill>
                  <a:schemeClr val="tx1"/>
                </a:solidFill>
                <a:latin typeface="-보람M" pitchFamily="18" charset="-127"/>
                <a:ea typeface="-보람M" pitchFamily="18" charset="-127"/>
              </a:defRPr>
            </a:lvl3pPr>
            <a:lvl4pPr marL="1600200" indent="-228600" eaLnBrk="0" hangingPunct="0">
              <a:defRPr kumimoji="1" sz="2400">
                <a:solidFill>
                  <a:schemeClr val="tx1"/>
                </a:solidFill>
                <a:latin typeface="-보람M" pitchFamily="18" charset="-127"/>
                <a:ea typeface="-보람M" pitchFamily="18" charset="-127"/>
              </a:defRPr>
            </a:lvl4pPr>
            <a:lvl5pPr marL="2057400" indent="-228600" eaLnBrk="0" hangingPunct="0">
              <a:defRPr kumimoji="1" sz="2400">
                <a:solidFill>
                  <a:schemeClr val="tx1"/>
                </a:solidFill>
                <a:latin typeface="-보람M" pitchFamily="18" charset="-127"/>
                <a:ea typeface="-보람M" pitchFamily="18" charset="-127"/>
              </a:defRPr>
            </a:lvl5pPr>
            <a:lvl6pPr marL="25146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6pPr>
            <a:lvl7pPr marL="29718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7pPr>
            <a:lvl8pPr marL="34290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8pPr>
            <a:lvl9pPr marL="3886200" indent="-228600" eaLnBrk="0" fontAlgn="base" latinLnBrk="1" hangingPunct="0">
              <a:spcBef>
                <a:spcPct val="0"/>
              </a:spcBef>
              <a:spcAft>
                <a:spcPct val="0"/>
              </a:spcAft>
              <a:defRPr kumimoji="1" sz="2400">
                <a:solidFill>
                  <a:schemeClr val="tx1"/>
                </a:solidFill>
                <a:latin typeface="-보람M" pitchFamily="18" charset="-127"/>
                <a:ea typeface="-보람M" pitchFamily="18" charset="-127"/>
              </a:defRPr>
            </a:lvl9pPr>
          </a:lstStyle>
          <a:p>
            <a:pPr eaLnBrk="1" hangingPunct="1"/>
            <a:r>
              <a:rPr lang="en-US" altLang="en-US" sz="2000" dirty="0" err="1"/>
              <a:t>usermod命令执行</a:t>
            </a:r>
            <a:endParaRPr lang="zh-CN" altLang="en-US" sz="2000" dirty="0"/>
          </a:p>
        </p:txBody>
      </p:sp>
    </p:spTree>
    <p:extLst>
      <p:ext uri="{BB962C8B-B14F-4D97-AF65-F5344CB8AC3E}">
        <p14:creationId xmlns:p14="http://schemas.microsoft.com/office/powerpoint/2010/main" val="1994469398"/>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0756"/>
                                        </p:tgtEl>
                                        <p:attrNameLst>
                                          <p:attrName>style.visibility</p:attrName>
                                        </p:attrNameLst>
                                      </p:cBhvr>
                                      <p:to>
                                        <p:strVal val="visible"/>
                                      </p:to>
                                    </p:set>
                                    <p:animEffect transition="in" filter="blinds(horizontal)">
                                      <p:cBhvr>
                                        <p:cTn id="7" dur="500"/>
                                        <p:tgtEl>
                                          <p:spTgt spid="3307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0758"/>
                                        </p:tgtEl>
                                        <p:attrNameLst>
                                          <p:attrName>style.visibility</p:attrName>
                                        </p:attrNameLst>
                                      </p:cBhvr>
                                      <p:to>
                                        <p:strVal val="visible"/>
                                      </p:to>
                                    </p:set>
                                    <p:animEffect transition="in" filter="blinds(horizontal)">
                                      <p:cBhvr>
                                        <p:cTn id="10" dur="500"/>
                                        <p:tgtEl>
                                          <p:spTgt spid="330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1043608" y="274638"/>
            <a:ext cx="7643192" cy="1143000"/>
          </a:xfrm>
        </p:spPr>
        <p:txBody>
          <a:bodyPr/>
          <a:lstStyle/>
          <a:p>
            <a:pPr eaLnBrk="1" hangingPunct="1"/>
            <a:r>
              <a:rPr lang="en-US" altLang="en-US" dirty="0">
                <a:solidFill>
                  <a:srgbClr val="993300"/>
                </a:solidFill>
              </a:rPr>
              <a:t>4. </a:t>
            </a:r>
            <a:r>
              <a:rPr lang="en-US" altLang="en-US" dirty="0" err="1">
                <a:solidFill>
                  <a:srgbClr val="993300"/>
                </a:solidFill>
              </a:rPr>
              <a:t>管理用户命令</a:t>
            </a:r>
            <a:endParaRPr lang="zh-CN" altLang="en-US" b="1" dirty="0" smtClean="0">
              <a:solidFill>
                <a:srgbClr val="993300"/>
              </a:solidFill>
            </a:endParaRPr>
          </a:p>
        </p:txBody>
      </p:sp>
      <p:sp>
        <p:nvSpPr>
          <p:cNvPr id="331779" name="Rectangle 3"/>
          <p:cNvSpPr>
            <a:spLocks noGrp="1" noChangeArrowheads="1"/>
          </p:cNvSpPr>
          <p:nvPr>
            <p:ph type="body" sz="half" idx="1"/>
          </p:nvPr>
        </p:nvSpPr>
        <p:spPr>
          <a:xfrm>
            <a:off x="860425" y="1268760"/>
            <a:ext cx="7826375" cy="4465637"/>
          </a:xfrm>
        </p:spPr>
        <p:txBody>
          <a:bodyPr/>
          <a:lstStyle/>
          <a:p>
            <a:pPr marL="0" indent="0" eaLnBrk="1" hangingPunct="1">
              <a:spcBef>
                <a:spcPts val="0"/>
              </a:spcBef>
              <a:spcAft>
                <a:spcPts val="1200"/>
              </a:spcAft>
              <a:buFontTx/>
              <a:buNone/>
            </a:pPr>
            <a:r>
              <a:rPr lang="zh-CN" altLang="en-US" dirty="0" smtClean="0"/>
              <a:t>删除用户：</a:t>
            </a:r>
            <a:endParaRPr lang="en-US" altLang="zh-CN" dirty="0" smtClean="0"/>
          </a:p>
          <a:p>
            <a:pPr marL="0" indent="0" eaLnBrk="1" hangingPunct="1">
              <a:spcBef>
                <a:spcPts val="0"/>
              </a:spcBef>
              <a:spcAft>
                <a:spcPts val="1200"/>
              </a:spcAft>
              <a:buFontTx/>
              <a:buNone/>
            </a:pPr>
            <a:r>
              <a:rPr lang="zh-CN" altLang="en-US" dirty="0" smtClean="0"/>
              <a:t>（</a:t>
            </a:r>
            <a:r>
              <a:rPr lang="en-US" altLang="zh-CN" dirty="0" smtClean="0"/>
              <a:t>1</a:t>
            </a:r>
            <a:r>
              <a:rPr lang="zh-CN" altLang="en-US" dirty="0" smtClean="0"/>
              <a:t>）直接删除</a:t>
            </a:r>
            <a:r>
              <a:rPr lang="en-US" altLang="zh-CN" dirty="0" smtClean="0"/>
              <a:t>/</a:t>
            </a:r>
            <a:r>
              <a:rPr lang="en-US" altLang="zh-CN" dirty="0" err="1" smtClean="0"/>
              <a:t>etc</a:t>
            </a:r>
            <a:r>
              <a:rPr lang="en-US" altLang="zh-CN" dirty="0" smtClean="0"/>
              <a:t>/</a:t>
            </a:r>
            <a:r>
              <a:rPr lang="en-US" altLang="zh-CN" dirty="0" err="1" smtClean="0"/>
              <a:t>passwd</a:t>
            </a:r>
            <a:r>
              <a:rPr lang="zh-CN" altLang="en-US" dirty="0" smtClean="0"/>
              <a:t>和</a:t>
            </a:r>
            <a:r>
              <a:rPr lang="en-US" altLang="zh-CN" dirty="0" smtClean="0"/>
              <a:t>/</a:t>
            </a:r>
            <a:r>
              <a:rPr lang="en-US" altLang="zh-CN" dirty="0" err="1" smtClean="0"/>
              <a:t>etc</a:t>
            </a:r>
            <a:r>
              <a:rPr lang="en-US" altLang="zh-CN" dirty="0" smtClean="0"/>
              <a:t>/shadow</a:t>
            </a:r>
            <a:r>
              <a:rPr lang="zh-CN" altLang="en-US" dirty="0" smtClean="0"/>
              <a:t>文件中对应行的办法来删除系统账号。</a:t>
            </a:r>
            <a:endParaRPr lang="en-US" altLang="zh-CN" dirty="0" smtClean="0"/>
          </a:p>
          <a:p>
            <a:pPr marL="0" indent="0" eaLnBrk="1" hangingPunct="1">
              <a:spcBef>
                <a:spcPts val="0"/>
              </a:spcBef>
              <a:spcAft>
                <a:spcPts val="1200"/>
              </a:spcAft>
              <a:buFontTx/>
              <a:buNone/>
            </a:pPr>
            <a:r>
              <a:rPr lang="zh-CN" altLang="en-US" dirty="0" smtClean="0"/>
              <a:t>（</a:t>
            </a:r>
            <a:r>
              <a:rPr lang="en-US" altLang="zh-CN" dirty="0" smtClean="0"/>
              <a:t>2</a:t>
            </a:r>
            <a:r>
              <a:rPr lang="zh-CN" altLang="en-US" dirty="0" smtClean="0"/>
              <a:t>）</a:t>
            </a:r>
            <a:r>
              <a:rPr lang="en-US" altLang="zh-CN" dirty="0" err="1" smtClean="0"/>
              <a:t>userdel</a:t>
            </a:r>
            <a:r>
              <a:rPr lang="zh-CN" altLang="en-US" dirty="0" smtClean="0"/>
              <a:t>命令来实现从系统中删除已有账户。</a:t>
            </a:r>
          </a:p>
          <a:p>
            <a:pPr marL="0" indent="0" eaLnBrk="1" hangingPunct="1">
              <a:spcBef>
                <a:spcPts val="0"/>
              </a:spcBef>
              <a:spcAft>
                <a:spcPts val="1200"/>
              </a:spcAft>
              <a:buFontTx/>
              <a:buNone/>
            </a:pPr>
            <a:r>
              <a:rPr lang="en-US" altLang="zh-CN" dirty="0" smtClean="0">
                <a:solidFill>
                  <a:srgbClr val="800000"/>
                </a:solidFill>
              </a:rPr>
              <a:t>       </a:t>
            </a:r>
            <a:r>
              <a:rPr lang="en-US" altLang="zh-CN" dirty="0" err="1" smtClean="0">
                <a:solidFill>
                  <a:srgbClr val="800000"/>
                </a:solidFill>
              </a:rPr>
              <a:t>userdel</a:t>
            </a:r>
            <a:r>
              <a:rPr lang="en-US" altLang="zh-CN" dirty="0" smtClean="0">
                <a:solidFill>
                  <a:srgbClr val="800000"/>
                </a:solidFill>
              </a:rPr>
              <a:t>  [-r]  [</a:t>
            </a:r>
            <a:r>
              <a:rPr lang="zh-CN" altLang="en-US" dirty="0" smtClean="0">
                <a:solidFill>
                  <a:srgbClr val="800000"/>
                </a:solidFill>
              </a:rPr>
              <a:t>用户名</a:t>
            </a:r>
            <a:r>
              <a:rPr lang="en-US" altLang="zh-CN" dirty="0" smtClean="0">
                <a:solidFill>
                  <a:srgbClr val="800000"/>
                </a:solidFill>
              </a:rPr>
              <a:t>]</a:t>
            </a:r>
          </a:p>
          <a:p>
            <a:pPr marL="0" indent="0" eaLnBrk="1" hangingPunct="1">
              <a:spcBef>
                <a:spcPts val="0"/>
              </a:spcBef>
              <a:spcAft>
                <a:spcPts val="1200"/>
              </a:spcAft>
              <a:buFontTx/>
              <a:buNone/>
            </a:pPr>
            <a:r>
              <a:rPr lang="zh-CN" altLang="en-US" dirty="0" smtClean="0"/>
              <a:t>     如果使用参数</a:t>
            </a:r>
            <a:r>
              <a:rPr lang="en-US" altLang="zh-CN" dirty="0" smtClean="0"/>
              <a:t>-r</a:t>
            </a:r>
            <a:r>
              <a:rPr lang="zh-CN" altLang="en-US" dirty="0" smtClean="0"/>
              <a:t>，则表示在删除用户的同时，将该用户的主目录一并删除。</a:t>
            </a:r>
          </a:p>
          <a:p>
            <a:pPr marL="0" indent="0" eaLnBrk="1" hangingPunct="1">
              <a:spcBef>
                <a:spcPts val="0"/>
              </a:spcBef>
              <a:spcAft>
                <a:spcPts val="1200"/>
              </a:spcAft>
              <a:buFontTx/>
              <a:buNone/>
            </a:pPr>
            <a:endParaRPr lang="zh-CN" altLang="en-US" dirty="0" smtClean="0"/>
          </a:p>
        </p:txBody>
      </p:sp>
    </p:spTree>
    <p:extLst>
      <p:ext uri="{BB962C8B-B14F-4D97-AF65-F5344CB8AC3E}">
        <p14:creationId xmlns:p14="http://schemas.microsoft.com/office/powerpoint/2010/main" val="1579593084"/>
      </p:ext>
    </p:extLst>
  </p:cSld>
  <p:clrMapOvr>
    <a:masterClrMapping/>
  </p:clrMapOvr>
  <p:transition spd="med" advClick="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内容占位符 2"/>
          <p:cNvSpPr>
            <a:spLocks noGrp="1"/>
          </p:cNvSpPr>
          <p:nvPr>
            <p:ph idx="1"/>
          </p:nvPr>
        </p:nvSpPr>
        <p:spPr bwMode="auto">
          <a:xfrm>
            <a:off x="1143000" y="1600200"/>
            <a:ext cx="7543800"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Aft>
                <a:spcPts val="600"/>
              </a:spcAft>
              <a:buFont typeface="Wingdings" pitchFamily="2" charset="2"/>
              <a:buChar char="p"/>
            </a:pPr>
            <a:r>
              <a:rPr lang="en-US" altLang="zh-CN" sz="3200" smtClean="0"/>
              <a:t>  Linux</a:t>
            </a:r>
            <a:r>
              <a:rPr lang="zh-CN" altLang="en-US" sz="3200" smtClean="0"/>
              <a:t>的版本</a:t>
            </a:r>
            <a:endParaRPr lang="en-US" altLang="zh-CN" sz="3200" smtClean="0"/>
          </a:p>
          <a:p>
            <a:pPr eaLnBrk="1" hangingPunct="1">
              <a:spcAft>
                <a:spcPts val="600"/>
              </a:spcAft>
              <a:buFont typeface="Wingdings" pitchFamily="2" charset="2"/>
              <a:buChar char="p"/>
            </a:pPr>
            <a:r>
              <a:rPr lang="en-US" altLang="zh-CN" sz="3200" smtClean="0"/>
              <a:t>  Linux</a:t>
            </a:r>
            <a:r>
              <a:rPr lang="zh-CN" altLang="en-US" sz="3200" smtClean="0"/>
              <a:t>文件结构</a:t>
            </a:r>
            <a:endParaRPr lang="en-US" altLang="zh-CN" sz="3200" smtClean="0"/>
          </a:p>
          <a:p>
            <a:pPr eaLnBrk="1" hangingPunct="1">
              <a:spcAft>
                <a:spcPts val="600"/>
              </a:spcAft>
              <a:buFont typeface="Wingdings" pitchFamily="2" charset="2"/>
              <a:buChar char="p"/>
            </a:pPr>
            <a:r>
              <a:rPr lang="en-US" altLang="zh-CN" sz="3200" smtClean="0"/>
              <a:t>  Linux</a:t>
            </a:r>
            <a:r>
              <a:rPr lang="zh-CN" altLang="en-US" sz="3200" smtClean="0"/>
              <a:t>的安装</a:t>
            </a:r>
            <a:endParaRPr lang="en-US" altLang="zh-CN" sz="3200" smtClean="0"/>
          </a:p>
          <a:p>
            <a:pPr eaLnBrk="1" hangingPunct="1">
              <a:spcAft>
                <a:spcPts val="600"/>
              </a:spcAft>
              <a:buFont typeface="Wingdings" pitchFamily="2" charset="2"/>
              <a:buChar char="p"/>
            </a:pPr>
            <a:r>
              <a:rPr lang="en-US" altLang="zh-CN" sz="3200" smtClean="0"/>
              <a:t>  Linux</a:t>
            </a:r>
            <a:r>
              <a:rPr lang="zh-CN" altLang="en-US" sz="3200" smtClean="0"/>
              <a:t>磁盘分区</a:t>
            </a:r>
            <a:endParaRPr lang="en-US" altLang="zh-CN" sz="3200" smtClean="0"/>
          </a:p>
          <a:p>
            <a:pPr eaLnBrk="1" hangingPunct="1">
              <a:spcAft>
                <a:spcPts val="600"/>
              </a:spcAft>
              <a:buFont typeface="Wingdings" pitchFamily="2" charset="2"/>
              <a:buChar char="p"/>
            </a:pPr>
            <a:r>
              <a:rPr lang="en-US" altLang="zh-CN" sz="3200" smtClean="0"/>
              <a:t>  Linux</a:t>
            </a:r>
            <a:r>
              <a:rPr lang="zh-CN" altLang="en-US" sz="3200" smtClean="0"/>
              <a:t>使用难题和解决方法</a:t>
            </a:r>
          </a:p>
        </p:txBody>
      </p:sp>
      <p:sp>
        <p:nvSpPr>
          <p:cNvPr id="2051" name="Rectangle 2"/>
          <p:cNvSpPr>
            <a:spLocks noGrp="1" noChangeArrowheads="1"/>
          </p:cNvSpPr>
          <p:nvPr>
            <p:ph type="title"/>
          </p:nvPr>
        </p:nvSpPr>
        <p:spPr bwMode="auto">
          <a:xfrm>
            <a:off x="1071563" y="214313"/>
            <a:ext cx="5014912"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1.5   Linux</a:t>
            </a:r>
            <a:r>
              <a:rPr lang="zh-CN" altLang="en-US" sz="3600" smtClean="0"/>
              <a:t>安装</a:t>
            </a:r>
          </a:p>
        </p:txBody>
      </p:sp>
    </p:spTree>
  </p:cSld>
  <p:clrMapOvr>
    <a:masterClrMapping/>
  </p:clrMapOvr>
  <p:transition spd="med" advClick="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1331913" y="260350"/>
            <a:ext cx="5673725" cy="7191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Linux</a:t>
            </a:r>
            <a:r>
              <a:rPr lang="zh-CN" altLang="en-US" sz="3600" smtClean="0"/>
              <a:t>的版本</a:t>
            </a:r>
            <a:r>
              <a:rPr lang="zh-CN" altLang="en-US" smtClean="0"/>
              <a:t> </a:t>
            </a:r>
          </a:p>
        </p:txBody>
      </p:sp>
      <p:sp>
        <p:nvSpPr>
          <p:cNvPr id="3075" name="Rectangle 3"/>
          <p:cNvSpPr>
            <a:spLocks noGrp="1" noChangeArrowheads="1"/>
          </p:cNvSpPr>
          <p:nvPr>
            <p:ph type="body" idx="1"/>
          </p:nvPr>
        </p:nvSpPr>
        <p:spPr bwMode="auto">
          <a:xfrm>
            <a:off x="900113" y="1196975"/>
            <a:ext cx="7775575" cy="863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b="0" smtClean="0"/>
              <a:t>  </a:t>
            </a:r>
            <a:r>
              <a:rPr lang="zh-CN" altLang="en-US" smtClean="0"/>
              <a:t>从</a:t>
            </a:r>
            <a:r>
              <a:rPr lang="en-US" altLang="zh-CN" smtClean="0"/>
              <a:t>Linux</a:t>
            </a:r>
            <a:r>
              <a:rPr lang="zh-CN" altLang="en-US" smtClean="0"/>
              <a:t>开发技术的角度看，</a:t>
            </a:r>
            <a:r>
              <a:rPr lang="en-US" altLang="zh-CN" smtClean="0"/>
              <a:t>Linux</a:t>
            </a:r>
            <a:r>
              <a:rPr lang="zh-CN" altLang="en-US" smtClean="0"/>
              <a:t>版本有两种：内核</a:t>
            </a:r>
            <a:r>
              <a:rPr lang="en-US" altLang="zh-CN" smtClean="0"/>
              <a:t>(Kernel)</a:t>
            </a:r>
            <a:r>
              <a:rPr lang="zh-CN" altLang="en-US" smtClean="0"/>
              <a:t>版本和发行</a:t>
            </a:r>
            <a:r>
              <a:rPr lang="en-US" altLang="zh-CN" smtClean="0"/>
              <a:t>(Distribution)</a:t>
            </a:r>
            <a:r>
              <a:rPr lang="zh-CN" altLang="en-US" smtClean="0"/>
              <a:t>版本。</a:t>
            </a:r>
          </a:p>
        </p:txBody>
      </p:sp>
      <p:sp>
        <p:nvSpPr>
          <p:cNvPr id="145412" name="Rectangle 4"/>
          <p:cNvSpPr>
            <a:spLocks noChangeArrowheads="1"/>
          </p:cNvSpPr>
          <p:nvPr/>
        </p:nvSpPr>
        <p:spPr bwMode="auto">
          <a:xfrm>
            <a:off x="1008063" y="2133600"/>
            <a:ext cx="8135937" cy="4319588"/>
          </a:xfrm>
          <a:prstGeom prst="rect">
            <a:avLst/>
          </a:prstGeom>
          <a:noFill/>
          <a:ln w="9525">
            <a:noFill/>
            <a:miter lim="800000"/>
            <a:headEnd/>
            <a:tailEnd/>
          </a:ln>
        </p:spPr>
        <p:txBody>
          <a:bodyPr/>
          <a:lstStyle/>
          <a:p>
            <a:pPr marL="342900" indent="-342900">
              <a:spcBef>
                <a:spcPct val="20000"/>
              </a:spcBef>
            </a:pPr>
            <a:r>
              <a:rPr lang="en-US" altLang="zh-CN" sz="2400">
                <a:solidFill>
                  <a:schemeClr val="tx1"/>
                </a:solidFill>
                <a:latin typeface="宋体" pitchFamily="2" charset="-122"/>
                <a:ea typeface="宋体" pitchFamily="2" charset="-122"/>
              </a:rPr>
              <a:t>1</a:t>
            </a:r>
            <a:r>
              <a:rPr lang="zh-CN" altLang="en-US" sz="2400">
                <a:solidFill>
                  <a:schemeClr val="tx1"/>
                </a:solidFill>
                <a:latin typeface="宋体" pitchFamily="2" charset="-122"/>
                <a:ea typeface="宋体" pitchFamily="2" charset="-122"/>
              </a:rPr>
              <a:t>、</a:t>
            </a:r>
            <a:r>
              <a:rPr lang="en-US" altLang="zh-CN" sz="2400">
                <a:solidFill>
                  <a:schemeClr val="tx1"/>
                </a:solidFill>
                <a:latin typeface="宋体" pitchFamily="2" charset="-122"/>
                <a:ea typeface="宋体" pitchFamily="2" charset="-122"/>
              </a:rPr>
              <a:t>Linux</a:t>
            </a:r>
            <a:r>
              <a:rPr lang="zh-CN" altLang="en-US" sz="2400">
                <a:solidFill>
                  <a:schemeClr val="tx1"/>
                </a:solidFill>
                <a:latin typeface="宋体" pitchFamily="2" charset="-122"/>
                <a:ea typeface="宋体" pitchFamily="2" charset="-122"/>
              </a:rPr>
              <a:t>的内核版本 </a:t>
            </a:r>
          </a:p>
          <a:p>
            <a:pPr marL="342900" indent="-342900">
              <a:spcBef>
                <a:spcPct val="20000"/>
              </a:spcBef>
            </a:pPr>
            <a:r>
              <a:rPr lang="zh-CN" altLang="en-US" sz="2400">
                <a:solidFill>
                  <a:schemeClr val="tx1"/>
                </a:solidFill>
                <a:latin typeface="宋体" pitchFamily="2" charset="-122"/>
                <a:ea typeface="宋体" pitchFamily="2" charset="-122"/>
              </a:rPr>
              <a:t>   其形式如下：   </a:t>
            </a:r>
            <a:r>
              <a:rPr lang="en-US" altLang="zh-CN" sz="2400">
                <a:solidFill>
                  <a:schemeClr val="tx1"/>
                </a:solidFill>
                <a:latin typeface="宋体" pitchFamily="2" charset="-122"/>
                <a:ea typeface="宋体" pitchFamily="2" charset="-122"/>
              </a:rPr>
              <a:t>Major.minor.patchlevel</a:t>
            </a:r>
          </a:p>
          <a:p>
            <a:pPr marL="342900" indent="-342900">
              <a:spcBef>
                <a:spcPct val="20000"/>
              </a:spcBef>
            </a:pPr>
            <a:r>
              <a:rPr lang="zh-CN" altLang="en-US" sz="2400">
                <a:solidFill>
                  <a:schemeClr val="tx1"/>
                </a:solidFill>
                <a:latin typeface="宋体" pitchFamily="2" charset="-122"/>
                <a:ea typeface="宋体" pitchFamily="2" charset="-122"/>
              </a:rPr>
              <a:t>其中：</a:t>
            </a:r>
          </a:p>
          <a:p>
            <a:pPr marL="342900" indent="-342900">
              <a:spcBef>
                <a:spcPct val="20000"/>
              </a:spcBef>
            </a:pPr>
            <a:r>
              <a:rPr lang="zh-CN" altLang="en-US" sz="2400">
                <a:solidFill>
                  <a:srgbClr val="A50021"/>
                </a:solidFill>
                <a:latin typeface="宋体" pitchFamily="2" charset="-122"/>
                <a:ea typeface="宋体" pitchFamily="2" charset="-122"/>
              </a:rPr>
              <a:t>   </a:t>
            </a:r>
            <a:r>
              <a:rPr lang="en-US" altLang="zh-CN" sz="2400">
                <a:solidFill>
                  <a:srgbClr val="A50021"/>
                </a:solidFill>
                <a:latin typeface="宋体" pitchFamily="2" charset="-122"/>
                <a:ea typeface="宋体" pitchFamily="2" charset="-122"/>
              </a:rPr>
              <a:t>major</a:t>
            </a:r>
            <a:r>
              <a:rPr lang="zh-CN" altLang="en-US" sz="2400">
                <a:solidFill>
                  <a:schemeClr val="tx1"/>
                </a:solidFill>
                <a:latin typeface="宋体" pitchFamily="2" charset="-122"/>
                <a:ea typeface="宋体" pitchFamily="2" charset="-122"/>
              </a:rPr>
              <a:t>：主版本号，通常在一段时间内比较稳定。</a:t>
            </a:r>
          </a:p>
          <a:p>
            <a:pPr marL="342900" indent="-342900">
              <a:spcBef>
                <a:spcPct val="20000"/>
              </a:spcBef>
            </a:pPr>
            <a:r>
              <a:rPr lang="zh-CN" altLang="en-US" sz="2400">
                <a:solidFill>
                  <a:srgbClr val="A50021"/>
                </a:solidFill>
                <a:latin typeface="宋体" pitchFamily="2" charset="-122"/>
                <a:ea typeface="宋体" pitchFamily="2" charset="-122"/>
              </a:rPr>
              <a:t>   </a:t>
            </a:r>
            <a:r>
              <a:rPr lang="en-US" altLang="zh-CN" sz="2400">
                <a:solidFill>
                  <a:srgbClr val="A50021"/>
                </a:solidFill>
                <a:latin typeface="宋体" pitchFamily="2" charset="-122"/>
                <a:ea typeface="宋体" pitchFamily="2" charset="-122"/>
              </a:rPr>
              <a:t>minor</a:t>
            </a:r>
            <a:r>
              <a:rPr lang="zh-CN" altLang="en-US" sz="2400">
                <a:solidFill>
                  <a:schemeClr val="tx1"/>
                </a:solidFill>
                <a:latin typeface="宋体" pitchFamily="2" charset="-122"/>
                <a:ea typeface="宋体" pitchFamily="2" charset="-122"/>
              </a:rPr>
              <a:t>：次版本号，如果是偶数，代表这个内核版本是正式版本，可以公开发行；如果是奇数，则代表这个内核版本是测试版本，还不太稳定仅供测试。</a:t>
            </a:r>
          </a:p>
          <a:p>
            <a:pPr marL="342900" indent="-342900">
              <a:spcBef>
                <a:spcPct val="20000"/>
              </a:spcBef>
            </a:pPr>
            <a:r>
              <a:rPr lang="zh-CN" altLang="en-US" sz="2400">
                <a:solidFill>
                  <a:srgbClr val="A50021"/>
                </a:solidFill>
                <a:latin typeface="宋体" pitchFamily="2" charset="-122"/>
                <a:ea typeface="宋体" pitchFamily="2" charset="-122"/>
              </a:rPr>
              <a:t>   </a:t>
            </a:r>
            <a:r>
              <a:rPr lang="en-US" altLang="zh-CN" sz="2400">
                <a:solidFill>
                  <a:srgbClr val="A50021"/>
                </a:solidFill>
                <a:latin typeface="宋体" pitchFamily="2" charset="-122"/>
                <a:ea typeface="宋体" pitchFamily="2" charset="-122"/>
              </a:rPr>
              <a:t>patchlevel</a:t>
            </a:r>
            <a:r>
              <a:rPr lang="zh-CN" altLang="en-US" sz="2400">
                <a:solidFill>
                  <a:schemeClr val="tx1"/>
                </a:solidFill>
                <a:latin typeface="宋体" pitchFamily="2" charset="-122"/>
                <a:ea typeface="宋体" pitchFamily="2" charset="-122"/>
              </a:rPr>
              <a:t>：修改号，这个数字越大，则表明修改的次数越多，版本相对更完善。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p:cTn id="7" dur="500" fill="hold"/>
                                        <p:tgtEl>
                                          <p:spTgt spid="145410"/>
                                        </p:tgtEl>
                                        <p:attrNameLst>
                                          <p:attrName>ppt_w</p:attrName>
                                        </p:attrNameLst>
                                      </p:cBhvr>
                                      <p:tavLst>
                                        <p:tav tm="0">
                                          <p:val>
                                            <p:fltVal val="0"/>
                                          </p:val>
                                        </p:tav>
                                        <p:tav tm="100000">
                                          <p:val>
                                            <p:strVal val="#ppt_w"/>
                                          </p:val>
                                        </p:tav>
                                      </p:tavLst>
                                    </p:anim>
                                    <p:anim calcmode="lin" valueType="num">
                                      <p:cBhvr>
                                        <p:cTn id="8" dur="500" fill="hold"/>
                                        <p:tgtEl>
                                          <p:spTgt spid="145410"/>
                                        </p:tgtEl>
                                        <p:attrNameLst>
                                          <p:attrName>ppt_h</p:attrName>
                                        </p:attrNameLst>
                                      </p:cBhvr>
                                      <p:tavLst>
                                        <p:tav tm="0">
                                          <p:val>
                                            <p:strVal val="#ppt_h"/>
                                          </p:val>
                                        </p:tav>
                                        <p:tav tm="100000">
                                          <p:val>
                                            <p:strVal val="#ppt_h"/>
                                          </p:val>
                                        </p:tav>
                                      </p:tavLst>
                                    </p:anim>
                                  </p:childTnLst>
                                </p:cTn>
                              </p:par>
                              <p:par>
                                <p:cTn id="9" presetID="1" presetClass="entr" presetSubtype="0" fill="hold" nodeType="withEffect">
                                  <p:stCondLst>
                                    <p:cond delay="0"/>
                                  </p:stCondLst>
                                  <p:childTnLst>
                                    <p:set>
                                      <p:cBhvr>
                                        <p:cTn id="10" dur="1" fill="hold">
                                          <p:stCondLst>
                                            <p:cond delay="0"/>
                                          </p:stCondLst>
                                        </p:cTn>
                                        <p:tgtEl>
                                          <p:spTgt spid="1454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41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4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54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4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bwMode="auto">
          <a:xfrm>
            <a:off x="1331913" y="1196975"/>
            <a:ext cx="6408737" cy="48244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2</a:t>
            </a:r>
            <a:r>
              <a:rPr lang="zh-CN" altLang="en-US" smtClean="0"/>
              <a:t>、</a:t>
            </a:r>
            <a:r>
              <a:rPr lang="en-US" altLang="zh-CN" smtClean="0"/>
              <a:t>Linux</a:t>
            </a:r>
            <a:r>
              <a:rPr lang="zh-CN" altLang="en-US" smtClean="0"/>
              <a:t>发行版本 </a:t>
            </a:r>
          </a:p>
          <a:p>
            <a:pPr eaLnBrk="1" hangingPunct="1">
              <a:buFontTx/>
              <a:buNone/>
            </a:pPr>
            <a:r>
              <a:rPr lang="zh-CN" altLang="en-US" smtClean="0"/>
              <a:t>  构成</a:t>
            </a:r>
            <a:r>
              <a:rPr lang="en-US" altLang="zh-CN" smtClean="0"/>
              <a:t>Linux</a:t>
            </a:r>
            <a:r>
              <a:rPr lang="zh-CN" altLang="en-US" smtClean="0"/>
              <a:t>发行版的基本软件和功能：       </a:t>
            </a:r>
          </a:p>
          <a:p>
            <a:pPr eaLnBrk="1" hangingPunct="1">
              <a:buFontTx/>
              <a:buBlip>
                <a:blip r:embed="rId2"/>
              </a:buBlip>
            </a:pPr>
            <a:r>
              <a:rPr lang="zh-CN" altLang="en-US" smtClean="0"/>
              <a:t>系统引导管理程序（</a:t>
            </a:r>
            <a:r>
              <a:rPr lang="en-US" altLang="zh-CN" smtClean="0"/>
              <a:t>Boot Manager</a:t>
            </a:r>
            <a:r>
              <a:rPr lang="zh-CN" altLang="en-US" smtClean="0"/>
              <a:t>） </a:t>
            </a:r>
          </a:p>
          <a:p>
            <a:pPr eaLnBrk="1" hangingPunct="1">
              <a:buFontTx/>
              <a:buBlip>
                <a:blip r:embed="rId2"/>
              </a:buBlip>
            </a:pPr>
            <a:r>
              <a:rPr lang="zh-CN" altLang="en-US" smtClean="0"/>
              <a:t>用户界面 </a:t>
            </a:r>
          </a:p>
          <a:p>
            <a:pPr eaLnBrk="1" hangingPunct="1">
              <a:buFontTx/>
              <a:buBlip>
                <a:blip r:embed="rId2"/>
              </a:buBlip>
            </a:pPr>
            <a:r>
              <a:rPr lang="en-US" altLang="zh-CN" smtClean="0"/>
              <a:t>X-Window</a:t>
            </a:r>
            <a:r>
              <a:rPr lang="zh-CN" altLang="en-US" smtClean="0"/>
              <a:t>系统 </a:t>
            </a:r>
          </a:p>
          <a:p>
            <a:pPr eaLnBrk="1" hangingPunct="1">
              <a:buFontTx/>
              <a:buBlip>
                <a:blip r:embed="rId2"/>
              </a:buBlip>
            </a:pPr>
            <a:r>
              <a:rPr lang="zh-CN" altLang="en-US" smtClean="0"/>
              <a:t>系统管理 </a:t>
            </a:r>
          </a:p>
          <a:p>
            <a:pPr eaLnBrk="1" hangingPunct="1">
              <a:buFontTx/>
              <a:buBlip>
                <a:blip r:embed="rId2"/>
              </a:buBlip>
            </a:pPr>
            <a:r>
              <a:rPr lang="en-US" altLang="zh-CN" smtClean="0"/>
              <a:t>Internet</a:t>
            </a:r>
            <a:r>
              <a:rPr lang="zh-CN" altLang="en-US" smtClean="0"/>
              <a:t>服务 </a:t>
            </a:r>
          </a:p>
          <a:p>
            <a:pPr eaLnBrk="1" hangingPunct="1">
              <a:buFontTx/>
              <a:buBlip>
                <a:blip r:embed="rId2"/>
              </a:buBlip>
            </a:pPr>
            <a:r>
              <a:rPr lang="zh-CN" altLang="en-US" smtClean="0"/>
              <a:t>文件和打印服务 </a:t>
            </a:r>
          </a:p>
          <a:p>
            <a:pPr eaLnBrk="1" hangingPunct="1">
              <a:buFontTx/>
              <a:buBlip>
                <a:blip r:embed="rId2"/>
              </a:buBlip>
            </a:pPr>
            <a:r>
              <a:rPr lang="zh-CN" altLang="en-US" smtClean="0"/>
              <a:t>应用程序 </a:t>
            </a:r>
          </a:p>
          <a:p>
            <a:pPr eaLnBrk="1" hangingPunct="1">
              <a:buFontTx/>
              <a:buBlip>
                <a:blip r:embed="rId2"/>
              </a:buBlip>
            </a:pPr>
            <a:r>
              <a:rPr lang="zh-CN" altLang="en-US" smtClean="0"/>
              <a:t>工具和库程序 </a:t>
            </a:r>
          </a:p>
        </p:txBody>
      </p:sp>
      <p:sp>
        <p:nvSpPr>
          <p:cNvPr id="146436" name="Rectangle 4"/>
          <p:cNvSpPr>
            <a:spLocks noGrp="1" noChangeArrowheads="1"/>
          </p:cNvSpPr>
          <p:nvPr>
            <p:ph type="title"/>
          </p:nvPr>
        </p:nvSpPr>
        <p:spPr bwMode="auto">
          <a:xfrm>
            <a:off x="1331913" y="260350"/>
            <a:ext cx="5673725" cy="7191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的版本 </a:t>
            </a:r>
          </a:p>
        </p:txBody>
      </p:sp>
      <p:sp>
        <p:nvSpPr>
          <p:cNvPr id="4100" name="Rectangle 5"/>
          <p:cNvSpPr>
            <a:spLocks noChangeArrowheads="1"/>
          </p:cNvSpPr>
          <p:nvPr/>
        </p:nvSpPr>
        <p:spPr bwMode="auto">
          <a:xfrm>
            <a:off x="4859338" y="2997200"/>
            <a:ext cx="3959225" cy="3240088"/>
          </a:xfrm>
          <a:prstGeom prst="rect">
            <a:avLst/>
          </a:prstGeom>
          <a:solidFill>
            <a:srgbClr val="000099"/>
          </a:solidFill>
          <a:ln w="9525">
            <a:solidFill>
              <a:srgbClr val="000000"/>
            </a:solidFill>
            <a:miter lim="800000"/>
            <a:headEnd/>
            <a:tailEnd/>
          </a:ln>
        </p:spPr>
        <p:txBody>
          <a:bodyPr/>
          <a:lstStyle/>
          <a:p>
            <a:pPr marL="342900" indent="-342900">
              <a:lnSpc>
                <a:spcPct val="80000"/>
              </a:lnSpc>
              <a:spcBef>
                <a:spcPct val="20000"/>
              </a:spcBef>
            </a:pPr>
            <a:r>
              <a:rPr lang="en-US" altLang="zh-CN" sz="1800">
                <a:solidFill>
                  <a:schemeClr val="bg1"/>
                </a:solidFill>
                <a:latin typeface="宋体" pitchFamily="2" charset="-122"/>
                <a:ea typeface="宋体" pitchFamily="2" charset="-122"/>
              </a:rPr>
              <a:t>  </a:t>
            </a:r>
          </a:p>
          <a:p>
            <a:pPr marL="342900" indent="-342900">
              <a:lnSpc>
                <a:spcPct val="80000"/>
              </a:lnSpc>
              <a:spcBef>
                <a:spcPct val="20000"/>
              </a:spcBef>
            </a:pPr>
            <a:r>
              <a:rPr lang="zh-CN" altLang="en-US" sz="1800">
                <a:solidFill>
                  <a:schemeClr val="bg1"/>
                </a:solidFill>
                <a:latin typeface="宋体" pitchFamily="2" charset="-122"/>
                <a:ea typeface="宋体" pitchFamily="2" charset="-122"/>
              </a:rPr>
              <a:t>影响比较大的</a:t>
            </a:r>
            <a:r>
              <a:rPr lang="en-US" altLang="zh-CN" sz="1800">
                <a:solidFill>
                  <a:schemeClr val="bg1"/>
                </a:solidFill>
                <a:latin typeface="宋体" pitchFamily="2" charset="-122"/>
                <a:ea typeface="宋体" pitchFamily="2" charset="-122"/>
              </a:rPr>
              <a:t>Linux</a:t>
            </a:r>
            <a:r>
              <a:rPr lang="zh-CN" altLang="en-US" sz="1800">
                <a:solidFill>
                  <a:schemeClr val="bg1"/>
                </a:solidFill>
                <a:latin typeface="宋体" pitchFamily="2" charset="-122"/>
                <a:ea typeface="宋体" pitchFamily="2" charset="-122"/>
              </a:rPr>
              <a:t>发行版本有：</a:t>
            </a:r>
          </a:p>
          <a:p>
            <a:pPr marL="342900" indent="-342900">
              <a:lnSpc>
                <a:spcPct val="80000"/>
              </a:lnSpc>
              <a:spcBef>
                <a:spcPct val="20000"/>
              </a:spcBef>
            </a:pPr>
            <a:r>
              <a:rPr lang="zh-CN" altLang="en-US" sz="1800">
                <a:solidFill>
                  <a:schemeClr val="bg1"/>
                </a:solidFill>
                <a:latin typeface="宋体" pitchFamily="2" charset="-122"/>
                <a:ea typeface="宋体" pitchFamily="2" charset="-122"/>
              </a:rPr>
              <a:t>⑴ </a:t>
            </a:r>
            <a:r>
              <a:rPr lang="en-US" altLang="zh-CN" sz="1800">
                <a:solidFill>
                  <a:schemeClr val="bg1"/>
                </a:solidFill>
                <a:latin typeface="宋体" pitchFamily="2" charset="-122"/>
                <a:ea typeface="宋体" pitchFamily="2" charset="-122"/>
              </a:rPr>
              <a:t>Red Hat 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⑵ SuSE 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⑶ DebianLinux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⑷ Ubuntu 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⑸ Mandrake 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⑹ </a:t>
            </a:r>
            <a:r>
              <a:rPr lang="zh-CN" altLang="en-US" sz="1800">
                <a:solidFill>
                  <a:schemeClr val="bg1"/>
                </a:solidFill>
                <a:latin typeface="宋体" pitchFamily="2" charset="-122"/>
                <a:ea typeface="宋体" pitchFamily="2" charset="-122"/>
              </a:rPr>
              <a:t>国内发行版本</a:t>
            </a:r>
            <a:r>
              <a:rPr lang="en-US" altLang="zh-CN" sz="1800">
                <a:solidFill>
                  <a:schemeClr val="bg1"/>
                </a:solidFill>
                <a:latin typeface="宋体" pitchFamily="2" charset="-122"/>
                <a:ea typeface="宋体" pitchFamily="2" charset="-122"/>
              </a:rPr>
              <a:t>-</a:t>
            </a:r>
            <a:r>
              <a:rPr lang="zh-CN" altLang="en-US" sz="1800">
                <a:solidFill>
                  <a:schemeClr val="bg1"/>
                </a:solidFill>
                <a:latin typeface="宋体" pitchFamily="2" charset="-122"/>
                <a:ea typeface="宋体" pitchFamily="2" charset="-122"/>
              </a:rPr>
              <a:t>红旗</a:t>
            </a:r>
            <a:r>
              <a:rPr lang="en-US" altLang="zh-CN" sz="1800">
                <a:solidFill>
                  <a:schemeClr val="bg1"/>
                </a:solidFill>
                <a:latin typeface="宋体" pitchFamily="2" charset="-122"/>
                <a:ea typeface="宋体" pitchFamily="2" charset="-122"/>
              </a:rPr>
              <a:t>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⑺ </a:t>
            </a:r>
            <a:r>
              <a:rPr lang="zh-CN" altLang="en-US" sz="1800">
                <a:solidFill>
                  <a:schemeClr val="bg1"/>
                </a:solidFill>
                <a:latin typeface="宋体" pitchFamily="2" charset="-122"/>
                <a:ea typeface="宋体" pitchFamily="2" charset="-122"/>
              </a:rPr>
              <a:t>国内发行版本</a:t>
            </a:r>
            <a:r>
              <a:rPr lang="en-US" altLang="zh-CN" sz="1800">
                <a:solidFill>
                  <a:schemeClr val="bg1"/>
                </a:solidFill>
                <a:latin typeface="宋体" pitchFamily="2" charset="-122"/>
                <a:ea typeface="宋体" pitchFamily="2" charset="-122"/>
              </a:rPr>
              <a:t>-</a:t>
            </a:r>
            <a:r>
              <a:rPr lang="zh-CN" altLang="en-US" sz="1800">
                <a:solidFill>
                  <a:schemeClr val="bg1"/>
                </a:solidFill>
                <a:latin typeface="宋体" pitchFamily="2" charset="-122"/>
                <a:ea typeface="宋体" pitchFamily="2" charset="-122"/>
              </a:rPr>
              <a:t>中标普华</a:t>
            </a:r>
            <a:r>
              <a:rPr lang="en-US" altLang="zh-CN" sz="1800">
                <a:solidFill>
                  <a:schemeClr val="bg1"/>
                </a:solidFill>
                <a:latin typeface="宋体" pitchFamily="2" charset="-122"/>
                <a:ea typeface="宋体" pitchFamily="2" charset="-122"/>
              </a:rPr>
              <a:t>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⑻ </a:t>
            </a:r>
            <a:r>
              <a:rPr lang="zh-CN" altLang="en-US" sz="1800">
                <a:solidFill>
                  <a:schemeClr val="bg1"/>
                </a:solidFill>
                <a:latin typeface="宋体" pitchFamily="2" charset="-122"/>
                <a:ea typeface="宋体" pitchFamily="2" charset="-122"/>
              </a:rPr>
              <a:t>国内发行版本</a:t>
            </a:r>
            <a:r>
              <a:rPr lang="en-US" altLang="zh-CN" sz="1800">
                <a:solidFill>
                  <a:schemeClr val="bg1"/>
                </a:solidFill>
                <a:latin typeface="宋体" pitchFamily="2" charset="-122"/>
                <a:ea typeface="宋体" pitchFamily="2" charset="-122"/>
              </a:rPr>
              <a:t>-</a:t>
            </a:r>
            <a:r>
              <a:rPr lang="zh-CN" altLang="en-US" sz="1800">
                <a:solidFill>
                  <a:schemeClr val="bg1"/>
                </a:solidFill>
                <a:latin typeface="宋体" pitchFamily="2" charset="-122"/>
                <a:ea typeface="宋体" pitchFamily="2" charset="-122"/>
              </a:rPr>
              <a:t>共创桌面</a:t>
            </a:r>
            <a:r>
              <a:rPr lang="en-US" altLang="zh-CN" sz="1800">
                <a:solidFill>
                  <a:schemeClr val="bg1"/>
                </a:solidFill>
                <a:latin typeface="宋体" pitchFamily="2" charset="-122"/>
                <a:ea typeface="宋体" pitchFamily="2" charset="-122"/>
              </a:rPr>
              <a:t>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⑼ </a:t>
            </a:r>
            <a:r>
              <a:rPr lang="zh-CN" altLang="en-US" sz="1800">
                <a:solidFill>
                  <a:schemeClr val="bg1"/>
                </a:solidFill>
                <a:latin typeface="宋体" pitchFamily="2" charset="-122"/>
                <a:ea typeface="宋体" pitchFamily="2" charset="-122"/>
              </a:rPr>
              <a:t>国内发行版本</a:t>
            </a:r>
            <a:r>
              <a:rPr lang="en-US" altLang="zh-CN" sz="1800">
                <a:solidFill>
                  <a:schemeClr val="bg1"/>
                </a:solidFill>
                <a:latin typeface="宋体" pitchFamily="2" charset="-122"/>
                <a:ea typeface="宋体" pitchFamily="2" charset="-122"/>
              </a:rPr>
              <a:t>-</a:t>
            </a:r>
            <a:r>
              <a:rPr lang="zh-CN" altLang="en-US" sz="1800">
                <a:solidFill>
                  <a:schemeClr val="bg1"/>
                </a:solidFill>
                <a:latin typeface="宋体" pitchFamily="2" charset="-122"/>
                <a:ea typeface="宋体" pitchFamily="2" charset="-122"/>
              </a:rPr>
              <a:t>冲浪</a:t>
            </a:r>
            <a:r>
              <a:rPr lang="en-US" altLang="zh-CN" sz="1800">
                <a:solidFill>
                  <a:schemeClr val="bg1"/>
                </a:solidFill>
                <a:latin typeface="宋体" pitchFamily="2" charset="-122"/>
                <a:ea typeface="宋体" pitchFamily="2" charset="-122"/>
              </a:rPr>
              <a:t>Linux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6434">
                                            <p:txEl>
                                              <p:pRg st="0" end="0"/>
                                            </p:txEl>
                                          </p:spTgt>
                                        </p:tgtEl>
                                        <p:attrNameLst>
                                          <p:attrName>style.visibility</p:attrName>
                                        </p:attrNameLst>
                                      </p:cBhvr>
                                      <p:to>
                                        <p:strVal val="visible"/>
                                      </p:to>
                                    </p:set>
                                    <p:anim calcmode="lin" valueType="num">
                                      <p:cBhvr>
                                        <p:cTn id="7" dur="1000" fill="hold"/>
                                        <p:tgtEl>
                                          <p:spTgt spid="14643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4643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4643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nodeType="clickEffect">
                                  <p:stCondLst>
                                    <p:cond delay="0"/>
                                  </p:stCondLst>
                                  <p:childTnLst>
                                    <p:set>
                                      <p:cBhvr>
                                        <p:cTn id="13" dur="1" fill="hold">
                                          <p:stCondLst>
                                            <p:cond delay="0"/>
                                          </p:stCondLst>
                                        </p:cTn>
                                        <p:tgtEl>
                                          <p:spTgt spid="146434">
                                            <p:txEl>
                                              <p:pRg st="1" end="1"/>
                                            </p:txEl>
                                          </p:spTgt>
                                        </p:tgtEl>
                                        <p:attrNameLst>
                                          <p:attrName>style.visibility</p:attrName>
                                        </p:attrNameLst>
                                      </p:cBhvr>
                                      <p:to>
                                        <p:strVal val="visible"/>
                                      </p:to>
                                    </p:set>
                                    <p:animEffect transition="in" filter="barn(inHorizontal)">
                                      <p:cBhvr>
                                        <p:cTn id="14" dur="1000"/>
                                        <p:tgtEl>
                                          <p:spTgt spid="14643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43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43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43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643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643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643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643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643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grpId="0" nodeType="clickEffect">
                                  <p:stCondLst>
                                    <p:cond delay="0"/>
                                  </p:stCondLst>
                                  <p:childTnLst>
                                    <p:set>
                                      <p:cBhvr>
                                        <p:cTn id="50" dur="1" fill="hold">
                                          <p:stCondLst>
                                            <p:cond delay="0"/>
                                          </p:stCondLst>
                                        </p:cTn>
                                        <p:tgtEl>
                                          <p:spTgt spid="146436"/>
                                        </p:tgtEl>
                                        <p:attrNameLst>
                                          <p:attrName>style.visibility</p:attrName>
                                        </p:attrNameLst>
                                      </p:cBhvr>
                                      <p:to>
                                        <p:strVal val="visible"/>
                                      </p:to>
                                    </p:set>
                                    <p:anim calcmode="lin" valueType="num">
                                      <p:cBhvr>
                                        <p:cTn id="51" dur="500" fill="hold"/>
                                        <p:tgtEl>
                                          <p:spTgt spid="146436"/>
                                        </p:tgtEl>
                                        <p:attrNameLst>
                                          <p:attrName>ppt_w</p:attrName>
                                        </p:attrNameLst>
                                      </p:cBhvr>
                                      <p:tavLst>
                                        <p:tav tm="0">
                                          <p:val>
                                            <p:fltVal val="0"/>
                                          </p:val>
                                        </p:tav>
                                        <p:tav tm="100000">
                                          <p:val>
                                            <p:strVal val="#ppt_w"/>
                                          </p:val>
                                        </p:tav>
                                      </p:tavLst>
                                    </p:anim>
                                    <p:anim calcmode="lin" valueType="num">
                                      <p:cBhvr>
                                        <p:cTn id="52" dur="500" fill="hold"/>
                                        <p:tgtEl>
                                          <p:spTgt spid="1464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274638"/>
            <a:ext cx="7643192" cy="778098"/>
          </a:xfrm>
        </p:spPr>
        <p:txBody>
          <a:bodyPr/>
          <a:lstStyle/>
          <a:p>
            <a:r>
              <a:rPr lang="zh-CN" altLang="en-US" dirty="0"/>
              <a:t>什么是操作系统？</a:t>
            </a:r>
          </a:p>
        </p:txBody>
      </p:sp>
      <p:sp>
        <p:nvSpPr>
          <p:cNvPr id="3" name="内容占位符 2"/>
          <p:cNvSpPr>
            <a:spLocks noGrp="1"/>
          </p:cNvSpPr>
          <p:nvPr>
            <p:ph idx="1"/>
          </p:nvPr>
        </p:nvSpPr>
        <p:spPr/>
        <p:txBody>
          <a:bodyPr/>
          <a:lstStyle/>
          <a:p>
            <a:r>
              <a:rPr lang="zh-CN" altLang="en-US" sz="2800" dirty="0"/>
              <a:t>从形式上看，操作系统是：从计算机启动到结束的过程中始终在运行的程序。而这通常就是我们所说的操作系统内核</a:t>
            </a:r>
            <a:r>
              <a:rPr lang="zh-CN" altLang="en-US" sz="2800" dirty="0" smtClean="0"/>
              <a:t>。</a:t>
            </a:r>
            <a:endParaRPr lang="en-US" altLang="zh-CN" sz="2800" dirty="0" smtClean="0"/>
          </a:p>
          <a:p>
            <a:r>
              <a:rPr lang="zh-CN" altLang="en-US" sz="2800" dirty="0" smtClean="0"/>
              <a:t>从</a:t>
            </a:r>
            <a:r>
              <a:rPr lang="zh-CN" altLang="en-US" sz="2800" dirty="0"/>
              <a:t>功能上看，操作系统：管理和维护所有的硬件、软件、数据资源，并为上层应用或服务提供一个抽象的接口</a:t>
            </a:r>
            <a:r>
              <a:rPr lang="zh-CN" altLang="en-US" sz="2800" dirty="0" smtClean="0"/>
              <a:t>。</a:t>
            </a:r>
            <a:endParaRPr lang="en-US" altLang="zh-CN" sz="2800" dirty="0" smtClean="0"/>
          </a:p>
          <a:p>
            <a:r>
              <a:rPr lang="zh-CN" altLang="en-US" sz="2800" dirty="0" smtClean="0"/>
              <a:t>从</a:t>
            </a:r>
            <a:r>
              <a:rPr lang="zh-CN" altLang="en-US" sz="2800" dirty="0"/>
              <a:t>某种层面上看，第二中定义更接近于</a:t>
            </a:r>
            <a:r>
              <a:rPr lang="zh-CN" altLang="en-US" sz="2800" dirty="0">
                <a:solidFill>
                  <a:srgbClr val="FF0000"/>
                </a:solidFill>
              </a:rPr>
              <a:t>虚拟机</a:t>
            </a:r>
            <a:r>
              <a:rPr lang="zh-CN" altLang="en-US" sz="2800" dirty="0"/>
              <a:t>。</a:t>
            </a:r>
          </a:p>
        </p:txBody>
      </p:sp>
    </p:spTree>
    <p:extLst>
      <p:ext uri="{BB962C8B-B14F-4D97-AF65-F5344CB8AC3E}">
        <p14:creationId xmlns:p14="http://schemas.microsoft.com/office/powerpoint/2010/main" val="2857212596"/>
      </p:ext>
    </p:extLst>
  </p:cSld>
  <p:clrMapOvr>
    <a:masterClrMapping/>
  </p:clrMapOvr>
  <p:transition spd="med" advClick="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bwMode="auto">
          <a:xfrm>
            <a:off x="1071563" y="274638"/>
            <a:ext cx="7615237"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Redhat5.4</a:t>
            </a:r>
            <a:r>
              <a:rPr lang="ar-SA" smtClean="0"/>
              <a:t>的系统文件结构</a:t>
            </a:r>
            <a:r>
              <a:rPr lang="zh-CN" altLang="en-US" smtClean="0"/>
              <a:t/>
            </a:r>
            <a:br>
              <a:rPr lang="zh-CN" altLang="en-US" smtClean="0"/>
            </a:br>
            <a:endParaRPr lang="zh-CN" altLang="en-US" smtClean="0"/>
          </a:p>
        </p:txBody>
      </p:sp>
      <p:pic>
        <p:nvPicPr>
          <p:cNvPr id="5123" name="Picture 2"/>
          <p:cNvPicPr>
            <a:picLocks noChangeAspect="1" noChangeArrowheads="1"/>
          </p:cNvPicPr>
          <p:nvPr/>
        </p:nvPicPr>
        <p:blipFill>
          <a:blip r:embed="rId2"/>
          <a:srcRect/>
          <a:stretch>
            <a:fillRect/>
          </a:stretch>
        </p:blipFill>
        <p:spPr bwMode="auto">
          <a:xfrm>
            <a:off x="1285875" y="1214438"/>
            <a:ext cx="6643688" cy="4986337"/>
          </a:xfrm>
          <a:prstGeom prst="rect">
            <a:avLst/>
          </a:prstGeom>
          <a:solidFill>
            <a:srgbClr val="FFFFFF"/>
          </a:solid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安装步骤</a:t>
            </a:r>
          </a:p>
        </p:txBody>
      </p:sp>
      <p:sp>
        <p:nvSpPr>
          <p:cNvPr id="6147" name="内容占位符 2"/>
          <p:cNvSpPr>
            <a:spLocks noGrp="1"/>
          </p:cNvSpPr>
          <p:nvPr>
            <p:ph idx="1"/>
          </p:nvPr>
        </p:nvSpPr>
        <p:spPr bwMode="auto">
          <a:xfrm>
            <a:off x="642938" y="1357313"/>
            <a:ext cx="8215312" cy="4929187"/>
          </a:xfrm>
          <a:noFill/>
          <a:ln>
            <a:miter lim="800000"/>
            <a:headEnd/>
            <a:tailEnd/>
          </a:ln>
        </p:spPr>
        <p:txBody>
          <a:bodyPr vert="horz" wrap="square" lIns="91440" tIns="45720" rIns="91440" bIns="45720" numCol="1" anchor="t" anchorCtr="0" compatLnSpc="1">
            <a:prstTxWarp prst="textNoShape">
              <a:avLst/>
            </a:prstTxWarp>
          </a:bodyPr>
          <a:lstStyle/>
          <a:p>
            <a:pPr marL="457200" indent="-457200" eaLnBrk="1" hangingPunct="1">
              <a:buFont typeface="Times New Roman" pitchFamily="18" charset="0"/>
              <a:buAutoNum type="arabicPeriod"/>
            </a:pPr>
            <a:r>
              <a:rPr lang="ar-SA" smtClean="0"/>
              <a:t>准备好光盘</a:t>
            </a:r>
            <a:r>
              <a:rPr lang="en-US" altLang="zh-CN" smtClean="0"/>
              <a:t>Linux</a:t>
            </a:r>
            <a:r>
              <a:rPr lang="ar-SA" smtClean="0"/>
              <a:t>系统</a:t>
            </a:r>
            <a:r>
              <a:rPr lang="zh-CN" altLang="en-US" smtClean="0"/>
              <a:t>；</a:t>
            </a:r>
            <a:r>
              <a:rPr lang="ar-SA" smtClean="0"/>
              <a:t>修改电脑</a:t>
            </a:r>
            <a:r>
              <a:rPr lang="en-US" altLang="zh-CN" smtClean="0"/>
              <a:t>BIOS</a:t>
            </a:r>
            <a:r>
              <a:rPr lang="ar-SA" smtClean="0"/>
              <a:t>首选启动项为</a:t>
            </a:r>
            <a:r>
              <a:rPr lang="en-US" smtClean="0"/>
              <a:t>“</a:t>
            </a:r>
            <a:r>
              <a:rPr lang="en-US" altLang="zh-CN" smtClean="0"/>
              <a:t>CD-ROM”</a:t>
            </a:r>
            <a:r>
              <a:rPr lang="zh-CN" altLang="en-US" smtClean="0"/>
              <a:t>，启动计算机。</a:t>
            </a:r>
            <a:endParaRPr lang="en-US" altLang="zh-CN" smtClean="0"/>
          </a:p>
          <a:p>
            <a:pPr marL="457200" indent="-457200" eaLnBrk="1" hangingPunct="1">
              <a:buFont typeface="Times New Roman" pitchFamily="18" charset="0"/>
              <a:buAutoNum type="arabicPeriod"/>
            </a:pPr>
            <a:r>
              <a:rPr lang="zh-CN" altLang="en-US" smtClean="0"/>
              <a:t>选择图形界面安装，点击</a:t>
            </a:r>
            <a:r>
              <a:rPr lang="en-US" altLang="zh-CN" smtClean="0"/>
              <a:t>enter</a:t>
            </a:r>
            <a:r>
              <a:rPr lang="zh-CN" altLang="en-US" smtClean="0"/>
              <a:t>，下一步中选择通过</a:t>
            </a:r>
            <a:r>
              <a:rPr lang="en-US" altLang="zh-CN" smtClean="0"/>
              <a:t>CD</a:t>
            </a:r>
            <a:r>
              <a:rPr lang="zh-CN" altLang="en-US" smtClean="0"/>
              <a:t>的检测，选择安装语言和键盘，直接下一步。</a:t>
            </a:r>
          </a:p>
          <a:p>
            <a:pPr marL="457200" indent="-457200" eaLnBrk="1" hangingPunct="1">
              <a:buFont typeface="Times New Roman" pitchFamily="18" charset="0"/>
              <a:buAutoNum type="arabicPeriod"/>
            </a:pPr>
            <a:r>
              <a:rPr lang="zh-CN" altLang="en-US" smtClean="0"/>
              <a:t>手动分区：为</a:t>
            </a:r>
            <a:r>
              <a:rPr lang="en-US" altLang="zh-CN" smtClean="0"/>
              <a:t>linux</a:t>
            </a:r>
            <a:r>
              <a:rPr lang="zh-CN" altLang="en-US" smtClean="0"/>
              <a:t>系统分配和指定一个磁盘区域。</a:t>
            </a:r>
          </a:p>
          <a:p>
            <a:pPr marL="457200" indent="-457200" eaLnBrk="1" hangingPunct="1">
              <a:buFont typeface="Times New Roman" pitchFamily="18" charset="0"/>
              <a:buAutoNum type="arabicPeriod"/>
            </a:pPr>
            <a:r>
              <a:rPr lang="zh-CN" altLang="en-US" smtClean="0"/>
              <a:t>其余部分就一直点击</a:t>
            </a:r>
            <a:r>
              <a:rPr lang="en-US" smtClean="0"/>
              <a:t>“</a:t>
            </a:r>
            <a:r>
              <a:rPr lang="zh-CN" altLang="en-US" smtClean="0"/>
              <a:t>下一步</a:t>
            </a:r>
            <a:r>
              <a:rPr lang="en-US" smtClean="0"/>
              <a:t>”</a:t>
            </a:r>
            <a:r>
              <a:rPr lang="zh-CN" altLang="en-US" smtClean="0"/>
              <a:t>，设置用户和密码（设置</a:t>
            </a:r>
            <a:r>
              <a:rPr lang="en-US" altLang="zh-CN" smtClean="0"/>
              <a:t>root</a:t>
            </a:r>
            <a:r>
              <a:rPr lang="zh-CN" altLang="en-US" smtClean="0"/>
              <a:t>用户密码，还需要添加一个普通用户，），直到开始安装软件包，然后重新启动。</a:t>
            </a:r>
          </a:p>
          <a:p>
            <a:pPr marL="457200" indent="-457200" eaLnBrk="1" hangingPunct="1">
              <a:buFont typeface="Times New Roman" pitchFamily="18" charset="0"/>
              <a:buAutoNum type="arabicPeriod"/>
            </a:pPr>
            <a:r>
              <a:rPr lang="zh-CN" altLang="en-US" smtClean="0"/>
              <a:t>开机之后就是对</a:t>
            </a:r>
            <a:r>
              <a:rPr lang="en-US" altLang="zh-CN" smtClean="0"/>
              <a:t>linux </a:t>
            </a:r>
            <a:r>
              <a:rPr lang="zh-CN" altLang="en-US" smtClean="0"/>
              <a:t>的系统初始的一些设置和对声卡驱动的测试，对于软件服务的定制选择</a:t>
            </a:r>
            <a:r>
              <a:rPr lang="en-US" smtClean="0"/>
              <a:t>“</a:t>
            </a:r>
            <a:r>
              <a:rPr lang="zh-CN" altLang="en-US" smtClean="0"/>
              <a:t>稍后定制</a:t>
            </a:r>
            <a:r>
              <a:rPr lang="en-US" smtClean="0"/>
              <a:t>”</a:t>
            </a:r>
            <a:r>
              <a:rPr lang="zh-CN" altLang="en-US" smtClean="0"/>
              <a:t>，取消加载附加盘。</a:t>
            </a:r>
          </a:p>
          <a:p>
            <a:pPr marL="457200" indent="-457200" eaLnBrk="1" hangingPunct="1">
              <a:buFont typeface="Times New Roman" pitchFamily="18" charset="0"/>
              <a:buAutoNum type="arabicPeriod"/>
            </a:pPr>
            <a:r>
              <a:rPr lang="zh-CN" altLang="en-US" smtClean="0"/>
              <a:t>进入登录界面输入用户名</a:t>
            </a:r>
            <a:r>
              <a:rPr lang="en-US" altLang="zh-CN" smtClean="0"/>
              <a:t>root</a:t>
            </a:r>
            <a:r>
              <a:rPr lang="zh-CN" altLang="en-US" smtClean="0"/>
              <a:t>和之前设置的密码，登录。</a:t>
            </a:r>
          </a:p>
        </p:txBody>
      </p:sp>
      <p:sp>
        <p:nvSpPr>
          <p:cNvPr id="4" name="圆角矩形标注 3"/>
          <p:cNvSpPr>
            <a:spLocks noChangeArrowheads="1"/>
          </p:cNvSpPr>
          <p:nvPr/>
        </p:nvSpPr>
        <p:spPr bwMode="auto">
          <a:xfrm>
            <a:off x="5762625" y="100013"/>
            <a:ext cx="3286125" cy="1214437"/>
          </a:xfrm>
          <a:prstGeom prst="wedgeRoundRectCallout">
            <a:avLst>
              <a:gd name="adj1" fmla="val -61412"/>
              <a:gd name="adj2" fmla="val 68213"/>
              <a:gd name="adj3" fmla="val 16667"/>
            </a:avLst>
          </a:prstGeom>
          <a:solidFill>
            <a:schemeClr val="accent1"/>
          </a:solidFill>
          <a:ln w="9525" algn="ctr">
            <a:solidFill>
              <a:schemeClr val="tx1"/>
            </a:solidFill>
            <a:round/>
            <a:headEnd/>
            <a:tailEnd/>
          </a:ln>
        </p:spPr>
        <p:txBody>
          <a:bodyPr/>
          <a:lstStyle/>
          <a:p>
            <a:r>
              <a:rPr lang="ar-SA" sz="2000"/>
              <a:t>如果没有系统光盘，可以在晨光上下个</a:t>
            </a:r>
            <a:r>
              <a:rPr lang="en-US" altLang="zh-CN" sz="2000"/>
              <a:t>Redhat</a:t>
            </a:r>
            <a:r>
              <a:rPr lang="ar-SA" sz="2000"/>
              <a:t>的</a:t>
            </a:r>
            <a:r>
              <a:rPr lang="en-US" altLang="zh-CN" sz="2000"/>
              <a:t>iso</a:t>
            </a:r>
            <a:r>
              <a:rPr lang="ar-SA" sz="2000"/>
              <a:t>文件刻录成光盘即可；</a:t>
            </a:r>
            <a:endParaRPr lang="zh-CN" altLang="en-US" sz="2000"/>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1042988" y="260350"/>
            <a:ext cx="4114800" cy="63341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磁盘分区</a:t>
            </a:r>
          </a:p>
        </p:txBody>
      </p:sp>
      <p:sp>
        <p:nvSpPr>
          <p:cNvPr id="7171" name="Rectangle 3"/>
          <p:cNvSpPr>
            <a:spLocks noGrp="1" noChangeArrowheads="1"/>
          </p:cNvSpPr>
          <p:nvPr>
            <p:ph type="body" idx="1"/>
          </p:nvPr>
        </p:nvSpPr>
        <p:spPr bwMode="auto">
          <a:xfrm>
            <a:off x="336550" y="1082675"/>
            <a:ext cx="8675688" cy="532765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2000" smtClean="0"/>
              <a:t>1</a:t>
            </a:r>
            <a:r>
              <a:rPr lang="zh-CN" altLang="en-US" sz="2000" smtClean="0"/>
              <a:t>．分区命名方式</a:t>
            </a:r>
          </a:p>
          <a:p>
            <a:pPr lvl="1" eaLnBrk="1" hangingPunct="1">
              <a:lnSpc>
                <a:spcPct val="90000"/>
              </a:lnSpc>
              <a:buFontTx/>
              <a:buNone/>
            </a:pPr>
            <a:r>
              <a:rPr lang="zh-CN" altLang="en-US" sz="2000" b="1" smtClean="0"/>
              <a:t>在</a:t>
            </a:r>
            <a:r>
              <a:rPr lang="en-US" altLang="zh-CN" sz="2000" b="1" smtClean="0"/>
              <a:t>Windows</a:t>
            </a:r>
            <a:r>
              <a:rPr lang="zh-CN" altLang="en-US" sz="2000" b="1" smtClean="0"/>
              <a:t>中是使用英文字母来表示每个分区，但是在</a:t>
            </a:r>
            <a:r>
              <a:rPr lang="en-US" altLang="zh-CN" sz="2000" b="1" smtClean="0"/>
              <a:t>Linux</a:t>
            </a:r>
            <a:r>
              <a:rPr lang="zh-CN" altLang="en-US" sz="2000" b="1" smtClean="0"/>
              <a:t>中不使用这种方式。如果硬盘是</a:t>
            </a:r>
            <a:r>
              <a:rPr lang="en-US" altLang="zh-CN" sz="2000" b="1" smtClean="0"/>
              <a:t>IDE</a:t>
            </a:r>
            <a:r>
              <a:rPr lang="zh-CN" altLang="en-US" sz="2000" b="1" smtClean="0"/>
              <a:t>硬盘，那么它使用</a:t>
            </a:r>
            <a:r>
              <a:rPr lang="en-US" altLang="zh-CN" sz="2000" b="1" smtClean="0"/>
              <a:t>/dev/hdxy/</a:t>
            </a:r>
            <a:r>
              <a:rPr lang="zh-CN" altLang="en-US" sz="2000" b="1" smtClean="0"/>
              <a:t>来表示，其中</a:t>
            </a:r>
            <a:r>
              <a:rPr lang="en-US" altLang="zh-CN" sz="2000" b="1" smtClean="0"/>
              <a:t>dev/hd</a:t>
            </a:r>
            <a:r>
              <a:rPr lang="zh-CN" altLang="en-US" sz="2000" b="1" smtClean="0"/>
              <a:t>是固定的文字；</a:t>
            </a:r>
            <a:r>
              <a:rPr lang="en-US" altLang="zh-CN" sz="2000" b="1" smtClean="0"/>
              <a:t>x</a:t>
            </a:r>
            <a:r>
              <a:rPr lang="zh-CN" altLang="en-US" sz="2000" b="1" smtClean="0"/>
              <a:t>是表示第几个磁盘，它从小写的</a:t>
            </a:r>
            <a:r>
              <a:rPr lang="en-US" altLang="zh-CN" sz="2000" b="1" smtClean="0"/>
              <a:t>a</a:t>
            </a:r>
            <a:r>
              <a:rPr lang="zh-CN" altLang="en-US" sz="2000" b="1" smtClean="0"/>
              <a:t>开始；</a:t>
            </a:r>
            <a:r>
              <a:rPr lang="en-US" altLang="zh-CN" sz="2000" b="1" smtClean="0"/>
              <a:t>y</a:t>
            </a:r>
            <a:r>
              <a:rPr lang="zh-CN" altLang="en-US" sz="2000" b="1" smtClean="0"/>
              <a:t>表示这个磁盘的第几个分区。 </a:t>
            </a:r>
          </a:p>
          <a:p>
            <a:pPr eaLnBrk="1" hangingPunct="1">
              <a:buFontTx/>
              <a:buNone/>
            </a:pPr>
            <a:r>
              <a:rPr lang="en-US" altLang="zh-CN" sz="2000" smtClean="0"/>
              <a:t>2</a:t>
            </a:r>
            <a:r>
              <a:rPr lang="zh-CN" altLang="en-US" sz="2000" smtClean="0"/>
              <a:t>．</a:t>
            </a:r>
            <a:r>
              <a:rPr lang="en-US" altLang="zh-CN" sz="2000" smtClean="0"/>
              <a:t>Linux</a:t>
            </a:r>
            <a:r>
              <a:rPr lang="zh-CN" altLang="en-US" sz="2000" smtClean="0"/>
              <a:t>中的</a:t>
            </a:r>
            <a:r>
              <a:rPr lang="en-US" altLang="zh-CN" sz="2000" smtClean="0"/>
              <a:t>3</a:t>
            </a:r>
            <a:r>
              <a:rPr lang="zh-CN" altLang="en-US" sz="2000" smtClean="0"/>
              <a:t>个基本分区</a:t>
            </a:r>
          </a:p>
          <a:p>
            <a:pPr lvl="1" eaLnBrk="1" hangingPunct="1">
              <a:lnSpc>
                <a:spcPct val="90000"/>
              </a:lnSpc>
              <a:buFontTx/>
              <a:buNone/>
            </a:pPr>
            <a:r>
              <a:rPr lang="zh-CN" altLang="en-US" sz="2000" b="1" smtClean="0"/>
              <a:t>在进行</a:t>
            </a:r>
            <a:r>
              <a:rPr lang="en-US" altLang="zh-CN" sz="2000" b="1" smtClean="0"/>
              <a:t>Linux</a:t>
            </a:r>
            <a:r>
              <a:rPr lang="zh-CN" altLang="en-US" sz="2000" b="1" smtClean="0"/>
              <a:t>的具体安装前，先对</a:t>
            </a:r>
            <a:r>
              <a:rPr lang="en-US" altLang="zh-CN" sz="2000" b="1" smtClean="0"/>
              <a:t>Linux</a:t>
            </a:r>
            <a:r>
              <a:rPr lang="zh-CN" altLang="en-US" sz="2000" b="1" smtClean="0"/>
              <a:t>中的几个基本分区，也就是在安装</a:t>
            </a:r>
            <a:r>
              <a:rPr lang="en-US" altLang="zh-CN" sz="2000" b="1" smtClean="0"/>
              <a:t>Linux</a:t>
            </a:r>
            <a:r>
              <a:rPr lang="zh-CN" altLang="en-US" sz="2000" b="1" smtClean="0"/>
              <a:t>时自动创建的分区进行讲解。</a:t>
            </a:r>
          </a:p>
          <a:p>
            <a:pPr eaLnBrk="1" hangingPunct="1">
              <a:buFontTx/>
              <a:buNone/>
            </a:pPr>
            <a:r>
              <a:rPr lang="en-US" altLang="zh-CN" sz="2000" smtClean="0"/>
              <a:t>3</a:t>
            </a:r>
            <a:r>
              <a:rPr lang="zh-CN" altLang="en-US" sz="2000" smtClean="0"/>
              <a:t>．分区和挂载点</a:t>
            </a:r>
          </a:p>
          <a:p>
            <a:pPr lvl="1" eaLnBrk="1" hangingPunct="1">
              <a:lnSpc>
                <a:spcPct val="90000"/>
              </a:lnSpc>
              <a:buFontTx/>
              <a:buNone/>
            </a:pPr>
            <a:r>
              <a:rPr lang="zh-CN" altLang="en-US" sz="2000" b="1" smtClean="0"/>
              <a:t>在</a:t>
            </a:r>
            <a:r>
              <a:rPr lang="en-US" altLang="zh-CN" sz="2000" b="1" smtClean="0"/>
              <a:t>Windows</a:t>
            </a:r>
            <a:r>
              <a:rPr lang="zh-CN" altLang="en-US" sz="2000" b="1" smtClean="0"/>
              <a:t>中，要访问一个分区直接访问代表该分区的字母即可，但是在</a:t>
            </a:r>
            <a:r>
              <a:rPr lang="en-US" altLang="zh-CN" sz="2000" b="1" smtClean="0"/>
              <a:t>Linux</a:t>
            </a:r>
            <a:r>
              <a:rPr lang="zh-CN" altLang="en-US" sz="2000" b="1" smtClean="0"/>
              <a:t>中不可以通过</a:t>
            </a:r>
            <a:r>
              <a:rPr lang="en-US" altLang="zh-CN" sz="2000" b="1" smtClean="0"/>
              <a:t>/dev/hdxy</a:t>
            </a:r>
            <a:r>
              <a:rPr lang="zh-CN" altLang="en-US" sz="2000" b="1" smtClean="0"/>
              <a:t>或</a:t>
            </a:r>
            <a:r>
              <a:rPr lang="en-US" altLang="zh-CN" sz="2000" b="1" smtClean="0"/>
              <a:t>/dev/sdxy/</a:t>
            </a:r>
            <a:r>
              <a:rPr lang="zh-CN" altLang="en-US" sz="2000" b="1" smtClean="0"/>
              <a:t>的方式来访问分区，必须通过使用挂载点的名字来访问分区。</a:t>
            </a:r>
          </a:p>
          <a:p>
            <a:pPr lvl="1" eaLnBrk="1" hangingPunct="1">
              <a:lnSpc>
                <a:spcPct val="90000"/>
              </a:lnSpc>
              <a:buFontTx/>
              <a:buNone/>
            </a:pPr>
            <a:r>
              <a:rPr lang="zh-CN" altLang="en-US" sz="2000" b="1" smtClean="0"/>
              <a:t>挂载点可以理解为分区的名字。只要输入挂载点的名字就可以访问其对应的分区。 </a:t>
            </a:r>
          </a:p>
          <a:p>
            <a:pPr eaLnBrk="1" hangingPunct="1">
              <a:buFontTx/>
              <a:buNone/>
            </a:pPr>
            <a:r>
              <a:rPr lang="en-US" altLang="zh-CN" sz="2000" smtClean="0"/>
              <a:t>4</a:t>
            </a:r>
            <a:r>
              <a:rPr lang="zh-CN" altLang="en-US" sz="2000" smtClean="0"/>
              <a:t>．分区格式</a:t>
            </a:r>
          </a:p>
          <a:p>
            <a:pPr lvl="1" eaLnBrk="1" hangingPunct="1">
              <a:lnSpc>
                <a:spcPct val="90000"/>
              </a:lnSpc>
              <a:buFontTx/>
              <a:buNone/>
            </a:pPr>
            <a:r>
              <a:rPr lang="zh-CN" altLang="en-US" sz="2000" b="1" smtClean="0"/>
              <a:t>在</a:t>
            </a:r>
            <a:r>
              <a:rPr lang="en-US" altLang="zh-CN" sz="2000" b="1" smtClean="0"/>
              <a:t>Windows</a:t>
            </a:r>
            <a:r>
              <a:rPr lang="zh-CN" altLang="en-US" sz="2000" b="1" smtClean="0"/>
              <a:t>中有</a:t>
            </a:r>
            <a:r>
              <a:rPr lang="en-US" altLang="zh-CN" sz="2000" b="1" smtClean="0"/>
              <a:t>FAT16</a:t>
            </a:r>
            <a:r>
              <a:rPr lang="zh-CN" altLang="en-US" sz="2000" b="1" smtClean="0"/>
              <a:t>、</a:t>
            </a:r>
            <a:r>
              <a:rPr lang="en-US" altLang="zh-CN" sz="2000" b="1" smtClean="0"/>
              <a:t>FAT32</a:t>
            </a:r>
            <a:r>
              <a:rPr lang="zh-CN" altLang="en-US" sz="2000" b="1" smtClean="0"/>
              <a:t>和</a:t>
            </a:r>
            <a:r>
              <a:rPr lang="en-US" altLang="zh-CN" sz="2000" b="1" smtClean="0"/>
              <a:t>NTFS</a:t>
            </a:r>
            <a:r>
              <a:rPr lang="zh-CN" altLang="en-US" sz="2000" b="1" smtClean="0"/>
              <a:t>等分区格式，</a:t>
            </a:r>
            <a:r>
              <a:rPr lang="en-US" altLang="zh-CN" sz="2000" b="1" smtClean="0"/>
              <a:t>Linux</a:t>
            </a:r>
            <a:r>
              <a:rPr lang="zh-CN" altLang="en-US" sz="2000" b="1" smtClean="0"/>
              <a:t>要比</a:t>
            </a:r>
            <a:r>
              <a:rPr lang="en-US" altLang="zh-CN" sz="2000" b="1" smtClean="0"/>
              <a:t>Windows</a:t>
            </a:r>
            <a:r>
              <a:rPr lang="zh-CN" altLang="en-US" sz="2000" b="1" smtClean="0"/>
              <a:t>多一些，它们是</a:t>
            </a:r>
            <a:r>
              <a:rPr lang="en-US" altLang="zh-CN" sz="2000" b="1" smtClean="0"/>
              <a:t>ext2</a:t>
            </a:r>
            <a:r>
              <a:rPr lang="zh-CN" altLang="en-US" sz="2000" b="1" smtClean="0"/>
              <a:t>、</a:t>
            </a:r>
            <a:r>
              <a:rPr lang="en-US" altLang="zh-CN" sz="2000" b="1" smtClean="0"/>
              <a:t>ext3</a:t>
            </a:r>
            <a:r>
              <a:rPr lang="zh-CN" altLang="en-US" sz="2000" b="1" smtClean="0"/>
              <a:t>、</a:t>
            </a:r>
            <a:r>
              <a:rPr lang="en-US" altLang="zh-CN" sz="2000" b="1" smtClean="0"/>
              <a:t>swap</a:t>
            </a:r>
            <a:r>
              <a:rPr lang="zh-CN" altLang="en-US" sz="2000" b="1" smtClean="0"/>
              <a:t>、</a:t>
            </a:r>
            <a:r>
              <a:rPr lang="en-US" altLang="zh-CN" sz="2000" b="1" smtClean="0"/>
              <a:t>soft raid</a:t>
            </a:r>
            <a:r>
              <a:rPr lang="zh-CN" altLang="en-US" sz="2000" b="1" smtClean="0"/>
              <a:t>和</a:t>
            </a:r>
            <a:r>
              <a:rPr lang="en-US" altLang="zh-CN" sz="2000" b="1" smtClean="0"/>
              <a:t>vfat</a:t>
            </a:r>
            <a:r>
              <a:rPr lang="zh-CN" altLang="en-US" sz="2000" b="1" smtClean="0"/>
              <a:t>。 </a:t>
            </a:r>
          </a:p>
        </p:txBody>
      </p:sp>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使用难题</a:t>
            </a:r>
          </a:p>
        </p:txBody>
      </p:sp>
      <p:sp>
        <p:nvSpPr>
          <p:cNvPr id="8195" name="内容占位符 2"/>
          <p:cNvSpPr>
            <a:spLocks noGrp="1"/>
          </p:cNvSpPr>
          <p:nvPr>
            <p:ph idx="1"/>
          </p:nvPr>
        </p:nvSpPr>
        <p:spPr bwMode="auto">
          <a:xfrm>
            <a:off x="571500" y="1571625"/>
            <a:ext cx="8072438" cy="47863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2"/>
              </a:buBlip>
            </a:pPr>
            <a:r>
              <a:rPr lang="en-US" altLang="zh-CN" sz="3200" smtClean="0"/>
              <a:t>Linux</a:t>
            </a:r>
            <a:r>
              <a:rPr lang="zh-CN" altLang="en-US" sz="3200" smtClean="0"/>
              <a:t>的软件的搜索比较麻烦，在网上搜到的包有时还不能使用。</a:t>
            </a:r>
            <a:endParaRPr lang="en-US" altLang="zh-CN" sz="3200" smtClean="0"/>
          </a:p>
          <a:p>
            <a:pPr eaLnBrk="1" hangingPunct="1">
              <a:buFontTx/>
              <a:buBlip>
                <a:blip r:embed="rId2"/>
              </a:buBlip>
            </a:pPr>
            <a:r>
              <a:rPr lang="zh-CN" altLang="en-US" sz="3200" smtClean="0"/>
              <a:t>软件包的依赖关系比较复杂，很难解决。</a:t>
            </a:r>
            <a:endParaRPr lang="en-US" altLang="zh-CN" sz="3200" smtClean="0"/>
          </a:p>
          <a:p>
            <a:pPr eaLnBrk="1" hangingPunct="1">
              <a:buFontTx/>
              <a:buBlip>
                <a:blip r:embed="rId2"/>
              </a:buBlip>
            </a:pPr>
            <a:r>
              <a:rPr lang="en-US" altLang="zh-CN" sz="3200" smtClean="0"/>
              <a:t>Redhat</a:t>
            </a:r>
            <a:r>
              <a:rPr lang="zh-CN" altLang="en-US" sz="3200" smtClean="0"/>
              <a:t>的默认</a:t>
            </a:r>
            <a:r>
              <a:rPr lang="en-US" altLang="zh-CN" sz="3200" smtClean="0"/>
              <a:t>yum</a:t>
            </a:r>
            <a:r>
              <a:rPr lang="zh-CN" altLang="en-US" sz="3200" smtClean="0"/>
              <a:t>更新是无法使用，需要收费</a:t>
            </a:r>
            <a:endParaRPr lang="en-US" altLang="zh-CN" sz="3200" smtClean="0"/>
          </a:p>
          <a:p>
            <a:pPr eaLnBrk="1" hangingPunct="1">
              <a:buFontTx/>
              <a:buBlip>
                <a:blip r:embed="rId2"/>
              </a:buBlip>
            </a:pPr>
            <a:r>
              <a:rPr lang="en-US" altLang="zh-CN" sz="3200" smtClean="0"/>
              <a:t>Linux</a:t>
            </a:r>
            <a:r>
              <a:rPr lang="zh-CN" altLang="en-US" sz="3200" smtClean="0"/>
              <a:t>不是免费的吗？怎么会收费呢？</a:t>
            </a:r>
            <a:endParaRPr lang="en-US" altLang="zh-CN" sz="3200" smtClean="0"/>
          </a:p>
          <a:p>
            <a:pPr eaLnBrk="1" hangingPunct="1">
              <a:buFontTx/>
              <a:buBlip>
                <a:blip r:embed="rId2"/>
              </a:buBlip>
            </a:pPr>
            <a:r>
              <a:rPr lang="en-US" altLang="zh-CN" sz="3200" smtClean="0"/>
              <a:t>Linux </a:t>
            </a:r>
            <a:r>
              <a:rPr lang="zh-CN" altLang="en-US" sz="3200" smtClean="0"/>
              <a:t>是不收费的，</a:t>
            </a:r>
            <a:r>
              <a:rPr lang="en-US" altLang="zh-CN" sz="3200" smtClean="0"/>
              <a:t> Redhat</a:t>
            </a:r>
            <a:r>
              <a:rPr lang="zh-CN" altLang="en-US" sz="3200" smtClean="0"/>
              <a:t>更新服务是收费的（</a:t>
            </a:r>
            <a:r>
              <a:rPr lang="en-US" altLang="zh-CN" sz="3200" smtClean="0"/>
              <a:t>redhat</a:t>
            </a:r>
            <a:r>
              <a:rPr lang="zh-CN" altLang="en-US" sz="3200" smtClean="0"/>
              <a:t>生财之道）</a:t>
            </a:r>
            <a:endParaRPr lang="en-US" altLang="zh-CN" sz="3200" smtClean="0"/>
          </a:p>
          <a:p>
            <a:pPr eaLnBrk="1" hangingPunct="1">
              <a:buFontTx/>
              <a:buBlip>
                <a:blip r:embed="rId2"/>
              </a:buBlip>
            </a:pPr>
            <a:endParaRPr lang="zh-CN" altLang="en-US" sz="3200" smtClean="0"/>
          </a:p>
        </p:txBody>
      </p:sp>
    </p:spTree>
  </p:cSld>
  <p:clrMapOvr>
    <a:masterClrMapping/>
  </p:clrMapOvr>
  <p:transition spd="med" advClick="0"/>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1143000" y="357188"/>
            <a:ext cx="8229600" cy="571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解决方法一：使用</a:t>
            </a:r>
            <a:r>
              <a:rPr lang="en-US" altLang="zh-CN" smtClean="0"/>
              <a:t>yum</a:t>
            </a:r>
            <a:r>
              <a:rPr lang="zh-CN" altLang="en-US" smtClean="0"/>
              <a:t>软件包管理器</a:t>
            </a:r>
          </a:p>
        </p:txBody>
      </p:sp>
      <p:sp>
        <p:nvSpPr>
          <p:cNvPr id="9219" name="内容占位符 2"/>
          <p:cNvSpPr>
            <a:spLocks noGrp="1"/>
          </p:cNvSpPr>
          <p:nvPr>
            <p:ph idx="1"/>
          </p:nvPr>
        </p:nvSpPr>
        <p:spPr bwMode="auto">
          <a:xfrm>
            <a:off x="1285875" y="1785938"/>
            <a:ext cx="6872288" cy="507206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1800" smtClean="0"/>
              <a:t>[root@localhost Server]# yum install scim-pinyin</a:t>
            </a:r>
            <a:br>
              <a:rPr lang="en-US" altLang="zh-CN" sz="1800" smtClean="0"/>
            </a:br>
            <a:r>
              <a:rPr lang="en-US" altLang="zh-CN" sz="1800" smtClean="0"/>
              <a:t>Loading "installonlyn" plugin</a:t>
            </a:r>
            <a:br>
              <a:rPr lang="en-US" altLang="zh-CN" sz="1800" smtClean="0"/>
            </a:br>
            <a:r>
              <a:rPr lang="en-US" altLang="zh-CN" sz="1800" smtClean="0"/>
              <a:t>Loading "security" plugin</a:t>
            </a:r>
            <a:br>
              <a:rPr lang="en-US" altLang="zh-CN" sz="1800" smtClean="0"/>
            </a:br>
            <a:r>
              <a:rPr lang="en-US" altLang="zh-CN" sz="1800" smtClean="0"/>
              <a:t>Loading "rhnplugin" plugin</a:t>
            </a:r>
            <a:br>
              <a:rPr lang="en-US" altLang="zh-CN" sz="1800" smtClean="0"/>
            </a:br>
            <a:r>
              <a:rPr lang="en-US" altLang="zh-CN" sz="1800" smtClean="0"/>
              <a:t>This system is not registered with RHN.</a:t>
            </a:r>
            <a:br>
              <a:rPr lang="en-US" altLang="zh-CN" sz="1800" smtClean="0"/>
            </a:br>
            <a:r>
              <a:rPr lang="en-US" altLang="zh-CN" sz="1800" smtClean="0"/>
              <a:t>RHN support will be disabled.</a:t>
            </a:r>
            <a:br>
              <a:rPr lang="en-US" altLang="zh-CN" sz="1800" smtClean="0"/>
            </a:br>
            <a:r>
              <a:rPr lang="en-US" altLang="zh-CN" sz="1800" smtClean="0"/>
              <a:t>Setting up Install Process</a:t>
            </a:r>
            <a:br>
              <a:rPr lang="en-US" altLang="zh-CN" sz="1800" smtClean="0"/>
            </a:br>
            <a:r>
              <a:rPr lang="en-US" altLang="zh-CN" sz="1800" smtClean="0"/>
              <a:t>Setting up repositories</a:t>
            </a:r>
            <a:br>
              <a:rPr lang="en-US" altLang="zh-CN" sz="1800" smtClean="0"/>
            </a:br>
            <a:r>
              <a:rPr lang="en-US" altLang="zh-CN" sz="1800" smtClean="0"/>
              <a:t>No Repositories Available to Set Up</a:t>
            </a:r>
            <a:br>
              <a:rPr lang="en-US" altLang="zh-CN" sz="1800" smtClean="0"/>
            </a:br>
            <a:r>
              <a:rPr lang="en-US" altLang="zh-CN" sz="1800" smtClean="0"/>
              <a:t>Reading repository metadata in from local files</a:t>
            </a:r>
            <a:br>
              <a:rPr lang="en-US" altLang="zh-CN" sz="1800" smtClean="0"/>
            </a:br>
            <a:r>
              <a:rPr lang="en-US" altLang="zh-CN" sz="1800" smtClean="0"/>
              <a:t>Parsing package install arguments</a:t>
            </a:r>
            <a:br>
              <a:rPr lang="en-US" altLang="zh-CN" sz="1800" smtClean="0"/>
            </a:br>
            <a:r>
              <a:rPr lang="en-US" altLang="zh-CN" sz="1800" smtClean="0"/>
              <a:t>Setting up repositories</a:t>
            </a:r>
            <a:br>
              <a:rPr lang="en-US" altLang="zh-CN" sz="1800" smtClean="0"/>
            </a:br>
            <a:r>
              <a:rPr lang="en-US" altLang="zh-CN" sz="1800" smtClean="0"/>
              <a:t>No Repositories Available to Set Up</a:t>
            </a:r>
            <a:br>
              <a:rPr lang="en-US" altLang="zh-CN" sz="1800" smtClean="0"/>
            </a:br>
            <a:r>
              <a:rPr lang="en-US" altLang="zh-CN" sz="1800" smtClean="0"/>
              <a:t>Reading repository metadata in from local files</a:t>
            </a:r>
            <a:br>
              <a:rPr lang="en-US" altLang="zh-CN" sz="1800" smtClean="0"/>
            </a:br>
            <a:r>
              <a:rPr lang="en-US" altLang="zh-CN" sz="1800" smtClean="0"/>
              <a:t>No Match for argument: scim-pinyin</a:t>
            </a:r>
            <a:br>
              <a:rPr lang="en-US" altLang="zh-CN" sz="1800" smtClean="0"/>
            </a:br>
            <a:r>
              <a:rPr lang="en-US" altLang="zh-CN" sz="1800" smtClean="0"/>
              <a:t>Nothing to do</a:t>
            </a:r>
            <a:endParaRPr lang="zh-CN" altLang="en-US" sz="1800" smtClean="0"/>
          </a:p>
          <a:p>
            <a:pPr eaLnBrk="1" hangingPunct="1">
              <a:buFontTx/>
              <a:buNone/>
            </a:pPr>
            <a:endParaRPr lang="zh-CN" altLang="en-US" smtClean="0"/>
          </a:p>
        </p:txBody>
      </p:sp>
      <p:sp>
        <p:nvSpPr>
          <p:cNvPr id="9220" name="矩形 3"/>
          <p:cNvSpPr>
            <a:spLocks noChangeArrowheads="1"/>
          </p:cNvSpPr>
          <p:nvPr/>
        </p:nvSpPr>
        <p:spPr bwMode="auto">
          <a:xfrm>
            <a:off x="1214438" y="1214438"/>
            <a:ext cx="6072187" cy="523875"/>
          </a:xfrm>
          <a:prstGeom prst="rect">
            <a:avLst/>
          </a:prstGeom>
          <a:noFill/>
          <a:ln w="9525">
            <a:noFill/>
            <a:miter lim="800000"/>
            <a:headEnd/>
            <a:tailEnd/>
          </a:ln>
        </p:spPr>
        <p:txBody>
          <a:bodyPr>
            <a:spAutoFit/>
          </a:bodyPr>
          <a:lstStyle/>
          <a:p>
            <a:r>
              <a:rPr lang="zh-CN" altLang="en-US" sz="2800"/>
              <a:t>测试</a:t>
            </a:r>
            <a:r>
              <a:rPr lang="en-US" altLang="zh-CN" sz="2800"/>
              <a:t>yum install ntfs-3g</a:t>
            </a:r>
            <a:endParaRPr lang="zh-CN" altLang="en-US" sz="2800"/>
          </a:p>
        </p:txBody>
      </p:sp>
    </p:spTree>
  </p:cSld>
  <p:clrMapOvr>
    <a:masterClrMapping/>
  </p:clrMapOvr>
  <p:transition spd="med" advClick="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解决方法二：使用相近的</a:t>
            </a:r>
            <a:r>
              <a:rPr lang="en-US" altLang="zh-CN" smtClean="0"/>
              <a:t>linux</a:t>
            </a:r>
            <a:r>
              <a:rPr lang="zh-CN" altLang="en-US" smtClean="0"/>
              <a:t>软件包</a:t>
            </a:r>
          </a:p>
        </p:txBody>
      </p:sp>
      <p:sp>
        <p:nvSpPr>
          <p:cNvPr id="10243" name="内容占位符 2"/>
          <p:cNvSpPr>
            <a:spLocks noGrp="1"/>
          </p:cNvSpPr>
          <p:nvPr>
            <p:ph idx="1"/>
          </p:nvPr>
        </p:nvSpPr>
        <p:spPr bwMode="auto">
          <a:xfrm>
            <a:off x="785813" y="1428750"/>
            <a:ext cx="7900987" cy="290036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SzPct val="120000"/>
              <a:buFontTx/>
              <a:buBlip>
                <a:blip r:embed="rId2"/>
              </a:buBlip>
            </a:pPr>
            <a:r>
              <a:rPr lang="zh-CN" altLang="en-US" sz="3200" smtClean="0"/>
              <a:t>使用相近的</a:t>
            </a:r>
            <a:r>
              <a:rPr lang="en-US" altLang="zh-CN" sz="3200" smtClean="0"/>
              <a:t>linux</a:t>
            </a:r>
            <a:r>
              <a:rPr lang="zh-CN" altLang="en-US" sz="3200" smtClean="0"/>
              <a:t>内核的软件包提供源</a:t>
            </a:r>
            <a:endParaRPr lang="en-US" altLang="zh-CN" sz="3200" smtClean="0"/>
          </a:p>
          <a:p>
            <a:pPr eaLnBrk="1" hangingPunct="1">
              <a:buSzPct val="120000"/>
              <a:buFontTx/>
              <a:buBlip>
                <a:blip r:embed="rId2"/>
              </a:buBlip>
            </a:pPr>
            <a:r>
              <a:rPr lang="en-US" altLang="zh-CN" sz="3200" smtClean="0"/>
              <a:t>Redhat</a:t>
            </a:r>
            <a:r>
              <a:rPr lang="zh-CN" altLang="en-US" sz="3200" smtClean="0"/>
              <a:t>的内核与</a:t>
            </a:r>
            <a:r>
              <a:rPr lang="en-US" altLang="zh-CN" sz="3200" smtClean="0"/>
              <a:t>centOS</a:t>
            </a:r>
            <a:r>
              <a:rPr lang="zh-CN" altLang="en-US" sz="3200" smtClean="0"/>
              <a:t>的内核是完全兼容的，而且版本也是相对应的。</a:t>
            </a:r>
            <a:endParaRPr lang="en-US" altLang="zh-CN" sz="3200" smtClean="0"/>
          </a:p>
          <a:p>
            <a:pPr eaLnBrk="1" hangingPunct="1">
              <a:buSzPct val="120000"/>
              <a:buFontTx/>
              <a:buBlip>
                <a:blip r:embed="rId2"/>
              </a:buBlip>
            </a:pPr>
            <a:r>
              <a:rPr lang="zh-CN" altLang="en-US" sz="3200" smtClean="0"/>
              <a:t>只需将</a:t>
            </a:r>
            <a:r>
              <a:rPr lang="en-US" altLang="zh-CN" sz="3200" smtClean="0"/>
              <a:t>yum</a:t>
            </a:r>
            <a:r>
              <a:rPr lang="zh-CN" altLang="en-US" sz="3200" smtClean="0"/>
              <a:t>的配置源设置为</a:t>
            </a:r>
            <a:r>
              <a:rPr lang="en-US" altLang="zh-CN" sz="3200" smtClean="0"/>
              <a:t>centos</a:t>
            </a:r>
            <a:r>
              <a:rPr lang="zh-CN" altLang="en-US" sz="3200" smtClean="0"/>
              <a:t>的更新源即可</a:t>
            </a:r>
          </a:p>
        </p:txBody>
      </p:sp>
      <p:sp>
        <p:nvSpPr>
          <p:cNvPr id="9" name="右箭头 8"/>
          <p:cNvSpPr/>
          <p:nvPr/>
        </p:nvSpPr>
        <p:spPr bwMode="auto">
          <a:xfrm>
            <a:off x="714375" y="4357688"/>
            <a:ext cx="8001000" cy="164306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marL="342900" indent="-342900">
              <a:spcBef>
                <a:spcPct val="20000"/>
              </a:spcBef>
              <a:defRPr/>
            </a:pPr>
            <a:r>
              <a:rPr lang="en-US" altLang="zh-CN" sz="2000" kern="0" dirty="0">
                <a:solidFill>
                  <a:srgbClr val="A50021"/>
                </a:solidFill>
              </a:rPr>
              <a:t>Yum</a:t>
            </a:r>
            <a:r>
              <a:rPr lang="zh-CN" altLang="en-US" sz="2000" kern="0" dirty="0">
                <a:solidFill>
                  <a:srgbClr val="A50021"/>
                </a:solidFill>
              </a:rPr>
              <a:t>的配置文件在</a:t>
            </a:r>
            <a:r>
              <a:rPr lang="en-US" altLang="zh-CN" sz="2000" kern="0" dirty="0">
                <a:solidFill>
                  <a:srgbClr val="A50021"/>
                </a:solidFill>
              </a:rPr>
              <a:t>/etc/</a:t>
            </a:r>
            <a:r>
              <a:rPr lang="de-DE" altLang="zh-CN" sz="2000" kern="0" dirty="0">
                <a:solidFill>
                  <a:srgbClr val="A50021"/>
                </a:solidFill>
              </a:rPr>
              <a:t>yum.repos.d</a:t>
            </a:r>
            <a:r>
              <a:rPr lang="zh-CN" altLang="en-US" sz="2000" kern="0" dirty="0">
                <a:solidFill>
                  <a:srgbClr val="A50021"/>
                </a:solidFill>
              </a:rPr>
              <a:t>下的</a:t>
            </a:r>
            <a:r>
              <a:rPr lang="de-DE" altLang="zh-CN" sz="2000" kern="0" dirty="0">
                <a:solidFill>
                  <a:srgbClr val="A50021"/>
                </a:solidFill>
              </a:rPr>
              <a:t>rhel-debuginfo.repo</a:t>
            </a:r>
          </a:p>
          <a:p>
            <a:pPr marL="342900" indent="-342900">
              <a:spcBef>
                <a:spcPct val="20000"/>
              </a:spcBef>
              <a:defRPr/>
            </a:pPr>
            <a:r>
              <a:rPr lang="zh-CN" altLang="en-US" sz="2000" kern="0" dirty="0">
                <a:solidFill>
                  <a:srgbClr val="A50021"/>
                </a:solidFill>
              </a:rPr>
              <a:t>初始内容比较少，全部删掉，改为：</a:t>
            </a:r>
          </a:p>
          <a:p>
            <a:pPr>
              <a:defRPr/>
            </a:pPr>
            <a:endParaRPr lang="zh-CN" altLang="en-US" sz="2000" dirty="0">
              <a:solidFill>
                <a:srgbClr val="A50021"/>
              </a:solidFill>
            </a:endParaRPr>
          </a:p>
        </p:txBody>
      </p:sp>
    </p:spTree>
  </p:cSld>
  <p:clrMapOvr>
    <a:masterClrMapping/>
  </p:clrMapOvr>
  <p:transition spd="med" advClick="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A50021"/>
                </a:solidFill>
              </a:rPr>
              <a:t>Yum</a:t>
            </a:r>
            <a:r>
              <a:rPr lang="zh-CN" altLang="en-US" smtClean="0">
                <a:solidFill>
                  <a:srgbClr val="A50021"/>
                </a:solidFill>
              </a:rPr>
              <a:t>的配置文件修改</a:t>
            </a:r>
            <a:endParaRPr lang="zh-CN" altLang="en-US" smtClean="0"/>
          </a:p>
        </p:txBody>
      </p:sp>
      <p:sp>
        <p:nvSpPr>
          <p:cNvPr id="11267" name="内容占位符 2"/>
          <p:cNvSpPr>
            <a:spLocks noGrp="1"/>
          </p:cNvSpPr>
          <p:nvPr>
            <p:ph idx="1"/>
          </p:nvPr>
        </p:nvSpPr>
        <p:spPr bwMode="auto">
          <a:xfrm>
            <a:off x="1071563" y="1214438"/>
            <a:ext cx="7543800" cy="507206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[base]</a:t>
            </a:r>
            <a:endParaRPr lang="zh-CN" altLang="en-US" smtClean="0"/>
          </a:p>
          <a:p>
            <a:pPr eaLnBrk="1" hangingPunct="1">
              <a:buFontTx/>
              <a:buNone/>
            </a:pPr>
            <a:r>
              <a:rPr lang="en-US" altLang="zh-CN" smtClean="0"/>
              <a:t>name=CentOS-5- Base</a:t>
            </a:r>
            <a:endParaRPr lang="zh-CN" altLang="en-US" smtClean="0"/>
          </a:p>
          <a:p>
            <a:pPr eaLnBrk="1" hangingPunct="1">
              <a:buFontTx/>
              <a:buNone/>
            </a:pPr>
            <a:r>
              <a:rPr lang="en-US" altLang="zh-CN" smtClean="0"/>
              <a:t>#mirrorlist=http://mirrorlist.centos.org/?release=$releasever5&amp;arch=$basearch&amp;</a:t>
            </a:r>
            <a:endParaRPr lang="zh-CN" altLang="en-US" smtClean="0"/>
          </a:p>
          <a:p>
            <a:pPr eaLnBrk="1" hangingPunct="1">
              <a:buFontTx/>
              <a:buNone/>
            </a:pPr>
            <a:r>
              <a:rPr lang="en-US" altLang="zh-CN" smtClean="0"/>
              <a:t>repo=os</a:t>
            </a:r>
            <a:endParaRPr lang="zh-CN" altLang="en-US" smtClean="0"/>
          </a:p>
          <a:p>
            <a:pPr eaLnBrk="1" hangingPunct="1">
              <a:buFontTx/>
              <a:buNone/>
            </a:pPr>
            <a:r>
              <a:rPr lang="en-US" altLang="zh-CN" smtClean="0"/>
              <a:t>#baseurl=http://mirror.centos.org/centos/$releasever/os/$basearch/</a:t>
            </a:r>
            <a:endParaRPr lang="zh-CN" altLang="en-US" smtClean="0"/>
          </a:p>
          <a:p>
            <a:pPr eaLnBrk="1" hangingPunct="1">
              <a:buFontTx/>
              <a:buNone/>
            </a:pPr>
            <a:r>
              <a:rPr lang="en-US" altLang="zh-CN" smtClean="0"/>
              <a:t>baseurl=http://ftp.sjtu.edu.cn/centos/5.4/os/$basearch/</a:t>
            </a:r>
            <a:endParaRPr lang="zh-CN" altLang="en-US" smtClean="0"/>
          </a:p>
          <a:p>
            <a:pPr eaLnBrk="1" hangingPunct="1">
              <a:buFontTx/>
              <a:buNone/>
            </a:pPr>
            <a:r>
              <a:rPr lang="en-US" altLang="zh-CN" smtClean="0"/>
              <a:t>gpgcheck=0</a:t>
            </a:r>
            <a:endParaRPr lang="zh-CN" altLang="en-US" smtClean="0"/>
          </a:p>
          <a:p>
            <a:pPr eaLnBrk="1" hangingPunct="1">
              <a:buFontTx/>
              <a:buNone/>
            </a:pPr>
            <a:r>
              <a:rPr lang="en-US" altLang="zh-CN" smtClean="0"/>
              <a:t>gpgkey=http://mirror.centos.org/centos/RPM-GPG-KEY-centos5    </a:t>
            </a:r>
            <a:endParaRPr lang="zh-CN" altLang="en-US" smtClean="0"/>
          </a:p>
        </p:txBody>
      </p:sp>
    </p:spTree>
  </p:cSld>
  <p:clrMapOvr>
    <a:masterClrMapping/>
  </p:clrMapOvr>
  <p:transition spd="med" advClick="0"/>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A50021"/>
                </a:solidFill>
              </a:rPr>
              <a:t>Yum</a:t>
            </a:r>
            <a:r>
              <a:rPr lang="zh-CN" altLang="en-US" smtClean="0">
                <a:solidFill>
                  <a:srgbClr val="A50021"/>
                </a:solidFill>
              </a:rPr>
              <a:t>的配置文件修改</a:t>
            </a:r>
            <a:endParaRPr lang="zh-CN" altLang="en-US" smtClean="0"/>
          </a:p>
        </p:txBody>
      </p:sp>
      <p:sp>
        <p:nvSpPr>
          <p:cNvPr id="12291" name="内容占位符 2"/>
          <p:cNvSpPr>
            <a:spLocks noGrp="1"/>
          </p:cNvSpPr>
          <p:nvPr>
            <p:ph idx="1"/>
          </p:nvPr>
        </p:nvSpPr>
        <p:spPr bwMode="auto">
          <a:xfrm>
            <a:off x="1000125" y="1357313"/>
            <a:ext cx="7543800" cy="507206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#released updates</a:t>
            </a:r>
            <a:endParaRPr lang="zh-CN" altLang="en-US" smtClean="0"/>
          </a:p>
          <a:p>
            <a:pPr eaLnBrk="1" hangingPunct="1">
              <a:buFontTx/>
              <a:buNone/>
            </a:pPr>
            <a:r>
              <a:rPr lang="en-US" altLang="zh-CN" smtClean="0"/>
              <a:t>[update]</a:t>
            </a:r>
            <a:endParaRPr lang="zh-CN" altLang="en-US" smtClean="0"/>
          </a:p>
          <a:p>
            <a:pPr eaLnBrk="1" hangingPunct="1">
              <a:buFontTx/>
              <a:buNone/>
            </a:pPr>
            <a:r>
              <a:rPr lang="en-US" altLang="zh-CN" smtClean="0"/>
              <a:t>name=CentOS-5- Updates</a:t>
            </a:r>
            <a:endParaRPr lang="zh-CN" altLang="en-US" smtClean="0"/>
          </a:p>
          <a:p>
            <a:pPr eaLnBrk="1" hangingPunct="1">
              <a:buFontTx/>
              <a:buNone/>
            </a:pPr>
            <a:r>
              <a:rPr lang="en-US" altLang="zh-CN" smtClean="0"/>
              <a:t>#mirrorlist=http://mirrorlist.centos.org/?release=4&amp;arch=$basearch&amp;repo=updates</a:t>
            </a:r>
            <a:endParaRPr lang="zh-CN" altLang="en-US" smtClean="0"/>
          </a:p>
          <a:p>
            <a:pPr eaLnBrk="1" hangingPunct="1">
              <a:buFontTx/>
              <a:buNone/>
            </a:pPr>
            <a:r>
              <a:rPr lang="en-US" altLang="zh-CN" smtClean="0"/>
              <a:t>baseurl=http://ftp.sjtu.edu.cn/centos/5.4/updates/$basearch/</a:t>
            </a:r>
            <a:endParaRPr lang="zh-CN" altLang="en-US" smtClean="0"/>
          </a:p>
          <a:p>
            <a:pPr eaLnBrk="1" hangingPunct="1">
              <a:buFontTx/>
              <a:buNone/>
            </a:pPr>
            <a:r>
              <a:rPr lang="en-US" altLang="zh-CN" smtClean="0"/>
              <a:t>gpgcheck=0</a:t>
            </a:r>
            <a:endParaRPr lang="zh-CN" altLang="en-US" smtClean="0"/>
          </a:p>
          <a:p>
            <a:pPr eaLnBrk="1" hangingPunct="1">
              <a:buFontTx/>
              <a:buNone/>
            </a:pPr>
            <a:r>
              <a:rPr lang="en-US" altLang="zh-CN" smtClean="0"/>
              <a:t>gpgkey=http://mirror.centos.org/centos/RPM-GPG-KEY-centos5   </a:t>
            </a:r>
            <a:endParaRPr lang="zh-CN" altLang="en-US" smtClean="0"/>
          </a:p>
          <a:p>
            <a:pPr eaLnBrk="1" hangingPunct="1">
              <a:buFontTx/>
              <a:buNone/>
            </a:pPr>
            <a:r>
              <a:rPr lang="en-US" altLang="zh-CN" smtClean="0"/>
              <a:t>#packages used/produced in the build but not released</a:t>
            </a:r>
            <a:endParaRPr lang="zh-CN" altLang="en-US" smtClean="0"/>
          </a:p>
        </p:txBody>
      </p:sp>
    </p:spTree>
  </p:cSld>
  <p:clrMapOvr>
    <a:masterClrMapping/>
  </p:clrMapOvr>
  <p:transition spd="med" advClick="0"/>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A50021"/>
                </a:solidFill>
              </a:rPr>
              <a:t>Yum</a:t>
            </a:r>
            <a:r>
              <a:rPr lang="zh-CN" altLang="en-US" smtClean="0">
                <a:solidFill>
                  <a:srgbClr val="A50021"/>
                </a:solidFill>
              </a:rPr>
              <a:t>的配置文件修改</a:t>
            </a:r>
            <a:endParaRPr lang="zh-CN" altLang="en-US" smtClean="0"/>
          </a:p>
        </p:txBody>
      </p:sp>
      <p:sp>
        <p:nvSpPr>
          <p:cNvPr id="13315" name="内容占位符 2"/>
          <p:cNvSpPr>
            <a:spLocks noGrp="1"/>
          </p:cNvSpPr>
          <p:nvPr>
            <p:ph idx="1"/>
          </p:nvPr>
        </p:nvSpPr>
        <p:spPr bwMode="auto">
          <a:xfrm>
            <a:off x="1143000" y="1600200"/>
            <a:ext cx="7543800"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[addons]</a:t>
            </a:r>
            <a:endParaRPr lang="zh-CN" altLang="en-US" smtClean="0"/>
          </a:p>
          <a:p>
            <a:pPr eaLnBrk="1" hangingPunct="1">
              <a:buFontTx/>
              <a:buNone/>
            </a:pPr>
            <a:r>
              <a:rPr lang="en-US" altLang="zh-CN" smtClean="0"/>
              <a:t>name=CentOS-5- Addons</a:t>
            </a:r>
            <a:endParaRPr lang="zh-CN" altLang="en-US" smtClean="0"/>
          </a:p>
          <a:p>
            <a:pPr eaLnBrk="1" hangingPunct="1">
              <a:buFontTx/>
              <a:buNone/>
            </a:pPr>
            <a:r>
              <a:rPr lang="en-US" altLang="zh-CN" smtClean="0"/>
              <a:t>#mirrorlist=http://mirrorlist.centos.org/?release=4&amp;arch=$basearch&amp;repo=addons   </a:t>
            </a:r>
            <a:endParaRPr lang="zh-CN" altLang="en-US" smtClean="0"/>
          </a:p>
          <a:p>
            <a:pPr eaLnBrk="1" hangingPunct="1">
              <a:buFontTx/>
              <a:buNone/>
            </a:pPr>
            <a:r>
              <a:rPr lang="en-US" altLang="zh-CN" smtClean="0"/>
              <a:t>baseurl=http://ftp.sjtu.edu.cn/centos/5.4/addons/$basearch/</a:t>
            </a:r>
            <a:endParaRPr lang="zh-CN" altLang="en-US" smtClean="0"/>
          </a:p>
          <a:p>
            <a:pPr eaLnBrk="1" hangingPunct="1">
              <a:buFontTx/>
              <a:buNone/>
            </a:pPr>
            <a:r>
              <a:rPr lang="en-US" altLang="zh-CN" smtClean="0"/>
              <a:t>gpgcheck=0</a:t>
            </a:r>
            <a:endParaRPr lang="zh-CN" altLang="en-US" smtClean="0"/>
          </a:p>
          <a:p>
            <a:pPr eaLnBrk="1" hangingPunct="1">
              <a:buFontTx/>
              <a:buNone/>
            </a:pPr>
            <a:r>
              <a:rPr lang="en-US" altLang="zh-CN" smtClean="0"/>
              <a:t>gpgkey=http://mirror.centos.org/centos/RPM-GPG-KEY-centos5   </a:t>
            </a:r>
            <a:endParaRPr lang="zh-CN" altLang="en-US" smtClean="0"/>
          </a:p>
          <a:p>
            <a:pPr eaLnBrk="1" hangingPunct="1">
              <a:buFontTx/>
              <a:buNone/>
            </a:pPr>
            <a:endParaRPr lang="zh-CN" altLang="en-US" smtClean="0"/>
          </a:p>
          <a:p>
            <a:pPr eaLnBrk="1" hangingPunct="1">
              <a:buFontTx/>
              <a:buNone/>
            </a:pPr>
            <a:endParaRPr lang="zh-CN" altLang="en-US" smtClean="0"/>
          </a:p>
          <a:p>
            <a:pPr eaLnBrk="1" hangingPunct="1">
              <a:buFontTx/>
              <a:buNone/>
            </a:pPr>
            <a:endParaRPr lang="zh-CN" altLang="en-US" smtClean="0"/>
          </a:p>
        </p:txBody>
      </p:sp>
    </p:spTree>
  </p:cSld>
  <p:clrMapOvr>
    <a:masterClrMapping/>
  </p:clrMapOvr>
  <p:transition spd="med" advClick="0"/>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A50021"/>
                </a:solidFill>
              </a:rPr>
              <a:t>Yum</a:t>
            </a:r>
            <a:r>
              <a:rPr lang="zh-CN" altLang="en-US" smtClean="0">
                <a:solidFill>
                  <a:srgbClr val="A50021"/>
                </a:solidFill>
              </a:rPr>
              <a:t>的配置文件修改</a:t>
            </a:r>
            <a:endParaRPr lang="zh-CN" altLang="en-US" smtClean="0"/>
          </a:p>
        </p:txBody>
      </p:sp>
      <p:sp>
        <p:nvSpPr>
          <p:cNvPr id="14339" name="内容占位符 2"/>
          <p:cNvSpPr>
            <a:spLocks noGrp="1"/>
          </p:cNvSpPr>
          <p:nvPr>
            <p:ph idx="1"/>
          </p:nvPr>
        </p:nvSpPr>
        <p:spPr bwMode="auto">
          <a:xfrm>
            <a:off x="1143000" y="1600200"/>
            <a:ext cx="7543800"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#additional packages that may be useful</a:t>
            </a:r>
            <a:endParaRPr lang="zh-CN" altLang="en-US" smtClean="0"/>
          </a:p>
          <a:p>
            <a:pPr eaLnBrk="1" hangingPunct="1">
              <a:buFontTx/>
              <a:buNone/>
            </a:pPr>
            <a:r>
              <a:rPr lang="en-US" altLang="zh-CN" smtClean="0"/>
              <a:t>[extras]</a:t>
            </a:r>
            <a:endParaRPr lang="zh-CN" altLang="en-US" smtClean="0"/>
          </a:p>
          <a:p>
            <a:pPr eaLnBrk="1" hangingPunct="1">
              <a:buFontTx/>
              <a:buNone/>
            </a:pPr>
            <a:r>
              <a:rPr lang="en-US" altLang="zh-CN" smtClean="0"/>
              <a:t>name=CentOS-5- Extras</a:t>
            </a:r>
            <a:endParaRPr lang="zh-CN" altLang="en-US" smtClean="0"/>
          </a:p>
          <a:p>
            <a:pPr eaLnBrk="1" hangingPunct="1">
              <a:buFontTx/>
              <a:buNone/>
            </a:pPr>
            <a:r>
              <a:rPr lang="en-US" altLang="zh-CN" smtClean="0"/>
              <a:t>#mirrorlist=http://mirrorlist.centos.org/?release=4&amp;arch=$basearch&amp;repo=extras   </a:t>
            </a:r>
            <a:endParaRPr lang="zh-CN" altLang="en-US" smtClean="0"/>
          </a:p>
          <a:p>
            <a:pPr eaLnBrk="1" hangingPunct="1">
              <a:buFontTx/>
              <a:buNone/>
            </a:pPr>
            <a:r>
              <a:rPr lang="en-US" altLang="zh-CN" smtClean="0"/>
              <a:t>baseurl=http://ftp.sjtu.edu.cn/centos/5.4/extras/$basearch/</a:t>
            </a:r>
            <a:endParaRPr lang="zh-CN" altLang="en-US" smtClean="0"/>
          </a:p>
          <a:p>
            <a:pPr eaLnBrk="1" hangingPunct="1">
              <a:buFontTx/>
              <a:buNone/>
            </a:pPr>
            <a:r>
              <a:rPr lang="en-US" altLang="zh-CN" smtClean="0"/>
              <a:t>gpgcheck=0</a:t>
            </a:r>
            <a:endParaRPr lang="zh-CN" altLang="en-US" smtClean="0"/>
          </a:p>
          <a:p>
            <a:pPr eaLnBrk="1" hangingPunct="1">
              <a:buFontTx/>
              <a:buNone/>
            </a:pPr>
            <a:r>
              <a:rPr lang="en-US" altLang="zh-CN" smtClean="0"/>
              <a:t>gpgkey=http://mirror.centos.org/centos/RPM-GPG-KEY-centos5   </a:t>
            </a:r>
            <a:endParaRPr lang="zh-CN" altLang="en-US" smtClean="0"/>
          </a:p>
          <a:p>
            <a:pPr eaLnBrk="1" hangingPunct="1">
              <a:buFontTx/>
              <a:buNone/>
            </a:pPr>
            <a:endParaRPr lang="zh-CN" altLang="en-US" smtClean="0"/>
          </a:p>
        </p:txBody>
      </p:sp>
    </p:spTree>
  </p:cSld>
  <p:clrMapOvr>
    <a:masterClrMapping/>
  </p:clrMapOvr>
  <p:transition spd="med"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xfrm>
            <a:off x="1214438" y="274638"/>
            <a:ext cx="7472362" cy="5826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操作系统的特征</a:t>
            </a:r>
          </a:p>
        </p:txBody>
      </p:sp>
      <p:sp>
        <p:nvSpPr>
          <p:cNvPr id="8195" name="内容占位符 2"/>
          <p:cNvSpPr>
            <a:spLocks noGrp="1"/>
          </p:cNvSpPr>
          <p:nvPr>
            <p:ph idx="1"/>
          </p:nvPr>
        </p:nvSpPr>
        <p:spPr bwMode="auto">
          <a:xfrm>
            <a:off x="1000125" y="1428750"/>
            <a:ext cx="7829550" cy="43402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资源抽象</a:t>
            </a:r>
            <a:endParaRPr lang="en-US" altLang="zh-CN" sz="2800" dirty="0" smtClean="0">
              <a:solidFill>
                <a:srgbClr val="FF0000"/>
              </a:solidFill>
            </a:endParaRPr>
          </a:p>
          <a:p>
            <a:pPr lvl="1"/>
            <a:r>
              <a:rPr lang="zh-CN" altLang="en-US" sz="2800" dirty="0" smtClean="0"/>
              <a:t>计算、存储、传输的抽象</a:t>
            </a:r>
            <a:endParaRPr lang="en-US" altLang="zh-CN" sz="2800" dirty="0" smtClean="0"/>
          </a:p>
          <a:p>
            <a:pPr lvl="1"/>
            <a:r>
              <a:rPr lang="zh-CN" altLang="en-US" sz="2800" dirty="0" smtClean="0"/>
              <a:t>抽象 </a:t>
            </a:r>
            <a:r>
              <a:rPr lang="en-US" altLang="zh-CN" sz="2800" dirty="0" smtClean="0"/>
              <a:t>--&gt;</a:t>
            </a:r>
            <a:r>
              <a:rPr lang="zh-CN" altLang="en-US" sz="2800" dirty="0" smtClean="0"/>
              <a:t>虚拟（网络环境下的抽象）</a:t>
            </a:r>
            <a:endParaRPr lang="en-US" altLang="zh-CN" sz="2800" dirty="0" smtClean="0"/>
          </a:p>
          <a:p>
            <a:r>
              <a:rPr lang="zh-CN" altLang="en-US" sz="2800" dirty="0" smtClean="0">
                <a:solidFill>
                  <a:srgbClr val="FF0000"/>
                </a:solidFill>
              </a:rPr>
              <a:t>资源共享</a:t>
            </a:r>
            <a:endParaRPr lang="en-US" altLang="zh-CN" sz="2800" dirty="0" smtClean="0">
              <a:solidFill>
                <a:srgbClr val="FF0000"/>
              </a:solidFill>
            </a:endParaRPr>
          </a:p>
          <a:p>
            <a:pPr lvl="1"/>
            <a:r>
              <a:rPr lang="zh-CN" altLang="en-US" sz="2800" dirty="0" smtClean="0"/>
              <a:t>计算、存储的共享</a:t>
            </a:r>
            <a:endParaRPr lang="en-US" altLang="zh-CN" sz="2800" dirty="0" smtClean="0"/>
          </a:p>
          <a:p>
            <a:pPr lvl="1"/>
            <a:r>
              <a:rPr lang="zh-CN" altLang="en-US" sz="2800" dirty="0" smtClean="0"/>
              <a:t>分布计算、云 </a:t>
            </a:r>
            <a:r>
              <a:rPr lang="en-US" altLang="zh-CN" sz="2800" dirty="0" smtClean="0"/>
              <a:t>--&gt;</a:t>
            </a:r>
            <a:r>
              <a:rPr lang="zh-CN" altLang="en-US" sz="2800" dirty="0" smtClean="0"/>
              <a:t>虚拟应用</a:t>
            </a:r>
            <a:endParaRPr lang="en-US" altLang="zh-CN" sz="2800" dirty="0" smtClean="0"/>
          </a:p>
          <a:p>
            <a:endParaRPr lang="zh-CN" altLang="en-US" sz="2800" dirty="0" smtClean="0"/>
          </a:p>
        </p:txBody>
      </p:sp>
    </p:spTree>
  </p:cSld>
  <p:clrMapOvr>
    <a:masterClrMapping/>
  </p:clrMapOvr>
  <p:transition spd="med" advClick="0"/>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A50021"/>
                </a:solidFill>
              </a:rPr>
              <a:t>Yum</a:t>
            </a:r>
            <a:r>
              <a:rPr lang="zh-CN" altLang="en-US" smtClean="0">
                <a:solidFill>
                  <a:srgbClr val="A50021"/>
                </a:solidFill>
              </a:rPr>
              <a:t>的配置文件修改</a:t>
            </a:r>
            <a:endParaRPr lang="zh-CN" altLang="en-US" smtClean="0"/>
          </a:p>
        </p:txBody>
      </p:sp>
      <p:sp>
        <p:nvSpPr>
          <p:cNvPr id="15363" name="内容占位符 2"/>
          <p:cNvSpPr>
            <a:spLocks noGrp="1"/>
          </p:cNvSpPr>
          <p:nvPr>
            <p:ph idx="1"/>
          </p:nvPr>
        </p:nvSpPr>
        <p:spPr bwMode="auto">
          <a:xfrm>
            <a:off x="857250" y="1357313"/>
            <a:ext cx="7829550" cy="4572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#additional packages that extend functionality of existing packages</a:t>
            </a:r>
            <a:endParaRPr lang="zh-CN" altLang="en-US" smtClean="0"/>
          </a:p>
          <a:p>
            <a:pPr eaLnBrk="1" hangingPunct="1">
              <a:buFontTx/>
              <a:buNone/>
            </a:pPr>
            <a:r>
              <a:rPr lang="en-US" altLang="zh-CN" smtClean="0"/>
              <a:t>[centosplus]</a:t>
            </a:r>
            <a:endParaRPr lang="zh-CN" altLang="en-US" smtClean="0"/>
          </a:p>
          <a:p>
            <a:pPr eaLnBrk="1" hangingPunct="1">
              <a:buFontTx/>
              <a:buNone/>
            </a:pPr>
            <a:r>
              <a:rPr lang="en-US" altLang="zh-CN" smtClean="0"/>
              <a:t>name=CentOS-5- Plus</a:t>
            </a:r>
            <a:endParaRPr lang="zh-CN" altLang="en-US" smtClean="0"/>
          </a:p>
          <a:p>
            <a:pPr eaLnBrk="1" hangingPunct="1">
              <a:buFontTx/>
              <a:buNone/>
            </a:pPr>
            <a:r>
              <a:rPr lang="en-US" altLang="zh-CN" smtClean="0"/>
              <a:t>#mirrorlist=http://mirrorlist.centos.org/?release=4&amp;arch=$basearch&amp;repo=centosplus</a:t>
            </a:r>
            <a:endParaRPr lang="zh-CN" altLang="en-US" smtClean="0"/>
          </a:p>
          <a:p>
            <a:pPr eaLnBrk="1" hangingPunct="1">
              <a:buFontTx/>
              <a:buNone/>
            </a:pPr>
            <a:r>
              <a:rPr lang="en-US" altLang="zh-CN" smtClean="0"/>
              <a:t>baseurl=http://ftp.sjtu.edu.cn/centos/5.4/centosplus/$basearch/</a:t>
            </a:r>
            <a:endParaRPr lang="zh-CN" altLang="en-US" smtClean="0"/>
          </a:p>
          <a:p>
            <a:pPr eaLnBrk="1" hangingPunct="1">
              <a:buFontTx/>
              <a:buNone/>
            </a:pPr>
            <a:r>
              <a:rPr lang="en-US" altLang="zh-CN" smtClean="0"/>
              <a:t>gpgcheck=0</a:t>
            </a:r>
            <a:endParaRPr lang="zh-CN" altLang="en-US" smtClean="0"/>
          </a:p>
          <a:p>
            <a:pPr eaLnBrk="1" hangingPunct="1">
              <a:buFontTx/>
              <a:buNone/>
            </a:pPr>
            <a:r>
              <a:rPr lang="en-US" altLang="zh-CN" smtClean="0"/>
              <a:t>enabled=0</a:t>
            </a:r>
            <a:endParaRPr lang="zh-CN" altLang="en-US" smtClean="0"/>
          </a:p>
          <a:p>
            <a:pPr eaLnBrk="1" hangingPunct="1">
              <a:buFontTx/>
              <a:buNone/>
            </a:pPr>
            <a:r>
              <a:rPr lang="en-US" altLang="zh-CN" smtClean="0"/>
              <a:t>gpgkey=http://mirror.centos.org/centos/RPM-GPG-KEY-centos5   </a:t>
            </a:r>
            <a:endParaRPr lang="zh-CN" altLang="en-US" smtClean="0"/>
          </a:p>
          <a:p>
            <a:pPr eaLnBrk="1" hangingPunct="1">
              <a:buFontTx/>
              <a:buNone/>
            </a:pPr>
            <a:endParaRPr lang="zh-CN" altLang="en-US" smtClean="0"/>
          </a:p>
        </p:txBody>
      </p:sp>
    </p:spTree>
  </p:cSld>
  <p:clrMapOvr>
    <a:masterClrMapping/>
  </p:clrMapOvr>
  <p:transition spd="med" advClick="0"/>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A50021"/>
                </a:solidFill>
              </a:rPr>
              <a:t>Yum</a:t>
            </a:r>
            <a:r>
              <a:rPr lang="zh-CN" altLang="en-US" smtClean="0">
                <a:solidFill>
                  <a:srgbClr val="A50021"/>
                </a:solidFill>
              </a:rPr>
              <a:t>的配置文件修改</a:t>
            </a:r>
            <a:endParaRPr lang="zh-CN" altLang="en-US" smtClean="0"/>
          </a:p>
        </p:txBody>
      </p:sp>
      <p:sp>
        <p:nvSpPr>
          <p:cNvPr id="16387" name="内容占位符 2"/>
          <p:cNvSpPr>
            <a:spLocks noGrp="1"/>
          </p:cNvSpPr>
          <p:nvPr>
            <p:ph idx="1"/>
          </p:nvPr>
        </p:nvSpPr>
        <p:spPr bwMode="auto">
          <a:xfrm>
            <a:off x="357188" y="1428750"/>
            <a:ext cx="8429625" cy="4714875"/>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#contrib - packages by Centos Users</a:t>
            </a:r>
            <a:endParaRPr lang="zh-CN" altLang="en-US" smtClean="0"/>
          </a:p>
          <a:p>
            <a:pPr eaLnBrk="1" hangingPunct="1">
              <a:buFontTx/>
              <a:buNone/>
            </a:pPr>
            <a:r>
              <a:rPr lang="en-US" altLang="zh-CN" smtClean="0"/>
              <a:t>[contrib]</a:t>
            </a:r>
            <a:endParaRPr lang="zh-CN" altLang="en-US" smtClean="0"/>
          </a:p>
          <a:p>
            <a:pPr eaLnBrk="1" hangingPunct="1">
              <a:buFontTx/>
              <a:buNone/>
            </a:pPr>
            <a:r>
              <a:rPr lang="en-US" altLang="zh-CN" smtClean="0"/>
              <a:t>name=CentOS-5- Contrib</a:t>
            </a:r>
            <a:endParaRPr lang="zh-CN" altLang="en-US" smtClean="0"/>
          </a:p>
          <a:p>
            <a:pPr eaLnBrk="1" hangingPunct="1">
              <a:buFontTx/>
              <a:buNone/>
            </a:pPr>
            <a:r>
              <a:rPr lang="en-US" altLang="zh-CN" smtClean="0"/>
              <a:t>#mirrorlist=http://mirrorlist.centos.org/?release=4&amp;arch=$basearch&amp;repo=contrib</a:t>
            </a:r>
            <a:endParaRPr lang="zh-CN" altLang="en-US" smtClean="0"/>
          </a:p>
          <a:p>
            <a:pPr eaLnBrk="1" hangingPunct="1">
              <a:buFontTx/>
              <a:buNone/>
            </a:pPr>
            <a:r>
              <a:rPr lang="en-US" altLang="zh-CN" smtClean="0"/>
              <a:t>baseurl=http://ftp.sjtu.edu.cn/centos/5.4/contrib/$basearch/</a:t>
            </a:r>
            <a:endParaRPr lang="zh-CN" altLang="en-US" smtClean="0"/>
          </a:p>
          <a:p>
            <a:pPr eaLnBrk="1" hangingPunct="1">
              <a:buFontTx/>
              <a:buNone/>
            </a:pPr>
            <a:r>
              <a:rPr lang="en-US" altLang="zh-CN" smtClean="0"/>
              <a:t>gpgcheck=0</a:t>
            </a:r>
            <a:endParaRPr lang="zh-CN" altLang="en-US" smtClean="0"/>
          </a:p>
          <a:p>
            <a:pPr eaLnBrk="1" hangingPunct="1">
              <a:buFontTx/>
              <a:buNone/>
            </a:pPr>
            <a:r>
              <a:rPr lang="en-US" altLang="zh-CN" smtClean="0"/>
              <a:t>enabled=0</a:t>
            </a:r>
            <a:endParaRPr lang="zh-CN" altLang="en-US" smtClean="0"/>
          </a:p>
          <a:p>
            <a:pPr eaLnBrk="1" hangingPunct="1">
              <a:buFontTx/>
              <a:buNone/>
            </a:pPr>
            <a:r>
              <a:rPr lang="en-US" altLang="zh-CN" smtClean="0"/>
              <a:t>gpgkey=http://mirror.centos.org/centos/RPM-GPG-KEY-centos5</a:t>
            </a:r>
            <a:endParaRPr lang="zh-CN" altLang="en-US" smtClean="0"/>
          </a:p>
        </p:txBody>
      </p:sp>
    </p:spTree>
  </p:cSld>
  <p:clrMapOvr>
    <a:masterClrMapping/>
  </p:clrMapOvr>
  <p:transition spd="med" advClick="0"/>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下如何查看</a:t>
            </a:r>
            <a:r>
              <a:rPr lang="en-US" altLang="zh-CN" smtClean="0"/>
              <a:t>windows</a:t>
            </a:r>
            <a:r>
              <a:rPr lang="zh-CN" altLang="en-US" smtClean="0"/>
              <a:t>分区</a:t>
            </a:r>
          </a:p>
        </p:txBody>
      </p:sp>
      <p:sp>
        <p:nvSpPr>
          <p:cNvPr id="17411" name="内容占位符 2"/>
          <p:cNvSpPr>
            <a:spLocks noGrp="1"/>
          </p:cNvSpPr>
          <p:nvPr>
            <p:ph idx="1"/>
          </p:nvPr>
        </p:nvSpPr>
        <p:spPr bwMode="auto">
          <a:xfrm>
            <a:off x="1600200" y="1571625"/>
            <a:ext cx="6472238"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redhat</a:t>
            </a:r>
            <a:r>
              <a:rPr lang="zh-CN" altLang="en-US" smtClean="0"/>
              <a:t>可以挂载</a:t>
            </a:r>
            <a:r>
              <a:rPr lang="en-US" altLang="zh-CN" smtClean="0"/>
              <a:t>fat</a:t>
            </a:r>
            <a:r>
              <a:rPr lang="zh-CN" altLang="en-US" smtClean="0"/>
              <a:t>格式的分区。</a:t>
            </a: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r>
              <a:rPr lang="zh-CN" altLang="en-US" smtClean="0"/>
              <a:t>挂载方法：</a:t>
            </a:r>
            <a:endParaRPr lang="en-US" altLang="zh-CN" smtClean="0"/>
          </a:p>
          <a:p>
            <a:pPr eaLnBrk="1" hangingPunct="1">
              <a:buFontTx/>
              <a:buNone/>
            </a:pPr>
            <a:r>
              <a:rPr lang="en-US" altLang="zh-CN" smtClean="0"/>
              <a:t>[root@localhost Server]# mkdir /mnt/c</a:t>
            </a:r>
          </a:p>
          <a:p>
            <a:pPr eaLnBrk="1" hangingPunct="1">
              <a:buFontTx/>
              <a:buNone/>
            </a:pPr>
            <a:r>
              <a:rPr lang="en-US" altLang="zh-CN" smtClean="0"/>
              <a:t>[root@localhost Server]# mount –t vfat /dev/sda1 /mnt/c</a:t>
            </a:r>
          </a:p>
          <a:p>
            <a:pPr eaLnBrk="1" hangingPunct="1">
              <a:buFontTx/>
              <a:buNone/>
            </a:pPr>
            <a:endParaRPr lang="zh-CN" altLang="en-US" smtClean="0"/>
          </a:p>
        </p:txBody>
      </p:sp>
      <p:pic>
        <p:nvPicPr>
          <p:cNvPr id="17412" name="内容占位符 3" descr="2498398_120045013924_2.jpg"/>
          <p:cNvPicPr>
            <a:picLocks noChangeAspect="1"/>
          </p:cNvPicPr>
          <p:nvPr/>
        </p:nvPicPr>
        <p:blipFill>
          <a:blip r:embed="rId2"/>
          <a:srcRect/>
          <a:stretch>
            <a:fillRect/>
          </a:stretch>
        </p:blipFill>
        <p:spPr bwMode="auto">
          <a:xfrm>
            <a:off x="800100" y="1685925"/>
            <a:ext cx="490538" cy="568325"/>
          </a:xfrm>
          <a:prstGeom prst="rect">
            <a:avLst/>
          </a:prstGeom>
          <a:noFill/>
          <a:ln w="9525">
            <a:noFill/>
            <a:miter lim="800000"/>
            <a:headEnd/>
            <a:tailEnd/>
          </a:ln>
        </p:spPr>
      </p:pic>
      <p:pic>
        <p:nvPicPr>
          <p:cNvPr id="17413" name="内容占位符 3" descr="2498398_120045013924_2.jpg"/>
          <p:cNvPicPr>
            <a:picLocks noChangeAspect="1"/>
          </p:cNvPicPr>
          <p:nvPr/>
        </p:nvPicPr>
        <p:blipFill>
          <a:blip r:embed="rId2"/>
          <a:srcRect/>
          <a:stretch>
            <a:fillRect/>
          </a:stretch>
        </p:blipFill>
        <p:spPr bwMode="auto">
          <a:xfrm>
            <a:off x="814388" y="2828925"/>
            <a:ext cx="490537" cy="568325"/>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下如何查看</a:t>
            </a:r>
            <a:r>
              <a:rPr lang="en-US" altLang="zh-CN" smtClean="0"/>
              <a:t>windows</a:t>
            </a:r>
            <a:r>
              <a:rPr lang="zh-CN" altLang="en-US" smtClean="0"/>
              <a:t>分区</a:t>
            </a:r>
          </a:p>
        </p:txBody>
      </p:sp>
      <p:sp>
        <p:nvSpPr>
          <p:cNvPr id="18435" name="内容占位符 2"/>
          <p:cNvSpPr>
            <a:spLocks noGrp="1"/>
          </p:cNvSpPr>
          <p:nvPr>
            <p:ph idx="1"/>
          </p:nvPr>
        </p:nvSpPr>
        <p:spPr bwMode="auto">
          <a:xfrm>
            <a:off x="1600200" y="1643063"/>
            <a:ext cx="7543800" cy="432911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redhat</a:t>
            </a:r>
            <a:r>
              <a:rPr lang="zh-CN" altLang="en-US" smtClean="0"/>
              <a:t>不可以挂载</a:t>
            </a:r>
            <a:r>
              <a:rPr lang="en-US" altLang="zh-CN" smtClean="0"/>
              <a:t>ntfs</a:t>
            </a:r>
            <a:r>
              <a:rPr lang="zh-CN" altLang="en-US" smtClean="0"/>
              <a:t>格式的分区</a:t>
            </a:r>
            <a:endParaRPr lang="en-US" altLang="zh-CN" smtClean="0"/>
          </a:p>
          <a:p>
            <a:pPr eaLnBrk="1" hangingPunct="1">
              <a:buFontTx/>
              <a:buNone/>
            </a:pPr>
            <a:endParaRPr lang="en-US" sz="1000" smtClean="0"/>
          </a:p>
          <a:p>
            <a:pPr eaLnBrk="1" hangingPunct="1">
              <a:buFontTx/>
              <a:buNone/>
            </a:pPr>
            <a:r>
              <a:rPr lang="en-US" altLang="zh-CN" smtClean="0"/>
              <a:t>[root@localhost Server]# mkdir /mnt/d</a:t>
            </a:r>
          </a:p>
          <a:p>
            <a:pPr eaLnBrk="1" hangingPunct="1">
              <a:buFontTx/>
              <a:buNone/>
            </a:pPr>
            <a:r>
              <a:rPr lang="en-US" altLang="zh-CN" smtClean="0"/>
              <a:t>[root@localhost Server]# mount –t ntfs /dev/sda1 /mnt/d</a:t>
            </a:r>
          </a:p>
          <a:p>
            <a:pPr eaLnBrk="1" hangingPunct="1">
              <a:buFontTx/>
              <a:buNone/>
            </a:pPr>
            <a:r>
              <a:rPr lang="zh-CN" altLang="en-US" smtClean="0"/>
              <a:t>提示找不到</a:t>
            </a:r>
            <a:r>
              <a:rPr lang="en-US" altLang="zh-CN" smtClean="0"/>
              <a:t>ntfs</a:t>
            </a:r>
            <a:r>
              <a:rPr lang="zh-CN" altLang="en-US" smtClean="0"/>
              <a:t>格式的支持</a:t>
            </a:r>
            <a:endParaRPr lang="en-US" altLang="zh-CN" smtClean="0"/>
          </a:p>
        </p:txBody>
      </p:sp>
      <p:pic>
        <p:nvPicPr>
          <p:cNvPr id="18436" name="图片 4" descr="5421195434530906.jpg"/>
          <p:cNvPicPr>
            <a:picLocks noChangeAspect="1"/>
          </p:cNvPicPr>
          <p:nvPr/>
        </p:nvPicPr>
        <p:blipFill>
          <a:blip r:embed="rId2"/>
          <a:srcRect/>
          <a:stretch>
            <a:fillRect/>
          </a:stretch>
        </p:blipFill>
        <p:spPr bwMode="auto">
          <a:xfrm>
            <a:off x="857250" y="1785938"/>
            <a:ext cx="509588" cy="500062"/>
          </a:xfrm>
          <a:prstGeom prst="rect">
            <a:avLst/>
          </a:prstGeom>
          <a:noFill/>
          <a:ln w="9525">
            <a:noFill/>
            <a:miter lim="800000"/>
            <a:headEnd/>
            <a:tailEnd/>
          </a:ln>
        </p:spPr>
      </p:pic>
      <p:pic>
        <p:nvPicPr>
          <p:cNvPr id="18437" name="图片 6" descr="5421195434530906.jpg"/>
          <p:cNvPicPr>
            <a:picLocks noChangeAspect="1"/>
          </p:cNvPicPr>
          <p:nvPr/>
        </p:nvPicPr>
        <p:blipFill>
          <a:blip r:embed="rId2"/>
          <a:srcRect/>
          <a:stretch>
            <a:fillRect/>
          </a:stretch>
        </p:blipFill>
        <p:spPr bwMode="auto">
          <a:xfrm>
            <a:off x="928688" y="3429000"/>
            <a:ext cx="509587" cy="500063"/>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下如何查看</a:t>
            </a:r>
            <a:r>
              <a:rPr lang="en-US" altLang="zh-CN" smtClean="0"/>
              <a:t>windows</a:t>
            </a:r>
            <a:r>
              <a:rPr lang="zh-CN" altLang="en-US" smtClean="0"/>
              <a:t>分区</a:t>
            </a:r>
          </a:p>
        </p:txBody>
      </p:sp>
      <p:sp>
        <p:nvSpPr>
          <p:cNvPr id="19459" name="内容占位符 2"/>
          <p:cNvSpPr>
            <a:spLocks noGrp="1"/>
          </p:cNvSpPr>
          <p:nvPr>
            <p:ph idx="1"/>
          </p:nvPr>
        </p:nvSpPr>
        <p:spPr bwMode="auto">
          <a:xfrm>
            <a:off x="1214438" y="1571625"/>
            <a:ext cx="7543800" cy="1000125"/>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zh-CN" altLang="en-US" sz="2800" smtClean="0"/>
              <a:t>解决方法：需要</a:t>
            </a:r>
            <a:r>
              <a:rPr lang="en-US" altLang="zh-CN" sz="2800" smtClean="0"/>
              <a:t>ntfs-3g</a:t>
            </a:r>
            <a:r>
              <a:rPr lang="zh-CN" altLang="en-US" sz="2800" smtClean="0"/>
              <a:t>包的支持</a:t>
            </a:r>
            <a:endParaRPr lang="en-US" altLang="zh-CN" sz="2800" smtClean="0"/>
          </a:p>
          <a:p>
            <a:pPr eaLnBrk="1" hangingPunct="1">
              <a:buFontTx/>
              <a:buNone/>
            </a:pPr>
            <a:r>
              <a:rPr lang="en-US" altLang="zh-CN" smtClean="0"/>
              <a:t>[root@localhost Server]#yum install ntfs-3g</a:t>
            </a:r>
          </a:p>
        </p:txBody>
      </p:sp>
      <p:pic>
        <p:nvPicPr>
          <p:cNvPr id="19460" name="内容占位符 3" descr="2498398_120045013924_2.jpg"/>
          <p:cNvPicPr>
            <a:picLocks noChangeAspect="1"/>
          </p:cNvPicPr>
          <p:nvPr/>
        </p:nvPicPr>
        <p:blipFill>
          <a:blip r:embed="rId2"/>
          <a:srcRect/>
          <a:stretch>
            <a:fillRect/>
          </a:stretch>
        </p:blipFill>
        <p:spPr bwMode="auto">
          <a:xfrm>
            <a:off x="571500" y="1643063"/>
            <a:ext cx="571500" cy="568325"/>
          </a:xfrm>
          <a:prstGeom prst="rect">
            <a:avLst/>
          </a:prstGeom>
          <a:noFill/>
          <a:ln w="9525">
            <a:noFill/>
            <a:miter lim="800000"/>
            <a:headEnd/>
            <a:tailEnd/>
          </a:ln>
        </p:spPr>
      </p:pic>
      <p:sp>
        <p:nvSpPr>
          <p:cNvPr id="19461" name="矩形 4"/>
          <p:cNvSpPr>
            <a:spLocks noChangeArrowheads="1"/>
          </p:cNvSpPr>
          <p:nvPr/>
        </p:nvSpPr>
        <p:spPr bwMode="auto">
          <a:xfrm>
            <a:off x="1285875" y="4071938"/>
            <a:ext cx="7572375" cy="892175"/>
          </a:xfrm>
          <a:prstGeom prst="rect">
            <a:avLst/>
          </a:prstGeom>
          <a:noFill/>
          <a:ln w="9525">
            <a:noFill/>
            <a:miter lim="800000"/>
            <a:headEnd/>
            <a:tailEnd/>
          </a:ln>
        </p:spPr>
        <p:txBody>
          <a:bodyPr>
            <a:spAutoFit/>
          </a:bodyPr>
          <a:lstStyle/>
          <a:p>
            <a:r>
              <a:rPr lang="zh-CN" altLang="en-US" sz="2800">
                <a:solidFill>
                  <a:schemeClr val="tx1"/>
                </a:solidFill>
              </a:rPr>
              <a:t>挂在</a:t>
            </a:r>
            <a:r>
              <a:rPr lang="en-US" altLang="zh-CN" sz="2800">
                <a:solidFill>
                  <a:schemeClr val="tx1"/>
                </a:solidFill>
              </a:rPr>
              <a:t>ntfs</a:t>
            </a:r>
            <a:r>
              <a:rPr lang="zh-CN" altLang="en-US" sz="2800">
                <a:solidFill>
                  <a:schemeClr val="tx1"/>
                </a:solidFill>
              </a:rPr>
              <a:t>分区：</a:t>
            </a:r>
            <a:endParaRPr lang="en-US" altLang="zh-CN" sz="2800">
              <a:solidFill>
                <a:schemeClr val="tx1"/>
              </a:solidFill>
            </a:endParaRPr>
          </a:p>
          <a:p>
            <a:r>
              <a:rPr lang="en-US" altLang="zh-CN" sz="2400">
                <a:solidFill>
                  <a:schemeClr val="tx1"/>
                </a:solidFill>
              </a:rPr>
              <a:t>[root@localhost Server]# mount –t ntfs /dev/sda1 /mnt/d</a:t>
            </a:r>
          </a:p>
        </p:txBody>
      </p:sp>
      <p:sp>
        <p:nvSpPr>
          <p:cNvPr id="19462" name="矩形 5"/>
          <p:cNvSpPr>
            <a:spLocks noChangeArrowheads="1"/>
          </p:cNvSpPr>
          <p:nvPr/>
        </p:nvSpPr>
        <p:spPr bwMode="auto">
          <a:xfrm>
            <a:off x="1428750" y="2571750"/>
            <a:ext cx="6572250" cy="1200150"/>
          </a:xfrm>
          <a:prstGeom prst="rect">
            <a:avLst/>
          </a:prstGeom>
          <a:solidFill>
            <a:srgbClr val="002060"/>
          </a:solidFill>
          <a:ln w="9525">
            <a:noFill/>
            <a:miter lim="800000"/>
            <a:headEnd/>
            <a:tailEnd/>
          </a:ln>
        </p:spPr>
        <p:txBody>
          <a:bodyPr>
            <a:spAutoFit/>
          </a:bodyPr>
          <a:lstStyle/>
          <a:p>
            <a:r>
              <a:rPr lang="zh-CN" altLang="en-US" sz="2400">
                <a:solidFill>
                  <a:schemeClr val="bg1"/>
                </a:solidFill>
              </a:rPr>
              <a:t>安装该包（如有同学不愿意使用</a:t>
            </a:r>
            <a:r>
              <a:rPr lang="en-US" altLang="zh-CN" sz="2400">
                <a:solidFill>
                  <a:schemeClr val="bg1"/>
                </a:solidFill>
              </a:rPr>
              <a:t>yum</a:t>
            </a:r>
            <a:r>
              <a:rPr lang="zh-CN" altLang="en-US" sz="2400">
                <a:solidFill>
                  <a:schemeClr val="bg1"/>
                </a:solidFill>
              </a:rPr>
              <a:t>，可以到网上自己找，不过不一定匹配自己的内核，同时还需要依赖包</a:t>
            </a:r>
            <a:r>
              <a:rPr lang="en-US" altLang="zh-CN" sz="2400">
                <a:solidFill>
                  <a:schemeClr val="bg1"/>
                </a:solidFill>
              </a:rPr>
              <a:t>fuse</a:t>
            </a:r>
            <a:r>
              <a:rPr lang="zh-CN" altLang="en-US" sz="2400">
                <a:solidFill>
                  <a:schemeClr val="bg1"/>
                </a:solidFill>
              </a:rPr>
              <a:t>）</a:t>
            </a:r>
            <a:endParaRPr lang="en-US" altLang="zh-CN" sz="2400">
              <a:solidFill>
                <a:schemeClr val="bg1"/>
              </a:solidFill>
            </a:endParaRPr>
          </a:p>
        </p:txBody>
      </p:sp>
      <p:sp>
        <p:nvSpPr>
          <p:cNvPr id="19463" name="矩形 6"/>
          <p:cNvSpPr>
            <a:spLocks noChangeArrowheads="1"/>
          </p:cNvSpPr>
          <p:nvPr/>
        </p:nvSpPr>
        <p:spPr bwMode="auto">
          <a:xfrm>
            <a:off x="1285875" y="5214938"/>
            <a:ext cx="6858000" cy="830262"/>
          </a:xfrm>
          <a:prstGeom prst="rect">
            <a:avLst/>
          </a:prstGeom>
          <a:solidFill>
            <a:srgbClr val="002060"/>
          </a:solidFill>
          <a:ln w="9525">
            <a:noFill/>
            <a:miter lim="800000"/>
            <a:headEnd/>
            <a:tailEnd/>
          </a:ln>
        </p:spPr>
        <p:txBody>
          <a:bodyPr>
            <a:spAutoFit/>
          </a:bodyPr>
          <a:lstStyle/>
          <a:p>
            <a:r>
              <a:rPr lang="zh-CN" altLang="en-US" sz="2400">
                <a:solidFill>
                  <a:schemeClr val="bg1"/>
                </a:solidFill>
              </a:rPr>
              <a:t>没有获得不良提醒。说明安装成功。</a:t>
            </a:r>
            <a:endParaRPr lang="en-US" altLang="zh-CN" sz="2400">
              <a:solidFill>
                <a:schemeClr val="bg1"/>
              </a:solidFill>
            </a:endParaRPr>
          </a:p>
          <a:p>
            <a:r>
              <a:rPr lang="zh-CN" altLang="en-US" sz="2400">
                <a:solidFill>
                  <a:schemeClr val="bg1"/>
                </a:solidFill>
              </a:rPr>
              <a:t>查看</a:t>
            </a:r>
            <a:r>
              <a:rPr lang="en-US" altLang="zh-CN" sz="2400">
                <a:solidFill>
                  <a:schemeClr val="bg1"/>
                </a:solidFill>
              </a:rPr>
              <a:t>/mnt/d</a:t>
            </a:r>
            <a:r>
              <a:rPr lang="zh-CN" altLang="en-US" sz="2400">
                <a:solidFill>
                  <a:schemeClr val="bg1"/>
                </a:solidFill>
              </a:rPr>
              <a:t>下已经将第二块分区的内容加载进来了</a:t>
            </a:r>
          </a:p>
        </p:txBody>
      </p:sp>
      <p:pic>
        <p:nvPicPr>
          <p:cNvPr id="19464" name="内容占位符 3" descr="2498398_120045013924_2.jpg"/>
          <p:cNvPicPr>
            <a:picLocks noChangeAspect="1"/>
          </p:cNvPicPr>
          <p:nvPr/>
        </p:nvPicPr>
        <p:blipFill>
          <a:blip r:embed="rId2"/>
          <a:srcRect/>
          <a:stretch>
            <a:fillRect/>
          </a:stretch>
        </p:blipFill>
        <p:spPr bwMode="auto">
          <a:xfrm>
            <a:off x="714375" y="4071938"/>
            <a:ext cx="571500" cy="568325"/>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1214438" y="214313"/>
            <a:ext cx="6929437" cy="78581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下如何查看</a:t>
            </a:r>
            <a:r>
              <a:rPr lang="en-US" altLang="zh-CN" smtClean="0"/>
              <a:t>windows</a:t>
            </a:r>
            <a:r>
              <a:rPr lang="zh-CN" altLang="en-US" smtClean="0"/>
              <a:t>分区</a:t>
            </a:r>
          </a:p>
        </p:txBody>
      </p:sp>
      <p:sp>
        <p:nvSpPr>
          <p:cNvPr id="20483" name="内容占位符 2"/>
          <p:cNvSpPr>
            <a:spLocks noGrp="1"/>
          </p:cNvSpPr>
          <p:nvPr>
            <p:ph idx="1"/>
          </p:nvPr>
        </p:nvSpPr>
        <p:spPr bwMode="auto">
          <a:xfrm>
            <a:off x="914400" y="1285875"/>
            <a:ext cx="794385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zh-CN" altLang="en-US" smtClean="0"/>
              <a:t>每次系统启动都要手工输入命令挂载</a:t>
            </a:r>
            <a:r>
              <a:rPr lang="en-US" altLang="zh-CN" smtClean="0"/>
              <a:t>n</a:t>
            </a:r>
            <a:r>
              <a:rPr lang="zh-CN" altLang="en-US" smtClean="0"/>
              <a:t>多分区。</a:t>
            </a:r>
            <a:endParaRPr lang="en-US" altLang="zh-CN" smtClean="0"/>
          </a:p>
          <a:p>
            <a:pPr eaLnBrk="1" hangingPunct="1">
              <a:buFontTx/>
              <a:buNone/>
            </a:pPr>
            <a:endParaRPr lang="en-US" altLang="zh-CN" smtClean="0"/>
          </a:p>
          <a:p>
            <a:pPr eaLnBrk="1" hangingPunct="1">
              <a:buFontTx/>
              <a:buNone/>
            </a:pPr>
            <a:r>
              <a:rPr lang="zh-CN" altLang="en-US" smtClean="0"/>
              <a:t>解决方法：编辑</a:t>
            </a:r>
            <a:r>
              <a:rPr lang="en-US" altLang="zh-CN" smtClean="0"/>
              <a:t>/etc/fstab</a:t>
            </a:r>
            <a:r>
              <a:rPr lang="zh-CN" altLang="en-US" smtClean="0"/>
              <a:t>文件</a:t>
            </a:r>
            <a:endParaRPr lang="en-US" altLang="zh-CN" smtClean="0"/>
          </a:p>
          <a:p>
            <a:pPr eaLnBrk="1" hangingPunct="1">
              <a:buFontTx/>
              <a:buNone/>
            </a:pPr>
            <a:r>
              <a:rPr lang="en-US" altLang="zh-CN" smtClean="0"/>
              <a:t>/dev/sda1     /mnt/c    ntfs-3g   defaults    0 0</a:t>
            </a:r>
            <a:endParaRPr lang="zh-CN" altLang="en-US" smtClean="0"/>
          </a:p>
          <a:p>
            <a:pPr eaLnBrk="1" hangingPunct="1">
              <a:buFontTx/>
              <a:buNone/>
            </a:pPr>
            <a:r>
              <a:rPr lang="en-US" altLang="zh-CN" smtClean="0"/>
              <a:t>/dev/sda5     /mnt/d    ntfs-3g   defaults    0 0</a:t>
            </a:r>
            <a:endParaRPr lang="zh-CN" altLang="en-US" smtClean="0"/>
          </a:p>
          <a:p>
            <a:pPr eaLnBrk="1" hangingPunct="1">
              <a:buFontTx/>
              <a:buNone/>
            </a:pPr>
            <a:r>
              <a:rPr lang="de-DE" altLang="zh-CN" smtClean="0"/>
              <a:t>/dev/sda6     /mnt/e    ntfs-3g   defaults    0 0</a:t>
            </a:r>
            <a:endParaRPr lang="zh-CN" altLang="en-US" smtClean="0"/>
          </a:p>
          <a:p>
            <a:pPr eaLnBrk="1" hangingPunct="1">
              <a:buFontTx/>
              <a:buNone/>
            </a:pPr>
            <a:r>
              <a:rPr lang="de-DE" altLang="zh-CN" smtClean="0"/>
              <a:t>/dev/sda7     /mnt/f    ntfs-3g   defaults    0 0</a:t>
            </a:r>
            <a:endParaRPr lang="zh-CN" altLang="en-US" smtClean="0"/>
          </a:p>
          <a:p>
            <a:pPr eaLnBrk="1" hangingPunct="1">
              <a:buFontTx/>
              <a:buNone/>
            </a:pPr>
            <a:endParaRPr lang="en-US" altLang="zh-CN" smtClean="0"/>
          </a:p>
          <a:p>
            <a:pPr eaLnBrk="1" hangingPunct="1">
              <a:buFontTx/>
              <a:buNone/>
            </a:pPr>
            <a:r>
              <a:rPr lang="zh-CN" altLang="en-US" smtClean="0"/>
              <a:t>开机系统初始化时自动挂载</a:t>
            </a:r>
          </a:p>
        </p:txBody>
      </p:sp>
      <p:pic>
        <p:nvPicPr>
          <p:cNvPr id="20484" name="内容占位符 3" descr="2498398_120045013924_2.jpg"/>
          <p:cNvPicPr>
            <a:picLocks noChangeAspect="1"/>
          </p:cNvPicPr>
          <p:nvPr/>
        </p:nvPicPr>
        <p:blipFill>
          <a:blip r:embed="rId2"/>
          <a:srcRect/>
          <a:stretch>
            <a:fillRect/>
          </a:stretch>
        </p:blipFill>
        <p:spPr bwMode="auto">
          <a:xfrm>
            <a:off x="357188" y="2071688"/>
            <a:ext cx="571500" cy="568325"/>
          </a:xfrm>
          <a:prstGeom prst="rect">
            <a:avLst/>
          </a:prstGeom>
          <a:noFill/>
          <a:ln w="9525">
            <a:noFill/>
            <a:miter lim="800000"/>
            <a:headEnd/>
            <a:tailEnd/>
          </a:ln>
        </p:spPr>
      </p:pic>
      <p:pic>
        <p:nvPicPr>
          <p:cNvPr id="20485" name="图片 4" descr="5421195434530906.jpg"/>
          <p:cNvPicPr>
            <a:picLocks noChangeAspect="1"/>
          </p:cNvPicPr>
          <p:nvPr/>
        </p:nvPicPr>
        <p:blipFill>
          <a:blip r:embed="rId3"/>
          <a:srcRect/>
          <a:stretch>
            <a:fillRect/>
          </a:stretch>
        </p:blipFill>
        <p:spPr bwMode="auto">
          <a:xfrm>
            <a:off x="376238" y="1319213"/>
            <a:ext cx="509587" cy="500062"/>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下如何查看</a:t>
            </a:r>
            <a:r>
              <a:rPr lang="en-US" altLang="zh-CN" smtClean="0"/>
              <a:t>office</a:t>
            </a:r>
            <a:r>
              <a:rPr lang="zh-CN" altLang="en-US" smtClean="0"/>
              <a:t>文件</a:t>
            </a:r>
          </a:p>
        </p:txBody>
      </p:sp>
      <p:sp>
        <p:nvSpPr>
          <p:cNvPr id="21507" name="内容占位符 2"/>
          <p:cNvSpPr>
            <a:spLocks noGrp="1"/>
          </p:cNvSpPr>
          <p:nvPr>
            <p:ph idx="1"/>
          </p:nvPr>
        </p:nvSpPr>
        <p:spPr bwMode="auto">
          <a:xfrm>
            <a:off x="1143000" y="1600200"/>
            <a:ext cx="7543800" cy="2043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Aft>
                <a:spcPts val="600"/>
              </a:spcAft>
              <a:buFontTx/>
              <a:buNone/>
            </a:pPr>
            <a:r>
              <a:rPr lang="zh-CN" altLang="en-US" sz="3200" smtClean="0"/>
              <a:t>老师的</a:t>
            </a:r>
            <a:r>
              <a:rPr lang="en-US" altLang="zh-CN" sz="3200" smtClean="0"/>
              <a:t>ppt</a:t>
            </a:r>
            <a:r>
              <a:rPr lang="zh-CN" altLang="en-US" sz="3200" smtClean="0"/>
              <a:t>无法查看，不知道作业任务！</a:t>
            </a:r>
            <a:endParaRPr lang="en-US" altLang="zh-CN" sz="3200" smtClean="0"/>
          </a:p>
          <a:p>
            <a:pPr eaLnBrk="1" hangingPunct="1">
              <a:spcAft>
                <a:spcPts val="600"/>
              </a:spcAft>
              <a:buFontTx/>
              <a:buNone/>
            </a:pPr>
            <a:r>
              <a:rPr lang="zh-CN" altLang="en-US" sz="3200" smtClean="0"/>
              <a:t>来回切换系统？抄到本上？</a:t>
            </a:r>
            <a:endParaRPr lang="en-US" altLang="zh-CN" sz="3200" smtClean="0"/>
          </a:p>
          <a:p>
            <a:pPr eaLnBrk="1" hangingPunct="1">
              <a:spcAft>
                <a:spcPts val="600"/>
              </a:spcAft>
              <a:buFontTx/>
              <a:buNone/>
            </a:pPr>
            <a:r>
              <a:rPr lang="zh-CN" altLang="en-US" sz="3200" smtClean="0"/>
              <a:t>要相信</a:t>
            </a:r>
            <a:r>
              <a:rPr lang="en-US" altLang="zh-CN" sz="3200" smtClean="0"/>
              <a:t>linux</a:t>
            </a:r>
            <a:r>
              <a:rPr lang="zh-CN" altLang="en-US" sz="3200" smtClean="0"/>
              <a:t>是最为强大的操作系统之一。</a:t>
            </a:r>
          </a:p>
        </p:txBody>
      </p:sp>
      <p:pic>
        <p:nvPicPr>
          <p:cNvPr id="21508" name="图片 4" descr="5421195434530906.jpg"/>
          <p:cNvPicPr>
            <a:picLocks noChangeAspect="1"/>
          </p:cNvPicPr>
          <p:nvPr/>
        </p:nvPicPr>
        <p:blipFill>
          <a:blip r:embed="rId2"/>
          <a:srcRect/>
          <a:stretch>
            <a:fillRect/>
          </a:stretch>
        </p:blipFill>
        <p:spPr bwMode="auto">
          <a:xfrm>
            <a:off x="442913" y="1647825"/>
            <a:ext cx="509587" cy="500063"/>
          </a:xfrm>
          <a:prstGeom prst="rect">
            <a:avLst/>
          </a:prstGeom>
          <a:noFill/>
          <a:ln w="9525">
            <a:noFill/>
            <a:miter lim="800000"/>
            <a:headEnd/>
            <a:tailEnd/>
          </a:ln>
        </p:spPr>
      </p:pic>
      <p:pic>
        <p:nvPicPr>
          <p:cNvPr id="21509" name="图片 5" descr="5421195434530906.jpg"/>
          <p:cNvPicPr>
            <a:picLocks noChangeAspect="1"/>
          </p:cNvPicPr>
          <p:nvPr/>
        </p:nvPicPr>
        <p:blipFill>
          <a:blip r:embed="rId2"/>
          <a:srcRect/>
          <a:stretch>
            <a:fillRect/>
          </a:stretch>
        </p:blipFill>
        <p:spPr bwMode="auto">
          <a:xfrm>
            <a:off x="428625" y="2286000"/>
            <a:ext cx="509588" cy="500063"/>
          </a:xfrm>
          <a:prstGeom prst="rect">
            <a:avLst/>
          </a:prstGeom>
          <a:noFill/>
          <a:ln w="9525">
            <a:noFill/>
            <a:miter lim="800000"/>
            <a:headEnd/>
            <a:tailEnd/>
          </a:ln>
        </p:spPr>
      </p:pic>
      <p:pic>
        <p:nvPicPr>
          <p:cNvPr id="21510" name="内容占位符 3" descr="2498398_120045013924_2.jpg"/>
          <p:cNvPicPr>
            <a:picLocks noChangeAspect="1"/>
          </p:cNvPicPr>
          <p:nvPr/>
        </p:nvPicPr>
        <p:blipFill>
          <a:blip r:embed="rId3"/>
          <a:srcRect/>
          <a:stretch>
            <a:fillRect/>
          </a:stretch>
        </p:blipFill>
        <p:spPr bwMode="auto">
          <a:xfrm>
            <a:off x="423863" y="2944813"/>
            <a:ext cx="571500" cy="568325"/>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下如何查看</a:t>
            </a:r>
            <a:r>
              <a:rPr lang="en-US" altLang="zh-CN" smtClean="0"/>
              <a:t>office</a:t>
            </a:r>
            <a:r>
              <a:rPr lang="zh-CN" altLang="en-US" smtClean="0"/>
              <a:t>文件</a:t>
            </a:r>
          </a:p>
        </p:txBody>
      </p:sp>
      <p:sp>
        <p:nvSpPr>
          <p:cNvPr id="22531" name="内容占位符 2"/>
          <p:cNvSpPr>
            <a:spLocks noGrp="1"/>
          </p:cNvSpPr>
          <p:nvPr>
            <p:ph idx="1"/>
          </p:nvPr>
        </p:nvSpPr>
        <p:spPr bwMode="auto">
          <a:xfrm>
            <a:off x="1285875" y="1285875"/>
            <a:ext cx="7543800"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zh-CN" altLang="en-US" smtClean="0"/>
              <a:t>解决方法：安装</a:t>
            </a:r>
            <a:r>
              <a:rPr lang="en-US" altLang="zh-CN" smtClean="0"/>
              <a:t>openoffice</a:t>
            </a:r>
          </a:p>
          <a:p>
            <a:pPr eaLnBrk="1" hangingPunct="1">
              <a:buFontTx/>
              <a:buNone/>
            </a:pPr>
            <a:r>
              <a:rPr lang="zh-CN" altLang="en-US" smtClean="0"/>
              <a:t>提示：</a:t>
            </a:r>
            <a:r>
              <a:rPr lang="en-US" altLang="zh-CN" smtClean="0"/>
              <a:t>yum</a:t>
            </a:r>
            <a:r>
              <a:rPr lang="zh-CN" altLang="en-US" smtClean="0"/>
              <a:t>源里没有此软件，可以到</a:t>
            </a:r>
            <a:r>
              <a:rPr lang="de-DE" altLang="zh-CN" smtClean="0">
                <a:hlinkClick r:id="rId2"/>
              </a:rPr>
              <a:t>http://download.openoffice.org/other.html</a:t>
            </a:r>
            <a:r>
              <a:rPr lang="zh-CN" altLang="en-US" smtClean="0"/>
              <a:t>下载，</a:t>
            </a:r>
          </a:p>
        </p:txBody>
      </p:sp>
      <p:pic>
        <p:nvPicPr>
          <p:cNvPr id="22532" name="图片 3" descr="openoffice.png"/>
          <p:cNvPicPr>
            <a:picLocks noChangeAspect="1"/>
          </p:cNvPicPr>
          <p:nvPr/>
        </p:nvPicPr>
        <p:blipFill>
          <a:blip r:embed="rId3"/>
          <a:srcRect/>
          <a:stretch>
            <a:fillRect/>
          </a:stretch>
        </p:blipFill>
        <p:spPr bwMode="auto">
          <a:xfrm>
            <a:off x="1143000" y="2928938"/>
            <a:ext cx="7419975" cy="3143250"/>
          </a:xfrm>
          <a:prstGeom prst="rect">
            <a:avLst/>
          </a:prstGeom>
          <a:noFill/>
          <a:ln w="9525">
            <a:noFill/>
            <a:miter lim="800000"/>
            <a:headEnd/>
            <a:tailEnd/>
          </a:ln>
        </p:spPr>
      </p:pic>
      <p:pic>
        <p:nvPicPr>
          <p:cNvPr id="22533" name="内容占位符 3" descr="2498398_120045013924_2.jpg"/>
          <p:cNvPicPr>
            <a:picLocks noChangeAspect="1"/>
          </p:cNvPicPr>
          <p:nvPr/>
        </p:nvPicPr>
        <p:blipFill>
          <a:blip r:embed="rId4"/>
          <a:srcRect/>
          <a:stretch>
            <a:fillRect/>
          </a:stretch>
        </p:blipFill>
        <p:spPr bwMode="auto">
          <a:xfrm>
            <a:off x="642938" y="1214438"/>
            <a:ext cx="571500" cy="568325"/>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xfrm>
            <a:off x="1071563" y="274638"/>
            <a:ext cx="7615237"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Openoffice</a:t>
            </a:r>
            <a:r>
              <a:rPr lang="zh-CN" altLang="en-US" smtClean="0"/>
              <a:t>界面</a:t>
            </a:r>
          </a:p>
        </p:txBody>
      </p:sp>
      <p:pic>
        <p:nvPicPr>
          <p:cNvPr id="23555" name="图片 2" descr="D:\openoffice.png"/>
          <p:cNvPicPr>
            <a:picLocks noChangeAspect="1" noChangeArrowheads="1"/>
          </p:cNvPicPr>
          <p:nvPr/>
        </p:nvPicPr>
        <p:blipFill>
          <a:blip r:embed="rId2"/>
          <a:srcRect/>
          <a:stretch>
            <a:fillRect/>
          </a:stretch>
        </p:blipFill>
        <p:spPr bwMode="auto">
          <a:xfrm>
            <a:off x="928688" y="1357313"/>
            <a:ext cx="7535862" cy="4714875"/>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下如何播放视频</a:t>
            </a:r>
          </a:p>
        </p:txBody>
      </p:sp>
      <p:sp>
        <p:nvSpPr>
          <p:cNvPr id="24579" name="内容占位符 2"/>
          <p:cNvSpPr>
            <a:spLocks noGrp="1"/>
          </p:cNvSpPr>
          <p:nvPr>
            <p:ph idx="1"/>
          </p:nvPr>
        </p:nvSpPr>
        <p:spPr bwMode="auto">
          <a:xfrm>
            <a:off x="2214563" y="1571625"/>
            <a:ext cx="4714875"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Aft>
                <a:spcPts val="1000"/>
              </a:spcAft>
              <a:buFontTx/>
              <a:buNone/>
            </a:pPr>
            <a:r>
              <a:rPr lang="zh-CN" altLang="en-US" sz="2800" smtClean="0"/>
              <a:t>下载</a:t>
            </a:r>
            <a:r>
              <a:rPr lang="en-US" altLang="zh-CN" sz="2800" smtClean="0"/>
              <a:t>realplayer</a:t>
            </a:r>
            <a:r>
              <a:rPr lang="zh-CN" altLang="en-US" sz="2800" smtClean="0"/>
              <a:t>？</a:t>
            </a:r>
            <a:endParaRPr lang="en-US" altLang="zh-CN" sz="2800" smtClean="0"/>
          </a:p>
          <a:p>
            <a:pPr eaLnBrk="1" hangingPunct="1">
              <a:spcAft>
                <a:spcPts val="1000"/>
              </a:spcAft>
              <a:buFontTx/>
              <a:buNone/>
            </a:pPr>
            <a:r>
              <a:rPr lang="zh-CN" altLang="en-US" sz="2800" smtClean="0"/>
              <a:t>下载</a:t>
            </a:r>
            <a:r>
              <a:rPr lang="en-US" altLang="zh-CN" sz="2800" smtClean="0"/>
              <a:t>mplayer</a:t>
            </a:r>
            <a:r>
              <a:rPr lang="zh-CN" altLang="en-US" sz="2800" smtClean="0"/>
              <a:t>？</a:t>
            </a:r>
            <a:endParaRPr lang="en-US" altLang="zh-CN" sz="2800" smtClean="0"/>
          </a:p>
          <a:p>
            <a:pPr eaLnBrk="1" hangingPunct="1">
              <a:spcAft>
                <a:spcPts val="1000"/>
              </a:spcAft>
              <a:buFontTx/>
              <a:buNone/>
            </a:pPr>
            <a:r>
              <a:rPr lang="zh-CN" altLang="en-US" sz="2800" smtClean="0"/>
              <a:t>下载</a:t>
            </a:r>
            <a:r>
              <a:rPr lang="de-DE" altLang="zh-CN" sz="2800" smtClean="0"/>
              <a:t>Storm</a:t>
            </a:r>
            <a:r>
              <a:rPr lang="zh-CN" altLang="en-US" sz="2800" smtClean="0"/>
              <a:t>？</a:t>
            </a:r>
            <a:endParaRPr lang="en-US" altLang="zh-CN" sz="2800" smtClean="0"/>
          </a:p>
          <a:p>
            <a:pPr eaLnBrk="1" hangingPunct="1">
              <a:spcAft>
                <a:spcPts val="1000"/>
              </a:spcAft>
              <a:buFontTx/>
              <a:buNone/>
            </a:pPr>
            <a:r>
              <a:rPr lang="zh-CN" altLang="en-US" sz="2800" smtClean="0"/>
              <a:t>下载</a:t>
            </a:r>
            <a:r>
              <a:rPr lang="en-US" altLang="zh-CN" sz="2800" smtClean="0"/>
              <a:t>vlc</a:t>
            </a:r>
            <a:r>
              <a:rPr lang="zh-CN" altLang="en-US" sz="2800" smtClean="0"/>
              <a:t>吧！</a:t>
            </a:r>
            <a:endParaRPr lang="en-US" altLang="zh-CN" sz="2800" smtClean="0"/>
          </a:p>
          <a:p>
            <a:pPr eaLnBrk="1" hangingPunct="1">
              <a:spcAft>
                <a:spcPts val="1000"/>
              </a:spcAft>
              <a:buFontTx/>
              <a:buNone/>
            </a:pPr>
            <a:r>
              <a:rPr lang="en-US" altLang="zh-CN" sz="2800" smtClean="0"/>
              <a:t>yum update vlc</a:t>
            </a:r>
            <a:endParaRPr lang="zh-CN" altLang="en-US" sz="2800" smtClean="0"/>
          </a:p>
        </p:txBody>
      </p:sp>
      <p:pic>
        <p:nvPicPr>
          <p:cNvPr id="24580" name="图片 3" descr="5421195434530906.jpg"/>
          <p:cNvPicPr>
            <a:picLocks noChangeAspect="1"/>
          </p:cNvPicPr>
          <p:nvPr/>
        </p:nvPicPr>
        <p:blipFill>
          <a:blip r:embed="rId2"/>
          <a:srcRect/>
          <a:stretch>
            <a:fillRect/>
          </a:stretch>
        </p:blipFill>
        <p:spPr bwMode="auto">
          <a:xfrm>
            <a:off x="1428750" y="1714500"/>
            <a:ext cx="509588" cy="500063"/>
          </a:xfrm>
          <a:prstGeom prst="rect">
            <a:avLst/>
          </a:prstGeom>
          <a:noFill/>
          <a:ln w="9525">
            <a:noFill/>
            <a:miter lim="800000"/>
            <a:headEnd/>
            <a:tailEnd/>
          </a:ln>
        </p:spPr>
      </p:pic>
      <p:pic>
        <p:nvPicPr>
          <p:cNvPr id="24581" name="图片 4" descr="5421195434530906.jpg"/>
          <p:cNvPicPr>
            <a:picLocks noChangeAspect="1"/>
          </p:cNvPicPr>
          <p:nvPr/>
        </p:nvPicPr>
        <p:blipFill>
          <a:blip r:embed="rId2"/>
          <a:srcRect/>
          <a:stretch>
            <a:fillRect/>
          </a:stretch>
        </p:blipFill>
        <p:spPr bwMode="auto">
          <a:xfrm>
            <a:off x="1444625" y="2257425"/>
            <a:ext cx="509588" cy="500063"/>
          </a:xfrm>
          <a:prstGeom prst="rect">
            <a:avLst/>
          </a:prstGeom>
          <a:noFill/>
          <a:ln w="9525">
            <a:noFill/>
            <a:miter lim="800000"/>
            <a:headEnd/>
            <a:tailEnd/>
          </a:ln>
        </p:spPr>
      </p:pic>
      <p:pic>
        <p:nvPicPr>
          <p:cNvPr id="24582" name="图片 5" descr="5421195434530906.jpg"/>
          <p:cNvPicPr>
            <a:picLocks noChangeAspect="1"/>
          </p:cNvPicPr>
          <p:nvPr/>
        </p:nvPicPr>
        <p:blipFill>
          <a:blip r:embed="rId2"/>
          <a:srcRect/>
          <a:stretch>
            <a:fillRect/>
          </a:stretch>
        </p:blipFill>
        <p:spPr bwMode="auto">
          <a:xfrm>
            <a:off x="1444625" y="2844800"/>
            <a:ext cx="509588" cy="500063"/>
          </a:xfrm>
          <a:prstGeom prst="rect">
            <a:avLst/>
          </a:prstGeom>
          <a:noFill/>
          <a:ln w="9525">
            <a:noFill/>
            <a:miter lim="800000"/>
            <a:headEnd/>
            <a:tailEnd/>
          </a:ln>
        </p:spPr>
      </p:pic>
      <p:pic>
        <p:nvPicPr>
          <p:cNvPr id="24583" name="内容占位符 3" descr="2498398_120045013924_2.jpg"/>
          <p:cNvPicPr>
            <a:picLocks noChangeAspect="1"/>
          </p:cNvPicPr>
          <p:nvPr/>
        </p:nvPicPr>
        <p:blipFill>
          <a:blip r:embed="rId3"/>
          <a:srcRect/>
          <a:stretch>
            <a:fillRect/>
          </a:stretch>
        </p:blipFill>
        <p:spPr bwMode="auto">
          <a:xfrm>
            <a:off x="1444625" y="3433763"/>
            <a:ext cx="571500" cy="568325"/>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1116013" y="260350"/>
            <a:ext cx="3538537"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资源抽象 </a:t>
            </a:r>
          </a:p>
        </p:txBody>
      </p:sp>
      <p:sp>
        <p:nvSpPr>
          <p:cNvPr id="9219" name="Rectangle 3"/>
          <p:cNvSpPr>
            <a:spLocks noGrp="1" noChangeArrowheads="1"/>
          </p:cNvSpPr>
          <p:nvPr>
            <p:ph type="body" idx="1"/>
          </p:nvPr>
        </p:nvSpPr>
        <p:spPr bwMode="auto">
          <a:xfrm>
            <a:off x="611188" y="1268413"/>
            <a:ext cx="4978400" cy="604837"/>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zh-CN" altLang="en-US" smtClean="0"/>
              <a:t>磁盘操作：从内存拷贝信息到磁盘</a:t>
            </a:r>
          </a:p>
        </p:txBody>
      </p:sp>
      <p:sp>
        <p:nvSpPr>
          <p:cNvPr id="95237" name="Text Box 5"/>
          <p:cNvSpPr txBox="1">
            <a:spLocks noChangeArrowheads="1"/>
          </p:cNvSpPr>
          <p:nvPr/>
        </p:nvSpPr>
        <p:spPr bwMode="auto">
          <a:xfrm>
            <a:off x="755650" y="2060575"/>
            <a:ext cx="3455988" cy="1006475"/>
          </a:xfrm>
          <a:prstGeom prst="rect">
            <a:avLst/>
          </a:prstGeom>
          <a:solidFill>
            <a:srgbClr val="000099"/>
          </a:solidFill>
          <a:ln w="9525">
            <a:noFill/>
            <a:miter lim="800000"/>
            <a:headEnd/>
            <a:tailEnd/>
          </a:ln>
        </p:spPr>
        <p:txBody>
          <a:bodyPr>
            <a:spAutoFit/>
          </a:bodyPr>
          <a:lstStyle/>
          <a:p>
            <a:r>
              <a:rPr lang="en-US" altLang="zh-CN" sz="2000">
                <a:solidFill>
                  <a:schemeClr val="bg1"/>
                </a:solidFill>
                <a:latin typeface="Vrinda" pitchFamily="2" charset="0"/>
              </a:rPr>
              <a:t>load(block,length,device_buf) </a:t>
            </a:r>
          </a:p>
          <a:p>
            <a:r>
              <a:rPr lang="en-US" altLang="zh-CN" sz="2000">
                <a:solidFill>
                  <a:schemeClr val="bg1"/>
                </a:solidFill>
                <a:latin typeface="Vrinda" pitchFamily="2" charset="0"/>
              </a:rPr>
              <a:t>seek(device,track)</a:t>
            </a:r>
          </a:p>
          <a:p>
            <a:r>
              <a:rPr lang="en-US" altLang="zh-CN" sz="2000">
                <a:solidFill>
                  <a:schemeClr val="bg1"/>
                </a:solidFill>
                <a:latin typeface="Vrinda" pitchFamily="2" charset="0"/>
              </a:rPr>
              <a:t>out(device_buf,sector) </a:t>
            </a:r>
          </a:p>
        </p:txBody>
      </p:sp>
      <p:sp>
        <p:nvSpPr>
          <p:cNvPr id="95238" name="Rectangle 6"/>
          <p:cNvSpPr>
            <a:spLocks noChangeArrowheads="1"/>
          </p:cNvSpPr>
          <p:nvPr/>
        </p:nvSpPr>
        <p:spPr bwMode="auto">
          <a:xfrm>
            <a:off x="5435600" y="2060575"/>
            <a:ext cx="3186113" cy="1006475"/>
          </a:xfrm>
          <a:prstGeom prst="rect">
            <a:avLst/>
          </a:prstGeom>
          <a:solidFill>
            <a:srgbClr val="000099"/>
          </a:solidFill>
          <a:ln w="9525">
            <a:noFill/>
            <a:miter lim="800000"/>
            <a:headEnd/>
            <a:tailEnd/>
          </a:ln>
        </p:spPr>
        <p:txBody>
          <a:bodyPr wrap="none" anchor="ctr">
            <a:spAutoFit/>
          </a:bodyPr>
          <a:lstStyle/>
          <a:p>
            <a:pPr indent="269875"/>
            <a:r>
              <a:rPr lang="en-US" altLang="zh-CN" sz="2000">
                <a:solidFill>
                  <a:schemeClr val="bg1"/>
                </a:solidFill>
                <a:latin typeface="Vrinda" pitchFamily="2" charset="0"/>
              </a:rPr>
              <a:t>load(block,length,D_buf)</a:t>
            </a:r>
          </a:p>
          <a:p>
            <a:pPr indent="269875"/>
            <a:r>
              <a:rPr lang="en-US" altLang="zh-CN" sz="2000">
                <a:solidFill>
                  <a:schemeClr val="bg1"/>
                </a:solidFill>
                <a:latin typeface="Vrinda" pitchFamily="2" charset="0"/>
              </a:rPr>
              <a:t>seek(D,236)</a:t>
            </a:r>
          </a:p>
          <a:p>
            <a:pPr indent="269875"/>
            <a:r>
              <a:rPr lang="en-US" altLang="zh-CN" sz="2000">
                <a:solidFill>
                  <a:schemeClr val="bg1"/>
                </a:solidFill>
                <a:latin typeface="Vrinda" pitchFamily="2" charset="0"/>
              </a:rPr>
              <a:t>out(D_buf,9) </a:t>
            </a:r>
          </a:p>
        </p:txBody>
      </p:sp>
      <p:sp>
        <p:nvSpPr>
          <p:cNvPr id="95240" name="Rectangle 8"/>
          <p:cNvSpPr>
            <a:spLocks noChangeArrowheads="1"/>
          </p:cNvSpPr>
          <p:nvPr/>
        </p:nvSpPr>
        <p:spPr bwMode="auto">
          <a:xfrm>
            <a:off x="827088" y="3933825"/>
            <a:ext cx="7200900" cy="1920875"/>
          </a:xfrm>
          <a:prstGeom prst="rect">
            <a:avLst/>
          </a:prstGeom>
          <a:solidFill>
            <a:srgbClr val="000099"/>
          </a:solidFill>
          <a:ln w="9525">
            <a:noFill/>
            <a:miter lim="800000"/>
            <a:headEnd/>
            <a:tailEnd/>
          </a:ln>
        </p:spPr>
        <p:txBody>
          <a:bodyPr anchor="ctr">
            <a:spAutoFit/>
          </a:bodyPr>
          <a:lstStyle/>
          <a:p>
            <a:pPr indent="269875"/>
            <a:r>
              <a:rPr lang="en-US" altLang="zh-CN" sz="2000">
                <a:solidFill>
                  <a:schemeClr val="bg1"/>
                </a:solidFill>
                <a:latin typeface="Vrinda" pitchFamily="2" charset="0"/>
              </a:rPr>
              <a:t>void write(ch *block,int len,int device,int track,int sector)</a:t>
            </a:r>
          </a:p>
          <a:p>
            <a:pPr indent="269875"/>
            <a:r>
              <a:rPr lang="en-US" altLang="zh-CN" sz="2000">
                <a:solidFill>
                  <a:schemeClr val="bg1"/>
                </a:solidFill>
                <a:latin typeface="Vrinda" pitchFamily="2" charset="0"/>
              </a:rPr>
              <a:t>{ </a:t>
            </a:r>
          </a:p>
          <a:p>
            <a:pPr indent="269875"/>
            <a:r>
              <a:rPr lang="en-US" altLang="zh-CN" sz="2000">
                <a:solidFill>
                  <a:schemeClr val="bg1"/>
                </a:solidFill>
                <a:latin typeface="Vrinda" pitchFamily="2" charset="0"/>
              </a:rPr>
              <a:t>  load(block, len, device_buf);</a:t>
            </a:r>
          </a:p>
          <a:p>
            <a:pPr indent="269875"/>
            <a:r>
              <a:rPr lang="en-US" altLang="zh-CN" sz="2000">
                <a:solidFill>
                  <a:schemeClr val="bg1"/>
                </a:solidFill>
                <a:latin typeface="Vrinda" pitchFamily="2" charset="0"/>
              </a:rPr>
              <a:t>  seek(device, track); </a:t>
            </a:r>
          </a:p>
          <a:p>
            <a:pPr indent="269875"/>
            <a:r>
              <a:rPr lang="en-US" altLang="zh-CN" sz="2000">
                <a:solidFill>
                  <a:schemeClr val="bg1"/>
                </a:solidFill>
                <a:latin typeface="Vrinda" pitchFamily="2" charset="0"/>
              </a:rPr>
              <a:t>  out(device_buf, sector);</a:t>
            </a:r>
          </a:p>
          <a:p>
            <a:pPr indent="269875"/>
            <a:r>
              <a:rPr lang="en-US" altLang="zh-CN" sz="2000">
                <a:solidFill>
                  <a:schemeClr val="bg1"/>
                </a:solidFill>
                <a:latin typeface="Vrinda" pitchFamily="2" charset="0"/>
              </a:rPr>
              <a:t>} </a:t>
            </a:r>
          </a:p>
        </p:txBody>
      </p:sp>
      <p:sp>
        <p:nvSpPr>
          <p:cNvPr id="95241" name="AutoShape 9"/>
          <p:cNvSpPr>
            <a:spLocks noChangeArrowheads="1"/>
          </p:cNvSpPr>
          <p:nvPr/>
        </p:nvSpPr>
        <p:spPr bwMode="auto">
          <a:xfrm>
            <a:off x="4284663" y="2133600"/>
            <a:ext cx="1079500" cy="935038"/>
          </a:xfrm>
          <a:prstGeom prst="rightArrow">
            <a:avLst>
              <a:gd name="adj1" fmla="val 50000"/>
              <a:gd name="adj2" fmla="val 28862"/>
            </a:avLst>
          </a:prstGeom>
          <a:solidFill>
            <a:schemeClr val="accent1"/>
          </a:solidFill>
          <a:ln w="9525">
            <a:solidFill>
              <a:schemeClr val="tx1"/>
            </a:solidFill>
            <a:miter lim="800000"/>
            <a:headEnd/>
            <a:tailEnd/>
          </a:ln>
        </p:spPr>
        <p:txBody>
          <a:bodyPr wrap="none" anchor="ctr"/>
          <a:lstStyle/>
          <a:p>
            <a:pPr algn="ctr"/>
            <a:r>
              <a:rPr lang="zh-CN" altLang="en-US" sz="1400">
                <a:solidFill>
                  <a:schemeClr val="tx1"/>
                </a:solidFill>
              </a:rPr>
              <a:t>拷贝到磁盘</a:t>
            </a:r>
          </a:p>
          <a:p>
            <a:pPr algn="ctr"/>
            <a:r>
              <a:rPr lang="zh-CN" altLang="en-US" sz="1400">
                <a:solidFill>
                  <a:schemeClr val="tx1"/>
                </a:solidFill>
              </a:rPr>
              <a:t>确定位置</a:t>
            </a:r>
          </a:p>
        </p:txBody>
      </p:sp>
      <p:sp>
        <p:nvSpPr>
          <p:cNvPr id="95242" name="AutoShape 10"/>
          <p:cNvSpPr>
            <a:spLocks noChangeArrowheads="1"/>
          </p:cNvSpPr>
          <p:nvPr/>
        </p:nvSpPr>
        <p:spPr bwMode="auto">
          <a:xfrm rot="931343">
            <a:off x="7956550" y="2852738"/>
            <a:ext cx="611188" cy="1584325"/>
          </a:xfrm>
          <a:prstGeom prst="curvedLeftArrow">
            <a:avLst>
              <a:gd name="adj1" fmla="val 51844"/>
              <a:gd name="adj2" fmla="val 103688"/>
              <a:gd name="adj3" fmla="val 33333"/>
            </a:avLst>
          </a:prstGeom>
          <a:solidFill>
            <a:schemeClr val="accent1"/>
          </a:solidFill>
          <a:ln w="9525">
            <a:solidFill>
              <a:schemeClr val="tx1"/>
            </a:solidFill>
            <a:miter lim="800000"/>
            <a:headEnd/>
            <a:tailEnd/>
          </a:ln>
        </p:spPr>
        <p:txBody>
          <a:bodyPr wrap="none" anchor="ctr"/>
          <a:lstStyle/>
          <a:p>
            <a:pPr algn="ctr"/>
            <a:r>
              <a:rPr lang="zh-CN" altLang="en-US" sz="1600">
                <a:solidFill>
                  <a:schemeClr val="tx1"/>
                </a:solidFill>
              </a:rPr>
              <a:t>进一步抽象</a:t>
            </a:r>
          </a:p>
          <a:p>
            <a:pPr algn="ctr"/>
            <a:r>
              <a:rPr lang="zh-CN" altLang="en-US" sz="1600">
                <a:solidFill>
                  <a:schemeClr val="tx1"/>
                </a:solidFill>
              </a:rPr>
              <a:t>一</a:t>
            </a:r>
            <a:r>
              <a:rPr lang="zh-CN" altLang="en-US" sz="1600">
                <a:solidFill>
                  <a:srgbClr val="CC0000"/>
                </a:solidFill>
              </a:rPr>
              <a:t>个过程</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box(in)">
                                      <p:cBhvr>
                                        <p:cTn id="7" dur="500"/>
                                        <p:tgtEl>
                                          <p:spTgt spid="9523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5241"/>
                                        </p:tgtEl>
                                        <p:attrNameLst>
                                          <p:attrName>style.visibility</p:attrName>
                                        </p:attrNameLst>
                                      </p:cBhvr>
                                      <p:to>
                                        <p:strVal val="visible"/>
                                      </p:to>
                                    </p:set>
                                    <p:animEffect transition="in" filter="strips(downRight)">
                                      <p:cBhvr>
                                        <p:cTn id="12" dur="500"/>
                                        <p:tgtEl>
                                          <p:spTgt spid="95241"/>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95238"/>
                                        </p:tgtEl>
                                        <p:attrNameLst>
                                          <p:attrName>style.visibility</p:attrName>
                                        </p:attrNameLst>
                                      </p:cBhvr>
                                      <p:to>
                                        <p:strVal val="visible"/>
                                      </p:to>
                                    </p:set>
                                    <p:animEffect transition="in" filter="blinds(horizontal)">
                                      <p:cBhvr>
                                        <p:cTn id="16" dur="500"/>
                                        <p:tgtEl>
                                          <p:spTgt spid="95238"/>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95242"/>
                                        </p:tgtEl>
                                        <p:attrNameLst>
                                          <p:attrName>style.visibility</p:attrName>
                                        </p:attrNameLst>
                                      </p:cBhvr>
                                      <p:to>
                                        <p:strVal val="visible"/>
                                      </p:to>
                                    </p:set>
                                    <p:animEffect transition="in" filter="strips(downLeft)">
                                      <p:cBhvr>
                                        <p:cTn id="21" dur="500"/>
                                        <p:tgtEl>
                                          <p:spTgt spid="95242"/>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95240"/>
                                        </p:tgtEl>
                                        <p:attrNameLst>
                                          <p:attrName>style.visibility</p:attrName>
                                        </p:attrNameLst>
                                      </p:cBhvr>
                                      <p:to>
                                        <p:strVal val="visible"/>
                                      </p:to>
                                    </p:set>
                                    <p:animEffect transition="in" filter="blinds(horizontal)">
                                      <p:cBhvr>
                                        <p:cTn id="25" dur="500"/>
                                        <p:tgtEl>
                                          <p:spTgt spid="95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p:bldP spid="95238" grpId="0" animBg="1"/>
      <p:bldP spid="95240" grpId="0" animBg="1"/>
      <p:bldP spid="95241" grpId="0" animBg="1"/>
      <p:bldP spid="9524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下如何运行</a:t>
            </a:r>
            <a:r>
              <a:rPr lang="en-US" altLang="zh-CN" smtClean="0"/>
              <a:t>windows</a:t>
            </a:r>
            <a:r>
              <a:rPr lang="zh-CN" altLang="en-US" smtClean="0"/>
              <a:t>文件</a:t>
            </a:r>
          </a:p>
        </p:txBody>
      </p:sp>
      <p:sp>
        <p:nvSpPr>
          <p:cNvPr id="25603" name="内容占位符 2"/>
          <p:cNvSpPr>
            <a:spLocks noGrp="1"/>
          </p:cNvSpPr>
          <p:nvPr>
            <p:ph idx="1"/>
          </p:nvPr>
        </p:nvSpPr>
        <p:spPr bwMode="auto">
          <a:xfrm>
            <a:off x="1714500" y="1571625"/>
            <a:ext cx="6786563"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Aft>
                <a:spcPts val="1000"/>
              </a:spcAft>
              <a:buFontTx/>
              <a:buNone/>
            </a:pPr>
            <a:r>
              <a:rPr lang="en-US" altLang="zh-CN" sz="2800" smtClean="0"/>
              <a:t>Linux</a:t>
            </a:r>
            <a:r>
              <a:rPr lang="zh-CN" altLang="en-US" sz="2800" smtClean="0"/>
              <a:t>如何运行</a:t>
            </a:r>
            <a:r>
              <a:rPr lang="en-US" altLang="zh-CN" sz="2800" smtClean="0"/>
              <a:t>windows</a:t>
            </a:r>
            <a:r>
              <a:rPr lang="zh-CN" altLang="en-US" sz="2800" smtClean="0"/>
              <a:t>文件（如</a:t>
            </a:r>
            <a:r>
              <a:rPr lang="en-US" altLang="zh-CN" sz="2800" smtClean="0"/>
              <a:t>exe</a:t>
            </a:r>
            <a:r>
              <a:rPr lang="zh-CN" altLang="en-US" sz="2800" smtClean="0"/>
              <a:t>）</a:t>
            </a:r>
            <a:endParaRPr lang="en-US" altLang="zh-CN" sz="2800" smtClean="0"/>
          </a:p>
          <a:p>
            <a:pPr eaLnBrk="1" hangingPunct="1">
              <a:spcAft>
                <a:spcPts val="1000"/>
              </a:spcAft>
              <a:buFontTx/>
              <a:buNone/>
            </a:pPr>
            <a:r>
              <a:rPr lang="zh-CN" altLang="en-US" sz="2800" smtClean="0"/>
              <a:t>安装</a:t>
            </a:r>
            <a:r>
              <a:rPr lang="en-US" altLang="zh-CN" sz="2800" smtClean="0"/>
              <a:t>wine</a:t>
            </a:r>
            <a:r>
              <a:rPr lang="zh-CN" altLang="en-US" sz="2800" smtClean="0"/>
              <a:t>软件，</a:t>
            </a:r>
            <a:r>
              <a:rPr lang="en-US" altLang="zh-CN" sz="2800" smtClean="0"/>
              <a:t>yum install wine</a:t>
            </a:r>
          </a:p>
          <a:p>
            <a:pPr eaLnBrk="1" hangingPunct="1">
              <a:spcAft>
                <a:spcPts val="1000"/>
              </a:spcAft>
              <a:buFontTx/>
              <a:buNone/>
            </a:pPr>
            <a:r>
              <a:rPr lang="zh-CN" altLang="en-US" sz="2800" smtClean="0"/>
              <a:t>一般的</a:t>
            </a:r>
            <a:r>
              <a:rPr lang="en-US" altLang="zh-CN" sz="2800" smtClean="0"/>
              <a:t>exe</a:t>
            </a:r>
            <a:r>
              <a:rPr lang="zh-CN" altLang="en-US" sz="2800" smtClean="0"/>
              <a:t>文件可以运行，但是有些乱码，有些报错</a:t>
            </a:r>
            <a:r>
              <a:rPr lang="en-US" altLang="zh-CN" sz="2800" smtClean="0"/>
              <a:t>!</a:t>
            </a:r>
            <a:endParaRPr lang="zh-CN" altLang="en-US" sz="2800" smtClean="0"/>
          </a:p>
        </p:txBody>
      </p:sp>
      <p:pic>
        <p:nvPicPr>
          <p:cNvPr id="25604" name="图片 3" descr="5421195434530906.jpg"/>
          <p:cNvPicPr>
            <a:picLocks noChangeAspect="1"/>
          </p:cNvPicPr>
          <p:nvPr/>
        </p:nvPicPr>
        <p:blipFill>
          <a:blip r:embed="rId2"/>
          <a:srcRect/>
          <a:stretch>
            <a:fillRect/>
          </a:stretch>
        </p:blipFill>
        <p:spPr bwMode="auto">
          <a:xfrm>
            <a:off x="862013" y="1643063"/>
            <a:ext cx="509587" cy="500062"/>
          </a:xfrm>
          <a:prstGeom prst="rect">
            <a:avLst/>
          </a:prstGeom>
          <a:noFill/>
          <a:ln w="9525">
            <a:noFill/>
            <a:miter lim="800000"/>
            <a:headEnd/>
            <a:tailEnd/>
          </a:ln>
        </p:spPr>
      </p:pic>
      <p:pic>
        <p:nvPicPr>
          <p:cNvPr id="25605" name="内容占位符 3" descr="2498398_120045013924_2.jpg"/>
          <p:cNvPicPr>
            <a:picLocks noChangeAspect="1"/>
          </p:cNvPicPr>
          <p:nvPr/>
        </p:nvPicPr>
        <p:blipFill>
          <a:blip r:embed="rId3"/>
          <a:srcRect/>
          <a:stretch>
            <a:fillRect/>
          </a:stretch>
        </p:blipFill>
        <p:spPr bwMode="auto">
          <a:xfrm>
            <a:off x="844550" y="2214563"/>
            <a:ext cx="571500" cy="568325"/>
          </a:xfrm>
          <a:prstGeom prst="rect">
            <a:avLst/>
          </a:prstGeom>
          <a:noFill/>
          <a:ln w="9525">
            <a:noFill/>
            <a:miter lim="800000"/>
            <a:headEnd/>
            <a:tailEnd/>
          </a:ln>
        </p:spPr>
      </p:pic>
      <p:pic>
        <p:nvPicPr>
          <p:cNvPr id="25606" name="内容占位符 3" descr="2498398_120045013924_2.jpg"/>
          <p:cNvPicPr>
            <a:picLocks noChangeAspect="1"/>
          </p:cNvPicPr>
          <p:nvPr/>
        </p:nvPicPr>
        <p:blipFill>
          <a:blip r:embed="rId3"/>
          <a:srcRect/>
          <a:stretch>
            <a:fillRect/>
          </a:stretch>
        </p:blipFill>
        <p:spPr bwMode="auto">
          <a:xfrm>
            <a:off x="558800" y="2932113"/>
            <a:ext cx="571500" cy="568325"/>
          </a:xfrm>
          <a:prstGeom prst="rect">
            <a:avLst/>
          </a:prstGeom>
          <a:noFill/>
          <a:ln w="9525">
            <a:noFill/>
            <a:miter lim="800000"/>
            <a:headEnd/>
            <a:tailEnd/>
          </a:ln>
        </p:spPr>
      </p:pic>
      <p:pic>
        <p:nvPicPr>
          <p:cNvPr id="25607" name="图片 6" descr="5421195434530906.jpg"/>
          <p:cNvPicPr>
            <a:picLocks noChangeAspect="1"/>
          </p:cNvPicPr>
          <p:nvPr/>
        </p:nvPicPr>
        <p:blipFill>
          <a:blip r:embed="rId2"/>
          <a:srcRect/>
          <a:stretch>
            <a:fillRect/>
          </a:stretch>
        </p:blipFill>
        <p:spPr bwMode="auto">
          <a:xfrm>
            <a:off x="1120775" y="2944813"/>
            <a:ext cx="509588" cy="500062"/>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下最好用的一个键</a:t>
            </a:r>
          </a:p>
        </p:txBody>
      </p:sp>
      <p:sp>
        <p:nvSpPr>
          <p:cNvPr id="26627" name="内容占位符 2"/>
          <p:cNvSpPr>
            <a:spLocks noGrp="1"/>
          </p:cNvSpPr>
          <p:nvPr>
            <p:ph idx="1"/>
          </p:nvPr>
        </p:nvSpPr>
        <p:spPr bwMode="auto">
          <a:xfrm>
            <a:off x="1143000" y="1285875"/>
            <a:ext cx="7543800"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2800" smtClean="0">
                <a:solidFill>
                  <a:srgbClr val="C00000"/>
                </a:solidFill>
              </a:rPr>
              <a:t>Tab</a:t>
            </a:r>
            <a:r>
              <a:rPr lang="zh-CN" altLang="en-US" sz="2800" smtClean="0">
                <a:solidFill>
                  <a:srgbClr val="C00000"/>
                </a:solidFill>
              </a:rPr>
              <a:t>键</a:t>
            </a:r>
            <a:endParaRPr lang="en-US" altLang="zh-CN" sz="2800" smtClean="0">
              <a:solidFill>
                <a:srgbClr val="C00000"/>
              </a:solidFill>
            </a:endParaRPr>
          </a:p>
          <a:p>
            <a:pPr eaLnBrk="1" hangingPunct="1">
              <a:buFontTx/>
              <a:buNone/>
            </a:pPr>
            <a:r>
              <a:rPr lang="zh-CN" altLang="en-US" smtClean="0"/>
              <a:t>当你不知道记得命令的拼写时，如：在</a:t>
            </a:r>
            <a:r>
              <a:rPr lang="en-US" altLang="zh-CN" smtClean="0"/>
              <a:t>shell</a:t>
            </a:r>
            <a:r>
              <a:rPr lang="zh-CN" altLang="en-US" smtClean="0"/>
              <a:t>里输入</a:t>
            </a:r>
            <a:r>
              <a:rPr lang="en-US" altLang="zh-CN" smtClean="0"/>
              <a:t>mkd</a:t>
            </a:r>
            <a:r>
              <a:rPr lang="zh-CN" altLang="en-US" smtClean="0"/>
              <a:t>，却不知创建目录目录到底剩下几个字符怎么拼写，按</a:t>
            </a:r>
            <a:r>
              <a:rPr lang="en-US" altLang="zh-CN" smtClean="0"/>
              <a:t>tab</a:t>
            </a:r>
            <a:r>
              <a:rPr lang="zh-CN" altLang="en-US" smtClean="0"/>
              <a:t>键。</a:t>
            </a:r>
            <a:endParaRPr lang="en-US" altLang="zh-CN" smtClean="0"/>
          </a:p>
          <a:p>
            <a:pPr eaLnBrk="1" hangingPunct="1">
              <a:buFontTx/>
              <a:buNone/>
            </a:pPr>
            <a:r>
              <a:rPr lang="zh-CN" altLang="en-US" smtClean="0"/>
              <a:t>当你不知道配置时，如：</a:t>
            </a:r>
            <a:endParaRPr lang="en-US" altLang="zh-CN" smtClean="0"/>
          </a:p>
          <a:p>
            <a:pPr eaLnBrk="1" hangingPunct="1">
              <a:buFontTx/>
              <a:buNone/>
            </a:pPr>
            <a:r>
              <a:rPr lang="en-US" altLang="zh-CN" smtClean="0"/>
              <a:t>#grub</a:t>
            </a:r>
          </a:p>
          <a:p>
            <a:pPr eaLnBrk="1" hangingPunct="1">
              <a:buFontTx/>
              <a:buNone/>
            </a:pPr>
            <a:r>
              <a:rPr lang="en-US" altLang="zh-CN" smtClean="0"/>
              <a:t>Grub&gt;root (hd                 ·············</a:t>
            </a:r>
            <a:r>
              <a:rPr lang="zh-CN" altLang="en-US" smtClean="0"/>
              <a:t>此时输入</a:t>
            </a:r>
            <a:r>
              <a:rPr lang="en-US" altLang="zh-CN" smtClean="0"/>
              <a:t>tab</a:t>
            </a:r>
            <a:r>
              <a:rPr lang="zh-CN" altLang="en-US" smtClean="0"/>
              <a:t>键，可以显示需要匹配的磁盘号列表。</a:t>
            </a:r>
            <a:endParaRPr lang="en-US" altLang="zh-CN" smtClean="0"/>
          </a:p>
          <a:p>
            <a:pPr eaLnBrk="1" hangingPunct="1">
              <a:buFontTx/>
              <a:buNone/>
            </a:pPr>
            <a:endParaRPr lang="zh-CN" altLang="en-US" smtClean="0"/>
          </a:p>
        </p:txBody>
      </p:sp>
    </p:spTree>
  </p:cSld>
  <p:clrMapOvr>
    <a:masterClrMapping/>
  </p:clrMapOvr>
  <p:transition spd="med" advClick="0"/>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1187450" y="404813"/>
            <a:ext cx="7067550" cy="7064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第一章  作业</a:t>
            </a:r>
          </a:p>
        </p:txBody>
      </p:sp>
      <p:sp>
        <p:nvSpPr>
          <p:cNvPr id="46083" name="Rectangle 3"/>
          <p:cNvSpPr>
            <a:spLocks noGrp="1" noChangeArrowheads="1"/>
          </p:cNvSpPr>
          <p:nvPr>
            <p:ph type="body" idx="1"/>
          </p:nvPr>
        </p:nvSpPr>
        <p:spPr bwMode="auto">
          <a:xfrm>
            <a:off x="914400" y="1341438"/>
            <a:ext cx="8050213" cy="2692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AutoNum type="arabicPeriod"/>
            </a:pPr>
            <a:r>
              <a:rPr lang="en-US" altLang="zh-CN" smtClean="0"/>
              <a:t>UNIX</a:t>
            </a:r>
            <a:r>
              <a:rPr lang="zh-CN" altLang="en-US" smtClean="0"/>
              <a:t>操作系统的主要特点有哪些？</a:t>
            </a:r>
          </a:p>
          <a:p>
            <a:pPr eaLnBrk="1" hangingPunct="1">
              <a:buFontTx/>
              <a:buAutoNum type="arabicPeriod"/>
            </a:pPr>
            <a:r>
              <a:rPr lang="zh-CN" altLang="en-US" smtClean="0"/>
              <a:t>现代操作系统通常向用户提供哪几种接口？</a:t>
            </a:r>
          </a:p>
          <a:p>
            <a:pPr eaLnBrk="1" hangingPunct="1">
              <a:buFontTx/>
              <a:buNone/>
            </a:pPr>
            <a:r>
              <a:rPr lang="en-US" altLang="zh-CN" smtClean="0"/>
              <a:t>3. </a:t>
            </a:r>
            <a:r>
              <a:rPr lang="zh-CN" altLang="en-US" smtClean="0"/>
              <a:t>什么是</a:t>
            </a:r>
            <a:r>
              <a:rPr lang="en-US" altLang="zh-CN" smtClean="0"/>
              <a:t>shell</a:t>
            </a:r>
            <a:r>
              <a:rPr lang="zh-CN" altLang="en-US" smtClean="0"/>
              <a:t>？它的作用是什么？</a:t>
            </a:r>
          </a:p>
          <a:p>
            <a:pPr eaLnBrk="1" hangingPunct="1">
              <a:buFontTx/>
              <a:buNone/>
            </a:pPr>
            <a:r>
              <a:rPr lang="en-US" altLang="zh-CN" smtClean="0"/>
              <a:t>4. </a:t>
            </a:r>
            <a:r>
              <a:rPr lang="zh-CN" altLang="en-US" smtClean="0"/>
              <a:t>概述注册进入</a:t>
            </a:r>
            <a:r>
              <a:rPr lang="en-US" altLang="zh-CN" smtClean="0"/>
              <a:t>/</a:t>
            </a:r>
            <a:r>
              <a:rPr lang="zh-CN" altLang="en-US" smtClean="0"/>
              <a:t>退出系统的步骤</a:t>
            </a:r>
            <a:r>
              <a:rPr lang="en-US" altLang="zh-CN" smtClean="0"/>
              <a:t>,</a:t>
            </a:r>
            <a:r>
              <a:rPr lang="zh-CN" altLang="en-US" smtClean="0"/>
              <a:t>以及每步运行的文件。</a:t>
            </a:r>
          </a:p>
          <a:p>
            <a:pPr eaLnBrk="1" hangingPunct="1">
              <a:buFontTx/>
              <a:buNone/>
            </a:pPr>
            <a:r>
              <a:rPr lang="en-US" altLang="zh-CN" smtClean="0"/>
              <a:t>5. </a:t>
            </a:r>
            <a:r>
              <a:rPr lang="zh-CN" altLang="en-US" smtClean="0"/>
              <a:t>解释</a:t>
            </a:r>
            <a:r>
              <a:rPr lang="en-US" altLang="zh-CN" smtClean="0"/>
              <a:t>/etc/.profile</a:t>
            </a:r>
            <a:r>
              <a:rPr lang="zh-CN" altLang="en-US" smtClean="0"/>
              <a:t>和</a:t>
            </a:r>
            <a:r>
              <a:rPr lang="en-US" altLang="zh-CN" smtClean="0"/>
              <a:t>~/. profile</a:t>
            </a:r>
            <a:r>
              <a:rPr lang="zh-CN" altLang="en-US" smtClean="0"/>
              <a:t>这两个文件之间的区别。</a:t>
            </a:r>
            <a:r>
              <a:rPr lang="en-US" altLang="zh-CN" smtClean="0"/>
              <a:t>shell</a:t>
            </a:r>
            <a:r>
              <a:rPr lang="zh-CN" altLang="en-US" smtClean="0"/>
              <a:t>先执行哪一个？</a:t>
            </a:r>
          </a:p>
          <a:p>
            <a:pPr eaLnBrk="1" hangingPunct="1">
              <a:buFontTx/>
              <a:buNone/>
            </a:pPr>
            <a:endParaRPr lang="en-US" altLang="zh-CN" smtClean="0"/>
          </a:p>
        </p:txBody>
      </p:sp>
    </p:spTree>
  </p:cSld>
  <p:clrMapOvr>
    <a:masterClrMapping/>
  </p:clrMapOvr>
  <p:transition spd="med" advClick="0"/>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116013" y="404813"/>
            <a:ext cx="7669212" cy="5370512"/>
          </a:xfrm>
          <a:prstGeom prst="rect">
            <a:avLst/>
          </a:prstGeom>
          <a:noFill/>
          <a:ln w="9525">
            <a:noFill/>
            <a:miter lim="800000"/>
            <a:headEnd/>
            <a:tailEnd/>
          </a:ln>
        </p:spPr>
        <p:txBody>
          <a:bodyPr>
            <a:spAutoFit/>
          </a:bodyPr>
          <a:lstStyle/>
          <a:p>
            <a:pPr marL="342900" indent="-342900">
              <a:spcBef>
                <a:spcPct val="50000"/>
              </a:spcBef>
            </a:pPr>
            <a:r>
              <a:rPr kumimoji="1" lang="zh-CN" altLang="en-US" sz="3200" dirty="0">
                <a:solidFill>
                  <a:srgbClr val="800000"/>
                </a:solidFill>
              </a:rPr>
              <a:t>实验一  </a:t>
            </a:r>
            <a:r>
              <a:rPr lang="zh-CN" altLang="en-US" sz="3200" dirty="0" smtClean="0">
                <a:solidFill>
                  <a:srgbClr val="000099"/>
                </a:solidFill>
              </a:rPr>
              <a:t>认识、使用</a:t>
            </a:r>
            <a:r>
              <a:rPr lang="en-US" altLang="zh-CN" sz="3200" dirty="0" smtClean="0">
                <a:solidFill>
                  <a:srgbClr val="000099"/>
                </a:solidFill>
              </a:rPr>
              <a:t>Linux</a:t>
            </a:r>
            <a:r>
              <a:rPr lang="zh-CN" altLang="en-US" sz="3200" dirty="0">
                <a:solidFill>
                  <a:srgbClr val="000099"/>
                </a:solidFill>
              </a:rPr>
              <a:t>操作系统 </a:t>
            </a:r>
          </a:p>
          <a:p>
            <a:pPr marL="342900" indent="-342900">
              <a:spcBef>
                <a:spcPct val="50000"/>
              </a:spcBef>
              <a:spcAft>
                <a:spcPts val="600"/>
              </a:spcAft>
            </a:pPr>
            <a:r>
              <a:rPr lang="zh-CN" altLang="en-US" sz="2800" dirty="0">
                <a:solidFill>
                  <a:srgbClr val="800000"/>
                </a:solidFill>
              </a:rPr>
              <a:t>实验报告要求</a:t>
            </a:r>
            <a:r>
              <a:rPr lang="en-US" altLang="zh-CN" sz="2800" dirty="0">
                <a:solidFill>
                  <a:srgbClr val="800000"/>
                </a:solidFill>
              </a:rPr>
              <a:t>: </a:t>
            </a:r>
          </a:p>
          <a:p>
            <a:pPr marL="342900" indent="-342900">
              <a:spcBef>
                <a:spcPct val="50000"/>
              </a:spcBef>
              <a:buFontTx/>
              <a:buAutoNum type="arabicParenBoth"/>
            </a:pPr>
            <a:r>
              <a:rPr lang="zh-CN" altLang="en-US" sz="2400" dirty="0">
                <a:solidFill>
                  <a:schemeClr val="tx1"/>
                </a:solidFill>
              </a:rPr>
              <a:t>简述当前流行的</a:t>
            </a:r>
            <a:r>
              <a:rPr lang="en-US" altLang="zh-CN" sz="2400" dirty="0">
                <a:solidFill>
                  <a:schemeClr val="tx1"/>
                </a:solidFill>
              </a:rPr>
              <a:t>Linux</a:t>
            </a:r>
            <a:r>
              <a:rPr lang="zh-CN" altLang="en-US" sz="2400" dirty="0">
                <a:solidFill>
                  <a:schemeClr val="tx1"/>
                </a:solidFill>
              </a:rPr>
              <a:t>发行版本的发展历史，优点缺点等内容。</a:t>
            </a:r>
          </a:p>
          <a:p>
            <a:pPr marL="342900" indent="-342900">
              <a:spcBef>
                <a:spcPct val="50000"/>
              </a:spcBef>
              <a:buFontTx/>
              <a:buAutoNum type="arabicParenBoth"/>
            </a:pPr>
            <a:r>
              <a:rPr lang="zh-CN" altLang="en-US" sz="2400" dirty="0">
                <a:solidFill>
                  <a:schemeClr val="tx1"/>
                </a:solidFill>
              </a:rPr>
              <a:t>安装</a:t>
            </a:r>
            <a:r>
              <a:rPr lang="en-US" altLang="zh-CN" sz="2400" dirty="0">
                <a:solidFill>
                  <a:schemeClr val="tx1"/>
                </a:solidFill>
              </a:rPr>
              <a:t>Linux</a:t>
            </a:r>
            <a:r>
              <a:rPr lang="zh-CN" altLang="en-US" sz="2400" dirty="0">
                <a:solidFill>
                  <a:schemeClr val="tx1"/>
                </a:solidFill>
              </a:rPr>
              <a:t>的过程，制作</a:t>
            </a:r>
            <a:r>
              <a:rPr lang="en-US" altLang="zh-CN" sz="2400" dirty="0">
                <a:solidFill>
                  <a:schemeClr val="tx1"/>
                </a:solidFill>
              </a:rPr>
              <a:t>Linux</a:t>
            </a:r>
            <a:r>
              <a:rPr lang="zh-CN" altLang="en-US" sz="2400" dirty="0">
                <a:solidFill>
                  <a:schemeClr val="tx1"/>
                </a:solidFill>
              </a:rPr>
              <a:t>启动</a:t>
            </a:r>
            <a:r>
              <a:rPr lang="en-US" altLang="zh-CN" sz="2400" dirty="0">
                <a:solidFill>
                  <a:schemeClr val="tx1"/>
                </a:solidFill>
              </a:rPr>
              <a:t>U</a:t>
            </a:r>
            <a:r>
              <a:rPr lang="zh-CN" altLang="en-US" sz="2400" dirty="0">
                <a:solidFill>
                  <a:schemeClr val="tx1"/>
                </a:solidFill>
              </a:rPr>
              <a:t>盘过程。</a:t>
            </a:r>
          </a:p>
          <a:p>
            <a:pPr marL="342900" indent="-342900">
              <a:spcBef>
                <a:spcPct val="50000"/>
              </a:spcBef>
              <a:buFontTx/>
              <a:buAutoNum type="arabicParenBoth"/>
            </a:pPr>
            <a:r>
              <a:rPr lang="zh-CN" altLang="en-US" sz="2400" dirty="0">
                <a:solidFill>
                  <a:schemeClr val="tx1"/>
                </a:solidFill>
              </a:rPr>
              <a:t>学习系统的文件系统的组织结构并且简述主要的目录的功能（十个或更多）。</a:t>
            </a:r>
          </a:p>
          <a:p>
            <a:pPr marL="342900" indent="-342900">
              <a:spcBef>
                <a:spcPct val="50000"/>
              </a:spcBef>
              <a:buFontTx/>
              <a:buAutoNum type="arabicParenBoth"/>
            </a:pPr>
            <a:r>
              <a:rPr lang="zh-CN" altLang="en-US" sz="2400" dirty="0">
                <a:solidFill>
                  <a:schemeClr val="tx1"/>
                </a:solidFill>
              </a:rPr>
              <a:t>编写</a:t>
            </a:r>
            <a:r>
              <a:rPr lang="en-US" altLang="zh-CN" sz="2400" dirty="0">
                <a:solidFill>
                  <a:schemeClr val="tx1"/>
                </a:solidFill>
              </a:rPr>
              <a:t>shell</a:t>
            </a:r>
            <a:r>
              <a:rPr lang="zh-CN" altLang="en-US" sz="2400" dirty="0">
                <a:solidFill>
                  <a:schemeClr val="tx1"/>
                </a:solidFill>
              </a:rPr>
              <a:t>程序显示并观察系统内核运行状态和性能。</a:t>
            </a:r>
          </a:p>
          <a:p>
            <a:pPr marL="342900" indent="-342900">
              <a:spcBef>
                <a:spcPct val="50000"/>
              </a:spcBef>
              <a:buFontTx/>
              <a:buAutoNum type="arabicParenBoth"/>
            </a:pPr>
            <a:r>
              <a:rPr lang="zh-CN" altLang="en-US" sz="2400" dirty="0">
                <a:solidFill>
                  <a:schemeClr val="tx1"/>
                </a:solidFill>
              </a:rPr>
              <a:t>探索</a:t>
            </a:r>
            <a:r>
              <a:rPr lang="en-US" altLang="zh-CN" sz="2400" dirty="0" err="1">
                <a:solidFill>
                  <a:schemeClr val="tx1"/>
                </a:solidFill>
              </a:rPr>
              <a:t>linux</a:t>
            </a:r>
            <a:r>
              <a:rPr lang="zh-CN" altLang="en-US" sz="2400" dirty="0">
                <a:solidFill>
                  <a:schemeClr val="tx1"/>
                </a:solidFill>
              </a:rPr>
              <a:t>虚拟应用技术原理以及目前发展应用。</a:t>
            </a:r>
          </a:p>
          <a:p>
            <a:pPr marL="342900" indent="-342900">
              <a:spcBef>
                <a:spcPct val="50000"/>
              </a:spcBef>
              <a:buFontTx/>
              <a:buAutoNum type="arabicParenBoth"/>
            </a:pPr>
            <a:r>
              <a:rPr lang="zh-CN" altLang="en-US" sz="2400" dirty="0">
                <a:solidFill>
                  <a:schemeClr val="tx1"/>
                </a:solidFill>
              </a:rPr>
              <a:t>实验感想，以及遇到的问题和解决的方法。</a:t>
            </a:r>
          </a:p>
        </p:txBody>
      </p:sp>
    </p:spTree>
  </p:cSld>
  <p:clrMapOvr>
    <a:masterClrMapping/>
  </p:clrMapOvr>
  <p:transition spd="med" advClick="0"/>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smtClean="0">
                <a:solidFill>
                  <a:srgbClr val="800000"/>
                </a:solidFill>
              </a:rPr>
              <a:t>实验一    </a:t>
            </a:r>
            <a:r>
              <a:rPr kumimoji="1" lang="en-US" altLang="zh-CN" smtClean="0">
                <a:solidFill>
                  <a:srgbClr val="800000"/>
                </a:solidFill>
              </a:rPr>
              <a:t>(1)  </a:t>
            </a:r>
            <a:r>
              <a:rPr lang="en-US" altLang="zh-CN" smtClean="0">
                <a:solidFill>
                  <a:srgbClr val="000099"/>
                </a:solidFill>
              </a:rPr>
              <a:t>Linux</a:t>
            </a:r>
            <a:r>
              <a:rPr lang="zh-CN" altLang="en-US" smtClean="0">
                <a:solidFill>
                  <a:srgbClr val="000099"/>
                </a:solidFill>
              </a:rPr>
              <a:t>的安装</a:t>
            </a:r>
            <a:br>
              <a:rPr lang="zh-CN" altLang="en-US" smtClean="0">
                <a:solidFill>
                  <a:srgbClr val="000099"/>
                </a:solidFill>
              </a:rPr>
            </a:br>
            <a:endParaRPr lang="zh-CN" altLang="en-US" smtClean="0"/>
          </a:p>
        </p:txBody>
      </p:sp>
      <p:sp>
        <p:nvSpPr>
          <p:cNvPr id="29699" name="内容占位符 2"/>
          <p:cNvSpPr>
            <a:spLocks noGrp="1"/>
          </p:cNvSpPr>
          <p:nvPr>
            <p:ph idx="1"/>
          </p:nvPr>
        </p:nvSpPr>
        <p:spPr bwMode="auto">
          <a:xfrm>
            <a:off x="714375" y="1428750"/>
            <a:ext cx="8429625" cy="49006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http://zhixing.bjtu.edu.cn/thread-128550-1-1.html</a:t>
            </a:r>
          </a:p>
          <a:p>
            <a:pPr eaLnBrk="1" hangingPunct="1">
              <a:buFontTx/>
              <a:buNone/>
            </a:pPr>
            <a:r>
              <a:rPr lang="zh-CN" altLang="en-US" smtClean="0"/>
              <a:t>该网址是：校内的 晨光的资源 地址。下载该资源需要知行论坛的 用户名和密码。请同学们自行注册下载。</a:t>
            </a:r>
          </a:p>
          <a:p>
            <a:pPr eaLnBrk="1" hangingPunct="1">
              <a:buFontTx/>
              <a:buNone/>
            </a:pPr>
            <a:r>
              <a:rPr lang="zh-CN" altLang="en-US" smtClean="0"/>
              <a:t>软件名称</a:t>
            </a:r>
            <a:r>
              <a:rPr lang="en-US" altLang="zh-CN" smtClean="0"/>
              <a:t>:《</a:t>
            </a:r>
            <a:r>
              <a:rPr lang="zh-CN" altLang="en-US" smtClean="0"/>
              <a:t>红帽企业级</a:t>
            </a:r>
            <a:r>
              <a:rPr lang="en-US" altLang="zh-CN" smtClean="0"/>
              <a:t>Linux AS</a:t>
            </a:r>
            <a:r>
              <a:rPr lang="zh-CN" altLang="en-US" smtClean="0"/>
              <a:t>版</a:t>
            </a:r>
            <a:r>
              <a:rPr lang="en-US" altLang="zh-CN" smtClean="0"/>
              <a:t>》(Redhat Enterprise Linux AS v5.4) </a:t>
            </a:r>
          </a:p>
          <a:p>
            <a:pPr eaLnBrk="1" hangingPunct="1">
              <a:buFontTx/>
              <a:buNone/>
            </a:pPr>
            <a:r>
              <a:rPr lang="zh-CN" altLang="en-US" smtClean="0"/>
              <a:t>软件分类</a:t>
            </a:r>
            <a:r>
              <a:rPr lang="en-US" altLang="zh-CN" smtClean="0"/>
              <a:t>:Linux</a:t>
            </a:r>
            <a:r>
              <a:rPr lang="zh-CN" altLang="en-US" smtClean="0"/>
              <a:t>系统 </a:t>
            </a:r>
          </a:p>
          <a:p>
            <a:pPr eaLnBrk="1" hangingPunct="1">
              <a:buFontTx/>
              <a:buNone/>
            </a:pPr>
            <a:r>
              <a:rPr lang="zh-CN" altLang="en-US" smtClean="0"/>
              <a:t>运行环境</a:t>
            </a:r>
            <a:r>
              <a:rPr lang="en-US" altLang="zh-CN" smtClean="0"/>
              <a:t>:Linux </a:t>
            </a:r>
          </a:p>
          <a:p>
            <a:pPr eaLnBrk="1" hangingPunct="1">
              <a:buFontTx/>
              <a:buNone/>
            </a:pPr>
            <a:r>
              <a:rPr lang="zh-CN" altLang="en-US" smtClean="0"/>
              <a:t>软件语言</a:t>
            </a:r>
            <a:r>
              <a:rPr lang="en-US" altLang="zh-CN" smtClean="0"/>
              <a:t>:</a:t>
            </a:r>
            <a:r>
              <a:rPr lang="zh-CN" altLang="en-US" smtClean="0"/>
              <a:t>简体中文 </a:t>
            </a:r>
          </a:p>
          <a:p>
            <a:pPr eaLnBrk="1" hangingPunct="1">
              <a:buFontTx/>
              <a:buNone/>
            </a:pPr>
            <a:r>
              <a:rPr lang="zh-CN" altLang="en-US" smtClean="0"/>
              <a:t>授权方式</a:t>
            </a:r>
            <a:r>
              <a:rPr lang="en-US" altLang="zh-CN" smtClean="0"/>
              <a:t>:</a:t>
            </a:r>
            <a:r>
              <a:rPr lang="zh-CN" altLang="en-US" smtClean="0"/>
              <a:t>免费版   </a:t>
            </a:r>
          </a:p>
          <a:p>
            <a:pPr eaLnBrk="1" hangingPunct="1">
              <a:buFontTx/>
              <a:buNone/>
            </a:pPr>
            <a:r>
              <a:rPr lang="zh-CN" altLang="en-US" smtClean="0"/>
              <a:t>软件大小</a:t>
            </a:r>
            <a:r>
              <a:rPr lang="en-US" altLang="zh-CN" smtClean="0"/>
              <a:t>:2831155KB </a:t>
            </a:r>
          </a:p>
          <a:p>
            <a:pPr eaLnBrk="1" hangingPunct="1">
              <a:buFontTx/>
              <a:buNone/>
            </a:pPr>
            <a:r>
              <a:rPr lang="zh-CN" altLang="en-US" smtClean="0"/>
              <a:t>更新时间</a:t>
            </a:r>
            <a:r>
              <a:rPr lang="en-US" altLang="zh-CN" smtClean="0"/>
              <a:t>:2009-10-30 </a:t>
            </a:r>
          </a:p>
          <a:p>
            <a:pPr eaLnBrk="1" hangingPunct="1">
              <a:buFontTx/>
              <a:buNone/>
            </a:pPr>
            <a:endParaRPr lang="zh-CN" altLang="en-US" smtClean="0"/>
          </a:p>
        </p:txBody>
      </p:sp>
    </p:spTree>
  </p:cSld>
  <p:clrMapOvr>
    <a:masterClrMapping/>
  </p:clrMapOvr>
  <p:transition spd="med" advClick="0"/>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150938" y="447675"/>
            <a:ext cx="7993062" cy="579438"/>
          </a:xfrm>
          <a:prstGeom prst="rect">
            <a:avLst/>
          </a:prstGeom>
          <a:noFill/>
          <a:ln w="9525">
            <a:noFill/>
            <a:miter lim="800000"/>
            <a:headEnd/>
            <a:tailEnd/>
          </a:ln>
        </p:spPr>
        <p:txBody>
          <a:bodyPr>
            <a:spAutoFit/>
          </a:bodyPr>
          <a:lstStyle/>
          <a:p>
            <a:pPr marL="342900" indent="-342900">
              <a:spcBef>
                <a:spcPct val="50000"/>
              </a:spcBef>
            </a:pPr>
            <a:r>
              <a:rPr kumimoji="1" lang="zh-CN" altLang="en-US" sz="3200">
                <a:solidFill>
                  <a:srgbClr val="800000"/>
                </a:solidFill>
              </a:rPr>
              <a:t>实验一    </a:t>
            </a:r>
            <a:r>
              <a:rPr kumimoji="1" lang="en-US" altLang="zh-CN" sz="3200">
                <a:solidFill>
                  <a:srgbClr val="800000"/>
                </a:solidFill>
              </a:rPr>
              <a:t>(2)  </a:t>
            </a:r>
            <a:r>
              <a:rPr lang="en-US" altLang="zh-CN" sz="3200">
                <a:solidFill>
                  <a:srgbClr val="000099"/>
                </a:solidFill>
              </a:rPr>
              <a:t>Linux</a:t>
            </a:r>
            <a:r>
              <a:rPr lang="zh-CN" altLang="en-US" sz="3200">
                <a:solidFill>
                  <a:srgbClr val="000099"/>
                </a:solidFill>
              </a:rPr>
              <a:t>的使用</a:t>
            </a:r>
          </a:p>
        </p:txBody>
      </p:sp>
      <p:sp>
        <p:nvSpPr>
          <p:cNvPr id="30723" name="Text Box 5"/>
          <p:cNvSpPr txBox="1">
            <a:spLocks noChangeArrowheads="1"/>
          </p:cNvSpPr>
          <p:nvPr/>
        </p:nvSpPr>
        <p:spPr bwMode="auto">
          <a:xfrm>
            <a:off x="1042988" y="1412875"/>
            <a:ext cx="7632700" cy="4324350"/>
          </a:xfrm>
          <a:prstGeom prst="rect">
            <a:avLst/>
          </a:prstGeom>
          <a:noFill/>
          <a:ln w="9525">
            <a:noFill/>
            <a:miter lim="800000"/>
            <a:headEnd/>
            <a:tailEnd/>
          </a:ln>
        </p:spPr>
        <p:txBody>
          <a:bodyPr>
            <a:spAutoFit/>
          </a:bodyPr>
          <a:lstStyle/>
          <a:p>
            <a:pPr>
              <a:lnSpc>
                <a:spcPct val="120000"/>
              </a:lnSpc>
              <a:spcBef>
                <a:spcPct val="50000"/>
              </a:spcBef>
              <a:spcAft>
                <a:spcPct val="50000"/>
              </a:spcAft>
            </a:pPr>
            <a:r>
              <a:rPr lang="zh-CN" altLang="en-US" sz="2800">
                <a:solidFill>
                  <a:srgbClr val="800000"/>
                </a:solidFill>
              </a:rPr>
              <a:t>基本命令练习：</a:t>
            </a:r>
          </a:p>
          <a:p>
            <a:pPr>
              <a:lnSpc>
                <a:spcPct val="120000"/>
              </a:lnSpc>
            </a:pPr>
            <a:r>
              <a:rPr lang="zh-CN" altLang="en-US" sz="2400">
                <a:solidFill>
                  <a:schemeClr val="tx1"/>
                </a:solidFill>
              </a:rPr>
              <a:t>（</a:t>
            </a:r>
            <a:r>
              <a:rPr lang="en-US" altLang="zh-CN" sz="2400">
                <a:solidFill>
                  <a:schemeClr val="tx1"/>
                </a:solidFill>
              </a:rPr>
              <a:t>1</a:t>
            </a:r>
            <a:r>
              <a:rPr lang="zh-CN" altLang="en-US" sz="2400">
                <a:solidFill>
                  <a:schemeClr val="tx1"/>
                </a:solidFill>
              </a:rPr>
              <a:t>）使用</a:t>
            </a:r>
            <a:r>
              <a:rPr lang="en-US" altLang="zh-CN" sz="2400">
                <a:solidFill>
                  <a:schemeClr val="tx1"/>
                </a:solidFill>
              </a:rPr>
              <a:t>man</a:t>
            </a:r>
            <a:r>
              <a:rPr lang="zh-CN" altLang="en-US" sz="2400">
                <a:solidFill>
                  <a:schemeClr val="tx1"/>
                </a:solidFill>
              </a:rPr>
              <a:t>命令学习下面的</a:t>
            </a:r>
            <a:r>
              <a:rPr lang="en-US" altLang="zh-CN" sz="2400">
                <a:solidFill>
                  <a:schemeClr val="tx1"/>
                </a:solidFill>
              </a:rPr>
              <a:t>shell</a:t>
            </a:r>
            <a:r>
              <a:rPr lang="zh-CN" altLang="en-US" sz="2400">
                <a:solidFill>
                  <a:schemeClr val="tx1"/>
                </a:solidFill>
              </a:rPr>
              <a:t>命令、系统调用和库函数功能描述及每个命令使用例子：</a:t>
            </a:r>
          </a:p>
          <a:p>
            <a:pPr>
              <a:lnSpc>
                <a:spcPct val="120000"/>
              </a:lnSpc>
            </a:pPr>
            <a:r>
              <a:rPr lang="en-US" altLang="zh-CN" sz="2400">
                <a:solidFill>
                  <a:srgbClr val="000099"/>
                </a:solidFill>
              </a:rPr>
              <a:t>cp,mv,rm,mkdir,rmdir,ls,lpr,cd,tar,gzip,dump</a:t>
            </a:r>
            <a:r>
              <a:rPr lang="zh-CN" altLang="en-US" sz="2400">
                <a:solidFill>
                  <a:srgbClr val="000099"/>
                </a:solidFill>
              </a:rPr>
              <a:t>；</a:t>
            </a:r>
          </a:p>
          <a:p>
            <a:pPr>
              <a:lnSpc>
                <a:spcPct val="120000"/>
              </a:lnSpc>
            </a:pPr>
            <a:r>
              <a:rPr lang="en-US" altLang="zh-CN" sz="2400">
                <a:solidFill>
                  <a:srgbClr val="000099"/>
                </a:solidFill>
              </a:rPr>
              <a:t>Open,read,write,close,pipe,socket,mkfifo,system,printf</a:t>
            </a:r>
          </a:p>
          <a:p>
            <a:pPr>
              <a:lnSpc>
                <a:spcPct val="120000"/>
              </a:lnSpc>
            </a:pPr>
            <a:r>
              <a:rPr lang="zh-CN" altLang="en-US" sz="2400">
                <a:solidFill>
                  <a:schemeClr val="tx1"/>
                </a:solidFill>
              </a:rPr>
              <a:t>（</a:t>
            </a:r>
            <a:r>
              <a:rPr lang="en-US" altLang="zh-CN" sz="2400">
                <a:solidFill>
                  <a:schemeClr val="tx1"/>
                </a:solidFill>
              </a:rPr>
              <a:t>2</a:t>
            </a:r>
            <a:r>
              <a:rPr lang="zh-CN" altLang="en-US" sz="2400">
                <a:solidFill>
                  <a:schemeClr val="tx1"/>
                </a:solidFill>
              </a:rPr>
              <a:t>）查找并显示文件</a:t>
            </a:r>
            <a:r>
              <a:rPr lang="en-US" altLang="zh-CN" sz="2400">
                <a:solidFill>
                  <a:schemeClr val="tx1"/>
                </a:solidFill>
              </a:rPr>
              <a:t>/etc/passwd</a:t>
            </a:r>
            <a:r>
              <a:rPr lang="zh-CN" altLang="en-US" sz="2400">
                <a:solidFill>
                  <a:schemeClr val="tx1"/>
                </a:solidFill>
              </a:rPr>
              <a:t>文件；</a:t>
            </a:r>
          </a:p>
          <a:p>
            <a:pPr>
              <a:lnSpc>
                <a:spcPct val="120000"/>
              </a:lnSpc>
            </a:pPr>
            <a:r>
              <a:rPr lang="zh-CN" altLang="en-US" sz="2400">
                <a:solidFill>
                  <a:schemeClr val="tx1"/>
                </a:solidFill>
              </a:rPr>
              <a:t>（</a:t>
            </a:r>
            <a:r>
              <a:rPr lang="en-US" altLang="zh-CN" sz="2400">
                <a:solidFill>
                  <a:schemeClr val="tx1"/>
                </a:solidFill>
              </a:rPr>
              <a:t>3</a:t>
            </a:r>
            <a:r>
              <a:rPr lang="zh-CN" altLang="en-US" sz="2400">
                <a:solidFill>
                  <a:schemeClr val="tx1"/>
                </a:solidFill>
              </a:rPr>
              <a:t>）查找并显示文件</a:t>
            </a:r>
            <a:r>
              <a:rPr lang="en-US" altLang="zh-CN" sz="2400">
                <a:solidFill>
                  <a:schemeClr val="tx1"/>
                </a:solidFill>
              </a:rPr>
              <a:t>/etc/shadow</a:t>
            </a:r>
            <a:r>
              <a:rPr lang="zh-CN" altLang="en-US" sz="2400">
                <a:solidFill>
                  <a:schemeClr val="tx1"/>
                </a:solidFill>
              </a:rPr>
              <a:t>文件；</a:t>
            </a:r>
          </a:p>
          <a:p>
            <a:pPr>
              <a:lnSpc>
                <a:spcPct val="120000"/>
              </a:lnSpc>
            </a:pPr>
            <a:r>
              <a:rPr lang="zh-CN" altLang="en-US" sz="2400">
                <a:solidFill>
                  <a:schemeClr val="tx1"/>
                </a:solidFill>
              </a:rPr>
              <a:t>（</a:t>
            </a:r>
            <a:r>
              <a:rPr lang="en-US" altLang="zh-CN" sz="2400">
                <a:solidFill>
                  <a:schemeClr val="tx1"/>
                </a:solidFill>
              </a:rPr>
              <a:t>4</a:t>
            </a:r>
            <a:r>
              <a:rPr lang="zh-CN" altLang="en-US" sz="2400">
                <a:solidFill>
                  <a:schemeClr val="tx1"/>
                </a:solidFill>
              </a:rPr>
              <a:t>）查找并显示文件</a:t>
            </a:r>
            <a:r>
              <a:rPr lang="en-US" altLang="zh-CN" sz="2400">
                <a:solidFill>
                  <a:schemeClr val="tx1"/>
                </a:solidFill>
              </a:rPr>
              <a:t>unistd.h</a:t>
            </a:r>
            <a:r>
              <a:rPr lang="zh-CN" altLang="en-US" sz="2400">
                <a:solidFill>
                  <a:schemeClr val="tx1"/>
                </a:solidFill>
              </a:rPr>
              <a:t>的内容，理解其含义；</a:t>
            </a:r>
          </a:p>
          <a:p>
            <a:pPr>
              <a:lnSpc>
                <a:spcPct val="120000"/>
              </a:lnSpc>
            </a:pPr>
            <a:r>
              <a:rPr lang="zh-CN" altLang="en-US" sz="2400">
                <a:solidFill>
                  <a:schemeClr val="tx1"/>
                </a:solidFill>
              </a:rPr>
              <a:t>（</a:t>
            </a:r>
            <a:r>
              <a:rPr lang="en-US" altLang="zh-CN" sz="2400">
                <a:solidFill>
                  <a:schemeClr val="tx1"/>
                </a:solidFill>
              </a:rPr>
              <a:t>5</a:t>
            </a:r>
            <a:r>
              <a:rPr lang="zh-CN" altLang="en-US" sz="2400">
                <a:solidFill>
                  <a:schemeClr val="tx1"/>
                </a:solidFill>
              </a:rPr>
              <a:t>）浏览系统调用表</a:t>
            </a:r>
            <a:r>
              <a:rPr lang="en-US" altLang="zh-CN" sz="2400">
                <a:solidFill>
                  <a:schemeClr val="tx1"/>
                </a:solidFill>
              </a:rPr>
              <a:t>sys_call_table</a:t>
            </a:r>
            <a:r>
              <a:rPr lang="zh-CN" altLang="en-US" sz="2400">
                <a:solidFill>
                  <a:schemeClr val="tx1"/>
                </a:solidFill>
              </a:rPr>
              <a:t>；</a:t>
            </a:r>
            <a:endParaRPr lang="zh-CN" altLang="en-US" sz="2400">
              <a:solidFill>
                <a:srgbClr val="000099"/>
              </a:solidFill>
            </a:endParaRPr>
          </a:p>
        </p:txBody>
      </p:sp>
    </p:spTree>
  </p:cSld>
  <p:clrMapOvr>
    <a:masterClrMapping/>
  </p:clrMapOvr>
  <p:transition spd="med" advClick="0"/>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150938" y="333375"/>
            <a:ext cx="7993062" cy="954088"/>
          </a:xfrm>
          <a:prstGeom prst="rect">
            <a:avLst/>
          </a:prstGeom>
          <a:noFill/>
          <a:ln w="9525">
            <a:noFill/>
            <a:miter lim="800000"/>
            <a:headEnd/>
            <a:tailEnd/>
          </a:ln>
        </p:spPr>
        <p:txBody>
          <a:bodyPr>
            <a:spAutoFit/>
          </a:bodyPr>
          <a:lstStyle/>
          <a:p>
            <a:pPr>
              <a:spcBef>
                <a:spcPct val="50000"/>
              </a:spcBef>
            </a:pPr>
            <a:r>
              <a:rPr kumimoji="1" lang="zh-CN" altLang="en-US" sz="3200">
                <a:solidFill>
                  <a:srgbClr val="800000"/>
                </a:solidFill>
              </a:rPr>
              <a:t>实验一 </a:t>
            </a:r>
            <a:r>
              <a:rPr kumimoji="1" lang="en-US" altLang="zh-CN" sz="3200">
                <a:solidFill>
                  <a:srgbClr val="800000"/>
                </a:solidFill>
              </a:rPr>
              <a:t>(3)  </a:t>
            </a:r>
            <a:r>
              <a:rPr lang="zh-CN" altLang="en-US" sz="3200">
                <a:solidFill>
                  <a:srgbClr val="000099"/>
                </a:solidFill>
              </a:rPr>
              <a:t>制作</a:t>
            </a:r>
            <a:r>
              <a:rPr lang="en-US" altLang="zh-CN" sz="3200">
                <a:solidFill>
                  <a:srgbClr val="000099"/>
                </a:solidFill>
              </a:rPr>
              <a:t>Linux</a:t>
            </a:r>
            <a:r>
              <a:rPr lang="zh-CN" altLang="en-US" sz="3200">
                <a:solidFill>
                  <a:srgbClr val="000099"/>
                </a:solidFill>
              </a:rPr>
              <a:t>启动盘</a:t>
            </a:r>
          </a:p>
          <a:p>
            <a:endParaRPr lang="en-US" altLang="zh-CN" sz="2400">
              <a:solidFill>
                <a:srgbClr val="000099"/>
              </a:solidFill>
              <a:ea typeface="宋体" pitchFamily="2" charset="-122"/>
            </a:endParaRPr>
          </a:p>
        </p:txBody>
      </p:sp>
      <p:sp>
        <p:nvSpPr>
          <p:cNvPr id="31747" name="Rectangle 4"/>
          <p:cNvSpPr>
            <a:spLocks noChangeArrowheads="1"/>
          </p:cNvSpPr>
          <p:nvPr/>
        </p:nvSpPr>
        <p:spPr bwMode="auto">
          <a:xfrm>
            <a:off x="971550" y="1412875"/>
            <a:ext cx="7559675" cy="4664075"/>
          </a:xfrm>
          <a:prstGeom prst="rect">
            <a:avLst/>
          </a:prstGeom>
          <a:solidFill>
            <a:schemeClr val="accent1"/>
          </a:solidFill>
          <a:ln w="9525">
            <a:noFill/>
            <a:miter lim="800000"/>
            <a:headEnd/>
            <a:tailEnd/>
          </a:ln>
        </p:spPr>
        <p:txBody>
          <a:bodyPr anchor="ctr">
            <a:spAutoFit/>
          </a:bodyPr>
          <a:lstStyle/>
          <a:p>
            <a:pPr>
              <a:buClr>
                <a:srgbClr val="800000"/>
              </a:buClr>
              <a:buFont typeface="Wingdings" pitchFamily="2" charset="2"/>
              <a:buChar char="u"/>
            </a:pPr>
            <a:r>
              <a:rPr lang="en-US" altLang="zh-CN" sz="2000">
                <a:solidFill>
                  <a:srgbClr val="000099"/>
                </a:solidFill>
                <a:ea typeface="宋体" pitchFamily="2" charset="-122"/>
              </a:rPr>
              <a:t> </a:t>
            </a:r>
            <a:r>
              <a:rPr lang="en-US" altLang="zh-CN" sz="2000" i="1">
                <a:solidFill>
                  <a:srgbClr val="000099"/>
                </a:solidFill>
                <a:ea typeface="宋体" pitchFamily="2" charset="-122"/>
              </a:rPr>
              <a:t>boot</a:t>
            </a:r>
            <a:r>
              <a:rPr lang="zh-CN" altLang="en-US" sz="2000" i="1">
                <a:solidFill>
                  <a:srgbClr val="000099"/>
                </a:solidFill>
                <a:ea typeface="宋体" pitchFamily="2" charset="-122"/>
              </a:rPr>
              <a:t>盘</a:t>
            </a:r>
            <a:r>
              <a:rPr lang="zh-CN" altLang="en-US" sz="2000" b="0" i="1">
                <a:solidFill>
                  <a:srgbClr val="000099"/>
                </a:solidFill>
                <a:ea typeface="宋体" pitchFamily="2" charset="-122"/>
              </a:rPr>
              <a:t>  </a:t>
            </a:r>
            <a:r>
              <a:rPr lang="zh-CN" altLang="en-US" sz="2000" b="0">
                <a:solidFill>
                  <a:srgbClr val="000099"/>
                </a:solidFill>
                <a:ea typeface="宋体" pitchFamily="2" charset="-122"/>
              </a:rPr>
              <a:t>包括能用于启动的内核映像的软盘。可以用它引导内核并从其它盘上加载根文件系统。在</a:t>
            </a:r>
            <a:r>
              <a:rPr lang="en-US" altLang="zh-CN" sz="2000" b="0">
                <a:solidFill>
                  <a:srgbClr val="000099"/>
                </a:solidFill>
                <a:ea typeface="宋体" pitchFamily="2" charset="-122"/>
              </a:rPr>
              <a:t>boot </a:t>
            </a:r>
            <a:r>
              <a:rPr lang="zh-CN" altLang="en-US" sz="2000" b="0">
                <a:solidFill>
                  <a:srgbClr val="000099"/>
                </a:solidFill>
                <a:ea typeface="宋体" pitchFamily="2" charset="-122"/>
              </a:rPr>
              <a:t>盘中的内核必须被告知从哪里寻找并加载根文件系统。通常我们从另一张软盘上加载根文件系统，当然也能配置成加载硬盘上的根文件系统。我们可以使用这一方法测试新的内核，在内核源代码目录使用</a:t>
            </a:r>
            <a:r>
              <a:rPr lang="zh-CN" altLang="en-US" sz="2000" b="0">
                <a:solidFill>
                  <a:srgbClr val="000099"/>
                </a:solidFill>
                <a:latin typeface="宋体" pitchFamily="2" charset="-122"/>
                <a:ea typeface="宋体" pitchFamily="2" charset="-122"/>
              </a:rPr>
              <a:t>“</a:t>
            </a:r>
            <a:r>
              <a:rPr lang="en-US" altLang="zh-CN" sz="2000" b="0">
                <a:solidFill>
                  <a:srgbClr val="000099"/>
                </a:solidFill>
                <a:ea typeface="宋体" pitchFamily="2" charset="-122"/>
              </a:rPr>
              <a:t>make zdisk</a:t>
            </a:r>
            <a:r>
              <a:rPr lang="en-US" altLang="zh-CN" sz="2000" b="0">
                <a:solidFill>
                  <a:srgbClr val="000099"/>
                </a:solidFill>
                <a:latin typeface="宋体" pitchFamily="2" charset="-122"/>
                <a:ea typeface="宋体" pitchFamily="2" charset="-122"/>
              </a:rPr>
              <a:t>”</a:t>
            </a:r>
            <a:r>
              <a:rPr lang="zh-CN" altLang="en-US" sz="2000" b="0">
                <a:solidFill>
                  <a:srgbClr val="000099"/>
                </a:solidFill>
                <a:ea typeface="宋体" pitchFamily="2" charset="-122"/>
              </a:rPr>
              <a:t>便能自动生产这样的</a:t>
            </a:r>
            <a:r>
              <a:rPr lang="en-US" altLang="zh-CN" sz="2000" b="0">
                <a:solidFill>
                  <a:srgbClr val="000099"/>
                </a:solidFill>
                <a:ea typeface="宋体" pitchFamily="2" charset="-122"/>
              </a:rPr>
              <a:t>boot</a:t>
            </a:r>
            <a:r>
              <a:rPr lang="zh-CN" altLang="en-US" sz="2000" b="0">
                <a:solidFill>
                  <a:srgbClr val="000099"/>
                </a:solidFill>
                <a:ea typeface="宋体" pitchFamily="2" charset="-122"/>
              </a:rPr>
              <a:t>盘。</a:t>
            </a:r>
          </a:p>
          <a:p>
            <a:pPr>
              <a:buClr>
                <a:srgbClr val="800000"/>
              </a:buClr>
              <a:buFont typeface="Wingdings" pitchFamily="2" charset="2"/>
              <a:buChar char="u"/>
            </a:pPr>
            <a:r>
              <a:rPr lang="en-US" altLang="zh-CN" sz="2000" i="1">
                <a:solidFill>
                  <a:srgbClr val="000099"/>
                </a:solidFill>
                <a:ea typeface="宋体" pitchFamily="2" charset="-122"/>
              </a:rPr>
              <a:t>root</a:t>
            </a:r>
            <a:r>
              <a:rPr lang="zh-CN" altLang="en-US" sz="2000" i="1">
                <a:solidFill>
                  <a:srgbClr val="000099"/>
                </a:solidFill>
                <a:ea typeface="宋体" pitchFamily="2" charset="-122"/>
              </a:rPr>
              <a:t>盘</a:t>
            </a:r>
            <a:r>
              <a:rPr lang="zh-CN" altLang="en-US" sz="2000" b="0" i="1">
                <a:solidFill>
                  <a:srgbClr val="000099"/>
                </a:solidFill>
                <a:ea typeface="宋体" pitchFamily="2" charset="-122"/>
              </a:rPr>
              <a:t>  </a:t>
            </a:r>
            <a:r>
              <a:rPr lang="zh-CN" altLang="en-US" sz="2000" b="0">
                <a:solidFill>
                  <a:srgbClr val="000099"/>
                </a:solidFill>
                <a:ea typeface="宋体" pitchFamily="2" charset="-122"/>
              </a:rPr>
              <a:t>包括运行</a:t>
            </a:r>
            <a:r>
              <a:rPr lang="en-US" altLang="zh-CN" sz="2000" b="0">
                <a:solidFill>
                  <a:srgbClr val="000099"/>
                </a:solidFill>
                <a:ea typeface="宋体" pitchFamily="2" charset="-122"/>
              </a:rPr>
              <a:t>Linux </a:t>
            </a:r>
            <a:r>
              <a:rPr lang="zh-CN" altLang="en-US" sz="2000" b="0">
                <a:solidFill>
                  <a:srgbClr val="000099"/>
                </a:solidFill>
                <a:ea typeface="宋体" pitchFamily="2" charset="-122"/>
              </a:rPr>
              <a:t>系统所必需的文件的软盘。它用于在内核引导完成后被加载为系统的根文件系统。</a:t>
            </a:r>
            <a:r>
              <a:rPr lang="en-US" altLang="zh-CN" sz="2000" b="0">
                <a:solidFill>
                  <a:srgbClr val="000099"/>
                </a:solidFill>
                <a:ea typeface="宋体" pitchFamily="2" charset="-122"/>
              </a:rPr>
              <a:t>root</a:t>
            </a:r>
            <a:r>
              <a:rPr lang="zh-CN" altLang="en-US" sz="2000" b="0">
                <a:solidFill>
                  <a:srgbClr val="000099"/>
                </a:solidFill>
                <a:ea typeface="宋体" pitchFamily="2" charset="-122"/>
              </a:rPr>
              <a:t>盘通常会被复制到</a:t>
            </a:r>
            <a:r>
              <a:rPr lang="en-US" altLang="zh-CN" sz="2000" b="0">
                <a:solidFill>
                  <a:srgbClr val="000099"/>
                </a:solidFill>
                <a:ea typeface="宋体" pitchFamily="2" charset="-122"/>
              </a:rPr>
              <a:t>ramdisk</a:t>
            </a:r>
            <a:r>
              <a:rPr lang="zh-CN" altLang="en-US" sz="2000" b="0">
                <a:solidFill>
                  <a:srgbClr val="000099"/>
                </a:solidFill>
                <a:ea typeface="宋体" pitchFamily="2" charset="-122"/>
              </a:rPr>
              <a:t>（在内存中模拟的磁盘）中以加快读写速度。</a:t>
            </a:r>
          </a:p>
          <a:p>
            <a:pPr>
              <a:buClr>
                <a:srgbClr val="800000"/>
              </a:buClr>
              <a:buFont typeface="Wingdings" pitchFamily="2" charset="2"/>
              <a:buChar char="u"/>
            </a:pPr>
            <a:r>
              <a:rPr lang="en-US" altLang="zh-CN" sz="2000" i="1">
                <a:solidFill>
                  <a:srgbClr val="000099"/>
                </a:solidFill>
                <a:ea typeface="宋体" pitchFamily="2" charset="-122"/>
              </a:rPr>
              <a:t>boot/root</a:t>
            </a:r>
            <a:r>
              <a:rPr lang="zh-CN" altLang="en-US" sz="2000" i="1">
                <a:solidFill>
                  <a:srgbClr val="000099"/>
                </a:solidFill>
                <a:ea typeface="宋体" pitchFamily="2" charset="-122"/>
              </a:rPr>
              <a:t>盘</a:t>
            </a:r>
            <a:r>
              <a:rPr lang="zh-CN" altLang="en-US" sz="2000" b="0" i="1">
                <a:solidFill>
                  <a:srgbClr val="000099"/>
                </a:solidFill>
                <a:ea typeface="宋体" pitchFamily="2" charset="-122"/>
              </a:rPr>
              <a:t>   </a:t>
            </a:r>
            <a:r>
              <a:rPr lang="zh-CN" altLang="en-US" sz="2000" b="0">
                <a:solidFill>
                  <a:srgbClr val="000099"/>
                </a:solidFill>
                <a:ea typeface="宋体" pitchFamily="2" charset="-122"/>
              </a:rPr>
              <a:t>既包括内核又包括根文件系统的软盘。它包含了引导和运行</a:t>
            </a:r>
            <a:r>
              <a:rPr lang="en-US" altLang="zh-CN" sz="2000" b="0">
                <a:solidFill>
                  <a:srgbClr val="000099"/>
                </a:solidFill>
                <a:ea typeface="宋体" pitchFamily="2" charset="-122"/>
              </a:rPr>
              <a:t>Linux </a:t>
            </a:r>
            <a:r>
              <a:rPr lang="zh-CN" altLang="en-US" sz="2000" b="0">
                <a:solidFill>
                  <a:srgbClr val="000099"/>
                </a:solidFill>
                <a:ea typeface="宋体" pitchFamily="2" charset="-122"/>
              </a:rPr>
              <a:t>系统必需的文件。但随着内核越来越大，将这些必需的文件压缩在一张软盘中也越发困难了。</a:t>
            </a:r>
          </a:p>
          <a:p>
            <a:pPr>
              <a:buClr>
                <a:srgbClr val="800000"/>
              </a:buClr>
              <a:buFont typeface="Wingdings" pitchFamily="2" charset="2"/>
              <a:buChar char="u"/>
            </a:pPr>
            <a:r>
              <a:rPr lang="en-US" altLang="zh-CN" sz="2000" i="1">
                <a:solidFill>
                  <a:srgbClr val="000099"/>
                </a:solidFill>
                <a:ea typeface="宋体" pitchFamily="2" charset="-122"/>
              </a:rPr>
              <a:t>utility</a:t>
            </a:r>
            <a:r>
              <a:rPr lang="zh-CN" altLang="en-US" sz="2000" i="1">
                <a:solidFill>
                  <a:srgbClr val="000099"/>
                </a:solidFill>
                <a:ea typeface="宋体" pitchFamily="2" charset="-122"/>
              </a:rPr>
              <a:t>盘</a:t>
            </a:r>
            <a:r>
              <a:rPr lang="zh-CN" altLang="en-US" sz="2000" b="0" i="1">
                <a:solidFill>
                  <a:srgbClr val="000099"/>
                </a:solidFill>
                <a:ea typeface="宋体" pitchFamily="2" charset="-122"/>
              </a:rPr>
              <a:t>   </a:t>
            </a:r>
            <a:r>
              <a:rPr lang="zh-CN" altLang="en-US" sz="2000" b="0">
                <a:solidFill>
                  <a:srgbClr val="000099"/>
                </a:solidFill>
                <a:ea typeface="宋体" pitchFamily="2" charset="-122"/>
              </a:rPr>
              <a:t>包含一个文件系统的软盘，但此文件系统不像</a:t>
            </a:r>
            <a:r>
              <a:rPr lang="en-US" altLang="zh-CN" sz="2000" b="0">
                <a:solidFill>
                  <a:srgbClr val="000099"/>
                </a:solidFill>
                <a:ea typeface="宋体" pitchFamily="2" charset="-122"/>
              </a:rPr>
              <a:t>root</a:t>
            </a:r>
            <a:r>
              <a:rPr lang="zh-CN" altLang="en-US" sz="2000" b="0">
                <a:solidFill>
                  <a:srgbClr val="000099"/>
                </a:solidFill>
                <a:ea typeface="宋体" pitchFamily="2" charset="-122"/>
              </a:rPr>
              <a:t>盘被用于加载为根文件系统。它只是个附加的数据盘，用于保存一些工具程序等。</a:t>
            </a:r>
          </a:p>
        </p:txBody>
      </p:sp>
    </p:spTree>
  </p:cSld>
  <p:clrMapOvr>
    <a:masterClrMapping/>
  </p:clrMapOvr>
  <p:transition spd="med" advClick="0"/>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Blank Presentation">
      <a:majorFont>
        <a:latin typeface="Times New Roman"/>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5400" b="1" i="0" u="none" strike="noStrike" cap="none" normalizeH="0" baseline="0" smtClean="0">
            <a:ln>
              <a:noFill/>
            </a:ln>
            <a:solidFill>
              <a:srgbClr val="FF3300"/>
            </a:solidFill>
            <a:effectLst/>
            <a:latin typeface="Times New Roman" pitchFamily="18" charset="0"/>
            <a:ea typeface="华文中宋"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5400" b="1" i="0" u="none" strike="noStrike" cap="none" normalizeH="0" baseline="0" smtClean="0">
            <a:ln>
              <a:noFill/>
            </a:ln>
            <a:solidFill>
              <a:srgbClr val="FF3300"/>
            </a:solidFill>
            <a:effectLst/>
            <a:latin typeface="Times New Roman" pitchFamily="18" charset="0"/>
            <a:ea typeface="华文中宋" pitchFamily="2" charset="-122"/>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2428</TotalTime>
  <Words>7764</Words>
  <Application>Microsoft Office PowerPoint</Application>
  <PresentationFormat>全屏显示(4:3)</PresentationFormat>
  <Paragraphs>1080</Paragraphs>
  <Slides>96</Slides>
  <Notes>18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96</vt:i4>
      </vt:variant>
    </vt:vector>
  </HeadingPairs>
  <TitlesOfParts>
    <vt:vector size="112" baseType="lpstr">
      <vt:lpstr>Gulim</vt:lpstr>
      <vt:lpstr>MS Mincho</vt:lpstr>
      <vt:lpstr>华文行楷</vt:lpstr>
      <vt:lpstr>华文中宋</vt:lpstr>
      <vt:lpstr>楷体</vt:lpstr>
      <vt:lpstr>楷体_GB2312</vt:lpstr>
      <vt:lpstr>宋体</vt:lpstr>
      <vt:lpstr>-보람B</vt:lpstr>
      <vt:lpstr>-보람M</vt:lpstr>
      <vt:lpstr>Angsana New</vt:lpstr>
      <vt:lpstr>Arial</vt:lpstr>
      <vt:lpstr>Times New Roman</vt:lpstr>
      <vt:lpstr>Verdana</vt:lpstr>
      <vt:lpstr>Vrinda</vt:lpstr>
      <vt:lpstr>Wingdings</vt:lpstr>
      <vt:lpstr>Blank Presentation</vt:lpstr>
      <vt:lpstr>第一章  概述</vt:lpstr>
      <vt:lpstr>本章知识点</vt:lpstr>
      <vt:lpstr>第一章  概述</vt:lpstr>
      <vt:lpstr>1.1 回顾--操作系统相关概念</vt:lpstr>
      <vt:lpstr>1.1 回顾--操作系统相关概念</vt:lpstr>
      <vt:lpstr>什么是操作系统？</vt:lpstr>
      <vt:lpstr>什么是操作系统？</vt:lpstr>
      <vt:lpstr>操作系统的特征</vt:lpstr>
      <vt:lpstr>资源抽象 </vt:lpstr>
      <vt:lpstr>资源抽象 </vt:lpstr>
      <vt:lpstr>操作系统虚拟化</vt:lpstr>
      <vt:lpstr>Linux内核虚拟机</vt:lpstr>
      <vt:lpstr>虚拟应用</vt:lpstr>
      <vt:lpstr>资源共享</vt:lpstr>
      <vt:lpstr>1.2 UNIX简介</vt:lpstr>
      <vt:lpstr>PowerPoint 演示文稿</vt:lpstr>
      <vt:lpstr>PowerPoint 演示文稿</vt:lpstr>
      <vt:lpstr>PowerPoint 演示文稿</vt:lpstr>
      <vt:lpstr>GNU Operating System </vt:lpstr>
      <vt:lpstr>GNU Operating System </vt:lpstr>
      <vt:lpstr>1.2 UNIX简介</vt:lpstr>
      <vt:lpstr>PowerPoint 演示文稿</vt:lpstr>
      <vt:lpstr>1.2 UNIX简介</vt:lpstr>
      <vt:lpstr>1.3 UNIX的优缺点</vt:lpstr>
      <vt:lpstr>Linux与UNIX的关系</vt:lpstr>
      <vt:lpstr>A few major examples of software from the GNU Project distributed under the GPL follow: </vt:lpstr>
      <vt:lpstr>1.4 Linux使用入门</vt:lpstr>
      <vt:lpstr>.profile是只读文件，内容如下： </vt:lpstr>
      <vt:lpstr>PowerPoint 演示文稿</vt:lpstr>
      <vt:lpstr>PowerPoint 演示文稿</vt:lpstr>
      <vt:lpstr>1.4 Linux使用入门</vt:lpstr>
      <vt:lpstr>1.4 Linux使用入门</vt:lpstr>
      <vt:lpstr>1.4 Linux使用入门</vt:lpstr>
      <vt:lpstr>1.日期时间命令                    date [“+[char string]%param” ]</vt:lpstr>
      <vt:lpstr>2.日历命令           cal [ [month] year] </vt:lpstr>
      <vt:lpstr>3.在线用户查询命令                who [-u[H]] </vt:lpstr>
      <vt:lpstr>PowerPoint 演示文稿</vt:lpstr>
      <vt:lpstr>4.修改口令命令                              passwd</vt:lpstr>
      <vt:lpstr>6.显示系统名称             uname [option]</vt:lpstr>
      <vt:lpstr>7.清屏命令clear </vt:lpstr>
      <vt:lpstr>10. 查阅联机手册</vt:lpstr>
      <vt:lpstr>man命令格式：                        man [option] command-list </vt:lpstr>
      <vt:lpstr>例如：使用man查看cd命令。 </vt:lpstr>
      <vt:lpstr>11.计算器命令bc </vt:lpstr>
      <vt:lpstr>1.4 Linux使用入门</vt:lpstr>
      <vt:lpstr>1. 认识用户和组   </vt:lpstr>
      <vt:lpstr>1. 认识用户和组</vt:lpstr>
      <vt:lpstr>1. 认识用户和组</vt:lpstr>
      <vt:lpstr>2. root 账号   </vt:lpstr>
      <vt:lpstr>3. 影子密码体系</vt:lpstr>
      <vt:lpstr>3. 影子密码体系</vt:lpstr>
      <vt:lpstr>3. 影子密码体系</vt:lpstr>
      <vt:lpstr>3. 影子密码体系</vt:lpstr>
      <vt:lpstr>3. 影子密码体系</vt:lpstr>
      <vt:lpstr>3. 影子密码体系</vt:lpstr>
      <vt:lpstr>4. 管理用户命令</vt:lpstr>
      <vt:lpstr>4. 管理用户命令</vt:lpstr>
      <vt:lpstr>4. 管理用户命令 </vt:lpstr>
      <vt:lpstr>PowerPoint 演示文稿</vt:lpstr>
      <vt:lpstr>4. 管理用户命令 </vt:lpstr>
      <vt:lpstr>PowerPoint 演示文稿</vt:lpstr>
      <vt:lpstr>4. 管理用户命令</vt:lpstr>
      <vt:lpstr>4. 管理用户命令 </vt:lpstr>
      <vt:lpstr>4. 管理用户命令</vt:lpstr>
      <vt:lpstr>PowerPoint 演示文稿</vt:lpstr>
      <vt:lpstr>4. 管理用户命令</vt:lpstr>
      <vt:lpstr>1.5   Linux安装</vt:lpstr>
      <vt:lpstr>Linux的版本 </vt:lpstr>
      <vt:lpstr>Linux的版本 </vt:lpstr>
      <vt:lpstr>Redhat5.4的系统文件结构 </vt:lpstr>
      <vt:lpstr>Linux安装步骤</vt:lpstr>
      <vt:lpstr>Linux磁盘分区</vt:lpstr>
      <vt:lpstr>Linux使用难题</vt:lpstr>
      <vt:lpstr>解决方法一：使用yum软件包管理器</vt:lpstr>
      <vt:lpstr>解决方法二：使用相近的linux软件包</vt:lpstr>
      <vt:lpstr>Yum的配置文件修改</vt:lpstr>
      <vt:lpstr>Yum的配置文件修改</vt:lpstr>
      <vt:lpstr>Yum的配置文件修改</vt:lpstr>
      <vt:lpstr>Yum的配置文件修改</vt:lpstr>
      <vt:lpstr>Yum的配置文件修改</vt:lpstr>
      <vt:lpstr>Yum的配置文件修改</vt:lpstr>
      <vt:lpstr>Linux下如何查看windows分区</vt:lpstr>
      <vt:lpstr>Linux下如何查看windows分区</vt:lpstr>
      <vt:lpstr>Linux下如何查看windows分区</vt:lpstr>
      <vt:lpstr>Linux下如何查看windows分区</vt:lpstr>
      <vt:lpstr>Linux下如何查看office文件</vt:lpstr>
      <vt:lpstr>Linux下如何查看office文件</vt:lpstr>
      <vt:lpstr>Openoffice界面</vt:lpstr>
      <vt:lpstr>Linux下如何播放视频</vt:lpstr>
      <vt:lpstr>Linux下如何运行windows文件</vt:lpstr>
      <vt:lpstr>Linux下最好用的一个键</vt:lpstr>
      <vt:lpstr>第一章  作业</vt:lpstr>
      <vt:lpstr>PowerPoint 演示文稿</vt:lpstr>
      <vt:lpstr>实验一    (1)  Linux的安装 </vt:lpstr>
      <vt:lpstr>PowerPoint 演示文稿</vt:lpstr>
      <vt:lpstr>PowerPoint 演示文稿</vt:lpstr>
    </vt:vector>
  </TitlesOfParts>
  <Company>番茄花园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xhl</dc:creator>
  <cp:lastModifiedBy>xu</cp:lastModifiedBy>
  <cp:revision>424</cp:revision>
  <dcterms:created xsi:type="dcterms:W3CDTF">2009-06-03T08:14:13Z</dcterms:created>
  <dcterms:modified xsi:type="dcterms:W3CDTF">2017-09-04T02:53:33Z</dcterms:modified>
</cp:coreProperties>
</file>