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3" r:id="rId4"/>
    <p:sldId id="266" r:id="rId5"/>
    <p:sldId id="267" r:id="rId6"/>
    <p:sldId id="270" r:id="rId7"/>
    <p:sldId id="274" r:id="rId8"/>
    <p:sldId id="273" r:id="rId9"/>
    <p:sldId id="272" r:id="rId10"/>
    <p:sldId id="271" r:id="rId11"/>
    <p:sldId id="276" r:id="rId12"/>
    <p:sldId id="277" r:id="rId13"/>
    <p:sldId id="275" r:id="rId14"/>
    <p:sldId id="280" r:id="rId15"/>
    <p:sldId id="279" r:id="rId16"/>
    <p:sldId id="278" r:id="rId17"/>
    <p:sldId id="284" r:id="rId18"/>
    <p:sldId id="285" r:id="rId19"/>
    <p:sldId id="281" r:id="rId20"/>
    <p:sldId id="283" r:id="rId21"/>
    <p:sldId id="282" r:id="rId22"/>
    <p:sldId id="302" r:id="rId23"/>
    <p:sldId id="287" r:id="rId24"/>
    <p:sldId id="289" r:id="rId25"/>
    <p:sldId id="293" r:id="rId26"/>
    <p:sldId id="292" r:id="rId27"/>
    <p:sldId id="291" r:id="rId28"/>
    <p:sldId id="294" r:id="rId29"/>
    <p:sldId id="295" r:id="rId30"/>
    <p:sldId id="286" r:id="rId31"/>
    <p:sldId id="299" r:id="rId32"/>
    <p:sldId id="290" r:id="rId33"/>
    <p:sldId id="296" r:id="rId34"/>
    <p:sldId id="300" r:id="rId35"/>
    <p:sldId id="301"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1" autoAdjust="0"/>
    <p:restoredTop sz="96133" autoAdjust="0"/>
  </p:normalViewPr>
  <p:slideViewPr>
    <p:cSldViewPr>
      <p:cViewPr>
        <p:scale>
          <a:sx n="75" d="100"/>
          <a:sy n="75" d="100"/>
        </p:scale>
        <p:origin x="-67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ED2817B0-785F-45DE-94F0-74DFD79F6F4C}" type="datetimeFigureOut">
              <a:rPr lang="zh-CN" altLang="en-US"/>
              <a:pPr>
                <a:defRPr/>
              </a:pPr>
              <a:t>2015/5/15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46DCE25B-648D-4784-B9D1-822A4269FD8E}" type="slidenum">
              <a:rPr lang="zh-CN" altLang="en-US"/>
              <a:pPr>
                <a:defRPr/>
              </a:pPr>
              <a:t>‹#›</a:t>
            </a:fld>
            <a:endParaRPr lang="zh-CN" altLang="en-US"/>
          </a:p>
        </p:txBody>
      </p:sp>
    </p:spTree>
    <p:extLst>
      <p:ext uri="{BB962C8B-B14F-4D97-AF65-F5344CB8AC3E}">
        <p14:creationId xmlns:p14="http://schemas.microsoft.com/office/powerpoint/2010/main" val="13477113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DCE25B-648D-4784-B9D1-822A4269FD8E}" type="slidenum">
              <a:rPr lang="zh-CN" altLang="en-US" smtClean="0"/>
              <a:pPr>
                <a:defRPr/>
              </a:pPr>
              <a:t>9</a:t>
            </a:fld>
            <a:endParaRPr lang="zh-CN" altLang="en-US"/>
          </a:p>
        </p:txBody>
      </p:sp>
    </p:spTree>
    <p:extLst>
      <p:ext uri="{BB962C8B-B14F-4D97-AF65-F5344CB8AC3E}">
        <p14:creationId xmlns:p14="http://schemas.microsoft.com/office/powerpoint/2010/main" val="155824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FD596BE-6376-483E-BE4A-6B97BE44D591}" type="datetime1">
              <a:rPr lang="zh-CN" altLang="en-US" smtClean="0"/>
              <a:t>2015/5/15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C7CAD4-1D8C-4E04-BBE8-C566A520DF56}"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1455C7E-FADA-4CAC-987C-7ECE0F287424}" type="datetime1">
              <a:rPr lang="zh-CN" altLang="en-US" smtClean="0"/>
              <a:t>2015/5/15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78886F-8802-44B5-ADD6-33AF0AA3E31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0CA700E-AC8D-40B0-ACEA-7D0BBAE0FC72}" type="datetime1">
              <a:rPr lang="zh-CN" altLang="en-US" smtClean="0"/>
              <a:t>2015/5/15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56A9AA-72A6-4EB1-B626-B2519768F52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5FE1B2-CC31-4D6A-B90C-2553C3D8A8D5}" type="datetime1">
              <a:rPr lang="zh-CN" altLang="en-US" smtClean="0"/>
              <a:t>2015/5/15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EF5785-7797-472B-B961-2511AED9747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DA2E54-9B72-4AC9-8D81-8BBF1B2D6100}" type="datetime1">
              <a:rPr lang="zh-CN" altLang="en-US" smtClean="0"/>
              <a:t>2015/5/15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F98468-8A1C-463A-BB08-472B8BB551A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4516F04-6597-41DC-A77D-971B76256667}" type="datetime1">
              <a:rPr lang="zh-CN" altLang="en-US" smtClean="0"/>
              <a:t>2015/5/15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8CBAEB-86F5-49EA-88CC-1222B81AD17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5FEF550-DE25-44BD-AA9E-6EE9C42C8BE8}" type="datetime1">
              <a:rPr lang="zh-CN" altLang="en-US" smtClean="0"/>
              <a:t>2015/5/15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8C9899E-88D0-49CB-B4CC-5F6E1C38C7B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7288306-1383-48EC-90E7-7459B332F1CE}" type="datetime1">
              <a:rPr lang="zh-CN" altLang="en-US" smtClean="0"/>
              <a:t>2015/5/15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8560E8C-0E90-4256-A00E-458B0FDD317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5C93456-4455-4E4B-9EED-578358B0BD36}" type="datetime1">
              <a:rPr lang="zh-CN" altLang="en-US" smtClean="0"/>
              <a:t>2015/5/15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22DBB5A-1635-4ACA-A9D5-83C879FFF09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46CCF39-9A15-48DE-8479-863CE4C56CCF}" type="datetime1">
              <a:rPr lang="zh-CN" altLang="en-US" smtClean="0"/>
              <a:t>2015/5/15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3771839-19D5-4D2A-A142-19045D2E0CE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D906D24-E2EF-4407-B299-D9B4B5DFF2F0}" type="datetime1">
              <a:rPr lang="zh-CN" altLang="en-US" smtClean="0"/>
              <a:t>2015/5/15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8404B09-0A66-4568-A762-578EFF134B3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B7F38B-5EB4-43CF-A2EA-F5E3CC173221}" type="datetime1">
              <a:rPr lang="zh-CN" altLang="en-US" smtClean="0"/>
              <a:t>2015/5/15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6E1138E-6810-4060-B452-2558E4E62B4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oleObject" Target="../embeddings/oleObject3.bin"/><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oleObject" Target="../embeddings/oleObject5.bin"/><Relationship Id="rId4" Type="http://schemas.openxmlformats.org/officeDocument/2006/relationships/image" Target="../media/image23.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jpeg"/><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oleObject" Target="../embeddings/oleObject6.bin"/><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jpeg"/><Relationship Id="rId7" Type="http://schemas.openxmlformats.org/officeDocument/2006/relationships/image" Target="../media/image28.e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7.emf"/><Relationship Id="rId10" Type="http://schemas.openxmlformats.org/officeDocument/2006/relationships/image" Target="../media/image37.png"/><Relationship Id="rId4" Type="http://schemas.openxmlformats.org/officeDocument/2006/relationships/oleObject" Target="../embeddings/oleObject8.bin"/><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90.png"/><Relationship Id="rId5" Type="http://schemas.openxmlformats.org/officeDocument/2006/relationships/image" Target="../media/image28.e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9.e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31.png"/><Relationship Id="rId5" Type="http://schemas.openxmlformats.org/officeDocument/2006/relationships/image" Target="../media/image29.emf"/><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jpeg"/><Relationship Id="rId7" Type="http://schemas.openxmlformats.org/officeDocument/2006/relationships/image" Target="../media/image33.e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32.e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41.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42.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50.png"/><Relationship Id="rId3" Type="http://schemas.openxmlformats.org/officeDocument/2006/relationships/image" Target="../media/image2.jpeg"/><Relationship Id="rId7" Type="http://schemas.openxmlformats.org/officeDocument/2006/relationships/image" Target="../media/image44.wmf"/><Relationship Id="rId12" Type="http://schemas.openxmlformats.org/officeDocument/2006/relationships/image" Target="../media/image49.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18.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45.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jpeg"/><Relationship Id="rId7" Type="http://schemas.openxmlformats.org/officeDocument/2006/relationships/image" Target="../media/image48.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47.wmf"/><Relationship Id="rId4" Type="http://schemas.openxmlformats.org/officeDocument/2006/relationships/oleObject" Target="../embeddings/oleObject21.bin"/><Relationship Id="rId9" Type="http://schemas.openxmlformats.org/officeDocument/2006/relationships/image" Target="../media/image49.wmf"/></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xml"/><Relationship Id="rId7" Type="http://schemas.openxmlformats.org/officeDocument/2006/relationships/image" Target="../media/image13.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5.png"/><Relationship Id="rId4" Type="http://schemas.openxmlformats.org/officeDocument/2006/relationships/image" Target="../media/image2.jpeg"/><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Box 5"/>
          <p:cNvSpPr>
            <a:spLocks noChangeArrowheads="1"/>
          </p:cNvSpPr>
          <p:nvPr/>
        </p:nvSpPr>
        <p:spPr bwMode="auto">
          <a:xfrm>
            <a:off x="1475656" y="1633155"/>
            <a:ext cx="6336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3200" dirty="0" smtClean="0">
                <a:solidFill>
                  <a:srgbClr val="0070C0"/>
                </a:solidFill>
                <a:latin typeface="微软雅黑" pitchFamily="34" charset="-122"/>
                <a:ea typeface="微软雅黑" pitchFamily="34" charset="-122"/>
                <a:sym typeface="微软雅黑" pitchFamily="34" charset="-122"/>
              </a:rPr>
              <a:t>基于社会网的合作算法设计与实现</a:t>
            </a:r>
            <a:endParaRPr lang="zh-CN" altLang="en-US" dirty="0">
              <a:solidFill>
                <a:srgbClr val="0070C0"/>
              </a:solidFill>
            </a:endParaRPr>
          </a:p>
        </p:txBody>
      </p:sp>
      <p:sp>
        <p:nvSpPr>
          <p:cNvPr id="6" name="Line 53"/>
          <p:cNvSpPr>
            <a:spLocks noChangeShapeType="1"/>
          </p:cNvSpPr>
          <p:nvPr/>
        </p:nvSpPr>
        <p:spPr bwMode="gray">
          <a:xfrm>
            <a:off x="5925770" y="4359230"/>
            <a:ext cx="2447925" cy="0"/>
          </a:xfrm>
          <a:prstGeom prst="line">
            <a:avLst/>
          </a:prstGeom>
          <a:noFill/>
          <a:ln w="25400">
            <a:solidFill>
              <a:srgbClr val="000000"/>
            </a:solidFill>
            <a:prstDash val="sysDot"/>
            <a:round/>
            <a:headEnd/>
            <a:tailEnd type="oval" w="med" len="med"/>
          </a:ln>
          <a:effectLst/>
        </p:spPr>
        <p:txBody>
          <a:bodyPr wrap="none" anchor="ctr"/>
          <a:lstStyle/>
          <a:p>
            <a:endParaRPr lang="zh-CN" altLang="en-US" sz="1400">
              <a:solidFill>
                <a:srgbClr val="663300"/>
              </a:solidFill>
            </a:endParaRPr>
          </a:p>
        </p:txBody>
      </p:sp>
      <p:sp>
        <p:nvSpPr>
          <p:cNvPr id="7" name="Line 55"/>
          <p:cNvSpPr>
            <a:spLocks noChangeShapeType="1"/>
          </p:cNvSpPr>
          <p:nvPr/>
        </p:nvSpPr>
        <p:spPr bwMode="gray">
          <a:xfrm>
            <a:off x="5925770" y="4989482"/>
            <a:ext cx="2447925" cy="0"/>
          </a:xfrm>
          <a:prstGeom prst="line">
            <a:avLst/>
          </a:prstGeom>
          <a:noFill/>
          <a:ln w="25400">
            <a:solidFill>
              <a:srgbClr val="000000"/>
            </a:solidFill>
            <a:prstDash val="sysDot"/>
            <a:round/>
            <a:headEnd/>
            <a:tailEnd type="oval" w="med" len="med"/>
          </a:ln>
          <a:effectLst/>
        </p:spPr>
        <p:txBody>
          <a:bodyPr wrap="none" anchor="ctr"/>
          <a:lstStyle/>
          <a:p>
            <a:endParaRPr lang="zh-CN" altLang="en-US" sz="1400">
              <a:solidFill>
                <a:srgbClr val="663300"/>
              </a:solidFill>
            </a:endParaRPr>
          </a:p>
        </p:txBody>
      </p:sp>
      <p:sp>
        <p:nvSpPr>
          <p:cNvPr id="8" name="Text Box 56"/>
          <p:cNvSpPr txBox="1">
            <a:spLocks noChangeArrowheads="1"/>
          </p:cNvSpPr>
          <p:nvPr/>
        </p:nvSpPr>
        <p:spPr bwMode="invGray">
          <a:xfrm>
            <a:off x="5937170" y="3868829"/>
            <a:ext cx="2775252" cy="400110"/>
          </a:xfrm>
          <a:prstGeom prst="rect">
            <a:avLst/>
          </a:prstGeom>
          <a:noFill/>
          <a:ln w="9525" algn="ctr">
            <a:noFill/>
            <a:miter lim="800000"/>
            <a:headEnd/>
            <a:tailEnd/>
          </a:ln>
          <a:effectLst/>
        </p:spPr>
        <p:txBody>
          <a:bodyPr wrap="square">
            <a:spAutoFit/>
          </a:bodyPr>
          <a:lstStyle/>
          <a:p>
            <a:pPr algn="ctr">
              <a:spcBef>
                <a:spcPct val="50000"/>
              </a:spcBef>
            </a:pPr>
            <a:r>
              <a:rPr lang="zh-CN" altLang="en-US" sz="2000" b="1" dirty="0" smtClean="0">
                <a:solidFill>
                  <a:srgbClr val="663300"/>
                </a:solidFill>
                <a:latin typeface="Times New Roman" pitchFamily="18" charset="0"/>
                <a:ea typeface="宋体" charset="-122"/>
              </a:rPr>
              <a:t>专      业：计算机技术</a:t>
            </a:r>
            <a:endParaRPr lang="en-US" altLang="zh-CN" sz="2000" b="1" dirty="0">
              <a:solidFill>
                <a:srgbClr val="663300"/>
              </a:solidFill>
              <a:latin typeface="Times New Roman" pitchFamily="18" charset="0"/>
              <a:ea typeface="宋体" charset="-122"/>
            </a:endParaRPr>
          </a:p>
        </p:txBody>
      </p:sp>
      <p:sp>
        <p:nvSpPr>
          <p:cNvPr id="9" name="Line 53"/>
          <p:cNvSpPr>
            <a:spLocks noChangeShapeType="1"/>
          </p:cNvSpPr>
          <p:nvPr/>
        </p:nvSpPr>
        <p:spPr bwMode="gray">
          <a:xfrm>
            <a:off x="5925770" y="5632424"/>
            <a:ext cx="2447925" cy="0"/>
          </a:xfrm>
          <a:prstGeom prst="line">
            <a:avLst/>
          </a:prstGeom>
          <a:noFill/>
          <a:ln w="25400">
            <a:solidFill>
              <a:srgbClr val="000000"/>
            </a:solidFill>
            <a:prstDash val="sysDot"/>
            <a:round/>
            <a:headEnd/>
            <a:tailEnd type="oval" w="med" len="med"/>
          </a:ln>
          <a:effectLst/>
        </p:spPr>
        <p:txBody>
          <a:bodyPr wrap="none" anchor="ctr"/>
          <a:lstStyle/>
          <a:p>
            <a:endParaRPr lang="zh-CN" altLang="en-US" sz="1400">
              <a:solidFill>
                <a:srgbClr val="663300"/>
              </a:solidFill>
            </a:endParaRPr>
          </a:p>
        </p:txBody>
      </p:sp>
      <p:sp>
        <p:nvSpPr>
          <p:cNvPr id="11" name="Text Box 56"/>
          <p:cNvSpPr txBox="1">
            <a:spLocks noChangeArrowheads="1"/>
          </p:cNvSpPr>
          <p:nvPr/>
        </p:nvSpPr>
        <p:spPr bwMode="invGray">
          <a:xfrm>
            <a:off x="5782324" y="5147021"/>
            <a:ext cx="2663378" cy="400110"/>
          </a:xfrm>
          <a:prstGeom prst="rect">
            <a:avLst/>
          </a:prstGeom>
          <a:noFill/>
          <a:ln w="9525" algn="ctr">
            <a:noFill/>
            <a:miter lim="800000"/>
            <a:headEnd/>
            <a:tailEnd/>
          </a:ln>
          <a:effectLst/>
        </p:spPr>
        <p:txBody>
          <a:bodyPr wrap="square">
            <a:spAutoFit/>
          </a:bodyPr>
          <a:lstStyle/>
          <a:p>
            <a:pPr algn="ctr">
              <a:spcBef>
                <a:spcPct val="50000"/>
              </a:spcBef>
            </a:pPr>
            <a:r>
              <a:rPr lang="zh-CN" altLang="en-US" sz="2000" b="1" dirty="0" smtClean="0">
                <a:solidFill>
                  <a:srgbClr val="663300"/>
                </a:solidFill>
                <a:latin typeface="Times New Roman" pitchFamily="18" charset="0"/>
                <a:ea typeface="宋体" charset="-122"/>
              </a:rPr>
              <a:t>指导教师：刘    勇</a:t>
            </a:r>
            <a:endParaRPr lang="en-US" altLang="zh-CN" sz="2000" b="1" dirty="0">
              <a:solidFill>
                <a:srgbClr val="663300"/>
              </a:solidFill>
              <a:latin typeface="Times New Roman" pitchFamily="18" charset="0"/>
              <a:ea typeface="宋体" charset="-122"/>
            </a:endParaRPr>
          </a:p>
        </p:txBody>
      </p:sp>
      <p:sp>
        <p:nvSpPr>
          <p:cNvPr id="12" name="Text Box 56"/>
          <p:cNvSpPr txBox="1">
            <a:spLocks noChangeArrowheads="1"/>
          </p:cNvSpPr>
          <p:nvPr/>
        </p:nvSpPr>
        <p:spPr bwMode="invGray">
          <a:xfrm>
            <a:off x="5854332" y="4462456"/>
            <a:ext cx="2519362" cy="400110"/>
          </a:xfrm>
          <a:prstGeom prst="rect">
            <a:avLst/>
          </a:prstGeom>
          <a:noFill/>
          <a:ln w="9525" algn="ctr">
            <a:noFill/>
            <a:miter lim="800000"/>
            <a:headEnd/>
            <a:tailEnd/>
          </a:ln>
          <a:effectLst/>
        </p:spPr>
        <p:txBody>
          <a:bodyPr>
            <a:spAutoFit/>
          </a:bodyPr>
          <a:lstStyle/>
          <a:p>
            <a:pPr algn="ctr">
              <a:spcBef>
                <a:spcPct val="50000"/>
              </a:spcBef>
            </a:pPr>
            <a:r>
              <a:rPr lang="zh-CN" altLang="en-US" sz="2000" b="1" dirty="0" smtClean="0">
                <a:solidFill>
                  <a:srgbClr val="663300"/>
                </a:solidFill>
                <a:latin typeface="Times New Roman" pitchFamily="18" charset="0"/>
                <a:ea typeface="宋体" charset="-122"/>
              </a:rPr>
              <a:t>年      级：</a:t>
            </a:r>
            <a:r>
              <a:rPr lang="en-US" altLang="zh-CN" sz="2000" b="1" dirty="0" smtClean="0">
                <a:solidFill>
                  <a:srgbClr val="663300"/>
                </a:solidFill>
                <a:latin typeface="Times New Roman" pitchFamily="18" charset="0"/>
                <a:ea typeface="宋体" charset="-122"/>
              </a:rPr>
              <a:t>2013</a:t>
            </a:r>
            <a:r>
              <a:rPr lang="zh-CN" altLang="en-US" sz="2000" b="1" dirty="0" smtClean="0">
                <a:solidFill>
                  <a:srgbClr val="663300"/>
                </a:solidFill>
                <a:latin typeface="Times New Roman" pitchFamily="18" charset="0"/>
                <a:ea typeface="宋体" charset="-122"/>
              </a:rPr>
              <a:t>级</a:t>
            </a:r>
            <a:endParaRPr lang="en-US" altLang="zh-CN" sz="2000" b="1" dirty="0">
              <a:solidFill>
                <a:srgbClr val="663300"/>
              </a:solidFill>
              <a:latin typeface="Times New Roman" pitchFamily="18" charset="0"/>
              <a:ea typeface="宋体" charset="-122"/>
            </a:endParaRPr>
          </a:p>
        </p:txBody>
      </p:sp>
      <p:sp>
        <p:nvSpPr>
          <p:cNvPr id="13" name="Line 53"/>
          <p:cNvSpPr>
            <a:spLocks noChangeShapeType="1"/>
          </p:cNvSpPr>
          <p:nvPr/>
        </p:nvSpPr>
        <p:spPr bwMode="gray">
          <a:xfrm>
            <a:off x="5925769" y="3710438"/>
            <a:ext cx="2447925" cy="0"/>
          </a:xfrm>
          <a:prstGeom prst="line">
            <a:avLst/>
          </a:prstGeom>
          <a:noFill/>
          <a:ln w="25400">
            <a:solidFill>
              <a:srgbClr val="000000"/>
            </a:solidFill>
            <a:prstDash val="sysDot"/>
            <a:round/>
            <a:headEnd/>
            <a:tailEnd type="oval" w="med" len="med"/>
          </a:ln>
          <a:effectLst/>
        </p:spPr>
        <p:txBody>
          <a:bodyPr wrap="none" anchor="ctr"/>
          <a:lstStyle/>
          <a:p>
            <a:endParaRPr lang="zh-CN" altLang="en-US" sz="1400">
              <a:solidFill>
                <a:srgbClr val="663300"/>
              </a:solidFill>
            </a:endParaRPr>
          </a:p>
        </p:txBody>
      </p:sp>
      <p:sp>
        <p:nvSpPr>
          <p:cNvPr id="14" name="Text Box 56"/>
          <p:cNvSpPr txBox="1">
            <a:spLocks noChangeArrowheads="1"/>
          </p:cNvSpPr>
          <p:nvPr/>
        </p:nvSpPr>
        <p:spPr bwMode="invGray">
          <a:xfrm>
            <a:off x="5854332" y="3278951"/>
            <a:ext cx="2519362" cy="400110"/>
          </a:xfrm>
          <a:prstGeom prst="rect">
            <a:avLst/>
          </a:prstGeom>
          <a:noFill/>
          <a:ln w="9525" algn="ctr">
            <a:noFill/>
            <a:miter lim="800000"/>
            <a:headEnd/>
            <a:tailEnd/>
          </a:ln>
          <a:effectLst/>
        </p:spPr>
        <p:txBody>
          <a:bodyPr>
            <a:spAutoFit/>
          </a:bodyPr>
          <a:lstStyle/>
          <a:p>
            <a:pPr algn="ctr">
              <a:spcBef>
                <a:spcPct val="50000"/>
              </a:spcBef>
            </a:pPr>
            <a:r>
              <a:rPr lang="zh-CN" altLang="en-US" sz="2000" b="1" dirty="0" smtClean="0">
                <a:solidFill>
                  <a:srgbClr val="663300"/>
                </a:solidFill>
                <a:latin typeface="Times New Roman" pitchFamily="18" charset="0"/>
                <a:ea typeface="宋体" charset="-122"/>
              </a:rPr>
              <a:t>答 辩 人：韩     雪</a:t>
            </a:r>
            <a:endParaRPr lang="en-US" altLang="zh-CN" sz="2000" b="1" dirty="0">
              <a:solidFill>
                <a:srgbClr val="663300"/>
              </a:solidFill>
              <a:latin typeface="Times New Roman" pitchFamily="18" charset="0"/>
              <a:ea typeface="宋体" charset="-122"/>
            </a:endParaRPr>
          </a:p>
        </p:txBody>
      </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154382"/>
            <a:ext cx="3848100" cy="2873375"/>
          </a:xfrm>
          <a:prstGeom prst="rect">
            <a:avLst/>
          </a:prstGeom>
          <a:noFill/>
          <a:ln>
            <a:noFill/>
          </a:ln>
        </p:spPr>
      </p:pic>
      <p:graphicFrame>
        <p:nvGraphicFramePr>
          <p:cNvPr id="9" name="对象 8"/>
          <p:cNvGraphicFramePr>
            <a:graphicFrameLocks noChangeAspect="1"/>
          </p:cNvGraphicFramePr>
          <p:nvPr>
            <p:extLst>
              <p:ext uri="{D42A27DB-BD31-4B8C-83A1-F6EECF244321}">
                <p14:modId xmlns:p14="http://schemas.microsoft.com/office/powerpoint/2010/main" val="1099177835"/>
              </p:ext>
            </p:extLst>
          </p:nvPr>
        </p:nvGraphicFramePr>
        <p:xfrm>
          <a:off x="4139952" y="2154381"/>
          <a:ext cx="5040721" cy="2873375"/>
        </p:xfrm>
        <a:graphic>
          <a:graphicData uri="http://schemas.openxmlformats.org/presentationml/2006/ole">
            <mc:AlternateContent xmlns:mc="http://schemas.openxmlformats.org/markup-compatibility/2006">
              <mc:Choice xmlns:v="urn:schemas-microsoft-com:vml" Requires="v">
                <p:oleObj spid="_x0000_s4202" r:id="rId5" imgW="7139936" imgH="3736151" progId="Visio.Drawing.11">
                  <p:embed/>
                </p:oleObj>
              </mc:Choice>
              <mc:Fallback>
                <p:oleObj r:id="rId5" imgW="7139936" imgH="373615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8212"/>
                      <a:stretch>
                        <a:fillRect/>
                      </a:stretch>
                    </p:blipFill>
                    <p:spPr bwMode="auto">
                      <a:xfrm>
                        <a:off x="4139952" y="2154381"/>
                        <a:ext cx="5040721" cy="2873375"/>
                      </a:xfrm>
                      <a:prstGeom prst="rect">
                        <a:avLst/>
                      </a:prstGeom>
                      <a:noFill/>
                    </p:spPr>
                  </p:pic>
                </p:oleObj>
              </mc:Fallback>
            </mc:AlternateContent>
          </a:graphicData>
        </a:graphic>
      </p:graphicFrame>
      <p:sp>
        <p:nvSpPr>
          <p:cNvPr id="10" name="TextBox 9"/>
          <p:cNvSpPr txBox="1">
            <a:spLocks noChangeArrowheads="1"/>
          </p:cNvSpPr>
          <p:nvPr/>
        </p:nvSpPr>
        <p:spPr bwMode="auto">
          <a:xfrm>
            <a:off x="467544" y="883004"/>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400" dirty="0" smtClean="0">
                <a:solidFill>
                  <a:srgbClr val="002060"/>
                </a:solidFill>
              </a:rPr>
              <a:t>S={</a:t>
            </a:r>
            <a:r>
              <a:rPr lang="en-US" altLang="zh-CN" sz="2400" dirty="0">
                <a:solidFill>
                  <a:srgbClr val="002060"/>
                </a:solidFill>
              </a:rPr>
              <a:t>a1,a2,a3,a4} k=2</a:t>
            </a:r>
            <a:endParaRPr lang="zh-CN" altLang="en-US" sz="2400" dirty="0">
              <a:solidFill>
                <a:srgbClr val="002060"/>
              </a:solidFill>
            </a:endParaRPr>
          </a:p>
        </p:txBody>
      </p:sp>
      <p:sp>
        <p:nvSpPr>
          <p:cNvPr id="11" name="矩形 10"/>
          <p:cNvSpPr/>
          <p:nvPr/>
        </p:nvSpPr>
        <p:spPr>
          <a:xfrm>
            <a:off x="396106" y="811567"/>
            <a:ext cx="3046413"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2" name="矩形 11"/>
          <p:cNvSpPr>
            <a:spLocks noChangeArrowheads="1"/>
          </p:cNvSpPr>
          <p:nvPr/>
        </p:nvSpPr>
        <p:spPr bwMode="auto">
          <a:xfrm>
            <a:off x="4644008" y="2427432"/>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13" name="流程图: 联系 12"/>
          <p:cNvSpPr/>
          <p:nvPr/>
        </p:nvSpPr>
        <p:spPr>
          <a:xfrm>
            <a:off x="971600" y="3273638"/>
            <a:ext cx="288032" cy="30608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2031554" y="2427432"/>
            <a:ext cx="288032" cy="30608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2627784" y="4437112"/>
            <a:ext cx="288032" cy="30608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stCxn id="14" idx="2"/>
            <a:endCxn id="13" idx="0"/>
          </p:cNvCxnSpPr>
          <p:nvPr/>
        </p:nvCxnSpPr>
        <p:spPr>
          <a:xfrm flipH="1">
            <a:off x="1115616" y="2580475"/>
            <a:ext cx="915938" cy="6931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矩形 17"/>
          <p:cNvSpPr>
            <a:spLocks noChangeArrowheads="1"/>
          </p:cNvSpPr>
          <p:nvPr/>
        </p:nvSpPr>
        <p:spPr bwMode="auto">
          <a:xfrm>
            <a:off x="5090975" y="2427431"/>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19" name="流程图: 联系 18"/>
          <p:cNvSpPr/>
          <p:nvPr/>
        </p:nvSpPr>
        <p:spPr>
          <a:xfrm>
            <a:off x="1429569" y="4437112"/>
            <a:ext cx="288032" cy="30608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联系 19"/>
          <p:cNvSpPr/>
          <p:nvPr/>
        </p:nvSpPr>
        <p:spPr>
          <a:xfrm>
            <a:off x="3059832" y="3272995"/>
            <a:ext cx="288032" cy="30608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1"/>
          </p:cNvCxnSpPr>
          <p:nvPr/>
        </p:nvCxnSpPr>
        <p:spPr>
          <a:xfrm flipH="1" flipV="1">
            <a:off x="2319586" y="2636912"/>
            <a:ext cx="782427" cy="6809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9" idx="1"/>
            <a:endCxn id="13" idx="4"/>
          </p:cNvCxnSpPr>
          <p:nvPr/>
        </p:nvCxnSpPr>
        <p:spPr>
          <a:xfrm flipH="1" flipV="1">
            <a:off x="1115616" y="3579723"/>
            <a:ext cx="356134" cy="9022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0"/>
            <a:endCxn id="14" idx="4"/>
          </p:cNvCxnSpPr>
          <p:nvPr/>
        </p:nvCxnSpPr>
        <p:spPr>
          <a:xfrm flipV="1">
            <a:off x="1573585" y="2733517"/>
            <a:ext cx="601985" cy="17035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10</a:t>
            </a:fld>
            <a:endParaRPr lang="zh-CN" altLang="en-US"/>
          </a:p>
        </p:txBody>
      </p:sp>
    </p:spTree>
    <p:extLst>
      <p:ext uri="{BB962C8B-B14F-4D97-AF65-F5344CB8AC3E}">
        <p14:creationId xmlns:p14="http://schemas.microsoft.com/office/powerpoint/2010/main" val="36487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dow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0" presetClass="exit" presetSubtype="0" fill="hold" grpId="2" nodeType="withEffect">
                                  <p:stCondLst>
                                    <p:cond delay="0"/>
                                  </p:stCondLst>
                                  <p:childTnLst>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5"/>
                                        </p:tgtEl>
                                      </p:cBhvr>
                                    </p:animEffect>
                                    <p:set>
                                      <p:cBhvr>
                                        <p:cTn id="65" dur="1" fill="hold">
                                          <p:stCondLst>
                                            <p:cond delay="499"/>
                                          </p:stCondLst>
                                        </p:cTn>
                                        <p:tgtEl>
                                          <p:spTgt spid="1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anim calcmode="lin" valueType="num">
                                      <p:cBhvr>
                                        <p:cTn id="71" dur="500" fill="hold"/>
                                        <p:tgtEl>
                                          <p:spTgt spid="18"/>
                                        </p:tgtEl>
                                        <p:attrNameLst>
                                          <p:attrName>ppt_x</p:attrName>
                                        </p:attrNameLst>
                                      </p:cBhvr>
                                      <p:tavLst>
                                        <p:tav tm="0">
                                          <p:val>
                                            <p:strVal val="#ppt_x"/>
                                          </p:val>
                                        </p:tav>
                                        <p:tav tm="100000">
                                          <p:val>
                                            <p:strVal val="#ppt_x"/>
                                          </p:val>
                                        </p:tav>
                                      </p:tavLst>
                                    </p:anim>
                                    <p:anim calcmode="lin" valueType="num">
                                      <p:cBhvr>
                                        <p:cTn id="72"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down)">
                                      <p:cBhvr>
                                        <p:cTn id="80" dur="500"/>
                                        <p:tgtEl>
                                          <p:spTgt spid="20"/>
                                        </p:tgtEl>
                                      </p:cBhvr>
                                    </p:animEffect>
                                  </p:childTnLst>
                                </p:cTn>
                              </p:par>
                              <p:par>
                                <p:cTn id="81" presetID="22" presetClass="entr" presetSubtype="4" fill="hold"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down)">
                                      <p:cBhvr>
                                        <p:cTn id="83" dur="500"/>
                                        <p:tgtEl>
                                          <p:spTgt spid="21"/>
                                        </p:tgtEl>
                                      </p:cBhvr>
                                    </p:animEffect>
                                  </p:childTnLst>
                                </p:cTn>
                              </p:par>
                              <p:par>
                                <p:cTn id="84" presetID="22" presetClass="entr" presetSubtype="4"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down)">
                                      <p:cBhvr>
                                        <p:cTn id="86" dur="500"/>
                                        <p:tgtEl>
                                          <p:spTgt spid="24"/>
                                        </p:tgtEl>
                                      </p:cBhvr>
                                    </p:animEffect>
                                  </p:childTnLst>
                                </p:cTn>
                              </p:par>
                              <p:par>
                                <p:cTn id="87" presetID="22" presetClass="entr" presetSubtype="4"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down)">
                                      <p:cBhvr>
                                        <p:cTn id="89" dur="500"/>
                                        <p:tgtEl>
                                          <p:spTgt spid="28"/>
                                        </p:tgtEl>
                                      </p:cBhvr>
                                    </p:animEffect>
                                  </p:childTnLst>
                                </p:cTn>
                              </p:par>
                              <p:par>
                                <p:cTn id="90" presetID="22" presetClass="entr" presetSubtype="4" fill="hold" grpId="2"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down)">
                                      <p:cBhvr>
                                        <p:cTn id="92" dur="500"/>
                                        <p:tgtEl>
                                          <p:spTgt spid="13"/>
                                        </p:tgtEl>
                                      </p:cBhvr>
                                    </p:animEffect>
                                  </p:childTnLst>
                                </p:cTn>
                              </p:par>
                              <p:par>
                                <p:cTn id="93" presetID="22" presetClass="entr" presetSubtype="4" fill="hold" grpId="2"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down)">
                                      <p:cBhvr>
                                        <p:cTn id="95" dur="500"/>
                                        <p:tgtEl>
                                          <p:spTgt spid="14"/>
                                        </p:tgtEl>
                                      </p:cBhvr>
                                    </p:animEffect>
                                  </p:childTnLst>
                                </p:cTn>
                              </p:par>
                              <p:par>
                                <p:cTn id="96" presetID="22" presetClass="entr" presetSubtype="4" fill="hold" nodeType="with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wipe(down)">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2" grpId="1" animBg="1"/>
      <p:bldP spid="13" grpId="0" animBg="1"/>
      <p:bldP spid="13" grpId="1" animBg="1"/>
      <p:bldP spid="13" grpId="2" animBg="1"/>
      <p:bldP spid="14" grpId="0" animBg="1"/>
      <p:bldP spid="14" grpId="1" animBg="1"/>
      <p:bldP spid="14" grpId="2" animBg="1"/>
      <p:bldP spid="15" grpId="0" animBg="1"/>
      <p:bldP spid="15" grpId="1" animBg="1"/>
      <p:bldP spid="15" grpId="2"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301" y="877378"/>
            <a:ext cx="6021417" cy="545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a:spLocks noChangeArrowheads="1"/>
          </p:cNvSpPr>
          <p:nvPr/>
        </p:nvSpPr>
        <p:spPr bwMode="auto">
          <a:xfrm>
            <a:off x="4788024" y="3003347"/>
            <a:ext cx="26468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FF0000"/>
                </a:solidFill>
                <a:latin typeface="华文行楷" pitchFamily="2" charset="-122"/>
                <a:ea typeface="华文行楷" pitchFamily="2" charset="-122"/>
              </a:rPr>
              <a:t>当数据量很大时</a:t>
            </a:r>
            <a:r>
              <a:rPr lang="zh-CN" altLang="en-US" sz="2400" dirty="0" smtClean="0">
                <a:solidFill>
                  <a:srgbClr val="FF0000"/>
                </a:solidFill>
                <a:latin typeface="华文行楷" pitchFamily="2" charset="-122"/>
                <a:ea typeface="华文行楷" pitchFamily="2" charset="-122"/>
              </a:rPr>
              <a:t>，</a:t>
            </a:r>
            <a:endParaRPr lang="en-US" altLang="zh-CN" sz="2400" dirty="0" smtClean="0">
              <a:solidFill>
                <a:srgbClr val="FF0000"/>
              </a:solidFill>
              <a:latin typeface="华文行楷" pitchFamily="2" charset="-122"/>
              <a:ea typeface="华文行楷" pitchFamily="2" charset="-122"/>
            </a:endParaRPr>
          </a:p>
          <a:p>
            <a:pPr eaLnBrk="1" hangingPunct="1"/>
            <a:r>
              <a:rPr lang="zh-CN" altLang="en-US" sz="2400" dirty="0" smtClean="0">
                <a:solidFill>
                  <a:srgbClr val="FF0000"/>
                </a:solidFill>
                <a:latin typeface="华文行楷" pitchFamily="2" charset="-122"/>
                <a:ea typeface="华文行楷" pitchFamily="2" charset="-122"/>
              </a:rPr>
              <a:t>逐次</a:t>
            </a:r>
            <a:r>
              <a:rPr lang="zh-CN" altLang="en-US" sz="2400" dirty="0">
                <a:solidFill>
                  <a:srgbClr val="FF0000"/>
                </a:solidFill>
                <a:latin typeface="华文行楷" pitchFamily="2" charset="-122"/>
                <a:ea typeface="华文行楷" pitchFamily="2" charset="-122"/>
              </a:rPr>
              <a:t>扫描每个</a:t>
            </a:r>
            <a:r>
              <a:rPr lang="zh-CN" altLang="en-US" sz="2400" dirty="0" smtClean="0">
                <a:solidFill>
                  <a:srgbClr val="FF0000"/>
                </a:solidFill>
                <a:latin typeface="华文行楷" pitchFamily="2" charset="-122"/>
                <a:ea typeface="华文行楷" pitchFamily="2" charset="-122"/>
              </a:rPr>
              <a:t>时间</a:t>
            </a:r>
            <a:endParaRPr lang="en-US" altLang="zh-CN" sz="2400" dirty="0" smtClean="0">
              <a:solidFill>
                <a:srgbClr val="FF0000"/>
              </a:solidFill>
              <a:latin typeface="华文行楷" pitchFamily="2" charset="-122"/>
              <a:ea typeface="华文行楷" pitchFamily="2" charset="-122"/>
            </a:endParaRPr>
          </a:p>
          <a:p>
            <a:pPr eaLnBrk="1" hangingPunct="1"/>
            <a:r>
              <a:rPr lang="zh-CN" altLang="en-US" sz="2400" dirty="0" smtClean="0">
                <a:solidFill>
                  <a:srgbClr val="FF0000"/>
                </a:solidFill>
                <a:latin typeface="华文行楷" pitchFamily="2" charset="-122"/>
                <a:ea typeface="华文行楷" pitchFamily="2" charset="-122"/>
              </a:rPr>
              <a:t>单位</a:t>
            </a:r>
            <a:r>
              <a:rPr lang="zh-CN" altLang="en-US" sz="2400" dirty="0">
                <a:solidFill>
                  <a:srgbClr val="FF0000"/>
                </a:solidFill>
                <a:latin typeface="华文行楷" pitchFamily="2" charset="-122"/>
                <a:ea typeface="华文行楷" pitchFamily="2" charset="-122"/>
              </a:rPr>
              <a:t>会很耗时！</a:t>
            </a:r>
          </a:p>
        </p:txBody>
      </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11</a:t>
            </a:fld>
            <a:endParaRPr lang="zh-CN" altLang="en-US"/>
          </a:p>
        </p:txBody>
      </p:sp>
    </p:spTree>
    <p:extLst>
      <p:ext uri="{BB962C8B-B14F-4D97-AF65-F5344CB8AC3E}">
        <p14:creationId xmlns:p14="http://schemas.microsoft.com/office/powerpoint/2010/main" val="403744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2" name="TextBox 1"/>
          <p:cNvSpPr txBox="1"/>
          <p:nvPr/>
        </p:nvSpPr>
        <p:spPr>
          <a:xfrm>
            <a:off x="625650" y="908720"/>
            <a:ext cx="2362174" cy="461665"/>
          </a:xfrm>
          <a:prstGeom prst="rect">
            <a:avLst/>
          </a:prstGeom>
          <a:noFill/>
        </p:spPr>
        <p:txBody>
          <a:bodyPr wrap="square" rtlCol="0">
            <a:spAutoFit/>
          </a:bodyPr>
          <a:lstStyle/>
          <a:p>
            <a:pPr marL="342900" indent="-342900">
              <a:buFont typeface="Wingdings" pitchFamily="2" charset="2"/>
              <a:buChar char="u"/>
            </a:pPr>
            <a:r>
              <a:rPr lang="zh-CN" altLang="en-US" sz="2400" dirty="0" smtClean="0">
                <a:latin typeface="华文楷体" pitchFamily="2" charset="-122"/>
                <a:ea typeface="华文楷体" pitchFamily="2" charset="-122"/>
              </a:rPr>
              <a:t>技能裁剪策略</a:t>
            </a:r>
            <a:endParaRPr lang="zh-CN" altLang="en-US" sz="2400" dirty="0">
              <a:latin typeface="华文楷体" pitchFamily="2" charset="-122"/>
              <a:ea typeface="华文楷体" pitchFamily="2" charset="-122"/>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4624" y="1772816"/>
            <a:ext cx="3548316" cy="2649526"/>
          </a:xfrm>
          <a:prstGeom prst="rect">
            <a:avLst/>
          </a:prstGeom>
          <a:noFill/>
          <a:ln>
            <a:noFill/>
          </a:ln>
        </p:spPr>
      </p:pic>
      <p:sp>
        <p:nvSpPr>
          <p:cNvPr id="10" name="TextBox 9"/>
          <p:cNvSpPr txBox="1"/>
          <p:nvPr/>
        </p:nvSpPr>
        <p:spPr>
          <a:xfrm>
            <a:off x="5148064" y="908719"/>
            <a:ext cx="2362174" cy="461665"/>
          </a:xfrm>
          <a:prstGeom prst="rect">
            <a:avLst/>
          </a:prstGeom>
          <a:noFill/>
        </p:spPr>
        <p:txBody>
          <a:bodyPr wrap="square" rtlCol="0">
            <a:spAutoFit/>
          </a:bodyPr>
          <a:lstStyle/>
          <a:p>
            <a:pPr marL="342900" indent="-342900">
              <a:buFont typeface="Wingdings" pitchFamily="2" charset="2"/>
              <a:buChar char="u"/>
            </a:pPr>
            <a:r>
              <a:rPr lang="zh-CN" altLang="en-US" sz="2400" dirty="0" smtClean="0">
                <a:latin typeface="华文楷体" pitchFamily="2" charset="-122"/>
                <a:ea typeface="华文楷体" pitchFamily="2" charset="-122"/>
              </a:rPr>
              <a:t>时间裁剪策略</a:t>
            </a:r>
            <a:endParaRPr lang="zh-CN" altLang="en-US" sz="2400" dirty="0">
              <a:latin typeface="华文楷体" pitchFamily="2" charset="-122"/>
              <a:ea typeface="华文楷体" pitchFamily="2" charset="-122"/>
            </a:endParaRPr>
          </a:p>
        </p:txBody>
      </p:sp>
      <p:sp>
        <p:nvSpPr>
          <p:cNvPr id="11" name="TextBox 10"/>
          <p:cNvSpPr txBox="1">
            <a:spLocks noChangeArrowheads="1"/>
          </p:cNvSpPr>
          <p:nvPr/>
        </p:nvSpPr>
        <p:spPr bwMode="auto">
          <a:xfrm>
            <a:off x="827014" y="5084613"/>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400" dirty="0" smtClean="0">
                <a:solidFill>
                  <a:srgbClr val="002060"/>
                </a:solidFill>
              </a:rPr>
              <a:t>S={</a:t>
            </a:r>
            <a:r>
              <a:rPr lang="en-US" altLang="zh-CN" sz="2400" dirty="0">
                <a:solidFill>
                  <a:srgbClr val="002060"/>
                </a:solidFill>
              </a:rPr>
              <a:t>a1,a2,a3,a4} k=2</a:t>
            </a:r>
            <a:endParaRPr lang="zh-CN" altLang="en-US" sz="2400" dirty="0">
              <a:solidFill>
                <a:srgbClr val="002060"/>
              </a:solidFill>
            </a:endParaRPr>
          </a:p>
        </p:txBody>
      </p:sp>
      <p:sp>
        <p:nvSpPr>
          <p:cNvPr id="12" name="矩形 11"/>
          <p:cNvSpPr/>
          <p:nvPr/>
        </p:nvSpPr>
        <p:spPr>
          <a:xfrm>
            <a:off x="755576" y="5013176"/>
            <a:ext cx="3046413"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3" name="流程图: 联系 12"/>
          <p:cNvSpPr/>
          <p:nvPr/>
        </p:nvSpPr>
        <p:spPr>
          <a:xfrm>
            <a:off x="1115616" y="2809648"/>
            <a:ext cx="288032" cy="30608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2118934" y="2029480"/>
            <a:ext cx="288032" cy="30608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4" idx="2"/>
            <a:endCxn id="13" idx="2"/>
          </p:cNvCxnSpPr>
          <p:nvPr/>
        </p:nvCxnSpPr>
        <p:spPr>
          <a:xfrm flipH="1">
            <a:off x="1115616" y="2182523"/>
            <a:ext cx="1003318" cy="7801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2057521010"/>
              </p:ext>
            </p:extLst>
          </p:nvPr>
        </p:nvGraphicFramePr>
        <p:xfrm>
          <a:off x="4052940" y="1772816"/>
          <a:ext cx="5040312" cy="2873375"/>
        </p:xfrm>
        <a:graphic>
          <a:graphicData uri="http://schemas.openxmlformats.org/presentationml/2006/ole">
            <mc:AlternateContent xmlns:mc="http://schemas.openxmlformats.org/markup-compatibility/2006">
              <mc:Choice xmlns:v="urn:schemas-microsoft-com:vml" Requires="v">
                <p:oleObj spid="_x0000_s6247" r:id="rId5" imgW="7139936" imgH="3736151" progId="Visio.Drawing.11">
                  <p:embed/>
                </p:oleObj>
              </mc:Choice>
              <mc:Fallback>
                <p:oleObj r:id="rId5" imgW="7139936" imgH="3736151" progId="Visio.Drawing.11">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l="8212"/>
                      <a:stretch>
                        <a:fillRect/>
                      </a:stretch>
                    </p:blipFill>
                    <p:spPr bwMode="auto">
                      <a:xfrm>
                        <a:off x="4052940" y="1772816"/>
                        <a:ext cx="5040312" cy="2873375"/>
                      </a:xfrm>
                      <a:prstGeom prst="rect">
                        <a:avLst/>
                      </a:prstGeom>
                      <a:solidFill>
                        <a:schemeClr val="bg1"/>
                      </a:solidFill>
                      <a:ln>
                        <a:noFill/>
                      </a:ln>
                    </p:spPr>
                  </p:pic>
                </p:oleObj>
              </mc:Fallback>
            </mc:AlternateContent>
          </a:graphicData>
        </a:graphic>
      </p:graphicFrame>
      <p:sp>
        <p:nvSpPr>
          <p:cNvPr id="23" name="矩形 22"/>
          <p:cNvSpPr>
            <a:spLocks noChangeArrowheads="1"/>
          </p:cNvSpPr>
          <p:nvPr/>
        </p:nvSpPr>
        <p:spPr bwMode="auto">
          <a:xfrm>
            <a:off x="4997652" y="1968733"/>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19" name="TextBox 18"/>
          <p:cNvSpPr txBox="1"/>
          <p:nvPr/>
        </p:nvSpPr>
        <p:spPr>
          <a:xfrm>
            <a:off x="5364088" y="5070474"/>
            <a:ext cx="2919389" cy="461665"/>
          </a:xfrm>
          <a:prstGeom prst="rect">
            <a:avLst/>
          </a:prstGeom>
          <a:noFill/>
        </p:spPr>
        <p:txBody>
          <a:bodyPr wrap="none" rtlCol="0">
            <a:spAutoFit/>
          </a:bodyPr>
          <a:lstStyle/>
          <a:p>
            <a:r>
              <a:rPr lang="zh-CN" altLang="en-US" sz="2400" dirty="0" smtClean="0">
                <a:latin typeface="华文楷体" pitchFamily="2" charset="-122"/>
                <a:ea typeface="华文楷体" pitchFamily="2" charset="-122"/>
              </a:rPr>
              <a:t>中心时间轴：</a:t>
            </a:r>
            <a:r>
              <a:rPr lang="en-US" altLang="zh-CN" sz="2400" dirty="0" smtClean="0">
                <a:latin typeface="华文楷体" pitchFamily="2" charset="-122"/>
                <a:ea typeface="华文楷体" pitchFamily="2" charset="-122"/>
              </a:rPr>
              <a:t>ID</a:t>
            </a:r>
            <a:r>
              <a:rPr lang="zh-CN" altLang="en-US" sz="2400" dirty="0" smtClean="0">
                <a:latin typeface="华文楷体" pitchFamily="2" charset="-122"/>
                <a:ea typeface="华文楷体" pitchFamily="2" charset="-122"/>
              </a:rPr>
              <a:t>为</a:t>
            </a:r>
            <a:r>
              <a:rPr lang="en-US" altLang="zh-CN" sz="2400" dirty="0" err="1" smtClean="0">
                <a:latin typeface="华文楷体" pitchFamily="2" charset="-122"/>
                <a:ea typeface="华文楷体" pitchFamily="2" charset="-122"/>
              </a:rPr>
              <a:t>tk</a:t>
            </a:r>
            <a:endParaRPr lang="zh-CN" altLang="en-US" sz="2400" dirty="0">
              <a:latin typeface="华文楷体" pitchFamily="2" charset="-122"/>
              <a:ea typeface="华文楷体" pitchFamily="2" charset="-122"/>
            </a:endParaRPr>
          </a:p>
        </p:txBody>
      </p:sp>
      <p:sp>
        <p:nvSpPr>
          <p:cNvPr id="25" name="矩形 24"/>
          <p:cNvSpPr/>
          <p:nvPr/>
        </p:nvSpPr>
        <p:spPr>
          <a:xfrm>
            <a:off x="5364088" y="5013175"/>
            <a:ext cx="3046413"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 name="矩形 25"/>
          <p:cNvSpPr>
            <a:spLocks noChangeArrowheads="1"/>
          </p:cNvSpPr>
          <p:nvPr/>
        </p:nvSpPr>
        <p:spPr bwMode="auto">
          <a:xfrm>
            <a:off x="5838911" y="1968734"/>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27" name="矩形 26"/>
          <p:cNvSpPr>
            <a:spLocks noChangeArrowheads="1"/>
          </p:cNvSpPr>
          <p:nvPr/>
        </p:nvSpPr>
        <p:spPr bwMode="auto">
          <a:xfrm>
            <a:off x="6660232" y="2003412"/>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28" name="矩形 27"/>
          <p:cNvSpPr>
            <a:spLocks noChangeArrowheads="1"/>
          </p:cNvSpPr>
          <p:nvPr/>
        </p:nvSpPr>
        <p:spPr bwMode="auto">
          <a:xfrm>
            <a:off x="7510238" y="2003413"/>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29" name="矩形 28"/>
          <p:cNvSpPr>
            <a:spLocks noChangeArrowheads="1"/>
          </p:cNvSpPr>
          <p:nvPr/>
        </p:nvSpPr>
        <p:spPr bwMode="auto">
          <a:xfrm>
            <a:off x="8328373" y="2003414"/>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30" name="矩形 29"/>
          <p:cNvSpPr>
            <a:spLocks noChangeArrowheads="1"/>
          </p:cNvSpPr>
          <p:nvPr/>
        </p:nvSpPr>
        <p:spPr bwMode="auto">
          <a:xfrm>
            <a:off x="5409730" y="1968734"/>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31" name="矩形 30"/>
          <p:cNvSpPr>
            <a:spLocks noChangeArrowheads="1"/>
          </p:cNvSpPr>
          <p:nvPr/>
        </p:nvSpPr>
        <p:spPr bwMode="auto">
          <a:xfrm>
            <a:off x="6671270" y="1985638"/>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32" name="矩形 31"/>
          <p:cNvSpPr>
            <a:spLocks noChangeArrowheads="1"/>
          </p:cNvSpPr>
          <p:nvPr/>
        </p:nvSpPr>
        <p:spPr bwMode="auto">
          <a:xfrm>
            <a:off x="7904330" y="2001628"/>
            <a:ext cx="432048" cy="2600325"/>
          </a:xfrm>
          <a:prstGeom prst="rect">
            <a:avLst/>
          </a:prstGeom>
          <a:solidFill>
            <a:srgbClr val="92D050">
              <a:alpha val="14117"/>
            </a:srgbClr>
          </a:solidFill>
          <a:ln w="9525" algn="ctr">
            <a:solidFill>
              <a:schemeClr val="tx1"/>
            </a:solidFill>
            <a:round/>
            <a:headEnd/>
            <a:tailEnd/>
          </a:ln>
        </p:spPr>
        <p:txBody>
          <a:bodyPr/>
          <a:lstStyle/>
          <a:p>
            <a:endParaRPr lang="zh-CN" altLang="en-US">
              <a:latin typeface="Verdana" pitchFamily="34" charset="0"/>
            </a:endParaRPr>
          </a:p>
        </p:txBody>
      </p:sp>
      <p:sp>
        <p:nvSpPr>
          <p:cNvPr id="3" name="灯片编号占位符 2"/>
          <p:cNvSpPr>
            <a:spLocks noGrp="1"/>
          </p:cNvSpPr>
          <p:nvPr>
            <p:ph type="sldNum" sz="quarter" idx="12"/>
          </p:nvPr>
        </p:nvSpPr>
        <p:spPr/>
        <p:txBody>
          <a:bodyPr/>
          <a:lstStyle/>
          <a:p>
            <a:pPr>
              <a:defRPr/>
            </a:pPr>
            <a:fld id="{3BC7CAD4-1D8C-4E04-BBE8-C566A520DF56}" type="slidenum">
              <a:rPr lang="zh-CN" altLang="en-US" smtClean="0"/>
              <a:pPr>
                <a:defRPr/>
              </a:pPr>
              <a:t>12</a:t>
            </a:fld>
            <a:endParaRPr lang="zh-CN" altLang="en-US"/>
          </a:p>
        </p:txBody>
      </p:sp>
    </p:spTree>
    <p:extLst>
      <p:ext uri="{BB962C8B-B14F-4D97-AF65-F5344CB8AC3E}">
        <p14:creationId xmlns:p14="http://schemas.microsoft.com/office/powerpoint/2010/main" val="265623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anim calcmode="lin" valueType="num">
                                      <p:cBhvr>
                                        <p:cTn id="46" dur="500" fill="hold"/>
                                        <p:tgtEl>
                                          <p:spTgt spid="18"/>
                                        </p:tgtEl>
                                        <p:attrNameLst>
                                          <p:attrName>ppt_x</p:attrName>
                                        </p:attrNameLst>
                                      </p:cBhvr>
                                      <p:tavLst>
                                        <p:tav tm="0">
                                          <p:val>
                                            <p:strVal val="#ppt_x"/>
                                          </p:val>
                                        </p:tav>
                                        <p:tav tm="100000">
                                          <p:val>
                                            <p:strVal val="#ppt_x"/>
                                          </p:val>
                                        </p:tav>
                                      </p:tavLst>
                                    </p:anim>
                                    <p:anim calcmode="lin" valueType="num">
                                      <p:cBhvr>
                                        <p:cTn id="4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anim calcmode="lin" valueType="num">
                                      <p:cBhvr>
                                        <p:cTn id="53" dur="500" fill="hold"/>
                                        <p:tgtEl>
                                          <p:spTgt spid="25"/>
                                        </p:tgtEl>
                                        <p:attrNameLst>
                                          <p:attrName>ppt_x</p:attrName>
                                        </p:attrNameLst>
                                      </p:cBhvr>
                                      <p:tavLst>
                                        <p:tav tm="0">
                                          <p:val>
                                            <p:strVal val="#ppt_x"/>
                                          </p:val>
                                        </p:tav>
                                        <p:tav tm="100000">
                                          <p:val>
                                            <p:strVal val="#ppt_x"/>
                                          </p:val>
                                        </p:tav>
                                      </p:tavLst>
                                    </p:anim>
                                    <p:anim calcmode="lin" valueType="num">
                                      <p:cBhvr>
                                        <p:cTn id="54" dur="5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anim calcmode="lin" valueType="num">
                                      <p:cBhvr>
                                        <p:cTn id="58" dur="500" fill="hold"/>
                                        <p:tgtEl>
                                          <p:spTgt spid="19"/>
                                        </p:tgtEl>
                                        <p:attrNameLst>
                                          <p:attrName>ppt_x</p:attrName>
                                        </p:attrNameLst>
                                      </p:cBhvr>
                                      <p:tavLst>
                                        <p:tav tm="0">
                                          <p:val>
                                            <p:strVal val="#ppt_x"/>
                                          </p:val>
                                        </p:tav>
                                        <p:tav tm="100000">
                                          <p:val>
                                            <p:strVal val="#ppt_x"/>
                                          </p:val>
                                        </p:tav>
                                      </p:tavLst>
                                    </p:anim>
                                    <p:anim calcmode="lin" valueType="num">
                                      <p:cBhvr>
                                        <p:cTn id="5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anim calcmode="lin" valueType="num">
                                      <p:cBhvr>
                                        <p:cTn id="65" dur="500" fill="hold"/>
                                        <p:tgtEl>
                                          <p:spTgt spid="23"/>
                                        </p:tgtEl>
                                        <p:attrNameLst>
                                          <p:attrName>ppt_x</p:attrName>
                                        </p:attrNameLst>
                                      </p:cBhvr>
                                      <p:tavLst>
                                        <p:tav tm="0">
                                          <p:val>
                                            <p:strVal val="#ppt_x"/>
                                          </p:val>
                                        </p:tav>
                                        <p:tav tm="100000">
                                          <p:val>
                                            <p:strVal val="#ppt_x"/>
                                          </p:val>
                                        </p:tav>
                                      </p:tavLst>
                                    </p:anim>
                                    <p:anim calcmode="lin" valueType="num">
                                      <p:cBhvr>
                                        <p:cTn id="66" dur="500" fill="hold"/>
                                        <p:tgtEl>
                                          <p:spTgt spid="23"/>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anim calcmode="lin" valueType="num">
                                      <p:cBhvr>
                                        <p:cTn id="70" dur="500" fill="hold"/>
                                        <p:tgtEl>
                                          <p:spTgt spid="26"/>
                                        </p:tgtEl>
                                        <p:attrNameLst>
                                          <p:attrName>ppt_x</p:attrName>
                                        </p:attrNameLst>
                                      </p:cBhvr>
                                      <p:tavLst>
                                        <p:tav tm="0">
                                          <p:val>
                                            <p:strVal val="#ppt_x"/>
                                          </p:val>
                                        </p:tav>
                                        <p:tav tm="100000">
                                          <p:val>
                                            <p:strVal val="#ppt_x"/>
                                          </p:val>
                                        </p:tav>
                                      </p:tavLst>
                                    </p:anim>
                                    <p:anim calcmode="lin" valueType="num">
                                      <p:cBhvr>
                                        <p:cTn id="71" dur="500" fill="hold"/>
                                        <p:tgtEl>
                                          <p:spTgt spid="26"/>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anim calcmode="lin" valueType="num">
                                      <p:cBhvr>
                                        <p:cTn id="75" dur="500" fill="hold"/>
                                        <p:tgtEl>
                                          <p:spTgt spid="27"/>
                                        </p:tgtEl>
                                        <p:attrNameLst>
                                          <p:attrName>ppt_x</p:attrName>
                                        </p:attrNameLst>
                                      </p:cBhvr>
                                      <p:tavLst>
                                        <p:tav tm="0">
                                          <p:val>
                                            <p:strVal val="#ppt_x"/>
                                          </p:val>
                                        </p:tav>
                                        <p:tav tm="100000">
                                          <p:val>
                                            <p:strVal val="#ppt_x"/>
                                          </p:val>
                                        </p:tav>
                                      </p:tavLst>
                                    </p:anim>
                                    <p:anim calcmode="lin" valueType="num">
                                      <p:cBhvr>
                                        <p:cTn id="76" dur="500" fill="hold"/>
                                        <p:tgtEl>
                                          <p:spTgt spid="27"/>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anim calcmode="lin" valueType="num">
                                      <p:cBhvr>
                                        <p:cTn id="80" dur="500" fill="hold"/>
                                        <p:tgtEl>
                                          <p:spTgt spid="28"/>
                                        </p:tgtEl>
                                        <p:attrNameLst>
                                          <p:attrName>ppt_x</p:attrName>
                                        </p:attrNameLst>
                                      </p:cBhvr>
                                      <p:tavLst>
                                        <p:tav tm="0">
                                          <p:val>
                                            <p:strVal val="#ppt_x"/>
                                          </p:val>
                                        </p:tav>
                                        <p:tav tm="100000">
                                          <p:val>
                                            <p:strVal val="#ppt_x"/>
                                          </p:val>
                                        </p:tav>
                                      </p:tavLst>
                                    </p:anim>
                                    <p:anim calcmode="lin" valueType="num">
                                      <p:cBhvr>
                                        <p:cTn id="81" dur="500" fill="hold"/>
                                        <p:tgtEl>
                                          <p:spTgt spid="28"/>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anim calcmode="lin" valueType="num">
                                      <p:cBhvr>
                                        <p:cTn id="85" dur="500" fill="hold"/>
                                        <p:tgtEl>
                                          <p:spTgt spid="29"/>
                                        </p:tgtEl>
                                        <p:attrNameLst>
                                          <p:attrName>ppt_x</p:attrName>
                                        </p:attrNameLst>
                                      </p:cBhvr>
                                      <p:tavLst>
                                        <p:tav tm="0">
                                          <p:val>
                                            <p:strVal val="#ppt_x"/>
                                          </p:val>
                                        </p:tav>
                                        <p:tav tm="100000">
                                          <p:val>
                                            <p:strVal val="#ppt_x"/>
                                          </p:val>
                                        </p:tav>
                                      </p:tavLst>
                                    </p:anim>
                                    <p:anim calcmode="lin" valueType="num">
                                      <p:cBhvr>
                                        <p:cTn id="86"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1" nodeType="clickEffect">
                                  <p:stCondLst>
                                    <p:cond delay="0"/>
                                  </p:stCondLst>
                                  <p:childTnLst>
                                    <p:animEffect transition="out" filter="fade">
                                      <p:cBhvr>
                                        <p:cTn id="90" dur="500"/>
                                        <p:tgtEl>
                                          <p:spTgt spid="23"/>
                                        </p:tgtEl>
                                      </p:cBhvr>
                                    </p:animEffect>
                                    <p:anim calcmode="lin" valueType="num">
                                      <p:cBhvr>
                                        <p:cTn id="91" dur="500"/>
                                        <p:tgtEl>
                                          <p:spTgt spid="23"/>
                                        </p:tgtEl>
                                        <p:attrNameLst>
                                          <p:attrName>ppt_x</p:attrName>
                                        </p:attrNameLst>
                                      </p:cBhvr>
                                      <p:tavLst>
                                        <p:tav tm="0">
                                          <p:val>
                                            <p:strVal val="ppt_x"/>
                                          </p:val>
                                        </p:tav>
                                        <p:tav tm="100000">
                                          <p:val>
                                            <p:strVal val="ppt_x"/>
                                          </p:val>
                                        </p:tav>
                                      </p:tavLst>
                                    </p:anim>
                                    <p:anim calcmode="lin" valueType="num">
                                      <p:cBhvr>
                                        <p:cTn id="92" dur="500"/>
                                        <p:tgtEl>
                                          <p:spTgt spid="23"/>
                                        </p:tgtEl>
                                        <p:attrNameLst>
                                          <p:attrName>ppt_y</p:attrName>
                                        </p:attrNameLst>
                                      </p:cBhvr>
                                      <p:tavLst>
                                        <p:tav tm="0">
                                          <p:val>
                                            <p:strVal val="ppt_y"/>
                                          </p:val>
                                        </p:tav>
                                        <p:tav tm="100000">
                                          <p:val>
                                            <p:strVal val="ppt_y+.1"/>
                                          </p:val>
                                        </p:tav>
                                      </p:tavLst>
                                    </p:anim>
                                    <p:set>
                                      <p:cBhvr>
                                        <p:cTn id="93" dur="1" fill="hold">
                                          <p:stCondLst>
                                            <p:cond delay="499"/>
                                          </p:stCondLst>
                                        </p:cTn>
                                        <p:tgtEl>
                                          <p:spTgt spid="23"/>
                                        </p:tgtEl>
                                        <p:attrNameLst>
                                          <p:attrName>style.visibility</p:attrName>
                                        </p:attrNameLst>
                                      </p:cBhvr>
                                      <p:to>
                                        <p:strVal val="hidden"/>
                                      </p:to>
                                    </p:set>
                                  </p:childTnLst>
                                </p:cTn>
                              </p:par>
                              <p:par>
                                <p:cTn id="94" presetID="42" presetClass="exit" presetSubtype="0" fill="hold" grpId="1" nodeType="withEffect">
                                  <p:stCondLst>
                                    <p:cond delay="0"/>
                                  </p:stCondLst>
                                  <p:childTnLst>
                                    <p:animEffect transition="out" filter="fade">
                                      <p:cBhvr>
                                        <p:cTn id="95" dur="500"/>
                                        <p:tgtEl>
                                          <p:spTgt spid="26"/>
                                        </p:tgtEl>
                                      </p:cBhvr>
                                    </p:animEffect>
                                    <p:anim calcmode="lin" valueType="num">
                                      <p:cBhvr>
                                        <p:cTn id="96" dur="500"/>
                                        <p:tgtEl>
                                          <p:spTgt spid="26"/>
                                        </p:tgtEl>
                                        <p:attrNameLst>
                                          <p:attrName>ppt_x</p:attrName>
                                        </p:attrNameLst>
                                      </p:cBhvr>
                                      <p:tavLst>
                                        <p:tav tm="0">
                                          <p:val>
                                            <p:strVal val="ppt_x"/>
                                          </p:val>
                                        </p:tav>
                                        <p:tav tm="100000">
                                          <p:val>
                                            <p:strVal val="ppt_x"/>
                                          </p:val>
                                        </p:tav>
                                      </p:tavLst>
                                    </p:anim>
                                    <p:anim calcmode="lin" valueType="num">
                                      <p:cBhvr>
                                        <p:cTn id="97" dur="500"/>
                                        <p:tgtEl>
                                          <p:spTgt spid="26"/>
                                        </p:tgtEl>
                                        <p:attrNameLst>
                                          <p:attrName>ppt_y</p:attrName>
                                        </p:attrNameLst>
                                      </p:cBhvr>
                                      <p:tavLst>
                                        <p:tav tm="0">
                                          <p:val>
                                            <p:strVal val="ppt_y"/>
                                          </p:val>
                                        </p:tav>
                                        <p:tav tm="100000">
                                          <p:val>
                                            <p:strVal val="ppt_y+.1"/>
                                          </p:val>
                                        </p:tav>
                                      </p:tavLst>
                                    </p:anim>
                                    <p:set>
                                      <p:cBhvr>
                                        <p:cTn id="98" dur="1" fill="hold">
                                          <p:stCondLst>
                                            <p:cond delay="499"/>
                                          </p:stCondLst>
                                        </p:cTn>
                                        <p:tgtEl>
                                          <p:spTgt spid="26"/>
                                        </p:tgtEl>
                                        <p:attrNameLst>
                                          <p:attrName>style.visibility</p:attrName>
                                        </p:attrNameLst>
                                      </p:cBhvr>
                                      <p:to>
                                        <p:strVal val="hidden"/>
                                      </p:to>
                                    </p:set>
                                  </p:childTnLst>
                                </p:cTn>
                              </p:par>
                              <p:par>
                                <p:cTn id="99" presetID="42" presetClass="exit" presetSubtype="0" fill="hold" grpId="1" nodeType="withEffect">
                                  <p:stCondLst>
                                    <p:cond delay="0"/>
                                  </p:stCondLst>
                                  <p:childTnLst>
                                    <p:animEffect transition="out" filter="fade">
                                      <p:cBhvr>
                                        <p:cTn id="100" dur="500"/>
                                        <p:tgtEl>
                                          <p:spTgt spid="27"/>
                                        </p:tgtEl>
                                      </p:cBhvr>
                                    </p:animEffect>
                                    <p:anim calcmode="lin" valueType="num">
                                      <p:cBhvr>
                                        <p:cTn id="101" dur="500"/>
                                        <p:tgtEl>
                                          <p:spTgt spid="27"/>
                                        </p:tgtEl>
                                        <p:attrNameLst>
                                          <p:attrName>ppt_x</p:attrName>
                                        </p:attrNameLst>
                                      </p:cBhvr>
                                      <p:tavLst>
                                        <p:tav tm="0">
                                          <p:val>
                                            <p:strVal val="ppt_x"/>
                                          </p:val>
                                        </p:tav>
                                        <p:tav tm="100000">
                                          <p:val>
                                            <p:strVal val="ppt_x"/>
                                          </p:val>
                                        </p:tav>
                                      </p:tavLst>
                                    </p:anim>
                                    <p:anim calcmode="lin" valueType="num">
                                      <p:cBhvr>
                                        <p:cTn id="102" dur="500"/>
                                        <p:tgtEl>
                                          <p:spTgt spid="27"/>
                                        </p:tgtEl>
                                        <p:attrNameLst>
                                          <p:attrName>ppt_y</p:attrName>
                                        </p:attrNameLst>
                                      </p:cBhvr>
                                      <p:tavLst>
                                        <p:tav tm="0">
                                          <p:val>
                                            <p:strVal val="ppt_y"/>
                                          </p:val>
                                        </p:tav>
                                        <p:tav tm="100000">
                                          <p:val>
                                            <p:strVal val="ppt_y+.1"/>
                                          </p:val>
                                        </p:tav>
                                      </p:tavLst>
                                    </p:anim>
                                    <p:set>
                                      <p:cBhvr>
                                        <p:cTn id="103" dur="1" fill="hold">
                                          <p:stCondLst>
                                            <p:cond delay="499"/>
                                          </p:stCondLst>
                                        </p:cTn>
                                        <p:tgtEl>
                                          <p:spTgt spid="27"/>
                                        </p:tgtEl>
                                        <p:attrNameLst>
                                          <p:attrName>style.visibility</p:attrName>
                                        </p:attrNameLst>
                                      </p:cBhvr>
                                      <p:to>
                                        <p:strVal val="hidden"/>
                                      </p:to>
                                    </p:set>
                                  </p:childTnLst>
                                </p:cTn>
                              </p:par>
                              <p:par>
                                <p:cTn id="104" presetID="42" presetClass="exit" presetSubtype="0" fill="hold" grpId="1" nodeType="withEffect">
                                  <p:stCondLst>
                                    <p:cond delay="0"/>
                                  </p:stCondLst>
                                  <p:childTnLst>
                                    <p:animEffect transition="out" filter="fade">
                                      <p:cBhvr>
                                        <p:cTn id="105" dur="500"/>
                                        <p:tgtEl>
                                          <p:spTgt spid="28"/>
                                        </p:tgtEl>
                                      </p:cBhvr>
                                    </p:animEffect>
                                    <p:anim calcmode="lin" valueType="num">
                                      <p:cBhvr>
                                        <p:cTn id="106" dur="500"/>
                                        <p:tgtEl>
                                          <p:spTgt spid="28"/>
                                        </p:tgtEl>
                                        <p:attrNameLst>
                                          <p:attrName>ppt_x</p:attrName>
                                        </p:attrNameLst>
                                      </p:cBhvr>
                                      <p:tavLst>
                                        <p:tav tm="0">
                                          <p:val>
                                            <p:strVal val="ppt_x"/>
                                          </p:val>
                                        </p:tav>
                                        <p:tav tm="100000">
                                          <p:val>
                                            <p:strVal val="ppt_x"/>
                                          </p:val>
                                        </p:tav>
                                      </p:tavLst>
                                    </p:anim>
                                    <p:anim calcmode="lin" valueType="num">
                                      <p:cBhvr>
                                        <p:cTn id="107" dur="500"/>
                                        <p:tgtEl>
                                          <p:spTgt spid="28"/>
                                        </p:tgtEl>
                                        <p:attrNameLst>
                                          <p:attrName>ppt_y</p:attrName>
                                        </p:attrNameLst>
                                      </p:cBhvr>
                                      <p:tavLst>
                                        <p:tav tm="0">
                                          <p:val>
                                            <p:strVal val="ppt_y"/>
                                          </p:val>
                                        </p:tav>
                                        <p:tav tm="100000">
                                          <p:val>
                                            <p:strVal val="ppt_y+.1"/>
                                          </p:val>
                                        </p:tav>
                                      </p:tavLst>
                                    </p:anim>
                                    <p:set>
                                      <p:cBhvr>
                                        <p:cTn id="108" dur="1" fill="hold">
                                          <p:stCondLst>
                                            <p:cond delay="499"/>
                                          </p:stCondLst>
                                        </p:cTn>
                                        <p:tgtEl>
                                          <p:spTgt spid="28"/>
                                        </p:tgtEl>
                                        <p:attrNameLst>
                                          <p:attrName>style.visibility</p:attrName>
                                        </p:attrNameLst>
                                      </p:cBhvr>
                                      <p:to>
                                        <p:strVal val="hidden"/>
                                      </p:to>
                                    </p:set>
                                  </p:childTnLst>
                                </p:cTn>
                              </p:par>
                              <p:par>
                                <p:cTn id="109" presetID="42" presetClass="exit" presetSubtype="0" fill="hold" grpId="1" nodeType="withEffect">
                                  <p:stCondLst>
                                    <p:cond delay="0"/>
                                  </p:stCondLst>
                                  <p:childTnLst>
                                    <p:animEffect transition="out" filter="fade">
                                      <p:cBhvr>
                                        <p:cTn id="110" dur="500"/>
                                        <p:tgtEl>
                                          <p:spTgt spid="29"/>
                                        </p:tgtEl>
                                      </p:cBhvr>
                                    </p:animEffect>
                                    <p:anim calcmode="lin" valueType="num">
                                      <p:cBhvr>
                                        <p:cTn id="111" dur="500"/>
                                        <p:tgtEl>
                                          <p:spTgt spid="29"/>
                                        </p:tgtEl>
                                        <p:attrNameLst>
                                          <p:attrName>ppt_x</p:attrName>
                                        </p:attrNameLst>
                                      </p:cBhvr>
                                      <p:tavLst>
                                        <p:tav tm="0">
                                          <p:val>
                                            <p:strVal val="ppt_x"/>
                                          </p:val>
                                        </p:tav>
                                        <p:tav tm="100000">
                                          <p:val>
                                            <p:strVal val="ppt_x"/>
                                          </p:val>
                                        </p:tav>
                                      </p:tavLst>
                                    </p:anim>
                                    <p:anim calcmode="lin" valueType="num">
                                      <p:cBhvr>
                                        <p:cTn id="112" dur="500"/>
                                        <p:tgtEl>
                                          <p:spTgt spid="29"/>
                                        </p:tgtEl>
                                        <p:attrNameLst>
                                          <p:attrName>ppt_y</p:attrName>
                                        </p:attrNameLst>
                                      </p:cBhvr>
                                      <p:tavLst>
                                        <p:tav tm="0">
                                          <p:val>
                                            <p:strVal val="ppt_y"/>
                                          </p:val>
                                        </p:tav>
                                        <p:tav tm="100000">
                                          <p:val>
                                            <p:strVal val="ppt_y+.1"/>
                                          </p:val>
                                        </p:tav>
                                      </p:tavLst>
                                    </p:anim>
                                    <p:set>
                                      <p:cBhvr>
                                        <p:cTn id="113" dur="1" fill="hold">
                                          <p:stCondLst>
                                            <p:cond delay="499"/>
                                          </p:stCondLst>
                                        </p:cTn>
                                        <p:tgtEl>
                                          <p:spTgt spid="29"/>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7" presetClass="entr" presetSubtype="0" fill="hold" grpId="0" nodeType="click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500"/>
                                        <p:tgtEl>
                                          <p:spTgt spid="30"/>
                                        </p:tgtEl>
                                      </p:cBhvr>
                                    </p:animEffect>
                                    <p:anim calcmode="lin" valueType="num">
                                      <p:cBhvr>
                                        <p:cTn id="119" dur="500" fill="hold"/>
                                        <p:tgtEl>
                                          <p:spTgt spid="30"/>
                                        </p:tgtEl>
                                        <p:attrNameLst>
                                          <p:attrName>ppt_x</p:attrName>
                                        </p:attrNameLst>
                                      </p:cBhvr>
                                      <p:tavLst>
                                        <p:tav tm="0">
                                          <p:val>
                                            <p:strVal val="#ppt_x"/>
                                          </p:val>
                                        </p:tav>
                                        <p:tav tm="100000">
                                          <p:val>
                                            <p:strVal val="#ppt_x"/>
                                          </p:val>
                                        </p:tav>
                                      </p:tavLst>
                                    </p:anim>
                                    <p:anim calcmode="lin" valueType="num">
                                      <p:cBhvr>
                                        <p:cTn id="120" dur="500" fill="hold"/>
                                        <p:tgtEl>
                                          <p:spTgt spid="30"/>
                                        </p:tgtEl>
                                        <p:attrNameLst>
                                          <p:attrName>ppt_y</p:attrName>
                                        </p:attrNameLst>
                                      </p:cBhvr>
                                      <p:tavLst>
                                        <p:tav tm="0">
                                          <p:val>
                                            <p:strVal val="#ppt_y-.1"/>
                                          </p:val>
                                        </p:tav>
                                        <p:tav tm="100000">
                                          <p:val>
                                            <p:strVal val="#ppt_y"/>
                                          </p:val>
                                        </p:tav>
                                      </p:tavLst>
                                    </p:anim>
                                  </p:childTnLst>
                                </p:cTn>
                              </p:par>
                              <p:par>
                                <p:cTn id="121" presetID="47" presetClass="entr" presetSubtype="0"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anim calcmode="lin" valueType="num">
                                      <p:cBhvr>
                                        <p:cTn id="124" dur="500" fill="hold"/>
                                        <p:tgtEl>
                                          <p:spTgt spid="31"/>
                                        </p:tgtEl>
                                        <p:attrNameLst>
                                          <p:attrName>ppt_x</p:attrName>
                                        </p:attrNameLst>
                                      </p:cBhvr>
                                      <p:tavLst>
                                        <p:tav tm="0">
                                          <p:val>
                                            <p:strVal val="#ppt_x"/>
                                          </p:val>
                                        </p:tav>
                                        <p:tav tm="100000">
                                          <p:val>
                                            <p:strVal val="#ppt_x"/>
                                          </p:val>
                                        </p:tav>
                                      </p:tavLst>
                                    </p:anim>
                                    <p:anim calcmode="lin" valueType="num">
                                      <p:cBhvr>
                                        <p:cTn id="125" dur="500" fill="hold"/>
                                        <p:tgtEl>
                                          <p:spTgt spid="31"/>
                                        </p:tgtEl>
                                        <p:attrNameLst>
                                          <p:attrName>ppt_y</p:attrName>
                                        </p:attrNameLst>
                                      </p:cBhvr>
                                      <p:tavLst>
                                        <p:tav tm="0">
                                          <p:val>
                                            <p:strVal val="#ppt_y-.1"/>
                                          </p:val>
                                        </p:tav>
                                        <p:tav tm="100000">
                                          <p:val>
                                            <p:strVal val="#ppt_y"/>
                                          </p:val>
                                        </p:tav>
                                      </p:tavLst>
                                    </p:anim>
                                  </p:childTnLst>
                                </p:cTn>
                              </p:par>
                              <p:par>
                                <p:cTn id="126" presetID="47" presetClass="entr" presetSubtype="0" fill="hold" grpId="0" nodeType="with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fade">
                                      <p:cBhvr>
                                        <p:cTn id="128" dur="500"/>
                                        <p:tgtEl>
                                          <p:spTgt spid="32"/>
                                        </p:tgtEl>
                                      </p:cBhvr>
                                    </p:animEffect>
                                    <p:anim calcmode="lin" valueType="num">
                                      <p:cBhvr>
                                        <p:cTn id="129" dur="500" fill="hold"/>
                                        <p:tgtEl>
                                          <p:spTgt spid="32"/>
                                        </p:tgtEl>
                                        <p:attrNameLst>
                                          <p:attrName>ppt_x</p:attrName>
                                        </p:attrNameLst>
                                      </p:cBhvr>
                                      <p:tavLst>
                                        <p:tav tm="0">
                                          <p:val>
                                            <p:strVal val="#ppt_x"/>
                                          </p:val>
                                        </p:tav>
                                        <p:tav tm="100000">
                                          <p:val>
                                            <p:strVal val="#ppt_x"/>
                                          </p:val>
                                        </p:tav>
                                      </p:tavLst>
                                    </p:anim>
                                    <p:anim calcmode="lin" valueType="num">
                                      <p:cBhvr>
                                        <p:cTn id="130"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animBg="1"/>
      <p:bldP spid="13" grpId="0" animBg="1"/>
      <p:bldP spid="14" grpId="0" animBg="1"/>
      <p:bldP spid="23" grpId="0" animBg="1"/>
      <p:bldP spid="23" grpId="1" animBg="1"/>
      <p:bldP spid="19" grpId="0"/>
      <p:bldP spid="25" grpId="0"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mc:AlternateContent xmlns:mc="http://schemas.openxmlformats.org/markup-compatibility/2006" xmlns:a14="http://schemas.microsoft.com/office/drawing/2010/main">
        <mc:Choice Requires="a14">
          <p:sp>
            <p:nvSpPr>
              <p:cNvPr id="2" name="TextBox 1"/>
              <p:cNvSpPr txBox="1"/>
              <p:nvPr/>
            </p:nvSpPr>
            <p:spPr>
              <a:xfrm>
                <a:off x="830522" y="1126653"/>
                <a:ext cx="7449409" cy="4201663"/>
              </a:xfrm>
              <a:prstGeom prst="rect">
                <a:avLst/>
              </a:prstGeom>
              <a:noFill/>
            </p:spPr>
            <p:txBody>
              <a:bodyPr wrap="square" rtlCol="0">
                <a:spAutoFit/>
              </a:bodyPr>
              <a:lstStyle/>
              <a:p>
                <a:pPr>
                  <a:lnSpc>
                    <a:spcPct val="150000"/>
                  </a:lnSpc>
                </a:pPr>
                <a:r>
                  <a:rPr lang="zh-CN" altLang="zh-CN" sz="2000" b="1" dirty="0" smtClean="0">
                    <a:latin typeface="华文楷体" pitchFamily="2" charset="-122"/>
                    <a:ea typeface="华文楷体" pitchFamily="2" charset="-122"/>
                  </a:rPr>
                  <a:t>证明</a:t>
                </a:r>
                <a:r>
                  <a:rPr lang="en-US" altLang="zh-CN" sz="2000" b="1" dirty="0" smtClean="0">
                    <a:latin typeface="华文楷体" pitchFamily="2" charset="-122"/>
                    <a:ea typeface="华文楷体" pitchFamily="2" charset="-122"/>
                  </a:rPr>
                  <a:t>  </a:t>
                </a:r>
                <a:r>
                  <a:rPr lang="zh-CN" altLang="zh-CN" sz="2000" dirty="0">
                    <a:latin typeface="华文楷体" pitchFamily="2" charset="-122"/>
                    <a:ea typeface="华文楷体" pitchFamily="2" charset="-122"/>
                  </a:rPr>
                  <a:t>如果一个解所在时间段未跨越一个中心时间轴，那么这个解所拥有的时间长度一定少于</a:t>
                </a:r>
                <a14:m>
                  <m:oMath xmlns:m="http://schemas.openxmlformats.org/officeDocument/2006/math">
                    <m:r>
                      <a:rPr lang="en-US" altLang="zh-CN" sz="2000" i="1">
                        <a:latin typeface="Cambria Math"/>
                      </a:rPr>
                      <m:t>𝑘</m:t>
                    </m:r>
                  </m:oMath>
                </a14:m>
                <a:r>
                  <a:rPr lang="zh-CN" altLang="zh-CN" sz="2000" dirty="0">
                    <a:latin typeface="华文楷体" pitchFamily="2" charset="-122"/>
                    <a:ea typeface="华文楷体" pitchFamily="2" charset="-122"/>
                  </a:rPr>
                  <a:t>，因为在任意两个连续的中心时间轴间时间长度都为</a:t>
                </a:r>
                <a14:m>
                  <m:oMath xmlns:m="http://schemas.openxmlformats.org/officeDocument/2006/math">
                    <m:r>
                      <a:rPr lang="en-US" altLang="zh-CN" sz="2000" i="1">
                        <a:latin typeface="Cambria Math"/>
                      </a:rPr>
                      <m:t>𝑘</m:t>
                    </m:r>
                    <m:r>
                      <a:rPr lang="en-US" altLang="zh-CN" sz="2000" i="1">
                        <a:latin typeface="Cambria Math"/>
                      </a:rPr>
                      <m:t>−</m:t>
                    </m:r>
                    <m:r>
                      <a:rPr lang="en-US" altLang="zh-CN" sz="2000">
                        <a:latin typeface="Cambria Math"/>
                      </a:rPr>
                      <m:t>1</m:t>
                    </m:r>
                  </m:oMath>
                </a14:m>
                <a:r>
                  <a:rPr lang="zh-CN" altLang="zh-CN" sz="2000" dirty="0">
                    <a:latin typeface="华文楷体" pitchFamily="2" charset="-122"/>
                    <a:ea typeface="华文楷体" pitchFamily="2" charset="-122"/>
                  </a:rPr>
                  <a:t>。如果一个解所在时间段包含了多于一个中心时间轴，那么这个解包含了多于</a:t>
                </a:r>
                <a14:m>
                  <m:oMath xmlns:m="http://schemas.openxmlformats.org/officeDocument/2006/math">
                    <m:r>
                      <a:rPr lang="en-US" altLang="zh-CN" sz="2000" i="1">
                        <a:latin typeface="Cambria Math"/>
                      </a:rPr>
                      <m:t>𝑘</m:t>
                    </m:r>
                  </m:oMath>
                </a14:m>
                <a:r>
                  <a:rPr lang="zh-CN" altLang="zh-CN" sz="2000" dirty="0">
                    <a:latin typeface="华文楷体" pitchFamily="2" charset="-122"/>
                    <a:ea typeface="华文楷体" pitchFamily="2" charset="-122"/>
                  </a:rPr>
                  <a:t>个时间长度。以上这两种情况所得的解都是不可行的。此外，一定要存在一个整数</a:t>
                </a:r>
                <a14:m>
                  <m:oMath xmlns:m="http://schemas.openxmlformats.org/officeDocument/2006/math">
                    <m:sSup>
                      <m:sSupPr>
                        <m:ctrlPr>
                          <a:rPr lang="zh-CN" altLang="zh-CN" sz="2000" i="1">
                            <a:latin typeface="Cambria Math"/>
                          </a:rPr>
                        </m:ctrlPr>
                      </m:sSupPr>
                      <m:e>
                        <m:r>
                          <a:rPr lang="en-US" altLang="zh-CN" sz="2000" i="1">
                            <a:latin typeface="Cambria Math"/>
                          </a:rPr>
                          <m:t>𝑡</m:t>
                        </m:r>
                      </m:e>
                      <m:sup>
                        <m:r>
                          <a:rPr lang="en-US" altLang="zh-CN" sz="2000" i="1">
                            <a:latin typeface="Cambria Math"/>
                          </a:rPr>
                          <m:t>∗</m:t>
                        </m:r>
                      </m:sup>
                    </m:sSup>
                  </m:oMath>
                </a14:m>
                <a:r>
                  <a:rPr lang="zh-CN" altLang="zh-CN" sz="2000" dirty="0">
                    <a:latin typeface="华文楷体" pitchFamily="2" charset="-122"/>
                    <a:ea typeface="华文楷体" pitchFamily="2" charset="-122"/>
                  </a:rPr>
                  <a:t>，使得最优解位于</a:t>
                </a:r>
                <a14:m>
                  <m:oMath xmlns:m="http://schemas.openxmlformats.org/officeDocument/2006/math">
                    <m:d>
                      <m:dPr>
                        <m:ctrlPr>
                          <a:rPr lang="zh-CN" altLang="zh-CN" sz="2000" i="1">
                            <a:latin typeface="Cambria Math"/>
                          </a:rPr>
                        </m:ctrlPr>
                      </m:dPr>
                      <m:e>
                        <m:sSup>
                          <m:sSupPr>
                            <m:ctrlPr>
                              <a:rPr lang="zh-CN" altLang="zh-CN" sz="2000" i="1">
                                <a:latin typeface="Cambria Math"/>
                              </a:rPr>
                            </m:ctrlPr>
                          </m:sSupPr>
                          <m:e>
                            <m:r>
                              <a:rPr lang="en-US" altLang="zh-CN" sz="2000" i="1">
                                <a:latin typeface="Cambria Math"/>
                              </a:rPr>
                              <m:t>𝑡</m:t>
                            </m:r>
                          </m:e>
                          <m:sup>
                            <m:r>
                              <a:rPr lang="en-US" altLang="zh-CN" sz="2000" i="1">
                                <a:latin typeface="Cambria Math"/>
                              </a:rPr>
                              <m:t>∗</m:t>
                            </m:r>
                          </m:sup>
                        </m:sSup>
                        <m:r>
                          <a:rPr lang="en-US" altLang="zh-CN" sz="2000" i="1">
                            <a:latin typeface="Cambria Math"/>
                          </a:rPr>
                          <m:t>−1</m:t>
                        </m:r>
                      </m:e>
                    </m:d>
                    <m:r>
                      <a:rPr lang="en-US" altLang="zh-CN" sz="2000" i="1">
                        <a:latin typeface="Cambria Math"/>
                      </a:rPr>
                      <m:t>𝑘</m:t>
                    </m:r>
                    <m:r>
                      <a:rPr lang="en-US" altLang="zh-CN" sz="2000" i="1">
                        <a:latin typeface="Cambria Math"/>
                      </a:rPr>
                      <m:t>+1</m:t>
                    </m:r>
                  </m:oMath>
                </a14:m>
                <a:r>
                  <a:rPr lang="zh-CN" altLang="zh-CN" sz="2000" dirty="0">
                    <a:latin typeface="华文楷体" pitchFamily="2" charset="-122"/>
                    <a:ea typeface="华文楷体" pitchFamily="2" charset="-122"/>
                  </a:rPr>
                  <a:t>到</a:t>
                </a:r>
                <a14:m>
                  <m:oMath xmlns:m="http://schemas.openxmlformats.org/officeDocument/2006/math">
                    <m:d>
                      <m:dPr>
                        <m:ctrlPr>
                          <a:rPr lang="zh-CN" altLang="zh-CN" sz="2000" i="1">
                            <a:latin typeface="Cambria Math"/>
                          </a:rPr>
                        </m:ctrlPr>
                      </m:dPr>
                      <m:e>
                        <m:sSup>
                          <m:sSupPr>
                            <m:ctrlPr>
                              <a:rPr lang="zh-CN" altLang="zh-CN" sz="2000" i="1">
                                <a:latin typeface="Cambria Math"/>
                              </a:rPr>
                            </m:ctrlPr>
                          </m:sSupPr>
                          <m:e>
                            <m:r>
                              <a:rPr lang="en-US" altLang="zh-CN" sz="2000" i="1">
                                <a:latin typeface="Cambria Math"/>
                              </a:rPr>
                              <m:t>𝑡</m:t>
                            </m:r>
                          </m:e>
                          <m:sup>
                            <m:r>
                              <a:rPr lang="en-US" altLang="zh-CN" sz="2000" i="1">
                                <a:latin typeface="Cambria Math"/>
                              </a:rPr>
                              <m:t>∗</m:t>
                            </m:r>
                          </m:sup>
                        </m:sSup>
                        <m:r>
                          <a:rPr lang="en-US" altLang="zh-CN" sz="2000" i="1">
                            <a:latin typeface="Cambria Math"/>
                          </a:rPr>
                          <m:t>+1</m:t>
                        </m:r>
                      </m:e>
                    </m:d>
                    <m:r>
                      <a:rPr lang="en-US" altLang="zh-CN" sz="2000" i="1">
                        <a:latin typeface="Cambria Math"/>
                      </a:rPr>
                      <m:t>𝑘</m:t>
                    </m:r>
                    <m:r>
                      <a:rPr lang="en-US" altLang="zh-CN" sz="2000" i="1">
                        <a:latin typeface="Cambria Math"/>
                      </a:rPr>
                      <m:t>−1</m:t>
                    </m:r>
                  </m:oMath>
                </a14:m>
                <a:r>
                  <a:rPr lang="zh-CN" altLang="zh-CN" sz="2000" dirty="0">
                    <a:latin typeface="华文楷体" pitchFamily="2" charset="-122"/>
                    <a:ea typeface="华文楷体" pitchFamily="2" charset="-122"/>
                  </a:rPr>
                  <a:t>这个时间间隔内，也就是包含中心时间轴</a:t>
                </a:r>
                <a14:m>
                  <m:oMath xmlns:m="http://schemas.openxmlformats.org/officeDocument/2006/math">
                    <m:sSup>
                      <m:sSupPr>
                        <m:ctrlPr>
                          <a:rPr lang="zh-CN" altLang="zh-CN" sz="2000" i="1">
                            <a:latin typeface="Cambria Math"/>
                          </a:rPr>
                        </m:ctrlPr>
                      </m:sSupPr>
                      <m:e>
                        <m:r>
                          <a:rPr lang="en-US" altLang="zh-CN" sz="2000" i="1">
                            <a:latin typeface="Cambria Math"/>
                          </a:rPr>
                          <m:t>𝑡</m:t>
                        </m:r>
                      </m:e>
                      <m:sup>
                        <m:r>
                          <a:rPr lang="en-US" altLang="zh-CN" sz="2000" i="1">
                            <a:latin typeface="Cambria Math"/>
                          </a:rPr>
                          <m:t>∗</m:t>
                        </m:r>
                      </m:sup>
                    </m:sSup>
                    <m:r>
                      <a:rPr lang="en-US" altLang="zh-CN" sz="2000" i="1">
                        <a:latin typeface="Cambria Math"/>
                      </a:rPr>
                      <m:t>𝑘</m:t>
                    </m:r>
                  </m:oMath>
                </a14:m>
                <a:r>
                  <a:rPr lang="zh-CN" altLang="zh-CN" sz="2000" dirty="0">
                    <a:latin typeface="华文楷体" pitchFamily="2" charset="-122"/>
                    <a:ea typeface="华文楷体" pitchFamily="2" charset="-122"/>
                  </a:rPr>
                  <a:t>。如果最优解没在以上所说的间隔内，那么最优解一定要包含至少两个中心时间轴，但这是不可行的，或者说最优解一定在</a:t>
                </a:r>
                <a14:m>
                  <m:oMath xmlns:m="http://schemas.openxmlformats.org/officeDocument/2006/math">
                    <m:d>
                      <m:dPr>
                        <m:ctrlPr>
                          <a:rPr lang="zh-CN" altLang="zh-CN" sz="2000" i="1">
                            <a:latin typeface="Cambria Math"/>
                          </a:rPr>
                        </m:ctrlPr>
                      </m:dPr>
                      <m:e>
                        <m:sSup>
                          <m:sSupPr>
                            <m:ctrlPr>
                              <a:rPr lang="zh-CN" altLang="zh-CN" sz="2000" i="1">
                                <a:latin typeface="Cambria Math"/>
                              </a:rPr>
                            </m:ctrlPr>
                          </m:sSupPr>
                          <m:e>
                            <m:r>
                              <a:rPr lang="en-US" altLang="zh-CN" sz="2000" i="1">
                                <a:latin typeface="Cambria Math"/>
                              </a:rPr>
                              <m:t>𝑡</m:t>
                            </m:r>
                          </m:e>
                          <m:sup>
                            <m:r>
                              <a:rPr lang="en-US" altLang="zh-CN" sz="2000" i="1">
                                <a:latin typeface="Cambria Math"/>
                              </a:rPr>
                              <m:t>∗</m:t>
                            </m:r>
                          </m:sup>
                        </m:sSup>
                        <m:r>
                          <a:rPr lang="en-US" altLang="zh-CN" sz="2000" i="1">
                            <a:latin typeface="Cambria Math"/>
                          </a:rPr>
                          <m:t>−1</m:t>
                        </m:r>
                      </m:e>
                    </m:d>
                    <m:r>
                      <a:rPr lang="en-US" altLang="zh-CN" sz="2000" i="1">
                        <a:latin typeface="Cambria Math"/>
                      </a:rPr>
                      <m:t>𝑘</m:t>
                    </m:r>
                  </m:oMath>
                </a14:m>
                <a:r>
                  <a:rPr lang="zh-CN" altLang="zh-CN" sz="2000" dirty="0">
                    <a:latin typeface="华文楷体" pitchFamily="2" charset="-122"/>
                    <a:ea typeface="华文楷体" pitchFamily="2" charset="-122"/>
                  </a:rPr>
                  <a:t>或</a:t>
                </a:r>
                <a14:m>
                  <m:oMath xmlns:m="http://schemas.openxmlformats.org/officeDocument/2006/math">
                    <m:d>
                      <m:dPr>
                        <m:ctrlPr>
                          <a:rPr lang="zh-CN" altLang="zh-CN" sz="2000" i="1">
                            <a:latin typeface="Cambria Math"/>
                          </a:rPr>
                        </m:ctrlPr>
                      </m:dPr>
                      <m:e>
                        <m:sSup>
                          <m:sSupPr>
                            <m:ctrlPr>
                              <a:rPr lang="zh-CN" altLang="zh-CN" sz="2000" i="1">
                                <a:latin typeface="Cambria Math"/>
                              </a:rPr>
                            </m:ctrlPr>
                          </m:sSupPr>
                          <m:e>
                            <m:r>
                              <a:rPr lang="en-US" altLang="zh-CN" sz="2000" i="1">
                                <a:latin typeface="Cambria Math"/>
                              </a:rPr>
                              <m:t>𝑡</m:t>
                            </m:r>
                          </m:e>
                          <m:sup>
                            <m:r>
                              <a:rPr lang="en-US" altLang="zh-CN" sz="2000" i="1">
                                <a:latin typeface="Cambria Math"/>
                              </a:rPr>
                              <m:t>∗</m:t>
                            </m:r>
                          </m:sup>
                        </m:sSup>
                        <m:r>
                          <a:rPr lang="en-US" altLang="zh-CN" sz="2000" i="1">
                            <a:latin typeface="Cambria Math"/>
                          </a:rPr>
                          <m:t>+1</m:t>
                        </m:r>
                      </m:e>
                    </m:d>
                    <m:r>
                      <a:rPr lang="en-US" altLang="zh-CN" sz="2000" i="1">
                        <a:latin typeface="Cambria Math"/>
                      </a:rPr>
                      <m:t>𝑘</m:t>
                    </m:r>
                  </m:oMath>
                </a14:m>
                <a:r>
                  <a:rPr lang="zh-CN" altLang="zh-CN" sz="2000" dirty="0">
                    <a:latin typeface="华文楷体" pitchFamily="2" charset="-122"/>
                    <a:ea typeface="华文楷体" pitchFamily="2" charset="-122"/>
                  </a:rPr>
                  <a:t>上。□</a:t>
                </a:r>
                <a:endParaRPr lang="zh-CN" altLang="en-US" sz="2000" dirty="0">
                  <a:latin typeface="华文楷体" pitchFamily="2" charset="-122"/>
                  <a:ea typeface="华文楷体" pitchFamily="2"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30522" y="1126653"/>
                <a:ext cx="7449409" cy="4201663"/>
              </a:xfrm>
              <a:prstGeom prst="rect">
                <a:avLst/>
              </a:prstGeom>
              <a:blipFill rotWithShape="1">
                <a:blip r:embed="rId3"/>
                <a:stretch>
                  <a:fillRect l="-818" r="-900" b="-1742"/>
                </a:stretch>
              </a:blipFill>
            </p:spPr>
            <p:txBody>
              <a:bodyPr/>
              <a:lstStyle/>
              <a:p>
                <a:r>
                  <a:rPr lang="zh-CN" altLang="en-US">
                    <a:noFill/>
                  </a:rPr>
                  <a:t> </a:t>
                </a:r>
              </a:p>
            </p:txBody>
          </p:sp>
        </mc:Fallback>
      </mc:AlternateContent>
      <p:sp>
        <p:nvSpPr>
          <p:cNvPr id="3" name="矩形 2"/>
          <p:cNvSpPr/>
          <p:nvPr/>
        </p:nvSpPr>
        <p:spPr>
          <a:xfrm>
            <a:off x="2267744" y="5733256"/>
            <a:ext cx="496855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771800"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5856"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779912"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283968"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52020"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220072"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24128"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228184"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732240" y="5733256"/>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81482" y="5328316"/>
            <a:ext cx="4865434" cy="369332"/>
          </a:xfrm>
          <a:prstGeom prst="rect">
            <a:avLst/>
          </a:prstGeom>
          <a:noFill/>
        </p:spPr>
        <p:txBody>
          <a:bodyPr wrap="none" rtlCol="0">
            <a:spAutoFit/>
          </a:bodyPr>
          <a:lstStyle/>
          <a:p>
            <a:r>
              <a:rPr lang="en-US" altLang="zh-CN" dirty="0" smtClean="0"/>
              <a:t>1      2      3      4     5      6     7      8      9     10</a:t>
            </a:r>
            <a:endParaRPr lang="zh-CN" altLang="en-US" dirty="0"/>
          </a:p>
        </p:txBody>
      </p:sp>
      <p:sp>
        <p:nvSpPr>
          <p:cNvPr id="9" name="矩形 8"/>
          <p:cNvSpPr/>
          <p:nvPr/>
        </p:nvSpPr>
        <p:spPr>
          <a:xfrm>
            <a:off x="971600" y="5697647"/>
            <a:ext cx="689612" cy="461665"/>
          </a:xfrm>
          <a:prstGeom prst="rect">
            <a:avLst/>
          </a:prstGeom>
        </p:spPr>
        <p:txBody>
          <a:bodyPr wrap="none">
            <a:spAutoFit/>
          </a:bodyPr>
          <a:lstStyle/>
          <a:p>
            <a:pPr eaLnBrk="1" hangingPunct="1"/>
            <a:r>
              <a:rPr lang="en-US" altLang="zh-CN" sz="2400" dirty="0">
                <a:solidFill>
                  <a:srgbClr val="002060"/>
                </a:solidFill>
              </a:rPr>
              <a:t>k=2</a:t>
            </a:r>
            <a:endParaRPr lang="zh-CN" altLang="en-US" sz="2400" dirty="0">
              <a:solidFill>
                <a:srgbClr val="002060"/>
              </a:solidFill>
            </a:endParaRPr>
          </a:p>
        </p:txBody>
      </p:sp>
      <p:sp>
        <p:nvSpPr>
          <p:cNvPr id="10" name="矩形 9"/>
          <p:cNvSpPr/>
          <p:nvPr/>
        </p:nvSpPr>
        <p:spPr>
          <a:xfrm>
            <a:off x="863107" y="658579"/>
            <a:ext cx="7416824" cy="553998"/>
          </a:xfrm>
          <a:prstGeom prst="rect">
            <a:avLst/>
          </a:prstGeom>
        </p:spPr>
        <p:txBody>
          <a:bodyPr wrap="square">
            <a:spAutoFit/>
          </a:bodyPr>
          <a:lstStyle/>
          <a:p>
            <a:pPr marL="285750" indent="-285750">
              <a:lnSpc>
                <a:spcPct val="150000"/>
              </a:lnSpc>
              <a:buFont typeface="Wingdings" pitchFamily="2" charset="2"/>
              <a:buChar char="u"/>
            </a:pPr>
            <a:r>
              <a:rPr lang="zh-CN" altLang="en-US" sz="2000" dirty="0">
                <a:latin typeface="华文楷体" pitchFamily="2" charset="-122"/>
                <a:ea typeface="华文楷体" pitchFamily="2" charset="-122"/>
              </a:rPr>
              <a:t>定理  任意一个可行解所在时间段都必须包含一个中心时间轴。</a:t>
            </a:r>
            <a:endParaRPr lang="en-US" altLang="zh-CN" sz="2000" dirty="0">
              <a:latin typeface="华文楷体" pitchFamily="2" charset="-122"/>
              <a:ea typeface="华文楷体" pitchFamily="2" charset="-122"/>
            </a:endParaRPr>
          </a:p>
        </p:txBody>
      </p:sp>
      <p:sp>
        <p:nvSpPr>
          <p:cNvPr id="11" name="矩形 10"/>
          <p:cNvSpPr/>
          <p:nvPr/>
        </p:nvSpPr>
        <p:spPr>
          <a:xfrm>
            <a:off x="2771800" y="573325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9912" y="573325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716016" y="573325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724128" y="5727264"/>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742860" y="573325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pPr>
              <a:defRPr/>
            </a:pPr>
            <a:fld id="{3BC7CAD4-1D8C-4E04-BBE8-C566A520DF56}" type="slidenum">
              <a:rPr lang="zh-CN" altLang="en-US" smtClean="0"/>
              <a:pPr>
                <a:defRPr/>
              </a:pPr>
              <a:t>13</a:t>
            </a:fld>
            <a:endParaRPr lang="zh-CN" altLang="en-US"/>
          </a:p>
        </p:txBody>
      </p:sp>
    </p:spTree>
    <p:extLst>
      <p:ext uri="{BB962C8B-B14F-4D97-AF65-F5344CB8AC3E}">
        <p14:creationId xmlns:p14="http://schemas.microsoft.com/office/powerpoint/2010/main" val="385250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par>
                                <p:cTn id="38" presetID="16" presetClass="entr" presetSubtype="2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arn(inVertical)">
                                      <p:cBhvr>
                                        <p:cTn id="43" dur="500"/>
                                        <p:tgtEl>
                                          <p:spTgt spid="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arn(inVertical)">
                                      <p:cBhvr>
                                        <p:cTn id="49" dur="500"/>
                                        <p:tgtEl>
                                          <p:spTgt spid="11"/>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arn(inVertical)">
                                      <p:cBhvr>
                                        <p:cTn id="52" dur="500"/>
                                        <p:tgtEl>
                                          <p:spTgt spid="2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500"/>
                                        <p:tgtEl>
                                          <p:spTgt spid="25"/>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arn(inVertical)">
                                      <p:cBhvr>
                                        <p:cTn id="58" dur="500"/>
                                        <p:tgtEl>
                                          <p:spTgt spid="26"/>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arn(inVertical)">
                                      <p:cBhvr>
                                        <p:cTn id="61" dur="500"/>
                                        <p:tgtEl>
                                          <p:spTgt spid="2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8" grpId="0"/>
      <p:bldP spid="9" grpId="0"/>
      <p:bldP spid="10" grpId="0"/>
      <p:bldP spid="11" grpId="0" animBg="1"/>
      <p:bldP spid="24" grpId="0" animBg="1"/>
      <p:bldP spid="25" grpId="0" animBg="1"/>
      <p:bldP spid="2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686697"/>
            <a:ext cx="5768305" cy="590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2684203" y="3422489"/>
            <a:ext cx="244827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39752" y="4038295"/>
            <a:ext cx="244827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316874" y="3453847"/>
            <a:ext cx="1107996" cy="369332"/>
          </a:xfrm>
          <a:prstGeom prst="rect">
            <a:avLst/>
          </a:prstGeom>
          <a:noFill/>
        </p:spPr>
        <p:txBody>
          <a:bodyPr wrap="none" rtlCol="0">
            <a:spAutoFit/>
          </a:bodyPr>
          <a:lstStyle/>
          <a:p>
            <a:r>
              <a:rPr lang="zh-CN" altLang="en-US" dirty="0" smtClean="0"/>
              <a:t>时间裁剪</a:t>
            </a:r>
            <a:endParaRPr lang="zh-CN" altLang="en-US" dirty="0"/>
          </a:p>
        </p:txBody>
      </p:sp>
      <p:sp>
        <p:nvSpPr>
          <p:cNvPr id="12" name="TextBox 11"/>
          <p:cNvSpPr txBox="1"/>
          <p:nvPr/>
        </p:nvSpPr>
        <p:spPr>
          <a:xfrm>
            <a:off x="5004048" y="4069653"/>
            <a:ext cx="1107996" cy="369332"/>
          </a:xfrm>
          <a:prstGeom prst="rect">
            <a:avLst/>
          </a:prstGeom>
          <a:noFill/>
        </p:spPr>
        <p:txBody>
          <a:bodyPr wrap="none" rtlCol="0">
            <a:spAutoFit/>
          </a:bodyPr>
          <a:lstStyle/>
          <a:p>
            <a:r>
              <a:rPr lang="zh-CN" altLang="en-US" dirty="0" smtClean="0"/>
              <a:t>技能裁剪</a:t>
            </a:r>
            <a:endParaRPr lang="zh-CN" altLang="en-US" dirty="0"/>
          </a:p>
        </p:txBody>
      </p:sp>
      <p:sp>
        <p:nvSpPr>
          <p:cNvPr id="4" name="矩形 3"/>
          <p:cNvSpPr/>
          <p:nvPr/>
        </p:nvSpPr>
        <p:spPr>
          <a:xfrm>
            <a:off x="5316874" y="3501008"/>
            <a:ext cx="1107996" cy="322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04048" y="4093233"/>
            <a:ext cx="1107996" cy="322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过程 15"/>
          <p:cNvSpPr>
            <a:spLocks noChangeArrowheads="1"/>
          </p:cNvSpPr>
          <p:nvPr/>
        </p:nvSpPr>
        <p:spPr bwMode="auto">
          <a:xfrm>
            <a:off x="979611" y="4653136"/>
            <a:ext cx="7616825" cy="1739900"/>
          </a:xfrm>
          <a:prstGeom prst="flowChartProcess">
            <a:avLst/>
          </a:prstGeom>
          <a:solidFill>
            <a:schemeClr val="tx2">
              <a:lumMod val="40000"/>
              <a:lumOff val="60000"/>
              <a:alpha val="80000"/>
            </a:schemeClr>
          </a:solidFill>
          <a:ln w="9525" algn="ctr">
            <a:solidFill>
              <a:srgbClr val="00B0F0"/>
            </a:solidFill>
            <a:round/>
            <a:headEnd/>
            <a:tailEnd/>
          </a:ln>
        </p:spPr>
        <p:txBody>
          <a:bodyPr/>
          <a:lstStyle/>
          <a:p>
            <a:pPr>
              <a:buFont typeface="Arial" pitchFamily="34" charset="0"/>
              <a:buNone/>
            </a:pPr>
            <a:endParaRPr lang="zh-CN" altLang="en-US">
              <a:latin typeface="Verdana" pitchFamily="34" charset="0"/>
            </a:endParaRPr>
          </a:p>
        </p:txBody>
      </p:sp>
      <p:sp>
        <p:nvSpPr>
          <p:cNvPr id="17" name="TextBox 16"/>
          <p:cNvSpPr txBox="1">
            <a:spLocks noChangeArrowheads="1"/>
          </p:cNvSpPr>
          <p:nvPr/>
        </p:nvSpPr>
        <p:spPr bwMode="auto">
          <a:xfrm>
            <a:off x="1103361" y="5107587"/>
            <a:ext cx="73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FF0000"/>
                </a:solidFill>
                <a:latin typeface="+mn-lt"/>
                <a:ea typeface="华文行楷" pitchFamily="2" charset="-122"/>
              </a:rPr>
              <a:t>带有时间裁剪和技能裁剪的算法比扩展</a:t>
            </a:r>
            <a:r>
              <a:rPr lang="zh-CN" altLang="en-US" sz="2400" dirty="0" smtClean="0">
                <a:solidFill>
                  <a:srgbClr val="FF0000"/>
                </a:solidFill>
                <a:latin typeface="+mn-lt"/>
                <a:ea typeface="华文行楷" pitchFamily="2" charset="-122"/>
              </a:rPr>
              <a:t>的</a:t>
            </a:r>
            <a:r>
              <a:rPr lang="en-US" altLang="zh-CN" sz="2400" dirty="0" smtClean="0">
                <a:solidFill>
                  <a:srgbClr val="FF0000"/>
                </a:solidFill>
                <a:latin typeface="+mn-lt"/>
              </a:rPr>
              <a:t>OGR-TF</a:t>
            </a:r>
            <a:r>
              <a:rPr lang="zh-CN" altLang="en-US" sz="2400" dirty="0" smtClean="0">
                <a:solidFill>
                  <a:srgbClr val="FF0000"/>
                </a:solidFill>
                <a:latin typeface="+mn-lt"/>
                <a:ea typeface="华文行楷" pitchFamily="2" charset="-122"/>
              </a:rPr>
              <a:t>算法</a:t>
            </a:r>
            <a:endParaRPr lang="en-US" altLang="zh-CN" sz="2400" dirty="0">
              <a:solidFill>
                <a:srgbClr val="FF0000"/>
              </a:solidFill>
              <a:latin typeface="+mn-lt"/>
              <a:ea typeface="华文行楷" pitchFamily="2" charset="-122"/>
            </a:endParaRPr>
          </a:p>
          <a:p>
            <a:pPr eaLnBrk="1" hangingPunct="1"/>
            <a:r>
              <a:rPr lang="zh-CN" altLang="en-US" sz="2400" dirty="0">
                <a:solidFill>
                  <a:srgbClr val="FF0000"/>
                </a:solidFill>
                <a:latin typeface="+mn-lt"/>
                <a:ea typeface="华文行楷" pitchFamily="2" charset="-122"/>
              </a:rPr>
              <a:t>快至少</a:t>
            </a:r>
            <a:r>
              <a:rPr lang="en-US" altLang="zh-CN" sz="2400" dirty="0">
                <a:solidFill>
                  <a:srgbClr val="FF0000"/>
                </a:solidFill>
                <a:latin typeface="+mn-lt"/>
              </a:rPr>
              <a:t>k</a:t>
            </a:r>
            <a:r>
              <a:rPr lang="zh-CN" altLang="en-US" sz="2400" dirty="0">
                <a:solidFill>
                  <a:srgbClr val="FF0000"/>
                </a:solidFill>
                <a:latin typeface="+mn-lt"/>
                <a:ea typeface="华文行楷" pitchFamily="2" charset="-122"/>
              </a:rPr>
              <a:t>倍！</a:t>
            </a:r>
            <a:r>
              <a:rPr lang="en-US" altLang="zh-CN" sz="2400" dirty="0">
                <a:solidFill>
                  <a:srgbClr val="FF0000"/>
                </a:solidFill>
                <a:latin typeface="+mn-lt"/>
                <a:ea typeface="华文行楷" pitchFamily="2" charset="-122"/>
              </a:rPr>
              <a:t>        </a:t>
            </a:r>
            <a:r>
              <a:rPr lang="en-US" altLang="zh-CN" sz="2400" dirty="0">
                <a:solidFill>
                  <a:srgbClr val="FF0000"/>
                </a:solidFill>
                <a:latin typeface="+mn-lt"/>
              </a:rPr>
              <a:t>k</a:t>
            </a:r>
            <a:r>
              <a:rPr lang="zh-CN" altLang="en-US" sz="2400" dirty="0">
                <a:solidFill>
                  <a:srgbClr val="FF0000"/>
                </a:solidFill>
                <a:latin typeface="+mn-lt"/>
                <a:ea typeface="华文行楷" pitchFamily="2" charset="-122"/>
              </a:rPr>
              <a:t>越大越明显！</a:t>
            </a:r>
          </a:p>
        </p:txBody>
      </p:sp>
      <p:sp>
        <p:nvSpPr>
          <p:cNvPr id="5" name="灯片编号占位符 4"/>
          <p:cNvSpPr>
            <a:spLocks noGrp="1"/>
          </p:cNvSpPr>
          <p:nvPr>
            <p:ph type="sldNum" sz="quarter" idx="12"/>
          </p:nvPr>
        </p:nvSpPr>
        <p:spPr/>
        <p:txBody>
          <a:bodyPr/>
          <a:lstStyle/>
          <a:p>
            <a:pPr>
              <a:defRPr/>
            </a:pPr>
            <a:fld id="{3BC7CAD4-1D8C-4E04-BBE8-C566A520DF56}" type="slidenum">
              <a:rPr lang="zh-CN" altLang="en-US" smtClean="0"/>
              <a:pPr>
                <a:defRPr/>
              </a:pPr>
              <a:t>14</a:t>
            </a:fld>
            <a:endParaRPr lang="zh-CN" altLang="en-US"/>
          </a:p>
        </p:txBody>
      </p:sp>
    </p:spTree>
    <p:extLst>
      <p:ext uri="{BB962C8B-B14F-4D97-AF65-F5344CB8AC3E}">
        <p14:creationId xmlns:p14="http://schemas.microsoft.com/office/powerpoint/2010/main" val="145893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3" grpId="0"/>
      <p:bldP spid="12" grpId="0"/>
      <p:bldP spid="4" grpId="0" animBg="1"/>
      <p:bldP spid="15" grpId="0" animBg="1"/>
      <p:bldP spid="1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2" name="TextBox 1"/>
          <p:cNvSpPr txBox="1"/>
          <p:nvPr/>
        </p:nvSpPr>
        <p:spPr>
          <a:xfrm>
            <a:off x="755576" y="980728"/>
            <a:ext cx="1556836" cy="400110"/>
          </a:xfrm>
          <a:prstGeom prst="rect">
            <a:avLst/>
          </a:prstGeom>
          <a:noFill/>
        </p:spPr>
        <p:txBody>
          <a:bodyPr wrap="none" rtlCol="0">
            <a:spAutoFit/>
          </a:bodyPr>
          <a:lstStyle/>
          <a:p>
            <a:pPr marL="342900" indent="-342900">
              <a:buFont typeface="Wingdings" pitchFamily="2" charset="2"/>
              <a:buChar char="u"/>
            </a:pPr>
            <a:r>
              <a:rPr lang="zh-CN" altLang="en-US" sz="2000" dirty="0" smtClean="0">
                <a:latin typeface="华文楷体" pitchFamily="2" charset="-122"/>
                <a:ea typeface="华文楷体" pitchFamily="2" charset="-122"/>
              </a:rPr>
              <a:t>实验设置</a:t>
            </a:r>
            <a:endParaRPr lang="zh-CN" altLang="en-US" sz="2000" dirty="0">
              <a:latin typeface="华文楷体" pitchFamily="2" charset="-122"/>
              <a:ea typeface="华文楷体" pitchFamily="2" charset="-122"/>
            </a:endParaRPr>
          </a:p>
        </p:txBody>
      </p:sp>
      <mc:AlternateContent xmlns:mc="http://schemas.openxmlformats.org/markup-compatibility/2006" xmlns:a14="http://schemas.microsoft.com/office/drawing/2010/main">
        <mc:Choice Requires="a14">
          <p:sp>
            <p:nvSpPr>
              <p:cNvPr id="3" name="矩形 2"/>
              <p:cNvSpPr/>
              <p:nvPr/>
            </p:nvSpPr>
            <p:spPr>
              <a:xfrm>
                <a:off x="899592" y="1380838"/>
                <a:ext cx="7704856" cy="5035802"/>
              </a:xfrm>
              <a:prstGeom prst="rect">
                <a:avLst/>
              </a:prstGeom>
            </p:spPr>
            <p:txBody>
              <a:bodyPr wrap="square">
                <a:spAutoFit/>
              </a:bodyPr>
              <a:lstStyle/>
              <a:p>
                <a:pPr>
                  <a:lnSpc>
                    <a:spcPct val="150000"/>
                  </a:lnSpc>
                </a:pPr>
                <a:r>
                  <a:rPr lang="zh-CN" altLang="zh-CN" dirty="0">
                    <a:latin typeface="华文楷体" pitchFamily="2" charset="-122"/>
                    <a:ea typeface="华文楷体" pitchFamily="2" charset="-122"/>
                  </a:rPr>
                  <a:t>在本次实验中所采用的为科学合作网数据集，抓取自</a:t>
                </a:r>
                <a:r>
                  <a:rPr lang="en-US" altLang="zh-CN" dirty="0">
                    <a:latin typeface="华文楷体" pitchFamily="2" charset="-122"/>
                    <a:ea typeface="华文楷体" pitchFamily="2" charset="-122"/>
                  </a:rPr>
                  <a:t>DBLP</a:t>
                </a:r>
                <a:r>
                  <a:rPr lang="zh-CN" altLang="zh-CN" dirty="0">
                    <a:latin typeface="华文楷体" pitchFamily="2" charset="-122"/>
                    <a:ea typeface="华文楷体" pitchFamily="2" charset="-122"/>
                  </a:rPr>
                  <a:t>数据集。本章选取了四个计算机科学领域的数据集：</a:t>
                </a:r>
                <a:r>
                  <a:rPr lang="en-US" altLang="zh-CN" dirty="0"/>
                  <a:t>Databases(DB)</a:t>
                </a:r>
                <a:r>
                  <a:rPr lang="zh-CN" altLang="zh-CN" dirty="0"/>
                  <a:t>，</a:t>
                </a:r>
                <a:r>
                  <a:rPr lang="en-US" altLang="zh-CN" dirty="0"/>
                  <a:t>Theory(T)</a:t>
                </a:r>
                <a:r>
                  <a:rPr lang="zh-CN" altLang="zh-CN" dirty="0"/>
                  <a:t>，</a:t>
                </a:r>
                <a:r>
                  <a:rPr lang="en-US" altLang="zh-CN" dirty="0"/>
                  <a:t>Data Mining(DM)</a:t>
                </a:r>
                <a:r>
                  <a:rPr lang="zh-CN" altLang="zh-CN" dirty="0"/>
                  <a:t>和</a:t>
                </a:r>
                <a:r>
                  <a:rPr lang="en-US" altLang="zh-CN" dirty="0"/>
                  <a:t>Artificial Intelligence(AI)</a:t>
                </a:r>
                <a:r>
                  <a:rPr lang="zh-CN" altLang="zh-CN" dirty="0" smtClean="0"/>
                  <a:t>。</a:t>
                </a:r>
                <a:endParaRPr lang="en-US" altLang="zh-CN" dirty="0" smtClean="0"/>
              </a:p>
              <a:p>
                <a:pPr>
                  <a:lnSpc>
                    <a:spcPct val="150000"/>
                  </a:lnSpc>
                </a:pPr>
                <a:r>
                  <a:rPr lang="zh-CN" altLang="zh-CN" dirty="0" smtClean="0">
                    <a:latin typeface="华文楷体" pitchFamily="2" charset="-122"/>
                    <a:ea typeface="华文楷体" pitchFamily="2" charset="-122"/>
                  </a:rPr>
                  <a:t>选取</a:t>
                </a:r>
                <a:r>
                  <a:rPr lang="zh-CN" altLang="zh-CN" dirty="0">
                    <a:latin typeface="华文楷体" pitchFamily="2" charset="-122"/>
                    <a:ea typeface="华文楷体" pitchFamily="2" charset="-122"/>
                  </a:rPr>
                  <a:t>的每个领域的会议如下：</a:t>
                </a:r>
                <a:endParaRPr lang="en-US" altLang="zh-CN" dirty="0" smtClean="0">
                  <a:latin typeface="华文楷体" pitchFamily="2" charset="-122"/>
                  <a:ea typeface="华文楷体" pitchFamily="2" charset="-122"/>
                </a:endParaRPr>
              </a:p>
              <a:p>
                <a:pPr>
                  <a:lnSpc>
                    <a:spcPct val="150000"/>
                  </a:lnSpc>
                </a:pPr>
                <a14:m>
                  <m:oMath xmlns:m="http://schemas.openxmlformats.org/officeDocument/2006/math">
                    <m:r>
                      <m:rPr>
                        <m:sty m:val="p"/>
                      </m:rPr>
                      <a:rPr lang="en-US" altLang="zh-CN">
                        <a:latin typeface="Cambria Math"/>
                      </a:rPr>
                      <m:t>DB</m:t>
                    </m:r>
                    <m:r>
                      <a:rPr lang="en-US" altLang="zh-CN">
                        <a:latin typeface="Cambria Math"/>
                      </a:rPr>
                      <m:t>={</m:t>
                    </m:r>
                    <m:r>
                      <m:rPr>
                        <m:sty m:val="p"/>
                      </m:rPr>
                      <a:rPr lang="en-US" altLang="zh-CN">
                        <a:latin typeface="Cambria Math"/>
                      </a:rPr>
                      <m:t>SIGMOD</m:t>
                    </m:r>
                    <m:r>
                      <a:rPr lang="en-US" altLang="zh-CN">
                        <a:latin typeface="Cambria Math"/>
                      </a:rPr>
                      <m:t>,</m:t>
                    </m:r>
                    <m:r>
                      <m:rPr>
                        <m:sty m:val="p"/>
                      </m:rPr>
                      <a:rPr lang="en-US" altLang="zh-CN">
                        <a:latin typeface="Cambria Math"/>
                      </a:rPr>
                      <m:t>VLDB</m:t>
                    </m:r>
                    <m:r>
                      <a:rPr lang="en-US" altLang="zh-CN">
                        <a:latin typeface="Cambria Math"/>
                      </a:rPr>
                      <m:t>,</m:t>
                    </m:r>
                    <m:r>
                      <m:rPr>
                        <m:sty m:val="p"/>
                      </m:rPr>
                      <a:rPr lang="en-US" altLang="zh-CN">
                        <a:latin typeface="Cambria Math"/>
                      </a:rPr>
                      <m:t>ICDE</m:t>
                    </m:r>
                    <m:r>
                      <a:rPr lang="en-US" altLang="zh-CN">
                        <a:latin typeface="Cambria Math"/>
                      </a:rPr>
                      <m:t>,</m:t>
                    </m:r>
                    <m:r>
                      <m:rPr>
                        <m:sty m:val="p"/>
                      </m:rPr>
                      <a:rPr lang="en-US" altLang="zh-CN">
                        <a:latin typeface="Cambria Math"/>
                      </a:rPr>
                      <m:t>ECDT</m:t>
                    </m:r>
                    <m:r>
                      <a:rPr lang="en-US" altLang="zh-CN">
                        <a:latin typeface="Cambria Math"/>
                      </a:rPr>
                      <m:t>,</m:t>
                    </m:r>
                    <m:r>
                      <m:rPr>
                        <m:sty m:val="p"/>
                      </m:rPr>
                      <a:rPr lang="en-US" altLang="zh-CN">
                        <a:latin typeface="Cambria Math"/>
                      </a:rPr>
                      <m:t>PODS</m:t>
                    </m:r>
                    <m:r>
                      <a:rPr lang="en-US" altLang="zh-CN">
                        <a:latin typeface="Cambria Math"/>
                      </a:rPr>
                      <m:t>}</m:t>
                    </m:r>
                  </m:oMath>
                </a14:m>
                <a:r>
                  <a:rPr lang="zh-CN" altLang="zh-CN" dirty="0">
                    <a:latin typeface="华文楷体" pitchFamily="2" charset="-122"/>
                    <a:ea typeface="华文楷体" pitchFamily="2" charset="-122"/>
                  </a:rPr>
                  <a:t>；</a:t>
                </a:r>
                <a14:m>
                  <m:oMath xmlns:m="http://schemas.openxmlformats.org/officeDocument/2006/math">
                    <m:r>
                      <m:rPr>
                        <m:sty m:val="p"/>
                      </m:rPr>
                      <a:rPr lang="en-US" altLang="zh-CN">
                        <a:latin typeface="Cambria Math"/>
                      </a:rPr>
                      <m:t>T</m:t>
                    </m:r>
                    <m:r>
                      <a:rPr lang="en-US" altLang="zh-CN">
                        <a:latin typeface="Cambria Math"/>
                      </a:rPr>
                      <m:t>={</m:t>
                    </m:r>
                    <m:r>
                      <m:rPr>
                        <m:sty m:val="p"/>
                      </m:rPr>
                      <a:rPr lang="en-US" altLang="zh-CN">
                        <a:latin typeface="Cambria Math"/>
                      </a:rPr>
                      <m:t>SODA</m:t>
                    </m:r>
                    <m:r>
                      <a:rPr lang="en-US" altLang="zh-CN">
                        <a:latin typeface="Cambria Math"/>
                      </a:rPr>
                      <m:t>,</m:t>
                    </m:r>
                    <m:r>
                      <m:rPr>
                        <m:sty m:val="p"/>
                      </m:rPr>
                      <a:rPr lang="en-US" altLang="zh-CN">
                        <a:latin typeface="Cambria Math"/>
                      </a:rPr>
                      <m:t>FOCS</m:t>
                    </m:r>
                    <m:r>
                      <a:rPr lang="en-US" altLang="zh-CN">
                        <a:latin typeface="Cambria Math"/>
                      </a:rPr>
                      <m:t>,</m:t>
                    </m:r>
                    <m:r>
                      <m:rPr>
                        <m:sty m:val="p"/>
                      </m:rPr>
                      <a:rPr lang="en-US" altLang="zh-CN">
                        <a:latin typeface="Cambria Math"/>
                      </a:rPr>
                      <m:t>STOC</m:t>
                    </m:r>
                    <m:r>
                      <a:rPr lang="en-US" altLang="zh-CN">
                        <a:latin typeface="Cambria Math"/>
                      </a:rPr>
                      <m:t>,</m:t>
                    </m:r>
                    <m:r>
                      <m:rPr>
                        <m:sty m:val="p"/>
                      </m:rPr>
                      <a:rPr lang="en-US" altLang="zh-CN">
                        <a:latin typeface="Cambria Math"/>
                      </a:rPr>
                      <m:t>STACS</m:t>
                    </m:r>
                    <m:r>
                      <a:rPr lang="en-US" altLang="zh-CN">
                        <a:latin typeface="Cambria Math"/>
                      </a:rPr>
                      <m:t>,</m:t>
                    </m:r>
                    <m:r>
                      <m:rPr>
                        <m:sty m:val="p"/>
                      </m:rPr>
                      <a:rPr lang="en-US" altLang="zh-CN">
                        <a:latin typeface="Cambria Math"/>
                      </a:rPr>
                      <m:t>ICALP</m:t>
                    </m:r>
                    <m:r>
                      <a:rPr lang="en-US" altLang="zh-CN">
                        <a:latin typeface="Cambria Math"/>
                      </a:rPr>
                      <m:t>,</m:t>
                    </m:r>
                    <m:r>
                      <m:rPr>
                        <m:sty m:val="p"/>
                      </m:rPr>
                      <a:rPr lang="en-US" altLang="zh-CN">
                        <a:latin typeface="Cambria Math"/>
                      </a:rPr>
                      <m:t>ESA</m:t>
                    </m:r>
                    <m:r>
                      <a:rPr lang="en-US" altLang="zh-CN">
                        <a:latin typeface="Cambria Math"/>
                      </a:rPr>
                      <m:t>}</m:t>
                    </m:r>
                  </m:oMath>
                </a14:m>
                <a:r>
                  <a:rPr lang="zh-CN" altLang="zh-CN" dirty="0">
                    <a:latin typeface="华文楷体" pitchFamily="2" charset="-122"/>
                    <a:ea typeface="华文楷体" pitchFamily="2" charset="-122"/>
                  </a:rPr>
                  <a:t>；</a:t>
                </a:r>
                <a14:m>
                  <m:oMath xmlns:m="http://schemas.openxmlformats.org/officeDocument/2006/math">
                    <m:r>
                      <m:rPr>
                        <m:sty m:val="p"/>
                      </m:rPr>
                      <a:rPr lang="en-US" altLang="zh-CN">
                        <a:latin typeface="Cambria Math"/>
                      </a:rPr>
                      <m:t>DM</m:t>
                    </m:r>
                    <m:r>
                      <a:rPr lang="en-US" altLang="zh-CN">
                        <a:latin typeface="Cambria Math"/>
                      </a:rPr>
                      <m:t>={</m:t>
                    </m:r>
                    <m:r>
                      <m:rPr>
                        <m:sty m:val="p"/>
                      </m:rPr>
                      <a:rPr lang="en-US" altLang="zh-CN">
                        <a:latin typeface="Cambria Math"/>
                      </a:rPr>
                      <m:t>WWW</m:t>
                    </m:r>
                    <m:r>
                      <a:rPr lang="en-US" altLang="zh-CN">
                        <a:latin typeface="Cambria Math"/>
                      </a:rPr>
                      <m:t>,</m:t>
                    </m:r>
                    <m:r>
                      <m:rPr>
                        <m:sty m:val="p"/>
                      </m:rPr>
                      <a:rPr lang="en-US" altLang="zh-CN">
                        <a:latin typeface="Cambria Math"/>
                      </a:rPr>
                      <m:t>KDD</m:t>
                    </m:r>
                    <m:r>
                      <a:rPr lang="en-US" altLang="zh-CN">
                        <a:latin typeface="Cambria Math"/>
                      </a:rPr>
                      <m:t>,</m:t>
                    </m:r>
                    <m:r>
                      <m:rPr>
                        <m:sty m:val="p"/>
                      </m:rPr>
                      <a:rPr lang="en-US" altLang="zh-CN">
                        <a:latin typeface="Cambria Math"/>
                      </a:rPr>
                      <m:t>SDM</m:t>
                    </m:r>
                    <m:r>
                      <a:rPr lang="en-US" altLang="zh-CN">
                        <a:latin typeface="Cambria Math"/>
                      </a:rPr>
                      <m:t>,</m:t>
                    </m:r>
                    <m:r>
                      <m:rPr>
                        <m:sty m:val="p"/>
                      </m:rPr>
                      <a:rPr lang="en-US" altLang="zh-CN">
                        <a:latin typeface="Cambria Math"/>
                      </a:rPr>
                      <m:t>PKDD</m:t>
                    </m:r>
                    <m:r>
                      <a:rPr lang="en-US" altLang="zh-CN">
                        <a:latin typeface="Cambria Math"/>
                      </a:rPr>
                      <m:t>,</m:t>
                    </m:r>
                    <m:r>
                      <m:rPr>
                        <m:sty m:val="p"/>
                      </m:rPr>
                      <a:rPr lang="en-US" altLang="zh-CN">
                        <a:latin typeface="Cambria Math"/>
                      </a:rPr>
                      <m:t>ICDM</m:t>
                    </m:r>
                    <m:r>
                      <a:rPr lang="en-US" altLang="zh-CN">
                        <a:latin typeface="Cambria Math"/>
                      </a:rPr>
                      <m:t>,</m:t>
                    </m:r>
                    <m:r>
                      <m:rPr>
                        <m:sty m:val="p"/>
                      </m:rPr>
                      <a:rPr lang="en-US" altLang="zh-CN">
                        <a:latin typeface="Cambria Math"/>
                      </a:rPr>
                      <m:t>WSDM</m:t>
                    </m:r>
                    <m:r>
                      <a:rPr lang="en-US" altLang="zh-CN">
                        <a:latin typeface="Cambria Math"/>
                      </a:rPr>
                      <m:t>}</m:t>
                    </m:r>
                  </m:oMath>
                </a14:m>
                <a:r>
                  <a:rPr lang="zh-CN" altLang="zh-CN" dirty="0">
                    <a:latin typeface="华文楷体" pitchFamily="2" charset="-122"/>
                    <a:ea typeface="华文楷体" pitchFamily="2" charset="-122"/>
                  </a:rPr>
                  <a:t>；</a:t>
                </a:r>
              </a:p>
              <a:p>
                <a:pPr>
                  <a:lnSpc>
                    <a:spcPct val="150000"/>
                  </a:lnSpc>
                </a:pPr>
                <a14:m>
                  <m:oMath xmlns:m="http://schemas.openxmlformats.org/officeDocument/2006/math">
                    <m:r>
                      <m:rPr>
                        <m:sty m:val="p"/>
                      </m:rPr>
                      <a:rPr lang="en-US" altLang="zh-CN">
                        <a:latin typeface="Cambria Math"/>
                      </a:rPr>
                      <m:t>AI</m:t>
                    </m:r>
                    <m:r>
                      <a:rPr lang="en-US" altLang="zh-CN">
                        <a:latin typeface="Cambria Math"/>
                      </a:rPr>
                      <m:t>={</m:t>
                    </m:r>
                    <m:r>
                      <m:rPr>
                        <m:sty m:val="p"/>
                      </m:rPr>
                      <a:rPr lang="en-US" altLang="zh-CN">
                        <a:latin typeface="Cambria Math"/>
                      </a:rPr>
                      <m:t>IJCAI</m:t>
                    </m:r>
                    <m:r>
                      <a:rPr lang="en-US" altLang="zh-CN">
                        <a:latin typeface="Cambria Math"/>
                      </a:rPr>
                      <m:t>,</m:t>
                    </m:r>
                    <m:r>
                      <m:rPr>
                        <m:sty m:val="p"/>
                      </m:rPr>
                      <a:rPr lang="en-US" altLang="zh-CN">
                        <a:latin typeface="Cambria Math"/>
                      </a:rPr>
                      <m:t>NIPS</m:t>
                    </m:r>
                    <m:r>
                      <a:rPr lang="en-US" altLang="zh-CN">
                        <a:latin typeface="Cambria Math"/>
                      </a:rPr>
                      <m:t>,</m:t>
                    </m:r>
                    <m:r>
                      <m:rPr>
                        <m:sty m:val="p"/>
                      </m:rPr>
                      <a:rPr lang="en-US" altLang="zh-CN">
                        <a:latin typeface="Cambria Math"/>
                      </a:rPr>
                      <m:t>ICML</m:t>
                    </m:r>
                    <m:r>
                      <a:rPr lang="en-US" altLang="zh-CN">
                        <a:latin typeface="Cambria Math"/>
                      </a:rPr>
                      <m:t>,</m:t>
                    </m:r>
                    <m:r>
                      <m:rPr>
                        <m:sty m:val="p"/>
                      </m:rPr>
                      <a:rPr lang="en-US" altLang="zh-CN">
                        <a:latin typeface="Cambria Math"/>
                      </a:rPr>
                      <m:t>COLT</m:t>
                    </m:r>
                    <m:r>
                      <a:rPr lang="en-US" altLang="zh-CN">
                        <a:latin typeface="Cambria Math"/>
                      </a:rPr>
                      <m:t>,</m:t>
                    </m:r>
                    <m:r>
                      <m:rPr>
                        <m:sty m:val="p"/>
                      </m:rPr>
                      <a:rPr lang="en-US" altLang="zh-CN">
                        <a:latin typeface="Cambria Math"/>
                      </a:rPr>
                      <m:t>UAI</m:t>
                    </m:r>
                    <m:r>
                      <a:rPr lang="en-US" altLang="zh-CN">
                        <a:latin typeface="Cambria Math"/>
                      </a:rPr>
                      <m:t>,</m:t>
                    </m:r>
                    <m:r>
                      <m:rPr>
                        <m:sty m:val="p"/>
                      </m:rPr>
                      <a:rPr lang="en-US" altLang="zh-CN">
                        <a:latin typeface="Cambria Math"/>
                      </a:rPr>
                      <m:t>CVPR</m:t>
                    </m:r>
                    <m:r>
                      <a:rPr lang="en-US" altLang="zh-CN">
                        <a:latin typeface="Cambria Math"/>
                      </a:rPr>
                      <m:t>}</m:t>
                    </m:r>
                  </m:oMath>
                </a14:m>
                <a:r>
                  <a:rPr lang="zh-CN" altLang="zh-CN" dirty="0" smtClean="0">
                    <a:latin typeface="华文楷体" pitchFamily="2" charset="-122"/>
                    <a:ea typeface="华文楷体" pitchFamily="2" charset="-122"/>
                  </a:rPr>
                  <a:t>。</a:t>
                </a:r>
                <a:endParaRPr lang="en-US" altLang="zh-CN" dirty="0" smtClean="0">
                  <a:latin typeface="华文楷体" pitchFamily="2" charset="-122"/>
                  <a:ea typeface="华文楷体" pitchFamily="2" charset="-122"/>
                </a:endParaRPr>
              </a:p>
              <a:p>
                <a:pPr>
                  <a:lnSpc>
                    <a:spcPct val="150000"/>
                  </a:lnSpc>
                </a:pPr>
                <a:r>
                  <a:rPr lang="zh-CN" altLang="en-US" dirty="0">
                    <a:latin typeface="华文楷体" pitchFamily="2" charset="-122"/>
                    <a:ea typeface="华文楷体" pitchFamily="2" charset="-122"/>
                  </a:rPr>
                  <a:t>任务集</a:t>
                </a:r>
                <a:r>
                  <a:rPr lang="en-US" altLang="zh-CN" dirty="0">
                    <a:latin typeface="华文楷体" pitchFamily="2" charset="-122"/>
                    <a:ea typeface="华文楷体" pitchFamily="2" charset="-122"/>
                  </a:rPr>
                  <a:t>T</a:t>
                </a:r>
                <a14:m>
                  <m:oMath xmlns:m="http://schemas.openxmlformats.org/officeDocument/2006/math">
                    <m:r>
                      <a:rPr lang="en-US" altLang="zh-CN">
                        <a:latin typeface="Cambria Math"/>
                      </a:rPr>
                      <m:t>={</m:t>
                    </m:r>
                    <m:r>
                      <m:rPr>
                        <m:sty m:val="p"/>
                      </m:rPr>
                      <a:rPr lang="en-US" altLang="zh-CN">
                        <a:latin typeface="Cambria Math"/>
                      </a:rPr>
                      <m:t>DB</m:t>
                    </m:r>
                    <m:r>
                      <a:rPr lang="en-US" altLang="zh-CN">
                        <a:latin typeface="Cambria Math"/>
                      </a:rPr>
                      <m:t>, </m:t>
                    </m:r>
                    <m:r>
                      <m:rPr>
                        <m:sty m:val="p"/>
                      </m:rPr>
                      <a:rPr lang="en-US" altLang="zh-CN">
                        <a:latin typeface="Cambria Math"/>
                      </a:rPr>
                      <m:t>T</m:t>
                    </m:r>
                    <m:r>
                      <a:rPr lang="en-US" altLang="zh-CN">
                        <a:latin typeface="Cambria Math"/>
                      </a:rPr>
                      <m:t>,</m:t>
                    </m:r>
                    <m:r>
                      <m:rPr>
                        <m:sty m:val="p"/>
                      </m:rPr>
                      <a:rPr lang="en-US" altLang="zh-CN">
                        <a:latin typeface="Cambria Math"/>
                      </a:rPr>
                      <m:t>DM</m:t>
                    </m:r>
                    <m:r>
                      <a:rPr lang="en-US" altLang="zh-CN">
                        <a:latin typeface="Cambria Math"/>
                      </a:rPr>
                      <m:t>, </m:t>
                    </m:r>
                    <m:r>
                      <m:rPr>
                        <m:sty m:val="p"/>
                      </m:rPr>
                      <a:rPr lang="en-US" altLang="zh-CN">
                        <a:latin typeface="Cambria Math"/>
                      </a:rPr>
                      <m:t>AI</m:t>
                    </m:r>
                    <m:r>
                      <a:rPr lang="en-US" altLang="zh-CN">
                        <a:latin typeface="Cambria Math"/>
                      </a:rPr>
                      <m:t>}</m:t>
                    </m:r>
                  </m:oMath>
                </a14:m>
                <a:r>
                  <a:rPr lang="zh-CN" altLang="zh-CN" dirty="0">
                    <a:latin typeface="华文楷体" pitchFamily="2" charset="-122"/>
                    <a:ea typeface="华文楷体" pitchFamily="2" charset="-122"/>
                  </a:rPr>
                  <a:t>，如果任意作者在任意上面所列</a:t>
                </a:r>
                <a:r>
                  <a:rPr lang="en-US" altLang="zh-CN" dirty="0">
                    <a:latin typeface="华文楷体" pitchFamily="2" charset="-122"/>
                    <a:ea typeface="华文楷体" pitchFamily="2" charset="-122"/>
                  </a:rPr>
                  <a:t>23</a:t>
                </a:r>
                <a:r>
                  <a:rPr lang="zh-CN" altLang="zh-CN" dirty="0">
                    <a:latin typeface="华文楷体" pitchFamily="2" charset="-122"/>
                    <a:ea typeface="华文楷体" pitchFamily="2" charset="-122"/>
                  </a:rPr>
                  <a:t>个会议中至少发表三篇文章就被选取为候选专家个体。</a:t>
                </a:r>
                <a14:m>
                  <m:oMath xmlns:m="http://schemas.openxmlformats.org/officeDocument/2006/math">
                    <m:r>
                      <a:rPr lang="en-US" altLang="zh-CN" i="1">
                        <a:latin typeface="Cambria Math"/>
                      </a:rPr>
                      <m:t>𝓌</m:t>
                    </m:r>
                    <m:d>
                      <m:dPr>
                        <m:ctrlPr>
                          <a:rPr lang="zh-CN" altLang="zh-CN" i="1">
                            <a:latin typeface="Cambria Math"/>
                          </a:rPr>
                        </m:ctrlPr>
                      </m:dPr>
                      <m:e>
                        <m:r>
                          <a:rPr lang="en-US" altLang="zh-CN" i="1">
                            <a:latin typeface="Cambria Math"/>
                          </a:rPr>
                          <m:t>𝑖</m:t>
                        </m:r>
                        <m:r>
                          <a:rPr lang="en-US" altLang="zh-CN" i="1">
                            <a:latin typeface="Cambria Math"/>
                          </a:rPr>
                          <m:t>,</m:t>
                        </m:r>
                        <m:sSup>
                          <m:sSupPr>
                            <m:ctrlPr>
                              <a:rPr lang="zh-CN" altLang="zh-CN" i="1">
                                <a:latin typeface="Cambria Math"/>
                              </a:rPr>
                            </m:ctrlPr>
                          </m:sSupPr>
                          <m:e>
                            <m:r>
                              <a:rPr lang="en-US" altLang="zh-CN" i="1">
                                <a:latin typeface="Cambria Math"/>
                              </a:rPr>
                              <m:t>𝑖</m:t>
                            </m:r>
                          </m:e>
                          <m:sup>
                            <m:r>
                              <a:rPr lang="en-US" altLang="zh-CN" i="1">
                                <a:latin typeface="Cambria Math"/>
                              </a:rPr>
                              <m:t>′</m:t>
                            </m:r>
                          </m:sup>
                        </m:sSup>
                      </m:e>
                    </m:d>
                    <m:r>
                      <a:rPr lang="en-US" altLang="zh-CN">
                        <a:latin typeface="Cambria Math"/>
                      </a:rPr>
                      <m:t>=1</m:t>
                    </m:r>
                    <m:r>
                      <a:rPr lang="en-US" altLang="zh-CN" i="1">
                        <a:latin typeface="Cambria Math"/>
                      </a:rPr>
                      <m:t>−</m:t>
                    </m:r>
                    <m:f>
                      <m:fPr>
                        <m:ctrlPr>
                          <a:rPr lang="zh-CN" altLang="zh-CN" i="1">
                            <a:latin typeface="Cambria Math"/>
                          </a:rPr>
                        </m:ctrlPr>
                      </m:fPr>
                      <m:num>
                        <m:d>
                          <m:dPr>
                            <m:begChr m:val="|"/>
                            <m:endChr m:val="|"/>
                            <m:ctrlPr>
                              <a:rPr lang="zh-CN" altLang="zh-CN" i="1">
                                <a:latin typeface="Cambria Math"/>
                              </a:rPr>
                            </m:ctrlPr>
                          </m:dPr>
                          <m:e>
                            <m:sSub>
                              <m:sSubPr>
                                <m:ctrlPr>
                                  <a:rPr lang="zh-CN" altLang="zh-CN" i="1">
                                    <a:latin typeface="Cambria Math"/>
                                  </a:rPr>
                                </m:ctrlPr>
                              </m:sSubPr>
                              <m:e>
                                <m:r>
                                  <a:rPr lang="en-US" altLang="zh-CN" i="1">
                                    <a:latin typeface="Cambria Math"/>
                                  </a:rPr>
                                  <m:t>𝑃</m:t>
                                </m:r>
                              </m:e>
                              <m:sub>
                                <m:r>
                                  <a:rPr lang="en-US" altLang="zh-CN" i="1">
                                    <a:latin typeface="Cambria Math"/>
                                  </a:rPr>
                                  <m:t>𝑖</m:t>
                                </m:r>
                              </m:sub>
                            </m:sSub>
                            <m:r>
                              <a:rPr lang="en-US" altLang="zh-CN" i="1">
                                <a:latin typeface="Cambria Math"/>
                              </a:rPr>
                              <m:t>∩</m:t>
                            </m:r>
                            <m:sSub>
                              <m:sSubPr>
                                <m:ctrlPr>
                                  <a:rPr lang="zh-CN" altLang="zh-CN" i="1">
                                    <a:latin typeface="Cambria Math"/>
                                  </a:rPr>
                                </m:ctrlPr>
                              </m:sSubPr>
                              <m:e>
                                <m:r>
                                  <a:rPr lang="en-US" altLang="zh-CN" i="1">
                                    <a:latin typeface="Cambria Math"/>
                                  </a:rPr>
                                  <m:t>𝑃</m:t>
                                </m:r>
                              </m:e>
                              <m:sub>
                                <m:sSup>
                                  <m:sSupPr>
                                    <m:ctrlPr>
                                      <a:rPr lang="zh-CN" altLang="zh-CN" i="1">
                                        <a:latin typeface="Cambria Math"/>
                                      </a:rPr>
                                    </m:ctrlPr>
                                  </m:sSupPr>
                                  <m:e>
                                    <m:r>
                                      <a:rPr lang="en-US" altLang="zh-CN" i="1">
                                        <a:latin typeface="Cambria Math"/>
                                      </a:rPr>
                                      <m:t>𝑖</m:t>
                                    </m:r>
                                  </m:e>
                                  <m:sup>
                                    <m:r>
                                      <a:rPr lang="en-US" altLang="zh-CN" i="1">
                                        <a:latin typeface="Cambria Math"/>
                                      </a:rPr>
                                      <m:t>′</m:t>
                                    </m:r>
                                  </m:sup>
                                </m:sSup>
                              </m:sub>
                            </m:sSub>
                          </m:e>
                        </m:d>
                      </m:num>
                      <m:den>
                        <m:d>
                          <m:dPr>
                            <m:begChr m:val="|"/>
                            <m:endChr m:val="|"/>
                            <m:ctrlPr>
                              <a:rPr lang="zh-CN" altLang="zh-CN" i="1">
                                <a:latin typeface="Cambria Math"/>
                              </a:rPr>
                            </m:ctrlPr>
                          </m:dPr>
                          <m:e>
                            <m:sSub>
                              <m:sSubPr>
                                <m:ctrlPr>
                                  <a:rPr lang="zh-CN" altLang="zh-CN" i="1">
                                    <a:latin typeface="Cambria Math"/>
                                  </a:rPr>
                                </m:ctrlPr>
                              </m:sSubPr>
                              <m:e>
                                <m:r>
                                  <a:rPr lang="en-US" altLang="zh-CN" i="1">
                                    <a:latin typeface="Cambria Math"/>
                                  </a:rPr>
                                  <m:t>𝑃</m:t>
                                </m:r>
                              </m:e>
                              <m:sub>
                                <m:r>
                                  <a:rPr lang="en-US" altLang="zh-CN" i="1">
                                    <a:latin typeface="Cambria Math"/>
                                  </a:rPr>
                                  <m:t>𝑖</m:t>
                                </m:r>
                              </m:sub>
                            </m:sSub>
                            <m:r>
                              <a:rPr lang="en-US" altLang="zh-CN" i="1">
                                <a:latin typeface="Cambria Math"/>
                              </a:rPr>
                              <m:t>∪</m:t>
                            </m:r>
                            <m:sSub>
                              <m:sSubPr>
                                <m:ctrlPr>
                                  <a:rPr lang="zh-CN" altLang="zh-CN" i="1">
                                    <a:latin typeface="Cambria Math"/>
                                  </a:rPr>
                                </m:ctrlPr>
                              </m:sSubPr>
                              <m:e>
                                <m:r>
                                  <a:rPr lang="en-US" altLang="zh-CN" i="1">
                                    <a:latin typeface="Cambria Math"/>
                                  </a:rPr>
                                  <m:t>𝑃</m:t>
                                </m:r>
                              </m:e>
                              <m:sub>
                                <m:sSup>
                                  <m:sSupPr>
                                    <m:ctrlPr>
                                      <a:rPr lang="zh-CN" altLang="zh-CN" i="1">
                                        <a:latin typeface="Cambria Math"/>
                                      </a:rPr>
                                    </m:ctrlPr>
                                  </m:sSupPr>
                                  <m:e>
                                    <m:r>
                                      <a:rPr lang="en-US" altLang="zh-CN" i="1">
                                        <a:latin typeface="Cambria Math"/>
                                      </a:rPr>
                                      <m:t>𝑖</m:t>
                                    </m:r>
                                  </m:e>
                                  <m:sup>
                                    <m:r>
                                      <a:rPr lang="en-US" altLang="zh-CN" i="1">
                                        <a:latin typeface="Cambria Math"/>
                                      </a:rPr>
                                      <m:t>′</m:t>
                                    </m:r>
                                  </m:sup>
                                </m:sSup>
                              </m:sub>
                            </m:sSub>
                          </m:e>
                        </m:d>
                      </m:den>
                    </m:f>
                  </m:oMath>
                </a14:m>
                <a:endParaRPr lang="en-US" altLang="zh-CN" dirty="0"/>
              </a:p>
              <a:p>
                <a:pPr>
                  <a:lnSpc>
                    <a:spcPct val="150000"/>
                  </a:lnSpc>
                </a:pPr>
                <a:r>
                  <a:rPr lang="zh-CN" altLang="en-US" dirty="0">
                    <a:latin typeface="+mn-lt"/>
                    <a:ea typeface="华文楷体" pitchFamily="2" charset="-122"/>
                  </a:rPr>
                  <a:t>实验选取两个最大连通图</a:t>
                </a:r>
                <a:r>
                  <a:rPr lang="en-US" altLang="zh-CN" dirty="0">
                    <a:latin typeface="+mn-lt"/>
                    <a:ea typeface="华文楷体" pitchFamily="2" charset="-122"/>
                  </a:rPr>
                  <a:t>DATA1(9264</a:t>
                </a:r>
                <a:r>
                  <a:rPr lang="zh-CN" altLang="en-US" dirty="0">
                    <a:latin typeface="+mn-lt"/>
                    <a:ea typeface="华文楷体" pitchFamily="2" charset="-122"/>
                  </a:rPr>
                  <a:t>个节点</a:t>
                </a:r>
                <a:r>
                  <a:rPr lang="en-US" altLang="zh-CN" dirty="0" smtClean="0">
                    <a:latin typeface="+mn-lt"/>
                    <a:ea typeface="华文楷体" pitchFamily="2" charset="-122"/>
                  </a:rPr>
                  <a:t>)</a:t>
                </a:r>
                <a:r>
                  <a:rPr lang="zh-CN" altLang="en-US" dirty="0">
                    <a:latin typeface="+mn-lt"/>
                    <a:ea typeface="华文楷体" pitchFamily="2" charset="-122"/>
                  </a:rPr>
                  <a:t>和</a:t>
                </a:r>
                <a:r>
                  <a:rPr lang="en-US" altLang="zh-CN" dirty="0" smtClean="0">
                    <a:latin typeface="+mn-lt"/>
                    <a:ea typeface="华文楷体" pitchFamily="2" charset="-122"/>
                  </a:rPr>
                  <a:t>DATA2(23782</a:t>
                </a:r>
                <a:r>
                  <a:rPr lang="zh-CN" altLang="en-US" dirty="0">
                    <a:latin typeface="+mn-lt"/>
                    <a:ea typeface="华文楷体" pitchFamily="2" charset="-122"/>
                  </a:rPr>
                  <a:t>个节点</a:t>
                </a:r>
                <a:r>
                  <a:rPr lang="en-US" altLang="zh-CN" dirty="0" smtClean="0">
                    <a:latin typeface="+mn-lt"/>
                    <a:ea typeface="华文楷体" pitchFamily="2" charset="-122"/>
                  </a:rPr>
                  <a:t>)</a:t>
                </a:r>
                <a:endParaRPr lang="zh-CN" altLang="en-US" dirty="0">
                  <a:latin typeface="+mn-lt"/>
                  <a:ea typeface="华文楷体" pitchFamily="2"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899592" y="1380838"/>
                <a:ext cx="7704856" cy="5035802"/>
              </a:xfrm>
              <a:prstGeom prst="rect">
                <a:avLst/>
              </a:prstGeom>
              <a:blipFill rotWithShape="1">
                <a:blip r:embed="rId3"/>
                <a:stretch>
                  <a:fillRect l="-713" r="-633" b="-242"/>
                </a:stretch>
              </a:blipFill>
            </p:spPr>
            <p:txBody>
              <a:bodyPr/>
              <a:lstStyle/>
              <a:p>
                <a:r>
                  <a:rPr lang="zh-CN" altLang="en-US">
                    <a:noFill/>
                  </a:rPr>
                  <a:t> </a:t>
                </a:r>
              </a:p>
            </p:txBody>
          </p:sp>
        </mc:Fallback>
      </mc:AlternateContent>
      <p:sp>
        <p:nvSpPr>
          <p:cNvPr id="4" name="矩形 3"/>
          <p:cNvSpPr/>
          <p:nvPr/>
        </p:nvSpPr>
        <p:spPr>
          <a:xfrm>
            <a:off x="758334" y="4353045"/>
            <a:ext cx="7272808" cy="456535"/>
          </a:xfrm>
          <a:prstGeom prst="rect">
            <a:avLst/>
          </a:prstGeom>
        </p:spPr>
        <p:txBody>
          <a:bodyPr wrap="square">
            <a:spAutoFit/>
          </a:bodyPr>
          <a:lstStyle/>
          <a:p>
            <a:pPr>
              <a:lnSpc>
                <a:spcPct val="150000"/>
              </a:lnSpc>
            </a:pPr>
            <a:endParaRPr lang="zh-CN" altLang="en-US" dirty="0"/>
          </a:p>
        </p:txBody>
      </p:sp>
      <p:sp>
        <p:nvSpPr>
          <p:cNvPr id="5" name="灯片编号占位符 4"/>
          <p:cNvSpPr>
            <a:spLocks noGrp="1"/>
          </p:cNvSpPr>
          <p:nvPr>
            <p:ph type="sldNum" sz="quarter" idx="12"/>
          </p:nvPr>
        </p:nvSpPr>
        <p:spPr/>
        <p:txBody>
          <a:bodyPr/>
          <a:lstStyle/>
          <a:p>
            <a:pPr>
              <a:defRPr/>
            </a:pPr>
            <a:fld id="{3BC7CAD4-1D8C-4E04-BBE8-C566A520DF56}" type="slidenum">
              <a:rPr lang="zh-CN" altLang="en-US" smtClean="0"/>
              <a:pPr>
                <a:defRPr/>
              </a:pPr>
              <a:t>15</a:t>
            </a:fld>
            <a:endParaRPr lang="zh-CN" altLang="en-US"/>
          </a:p>
        </p:txBody>
      </p:sp>
    </p:spTree>
    <p:extLst>
      <p:ext uri="{BB962C8B-B14F-4D97-AF65-F5344CB8AC3E}">
        <p14:creationId xmlns:p14="http://schemas.microsoft.com/office/powerpoint/2010/main" val="9794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2" name="TextBox 1"/>
          <p:cNvSpPr txBox="1"/>
          <p:nvPr/>
        </p:nvSpPr>
        <p:spPr>
          <a:xfrm>
            <a:off x="611560" y="1052736"/>
            <a:ext cx="3704860" cy="369332"/>
          </a:xfrm>
          <a:prstGeom prst="rect">
            <a:avLst/>
          </a:prstGeom>
          <a:noFill/>
        </p:spPr>
        <p:txBody>
          <a:bodyPr wrap="none" rtlCol="0">
            <a:spAutoFit/>
          </a:bodyPr>
          <a:lstStyle/>
          <a:p>
            <a:pPr marL="285750" indent="-285750">
              <a:buFont typeface="Wingdings" pitchFamily="2" charset="2"/>
              <a:buChar char="u"/>
            </a:pPr>
            <a:r>
              <a:rPr lang="zh-CN" altLang="en-US" dirty="0" smtClean="0">
                <a:latin typeface="华文楷体" pitchFamily="2" charset="-122"/>
                <a:ea typeface="华文楷体" pitchFamily="2" charset="-122"/>
              </a:rPr>
              <a:t>不同空闲时间段对合作网络影响</a:t>
            </a:r>
            <a:endParaRPr lang="zh-CN" altLang="en-US" dirty="0">
              <a:latin typeface="华文楷体" pitchFamily="2" charset="-122"/>
              <a:ea typeface="华文楷体" pitchFamily="2" charset="-122"/>
            </a:endParaRPr>
          </a:p>
        </p:txBody>
      </p:sp>
      <p:pic>
        <p:nvPicPr>
          <p:cNvPr id="9" name="图片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916832"/>
            <a:ext cx="3888432" cy="3312368"/>
          </a:xfrm>
          <a:prstGeom prst="rect">
            <a:avLst/>
          </a:prstGeom>
          <a:noFill/>
          <a:ln>
            <a:noFill/>
          </a:ln>
        </p:spPr>
      </p:pic>
      <p:pic>
        <p:nvPicPr>
          <p:cNvPr id="10" name="图片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1988840"/>
            <a:ext cx="4032448" cy="3240360"/>
          </a:xfrm>
          <a:prstGeom prst="rect">
            <a:avLst/>
          </a:prstGeom>
          <a:noFill/>
          <a:ln>
            <a:noFill/>
          </a:ln>
        </p:spPr>
      </p:pic>
      <p:sp>
        <p:nvSpPr>
          <p:cNvPr id="11" name="TextBox 10"/>
          <p:cNvSpPr txBox="1">
            <a:spLocks noChangeArrowheads="1"/>
          </p:cNvSpPr>
          <p:nvPr/>
        </p:nvSpPr>
        <p:spPr bwMode="auto">
          <a:xfrm>
            <a:off x="4067944" y="5300615"/>
            <a:ext cx="1329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400" dirty="0" smtClean="0">
                <a:solidFill>
                  <a:srgbClr val="002060"/>
                </a:solidFill>
                <a:latin typeface="+mn-lt"/>
              </a:rPr>
              <a:t>q=10 k=2</a:t>
            </a:r>
            <a:endParaRPr lang="zh-CN" altLang="en-US" sz="2400" dirty="0">
              <a:solidFill>
                <a:srgbClr val="002060"/>
              </a:solidFill>
              <a:latin typeface="+mn-lt"/>
            </a:endParaRPr>
          </a:p>
        </p:txBody>
      </p:sp>
      <p:sp>
        <p:nvSpPr>
          <p:cNvPr id="12" name="矩形 11"/>
          <p:cNvSpPr/>
          <p:nvPr/>
        </p:nvSpPr>
        <p:spPr>
          <a:xfrm>
            <a:off x="3996507" y="5229178"/>
            <a:ext cx="1400648"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 name="灯片编号占位符 2"/>
          <p:cNvSpPr>
            <a:spLocks noGrp="1"/>
          </p:cNvSpPr>
          <p:nvPr>
            <p:ph type="sldNum" sz="quarter" idx="12"/>
          </p:nvPr>
        </p:nvSpPr>
        <p:spPr/>
        <p:txBody>
          <a:bodyPr/>
          <a:lstStyle/>
          <a:p>
            <a:pPr>
              <a:defRPr/>
            </a:pPr>
            <a:fld id="{3BC7CAD4-1D8C-4E04-BBE8-C566A520DF56}" type="slidenum">
              <a:rPr lang="zh-CN" altLang="en-US" smtClean="0"/>
              <a:pPr>
                <a:defRPr/>
              </a:pPr>
              <a:t>16</a:t>
            </a:fld>
            <a:endParaRPr lang="zh-CN" altLang="en-US"/>
          </a:p>
        </p:txBody>
      </p:sp>
    </p:spTree>
    <p:extLst>
      <p:ext uri="{BB962C8B-B14F-4D97-AF65-F5344CB8AC3E}">
        <p14:creationId xmlns:p14="http://schemas.microsoft.com/office/powerpoint/2010/main" val="16666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strVal val="#ppt_x"/>
                                          </p:val>
                                        </p:tav>
                                        <p:tav tm="100000">
                                          <p:val>
                                            <p:strVal val="#ppt_x"/>
                                          </p:val>
                                        </p:tav>
                                      </p:tavLst>
                                    </p:anim>
                                    <p:anim calcmode="lin" valueType="num">
                                      <p:cBhvr>
                                        <p:cTn id="18" dur="500" fill="hold"/>
                                        <p:tgtEl>
                                          <p:spTgt spid="1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2" name="TextBox 1"/>
          <p:cNvSpPr txBox="1"/>
          <p:nvPr/>
        </p:nvSpPr>
        <p:spPr>
          <a:xfrm>
            <a:off x="611560" y="1052736"/>
            <a:ext cx="3704860" cy="369332"/>
          </a:xfrm>
          <a:prstGeom prst="rect">
            <a:avLst/>
          </a:prstGeom>
          <a:noFill/>
        </p:spPr>
        <p:txBody>
          <a:bodyPr wrap="none" rtlCol="0">
            <a:spAutoFit/>
          </a:bodyPr>
          <a:lstStyle/>
          <a:p>
            <a:pPr marL="285750" indent="-285750">
              <a:buFont typeface="Wingdings" pitchFamily="2" charset="2"/>
              <a:buChar char="u"/>
            </a:pPr>
            <a:r>
              <a:rPr lang="zh-CN" altLang="en-US" dirty="0" smtClean="0">
                <a:latin typeface="华文楷体" pitchFamily="2" charset="-122"/>
                <a:ea typeface="华文楷体" pitchFamily="2" charset="-122"/>
              </a:rPr>
              <a:t>不同任务时间段对合作网络影响</a:t>
            </a:r>
            <a:endParaRPr lang="zh-CN" altLang="en-US" dirty="0">
              <a:latin typeface="华文楷体" pitchFamily="2" charset="-122"/>
              <a:ea typeface="华文楷体" pitchFamily="2" charset="-122"/>
            </a:endParaRPr>
          </a:p>
        </p:txBody>
      </p:sp>
      <p:pic>
        <p:nvPicPr>
          <p:cNvPr id="9" name="图片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916832"/>
            <a:ext cx="3744416" cy="3096344"/>
          </a:xfrm>
          <a:prstGeom prst="rect">
            <a:avLst/>
          </a:prstGeom>
          <a:noFill/>
          <a:ln>
            <a:noFill/>
          </a:ln>
        </p:spPr>
      </p:pic>
      <p:sp>
        <p:nvSpPr>
          <p:cNvPr id="10" name="TextBox 9"/>
          <p:cNvSpPr txBox="1"/>
          <p:nvPr/>
        </p:nvSpPr>
        <p:spPr>
          <a:xfrm>
            <a:off x="4572000" y="1052736"/>
            <a:ext cx="3704860" cy="369332"/>
          </a:xfrm>
          <a:prstGeom prst="rect">
            <a:avLst/>
          </a:prstGeom>
          <a:noFill/>
        </p:spPr>
        <p:txBody>
          <a:bodyPr wrap="none" rtlCol="0">
            <a:spAutoFit/>
          </a:bodyPr>
          <a:lstStyle/>
          <a:p>
            <a:pPr marL="285750" indent="-285750">
              <a:buFont typeface="Wingdings" pitchFamily="2" charset="2"/>
              <a:buChar char="u"/>
            </a:pPr>
            <a:r>
              <a:rPr lang="zh-CN" altLang="en-US" dirty="0" smtClean="0">
                <a:latin typeface="华文楷体" pitchFamily="2" charset="-122"/>
                <a:ea typeface="华文楷体" pitchFamily="2" charset="-122"/>
              </a:rPr>
              <a:t>不同时间段长度对合作网络影响</a:t>
            </a:r>
            <a:endParaRPr lang="zh-CN" altLang="en-US" dirty="0">
              <a:latin typeface="华文楷体" pitchFamily="2" charset="-122"/>
              <a:ea typeface="华文楷体" pitchFamily="2" charset="-122"/>
            </a:endParaRPr>
          </a:p>
        </p:txBody>
      </p:sp>
      <p:pic>
        <p:nvPicPr>
          <p:cNvPr id="11" name="图片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4412" y="1916832"/>
            <a:ext cx="3744416" cy="3096344"/>
          </a:xfrm>
          <a:prstGeom prst="rect">
            <a:avLst/>
          </a:prstGeom>
          <a:noFill/>
          <a:ln>
            <a:noFill/>
          </a:ln>
        </p:spPr>
      </p:pic>
      <p:sp>
        <p:nvSpPr>
          <p:cNvPr id="12" name="TextBox 11"/>
          <p:cNvSpPr txBox="1">
            <a:spLocks noChangeArrowheads="1"/>
          </p:cNvSpPr>
          <p:nvPr/>
        </p:nvSpPr>
        <p:spPr bwMode="auto">
          <a:xfrm>
            <a:off x="1273243" y="5234506"/>
            <a:ext cx="26117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000" dirty="0" err="1" smtClean="0">
                <a:solidFill>
                  <a:srgbClr val="002060"/>
                </a:solidFill>
                <a:latin typeface="+mn-lt"/>
              </a:rPr>
              <a:t>Free_pnum</a:t>
            </a:r>
            <a:r>
              <a:rPr lang="en-US" altLang="zh-CN" sz="2000" dirty="0" smtClean="0">
                <a:solidFill>
                  <a:srgbClr val="002060"/>
                </a:solidFill>
                <a:latin typeface="+mn-lt"/>
              </a:rPr>
              <a:t>=2000 q=12</a:t>
            </a:r>
            <a:endParaRPr lang="zh-CN" altLang="en-US" sz="2000" dirty="0">
              <a:solidFill>
                <a:srgbClr val="002060"/>
              </a:solidFill>
              <a:latin typeface="+mn-lt"/>
            </a:endParaRPr>
          </a:p>
        </p:txBody>
      </p:sp>
      <p:sp>
        <p:nvSpPr>
          <p:cNvPr id="13" name="矩形 12"/>
          <p:cNvSpPr/>
          <p:nvPr/>
        </p:nvSpPr>
        <p:spPr>
          <a:xfrm>
            <a:off x="1259632" y="5141102"/>
            <a:ext cx="2624740"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TextBox 13"/>
          <p:cNvSpPr txBox="1">
            <a:spLocks noChangeArrowheads="1"/>
          </p:cNvSpPr>
          <p:nvPr/>
        </p:nvSpPr>
        <p:spPr bwMode="auto">
          <a:xfrm>
            <a:off x="5361473" y="5239834"/>
            <a:ext cx="26117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000" dirty="0" err="1" smtClean="0">
                <a:solidFill>
                  <a:srgbClr val="002060"/>
                </a:solidFill>
                <a:latin typeface="+mn-lt"/>
              </a:rPr>
              <a:t>Free_pnum</a:t>
            </a:r>
            <a:r>
              <a:rPr lang="en-US" altLang="zh-CN" sz="2000" dirty="0" smtClean="0">
                <a:solidFill>
                  <a:srgbClr val="002060"/>
                </a:solidFill>
                <a:latin typeface="+mn-lt"/>
              </a:rPr>
              <a:t>=2000 k=5</a:t>
            </a:r>
            <a:endParaRPr lang="zh-CN" altLang="en-US" sz="2000" dirty="0">
              <a:solidFill>
                <a:srgbClr val="002060"/>
              </a:solidFill>
              <a:latin typeface="+mn-lt"/>
            </a:endParaRPr>
          </a:p>
        </p:txBody>
      </p:sp>
      <p:sp>
        <p:nvSpPr>
          <p:cNvPr id="15" name="矩形 14"/>
          <p:cNvSpPr/>
          <p:nvPr/>
        </p:nvSpPr>
        <p:spPr>
          <a:xfrm>
            <a:off x="5347862" y="5146430"/>
            <a:ext cx="2624740"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 name="灯片编号占位符 2"/>
          <p:cNvSpPr>
            <a:spLocks noGrp="1"/>
          </p:cNvSpPr>
          <p:nvPr>
            <p:ph type="sldNum" sz="quarter" idx="12"/>
          </p:nvPr>
        </p:nvSpPr>
        <p:spPr/>
        <p:txBody>
          <a:bodyPr/>
          <a:lstStyle/>
          <a:p>
            <a:pPr>
              <a:defRPr/>
            </a:pPr>
            <a:fld id="{3BC7CAD4-1D8C-4E04-BBE8-C566A520DF56}" type="slidenum">
              <a:rPr lang="zh-CN" altLang="en-US" smtClean="0"/>
              <a:pPr>
                <a:defRPr/>
              </a:pPr>
              <a:t>17</a:t>
            </a:fld>
            <a:endParaRPr lang="zh-CN" altLang="en-US"/>
          </a:p>
        </p:txBody>
      </p:sp>
    </p:spTree>
    <p:extLst>
      <p:ext uri="{BB962C8B-B14F-4D97-AF65-F5344CB8AC3E}">
        <p14:creationId xmlns:p14="http://schemas.microsoft.com/office/powerpoint/2010/main" val="233285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anim calcmode="lin" valueType="num">
                                      <p:cBhvr>
                                        <p:cTn id="19" dur="500" fill="hold"/>
                                        <p:tgtEl>
                                          <p:spTgt spid="12"/>
                                        </p:tgtEl>
                                        <p:attrNameLst>
                                          <p:attrName>ppt_x</p:attrName>
                                        </p:attrNameLst>
                                      </p:cBhvr>
                                      <p:tavLst>
                                        <p:tav tm="0">
                                          <p:val>
                                            <p:strVal val="#ppt_x"/>
                                          </p:val>
                                        </p:tav>
                                        <p:tav tm="100000">
                                          <p:val>
                                            <p:strVal val="#ppt_x"/>
                                          </p:val>
                                        </p:tav>
                                      </p:tavLst>
                                    </p:anim>
                                    <p:anim calcmode="lin" valueType="num">
                                      <p:cBhvr>
                                        <p:cTn id="2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anim calcmode="lin" valueType="num">
                                      <p:cBhvr>
                                        <p:cTn id="32" dur="500" fill="hold"/>
                                        <p:tgtEl>
                                          <p:spTgt spid="15"/>
                                        </p:tgtEl>
                                        <p:attrNameLst>
                                          <p:attrName>ppt_x</p:attrName>
                                        </p:attrNameLst>
                                      </p:cBhvr>
                                      <p:tavLst>
                                        <p:tav tm="0">
                                          <p:val>
                                            <p:strVal val="#ppt_x"/>
                                          </p:val>
                                        </p:tav>
                                        <p:tav tm="100000">
                                          <p:val>
                                            <p:strVal val="#ppt_x"/>
                                          </p:val>
                                        </p:tav>
                                      </p:tavLst>
                                    </p:anim>
                                    <p:anim calcmode="lin" valueType="num">
                                      <p:cBhvr>
                                        <p:cTn id="33" dur="5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anim calcmode="lin" valueType="num">
                                      <p:cBhvr>
                                        <p:cTn id="37" dur="500" fill="hold"/>
                                        <p:tgtEl>
                                          <p:spTgt spid="14"/>
                                        </p:tgtEl>
                                        <p:attrNameLst>
                                          <p:attrName>ppt_x</p:attrName>
                                        </p:attrNameLst>
                                      </p:cBhvr>
                                      <p:tavLst>
                                        <p:tav tm="0">
                                          <p:val>
                                            <p:strVal val="#ppt_x"/>
                                          </p:val>
                                        </p:tav>
                                        <p:tav tm="100000">
                                          <p:val>
                                            <p:strVal val="#ppt_x"/>
                                          </p:val>
                                        </p:tav>
                                      </p:tavLst>
                                    </p:anim>
                                    <p:anim calcmode="lin" valueType="num">
                                      <p:cBhvr>
                                        <p:cTn id="3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animBg="1"/>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5" name="TextBox 9"/>
          <p:cNvSpPr>
            <a:spLocks noChangeArrowheads="1"/>
          </p:cNvSpPr>
          <p:nvPr/>
        </p:nvSpPr>
        <p:spPr bwMode="auto">
          <a:xfrm>
            <a:off x="410888" y="496661"/>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70C0"/>
                </a:solidFill>
                <a:latin typeface="微软雅黑" pitchFamily="34" charset="-122"/>
                <a:ea typeface="微软雅黑" pitchFamily="34" charset="-122"/>
                <a:sym typeface="微软雅黑" pitchFamily="34" charset="-122"/>
              </a:rPr>
              <a:t>目录｜</a:t>
            </a:r>
            <a:r>
              <a:rPr lang="en-US" sz="2400" dirty="0">
                <a:solidFill>
                  <a:srgbClr val="0070C0"/>
                </a:solidFill>
                <a:latin typeface="微软雅黑" pitchFamily="34" charset="-122"/>
                <a:ea typeface="微软雅黑" pitchFamily="34" charset="-122"/>
                <a:sym typeface="微软雅黑" pitchFamily="34" charset="-122"/>
              </a:rPr>
              <a:t>Contents</a:t>
            </a:r>
            <a:endParaRPr lang="zh-CN" altLang="en-US" dirty="0">
              <a:solidFill>
                <a:srgbClr val="0070C0"/>
              </a:solidFill>
            </a:endParaRPr>
          </a:p>
        </p:txBody>
      </p:sp>
      <p:sp>
        <p:nvSpPr>
          <p:cNvPr id="16" name="TextBox 5"/>
          <p:cNvSpPr>
            <a:spLocks noChangeArrowheads="1"/>
          </p:cNvSpPr>
          <p:nvPr/>
        </p:nvSpPr>
        <p:spPr bwMode="auto">
          <a:xfrm>
            <a:off x="1004133" y="2773918"/>
            <a:ext cx="34209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研究背景意义及主要研究内容</a:t>
            </a:r>
            <a:endParaRPr lang="zh-CN" altLang="en-US" dirty="0">
              <a:ea typeface="宋体" pitchFamily="2" charset="-122"/>
            </a:endParaRPr>
          </a:p>
        </p:txBody>
      </p:sp>
      <p:grpSp>
        <p:nvGrpSpPr>
          <p:cNvPr id="17" name="Group 5"/>
          <p:cNvGrpSpPr>
            <a:grpSpLocks/>
          </p:cNvGrpSpPr>
          <p:nvPr/>
        </p:nvGrpSpPr>
        <p:grpSpPr bwMode="auto">
          <a:xfrm>
            <a:off x="2553219" y="2035618"/>
            <a:ext cx="3889027" cy="431555"/>
            <a:chOff x="0" y="81300"/>
            <a:chExt cx="3889103" cy="432048"/>
          </a:xfrm>
        </p:grpSpPr>
        <p:grpSp>
          <p:nvGrpSpPr>
            <p:cNvPr id="18" name="Group 6"/>
            <p:cNvGrpSpPr>
              <a:grpSpLocks/>
            </p:cNvGrpSpPr>
            <p:nvPr/>
          </p:nvGrpSpPr>
          <p:grpSpPr bwMode="auto">
            <a:xfrm>
              <a:off x="0" y="81300"/>
              <a:ext cx="3889103" cy="432048"/>
              <a:chOff x="0" y="0"/>
              <a:chExt cx="3889103" cy="432048"/>
            </a:xfrm>
          </p:grpSpPr>
          <p:sp>
            <p:nvSpPr>
              <p:cNvPr id="20" name="矩形 3"/>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1" name="TextBox 5"/>
              <p:cNvSpPr>
                <a:spLocks noChangeArrowheads="1"/>
              </p:cNvSpPr>
              <p:nvPr/>
            </p:nvSpPr>
            <p:spPr bwMode="auto">
              <a:xfrm>
                <a:off x="468052" y="31358"/>
                <a:ext cx="3421051"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研究背景意义及主要研究内容</a:t>
                </a:r>
                <a:endParaRPr lang="zh-CN" altLang="en-US" dirty="0">
                  <a:ea typeface="宋体" pitchFamily="2" charset="-122"/>
                </a:endParaRPr>
              </a:p>
            </p:txBody>
          </p:sp>
        </p:grpSp>
        <p:sp>
          <p:nvSpPr>
            <p:cNvPr id="19" name="TextBox 7"/>
            <p:cNvSpPr>
              <a:spLocks noChangeArrowheads="1"/>
            </p:cNvSpPr>
            <p:nvPr/>
          </p:nvSpPr>
          <p:spPr bwMode="auto">
            <a:xfrm>
              <a:off x="0"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1</a:t>
              </a:r>
              <a:endParaRPr lang="zh-CN" altLang="en-US" dirty="0">
                <a:ea typeface="宋体" pitchFamily="2" charset="-122"/>
              </a:endParaRPr>
            </a:p>
          </p:txBody>
        </p:sp>
      </p:grpSp>
      <p:grpSp>
        <p:nvGrpSpPr>
          <p:cNvPr id="22" name="Group 11"/>
          <p:cNvGrpSpPr>
            <a:grpSpLocks/>
          </p:cNvGrpSpPr>
          <p:nvPr/>
        </p:nvGrpSpPr>
        <p:grpSpPr bwMode="auto">
          <a:xfrm>
            <a:off x="2550370" y="3604115"/>
            <a:ext cx="3816351" cy="431555"/>
            <a:chOff x="0" y="81300"/>
            <a:chExt cx="3816426" cy="432048"/>
          </a:xfrm>
        </p:grpSpPr>
        <p:grpSp>
          <p:nvGrpSpPr>
            <p:cNvPr id="23" name="Group 12"/>
            <p:cNvGrpSpPr>
              <a:grpSpLocks/>
            </p:cNvGrpSpPr>
            <p:nvPr/>
          </p:nvGrpSpPr>
          <p:grpSpPr bwMode="auto">
            <a:xfrm>
              <a:off x="0" y="81300"/>
              <a:ext cx="3816426" cy="432048"/>
              <a:chOff x="0" y="0"/>
              <a:chExt cx="3816426" cy="432048"/>
            </a:xfrm>
          </p:grpSpPr>
          <p:sp>
            <p:nvSpPr>
              <p:cNvPr id="25" name="矩形 13"/>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6" name="TextBox 15"/>
              <p:cNvSpPr>
                <a:spLocks noChangeArrowheads="1"/>
              </p:cNvSpPr>
              <p:nvPr/>
            </p:nvSpPr>
            <p:spPr bwMode="auto">
              <a:xfrm>
                <a:off x="360042" y="31358"/>
                <a:ext cx="3456384"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基于偏序任务的社会网合作算法</a:t>
                </a:r>
                <a:endParaRPr lang="zh-CN" altLang="en-US" dirty="0">
                  <a:ea typeface="宋体" pitchFamily="2" charset="-122"/>
                </a:endParaRPr>
              </a:p>
            </p:txBody>
          </p:sp>
        </p:grpSp>
        <p:sp>
          <p:nvSpPr>
            <p:cNvPr id="24" name="TextBox 12"/>
            <p:cNvSpPr>
              <a:spLocks noChangeArrowheads="1"/>
            </p:cNvSpPr>
            <p:nvPr/>
          </p:nvSpPr>
          <p:spPr bwMode="auto">
            <a:xfrm>
              <a:off x="0"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3</a:t>
              </a:r>
              <a:endParaRPr lang="zh-CN" altLang="en-US" dirty="0">
                <a:ea typeface="宋体" pitchFamily="2" charset="-122"/>
              </a:endParaRPr>
            </a:p>
          </p:txBody>
        </p:sp>
      </p:grpSp>
      <p:grpSp>
        <p:nvGrpSpPr>
          <p:cNvPr id="27" name="Group 17"/>
          <p:cNvGrpSpPr>
            <a:grpSpLocks/>
          </p:cNvGrpSpPr>
          <p:nvPr/>
        </p:nvGrpSpPr>
        <p:grpSpPr bwMode="auto">
          <a:xfrm>
            <a:off x="2550370" y="2832590"/>
            <a:ext cx="3889029" cy="431555"/>
            <a:chOff x="0" y="81300"/>
            <a:chExt cx="3889105" cy="432048"/>
          </a:xfrm>
        </p:grpSpPr>
        <p:grpSp>
          <p:nvGrpSpPr>
            <p:cNvPr id="28" name="Group 18"/>
            <p:cNvGrpSpPr>
              <a:grpSpLocks/>
            </p:cNvGrpSpPr>
            <p:nvPr/>
          </p:nvGrpSpPr>
          <p:grpSpPr bwMode="auto">
            <a:xfrm>
              <a:off x="0" y="81300"/>
              <a:ext cx="3889105" cy="432048"/>
              <a:chOff x="0" y="0"/>
              <a:chExt cx="3889105" cy="432048"/>
            </a:xfrm>
          </p:grpSpPr>
          <p:sp>
            <p:nvSpPr>
              <p:cNvPr id="30" name="矩形 19"/>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1" name="TextBox 21"/>
              <p:cNvSpPr>
                <a:spLocks noChangeArrowheads="1"/>
              </p:cNvSpPr>
              <p:nvPr/>
            </p:nvSpPr>
            <p:spPr bwMode="auto">
              <a:xfrm>
                <a:off x="360042" y="31358"/>
                <a:ext cx="3529063"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带有时间限制的社会网合作算法</a:t>
                </a:r>
                <a:endParaRPr lang="zh-CN" altLang="en-US" dirty="0">
                  <a:ea typeface="宋体" pitchFamily="2" charset="-122"/>
                </a:endParaRPr>
              </a:p>
            </p:txBody>
          </p:sp>
        </p:grpSp>
        <p:sp>
          <p:nvSpPr>
            <p:cNvPr id="29" name="TextBox 18"/>
            <p:cNvSpPr>
              <a:spLocks noChangeArrowheads="1"/>
            </p:cNvSpPr>
            <p:nvPr/>
          </p:nvSpPr>
          <p:spPr bwMode="auto">
            <a:xfrm>
              <a:off x="9168"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2</a:t>
              </a:r>
              <a:endParaRPr lang="zh-CN" altLang="en-US" dirty="0">
                <a:ea typeface="宋体" pitchFamily="2" charset="-122"/>
              </a:endParaRPr>
            </a:p>
          </p:txBody>
        </p:sp>
      </p:grpSp>
      <p:grpSp>
        <p:nvGrpSpPr>
          <p:cNvPr id="32" name="Group 23"/>
          <p:cNvGrpSpPr>
            <a:grpSpLocks/>
          </p:cNvGrpSpPr>
          <p:nvPr/>
        </p:nvGrpSpPr>
        <p:grpSpPr bwMode="auto">
          <a:xfrm>
            <a:off x="2545802" y="4374304"/>
            <a:ext cx="3816350" cy="432891"/>
            <a:chOff x="-4568" y="81300"/>
            <a:chExt cx="3816425" cy="432048"/>
          </a:xfrm>
        </p:grpSpPr>
        <p:grpSp>
          <p:nvGrpSpPr>
            <p:cNvPr id="33" name="Group 24"/>
            <p:cNvGrpSpPr>
              <a:grpSpLocks/>
            </p:cNvGrpSpPr>
            <p:nvPr/>
          </p:nvGrpSpPr>
          <p:grpSpPr bwMode="auto">
            <a:xfrm>
              <a:off x="-4568" y="81300"/>
              <a:ext cx="3816425" cy="432048"/>
              <a:chOff x="-4568" y="0"/>
              <a:chExt cx="3816425" cy="432048"/>
            </a:xfrm>
          </p:grpSpPr>
          <p:sp>
            <p:nvSpPr>
              <p:cNvPr id="35" name="矩形 25"/>
              <p:cNvSpPr>
                <a:spLocks noChangeArrowheads="1"/>
              </p:cNvSpPr>
              <p:nvPr/>
            </p:nvSpPr>
            <p:spPr bwMode="auto">
              <a:xfrm>
                <a:off x="-4568"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6" name="TextBox 27"/>
              <p:cNvSpPr>
                <a:spLocks noChangeArrowheads="1"/>
              </p:cNvSpPr>
              <p:nvPr/>
            </p:nvSpPr>
            <p:spPr bwMode="auto">
              <a:xfrm>
                <a:off x="758933" y="47591"/>
                <a:ext cx="2304256" cy="3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总结</a:t>
                </a:r>
                <a:endParaRPr lang="zh-CN" altLang="en-US" dirty="0">
                  <a:ea typeface="宋体" pitchFamily="2" charset="-122"/>
                </a:endParaRPr>
              </a:p>
            </p:txBody>
          </p:sp>
        </p:grpSp>
        <p:sp>
          <p:nvSpPr>
            <p:cNvPr id="34" name="TextBox 24"/>
            <p:cNvSpPr>
              <a:spLocks noChangeArrowheads="1"/>
            </p:cNvSpPr>
            <p:nvPr/>
          </p:nvSpPr>
          <p:spPr bwMode="auto">
            <a:xfrm>
              <a:off x="0" y="112657"/>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4</a:t>
              </a:r>
              <a:endParaRPr lang="zh-CN" altLang="en-US" dirty="0">
                <a:ea typeface="宋体" pitchFamily="2" charset="-122"/>
              </a:endParaRPr>
            </a:p>
          </p:txBody>
        </p:sp>
      </p:gr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18</a:t>
            </a:fld>
            <a:endParaRPr lang="zh-CN" altLang="en-US"/>
          </a:p>
        </p:txBody>
      </p:sp>
    </p:spTree>
    <p:extLst>
      <p:ext uri="{BB962C8B-B14F-4D97-AF65-F5344CB8AC3E}">
        <p14:creationId xmlns:p14="http://schemas.microsoft.com/office/powerpoint/2010/main" val="38082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par>
                                <p:cTn id="11" presetID="16" presetClass="entr" presetSubtype="2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par>
                                <p:cTn id="14" presetID="16" presetClass="entr" presetSubtype="21"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nodeType="clickEffect">
                                  <p:stCondLst>
                                    <p:cond delay="0"/>
                                  </p:stCondLst>
                                  <p:childTnLst>
                                    <p:animRot by="120000">
                                      <p:cBhvr>
                                        <p:cTn id="20" dur="100" fill="hold">
                                          <p:stCondLst>
                                            <p:cond delay="0"/>
                                          </p:stCondLst>
                                        </p:cTn>
                                        <p:tgtEl>
                                          <p:spTgt spid="22"/>
                                        </p:tgtEl>
                                        <p:attrNameLst>
                                          <p:attrName>r</p:attrName>
                                        </p:attrNameLst>
                                      </p:cBhvr>
                                    </p:animRot>
                                    <p:animRot by="-240000">
                                      <p:cBhvr>
                                        <p:cTn id="21" dur="200" fill="hold">
                                          <p:stCondLst>
                                            <p:cond delay="200"/>
                                          </p:stCondLst>
                                        </p:cTn>
                                        <p:tgtEl>
                                          <p:spTgt spid="22"/>
                                        </p:tgtEl>
                                        <p:attrNameLst>
                                          <p:attrName>r</p:attrName>
                                        </p:attrNameLst>
                                      </p:cBhvr>
                                    </p:animRot>
                                    <p:animRot by="240000">
                                      <p:cBhvr>
                                        <p:cTn id="22" dur="200" fill="hold">
                                          <p:stCondLst>
                                            <p:cond delay="400"/>
                                          </p:stCondLst>
                                        </p:cTn>
                                        <p:tgtEl>
                                          <p:spTgt spid="22"/>
                                        </p:tgtEl>
                                        <p:attrNameLst>
                                          <p:attrName>r</p:attrName>
                                        </p:attrNameLst>
                                      </p:cBhvr>
                                    </p:animRot>
                                    <p:animRot by="-240000">
                                      <p:cBhvr>
                                        <p:cTn id="23" dur="200" fill="hold">
                                          <p:stCondLst>
                                            <p:cond delay="600"/>
                                          </p:stCondLst>
                                        </p:cTn>
                                        <p:tgtEl>
                                          <p:spTgt spid="22"/>
                                        </p:tgtEl>
                                        <p:attrNameLst>
                                          <p:attrName>r</p:attrName>
                                        </p:attrNameLst>
                                      </p:cBhvr>
                                    </p:animRot>
                                    <p:animRot by="120000">
                                      <p:cBhvr>
                                        <p:cTn id="24" dur="200" fill="hold">
                                          <p:stCondLst>
                                            <p:cond delay="80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1" name="图片 11" descr="2.png"/>
          <p:cNvPicPr>
            <a:picLocks noChangeAspect="1"/>
          </p:cNvPicPr>
          <p:nvPr/>
        </p:nvPicPr>
        <p:blipFill>
          <a:blip r:embed="rId4"/>
          <a:srcRect/>
          <a:stretch>
            <a:fillRect/>
          </a:stretch>
        </p:blipFill>
        <p:spPr bwMode="auto">
          <a:xfrm>
            <a:off x="4013958" y="2348880"/>
            <a:ext cx="3688582" cy="1884260"/>
          </a:xfrm>
          <a:prstGeom prst="rect">
            <a:avLst/>
          </a:prstGeom>
          <a:noFill/>
          <a:ln w="9525">
            <a:noFill/>
            <a:miter lim="800000"/>
            <a:headEnd/>
            <a:tailEnd/>
          </a:ln>
        </p:spPr>
      </p:pic>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297381363"/>
              </p:ext>
            </p:extLst>
          </p:nvPr>
        </p:nvGraphicFramePr>
        <p:xfrm>
          <a:off x="1411124" y="631717"/>
          <a:ext cx="6653539" cy="1800200"/>
        </p:xfrm>
        <a:graphic>
          <a:graphicData uri="http://schemas.openxmlformats.org/presentationml/2006/ole">
            <mc:AlternateContent xmlns:mc="http://schemas.openxmlformats.org/markup-compatibility/2006">
              <mc:Choice xmlns:v="urn:schemas-microsoft-com:vml" Requires="v">
                <p:oleObj spid="_x0000_s8289" r:id="rId5" imgW="3534601" imgH="966444" progId="Visio.Drawing.11">
                  <p:embed/>
                </p:oleObj>
              </mc:Choice>
              <mc:Fallback>
                <p:oleObj r:id="rId5" imgW="3534601" imgH="966444"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1124" y="631717"/>
                        <a:ext cx="6653539" cy="1800200"/>
                      </a:xfrm>
                      <a:prstGeom prst="rect">
                        <a:avLst/>
                      </a:prstGeom>
                      <a:noFill/>
                    </p:spPr>
                  </p:pic>
                </p:oleObj>
              </mc:Fallback>
            </mc:AlternateContent>
          </a:graphicData>
        </a:graphic>
      </p:graphicFrame>
      <p:pic>
        <p:nvPicPr>
          <p:cNvPr id="10" name="图片 10" descr="1.png"/>
          <p:cNvPicPr>
            <a:picLocks noChangeAspect="1"/>
          </p:cNvPicPr>
          <p:nvPr/>
        </p:nvPicPr>
        <p:blipFill>
          <a:blip r:embed="rId7"/>
          <a:srcRect/>
          <a:stretch>
            <a:fillRect/>
          </a:stretch>
        </p:blipFill>
        <p:spPr bwMode="auto">
          <a:xfrm>
            <a:off x="2889019" y="2155825"/>
            <a:ext cx="2088388" cy="3186112"/>
          </a:xfrm>
          <a:prstGeom prst="rect">
            <a:avLst/>
          </a:prstGeom>
          <a:noFill/>
          <a:ln w="9525">
            <a:noFill/>
            <a:miter lim="800000"/>
            <a:headEnd/>
            <a:tailEnd/>
          </a:ln>
        </p:spPr>
      </p:pic>
      <p:pic>
        <p:nvPicPr>
          <p:cNvPr id="12" name="图片 12" descr="1.png"/>
          <p:cNvPicPr>
            <a:picLocks noChangeAspect="1"/>
          </p:cNvPicPr>
          <p:nvPr/>
        </p:nvPicPr>
        <p:blipFill>
          <a:blip r:embed="rId8"/>
          <a:srcRect/>
          <a:stretch>
            <a:fillRect/>
          </a:stretch>
        </p:blipFill>
        <p:spPr bwMode="auto">
          <a:xfrm>
            <a:off x="4817831" y="3600431"/>
            <a:ext cx="2088387" cy="3186112"/>
          </a:xfrm>
          <a:prstGeom prst="rect">
            <a:avLst/>
          </a:prstGeom>
          <a:noFill/>
          <a:ln w="9525">
            <a:noFill/>
            <a:miter lim="800000"/>
            <a:headEnd/>
            <a:tailEnd/>
          </a:ln>
        </p:spPr>
      </p:pic>
      <p:pic>
        <p:nvPicPr>
          <p:cNvPr id="13" name="图片 13" descr="2.png"/>
          <p:cNvPicPr>
            <a:picLocks noChangeAspect="1"/>
          </p:cNvPicPr>
          <p:nvPr/>
        </p:nvPicPr>
        <p:blipFill>
          <a:blip r:embed="rId9"/>
          <a:srcRect/>
          <a:stretch>
            <a:fillRect/>
          </a:stretch>
        </p:blipFill>
        <p:spPr bwMode="auto">
          <a:xfrm>
            <a:off x="2088922" y="4725144"/>
            <a:ext cx="3688582" cy="1884260"/>
          </a:xfrm>
          <a:prstGeom prst="rect">
            <a:avLst/>
          </a:prstGeom>
          <a:noFill/>
          <a:ln w="9525">
            <a:noFill/>
            <a:miter lim="800000"/>
            <a:headEnd/>
            <a:tailEnd/>
          </a:ln>
        </p:spPr>
      </p:pic>
      <p:sp>
        <p:nvSpPr>
          <p:cNvPr id="14" name="矩形 12"/>
          <p:cNvSpPr>
            <a:spLocks noChangeArrowheads="1"/>
          </p:cNvSpPr>
          <p:nvPr/>
        </p:nvSpPr>
        <p:spPr bwMode="auto">
          <a:xfrm>
            <a:off x="5373127" y="4993432"/>
            <a:ext cx="1287105" cy="400110"/>
          </a:xfrm>
          <a:prstGeom prst="rect">
            <a:avLst/>
          </a:prstGeom>
          <a:noFill/>
          <a:ln w="9525">
            <a:noFill/>
            <a:miter lim="800000"/>
            <a:headEnd/>
            <a:tailEnd/>
          </a:ln>
        </p:spPr>
        <p:txBody>
          <a:bodyPr wrap="square">
            <a:spAutoFit/>
          </a:bodyPr>
          <a:lstStyle/>
          <a:p>
            <a:r>
              <a:rPr lang="zh-CN" altLang="en-US" sz="2000" dirty="0" smtClean="0">
                <a:solidFill>
                  <a:schemeClr val="bg1"/>
                </a:solidFill>
                <a:latin typeface="微软雅黑" pitchFamily="34" charset="-122"/>
                <a:ea typeface="微软雅黑" pitchFamily="34" charset="-122"/>
              </a:rPr>
              <a:t>交流代价</a:t>
            </a:r>
            <a:endParaRPr lang="zh-CN" altLang="en-US" sz="2000" dirty="0">
              <a:solidFill>
                <a:schemeClr val="bg1"/>
              </a:solidFill>
              <a:latin typeface="微软雅黑" pitchFamily="34" charset="-122"/>
              <a:ea typeface="微软雅黑" pitchFamily="34" charset="-122"/>
            </a:endParaRPr>
          </a:p>
        </p:txBody>
      </p:sp>
      <p:sp>
        <p:nvSpPr>
          <p:cNvPr id="15" name="矩形 13"/>
          <p:cNvSpPr>
            <a:spLocks noChangeArrowheads="1"/>
          </p:cNvSpPr>
          <p:nvPr/>
        </p:nvSpPr>
        <p:spPr bwMode="auto">
          <a:xfrm>
            <a:off x="5061390" y="3090955"/>
            <a:ext cx="1287106" cy="400110"/>
          </a:xfrm>
          <a:prstGeom prst="rect">
            <a:avLst/>
          </a:prstGeom>
          <a:noFill/>
          <a:ln w="9525">
            <a:noFill/>
            <a:miter lim="800000"/>
            <a:headEnd/>
            <a:tailEnd/>
          </a:ln>
        </p:spPr>
        <p:txBody>
          <a:bodyPr wrap="square">
            <a:spAutoFit/>
          </a:bodyPr>
          <a:lstStyle/>
          <a:p>
            <a:r>
              <a:rPr lang="zh-CN" altLang="en-US" sz="2000" dirty="0" smtClean="0">
                <a:solidFill>
                  <a:schemeClr val="bg1"/>
                </a:solidFill>
                <a:latin typeface="微软雅黑" pitchFamily="34" charset="-122"/>
                <a:ea typeface="微软雅黑" pitchFamily="34" charset="-122"/>
              </a:rPr>
              <a:t>任务预算</a:t>
            </a:r>
            <a:endParaRPr lang="zh-CN" altLang="en-US" sz="2000" dirty="0">
              <a:solidFill>
                <a:schemeClr val="bg1"/>
              </a:solidFill>
              <a:latin typeface="微软雅黑" pitchFamily="34" charset="-122"/>
              <a:ea typeface="微软雅黑" pitchFamily="34" charset="-122"/>
            </a:endParaRPr>
          </a:p>
        </p:txBody>
      </p:sp>
      <p:sp>
        <p:nvSpPr>
          <p:cNvPr id="16" name="矩形 14"/>
          <p:cNvSpPr>
            <a:spLocks noChangeArrowheads="1"/>
          </p:cNvSpPr>
          <p:nvPr/>
        </p:nvSpPr>
        <p:spPr bwMode="auto">
          <a:xfrm>
            <a:off x="3446087" y="5467219"/>
            <a:ext cx="1287106" cy="400110"/>
          </a:xfrm>
          <a:prstGeom prst="rect">
            <a:avLst/>
          </a:prstGeom>
          <a:noFill/>
          <a:ln w="9525">
            <a:noFill/>
            <a:miter lim="800000"/>
            <a:headEnd/>
            <a:tailEnd/>
          </a:ln>
        </p:spPr>
        <p:txBody>
          <a:bodyPr wrap="square">
            <a:spAutoFit/>
          </a:bodyPr>
          <a:lstStyle/>
          <a:p>
            <a:r>
              <a:rPr lang="zh-CN" altLang="en-US" sz="2000" dirty="0" smtClean="0">
                <a:solidFill>
                  <a:schemeClr val="bg1"/>
                </a:solidFill>
                <a:latin typeface="微软雅黑" pitchFamily="34" charset="-122"/>
                <a:ea typeface="微软雅黑" pitchFamily="34" charset="-122"/>
              </a:rPr>
              <a:t>完成时间</a:t>
            </a:r>
            <a:endParaRPr lang="zh-CN" altLang="en-US" sz="2000" dirty="0">
              <a:solidFill>
                <a:schemeClr val="bg1"/>
              </a:solidFill>
              <a:latin typeface="微软雅黑" pitchFamily="34" charset="-122"/>
              <a:ea typeface="微软雅黑" pitchFamily="34" charset="-122"/>
            </a:endParaRPr>
          </a:p>
        </p:txBody>
      </p:sp>
      <p:sp>
        <p:nvSpPr>
          <p:cNvPr id="17" name="矩形 15"/>
          <p:cNvSpPr>
            <a:spLocks noChangeArrowheads="1"/>
          </p:cNvSpPr>
          <p:nvPr/>
        </p:nvSpPr>
        <p:spPr bwMode="auto">
          <a:xfrm>
            <a:off x="3284894" y="3491065"/>
            <a:ext cx="1287105" cy="400110"/>
          </a:xfrm>
          <a:prstGeom prst="rect">
            <a:avLst/>
          </a:prstGeom>
          <a:noFill/>
          <a:ln w="9525">
            <a:noFill/>
            <a:miter lim="800000"/>
            <a:headEnd/>
            <a:tailEnd/>
          </a:ln>
        </p:spPr>
        <p:txBody>
          <a:bodyPr wrap="square">
            <a:spAutoFit/>
          </a:bodyPr>
          <a:lstStyle/>
          <a:p>
            <a:r>
              <a:rPr lang="zh-CN" altLang="en-US" sz="2000" dirty="0" smtClean="0">
                <a:solidFill>
                  <a:schemeClr val="bg1"/>
                </a:solidFill>
                <a:latin typeface="微软雅黑" pitchFamily="34" charset="-122"/>
                <a:ea typeface="微软雅黑" pitchFamily="34" charset="-122"/>
              </a:rPr>
              <a:t>偏序任务</a:t>
            </a:r>
            <a:endParaRPr lang="zh-CN" altLang="en-US" sz="2000" dirty="0">
              <a:solidFill>
                <a:schemeClr val="bg1"/>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3BC7CAD4-1D8C-4E04-BBE8-C566A520DF56}" type="slidenum">
              <a:rPr lang="zh-CN" altLang="en-US" smtClean="0"/>
              <a:pPr>
                <a:defRPr/>
              </a:pPr>
              <a:t>19</a:t>
            </a:fld>
            <a:endParaRPr lang="zh-CN" altLang="en-US"/>
          </a:p>
        </p:txBody>
      </p:sp>
    </p:spTree>
    <p:extLst>
      <p:ext uri="{BB962C8B-B14F-4D97-AF65-F5344CB8AC3E}">
        <p14:creationId xmlns:p14="http://schemas.microsoft.com/office/powerpoint/2010/main" val="5639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anim calcmode="lin" valueType="num">
                                      <p:cBhvr>
                                        <p:cTn id="35" dur="500" fill="hold"/>
                                        <p:tgtEl>
                                          <p:spTgt spid="16"/>
                                        </p:tgtEl>
                                        <p:attrNameLst>
                                          <p:attrName>ppt_x</p:attrName>
                                        </p:attrNameLst>
                                      </p:cBhvr>
                                      <p:tavLst>
                                        <p:tav tm="0">
                                          <p:val>
                                            <p:strVal val="#ppt_x"/>
                                          </p:val>
                                        </p:tav>
                                        <p:tav tm="100000">
                                          <p:val>
                                            <p:strVal val="#ppt_x"/>
                                          </p:val>
                                        </p:tav>
                                      </p:tavLst>
                                    </p:anim>
                                    <p:anim calcmode="lin" valueType="num">
                                      <p:cBhvr>
                                        <p:cTn id="3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anim calcmode="lin" valueType="num">
                                      <p:cBhvr>
                                        <p:cTn id="42" dur="500" fill="hold"/>
                                        <p:tgtEl>
                                          <p:spTgt spid="15"/>
                                        </p:tgtEl>
                                        <p:attrNameLst>
                                          <p:attrName>ppt_x</p:attrName>
                                        </p:attrNameLst>
                                      </p:cBhvr>
                                      <p:tavLst>
                                        <p:tav tm="0">
                                          <p:val>
                                            <p:strVal val="#ppt_x"/>
                                          </p:val>
                                        </p:tav>
                                        <p:tav tm="100000">
                                          <p:val>
                                            <p:strVal val="#ppt_x"/>
                                          </p:val>
                                        </p:tav>
                                      </p:tavLst>
                                    </p:anim>
                                    <p:anim calcmode="lin" valueType="num">
                                      <p:cBhvr>
                                        <p:cTn id="4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anim calcmode="lin" valueType="num">
                                      <p:cBhvr>
                                        <p:cTn id="49" dur="500" fill="hold"/>
                                        <p:tgtEl>
                                          <p:spTgt spid="14"/>
                                        </p:tgtEl>
                                        <p:attrNameLst>
                                          <p:attrName>ppt_x</p:attrName>
                                        </p:attrNameLst>
                                      </p:cBhvr>
                                      <p:tavLst>
                                        <p:tav tm="0">
                                          <p:val>
                                            <p:strVal val="#ppt_x"/>
                                          </p:val>
                                        </p:tav>
                                        <p:tav tm="100000">
                                          <p:val>
                                            <p:strVal val="#ppt_x"/>
                                          </p:val>
                                        </p:tav>
                                      </p:tavLst>
                                    </p:anim>
                                    <p:anim calcmode="lin" valueType="num">
                                      <p:cBhvr>
                                        <p:cTn id="50"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5" name="TextBox 9"/>
          <p:cNvSpPr>
            <a:spLocks noChangeArrowheads="1"/>
          </p:cNvSpPr>
          <p:nvPr/>
        </p:nvSpPr>
        <p:spPr bwMode="auto">
          <a:xfrm>
            <a:off x="410888" y="496661"/>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70C0"/>
                </a:solidFill>
                <a:latin typeface="微软雅黑" pitchFamily="34" charset="-122"/>
                <a:ea typeface="微软雅黑" pitchFamily="34" charset="-122"/>
                <a:sym typeface="微软雅黑" pitchFamily="34" charset="-122"/>
              </a:rPr>
              <a:t>目录｜</a:t>
            </a:r>
            <a:r>
              <a:rPr lang="en-US" sz="2400" dirty="0">
                <a:solidFill>
                  <a:srgbClr val="0070C0"/>
                </a:solidFill>
                <a:latin typeface="微软雅黑" pitchFamily="34" charset="-122"/>
                <a:ea typeface="微软雅黑" pitchFamily="34" charset="-122"/>
                <a:sym typeface="微软雅黑" pitchFamily="34" charset="-122"/>
              </a:rPr>
              <a:t>Contents</a:t>
            </a:r>
            <a:endParaRPr lang="zh-CN" altLang="en-US" dirty="0">
              <a:solidFill>
                <a:srgbClr val="0070C0"/>
              </a:solidFill>
            </a:endParaRPr>
          </a:p>
        </p:txBody>
      </p:sp>
      <p:sp>
        <p:nvSpPr>
          <p:cNvPr id="16" name="TextBox 5"/>
          <p:cNvSpPr>
            <a:spLocks noChangeArrowheads="1"/>
          </p:cNvSpPr>
          <p:nvPr/>
        </p:nvSpPr>
        <p:spPr bwMode="auto">
          <a:xfrm>
            <a:off x="1004133" y="2773918"/>
            <a:ext cx="34209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研究背景意义及主要研究内容</a:t>
            </a:r>
            <a:endParaRPr lang="zh-CN" altLang="en-US" dirty="0">
              <a:ea typeface="宋体" pitchFamily="2" charset="-122"/>
            </a:endParaRPr>
          </a:p>
        </p:txBody>
      </p:sp>
      <p:grpSp>
        <p:nvGrpSpPr>
          <p:cNvPr id="17" name="Group 5"/>
          <p:cNvGrpSpPr>
            <a:grpSpLocks/>
          </p:cNvGrpSpPr>
          <p:nvPr/>
        </p:nvGrpSpPr>
        <p:grpSpPr bwMode="auto">
          <a:xfrm>
            <a:off x="2553219" y="2035618"/>
            <a:ext cx="3889027" cy="431555"/>
            <a:chOff x="0" y="81300"/>
            <a:chExt cx="3889103" cy="432048"/>
          </a:xfrm>
        </p:grpSpPr>
        <p:grpSp>
          <p:nvGrpSpPr>
            <p:cNvPr id="18" name="Group 6"/>
            <p:cNvGrpSpPr>
              <a:grpSpLocks/>
            </p:cNvGrpSpPr>
            <p:nvPr/>
          </p:nvGrpSpPr>
          <p:grpSpPr bwMode="auto">
            <a:xfrm>
              <a:off x="0" y="81300"/>
              <a:ext cx="3889103" cy="432048"/>
              <a:chOff x="0" y="0"/>
              <a:chExt cx="3889103" cy="432048"/>
            </a:xfrm>
          </p:grpSpPr>
          <p:sp>
            <p:nvSpPr>
              <p:cNvPr id="20" name="矩形 3"/>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1" name="TextBox 5"/>
              <p:cNvSpPr>
                <a:spLocks noChangeArrowheads="1"/>
              </p:cNvSpPr>
              <p:nvPr/>
            </p:nvSpPr>
            <p:spPr bwMode="auto">
              <a:xfrm>
                <a:off x="468052" y="31358"/>
                <a:ext cx="3421051"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研究背景意义及主要研究内容</a:t>
                </a:r>
                <a:endParaRPr lang="zh-CN" altLang="en-US" dirty="0">
                  <a:ea typeface="宋体" pitchFamily="2" charset="-122"/>
                </a:endParaRPr>
              </a:p>
            </p:txBody>
          </p:sp>
        </p:grpSp>
        <p:sp>
          <p:nvSpPr>
            <p:cNvPr id="19" name="TextBox 7"/>
            <p:cNvSpPr>
              <a:spLocks noChangeArrowheads="1"/>
            </p:cNvSpPr>
            <p:nvPr/>
          </p:nvSpPr>
          <p:spPr bwMode="auto">
            <a:xfrm>
              <a:off x="0"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1</a:t>
              </a:r>
              <a:endParaRPr lang="zh-CN" altLang="en-US" dirty="0">
                <a:ea typeface="宋体" pitchFamily="2" charset="-122"/>
              </a:endParaRPr>
            </a:p>
          </p:txBody>
        </p:sp>
      </p:grpSp>
      <p:grpSp>
        <p:nvGrpSpPr>
          <p:cNvPr id="22" name="Group 11"/>
          <p:cNvGrpSpPr>
            <a:grpSpLocks/>
          </p:cNvGrpSpPr>
          <p:nvPr/>
        </p:nvGrpSpPr>
        <p:grpSpPr bwMode="auto">
          <a:xfrm>
            <a:off x="2550370" y="3604115"/>
            <a:ext cx="3816351" cy="431555"/>
            <a:chOff x="0" y="81300"/>
            <a:chExt cx="3816426" cy="432048"/>
          </a:xfrm>
        </p:grpSpPr>
        <p:grpSp>
          <p:nvGrpSpPr>
            <p:cNvPr id="23" name="Group 12"/>
            <p:cNvGrpSpPr>
              <a:grpSpLocks/>
            </p:cNvGrpSpPr>
            <p:nvPr/>
          </p:nvGrpSpPr>
          <p:grpSpPr bwMode="auto">
            <a:xfrm>
              <a:off x="0" y="81300"/>
              <a:ext cx="3816426" cy="432048"/>
              <a:chOff x="0" y="0"/>
              <a:chExt cx="3816426" cy="432048"/>
            </a:xfrm>
          </p:grpSpPr>
          <p:sp>
            <p:nvSpPr>
              <p:cNvPr id="25" name="矩形 13"/>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6" name="TextBox 15"/>
              <p:cNvSpPr>
                <a:spLocks noChangeArrowheads="1"/>
              </p:cNvSpPr>
              <p:nvPr/>
            </p:nvSpPr>
            <p:spPr bwMode="auto">
              <a:xfrm>
                <a:off x="360042" y="31358"/>
                <a:ext cx="3456384"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基于偏序任务的社会网合作算法</a:t>
                </a:r>
                <a:endParaRPr lang="zh-CN" altLang="en-US" dirty="0">
                  <a:ea typeface="宋体" pitchFamily="2" charset="-122"/>
                </a:endParaRPr>
              </a:p>
            </p:txBody>
          </p:sp>
        </p:grpSp>
        <p:sp>
          <p:nvSpPr>
            <p:cNvPr id="24" name="TextBox 12"/>
            <p:cNvSpPr>
              <a:spLocks noChangeArrowheads="1"/>
            </p:cNvSpPr>
            <p:nvPr/>
          </p:nvSpPr>
          <p:spPr bwMode="auto">
            <a:xfrm>
              <a:off x="0"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3</a:t>
              </a:r>
              <a:endParaRPr lang="zh-CN" altLang="en-US" dirty="0">
                <a:ea typeface="宋体" pitchFamily="2" charset="-122"/>
              </a:endParaRPr>
            </a:p>
          </p:txBody>
        </p:sp>
      </p:grpSp>
      <p:grpSp>
        <p:nvGrpSpPr>
          <p:cNvPr id="27" name="Group 17"/>
          <p:cNvGrpSpPr>
            <a:grpSpLocks/>
          </p:cNvGrpSpPr>
          <p:nvPr/>
        </p:nvGrpSpPr>
        <p:grpSpPr bwMode="auto">
          <a:xfrm>
            <a:off x="2550370" y="2832590"/>
            <a:ext cx="3889029" cy="431555"/>
            <a:chOff x="0" y="81300"/>
            <a:chExt cx="3889105" cy="432048"/>
          </a:xfrm>
        </p:grpSpPr>
        <p:grpSp>
          <p:nvGrpSpPr>
            <p:cNvPr id="28" name="Group 18"/>
            <p:cNvGrpSpPr>
              <a:grpSpLocks/>
            </p:cNvGrpSpPr>
            <p:nvPr/>
          </p:nvGrpSpPr>
          <p:grpSpPr bwMode="auto">
            <a:xfrm>
              <a:off x="0" y="81300"/>
              <a:ext cx="3889105" cy="432048"/>
              <a:chOff x="0" y="0"/>
              <a:chExt cx="3889105" cy="432048"/>
            </a:xfrm>
          </p:grpSpPr>
          <p:sp>
            <p:nvSpPr>
              <p:cNvPr id="30" name="矩形 19"/>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1" name="TextBox 21"/>
              <p:cNvSpPr>
                <a:spLocks noChangeArrowheads="1"/>
              </p:cNvSpPr>
              <p:nvPr/>
            </p:nvSpPr>
            <p:spPr bwMode="auto">
              <a:xfrm>
                <a:off x="360042" y="31358"/>
                <a:ext cx="3529063"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带有时间限制的社会网合作算法</a:t>
                </a:r>
                <a:endParaRPr lang="zh-CN" altLang="en-US" dirty="0">
                  <a:ea typeface="宋体" pitchFamily="2" charset="-122"/>
                </a:endParaRPr>
              </a:p>
            </p:txBody>
          </p:sp>
        </p:grpSp>
        <p:sp>
          <p:nvSpPr>
            <p:cNvPr id="29" name="TextBox 18"/>
            <p:cNvSpPr>
              <a:spLocks noChangeArrowheads="1"/>
            </p:cNvSpPr>
            <p:nvPr/>
          </p:nvSpPr>
          <p:spPr bwMode="auto">
            <a:xfrm>
              <a:off x="9168"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2</a:t>
              </a:r>
              <a:endParaRPr lang="zh-CN" altLang="en-US" dirty="0">
                <a:ea typeface="宋体" pitchFamily="2" charset="-122"/>
              </a:endParaRPr>
            </a:p>
          </p:txBody>
        </p:sp>
      </p:grpSp>
      <p:grpSp>
        <p:nvGrpSpPr>
          <p:cNvPr id="32" name="Group 23"/>
          <p:cNvGrpSpPr>
            <a:grpSpLocks/>
          </p:cNvGrpSpPr>
          <p:nvPr/>
        </p:nvGrpSpPr>
        <p:grpSpPr bwMode="auto">
          <a:xfrm>
            <a:off x="2545802" y="4374304"/>
            <a:ext cx="3816350" cy="432891"/>
            <a:chOff x="-4568" y="81300"/>
            <a:chExt cx="3816425" cy="432048"/>
          </a:xfrm>
        </p:grpSpPr>
        <p:grpSp>
          <p:nvGrpSpPr>
            <p:cNvPr id="33" name="Group 24"/>
            <p:cNvGrpSpPr>
              <a:grpSpLocks/>
            </p:cNvGrpSpPr>
            <p:nvPr/>
          </p:nvGrpSpPr>
          <p:grpSpPr bwMode="auto">
            <a:xfrm>
              <a:off x="-4568" y="81300"/>
              <a:ext cx="3816425" cy="432048"/>
              <a:chOff x="-4568" y="0"/>
              <a:chExt cx="3816425" cy="432048"/>
            </a:xfrm>
          </p:grpSpPr>
          <p:sp>
            <p:nvSpPr>
              <p:cNvPr id="35" name="矩形 25"/>
              <p:cNvSpPr>
                <a:spLocks noChangeArrowheads="1"/>
              </p:cNvSpPr>
              <p:nvPr/>
            </p:nvSpPr>
            <p:spPr bwMode="auto">
              <a:xfrm>
                <a:off x="-4568"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6" name="TextBox 27"/>
              <p:cNvSpPr>
                <a:spLocks noChangeArrowheads="1"/>
              </p:cNvSpPr>
              <p:nvPr/>
            </p:nvSpPr>
            <p:spPr bwMode="auto">
              <a:xfrm>
                <a:off x="758933" y="47591"/>
                <a:ext cx="2304256" cy="3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总结</a:t>
                </a:r>
                <a:endParaRPr lang="zh-CN" altLang="en-US" dirty="0">
                  <a:ea typeface="宋体" pitchFamily="2" charset="-122"/>
                </a:endParaRPr>
              </a:p>
            </p:txBody>
          </p:sp>
        </p:grpSp>
        <p:sp>
          <p:nvSpPr>
            <p:cNvPr id="34" name="TextBox 24"/>
            <p:cNvSpPr>
              <a:spLocks noChangeArrowheads="1"/>
            </p:cNvSpPr>
            <p:nvPr/>
          </p:nvSpPr>
          <p:spPr bwMode="auto">
            <a:xfrm>
              <a:off x="0" y="112657"/>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4</a:t>
              </a:r>
              <a:endParaRPr lang="zh-CN" altLang="en-US" dirty="0">
                <a:ea typeface="宋体" pitchFamily="2" charset="-122"/>
              </a:endParaRPr>
            </a:p>
          </p:txBody>
        </p:sp>
      </p:gr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par>
                                <p:cTn id="11" presetID="16" presetClass="entr" presetSubtype="2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par>
                                <p:cTn id="14" presetID="16" presetClass="entr" presetSubtype="21"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nodeType="clickEffect">
                                  <p:stCondLst>
                                    <p:cond delay="0"/>
                                  </p:stCondLst>
                                  <p:childTnLst>
                                    <p:animRot by="120000">
                                      <p:cBhvr>
                                        <p:cTn id="20" dur="100" fill="hold">
                                          <p:stCondLst>
                                            <p:cond delay="0"/>
                                          </p:stCondLst>
                                        </p:cTn>
                                        <p:tgtEl>
                                          <p:spTgt spid="17"/>
                                        </p:tgtEl>
                                        <p:attrNameLst>
                                          <p:attrName>r</p:attrName>
                                        </p:attrNameLst>
                                      </p:cBhvr>
                                    </p:animRot>
                                    <p:animRot by="-240000">
                                      <p:cBhvr>
                                        <p:cTn id="21" dur="200" fill="hold">
                                          <p:stCondLst>
                                            <p:cond delay="200"/>
                                          </p:stCondLst>
                                        </p:cTn>
                                        <p:tgtEl>
                                          <p:spTgt spid="17"/>
                                        </p:tgtEl>
                                        <p:attrNameLst>
                                          <p:attrName>r</p:attrName>
                                        </p:attrNameLst>
                                      </p:cBhvr>
                                    </p:animRot>
                                    <p:animRot by="240000">
                                      <p:cBhvr>
                                        <p:cTn id="22" dur="200" fill="hold">
                                          <p:stCondLst>
                                            <p:cond delay="400"/>
                                          </p:stCondLst>
                                        </p:cTn>
                                        <p:tgtEl>
                                          <p:spTgt spid="17"/>
                                        </p:tgtEl>
                                        <p:attrNameLst>
                                          <p:attrName>r</p:attrName>
                                        </p:attrNameLst>
                                      </p:cBhvr>
                                    </p:animRot>
                                    <p:animRot by="-240000">
                                      <p:cBhvr>
                                        <p:cTn id="23" dur="200" fill="hold">
                                          <p:stCondLst>
                                            <p:cond delay="600"/>
                                          </p:stCondLst>
                                        </p:cTn>
                                        <p:tgtEl>
                                          <p:spTgt spid="17"/>
                                        </p:tgtEl>
                                        <p:attrNameLst>
                                          <p:attrName>r</p:attrName>
                                        </p:attrNameLst>
                                      </p:cBhvr>
                                    </p:animRot>
                                    <p:animRot by="120000">
                                      <p:cBhvr>
                                        <p:cTn id="24" dur="200" fill="hold">
                                          <p:stCondLst>
                                            <p:cond delay="8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mc:AlternateContent xmlns:mc="http://schemas.openxmlformats.org/markup-compatibility/2006" xmlns:a14="http://schemas.microsoft.com/office/drawing/2010/main">
        <mc:Choice Requires="a14">
          <p:sp>
            <p:nvSpPr>
              <p:cNvPr id="2" name="矩形 1"/>
              <p:cNvSpPr/>
              <p:nvPr/>
            </p:nvSpPr>
            <p:spPr>
              <a:xfrm>
                <a:off x="395536" y="836712"/>
                <a:ext cx="8413737" cy="2143472"/>
              </a:xfrm>
              <a:prstGeom prst="rect">
                <a:avLst/>
              </a:prstGeom>
            </p:spPr>
            <p:txBody>
              <a:bodyPr wrap="square">
                <a:spAutoFit/>
              </a:bodyPr>
              <a:lstStyle/>
              <a:p>
                <a:pPr marL="285750" indent="-285750">
                  <a:lnSpc>
                    <a:spcPct val="150000"/>
                  </a:lnSpc>
                  <a:buFont typeface="Wingdings" pitchFamily="2" charset="2"/>
                  <a:buChar char="u"/>
                </a:pPr>
                <a:r>
                  <a:rPr lang="zh-CN" altLang="zh-CN" dirty="0">
                    <a:latin typeface="华文楷体" pitchFamily="2" charset="-122"/>
                    <a:ea typeface="华文楷体" pitchFamily="2" charset="-122"/>
                  </a:rPr>
                  <a:t>给定社会网</a:t>
                </a:r>
                <a14:m>
                  <m:oMath xmlns:m="http://schemas.openxmlformats.org/officeDocument/2006/math">
                    <m:r>
                      <a:rPr lang="en-US" altLang="zh-CN">
                        <a:latin typeface="Cambria Math"/>
                      </a:rPr>
                      <m:t> </m:t>
                    </m:r>
                    <m:r>
                      <m:rPr>
                        <m:sty m:val="p"/>
                      </m:rPr>
                      <a:rPr lang="en-US" altLang="zh-CN">
                        <a:latin typeface="Cambria Math"/>
                      </a:rPr>
                      <m:t>G</m:t>
                    </m:r>
                    <m:d>
                      <m:dPr>
                        <m:ctrlPr>
                          <a:rPr lang="zh-CN" altLang="zh-CN" i="1">
                            <a:latin typeface="Cambria Math"/>
                          </a:rPr>
                        </m:ctrlPr>
                      </m:dPr>
                      <m:e>
                        <m:r>
                          <a:rPr lang="en-US" altLang="zh-CN" i="1">
                            <a:latin typeface="Cambria Math"/>
                          </a:rPr>
                          <m:t>𝑉</m:t>
                        </m:r>
                        <m:r>
                          <a:rPr lang="en-US" altLang="zh-CN" i="1">
                            <a:latin typeface="Cambria Math"/>
                          </a:rPr>
                          <m:t>,</m:t>
                        </m:r>
                        <m:r>
                          <a:rPr lang="en-US" altLang="zh-CN" i="1">
                            <a:latin typeface="Cambria Math"/>
                          </a:rPr>
                          <m:t>𝐸</m:t>
                        </m:r>
                      </m:e>
                    </m:d>
                  </m:oMath>
                </a14:m>
                <a:r>
                  <a:rPr lang="zh-CN" altLang="zh-CN" dirty="0">
                    <a:latin typeface="华文楷体" pitchFamily="2" charset="-122"/>
                    <a:ea typeface="华文楷体" pitchFamily="2" charset="-122"/>
                  </a:rPr>
                  <a:t>，任务域</a:t>
                </a:r>
                <a14:m>
                  <m:oMath xmlns:m="http://schemas.openxmlformats.org/officeDocument/2006/math">
                    <m:r>
                      <a:rPr lang="en-US" altLang="zh-CN" i="1">
                        <a:latin typeface="Cambria Math"/>
                      </a:rPr>
                      <m:t>𝐴</m:t>
                    </m:r>
                  </m:oMath>
                </a14:m>
                <a:r>
                  <a:rPr lang="zh-CN" altLang="zh-CN" dirty="0">
                    <a:latin typeface="华文楷体" pitchFamily="2" charset="-122"/>
                    <a:ea typeface="华文楷体" pitchFamily="2" charset="-122"/>
                  </a:rPr>
                  <a:t>，每个个体所会的任务集</a:t>
                </a:r>
                <a14:m>
                  <m:oMath xmlns:m="http://schemas.openxmlformats.org/officeDocument/2006/math">
                    <m:r>
                      <a:rPr lang="en-US" altLang="zh-CN">
                        <a:latin typeface="Cambria Math"/>
                      </a:rPr>
                      <m:t> </m:t>
                    </m:r>
                    <m:r>
                      <m:rPr>
                        <m:sty m:val="p"/>
                      </m:rPr>
                      <a:rPr lang="en-US" altLang="zh-CN">
                        <a:latin typeface="Cambria Math"/>
                      </a:rPr>
                      <m:t>Task</m:t>
                    </m:r>
                    <m:d>
                      <m:dPr>
                        <m:ctrlPr>
                          <a:rPr lang="zh-CN" altLang="zh-CN" i="1">
                            <a:latin typeface="Cambria Math"/>
                          </a:rPr>
                        </m:ctrlPr>
                      </m:dPr>
                      <m:e>
                        <m:r>
                          <a:rPr lang="en-US" altLang="zh-CN" i="1">
                            <a:latin typeface="Cambria Math"/>
                          </a:rPr>
                          <m:t>𝑉</m:t>
                        </m:r>
                      </m:e>
                    </m:d>
                    <m:r>
                      <a:rPr lang="en-US" altLang="zh-CN" i="1">
                        <a:latin typeface="Cambria Math"/>
                      </a:rPr>
                      <m:t>=</m:t>
                    </m:r>
                    <m:d>
                      <m:dPr>
                        <m:begChr m:val="{"/>
                        <m:endChr m:val="}"/>
                        <m:ctrlPr>
                          <a:rPr lang="zh-CN" altLang="zh-CN" i="1">
                            <a:latin typeface="Cambria Math"/>
                          </a:rPr>
                        </m:ctrlPr>
                      </m:dPr>
                      <m:e>
                        <m:sSub>
                          <m:sSubPr>
                            <m:ctrlPr>
                              <a:rPr lang="zh-CN" altLang="zh-CN" i="1">
                                <a:latin typeface="Cambria Math"/>
                              </a:rPr>
                            </m:ctrlPr>
                          </m:sSubPr>
                          <m:e>
                            <m:r>
                              <a:rPr lang="en-US" altLang="zh-CN" i="1">
                                <a:latin typeface="Cambria Math"/>
                              </a:rPr>
                              <m:t>𝑋</m:t>
                            </m:r>
                          </m:e>
                          <m:sub>
                            <m:r>
                              <a:rPr lang="en-US" altLang="zh-CN" i="1">
                                <a:latin typeface="Cambria Math"/>
                              </a:rPr>
                              <m:t>1</m:t>
                            </m:r>
                          </m:sub>
                        </m:sSub>
                        <m:r>
                          <a:rPr lang="en-US" altLang="zh-CN" i="1">
                            <a:latin typeface="Cambria Math"/>
                          </a:rPr>
                          <m:t>,</m:t>
                        </m:r>
                        <m:r>
                          <a:rPr lang="en-US" altLang="zh-CN">
                            <a:latin typeface="Cambria Math"/>
                          </a:rPr>
                          <m:t>…,</m:t>
                        </m:r>
                        <m:sSub>
                          <m:sSubPr>
                            <m:ctrlPr>
                              <a:rPr lang="zh-CN" altLang="zh-CN" i="1">
                                <a:latin typeface="Cambria Math"/>
                              </a:rPr>
                            </m:ctrlPr>
                          </m:sSubPr>
                          <m:e>
                            <m:r>
                              <a:rPr lang="en-US" altLang="zh-CN" i="1">
                                <a:latin typeface="Cambria Math"/>
                              </a:rPr>
                              <m:t>𝑋</m:t>
                            </m:r>
                          </m:e>
                          <m:sub>
                            <m:r>
                              <a:rPr lang="en-US" altLang="zh-CN" i="1">
                                <a:latin typeface="Cambria Math"/>
                              </a:rPr>
                              <m:t>𝑛</m:t>
                            </m:r>
                          </m:sub>
                        </m:sSub>
                      </m:e>
                    </m:d>
                  </m:oMath>
                </a14:m>
                <a:r>
                  <a:rPr lang="zh-CN" altLang="zh-CN" dirty="0">
                    <a:latin typeface="华文楷体" pitchFamily="2" charset="-122"/>
                    <a:ea typeface="华文楷体" pitchFamily="2" charset="-122"/>
                  </a:rPr>
                  <a:t>以及项目</a:t>
                </a:r>
                <a14:m>
                  <m:oMath xmlns:m="http://schemas.openxmlformats.org/officeDocument/2006/math">
                    <m:r>
                      <a:rPr lang="en-US" altLang="zh-CN" i="1">
                        <a:latin typeface="Cambria Math"/>
                      </a:rPr>
                      <m:t>𝑃</m:t>
                    </m:r>
                    <m:d>
                      <m:dPr>
                        <m:ctrlPr>
                          <a:rPr lang="zh-CN" altLang="zh-CN" i="1">
                            <a:latin typeface="Cambria Math"/>
                          </a:rPr>
                        </m:ctrlPr>
                      </m:dPr>
                      <m:e>
                        <m:r>
                          <a:rPr lang="en-US" altLang="zh-CN" i="1">
                            <a:latin typeface="Cambria Math"/>
                          </a:rPr>
                          <m:t>𝑇</m:t>
                        </m:r>
                        <m:r>
                          <a:rPr lang="en-US" altLang="zh-CN">
                            <a:latin typeface="Cambria Math"/>
                          </a:rPr>
                          <m:t>, </m:t>
                        </m:r>
                        <m:r>
                          <a:rPr lang="en-US" altLang="zh-CN" i="1">
                            <a:latin typeface="Cambria Math"/>
                          </a:rPr>
                          <m:t>𝑅</m:t>
                        </m:r>
                      </m:e>
                    </m:d>
                  </m:oMath>
                </a14:m>
                <a:r>
                  <a:rPr lang="zh-CN" altLang="zh-CN" dirty="0">
                    <a:latin typeface="华文楷体" pitchFamily="2" charset="-122"/>
                    <a:ea typeface="华文楷体" pitchFamily="2" charset="-122"/>
                  </a:rPr>
                  <a:t>，目标是找到一个团队</a:t>
                </a:r>
                <a14:m>
                  <m:oMath xmlns:m="http://schemas.openxmlformats.org/officeDocument/2006/math">
                    <m:sSup>
                      <m:sSupPr>
                        <m:ctrlPr>
                          <a:rPr lang="zh-CN" altLang="zh-CN" i="1">
                            <a:latin typeface="Cambria Math"/>
                          </a:rPr>
                        </m:ctrlPr>
                      </m:sSupPr>
                      <m:e>
                        <m:r>
                          <a:rPr lang="en-US" altLang="zh-CN" i="1">
                            <a:latin typeface="Cambria Math"/>
                          </a:rPr>
                          <m:t>𝑉</m:t>
                        </m:r>
                      </m:e>
                      <m:sup>
                        <m:r>
                          <a:rPr lang="en-US" altLang="zh-CN" i="1">
                            <a:latin typeface="Cambria Math"/>
                          </a:rPr>
                          <m:t>′</m:t>
                        </m:r>
                      </m:sup>
                    </m:sSup>
                    <m:r>
                      <a:rPr lang="en-US" altLang="zh-CN" i="1">
                        <a:latin typeface="Cambria Math"/>
                      </a:rPr>
                      <m:t>⊆</m:t>
                    </m:r>
                    <m:r>
                      <a:rPr lang="en-US" altLang="zh-CN" i="1">
                        <a:latin typeface="Cambria Math"/>
                      </a:rPr>
                      <m:t>𝑉</m:t>
                    </m:r>
                  </m:oMath>
                </a14:m>
                <a:r>
                  <a:rPr lang="zh-CN" altLang="zh-CN" dirty="0">
                    <a:latin typeface="华文楷体" pitchFamily="2" charset="-122"/>
                    <a:ea typeface="华文楷体" pitchFamily="2" charset="-122"/>
                  </a:rPr>
                  <a:t>使得：</a:t>
                </a:r>
              </a:p>
              <a:p>
                <a:pPr marL="285750" lvl="0" indent="-285750">
                  <a:lnSpc>
                    <a:spcPct val="150000"/>
                  </a:lnSpc>
                  <a:buFont typeface="Arial" pitchFamily="34" charset="0"/>
                  <a:buChar char="•"/>
                </a:pPr>
                <a14:m>
                  <m:oMath xmlns:m="http://schemas.openxmlformats.org/officeDocument/2006/math">
                    <m:r>
                      <a:rPr lang="en-US" altLang="zh-CN" i="1">
                        <a:latin typeface="Cambria Math"/>
                      </a:rPr>
                      <m:t>𝑇</m:t>
                    </m:r>
                    <m:r>
                      <a:rPr lang="en-US" altLang="zh-CN">
                        <a:latin typeface="Cambria Math"/>
                      </a:rPr>
                      <m:t>⊆</m:t>
                    </m:r>
                    <m:nary>
                      <m:naryPr>
                        <m:chr m:val="⋃"/>
                        <m:limLoc m:val="undOvr"/>
                        <m:supHide m:val="on"/>
                        <m:ctrlPr>
                          <a:rPr lang="zh-CN" altLang="zh-CN" i="1">
                            <a:latin typeface="Cambria Math"/>
                          </a:rPr>
                        </m:ctrlPr>
                      </m:naryPr>
                      <m:sub>
                        <m:r>
                          <a:rPr lang="en-US" altLang="zh-CN" i="1">
                            <a:latin typeface="Cambria Math"/>
                          </a:rPr>
                          <m:t>𝑖</m:t>
                        </m:r>
                        <m:r>
                          <a:rPr lang="en-US" altLang="zh-CN" i="1">
                            <a:latin typeface="Cambria Math"/>
                          </a:rPr>
                          <m:t>∈</m:t>
                        </m:r>
                        <m:sSup>
                          <m:sSupPr>
                            <m:ctrlPr>
                              <a:rPr lang="zh-CN" altLang="zh-CN" i="1">
                                <a:latin typeface="Cambria Math"/>
                              </a:rPr>
                            </m:ctrlPr>
                          </m:sSupPr>
                          <m:e>
                            <m:r>
                              <a:rPr lang="en-US" altLang="zh-CN" i="1">
                                <a:latin typeface="Cambria Math"/>
                              </a:rPr>
                              <m:t>𝑉</m:t>
                            </m:r>
                          </m:e>
                          <m:sup>
                            <m:r>
                              <a:rPr lang="en-US" altLang="zh-CN" i="1">
                                <a:latin typeface="Cambria Math"/>
                              </a:rPr>
                              <m:t>′</m:t>
                            </m:r>
                          </m:sup>
                        </m:sSup>
                      </m:sub>
                      <m:sup/>
                      <m:e>
                        <m:sSub>
                          <m:sSubPr>
                            <m:ctrlPr>
                              <a:rPr lang="zh-CN" altLang="zh-CN" i="1">
                                <a:latin typeface="Cambria Math"/>
                              </a:rPr>
                            </m:ctrlPr>
                          </m:sSubPr>
                          <m:e>
                            <m:r>
                              <a:rPr lang="en-US" altLang="zh-CN" i="1">
                                <a:latin typeface="Cambria Math"/>
                              </a:rPr>
                              <m:t>𝐻</m:t>
                            </m:r>
                          </m:e>
                          <m:sub>
                            <m:r>
                              <a:rPr lang="en-US" altLang="zh-CN" i="1">
                                <a:latin typeface="Cambria Math"/>
                              </a:rPr>
                              <m:t>𝑖</m:t>
                            </m:r>
                          </m:sub>
                        </m:sSub>
                      </m:e>
                    </m:nary>
                  </m:oMath>
                </a14:m>
                <a:endParaRPr lang="zh-CN" altLang="zh-CN" dirty="0">
                  <a:latin typeface="华文楷体" pitchFamily="2" charset="-122"/>
                  <a:ea typeface="华文楷体" pitchFamily="2" charset="-122"/>
                </a:endParaRPr>
              </a:p>
              <a:p>
                <a:pPr marL="285750" lvl="0" indent="-285750">
                  <a:lnSpc>
                    <a:spcPct val="150000"/>
                  </a:lnSpc>
                  <a:buFont typeface="Arial" pitchFamily="34" charset="0"/>
                  <a:buChar char="•"/>
                </a:pPr>
                <a14:m>
                  <m:oMath xmlns:m="http://schemas.openxmlformats.org/officeDocument/2006/math">
                    <m:sSup>
                      <m:sSupPr>
                        <m:ctrlPr>
                          <a:rPr lang="zh-CN" altLang="zh-CN" i="1">
                            <a:latin typeface="Cambria Math"/>
                          </a:rPr>
                        </m:ctrlPr>
                      </m:sSupPr>
                      <m:e>
                        <m:r>
                          <a:rPr lang="en-US" altLang="zh-CN" i="1">
                            <a:latin typeface="Cambria Math"/>
                          </a:rPr>
                          <m:t>𝑉</m:t>
                        </m:r>
                      </m:e>
                      <m:sup>
                        <m:r>
                          <a:rPr lang="en-US" altLang="zh-CN" i="1">
                            <a:latin typeface="Cambria Math"/>
                          </a:rPr>
                          <m:t>′</m:t>
                        </m:r>
                      </m:sup>
                    </m:sSup>
                  </m:oMath>
                </a14:m>
                <a:r>
                  <a:rPr lang="zh-CN" altLang="zh-CN" dirty="0">
                    <a:latin typeface="华文楷体" pitchFamily="2" charset="-122"/>
                    <a:ea typeface="华文楷体" pitchFamily="2" charset="-122"/>
                  </a:rPr>
                  <a:t>中个体完成任务的顺序应满足</a:t>
                </a:r>
                <a14:m>
                  <m:oMath xmlns:m="http://schemas.openxmlformats.org/officeDocument/2006/math">
                    <m:r>
                      <a:rPr lang="en-US" altLang="zh-CN" i="1">
                        <a:latin typeface="Cambria Math"/>
                      </a:rPr>
                      <m:t>𝑃</m:t>
                    </m:r>
                    <m:d>
                      <m:dPr>
                        <m:ctrlPr>
                          <a:rPr lang="zh-CN" altLang="zh-CN" i="1">
                            <a:latin typeface="Cambria Math"/>
                          </a:rPr>
                        </m:ctrlPr>
                      </m:dPr>
                      <m:e>
                        <m:r>
                          <a:rPr lang="en-US" altLang="zh-CN" i="1">
                            <a:latin typeface="Cambria Math"/>
                          </a:rPr>
                          <m:t>𝑇</m:t>
                        </m:r>
                        <m:r>
                          <a:rPr lang="en-US" altLang="zh-CN">
                            <a:latin typeface="Cambria Math"/>
                          </a:rPr>
                          <m:t>, </m:t>
                        </m:r>
                        <m:r>
                          <a:rPr lang="en-US" altLang="zh-CN" i="1">
                            <a:latin typeface="Cambria Math"/>
                          </a:rPr>
                          <m:t>𝑅</m:t>
                        </m:r>
                      </m:e>
                    </m:d>
                  </m:oMath>
                </a14:m>
                <a:r>
                  <a:rPr lang="zh-CN" altLang="zh-CN" dirty="0">
                    <a:latin typeface="华文楷体" pitchFamily="2" charset="-122"/>
                    <a:ea typeface="华文楷体" pitchFamily="2" charset="-122"/>
                  </a:rPr>
                  <a:t>中要求的偏序关系</a:t>
                </a:r>
                <a14:m>
                  <m:oMath xmlns:m="http://schemas.openxmlformats.org/officeDocument/2006/math">
                    <m:r>
                      <a:rPr lang="en-US" altLang="zh-CN" i="1">
                        <a:latin typeface="Cambria Math"/>
                      </a:rPr>
                      <m:t>𝑅</m:t>
                    </m:r>
                  </m:oMath>
                </a14:m>
                <a:endParaRPr lang="zh-CN" altLang="zh-CN" dirty="0">
                  <a:latin typeface="华文楷体" pitchFamily="2" charset="-122"/>
                  <a:ea typeface="华文楷体" pitchFamily="2" charset="-122"/>
                </a:endParaRPr>
              </a:p>
              <a:p>
                <a:pPr marL="285750" lvl="0" indent="-285750">
                  <a:lnSpc>
                    <a:spcPct val="150000"/>
                  </a:lnSpc>
                  <a:buFont typeface="Arial" pitchFamily="34" charset="0"/>
                  <a:buChar char="•"/>
                </a:pPr>
                <a14:m>
                  <m:oMath xmlns:m="http://schemas.openxmlformats.org/officeDocument/2006/math">
                    <m:sSub>
                      <m:sSubPr>
                        <m:ctrlPr>
                          <a:rPr lang="zh-CN" altLang="zh-CN" i="1">
                            <a:latin typeface="Cambria Math"/>
                          </a:rPr>
                        </m:ctrlPr>
                      </m:sSubPr>
                      <m:e>
                        <m:r>
                          <a:rPr lang="en-US" altLang="zh-CN" i="1">
                            <a:latin typeface="Cambria Math"/>
                          </a:rPr>
                          <m:t>𝛼</m:t>
                        </m:r>
                        <m:r>
                          <a:rPr lang="en-US" altLang="zh-CN" i="1">
                            <a:latin typeface="Cambria Math"/>
                          </a:rPr>
                          <m:t>𝐶</m:t>
                        </m:r>
                      </m:e>
                      <m:sub>
                        <m:r>
                          <a:rPr lang="en-US" altLang="zh-CN" i="1">
                            <a:latin typeface="Cambria Math"/>
                          </a:rPr>
                          <m:t>𝑐</m:t>
                        </m:r>
                      </m:sub>
                    </m:sSub>
                    <m:d>
                      <m:dPr>
                        <m:ctrlPr>
                          <a:rPr lang="zh-CN" altLang="zh-CN" i="1">
                            <a:latin typeface="Cambria Math"/>
                          </a:rPr>
                        </m:ctrlPr>
                      </m:dPr>
                      <m:e>
                        <m:sSup>
                          <m:sSupPr>
                            <m:ctrlPr>
                              <a:rPr lang="zh-CN" altLang="zh-CN" i="1">
                                <a:latin typeface="Cambria Math"/>
                              </a:rPr>
                            </m:ctrlPr>
                          </m:sSupPr>
                          <m:e>
                            <m:r>
                              <a:rPr lang="en-US" altLang="zh-CN" i="1">
                                <a:latin typeface="Cambria Math"/>
                              </a:rPr>
                              <m:t>𝑉</m:t>
                            </m:r>
                          </m:e>
                          <m:sup>
                            <m:r>
                              <a:rPr lang="en-US" altLang="zh-CN" i="1">
                                <a:latin typeface="Cambria Math"/>
                              </a:rPr>
                              <m:t>′</m:t>
                            </m:r>
                          </m:sup>
                        </m:sSup>
                      </m:e>
                    </m:d>
                    <m:r>
                      <a:rPr lang="en-US" altLang="zh-CN" i="1">
                        <a:latin typeface="Cambria Math"/>
                      </a:rPr>
                      <m:t>+</m:t>
                    </m:r>
                    <m:sSub>
                      <m:sSubPr>
                        <m:ctrlPr>
                          <a:rPr lang="zh-CN" altLang="zh-CN" i="1">
                            <a:latin typeface="Cambria Math"/>
                          </a:rPr>
                        </m:ctrlPr>
                      </m:sSubPr>
                      <m:e>
                        <m:r>
                          <a:rPr lang="en-US" altLang="zh-CN" i="1">
                            <a:latin typeface="Cambria Math"/>
                          </a:rPr>
                          <m:t>𝛽</m:t>
                        </m:r>
                        <m:r>
                          <a:rPr lang="en-US" altLang="zh-CN" i="1">
                            <a:latin typeface="Cambria Math"/>
                          </a:rPr>
                          <m:t>𝐶</m:t>
                        </m:r>
                      </m:e>
                      <m:sub>
                        <m:r>
                          <a:rPr lang="en-US" altLang="zh-CN" i="1">
                            <a:latin typeface="Cambria Math"/>
                          </a:rPr>
                          <m:t>𝑡</m:t>
                        </m:r>
                      </m:sub>
                    </m:sSub>
                    <m:d>
                      <m:dPr>
                        <m:ctrlPr>
                          <a:rPr lang="zh-CN" altLang="zh-CN" i="1">
                            <a:latin typeface="Cambria Math"/>
                          </a:rPr>
                        </m:ctrlPr>
                      </m:dPr>
                      <m:e>
                        <m:sSup>
                          <m:sSupPr>
                            <m:ctrlPr>
                              <a:rPr lang="zh-CN" altLang="zh-CN" i="1">
                                <a:latin typeface="Cambria Math"/>
                              </a:rPr>
                            </m:ctrlPr>
                          </m:sSupPr>
                          <m:e>
                            <m:r>
                              <a:rPr lang="en-US" altLang="zh-CN" i="1">
                                <a:latin typeface="Cambria Math"/>
                              </a:rPr>
                              <m:t>𝑉</m:t>
                            </m:r>
                          </m:e>
                          <m:sup>
                            <m:r>
                              <a:rPr lang="en-US" altLang="zh-CN" i="1">
                                <a:latin typeface="Cambria Math"/>
                              </a:rPr>
                              <m:t>′</m:t>
                            </m:r>
                          </m:sup>
                        </m:sSup>
                      </m:e>
                    </m:d>
                    <m:r>
                      <a:rPr lang="en-US" altLang="zh-CN" i="1">
                        <a:latin typeface="Cambria Math"/>
                      </a:rPr>
                      <m:t>+</m:t>
                    </m:r>
                    <m:sSub>
                      <m:sSubPr>
                        <m:ctrlPr>
                          <a:rPr lang="zh-CN" altLang="zh-CN" i="1">
                            <a:latin typeface="Cambria Math"/>
                          </a:rPr>
                        </m:ctrlPr>
                      </m:sSubPr>
                      <m:e>
                        <m:d>
                          <m:dPr>
                            <m:ctrlPr>
                              <a:rPr lang="zh-CN" altLang="zh-CN" i="1">
                                <a:latin typeface="Cambria Math"/>
                              </a:rPr>
                            </m:ctrlPr>
                          </m:dPr>
                          <m:e>
                            <m:r>
                              <a:rPr lang="en-US" altLang="zh-CN" i="1">
                                <a:latin typeface="Cambria Math"/>
                              </a:rPr>
                              <m:t>1−</m:t>
                            </m:r>
                            <m:r>
                              <m:rPr>
                                <m:sty m:val="p"/>
                              </m:rPr>
                              <a:rPr lang="en-US" altLang="zh-CN">
                                <a:latin typeface="Cambria Math"/>
                              </a:rPr>
                              <m:t>α</m:t>
                            </m:r>
                            <m:r>
                              <a:rPr lang="en-US" altLang="zh-CN" i="1">
                                <a:latin typeface="Cambria Math"/>
                              </a:rPr>
                              <m:t>−</m:t>
                            </m:r>
                            <m:r>
                              <m:rPr>
                                <m:sty m:val="p"/>
                              </m:rPr>
                              <a:rPr lang="en-US" altLang="zh-CN">
                                <a:latin typeface="Cambria Math"/>
                              </a:rPr>
                              <m:t>β</m:t>
                            </m:r>
                          </m:e>
                        </m:d>
                        <m:r>
                          <a:rPr lang="en-US" altLang="zh-CN" i="1">
                            <a:latin typeface="Cambria Math"/>
                          </a:rPr>
                          <m:t>𝐶</m:t>
                        </m:r>
                      </m:e>
                      <m:sub>
                        <m:r>
                          <a:rPr lang="en-US" altLang="zh-CN" i="1">
                            <a:latin typeface="Cambria Math"/>
                          </a:rPr>
                          <m:t>𝑏</m:t>
                        </m:r>
                      </m:sub>
                    </m:sSub>
                    <m:d>
                      <m:dPr>
                        <m:ctrlPr>
                          <a:rPr lang="zh-CN" altLang="zh-CN" i="1">
                            <a:latin typeface="Cambria Math"/>
                          </a:rPr>
                        </m:ctrlPr>
                      </m:dPr>
                      <m:e>
                        <m:sSup>
                          <m:sSupPr>
                            <m:ctrlPr>
                              <a:rPr lang="zh-CN" altLang="zh-CN" i="1">
                                <a:latin typeface="Cambria Math"/>
                              </a:rPr>
                            </m:ctrlPr>
                          </m:sSupPr>
                          <m:e>
                            <m:r>
                              <a:rPr lang="en-US" altLang="zh-CN" i="1">
                                <a:latin typeface="Cambria Math"/>
                              </a:rPr>
                              <m:t>𝑉</m:t>
                            </m:r>
                          </m:e>
                          <m:sup>
                            <m:r>
                              <a:rPr lang="en-US" altLang="zh-CN" i="1">
                                <a:latin typeface="Cambria Math"/>
                              </a:rPr>
                              <m:t>′</m:t>
                            </m:r>
                          </m:sup>
                        </m:sSup>
                      </m:e>
                    </m:d>
                  </m:oMath>
                </a14:m>
                <a:r>
                  <a:rPr lang="zh-CN" altLang="zh-CN" dirty="0">
                    <a:latin typeface="华文楷体" pitchFamily="2" charset="-122"/>
                    <a:ea typeface="华文楷体" pitchFamily="2" charset="-122"/>
                  </a:rPr>
                  <a:t>的总代价最小</a:t>
                </a:r>
              </a:p>
            </p:txBody>
          </p:sp>
        </mc:Choice>
        <mc:Fallback xmlns="">
          <p:sp>
            <p:nvSpPr>
              <p:cNvPr id="2" name="矩形 1"/>
              <p:cNvSpPr>
                <a:spLocks noRot="1" noChangeAspect="1" noMove="1" noResize="1" noEditPoints="1" noAdjustHandles="1" noChangeArrowheads="1" noChangeShapeType="1" noTextEdit="1"/>
              </p:cNvSpPr>
              <p:nvPr/>
            </p:nvSpPr>
            <p:spPr>
              <a:xfrm>
                <a:off x="395536" y="836712"/>
                <a:ext cx="8413737" cy="2143472"/>
              </a:xfrm>
              <a:prstGeom prst="rect">
                <a:avLst/>
              </a:prstGeom>
              <a:blipFill rotWithShape="1">
                <a:blip r:embed="rId4"/>
                <a:stretch>
                  <a:fillRect l="-507" r="-507" b="-3693"/>
                </a:stretch>
              </a:blipFill>
            </p:spPr>
            <p:txBody>
              <a:bodyPr/>
              <a:lstStyle/>
              <a:p>
                <a:r>
                  <a:rPr lang="zh-CN" altLang="en-US">
                    <a:noFill/>
                  </a:rPr>
                  <a:t> </a:t>
                </a:r>
              </a:p>
            </p:txBody>
          </p:sp>
        </mc:Fallback>
      </mc:AlternateContent>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854257791"/>
              </p:ext>
            </p:extLst>
          </p:nvPr>
        </p:nvGraphicFramePr>
        <p:xfrm>
          <a:off x="656992" y="2636912"/>
          <a:ext cx="3675362" cy="2664296"/>
        </p:xfrm>
        <a:graphic>
          <a:graphicData uri="http://schemas.openxmlformats.org/presentationml/2006/ole">
            <mc:AlternateContent xmlns:mc="http://schemas.openxmlformats.org/markup-compatibility/2006">
              <mc:Choice xmlns:v="urn:schemas-microsoft-com:vml" Requires="v">
                <p:oleObj spid="_x0000_s15547" r:id="rId5" imgW="3659318" imgH="2635631" progId="Visio.Drawing.11">
                  <p:embed/>
                </p:oleObj>
              </mc:Choice>
              <mc:Fallback>
                <p:oleObj r:id="rId5" imgW="3659318" imgH="2635631"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992" y="2636912"/>
                        <a:ext cx="3675362" cy="2664296"/>
                      </a:xfrm>
                      <a:prstGeom prst="rect">
                        <a:avLst/>
                      </a:prstGeom>
                      <a:no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872551988"/>
              </p:ext>
            </p:extLst>
          </p:nvPr>
        </p:nvGraphicFramePr>
        <p:xfrm>
          <a:off x="5248730" y="2852936"/>
          <a:ext cx="2595780" cy="2234869"/>
        </p:xfrm>
        <a:graphic>
          <a:graphicData uri="http://schemas.openxmlformats.org/presentationml/2006/ole">
            <mc:AlternateContent xmlns:mc="http://schemas.openxmlformats.org/markup-compatibility/2006">
              <mc:Choice xmlns:v="urn:schemas-microsoft-com:vml" Requires="v">
                <p:oleObj spid="_x0000_s15548" r:id="rId7" imgW="2391136" imgH="2071740" progId="Visio.Drawing.11">
                  <p:embed/>
                </p:oleObj>
              </mc:Choice>
              <mc:Fallback>
                <p:oleObj r:id="rId7" imgW="2391136" imgH="2071740" progId="Visio.Drawing.11">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8730" y="2852936"/>
                        <a:ext cx="2595780" cy="2234869"/>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9" name="矩形 8"/>
              <p:cNvSpPr/>
              <p:nvPr/>
            </p:nvSpPr>
            <p:spPr>
              <a:xfrm>
                <a:off x="1979712" y="5445224"/>
                <a:ext cx="9728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a:rPr>
                        <m:t>G</m:t>
                      </m:r>
                      <m:d>
                        <m:dPr>
                          <m:ctrlPr>
                            <a:rPr lang="zh-CN" altLang="zh-CN" i="1">
                              <a:latin typeface="Cambria Math"/>
                            </a:rPr>
                          </m:ctrlPr>
                        </m:dPr>
                        <m:e>
                          <m:r>
                            <a:rPr lang="en-US" altLang="zh-CN" i="1">
                              <a:latin typeface="Cambria Math"/>
                            </a:rPr>
                            <m:t>𝑉</m:t>
                          </m:r>
                          <m:r>
                            <a:rPr lang="en-US" altLang="zh-CN" i="1">
                              <a:latin typeface="Cambria Math"/>
                            </a:rPr>
                            <m:t>,</m:t>
                          </m:r>
                          <m:r>
                            <a:rPr lang="en-US" altLang="zh-CN" i="1">
                              <a:latin typeface="Cambria Math"/>
                            </a:rPr>
                            <m:t>𝐸</m:t>
                          </m:r>
                        </m:e>
                      </m: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979712" y="5445224"/>
                <a:ext cx="972894" cy="369332"/>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300192" y="5373216"/>
                <a:ext cx="9723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𝑃</m:t>
                      </m:r>
                      <m:d>
                        <m:dPr>
                          <m:ctrlPr>
                            <a:rPr lang="zh-CN" altLang="zh-CN" i="1">
                              <a:latin typeface="Cambria Math"/>
                            </a:rPr>
                          </m:ctrlPr>
                        </m:dPr>
                        <m:e>
                          <m:r>
                            <a:rPr lang="en-US" altLang="zh-CN" i="1">
                              <a:latin typeface="Cambria Math"/>
                            </a:rPr>
                            <m:t>𝑇</m:t>
                          </m:r>
                          <m:r>
                            <a:rPr lang="en-US" altLang="zh-CN">
                              <a:latin typeface="Cambria Math"/>
                            </a:rPr>
                            <m:t>, </m:t>
                          </m:r>
                          <m:r>
                            <a:rPr lang="en-US" altLang="zh-CN" i="1">
                              <a:latin typeface="Cambria Math"/>
                            </a:rPr>
                            <m:t>𝑅</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300192" y="5373216"/>
                <a:ext cx="972381" cy="369332"/>
              </a:xfrm>
              <a:prstGeom prst="rect">
                <a:avLst/>
              </a:prstGeom>
              <a:blipFill rotWithShape="1">
                <a:blip r:embed="rId10"/>
                <a:stretch>
                  <a:fillRect/>
                </a:stretch>
              </a:blipFill>
            </p:spPr>
            <p:txBody>
              <a:bodyPr/>
              <a:lstStyle/>
              <a:p>
                <a:r>
                  <a:rPr lang="zh-CN" altLang="en-US">
                    <a:noFill/>
                  </a:rPr>
                  <a:t> </a:t>
                </a:r>
              </a:p>
            </p:txBody>
          </p:sp>
        </mc:Fallback>
      </mc:AlternateContent>
      <p:sp>
        <p:nvSpPr>
          <p:cNvPr id="11" name="灯片编号占位符 10"/>
          <p:cNvSpPr>
            <a:spLocks noGrp="1"/>
          </p:cNvSpPr>
          <p:nvPr>
            <p:ph type="sldNum" sz="quarter" idx="12"/>
          </p:nvPr>
        </p:nvSpPr>
        <p:spPr/>
        <p:txBody>
          <a:bodyPr/>
          <a:lstStyle/>
          <a:p>
            <a:pPr>
              <a:defRPr/>
            </a:pPr>
            <a:fld id="{3BC7CAD4-1D8C-4E04-BBE8-C566A520DF56}" type="slidenum">
              <a:rPr lang="zh-CN" altLang="en-US" smtClean="0"/>
              <a:pPr>
                <a:defRPr/>
              </a:pPr>
              <a:t>20</a:t>
            </a:fld>
            <a:endParaRPr lang="zh-CN" altLang="en-US"/>
          </a:p>
        </p:txBody>
      </p:sp>
    </p:spTree>
    <p:extLst>
      <p:ext uri="{BB962C8B-B14F-4D97-AF65-F5344CB8AC3E}">
        <p14:creationId xmlns:p14="http://schemas.microsoft.com/office/powerpoint/2010/main" val="64404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graphicFrame>
        <p:nvGraphicFramePr>
          <p:cNvPr id="2" name="对象 1"/>
          <p:cNvGraphicFramePr>
            <a:graphicFrameLocks noChangeAspect="1"/>
          </p:cNvGraphicFramePr>
          <p:nvPr>
            <p:extLst>
              <p:ext uri="{D42A27DB-BD31-4B8C-83A1-F6EECF244321}">
                <p14:modId xmlns:p14="http://schemas.microsoft.com/office/powerpoint/2010/main" val="3417740100"/>
              </p:ext>
            </p:extLst>
          </p:nvPr>
        </p:nvGraphicFramePr>
        <p:xfrm>
          <a:off x="-252536" y="548680"/>
          <a:ext cx="3675063" cy="2663825"/>
        </p:xfrm>
        <a:graphic>
          <a:graphicData uri="http://schemas.openxmlformats.org/presentationml/2006/ole">
            <mc:AlternateContent xmlns:mc="http://schemas.openxmlformats.org/markup-compatibility/2006">
              <mc:Choice xmlns:v="urn:schemas-microsoft-com:vml" Requires="v">
                <p:oleObj spid="_x0000_s16567" r:id="rId4" imgW="3659318" imgH="2635631" progId="Visio.Drawing.11">
                  <p:embed/>
                </p:oleObj>
              </mc:Choice>
              <mc:Fallback>
                <p:oleObj r:id="rId4" imgW="3659318" imgH="2635631"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36" y="548680"/>
                        <a:ext cx="36750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79870785"/>
              </p:ext>
            </p:extLst>
          </p:nvPr>
        </p:nvGraphicFramePr>
        <p:xfrm>
          <a:off x="179512" y="3356992"/>
          <a:ext cx="2595563" cy="2235200"/>
        </p:xfrm>
        <a:graphic>
          <a:graphicData uri="http://schemas.openxmlformats.org/presentationml/2006/ole">
            <mc:AlternateContent xmlns:mc="http://schemas.openxmlformats.org/markup-compatibility/2006">
              <mc:Choice xmlns:v="urn:schemas-microsoft-com:vml" Requires="v">
                <p:oleObj spid="_x0000_s16568" r:id="rId6" imgW="2391136" imgH="2071740" progId="Visio.Drawing.11">
                  <p:embed/>
                </p:oleObj>
              </mc:Choice>
              <mc:Fallback>
                <p:oleObj r:id="rId6" imgW="2391136" imgH="2071740" progId="Visio.Drawing.11">
                  <p:embed/>
                  <p:pic>
                    <p:nvPicPr>
                      <p:cNvPr id="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3356992"/>
                        <a:ext cx="25955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911276547"/>
                  </p:ext>
                </p:extLst>
              </p:nvPr>
            </p:nvGraphicFramePr>
            <p:xfrm>
              <a:off x="2922693" y="2564904"/>
              <a:ext cx="6030596" cy="1210310"/>
            </p:xfrm>
            <a:graphic>
              <a:graphicData uri="http://schemas.openxmlformats.org/drawingml/2006/table">
                <a:tbl>
                  <a:tblPr firstRow="1" firstCol="1" bandRow="1">
                    <a:tableStyleId>{5C22544A-7EE6-4342-B048-85BDC9FD1C3A}</a:tableStyleId>
                  </a:tblPr>
                  <a:tblGrid>
                    <a:gridCol w="752000"/>
                    <a:gridCol w="847824"/>
                    <a:gridCol w="764692"/>
                    <a:gridCol w="739943"/>
                    <a:gridCol w="723443"/>
                    <a:gridCol w="777384"/>
                    <a:gridCol w="722174"/>
                    <a:gridCol w="703136"/>
                  </a:tblGrid>
                  <a:tr h="238125">
                    <a:tc>
                      <a:txBody>
                        <a:bodyPr/>
                        <a:lstStyle/>
                        <a:p>
                          <a:pPr algn="ctr">
                            <a:lnSpc>
                              <a:spcPct val="150000"/>
                            </a:lnSpc>
                            <a:spcAft>
                              <a:spcPts val="0"/>
                            </a:spcAft>
                          </a:pPr>
                          <a:r>
                            <a:rPr lang="zh-CN" sz="1050" kern="0" dirty="0">
                              <a:effectLst/>
                            </a:rPr>
                            <a:t>任务</a:t>
                          </a:r>
                          <a:endParaRPr lang="zh-CN" sz="1200" kern="100" dirty="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Team1</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开始时间</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结束时间</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预算代价</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时间代价</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通讯代价</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总代价</a:t>
                          </a:r>
                          <a:endParaRPr lang="zh-CN" sz="1200" kern="100">
                            <a:effectLst/>
                            <a:latin typeface="Times New Roman"/>
                            <a:ea typeface="宋体"/>
                          </a:endParaRPr>
                        </a:p>
                      </a:txBody>
                      <a:tcPr marL="68580" marR="68580" marT="0" marB="0"/>
                    </a:tc>
                  </a:tr>
                  <a:tr h="250190">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a:rPr>
                                    </m:ctrlPr>
                                  </m:sSubPr>
                                  <m:e>
                                    <m:r>
                                      <m:rPr>
                                        <m:sty m:val="p"/>
                                      </m:rPr>
                                      <a:rPr lang="en-US" sz="1050" kern="0">
                                        <a:effectLst/>
                                        <a:latin typeface="Cambria Math"/>
                                      </a:rPr>
                                      <m:t>j</m:t>
                                    </m:r>
                                  </m:e>
                                  <m:sub>
                                    <m:r>
                                      <a:rPr lang="en-US" sz="1050" kern="0">
                                        <a:effectLst/>
                                        <a:latin typeface="Cambria Math"/>
                                      </a:rPr>
                                      <m:t>1</m:t>
                                    </m:r>
                                  </m:sub>
                                </m:sSub>
                              </m:oMath>
                            </m:oMathPara>
                          </a14:m>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3</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0</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2</a:t>
                          </a:r>
                          <a:endParaRPr lang="zh-CN" sz="1200" kern="100">
                            <a:effectLst/>
                            <a:latin typeface="Times New Roman"/>
                            <a:ea typeface="宋体"/>
                          </a:endParaRPr>
                        </a:p>
                      </a:txBody>
                      <a:tcPr marL="68580" marR="68580" marT="0" marB="0"/>
                    </a:tc>
                    <a:tc rowSpan="4">
                      <a:txBody>
                        <a:bodyPr/>
                        <a:lstStyle/>
                        <a:p>
                          <a:pPr algn="ctr">
                            <a:lnSpc>
                              <a:spcPct val="150000"/>
                            </a:lnSpc>
                            <a:spcAft>
                              <a:spcPts val="0"/>
                            </a:spcAft>
                          </a:pPr>
                          <a:r>
                            <a:rPr lang="en-US" sz="1050" kern="0">
                              <a:effectLst/>
                            </a:rPr>
                            <a:t>10</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dirty="0" smtClean="0">
                              <a:effectLst/>
                            </a:rPr>
                            <a:t>6</a:t>
                          </a:r>
                          <a:endParaRPr lang="zh-CN" sz="1200" kern="100" dirty="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dirty="0" smtClean="0">
                              <a:effectLst/>
                            </a:rPr>
                            <a:t>6.6</a:t>
                          </a:r>
                          <a:endParaRPr lang="zh-CN" sz="1200" kern="100" dirty="0">
                            <a:effectLst/>
                            <a:latin typeface="Times New Roman"/>
                            <a:ea typeface="宋体"/>
                          </a:endParaRPr>
                        </a:p>
                      </a:txBody>
                      <a:tcPr marL="68580" marR="68580" marT="0" marB="0" anchor="ctr"/>
                    </a:tc>
                  </a:tr>
                  <a:tr h="215900">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a:rPr>
                                    </m:ctrlPr>
                                  </m:sSubPr>
                                  <m:e>
                                    <m:r>
                                      <m:rPr>
                                        <m:sty m:val="p"/>
                                      </m:rPr>
                                      <a:rPr lang="en-US" sz="1050" kern="0">
                                        <a:effectLst/>
                                        <a:latin typeface="Cambria Math"/>
                                      </a:rPr>
                                      <m:t>j</m:t>
                                    </m:r>
                                  </m:e>
                                  <m:sub>
                                    <m:r>
                                      <a:rPr lang="en-US" sz="1050" kern="0">
                                        <a:effectLst/>
                                        <a:latin typeface="Cambria Math"/>
                                      </a:rPr>
                                      <m:t>2</m:t>
                                    </m:r>
                                  </m:sub>
                                </m:sSub>
                              </m:oMath>
                            </m:oMathPara>
                          </a14:m>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1</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0</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3</a:t>
                          </a:r>
                          <a:endParaRPr lang="zh-CN" sz="1200" kern="100">
                            <a:effectLst/>
                            <a:latin typeface="Times New Roman"/>
                            <a:ea typeface="宋体"/>
                          </a:endParaRPr>
                        </a:p>
                      </a:txBody>
                      <a:tcPr marL="68580" marR="68580" marT="0" marB="0"/>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79705">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a:rPr>
                                    </m:ctrlPr>
                                  </m:sSubPr>
                                  <m:e>
                                    <m:r>
                                      <m:rPr>
                                        <m:sty m:val="p"/>
                                      </m:rPr>
                                      <a:rPr lang="en-US" sz="1050" kern="0">
                                        <a:effectLst/>
                                        <a:latin typeface="Cambria Math"/>
                                      </a:rPr>
                                      <m:t>j</m:t>
                                    </m:r>
                                  </m:e>
                                  <m:sub>
                                    <m:r>
                                      <a:rPr lang="en-US" sz="1050" kern="0">
                                        <a:effectLst/>
                                        <a:latin typeface="Cambria Math"/>
                                      </a:rPr>
                                      <m:t>3</m:t>
                                    </m:r>
                                  </m:sub>
                                </m:sSub>
                              </m:oMath>
                            </m:oMathPara>
                          </a14:m>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dirty="0">
                              <a:effectLst/>
                            </a:rPr>
                            <a:t>2</a:t>
                          </a:r>
                          <a:endParaRPr lang="zh-CN" sz="1200" kern="100" dirty="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3</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dirty="0" smtClean="0">
                              <a:effectLst/>
                            </a:rPr>
                            <a:t>6</a:t>
                          </a:r>
                          <a:endParaRPr lang="zh-CN" sz="1200" kern="100" dirty="0">
                            <a:effectLst/>
                            <a:latin typeface="Times New Roman"/>
                            <a:ea typeface="宋体"/>
                          </a:endParaRPr>
                        </a:p>
                      </a:txBody>
                      <a:tcPr marL="68580" marR="68580" marT="0" marB="0"/>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44780">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a:rPr>
                                    </m:ctrlPr>
                                  </m:sSubPr>
                                  <m:e>
                                    <m:r>
                                      <m:rPr>
                                        <m:sty m:val="p"/>
                                      </m:rPr>
                                      <a:rPr lang="en-US" sz="1050" kern="0">
                                        <a:effectLst/>
                                        <a:latin typeface="Cambria Math"/>
                                      </a:rPr>
                                      <m:t>j</m:t>
                                    </m:r>
                                  </m:e>
                                  <m:sub>
                                    <m:r>
                                      <a:rPr lang="en-US" sz="1050" kern="0">
                                        <a:effectLst/>
                                        <a:latin typeface="Cambria Math"/>
                                      </a:rPr>
                                      <m:t>4</m:t>
                                    </m:r>
                                  </m:sub>
                                </m:sSub>
                              </m:oMath>
                            </m:oMathPara>
                          </a14:m>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5</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dirty="0">
                              <a:effectLst/>
                            </a:rPr>
                            <a:t>5</a:t>
                          </a:r>
                          <a:endParaRPr lang="zh-CN" sz="1200" kern="100" dirty="0">
                            <a:effectLst/>
                            <a:latin typeface="Times New Roman"/>
                            <a:ea typeface="宋体"/>
                          </a:endParaRPr>
                        </a:p>
                      </a:txBody>
                      <a:tcPr marL="68580" marR="68580" marT="0" marB="0"/>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911276547"/>
                  </p:ext>
                </p:extLst>
              </p:nvPr>
            </p:nvGraphicFramePr>
            <p:xfrm>
              <a:off x="2922693" y="2564904"/>
              <a:ext cx="6030596" cy="1210310"/>
            </p:xfrm>
            <a:graphic>
              <a:graphicData uri="http://schemas.openxmlformats.org/drawingml/2006/table">
                <a:tbl>
                  <a:tblPr firstRow="1" firstCol="1" bandRow="1">
                    <a:tableStyleId>{5C22544A-7EE6-4342-B048-85BDC9FD1C3A}</a:tableStyleId>
                  </a:tblPr>
                  <a:tblGrid>
                    <a:gridCol w="752000"/>
                    <a:gridCol w="847824"/>
                    <a:gridCol w="764692"/>
                    <a:gridCol w="739943"/>
                    <a:gridCol w="723443"/>
                    <a:gridCol w="777384"/>
                    <a:gridCol w="722174"/>
                    <a:gridCol w="703136"/>
                  </a:tblGrid>
                  <a:tr h="240030">
                    <a:tc>
                      <a:txBody>
                        <a:bodyPr/>
                        <a:lstStyle/>
                        <a:p>
                          <a:pPr algn="ctr">
                            <a:lnSpc>
                              <a:spcPct val="150000"/>
                            </a:lnSpc>
                            <a:spcAft>
                              <a:spcPts val="0"/>
                            </a:spcAft>
                          </a:pPr>
                          <a:r>
                            <a:rPr lang="zh-CN" sz="1050" kern="0" dirty="0">
                              <a:effectLst/>
                            </a:rPr>
                            <a:t>任务</a:t>
                          </a:r>
                          <a:endParaRPr lang="zh-CN" sz="1200" kern="100" dirty="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Team1</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开始时间</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结束时间</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预算代价</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时间代价</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通讯代价</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zh-CN" sz="1050" kern="0">
                              <a:effectLst/>
                            </a:rPr>
                            <a:t>总代价</a:t>
                          </a:r>
                          <a:endParaRPr lang="zh-CN" sz="1200" kern="100">
                            <a:effectLst/>
                            <a:latin typeface="Times New Roman"/>
                            <a:ea typeface="宋体"/>
                          </a:endParaRPr>
                        </a:p>
                      </a:txBody>
                      <a:tcPr marL="68580" marR="68580" marT="0" marB="0"/>
                    </a:tc>
                  </a:tr>
                  <a:tr h="250190">
                    <a:tc>
                      <a:txBody>
                        <a:bodyPr/>
                        <a:lstStyle/>
                        <a:p>
                          <a:endParaRPr lang="zh-CN"/>
                        </a:p>
                      </a:txBody>
                      <a:tcPr marL="68580" marR="68580" marT="0" marB="0">
                        <a:blipFill rotWithShape="1">
                          <a:blip r:embed="rId8"/>
                          <a:stretch>
                            <a:fillRect t="-97561" r="-704878" b="-312195"/>
                          </a:stretch>
                        </a:blipFill>
                      </a:tcPr>
                    </a:tc>
                    <a:tc>
                      <a:txBody>
                        <a:bodyPr/>
                        <a:lstStyle/>
                        <a:p>
                          <a:pPr algn="ctr">
                            <a:lnSpc>
                              <a:spcPct val="150000"/>
                            </a:lnSpc>
                            <a:spcAft>
                              <a:spcPts val="0"/>
                            </a:spcAft>
                          </a:pPr>
                          <a:r>
                            <a:rPr lang="en-US" sz="1050" kern="0">
                              <a:effectLst/>
                            </a:rPr>
                            <a:t>3</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0</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2</a:t>
                          </a:r>
                          <a:endParaRPr lang="zh-CN" sz="1200" kern="100">
                            <a:effectLst/>
                            <a:latin typeface="Times New Roman"/>
                            <a:ea typeface="宋体"/>
                          </a:endParaRPr>
                        </a:p>
                      </a:txBody>
                      <a:tcPr marL="68580" marR="68580" marT="0" marB="0"/>
                    </a:tc>
                    <a:tc rowSpan="4">
                      <a:txBody>
                        <a:bodyPr/>
                        <a:lstStyle/>
                        <a:p>
                          <a:pPr algn="ctr">
                            <a:lnSpc>
                              <a:spcPct val="150000"/>
                            </a:lnSpc>
                            <a:spcAft>
                              <a:spcPts val="0"/>
                            </a:spcAft>
                          </a:pPr>
                          <a:r>
                            <a:rPr lang="en-US" sz="1050" kern="0">
                              <a:effectLst/>
                            </a:rPr>
                            <a:t>10</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dirty="0" smtClean="0">
                              <a:effectLst/>
                            </a:rPr>
                            <a:t>6</a:t>
                          </a:r>
                          <a:endParaRPr lang="zh-CN" sz="1200" kern="100" dirty="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dirty="0" smtClean="0">
                              <a:effectLst/>
                            </a:rPr>
                            <a:t>6.6</a:t>
                          </a:r>
                          <a:endParaRPr lang="zh-CN" sz="1200" kern="100" dirty="0">
                            <a:effectLst/>
                            <a:latin typeface="Times New Roman"/>
                            <a:ea typeface="宋体"/>
                          </a:endParaRPr>
                        </a:p>
                      </a:txBody>
                      <a:tcPr marL="68580" marR="68580" marT="0" marB="0" anchor="ctr"/>
                    </a:tc>
                  </a:tr>
                  <a:tr h="240030">
                    <a:tc>
                      <a:txBody>
                        <a:bodyPr/>
                        <a:lstStyle/>
                        <a:p>
                          <a:endParaRPr lang="zh-CN"/>
                        </a:p>
                      </a:txBody>
                      <a:tcPr marL="68580" marR="68580" marT="0" marB="0">
                        <a:blipFill rotWithShape="1">
                          <a:blip r:embed="rId8"/>
                          <a:stretch>
                            <a:fillRect t="-207692" r="-704878" b="-228205"/>
                          </a:stretch>
                        </a:blipFill>
                      </a:tcPr>
                    </a:tc>
                    <a:tc>
                      <a:txBody>
                        <a:bodyPr/>
                        <a:lstStyle/>
                        <a:p>
                          <a:pPr algn="ctr">
                            <a:lnSpc>
                              <a:spcPct val="150000"/>
                            </a:lnSpc>
                            <a:spcAft>
                              <a:spcPts val="0"/>
                            </a:spcAft>
                          </a:pPr>
                          <a:r>
                            <a:rPr lang="en-US" sz="1050" kern="0">
                              <a:effectLst/>
                            </a:rPr>
                            <a:t>1</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0</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3</a:t>
                          </a:r>
                          <a:endParaRPr lang="zh-CN" sz="1200" kern="100">
                            <a:effectLst/>
                            <a:latin typeface="Times New Roman"/>
                            <a:ea typeface="宋体"/>
                          </a:endParaRPr>
                        </a:p>
                      </a:txBody>
                      <a:tcPr marL="68580" marR="68580" marT="0" marB="0"/>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0030">
                    <a:tc>
                      <a:txBody>
                        <a:bodyPr/>
                        <a:lstStyle/>
                        <a:p>
                          <a:endParaRPr lang="zh-CN"/>
                        </a:p>
                      </a:txBody>
                      <a:tcPr marL="68580" marR="68580" marT="0" marB="0">
                        <a:blipFill rotWithShape="1">
                          <a:blip r:embed="rId8"/>
                          <a:stretch>
                            <a:fillRect t="-300000" r="-704878" b="-122500"/>
                          </a:stretch>
                        </a:blipFill>
                      </a:tcPr>
                    </a:tc>
                    <a:tc>
                      <a:txBody>
                        <a:bodyPr/>
                        <a:lstStyle/>
                        <a:p>
                          <a:pPr algn="ctr">
                            <a:lnSpc>
                              <a:spcPct val="150000"/>
                            </a:lnSpc>
                            <a:spcAft>
                              <a:spcPts val="0"/>
                            </a:spcAft>
                          </a:pPr>
                          <a:r>
                            <a:rPr lang="en-US" sz="1050" kern="0" dirty="0">
                              <a:effectLst/>
                            </a:rPr>
                            <a:t>2</a:t>
                          </a:r>
                          <a:endParaRPr lang="zh-CN" sz="1200" kern="100" dirty="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3</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dirty="0" smtClean="0">
                              <a:effectLst/>
                            </a:rPr>
                            <a:t>6</a:t>
                          </a:r>
                          <a:endParaRPr lang="zh-CN" sz="1200" kern="100" dirty="0">
                            <a:effectLst/>
                            <a:latin typeface="Times New Roman"/>
                            <a:ea typeface="宋体"/>
                          </a:endParaRPr>
                        </a:p>
                      </a:txBody>
                      <a:tcPr marL="68580" marR="68580" marT="0" marB="0"/>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0030">
                    <a:tc>
                      <a:txBody>
                        <a:bodyPr/>
                        <a:lstStyle/>
                        <a:p>
                          <a:endParaRPr lang="zh-CN"/>
                        </a:p>
                      </a:txBody>
                      <a:tcPr marL="68580" marR="68580" marT="0" marB="0">
                        <a:blipFill rotWithShape="1">
                          <a:blip r:embed="rId8"/>
                          <a:stretch>
                            <a:fillRect t="-410256" r="-704878" b="-25641"/>
                          </a:stretch>
                        </a:blipFill>
                      </a:tcPr>
                    </a:tc>
                    <a:tc>
                      <a:txBody>
                        <a:bodyPr/>
                        <a:lstStyle/>
                        <a:p>
                          <a:pPr algn="ctr">
                            <a:lnSpc>
                              <a:spcPct val="150000"/>
                            </a:lnSpc>
                            <a:spcAft>
                              <a:spcPts val="0"/>
                            </a:spcAft>
                          </a:pPr>
                          <a:r>
                            <a:rPr lang="en-US" sz="1050" kern="0">
                              <a:effectLst/>
                            </a:rPr>
                            <a:t>5</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tc>
                    <a:tc>
                      <a:txBody>
                        <a:bodyPr/>
                        <a:lstStyle/>
                        <a:p>
                          <a:pPr algn="ctr">
                            <a:lnSpc>
                              <a:spcPct val="150000"/>
                            </a:lnSpc>
                            <a:spcAft>
                              <a:spcPts val="0"/>
                            </a:spcAft>
                          </a:pPr>
                          <a:r>
                            <a:rPr lang="en-US" sz="1050" kern="0" dirty="0">
                              <a:effectLst/>
                            </a:rPr>
                            <a:t>5</a:t>
                          </a:r>
                          <a:endParaRPr lang="zh-CN" sz="1200" kern="100" dirty="0">
                            <a:effectLst/>
                            <a:latin typeface="Times New Roman"/>
                            <a:ea typeface="宋体"/>
                          </a:endParaRPr>
                        </a:p>
                      </a:txBody>
                      <a:tcPr marL="68580" marR="68580" marT="0" marB="0"/>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1783652479"/>
                  </p:ext>
                </p:extLst>
              </p:nvPr>
            </p:nvGraphicFramePr>
            <p:xfrm>
              <a:off x="2897210" y="4221088"/>
              <a:ext cx="6027420" cy="1214120"/>
            </p:xfrm>
            <a:graphic>
              <a:graphicData uri="http://schemas.openxmlformats.org/drawingml/2006/table">
                <a:tbl>
                  <a:tblPr firstRow="1" firstCol="1" bandRow="1">
                    <a:tableStyleId>{5C22544A-7EE6-4342-B048-85BDC9FD1C3A}</a:tableStyleId>
                  </a:tblPr>
                  <a:tblGrid>
                    <a:gridCol w="751365"/>
                    <a:gridCol w="844651"/>
                    <a:gridCol w="764692"/>
                    <a:gridCol w="741846"/>
                    <a:gridCol w="723443"/>
                    <a:gridCol w="776114"/>
                    <a:gridCol w="721539"/>
                    <a:gridCol w="703770"/>
                  </a:tblGrid>
                  <a:tr h="244475">
                    <a:tc>
                      <a:txBody>
                        <a:bodyPr/>
                        <a:lstStyle/>
                        <a:p>
                          <a:pPr algn="ctr">
                            <a:lnSpc>
                              <a:spcPct val="150000"/>
                            </a:lnSpc>
                            <a:spcAft>
                              <a:spcPts val="0"/>
                            </a:spcAft>
                          </a:pPr>
                          <a:r>
                            <a:rPr lang="zh-CN" sz="1050" kern="0" dirty="0">
                              <a:effectLst/>
                            </a:rPr>
                            <a:t>任务</a:t>
                          </a:r>
                          <a:endParaRPr lang="zh-CN" sz="1200" kern="100" dirty="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Team2</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开始时间</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结束时间</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预算代价</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时间代价</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通讯代价</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总代价</a:t>
                          </a:r>
                          <a:endParaRPr lang="zh-CN" sz="1200" kern="100">
                            <a:effectLst/>
                            <a:latin typeface="Times New Roman"/>
                            <a:ea typeface="宋体"/>
                          </a:endParaRPr>
                        </a:p>
                      </a:txBody>
                      <a:tcPr marL="68580" marR="68580" marT="0" marB="0" anchor="ctr"/>
                    </a:tc>
                  </a:tr>
                  <a:tr h="249555">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a:rPr>
                                    </m:ctrlPr>
                                  </m:sSubPr>
                                  <m:e>
                                    <m:r>
                                      <m:rPr>
                                        <m:sty m:val="p"/>
                                      </m:rPr>
                                      <a:rPr lang="en-US" sz="1050" kern="0">
                                        <a:effectLst/>
                                        <a:latin typeface="Cambria Math"/>
                                      </a:rPr>
                                      <m:t>j</m:t>
                                    </m:r>
                                  </m:e>
                                  <m:sub>
                                    <m:r>
                                      <a:rPr lang="en-US" sz="1050" kern="0">
                                        <a:effectLst/>
                                        <a:latin typeface="Cambria Math"/>
                                      </a:rPr>
                                      <m:t>1</m:t>
                                    </m:r>
                                  </m:sub>
                                </m:sSub>
                              </m:oMath>
                            </m:oMathPara>
                          </a14:m>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1</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0</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3</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10</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8</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7</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8.3</a:t>
                          </a:r>
                          <a:endParaRPr lang="zh-CN" sz="1200" kern="100">
                            <a:effectLst/>
                            <a:latin typeface="Times New Roman"/>
                            <a:ea typeface="宋体"/>
                          </a:endParaRPr>
                        </a:p>
                      </a:txBody>
                      <a:tcPr marL="68580" marR="68580" marT="0" marB="0" anchor="ctr"/>
                    </a:tc>
                  </a:tr>
                  <a:tr h="133350">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a:rPr>
                                    </m:ctrlPr>
                                  </m:sSubPr>
                                  <m:e>
                                    <m:r>
                                      <m:rPr>
                                        <m:sty m:val="p"/>
                                      </m:rPr>
                                      <a:rPr lang="en-US" sz="1050" kern="0">
                                        <a:effectLst/>
                                        <a:latin typeface="Cambria Math"/>
                                      </a:rPr>
                                      <m:t>j</m:t>
                                    </m:r>
                                  </m:e>
                                  <m:sub>
                                    <m:r>
                                      <a:rPr lang="en-US" sz="1050" kern="0">
                                        <a:effectLst/>
                                        <a:latin typeface="Cambria Math"/>
                                      </a:rPr>
                                      <m:t>2</m:t>
                                    </m:r>
                                  </m:sub>
                                </m:sSub>
                              </m:oMath>
                            </m:oMathPara>
                          </a14:m>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1</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6</a:t>
                          </a:r>
                          <a:endParaRPr lang="zh-CN" sz="1200" kern="100">
                            <a:effectLst/>
                            <a:latin typeface="Times New Roman"/>
                            <a:ea typeface="宋体"/>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03505">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a:rPr>
                                    </m:ctrlPr>
                                  </m:sSubPr>
                                  <m:e>
                                    <m:r>
                                      <m:rPr>
                                        <m:sty m:val="p"/>
                                      </m:rPr>
                                      <a:rPr lang="en-US" sz="1050" kern="0">
                                        <a:effectLst/>
                                        <a:latin typeface="Cambria Math"/>
                                      </a:rPr>
                                      <m:t>j</m:t>
                                    </m:r>
                                  </m:e>
                                  <m:sub>
                                    <m:r>
                                      <a:rPr lang="en-US" sz="1050" kern="0">
                                        <a:effectLst/>
                                        <a:latin typeface="Cambria Math"/>
                                      </a:rPr>
                                      <m:t>3</m:t>
                                    </m:r>
                                  </m:sub>
                                </m:sSub>
                              </m:oMath>
                            </m:oMathPara>
                          </a14:m>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5</a:t>
                          </a:r>
                          <a:endParaRPr lang="zh-CN" sz="1200" kern="100">
                            <a:effectLst/>
                            <a:latin typeface="Times New Roman"/>
                            <a:ea typeface="宋体"/>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5265">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a:rPr>
                                    </m:ctrlPr>
                                  </m:sSubPr>
                                  <m:e>
                                    <m:r>
                                      <m:rPr>
                                        <m:sty m:val="p"/>
                                      </m:rPr>
                                      <a:rPr lang="en-US" sz="1050" kern="0">
                                        <a:effectLst/>
                                        <a:latin typeface="Cambria Math"/>
                                      </a:rPr>
                                      <m:t>j</m:t>
                                    </m:r>
                                  </m:e>
                                  <m:sub>
                                    <m:r>
                                      <a:rPr lang="en-US" sz="1050" kern="0">
                                        <a:effectLst/>
                                        <a:latin typeface="Cambria Math"/>
                                      </a:rPr>
                                      <m:t>4</m:t>
                                    </m:r>
                                  </m:sub>
                                </m:sSub>
                              </m:oMath>
                            </m:oMathPara>
                          </a14:m>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2</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7</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dirty="0">
                              <a:effectLst/>
                            </a:rPr>
                            <a:t>8</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1783652479"/>
                  </p:ext>
                </p:extLst>
              </p:nvPr>
            </p:nvGraphicFramePr>
            <p:xfrm>
              <a:off x="2897210" y="4221088"/>
              <a:ext cx="6027420" cy="1303782"/>
            </p:xfrm>
            <a:graphic>
              <a:graphicData uri="http://schemas.openxmlformats.org/drawingml/2006/table">
                <a:tbl>
                  <a:tblPr firstRow="1" firstCol="1" bandRow="1">
                    <a:tableStyleId>{5C22544A-7EE6-4342-B048-85BDC9FD1C3A}</a:tableStyleId>
                  </a:tblPr>
                  <a:tblGrid>
                    <a:gridCol w="751365"/>
                    <a:gridCol w="844651"/>
                    <a:gridCol w="764692"/>
                    <a:gridCol w="741846"/>
                    <a:gridCol w="723443"/>
                    <a:gridCol w="776114"/>
                    <a:gridCol w="721539"/>
                    <a:gridCol w="703770"/>
                  </a:tblGrid>
                  <a:tr h="244475">
                    <a:tc>
                      <a:txBody>
                        <a:bodyPr/>
                        <a:lstStyle/>
                        <a:p>
                          <a:pPr algn="ctr">
                            <a:lnSpc>
                              <a:spcPct val="150000"/>
                            </a:lnSpc>
                            <a:spcAft>
                              <a:spcPts val="0"/>
                            </a:spcAft>
                          </a:pPr>
                          <a:r>
                            <a:rPr lang="zh-CN" sz="1050" kern="0" dirty="0">
                              <a:effectLst/>
                            </a:rPr>
                            <a:t>任务</a:t>
                          </a:r>
                          <a:endParaRPr lang="zh-CN" sz="1200" kern="100" dirty="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Team2</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开始时间</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结束时间</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预算代价</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时间代价</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通讯代价</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zh-CN" sz="1050" kern="0">
                              <a:effectLst/>
                            </a:rPr>
                            <a:t>总代价</a:t>
                          </a:r>
                          <a:endParaRPr lang="zh-CN" sz="1200" kern="100">
                            <a:effectLst/>
                            <a:latin typeface="Times New Roman"/>
                            <a:ea typeface="宋体"/>
                          </a:endParaRPr>
                        </a:p>
                      </a:txBody>
                      <a:tcPr marL="68580" marR="68580" marT="0" marB="0" anchor="ctr"/>
                    </a:tc>
                  </a:tr>
                  <a:tr h="264541">
                    <a:tc>
                      <a:txBody>
                        <a:bodyPr/>
                        <a:lstStyle/>
                        <a:p>
                          <a:endParaRPr lang="zh-CN"/>
                        </a:p>
                      </a:txBody>
                      <a:tcPr marL="68580" marR="68580" marT="0" marB="0" anchor="ctr">
                        <a:blipFill rotWithShape="1">
                          <a:blip r:embed="rId9"/>
                          <a:stretch>
                            <a:fillRect t="-90909" r="-704878" b="-320455"/>
                          </a:stretch>
                        </a:blipFill>
                      </a:tcPr>
                    </a:tc>
                    <a:tc>
                      <a:txBody>
                        <a:bodyPr/>
                        <a:lstStyle/>
                        <a:p>
                          <a:pPr algn="ctr">
                            <a:lnSpc>
                              <a:spcPct val="150000"/>
                            </a:lnSpc>
                            <a:spcAft>
                              <a:spcPts val="0"/>
                            </a:spcAft>
                          </a:pPr>
                          <a:r>
                            <a:rPr lang="en-US" sz="1050" kern="0">
                              <a:effectLst/>
                            </a:rPr>
                            <a:t>1</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0</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3</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10</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8</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7</a:t>
                          </a:r>
                          <a:endParaRPr lang="zh-CN" sz="1200" kern="100">
                            <a:effectLst/>
                            <a:latin typeface="Times New Roman"/>
                            <a:ea typeface="宋体"/>
                          </a:endParaRPr>
                        </a:p>
                      </a:txBody>
                      <a:tcPr marL="68580" marR="68580" marT="0" marB="0" anchor="ctr"/>
                    </a:tc>
                    <a:tc rowSpan="4">
                      <a:txBody>
                        <a:bodyPr/>
                        <a:lstStyle/>
                        <a:p>
                          <a:pPr algn="ctr">
                            <a:lnSpc>
                              <a:spcPct val="150000"/>
                            </a:lnSpc>
                            <a:spcAft>
                              <a:spcPts val="0"/>
                            </a:spcAft>
                          </a:pPr>
                          <a:r>
                            <a:rPr lang="en-US" sz="1050" kern="0">
                              <a:effectLst/>
                            </a:rPr>
                            <a:t>8.3</a:t>
                          </a:r>
                          <a:endParaRPr lang="zh-CN" sz="1200" kern="100">
                            <a:effectLst/>
                            <a:latin typeface="Times New Roman"/>
                            <a:ea typeface="宋体"/>
                          </a:endParaRPr>
                        </a:p>
                      </a:txBody>
                      <a:tcPr marL="68580" marR="68580" marT="0" marB="0" anchor="ctr"/>
                    </a:tc>
                  </a:tr>
                  <a:tr h="264541">
                    <a:tc>
                      <a:txBody>
                        <a:bodyPr/>
                        <a:lstStyle/>
                        <a:p>
                          <a:endParaRPr lang="zh-CN"/>
                        </a:p>
                      </a:txBody>
                      <a:tcPr marL="68580" marR="68580" marT="0" marB="0" anchor="ctr">
                        <a:blipFill rotWithShape="1">
                          <a:blip r:embed="rId9"/>
                          <a:stretch>
                            <a:fillRect t="-195349" r="-704878" b="-227907"/>
                          </a:stretch>
                        </a:blipFill>
                      </a:tcPr>
                    </a:tc>
                    <a:tc>
                      <a:txBody>
                        <a:bodyPr/>
                        <a:lstStyle/>
                        <a:p>
                          <a:pPr algn="ctr">
                            <a:lnSpc>
                              <a:spcPct val="150000"/>
                            </a:lnSpc>
                            <a:spcAft>
                              <a:spcPts val="0"/>
                            </a:spcAft>
                          </a:pPr>
                          <a:r>
                            <a:rPr lang="en-US" sz="1050" kern="0">
                              <a:effectLst/>
                            </a:rPr>
                            <a:t>1</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6</a:t>
                          </a:r>
                          <a:endParaRPr lang="zh-CN" sz="1200" kern="100">
                            <a:effectLst/>
                            <a:latin typeface="Times New Roman"/>
                            <a:ea typeface="宋体"/>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65684">
                    <a:tc>
                      <a:txBody>
                        <a:bodyPr/>
                        <a:lstStyle/>
                        <a:p>
                          <a:endParaRPr lang="zh-CN"/>
                        </a:p>
                      </a:txBody>
                      <a:tcPr marL="68580" marR="68580" marT="0" marB="0" anchor="ctr">
                        <a:blipFill rotWithShape="1">
                          <a:blip r:embed="rId9"/>
                          <a:stretch>
                            <a:fillRect t="-288636" r="-704878" b="-122727"/>
                          </a:stretch>
                        </a:blipFill>
                      </a:tcPr>
                    </a:tc>
                    <a:tc>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4</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5</a:t>
                          </a:r>
                          <a:endParaRPr lang="zh-CN" sz="1200" kern="100">
                            <a:effectLst/>
                            <a:latin typeface="Times New Roman"/>
                            <a:ea typeface="宋体"/>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64541">
                    <a:tc>
                      <a:txBody>
                        <a:bodyPr/>
                        <a:lstStyle/>
                        <a:p>
                          <a:endParaRPr lang="zh-CN"/>
                        </a:p>
                      </a:txBody>
                      <a:tcPr marL="68580" marR="68580" marT="0" marB="0" anchor="ctr">
                        <a:blipFill rotWithShape="1">
                          <a:blip r:embed="rId9"/>
                          <a:stretch>
                            <a:fillRect t="-397674" r="-704878" b="-25581"/>
                          </a:stretch>
                        </a:blipFill>
                      </a:tcPr>
                    </a:tc>
                    <a:tc>
                      <a:txBody>
                        <a:bodyPr/>
                        <a:lstStyle/>
                        <a:p>
                          <a:pPr algn="ctr">
                            <a:lnSpc>
                              <a:spcPct val="150000"/>
                            </a:lnSpc>
                            <a:spcAft>
                              <a:spcPts val="0"/>
                            </a:spcAft>
                          </a:pPr>
                          <a:r>
                            <a:rPr lang="en-US" sz="1050" kern="0">
                              <a:effectLst/>
                            </a:rPr>
                            <a:t>2</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a:effectLst/>
                            </a:rPr>
                            <a:t>7</a:t>
                          </a:r>
                          <a:endParaRPr lang="zh-CN" sz="1200" kern="100">
                            <a:effectLst/>
                            <a:latin typeface="Times New Roman"/>
                            <a:ea typeface="宋体"/>
                          </a:endParaRPr>
                        </a:p>
                      </a:txBody>
                      <a:tcPr marL="68580" marR="68580" marT="0" marB="0" anchor="ctr"/>
                    </a:tc>
                    <a:tc>
                      <a:txBody>
                        <a:bodyPr/>
                        <a:lstStyle/>
                        <a:p>
                          <a:pPr algn="ctr">
                            <a:lnSpc>
                              <a:spcPct val="150000"/>
                            </a:lnSpc>
                            <a:spcAft>
                              <a:spcPts val="0"/>
                            </a:spcAft>
                          </a:pPr>
                          <a:r>
                            <a:rPr lang="en-US" sz="1050" kern="0" dirty="0">
                              <a:effectLst/>
                            </a:rPr>
                            <a:t>8</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mc:Fallback>
      </mc:AlternateContent>
      <mc:AlternateContent xmlns:mc="http://schemas.openxmlformats.org/markup-compatibility/2006" xmlns:a14="http://schemas.microsoft.com/office/drawing/2010/main">
        <mc:Choice Requires="a14">
          <p:sp>
            <p:nvSpPr>
              <p:cNvPr id="8" name="矩形 7"/>
              <p:cNvSpPr/>
              <p:nvPr/>
            </p:nvSpPr>
            <p:spPr>
              <a:xfrm>
                <a:off x="3059832" y="980728"/>
                <a:ext cx="4572000" cy="1396729"/>
              </a:xfrm>
              <a:prstGeom prst="rect">
                <a:avLst/>
              </a:prstGeom>
            </p:spPr>
            <p:txBody>
              <a:bodyPr>
                <a:spAutoFit/>
              </a:bodyPr>
              <a:lstStyle/>
              <a:p>
                <a14:m>
                  <m:oMath xmlns:m="http://schemas.openxmlformats.org/officeDocument/2006/math">
                    <m:sSub>
                      <m:sSubPr>
                        <m:ctrlPr>
                          <a:rPr lang="zh-CN" altLang="zh-CN" i="1">
                            <a:latin typeface="Cambria Math"/>
                          </a:rPr>
                        </m:ctrlPr>
                      </m:sSubPr>
                      <m:e>
                        <m:r>
                          <m:rPr>
                            <m:sty m:val="p"/>
                          </m:rPr>
                          <a:rPr lang="en-US" altLang="zh-CN">
                            <a:latin typeface="Cambria Math"/>
                          </a:rPr>
                          <m:t>X</m:t>
                        </m:r>
                      </m:e>
                      <m:sub>
                        <m:r>
                          <a:rPr lang="en-US" altLang="zh-CN">
                            <a:latin typeface="Cambria Math"/>
                          </a:rPr>
                          <m:t>1</m:t>
                        </m:r>
                      </m:sub>
                    </m:sSub>
                    <m:r>
                      <a:rPr lang="en-US" altLang="zh-CN">
                        <a:latin typeface="Cambria Math"/>
                      </a:rPr>
                      <m:t>=</m:t>
                    </m:r>
                    <m:d>
                      <m:dPr>
                        <m:begChr m:val="{"/>
                        <m:endChr m:val="}"/>
                        <m:ctrlPr>
                          <a:rPr lang="zh-CN" altLang="zh-CN" i="1">
                            <a:latin typeface="Cambria Math"/>
                          </a:rPr>
                        </m:ctrlPr>
                      </m:dPr>
                      <m:e>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1</m:t>
                                </m:r>
                              </m:sub>
                            </m:sSub>
                            <m:r>
                              <a:rPr lang="en-US" altLang="zh-CN">
                                <a:latin typeface="Cambria Math"/>
                              </a:rPr>
                              <m:t>,4,3</m:t>
                            </m:r>
                          </m:e>
                        </m:d>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2</m:t>
                                </m:r>
                              </m:sub>
                            </m:sSub>
                            <m:r>
                              <a:rPr lang="en-US" altLang="zh-CN">
                                <a:latin typeface="Cambria Math"/>
                              </a:rPr>
                              <m:t>,2,3</m:t>
                            </m:r>
                          </m:e>
                        </m:d>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3</m:t>
                                </m:r>
                              </m:sub>
                            </m:sSub>
                            <m:r>
                              <a:rPr lang="en-US" altLang="zh-CN">
                                <a:latin typeface="Cambria Math"/>
                              </a:rPr>
                              <m:t>,5,1</m:t>
                            </m:r>
                          </m:e>
                        </m:d>
                      </m:e>
                    </m:d>
                  </m:oMath>
                </a14:m>
                <a:r>
                  <a:rPr lang="zh-CN" altLang="zh-CN" dirty="0">
                    <a:latin typeface="华文楷体" pitchFamily="2" charset="-122"/>
                    <a:ea typeface="华文楷体" pitchFamily="2" charset="-122"/>
                  </a:rPr>
                  <a:t>，</a:t>
                </a:r>
                <a14:m>
                  <m:oMath xmlns:m="http://schemas.openxmlformats.org/officeDocument/2006/math">
                    <m:sSub>
                      <m:sSubPr>
                        <m:ctrlPr>
                          <a:rPr lang="zh-CN" altLang="zh-CN" i="1">
                            <a:latin typeface="Cambria Math"/>
                          </a:rPr>
                        </m:ctrlPr>
                      </m:sSubPr>
                      <m:e>
                        <m:r>
                          <m:rPr>
                            <m:sty m:val="p"/>
                          </m:rPr>
                          <a:rPr lang="en-US" altLang="zh-CN">
                            <a:latin typeface="Cambria Math"/>
                          </a:rPr>
                          <m:t>X</m:t>
                        </m:r>
                      </m:e>
                      <m:sub>
                        <m:r>
                          <a:rPr lang="en-US" altLang="zh-CN">
                            <a:latin typeface="Cambria Math"/>
                          </a:rPr>
                          <m:t>2</m:t>
                        </m:r>
                      </m:sub>
                    </m:sSub>
                    <m:r>
                      <a:rPr lang="en-US" altLang="zh-CN">
                        <a:latin typeface="Cambria Math"/>
                      </a:rPr>
                      <m:t>=</m:t>
                    </m:r>
                    <m:d>
                      <m:dPr>
                        <m:begChr m:val="{"/>
                        <m:endChr m:val="}"/>
                        <m:ctrlPr>
                          <a:rPr lang="zh-CN" altLang="zh-CN" i="1">
                            <a:latin typeface="Cambria Math"/>
                          </a:rPr>
                        </m:ctrlPr>
                      </m:dPr>
                      <m:e>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3</m:t>
                                </m:r>
                              </m:sub>
                            </m:sSub>
                            <m:r>
                              <a:rPr lang="en-US" altLang="zh-CN">
                                <a:latin typeface="Cambria Math"/>
                              </a:rPr>
                              <m:t>,2,4</m:t>
                            </m:r>
                          </m:e>
                        </m:d>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4</m:t>
                                </m:r>
                              </m:sub>
                            </m:sSub>
                            <m:r>
                              <a:rPr lang="en-US" altLang="zh-CN">
                                <a:latin typeface="Cambria Math"/>
                              </a:rPr>
                              <m:t>,1,5</m:t>
                            </m:r>
                          </m:e>
                        </m:d>
                      </m:e>
                    </m:d>
                  </m:oMath>
                </a14:m>
                <a:r>
                  <a:rPr lang="zh-CN" altLang="zh-CN" dirty="0">
                    <a:latin typeface="华文楷体" pitchFamily="2" charset="-122"/>
                    <a:ea typeface="华文楷体" pitchFamily="2" charset="-122"/>
                  </a:rPr>
                  <a:t>，</a:t>
                </a:r>
                <a14:m>
                  <m:oMath xmlns:m="http://schemas.openxmlformats.org/officeDocument/2006/math">
                    <m:sSub>
                      <m:sSubPr>
                        <m:ctrlPr>
                          <a:rPr lang="zh-CN" altLang="zh-CN" i="1">
                            <a:latin typeface="Cambria Math"/>
                          </a:rPr>
                        </m:ctrlPr>
                      </m:sSubPr>
                      <m:e>
                        <m:r>
                          <m:rPr>
                            <m:sty m:val="p"/>
                          </m:rPr>
                          <a:rPr lang="en-US" altLang="zh-CN">
                            <a:latin typeface="Cambria Math"/>
                          </a:rPr>
                          <m:t>X</m:t>
                        </m:r>
                      </m:e>
                      <m:sub>
                        <m:r>
                          <a:rPr lang="en-US" altLang="zh-CN">
                            <a:latin typeface="Cambria Math"/>
                          </a:rPr>
                          <m:t>3</m:t>
                        </m:r>
                      </m:sub>
                    </m:sSub>
                    <m:r>
                      <a:rPr lang="en-US" altLang="zh-CN">
                        <a:latin typeface="Cambria Math"/>
                      </a:rPr>
                      <m:t>=</m:t>
                    </m:r>
                    <m:d>
                      <m:dPr>
                        <m:begChr m:val="{"/>
                        <m:endChr m:val="}"/>
                        <m:ctrlPr>
                          <a:rPr lang="zh-CN" altLang="zh-CN" i="1">
                            <a:latin typeface="Cambria Math"/>
                          </a:rPr>
                        </m:ctrlPr>
                      </m:dPr>
                      <m:e>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1</m:t>
                                </m:r>
                              </m:sub>
                            </m:sSub>
                            <m:r>
                              <a:rPr lang="en-US" altLang="zh-CN">
                                <a:latin typeface="Cambria Math"/>
                              </a:rPr>
                              <m:t>,4,2</m:t>
                            </m:r>
                          </m:e>
                        </m:d>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2</m:t>
                                </m:r>
                              </m:sub>
                            </m:sSub>
                            <m:r>
                              <a:rPr lang="en-US" altLang="zh-CN">
                                <a:latin typeface="Cambria Math"/>
                              </a:rPr>
                              <m:t>,3,3</m:t>
                            </m:r>
                          </m:e>
                        </m:d>
                      </m:e>
                    </m:d>
                  </m:oMath>
                </a14:m>
                <a:r>
                  <a:rPr lang="zh-CN" altLang="zh-CN" dirty="0">
                    <a:latin typeface="华文楷体" pitchFamily="2" charset="-122"/>
                    <a:ea typeface="华文楷体" pitchFamily="2" charset="-122"/>
                  </a:rPr>
                  <a:t>，</a:t>
                </a:r>
                <a14:m>
                  <m:oMath xmlns:m="http://schemas.openxmlformats.org/officeDocument/2006/math">
                    <m:sSub>
                      <m:sSubPr>
                        <m:ctrlPr>
                          <a:rPr lang="zh-CN" altLang="zh-CN" i="1">
                            <a:latin typeface="Cambria Math"/>
                          </a:rPr>
                        </m:ctrlPr>
                      </m:sSubPr>
                      <m:e>
                        <m:r>
                          <m:rPr>
                            <m:sty m:val="p"/>
                          </m:rPr>
                          <a:rPr lang="en-US" altLang="zh-CN">
                            <a:latin typeface="Cambria Math"/>
                          </a:rPr>
                          <m:t>X</m:t>
                        </m:r>
                      </m:e>
                      <m:sub>
                        <m:r>
                          <a:rPr lang="en-US" altLang="zh-CN">
                            <a:latin typeface="Cambria Math"/>
                          </a:rPr>
                          <m:t>4</m:t>
                        </m:r>
                      </m:sub>
                    </m:sSub>
                    <m:r>
                      <a:rPr lang="en-US" altLang="zh-CN">
                        <a:latin typeface="Cambria Math"/>
                      </a:rPr>
                      <m:t>=</m:t>
                    </m:r>
                    <m:d>
                      <m:dPr>
                        <m:begChr m:val="{"/>
                        <m:endChr m:val="}"/>
                        <m:ctrlPr>
                          <a:rPr lang="zh-CN" altLang="zh-CN" i="1">
                            <a:latin typeface="Cambria Math"/>
                          </a:rPr>
                        </m:ctrlPr>
                      </m:dPr>
                      <m:e>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3</m:t>
                                </m:r>
                              </m:sub>
                            </m:sSub>
                            <m:r>
                              <a:rPr lang="en-US" altLang="zh-CN">
                                <a:latin typeface="Cambria Math"/>
                              </a:rPr>
                              <m:t>,3,2</m:t>
                            </m:r>
                          </m:e>
                        </m:d>
                      </m:e>
                    </m:d>
                  </m:oMath>
                </a14:m>
                <a:r>
                  <a:rPr lang="zh-CN" altLang="zh-CN" dirty="0">
                    <a:latin typeface="华文楷体" pitchFamily="2" charset="-122"/>
                    <a:ea typeface="华文楷体" pitchFamily="2" charset="-122"/>
                  </a:rPr>
                  <a:t>，</a:t>
                </a:r>
                <a14:m>
                  <m:oMath xmlns:m="http://schemas.openxmlformats.org/officeDocument/2006/math">
                    <m:sSub>
                      <m:sSubPr>
                        <m:ctrlPr>
                          <a:rPr lang="zh-CN" altLang="zh-CN" i="1">
                            <a:latin typeface="Cambria Math"/>
                          </a:rPr>
                        </m:ctrlPr>
                      </m:sSubPr>
                      <m:e>
                        <m:r>
                          <m:rPr>
                            <m:sty m:val="p"/>
                          </m:rPr>
                          <a:rPr lang="en-US" altLang="zh-CN">
                            <a:latin typeface="Cambria Math"/>
                          </a:rPr>
                          <m:t>X</m:t>
                        </m:r>
                      </m:e>
                      <m:sub>
                        <m:r>
                          <a:rPr lang="en-US" altLang="zh-CN">
                            <a:latin typeface="Cambria Math"/>
                          </a:rPr>
                          <m:t>5</m:t>
                        </m:r>
                      </m:sub>
                    </m:sSub>
                    <m:r>
                      <a:rPr lang="en-US" altLang="zh-CN">
                        <a:latin typeface="Cambria Math"/>
                      </a:rPr>
                      <m:t>=</m:t>
                    </m:r>
                    <m:d>
                      <m:dPr>
                        <m:begChr m:val="{"/>
                        <m:endChr m:val="}"/>
                        <m:ctrlPr>
                          <a:rPr lang="zh-CN" altLang="zh-CN" i="1">
                            <a:latin typeface="Cambria Math"/>
                          </a:rPr>
                        </m:ctrlPr>
                      </m:dPr>
                      <m:e>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4</m:t>
                                </m:r>
                              </m:sub>
                            </m:sSub>
                            <m:r>
                              <a:rPr lang="en-US" altLang="zh-CN">
                                <a:latin typeface="Cambria Math"/>
                              </a:rPr>
                              <m:t>,2,2</m:t>
                            </m:r>
                          </m:e>
                        </m:d>
                      </m:e>
                    </m:d>
                  </m:oMath>
                </a14:m>
                <a:r>
                  <a:rPr lang="zh-CN" altLang="zh-CN" dirty="0">
                    <a:latin typeface="华文楷体" pitchFamily="2" charset="-122"/>
                    <a:ea typeface="华文楷体" pitchFamily="2" charset="-122"/>
                  </a:rPr>
                  <a:t>，平衡参数</a:t>
                </a:r>
                <a14:m>
                  <m:oMath xmlns:m="http://schemas.openxmlformats.org/officeDocument/2006/math">
                    <m:r>
                      <m:rPr>
                        <m:sty m:val="p"/>
                      </m:rPr>
                      <a:rPr lang="en-US" altLang="zh-CN">
                        <a:latin typeface="Cambria Math"/>
                      </a:rPr>
                      <m:t>α</m:t>
                    </m:r>
                    <m:r>
                      <a:rPr lang="en-US" altLang="zh-CN">
                        <a:latin typeface="Cambria Math"/>
                      </a:rPr>
                      <m:t>=0.3,</m:t>
                    </m:r>
                    <m:r>
                      <m:rPr>
                        <m:sty m:val="p"/>
                      </m:rPr>
                      <a:rPr lang="en-US" altLang="zh-CN">
                        <a:latin typeface="Cambria Math"/>
                      </a:rPr>
                      <m:t>β</m:t>
                    </m:r>
                    <m:r>
                      <a:rPr lang="en-US" altLang="zh-CN">
                        <a:latin typeface="Cambria Math"/>
                      </a:rPr>
                      <m:t>=0.4</m:t>
                    </m:r>
                  </m:oMath>
                </a14:m>
                <a:r>
                  <a:rPr lang="zh-CN" altLang="zh-CN" dirty="0">
                    <a:latin typeface="华文楷体" pitchFamily="2" charset="-122"/>
                    <a:ea typeface="华文楷体" pitchFamily="2" charset="-122"/>
                  </a:rPr>
                  <a:t>。</a:t>
                </a:r>
                <a:endParaRPr lang="zh-CN" altLang="en-US" dirty="0">
                  <a:latin typeface="华文楷体" pitchFamily="2" charset="-122"/>
                  <a:ea typeface="华文楷体" pitchFamily="2"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3059832" y="980728"/>
                <a:ext cx="4572000" cy="1396729"/>
              </a:xfrm>
              <a:prstGeom prst="rect">
                <a:avLst/>
              </a:prstGeom>
              <a:blipFill rotWithShape="1">
                <a:blip r:embed="rId10"/>
                <a:stretch>
                  <a:fillRect r="-1067" b="-4803"/>
                </a:stretch>
              </a:blipFill>
            </p:spPr>
            <p:txBody>
              <a:bodyPr/>
              <a:lstStyle/>
              <a:p>
                <a:r>
                  <a:rPr lang="zh-CN" altLang="en-US">
                    <a:noFill/>
                  </a:rPr>
                  <a:t> </a:t>
                </a:r>
              </a:p>
            </p:txBody>
          </p:sp>
        </mc:Fallback>
      </mc:AlternateContent>
      <p:sp>
        <p:nvSpPr>
          <p:cNvPr id="13" name="流程图: 联系 12"/>
          <p:cNvSpPr/>
          <p:nvPr/>
        </p:nvSpPr>
        <p:spPr>
          <a:xfrm>
            <a:off x="1043608" y="2623557"/>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1475656" y="1108122"/>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667689" y="1737561"/>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2309987" y="1737561"/>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935038" y="4149080"/>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7"/>
          <p:cNvSpPr/>
          <p:nvPr/>
        </p:nvSpPr>
        <p:spPr>
          <a:xfrm>
            <a:off x="2099912" y="4149080"/>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
          <p:cNvSpPr/>
          <p:nvPr/>
        </p:nvSpPr>
        <p:spPr>
          <a:xfrm>
            <a:off x="935038" y="5301208"/>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17" idx="4"/>
            <a:endCxn id="19" idx="0"/>
          </p:cNvCxnSpPr>
          <p:nvPr/>
        </p:nvCxnSpPr>
        <p:spPr>
          <a:xfrm>
            <a:off x="1043050" y="4365104"/>
            <a:ext cx="0" cy="93610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043050" y="4365104"/>
            <a:ext cx="1056862" cy="1044116"/>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2207924" y="4344094"/>
            <a:ext cx="393" cy="95711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流程图: 联系 27"/>
          <p:cNvSpPr/>
          <p:nvPr/>
        </p:nvSpPr>
        <p:spPr>
          <a:xfrm>
            <a:off x="2093963" y="5301208"/>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13" idx="1"/>
          </p:cNvCxnSpPr>
          <p:nvPr/>
        </p:nvCxnSpPr>
        <p:spPr>
          <a:xfrm flipH="1" flipV="1">
            <a:off x="775701" y="1953585"/>
            <a:ext cx="299543" cy="701608"/>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p:cNvCxnSpPr>
          <p:nvPr/>
        </p:nvCxnSpPr>
        <p:spPr>
          <a:xfrm flipV="1">
            <a:off x="1151620" y="1324146"/>
            <a:ext cx="432048" cy="1299411"/>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3" idx="6"/>
          </p:cNvCxnSpPr>
          <p:nvPr/>
        </p:nvCxnSpPr>
        <p:spPr>
          <a:xfrm flipV="1">
            <a:off x="1259632" y="1845573"/>
            <a:ext cx="1050355" cy="885996"/>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defRPr/>
            </a:pPr>
            <a:fld id="{3BC7CAD4-1D8C-4E04-BBE8-C566A520DF56}" type="slidenum">
              <a:rPr lang="zh-CN" altLang="en-US" smtClean="0"/>
              <a:pPr>
                <a:defRPr/>
              </a:pPr>
              <a:t>21</a:t>
            </a:fld>
            <a:endParaRPr lang="zh-CN" altLang="en-US"/>
          </a:p>
        </p:txBody>
      </p:sp>
      <p:sp>
        <p:nvSpPr>
          <p:cNvPr id="11" name="TextBox 10"/>
          <p:cNvSpPr txBox="1"/>
          <p:nvPr/>
        </p:nvSpPr>
        <p:spPr>
          <a:xfrm>
            <a:off x="3710873" y="614224"/>
            <a:ext cx="1851789" cy="369332"/>
          </a:xfrm>
          <a:prstGeom prst="rect">
            <a:avLst/>
          </a:prstGeom>
          <a:noFill/>
        </p:spPr>
        <p:txBody>
          <a:bodyPr wrap="none" rtlCol="0">
            <a:spAutoFit/>
          </a:bodyPr>
          <a:lstStyle/>
          <a:p>
            <a:r>
              <a:rPr lang="en-US" altLang="zh-CN" dirty="0" smtClean="0">
                <a:solidFill>
                  <a:srgbClr val="FF0000"/>
                </a:solidFill>
              </a:rPr>
              <a:t>(</a:t>
            </a:r>
            <a:r>
              <a:rPr lang="zh-CN" altLang="en-US" dirty="0" smtClean="0">
                <a:solidFill>
                  <a:srgbClr val="FF0000"/>
                </a:solidFill>
              </a:rPr>
              <a:t>技能</a:t>
            </a:r>
            <a:r>
              <a:rPr lang="en-US" altLang="zh-CN" dirty="0" smtClean="0">
                <a:solidFill>
                  <a:srgbClr val="FF0000"/>
                </a:solidFill>
              </a:rPr>
              <a:t>,</a:t>
            </a:r>
            <a:r>
              <a:rPr lang="zh-CN" altLang="en-US" dirty="0" smtClean="0">
                <a:solidFill>
                  <a:srgbClr val="FF0000"/>
                </a:solidFill>
              </a:rPr>
              <a:t>薪资</a:t>
            </a:r>
            <a:r>
              <a:rPr lang="en-US" altLang="zh-CN" dirty="0" smtClean="0">
                <a:solidFill>
                  <a:srgbClr val="FF0000"/>
                </a:solidFill>
              </a:rPr>
              <a:t>,</a:t>
            </a:r>
            <a:r>
              <a:rPr lang="zh-CN" altLang="en-US" dirty="0" smtClean="0">
                <a:solidFill>
                  <a:srgbClr val="FF0000"/>
                </a:solidFill>
              </a:rPr>
              <a:t>时间</a:t>
            </a:r>
            <a:r>
              <a:rPr lang="en-US" altLang="zh-CN" dirty="0" smtClean="0">
                <a:solidFill>
                  <a:srgbClr val="FF0000"/>
                </a:solidFill>
              </a:rPr>
              <a:t>)</a:t>
            </a:r>
            <a:endParaRPr lang="zh-CN" altLang="en-US" dirty="0">
              <a:solidFill>
                <a:srgbClr val="FF0000"/>
              </a:solidFill>
            </a:endParaRPr>
          </a:p>
        </p:txBody>
      </p:sp>
      <p:sp>
        <p:nvSpPr>
          <p:cNvPr id="12" name="矩形 11"/>
          <p:cNvSpPr/>
          <p:nvPr/>
        </p:nvSpPr>
        <p:spPr>
          <a:xfrm>
            <a:off x="3710873" y="614224"/>
            <a:ext cx="179723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178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par>
                                <p:cTn id="57" presetID="22" presetClass="entr" presetSubtype="1"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up)">
                                      <p:cBhvr>
                                        <p:cTn id="59" dur="500"/>
                                        <p:tgtEl>
                                          <p:spTgt spid="10"/>
                                        </p:tgtEl>
                                      </p:cBhvr>
                                    </p:animEffect>
                                  </p:childTnLst>
                                </p:cTn>
                              </p:par>
                              <p:par>
                                <p:cTn id="60" presetID="22" presetClass="entr" presetSubtype="1"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par>
                                <p:cTn id="68" presetID="22" presetClass="entr" presetSubtype="1"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up)">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00"/>
                                        <p:tgtEl>
                                          <p:spTgt spid="24"/>
                                        </p:tgtEl>
                                      </p:cBhvr>
                                    </p:animEffect>
                                  </p:childTnLst>
                                </p:cTn>
                              </p:par>
                              <p:par>
                                <p:cTn id="76" presetID="22" presetClass="entr" presetSubtype="4"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down)">
                                      <p:cBhvr>
                                        <p:cTn id="78" dur="500"/>
                                        <p:tgtEl>
                                          <p:spTgt spid="27"/>
                                        </p:tgtEl>
                                      </p:cBhvr>
                                    </p:animEffect>
                                  </p:childTnLst>
                                </p:cTn>
                              </p:par>
                              <p:par>
                                <p:cTn id="79" presetID="22" presetClass="entr" presetSubtype="4"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P spid="15" grpId="0" animBg="1"/>
      <p:bldP spid="16" grpId="0" animBg="1"/>
      <p:bldP spid="17" grpId="0" animBg="1"/>
      <p:bldP spid="18" grpId="0" animBg="1"/>
      <p:bldP spid="19"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2" name="TextBox 1"/>
          <p:cNvSpPr txBox="1"/>
          <p:nvPr/>
        </p:nvSpPr>
        <p:spPr>
          <a:xfrm>
            <a:off x="588777" y="713098"/>
            <a:ext cx="2476960" cy="400110"/>
          </a:xfrm>
          <a:prstGeom prst="rect">
            <a:avLst/>
          </a:prstGeom>
          <a:noFill/>
        </p:spPr>
        <p:txBody>
          <a:bodyPr wrap="none" rtlCol="0">
            <a:spAutoFit/>
          </a:bodyPr>
          <a:lstStyle/>
          <a:p>
            <a:pPr marL="285750" indent="-285750">
              <a:buFont typeface="Wingdings" pitchFamily="2" charset="2"/>
              <a:buChar char="u"/>
            </a:pPr>
            <a:r>
              <a:rPr lang="en-US" altLang="zh-CN" sz="2000" dirty="0" err="1" smtClean="0">
                <a:latin typeface="+mn-lt"/>
                <a:ea typeface="华文楷体" pitchFamily="2" charset="-122"/>
              </a:rPr>
              <a:t>HillClimbingTF</a:t>
            </a:r>
            <a:r>
              <a:rPr lang="zh-CN" altLang="en-US" sz="2000" dirty="0" smtClean="0">
                <a:latin typeface="+mn-lt"/>
                <a:ea typeface="华文楷体" pitchFamily="2" charset="-122"/>
              </a:rPr>
              <a:t>算法</a:t>
            </a:r>
            <a:endParaRPr lang="zh-CN" altLang="en-US" sz="2000" dirty="0">
              <a:latin typeface="+mn-lt"/>
              <a:ea typeface="华文楷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113992481"/>
              </p:ext>
            </p:extLst>
          </p:nvPr>
        </p:nvGraphicFramePr>
        <p:xfrm>
          <a:off x="899592" y="2241757"/>
          <a:ext cx="2595562" cy="2235200"/>
        </p:xfrm>
        <a:graphic>
          <a:graphicData uri="http://schemas.openxmlformats.org/presentationml/2006/ole">
            <mc:AlternateContent xmlns:mc="http://schemas.openxmlformats.org/markup-compatibility/2006">
              <mc:Choice xmlns:v="urn:schemas-microsoft-com:vml" Requires="v">
                <p:oleObj spid="_x0000_s27652" r:id="rId4" imgW="2391136" imgH="2071740" progId="Visio.Drawing.11">
                  <p:embed/>
                </p:oleObj>
              </mc:Choice>
              <mc:Fallback>
                <p:oleObj r:id="rId4" imgW="2391136" imgH="20717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241757"/>
                        <a:ext cx="2595562"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 name="TextBox 59"/>
          <p:cNvSpPr txBox="1"/>
          <p:nvPr/>
        </p:nvSpPr>
        <p:spPr>
          <a:xfrm>
            <a:off x="6737626" y="2172432"/>
            <a:ext cx="582211" cy="369332"/>
          </a:xfrm>
          <a:prstGeom prst="rect">
            <a:avLst/>
          </a:prstGeom>
          <a:noFill/>
        </p:spPr>
        <p:txBody>
          <a:bodyPr wrap="none" rtlCol="0">
            <a:spAutoFit/>
          </a:bodyPr>
          <a:lstStyle/>
          <a:p>
            <a:r>
              <a:rPr lang="en-US" altLang="zh-CN" dirty="0" smtClean="0"/>
              <a:t>root</a:t>
            </a:r>
            <a:endParaRPr lang="zh-CN" altLang="en-US" dirty="0"/>
          </a:p>
        </p:txBody>
      </p:sp>
      <p:cxnSp>
        <p:nvCxnSpPr>
          <p:cNvPr id="61" name="直接箭头连接符 60"/>
          <p:cNvCxnSpPr>
            <a:cxnSpLocks noChangeShapeType="1"/>
          </p:cNvCxnSpPr>
          <p:nvPr/>
        </p:nvCxnSpPr>
        <p:spPr bwMode="auto">
          <a:xfrm flipH="1">
            <a:off x="6013445" y="2688413"/>
            <a:ext cx="602766" cy="267445"/>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2" name="直接箭头连接符 61"/>
          <p:cNvCxnSpPr>
            <a:cxnSpLocks noChangeShapeType="1"/>
          </p:cNvCxnSpPr>
          <p:nvPr/>
        </p:nvCxnSpPr>
        <p:spPr bwMode="auto">
          <a:xfrm>
            <a:off x="6754393" y="2667856"/>
            <a:ext cx="709613" cy="320675"/>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3" name="椭圆 62"/>
          <p:cNvSpPr>
            <a:spLocks noChangeArrowheads="1"/>
          </p:cNvSpPr>
          <p:nvPr/>
        </p:nvSpPr>
        <p:spPr bwMode="auto">
          <a:xfrm>
            <a:off x="6610620" y="2565185"/>
            <a:ext cx="180975"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64" name="椭圆 63"/>
          <p:cNvSpPr>
            <a:spLocks noChangeArrowheads="1"/>
          </p:cNvSpPr>
          <p:nvPr/>
        </p:nvSpPr>
        <p:spPr bwMode="auto">
          <a:xfrm>
            <a:off x="5854970" y="2942323"/>
            <a:ext cx="179387"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65" name="椭圆 64"/>
          <p:cNvSpPr>
            <a:spLocks noChangeArrowheads="1"/>
          </p:cNvSpPr>
          <p:nvPr/>
        </p:nvSpPr>
        <p:spPr bwMode="auto">
          <a:xfrm>
            <a:off x="7407375" y="2942397"/>
            <a:ext cx="180975"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66" name="TextBox 65"/>
          <p:cNvSpPr txBox="1">
            <a:spLocks noChangeArrowheads="1"/>
          </p:cNvSpPr>
          <p:nvPr/>
        </p:nvSpPr>
        <p:spPr bwMode="auto">
          <a:xfrm>
            <a:off x="5332167" y="2799619"/>
            <a:ext cx="427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J1</a:t>
            </a:r>
            <a:endParaRPr lang="zh-CN" altLang="en-US" dirty="0"/>
          </a:p>
        </p:txBody>
      </p:sp>
      <p:sp>
        <p:nvSpPr>
          <p:cNvPr id="67" name="TextBox 66"/>
          <p:cNvSpPr txBox="1">
            <a:spLocks noChangeArrowheads="1"/>
          </p:cNvSpPr>
          <p:nvPr/>
        </p:nvSpPr>
        <p:spPr bwMode="auto">
          <a:xfrm>
            <a:off x="7673730" y="2804381"/>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J2</a:t>
            </a:r>
            <a:endParaRPr lang="zh-CN" altLang="en-US"/>
          </a:p>
        </p:txBody>
      </p:sp>
      <p:cxnSp>
        <p:nvCxnSpPr>
          <p:cNvPr id="68" name="直接箭头连接符 67"/>
          <p:cNvCxnSpPr>
            <a:cxnSpLocks noChangeShapeType="1"/>
          </p:cNvCxnSpPr>
          <p:nvPr/>
        </p:nvCxnSpPr>
        <p:spPr bwMode="auto">
          <a:xfrm flipH="1">
            <a:off x="5358082" y="3098875"/>
            <a:ext cx="496888" cy="452437"/>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9" name="直接箭头连接符 68"/>
          <p:cNvCxnSpPr>
            <a:cxnSpLocks noChangeShapeType="1"/>
          </p:cNvCxnSpPr>
          <p:nvPr/>
        </p:nvCxnSpPr>
        <p:spPr bwMode="auto">
          <a:xfrm>
            <a:off x="6008957" y="3098875"/>
            <a:ext cx="601663" cy="452437"/>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0" name="椭圆 69"/>
          <p:cNvSpPr>
            <a:spLocks noChangeArrowheads="1"/>
          </p:cNvSpPr>
          <p:nvPr/>
        </p:nvSpPr>
        <p:spPr bwMode="auto">
          <a:xfrm>
            <a:off x="5244641" y="3539910"/>
            <a:ext cx="179387"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71" name="椭圆 70"/>
          <p:cNvSpPr>
            <a:spLocks noChangeArrowheads="1"/>
          </p:cNvSpPr>
          <p:nvPr/>
        </p:nvSpPr>
        <p:spPr bwMode="auto">
          <a:xfrm>
            <a:off x="6560678" y="3539910"/>
            <a:ext cx="180975"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72" name="TextBox 71"/>
          <p:cNvSpPr txBox="1">
            <a:spLocks noChangeArrowheads="1"/>
          </p:cNvSpPr>
          <p:nvPr/>
        </p:nvSpPr>
        <p:spPr bwMode="auto">
          <a:xfrm>
            <a:off x="4738228" y="335893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J2</a:t>
            </a:r>
            <a:endParaRPr lang="zh-CN" altLang="en-US"/>
          </a:p>
        </p:txBody>
      </p:sp>
      <p:sp>
        <p:nvSpPr>
          <p:cNvPr id="73" name="TextBox 72"/>
          <p:cNvSpPr txBox="1">
            <a:spLocks noChangeArrowheads="1"/>
          </p:cNvSpPr>
          <p:nvPr/>
        </p:nvSpPr>
        <p:spPr bwMode="auto">
          <a:xfrm>
            <a:off x="5944663" y="3359357"/>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J3</a:t>
            </a:r>
            <a:endParaRPr lang="zh-CN" altLang="en-US" dirty="0"/>
          </a:p>
        </p:txBody>
      </p:sp>
      <p:cxnSp>
        <p:nvCxnSpPr>
          <p:cNvPr id="74" name="直接箭头连接符 73"/>
          <p:cNvCxnSpPr>
            <a:cxnSpLocks noChangeShapeType="1"/>
          </p:cNvCxnSpPr>
          <p:nvPr/>
        </p:nvCxnSpPr>
        <p:spPr bwMode="auto">
          <a:xfrm flipH="1">
            <a:off x="4803090" y="3687547"/>
            <a:ext cx="496887" cy="452437"/>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 name="直接箭头连接符 74"/>
          <p:cNvCxnSpPr>
            <a:cxnSpLocks noChangeShapeType="1"/>
          </p:cNvCxnSpPr>
          <p:nvPr/>
        </p:nvCxnSpPr>
        <p:spPr bwMode="auto">
          <a:xfrm>
            <a:off x="5420627" y="3700247"/>
            <a:ext cx="452438" cy="463550"/>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6" name="椭圆 75"/>
          <p:cNvSpPr>
            <a:spLocks noChangeArrowheads="1"/>
          </p:cNvSpPr>
          <p:nvPr/>
        </p:nvSpPr>
        <p:spPr bwMode="auto">
          <a:xfrm>
            <a:off x="4648534" y="4109823"/>
            <a:ext cx="179387"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77" name="椭圆 76"/>
          <p:cNvSpPr>
            <a:spLocks noChangeArrowheads="1"/>
          </p:cNvSpPr>
          <p:nvPr/>
        </p:nvSpPr>
        <p:spPr bwMode="auto">
          <a:xfrm>
            <a:off x="5862971" y="4114585"/>
            <a:ext cx="180975"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78" name="TextBox 77"/>
          <p:cNvSpPr txBox="1">
            <a:spLocks noChangeArrowheads="1"/>
          </p:cNvSpPr>
          <p:nvPr/>
        </p:nvSpPr>
        <p:spPr bwMode="auto">
          <a:xfrm>
            <a:off x="4145296" y="4022510"/>
            <a:ext cx="42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J3</a:t>
            </a:r>
            <a:endParaRPr lang="zh-CN" altLang="en-US" dirty="0"/>
          </a:p>
        </p:txBody>
      </p:sp>
      <p:sp>
        <p:nvSpPr>
          <p:cNvPr id="79" name="TextBox 78"/>
          <p:cNvSpPr txBox="1">
            <a:spLocks noChangeArrowheads="1"/>
          </p:cNvSpPr>
          <p:nvPr/>
        </p:nvSpPr>
        <p:spPr bwMode="auto">
          <a:xfrm>
            <a:off x="5316871" y="4100298"/>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J4</a:t>
            </a:r>
            <a:endParaRPr lang="zh-CN" altLang="en-US" dirty="0"/>
          </a:p>
        </p:txBody>
      </p:sp>
      <p:sp>
        <p:nvSpPr>
          <p:cNvPr id="80" name="椭圆 79"/>
          <p:cNvSpPr>
            <a:spLocks noChangeArrowheads="1"/>
          </p:cNvSpPr>
          <p:nvPr/>
        </p:nvSpPr>
        <p:spPr bwMode="auto">
          <a:xfrm>
            <a:off x="4660039" y="4829753"/>
            <a:ext cx="179387" cy="179388"/>
          </a:xfrm>
          <a:prstGeom prst="ellipse">
            <a:avLst/>
          </a:prstGeom>
          <a:solidFill>
            <a:schemeClr val="tx1"/>
          </a:solidFill>
          <a:ln w="9525" algn="ctr">
            <a:solidFill>
              <a:schemeClr val="tx1"/>
            </a:solidFill>
            <a:round/>
            <a:headEnd/>
            <a:tailEnd/>
          </a:ln>
        </p:spPr>
        <p:txBody>
          <a:bodyPr/>
          <a:lstStyle/>
          <a:p>
            <a:endParaRPr lang="zh-CN" altLang="en-US"/>
          </a:p>
        </p:txBody>
      </p:sp>
      <p:cxnSp>
        <p:nvCxnSpPr>
          <p:cNvPr id="81" name="直接箭头连接符 80"/>
          <p:cNvCxnSpPr>
            <a:cxnSpLocks noChangeShapeType="1"/>
            <a:endCxn id="80" idx="0"/>
          </p:cNvCxnSpPr>
          <p:nvPr/>
        </p:nvCxnSpPr>
        <p:spPr bwMode="auto">
          <a:xfrm>
            <a:off x="4750526" y="4285241"/>
            <a:ext cx="0" cy="544512"/>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2" name="TextBox 81"/>
          <p:cNvSpPr txBox="1">
            <a:spLocks noChangeArrowheads="1"/>
          </p:cNvSpPr>
          <p:nvPr/>
        </p:nvSpPr>
        <p:spPr bwMode="auto">
          <a:xfrm>
            <a:off x="4445726" y="5059941"/>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J4</a:t>
            </a:r>
            <a:endParaRPr lang="zh-CN" altLang="en-US"/>
          </a:p>
        </p:txBody>
      </p:sp>
      <p:cxnSp>
        <p:nvCxnSpPr>
          <p:cNvPr id="83" name="直接箭头连接符 82"/>
          <p:cNvCxnSpPr>
            <a:cxnSpLocks noChangeShapeType="1"/>
          </p:cNvCxnSpPr>
          <p:nvPr/>
        </p:nvCxnSpPr>
        <p:spPr bwMode="auto">
          <a:xfrm flipH="1">
            <a:off x="5965811" y="4290798"/>
            <a:ext cx="0" cy="519113"/>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4" name="椭圆 83"/>
          <p:cNvSpPr>
            <a:spLocks noChangeArrowheads="1"/>
          </p:cNvSpPr>
          <p:nvPr/>
        </p:nvSpPr>
        <p:spPr bwMode="auto">
          <a:xfrm>
            <a:off x="5873065" y="4809911"/>
            <a:ext cx="179387"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85" name="TextBox 84"/>
          <p:cNvSpPr txBox="1">
            <a:spLocks noChangeArrowheads="1"/>
          </p:cNvSpPr>
          <p:nvPr/>
        </p:nvSpPr>
        <p:spPr bwMode="auto">
          <a:xfrm>
            <a:off x="5741302" y="5041686"/>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J3</a:t>
            </a:r>
            <a:endParaRPr lang="zh-CN" altLang="en-US"/>
          </a:p>
        </p:txBody>
      </p:sp>
      <p:cxnSp>
        <p:nvCxnSpPr>
          <p:cNvPr id="89" name="直接箭头连接符 88"/>
          <p:cNvCxnSpPr>
            <a:cxnSpLocks noChangeShapeType="1"/>
          </p:cNvCxnSpPr>
          <p:nvPr/>
        </p:nvCxnSpPr>
        <p:spPr bwMode="auto">
          <a:xfrm flipH="1">
            <a:off x="6685563" y="3658973"/>
            <a:ext cx="0" cy="519113"/>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0" name="椭圆 89"/>
          <p:cNvSpPr>
            <a:spLocks noChangeArrowheads="1"/>
          </p:cNvSpPr>
          <p:nvPr/>
        </p:nvSpPr>
        <p:spPr bwMode="auto">
          <a:xfrm>
            <a:off x="6603587" y="4163797"/>
            <a:ext cx="179387"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91" name="TextBox 90"/>
          <p:cNvSpPr txBox="1">
            <a:spLocks noChangeArrowheads="1"/>
          </p:cNvSpPr>
          <p:nvPr/>
        </p:nvSpPr>
        <p:spPr bwMode="auto">
          <a:xfrm>
            <a:off x="6132099" y="4068547"/>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J2</a:t>
            </a:r>
            <a:endParaRPr lang="zh-CN" altLang="en-US" dirty="0"/>
          </a:p>
        </p:txBody>
      </p:sp>
      <p:cxnSp>
        <p:nvCxnSpPr>
          <p:cNvPr id="92" name="直接箭头连接符 91"/>
          <p:cNvCxnSpPr>
            <a:cxnSpLocks noChangeShapeType="1"/>
          </p:cNvCxnSpPr>
          <p:nvPr/>
        </p:nvCxnSpPr>
        <p:spPr bwMode="auto">
          <a:xfrm flipH="1">
            <a:off x="6693280" y="4300669"/>
            <a:ext cx="0" cy="519113"/>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3" name="椭圆 92"/>
          <p:cNvSpPr>
            <a:spLocks noChangeArrowheads="1"/>
          </p:cNvSpPr>
          <p:nvPr/>
        </p:nvSpPr>
        <p:spPr bwMode="auto">
          <a:xfrm>
            <a:off x="6608239" y="4817083"/>
            <a:ext cx="180975"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94" name="TextBox 93"/>
          <p:cNvSpPr txBox="1">
            <a:spLocks noChangeArrowheads="1"/>
          </p:cNvSpPr>
          <p:nvPr/>
        </p:nvSpPr>
        <p:spPr bwMode="auto">
          <a:xfrm>
            <a:off x="6397101" y="5047271"/>
            <a:ext cx="427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J4</a:t>
            </a:r>
            <a:endParaRPr lang="zh-CN" altLang="en-US"/>
          </a:p>
        </p:txBody>
      </p:sp>
      <p:sp>
        <p:nvSpPr>
          <p:cNvPr id="95" name="椭圆 94"/>
          <p:cNvSpPr>
            <a:spLocks noChangeArrowheads="1"/>
          </p:cNvSpPr>
          <p:nvPr/>
        </p:nvSpPr>
        <p:spPr bwMode="auto">
          <a:xfrm>
            <a:off x="7442575" y="3508161"/>
            <a:ext cx="179388" cy="179387"/>
          </a:xfrm>
          <a:prstGeom prst="ellipse">
            <a:avLst/>
          </a:prstGeom>
          <a:solidFill>
            <a:schemeClr val="tx1"/>
          </a:solidFill>
          <a:ln w="9525" algn="ctr">
            <a:solidFill>
              <a:schemeClr val="tx1"/>
            </a:solidFill>
            <a:round/>
            <a:headEnd/>
            <a:tailEnd/>
          </a:ln>
        </p:spPr>
        <p:txBody>
          <a:bodyPr/>
          <a:lstStyle/>
          <a:p>
            <a:endParaRPr lang="zh-CN" altLang="en-US"/>
          </a:p>
        </p:txBody>
      </p:sp>
      <p:sp>
        <p:nvSpPr>
          <p:cNvPr id="96" name="椭圆 95"/>
          <p:cNvSpPr>
            <a:spLocks noChangeArrowheads="1"/>
          </p:cNvSpPr>
          <p:nvPr/>
        </p:nvSpPr>
        <p:spPr bwMode="auto">
          <a:xfrm>
            <a:off x="7109200" y="4114586"/>
            <a:ext cx="179388"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97" name="椭圆 96"/>
          <p:cNvSpPr>
            <a:spLocks noChangeArrowheads="1"/>
          </p:cNvSpPr>
          <p:nvPr/>
        </p:nvSpPr>
        <p:spPr bwMode="auto">
          <a:xfrm>
            <a:off x="7912475" y="4105061"/>
            <a:ext cx="180975"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98" name="椭圆 97"/>
          <p:cNvSpPr>
            <a:spLocks noChangeArrowheads="1"/>
          </p:cNvSpPr>
          <p:nvPr/>
        </p:nvSpPr>
        <p:spPr bwMode="auto">
          <a:xfrm>
            <a:off x="7164763" y="4819436"/>
            <a:ext cx="179387"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99" name="椭圆 98"/>
          <p:cNvSpPr>
            <a:spLocks noChangeArrowheads="1"/>
          </p:cNvSpPr>
          <p:nvPr/>
        </p:nvSpPr>
        <p:spPr bwMode="auto">
          <a:xfrm>
            <a:off x="7956925" y="4840073"/>
            <a:ext cx="180975" cy="179388"/>
          </a:xfrm>
          <a:prstGeom prst="ellipse">
            <a:avLst/>
          </a:prstGeom>
          <a:solidFill>
            <a:schemeClr val="tx1"/>
          </a:solidFill>
          <a:ln w="9525" algn="ctr">
            <a:solidFill>
              <a:schemeClr val="tx1"/>
            </a:solidFill>
            <a:round/>
            <a:headEnd/>
            <a:tailEnd/>
          </a:ln>
        </p:spPr>
        <p:txBody>
          <a:bodyPr/>
          <a:lstStyle/>
          <a:p>
            <a:endParaRPr lang="zh-CN" altLang="en-US"/>
          </a:p>
        </p:txBody>
      </p:sp>
      <p:cxnSp>
        <p:nvCxnSpPr>
          <p:cNvPr id="100" name="直接箭头连接符 99"/>
          <p:cNvCxnSpPr>
            <a:cxnSpLocks noChangeShapeType="1"/>
          </p:cNvCxnSpPr>
          <p:nvPr/>
        </p:nvCxnSpPr>
        <p:spPr bwMode="auto">
          <a:xfrm>
            <a:off x="7510838" y="3100173"/>
            <a:ext cx="23812" cy="428625"/>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1" name="直接箭头连接符 100"/>
          <p:cNvCxnSpPr>
            <a:cxnSpLocks noChangeShapeType="1"/>
            <a:stCxn id="95" idx="4"/>
          </p:cNvCxnSpPr>
          <p:nvPr/>
        </p:nvCxnSpPr>
        <p:spPr bwMode="auto">
          <a:xfrm flipH="1">
            <a:off x="7148888" y="3687548"/>
            <a:ext cx="382587" cy="442913"/>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 name="直接箭头连接符 101"/>
          <p:cNvCxnSpPr>
            <a:cxnSpLocks noChangeShapeType="1"/>
            <a:endCxn id="97" idx="1"/>
          </p:cNvCxnSpPr>
          <p:nvPr/>
        </p:nvCxnSpPr>
        <p:spPr bwMode="auto">
          <a:xfrm>
            <a:off x="7615613" y="3681198"/>
            <a:ext cx="323850" cy="450850"/>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 name="直接箭头连接符 102"/>
          <p:cNvCxnSpPr>
            <a:cxnSpLocks noChangeShapeType="1"/>
          </p:cNvCxnSpPr>
          <p:nvPr/>
        </p:nvCxnSpPr>
        <p:spPr bwMode="auto">
          <a:xfrm>
            <a:off x="7210800" y="4300323"/>
            <a:ext cx="25400" cy="528638"/>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4" name="直接箭头连接符 103"/>
          <p:cNvCxnSpPr>
            <a:cxnSpLocks noChangeShapeType="1"/>
          </p:cNvCxnSpPr>
          <p:nvPr/>
        </p:nvCxnSpPr>
        <p:spPr bwMode="auto">
          <a:xfrm>
            <a:off x="8007725" y="4311436"/>
            <a:ext cx="26988" cy="528637"/>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5" name="TextBox 104"/>
          <p:cNvSpPr txBox="1">
            <a:spLocks noChangeArrowheads="1"/>
          </p:cNvSpPr>
          <p:nvPr/>
        </p:nvSpPr>
        <p:spPr bwMode="auto">
          <a:xfrm>
            <a:off x="7698163" y="3350998"/>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J1</a:t>
            </a:r>
            <a:endParaRPr lang="zh-CN" altLang="en-US"/>
          </a:p>
        </p:txBody>
      </p:sp>
      <p:sp>
        <p:nvSpPr>
          <p:cNvPr id="106" name="TextBox 105"/>
          <p:cNvSpPr txBox="1">
            <a:spLocks noChangeArrowheads="1"/>
          </p:cNvSpPr>
          <p:nvPr/>
        </p:nvSpPr>
        <p:spPr bwMode="auto">
          <a:xfrm>
            <a:off x="6748838" y="4101886"/>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J3</a:t>
            </a:r>
            <a:endParaRPr lang="zh-CN" altLang="en-US"/>
          </a:p>
        </p:txBody>
      </p:sp>
      <p:sp>
        <p:nvSpPr>
          <p:cNvPr id="107" name="TextBox 106"/>
          <p:cNvSpPr txBox="1">
            <a:spLocks noChangeArrowheads="1"/>
          </p:cNvSpPr>
          <p:nvPr/>
        </p:nvSpPr>
        <p:spPr bwMode="auto">
          <a:xfrm>
            <a:off x="7836275" y="5070261"/>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J3</a:t>
            </a:r>
            <a:endParaRPr lang="zh-CN" altLang="en-US"/>
          </a:p>
        </p:txBody>
      </p:sp>
      <p:sp>
        <p:nvSpPr>
          <p:cNvPr id="108" name="TextBox 107"/>
          <p:cNvSpPr txBox="1">
            <a:spLocks noChangeArrowheads="1"/>
          </p:cNvSpPr>
          <p:nvPr/>
        </p:nvSpPr>
        <p:spPr bwMode="auto">
          <a:xfrm>
            <a:off x="8126788" y="4101886"/>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J4</a:t>
            </a:r>
            <a:endParaRPr lang="zh-CN" altLang="en-US"/>
          </a:p>
        </p:txBody>
      </p:sp>
      <p:sp>
        <p:nvSpPr>
          <p:cNvPr id="109" name="TextBox 108"/>
          <p:cNvSpPr txBox="1">
            <a:spLocks noChangeArrowheads="1"/>
          </p:cNvSpPr>
          <p:nvPr/>
        </p:nvSpPr>
        <p:spPr bwMode="auto">
          <a:xfrm>
            <a:off x="7013950" y="5082961"/>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J4</a:t>
            </a:r>
            <a:endParaRPr lang="zh-CN" altLang="en-US"/>
          </a:p>
        </p:txBody>
      </p:sp>
      <mc:AlternateContent xmlns:mc="http://schemas.openxmlformats.org/markup-compatibility/2006" xmlns:a14="http://schemas.microsoft.com/office/drawing/2010/main">
        <mc:Choice Requires="a14">
          <p:sp>
            <p:nvSpPr>
              <p:cNvPr id="59" name="矩形 58"/>
              <p:cNvSpPr/>
              <p:nvPr/>
            </p:nvSpPr>
            <p:spPr>
              <a:xfrm>
                <a:off x="410241" y="1311410"/>
                <a:ext cx="8543048"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000" i="1">
                              <a:latin typeface="Cambria Math"/>
                            </a:rPr>
                          </m:ctrlPr>
                        </m:sSubPr>
                        <m:e>
                          <m:r>
                            <a:rPr lang="en-US" altLang="zh-CN" sz="2000" i="1">
                              <a:latin typeface="Cambria Math"/>
                            </a:rPr>
                            <m:t>𝑚𝑖𝑛𝐶</m:t>
                          </m:r>
                          <m:d>
                            <m:dPr>
                              <m:ctrlPr>
                                <a:rPr lang="zh-CN" altLang="zh-CN" sz="2000" i="1">
                                  <a:latin typeface="Cambria Math"/>
                                </a:rPr>
                              </m:ctrlPr>
                            </m:dPr>
                            <m:e>
                              <m:sSup>
                                <m:sSupPr>
                                  <m:ctrlPr>
                                    <a:rPr lang="zh-CN" altLang="zh-CN" sz="2000" i="1">
                                      <a:latin typeface="Cambria Math"/>
                                    </a:rPr>
                                  </m:ctrlPr>
                                </m:sSupPr>
                                <m:e>
                                  <m:r>
                                    <a:rPr lang="en-US" altLang="zh-CN" sz="2000" i="1">
                                      <a:latin typeface="Cambria Math"/>
                                    </a:rPr>
                                    <m:t>𝑉</m:t>
                                  </m:r>
                                </m:e>
                                <m:sup>
                                  <m:r>
                                    <a:rPr lang="en-US" altLang="zh-CN" sz="2000" i="1">
                                      <a:latin typeface="Cambria Math"/>
                                    </a:rPr>
                                    <m:t>′</m:t>
                                  </m:r>
                                </m:sup>
                              </m:sSup>
                              <m:r>
                                <a:rPr lang="en-US" altLang="zh-CN" sz="2000" i="1">
                                  <a:latin typeface="Cambria Math"/>
                                </a:rPr>
                                <m:t>∪</m:t>
                              </m:r>
                              <m:sSup>
                                <m:sSupPr>
                                  <m:ctrlPr>
                                    <a:rPr lang="zh-CN" altLang="zh-CN" sz="2000" i="1">
                                      <a:latin typeface="Cambria Math"/>
                                    </a:rPr>
                                  </m:ctrlPr>
                                </m:sSupPr>
                                <m:e>
                                  <m:r>
                                    <a:rPr lang="en-US" altLang="zh-CN" sz="2000" i="1">
                                      <a:latin typeface="Cambria Math"/>
                                    </a:rPr>
                                    <m:t>𝑖</m:t>
                                  </m:r>
                                </m:e>
                                <m:sup>
                                  <m:r>
                                    <a:rPr lang="en-US" altLang="zh-CN" sz="2000" i="1">
                                      <a:latin typeface="Cambria Math"/>
                                    </a:rPr>
                                    <m:t>∗</m:t>
                                  </m:r>
                                </m:sup>
                              </m:sSup>
                            </m:e>
                          </m:d>
                          <m:r>
                            <a:rPr lang="en-US" altLang="zh-CN" sz="2000" i="1">
                              <a:latin typeface="Cambria Math"/>
                            </a:rPr>
                            <m:t>=</m:t>
                          </m:r>
                          <m:r>
                            <a:rPr lang="en-US" altLang="zh-CN" sz="2000" i="1">
                              <a:latin typeface="Cambria Math"/>
                            </a:rPr>
                            <m:t>𝛼</m:t>
                          </m:r>
                          <m:r>
                            <a:rPr lang="en-US" altLang="zh-CN" sz="2000" i="1">
                              <a:latin typeface="Cambria Math"/>
                            </a:rPr>
                            <m:t>𝐶</m:t>
                          </m:r>
                        </m:e>
                        <m:sub>
                          <m:r>
                            <a:rPr lang="en-US" altLang="zh-CN" sz="2000" i="1">
                              <a:latin typeface="Cambria Math"/>
                            </a:rPr>
                            <m:t>𝑐</m:t>
                          </m:r>
                        </m:sub>
                      </m:sSub>
                      <m:d>
                        <m:dPr>
                          <m:ctrlPr>
                            <a:rPr lang="zh-CN" altLang="zh-CN" sz="2000" i="1">
                              <a:latin typeface="Cambria Math"/>
                            </a:rPr>
                          </m:ctrlPr>
                        </m:dPr>
                        <m:e>
                          <m:sSup>
                            <m:sSupPr>
                              <m:ctrlPr>
                                <a:rPr lang="zh-CN" altLang="zh-CN" sz="2000" i="1">
                                  <a:latin typeface="Cambria Math"/>
                                </a:rPr>
                              </m:ctrlPr>
                            </m:sSupPr>
                            <m:e>
                              <m:r>
                                <a:rPr lang="en-US" altLang="zh-CN" sz="2000" i="1">
                                  <a:latin typeface="Cambria Math"/>
                                </a:rPr>
                                <m:t>𝑉</m:t>
                              </m:r>
                            </m:e>
                            <m:sup>
                              <m:r>
                                <a:rPr lang="en-US" altLang="zh-CN" sz="2000" i="1">
                                  <a:latin typeface="Cambria Math"/>
                                </a:rPr>
                                <m:t>′</m:t>
                              </m:r>
                            </m:sup>
                          </m:sSup>
                          <m:r>
                            <a:rPr lang="en-US" altLang="zh-CN" sz="2000" i="1">
                              <a:latin typeface="Cambria Math"/>
                            </a:rPr>
                            <m:t>∪</m:t>
                          </m:r>
                          <m:sSup>
                            <m:sSupPr>
                              <m:ctrlPr>
                                <a:rPr lang="zh-CN" altLang="zh-CN" sz="2000" i="1">
                                  <a:latin typeface="Cambria Math"/>
                                </a:rPr>
                              </m:ctrlPr>
                            </m:sSupPr>
                            <m:e>
                              <m:r>
                                <a:rPr lang="en-US" altLang="zh-CN" sz="2000" i="1">
                                  <a:latin typeface="Cambria Math"/>
                                </a:rPr>
                                <m:t>𝑖</m:t>
                              </m:r>
                            </m:e>
                            <m:sup>
                              <m:r>
                                <a:rPr lang="en-US" altLang="zh-CN" sz="2000" i="1">
                                  <a:latin typeface="Cambria Math"/>
                                </a:rPr>
                                <m:t>∗</m:t>
                              </m:r>
                            </m:sup>
                          </m:sSup>
                        </m:e>
                      </m:d>
                      <m:r>
                        <a:rPr lang="en-US" altLang="zh-CN" sz="2000" i="1">
                          <a:latin typeface="Cambria Math"/>
                        </a:rPr>
                        <m:t>+</m:t>
                      </m:r>
                      <m:sSub>
                        <m:sSubPr>
                          <m:ctrlPr>
                            <a:rPr lang="zh-CN" altLang="zh-CN" sz="2000" i="1">
                              <a:latin typeface="Cambria Math"/>
                            </a:rPr>
                          </m:ctrlPr>
                        </m:sSubPr>
                        <m:e>
                          <m:r>
                            <a:rPr lang="en-US" altLang="zh-CN" sz="2000" i="1">
                              <a:latin typeface="Cambria Math"/>
                            </a:rPr>
                            <m:t>𝛽</m:t>
                          </m:r>
                          <m:r>
                            <a:rPr lang="en-US" altLang="zh-CN" sz="2000" i="1">
                              <a:latin typeface="Cambria Math"/>
                            </a:rPr>
                            <m:t>𝐶</m:t>
                          </m:r>
                        </m:e>
                        <m:sub>
                          <m:r>
                            <a:rPr lang="en-US" altLang="zh-CN" sz="2000" i="1">
                              <a:latin typeface="Cambria Math"/>
                            </a:rPr>
                            <m:t>𝑡</m:t>
                          </m:r>
                        </m:sub>
                      </m:sSub>
                      <m:d>
                        <m:dPr>
                          <m:ctrlPr>
                            <a:rPr lang="zh-CN" altLang="zh-CN" sz="2000" i="1">
                              <a:latin typeface="Cambria Math"/>
                            </a:rPr>
                          </m:ctrlPr>
                        </m:dPr>
                        <m:e>
                          <m:sSup>
                            <m:sSupPr>
                              <m:ctrlPr>
                                <a:rPr lang="zh-CN" altLang="zh-CN" sz="2000" i="1">
                                  <a:latin typeface="Cambria Math"/>
                                </a:rPr>
                              </m:ctrlPr>
                            </m:sSupPr>
                            <m:e>
                              <m:r>
                                <a:rPr lang="en-US" altLang="zh-CN" sz="2000" i="1">
                                  <a:latin typeface="Cambria Math"/>
                                </a:rPr>
                                <m:t>𝑉</m:t>
                              </m:r>
                            </m:e>
                            <m:sup>
                              <m:r>
                                <a:rPr lang="en-US" altLang="zh-CN" sz="2000" i="1">
                                  <a:latin typeface="Cambria Math"/>
                                </a:rPr>
                                <m:t>′</m:t>
                              </m:r>
                            </m:sup>
                          </m:sSup>
                          <m:r>
                            <a:rPr lang="en-US" altLang="zh-CN" sz="2000" i="1">
                              <a:latin typeface="Cambria Math"/>
                            </a:rPr>
                            <m:t>∪</m:t>
                          </m:r>
                          <m:sSup>
                            <m:sSupPr>
                              <m:ctrlPr>
                                <a:rPr lang="zh-CN" altLang="zh-CN" sz="2000" i="1">
                                  <a:latin typeface="Cambria Math"/>
                                </a:rPr>
                              </m:ctrlPr>
                            </m:sSupPr>
                            <m:e>
                              <m:r>
                                <a:rPr lang="en-US" altLang="zh-CN" sz="2000" i="1">
                                  <a:latin typeface="Cambria Math"/>
                                </a:rPr>
                                <m:t>𝑖</m:t>
                              </m:r>
                            </m:e>
                            <m:sup>
                              <m:r>
                                <a:rPr lang="en-US" altLang="zh-CN" sz="2000" i="1">
                                  <a:latin typeface="Cambria Math"/>
                                </a:rPr>
                                <m:t>∗</m:t>
                              </m:r>
                            </m:sup>
                          </m:sSup>
                        </m:e>
                      </m:d>
                      <m:r>
                        <a:rPr lang="en-US" altLang="zh-CN" sz="2000" i="1">
                          <a:latin typeface="Cambria Math"/>
                        </a:rPr>
                        <m:t>+</m:t>
                      </m:r>
                      <m:sSub>
                        <m:sSubPr>
                          <m:ctrlPr>
                            <a:rPr lang="zh-CN" altLang="zh-CN" sz="2000" i="1">
                              <a:latin typeface="Cambria Math"/>
                            </a:rPr>
                          </m:ctrlPr>
                        </m:sSubPr>
                        <m:e>
                          <m:d>
                            <m:dPr>
                              <m:ctrlPr>
                                <a:rPr lang="zh-CN" altLang="zh-CN" sz="2000" i="1">
                                  <a:latin typeface="Cambria Math"/>
                                </a:rPr>
                              </m:ctrlPr>
                            </m:dPr>
                            <m:e>
                              <m:r>
                                <a:rPr lang="en-US" altLang="zh-CN" sz="2000" i="1">
                                  <a:latin typeface="Cambria Math"/>
                                </a:rPr>
                                <m:t>1−</m:t>
                              </m:r>
                              <m:r>
                                <m:rPr>
                                  <m:sty m:val="p"/>
                                </m:rPr>
                                <a:rPr lang="en-US" altLang="zh-CN" sz="2000">
                                  <a:latin typeface="Cambria Math"/>
                                </a:rPr>
                                <m:t>α</m:t>
                              </m:r>
                              <m:r>
                                <a:rPr lang="en-US" altLang="zh-CN" sz="2000" i="1">
                                  <a:latin typeface="Cambria Math"/>
                                </a:rPr>
                                <m:t>−</m:t>
                              </m:r>
                              <m:r>
                                <m:rPr>
                                  <m:sty m:val="p"/>
                                </m:rPr>
                                <a:rPr lang="en-US" altLang="zh-CN" sz="2000">
                                  <a:latin typeface="Cambria Math"/>
                                </a:rPr>
                                <m:t>β</m:t>
                              </m:r>
                            </m:e>
                          </m:d>
                          <m:r>
                            <a:rPr lang="en-US" altLang="zh-CN" sz="2000" i="1">
                              <a:latin typeface="Cambria Math"/>
                            </a:rPr>
                            <m:t>𝐶</m:t>
                          </m:r>
                        </m:e>
                        <m:sub>
                          <m:r>
                            <a:rPr lang="en-US" altLang="zh-CN" sz="2000" i="1">
                              <a:latin typeface="Cambria Math"/>
                            </a:rPr>
                            <m:t>𝑏</m:t>
                          </m:r>
                        </m:sub>
                      </m:sSub>
                      <m:d>
                        <m:dPr>
                          <m:ctrlPr>
                            <a:rPr lang="zh-CN" altLang="zh-CN" sz="2000" i="1">
                              <a:latin typeface="Cambria Math"/>
                            </a:rPr>
                          </m:ctrlPr>
                        </m:dPr>
                        <m:e>
                          <m:sSup>
                            <m:sSupPr>
                              <m:ctrlPr>
                                <a:rPr lang="zh-CN" altLang="zh-CN" sz="2000" i="1">
                                  <a:latin typeface="Cambria Math"/>
                                </a:rPr>
                              </m:ctrlPr>
                            </m:sSupPr>
                            <m:e>
                              <m:r>
                                <a:rPr lang="en-US" altLang="zh-CN" sz="2000" i="1">
                                  <a:latin typeface="Cambria Math"/>
                                </a:rPr>
                                <m:t>𝑉</m:t>
                              </m:r>
                            </m:e>
                            <m:sup>
                              <m:r>
                                <a:rPr lang="en-US" altLang="zh-CN" sz="2000" i="1">
                                  <a:latin typeface="Cambria Math"/>
                                </a:rPr>
                                <m:t>′</m:t>
                              </m:r>
                            </m:sup>
                          </m:sSup>
                          <m:r>
                            <a:rPr lang="en-US" altLang="zh-CN" sz="2000" i="1">
                              <a:latin typeface="Cambria Math"/>
                            </a:rPr>
                            <m:t>∪</m:t>
                          </m:r>
                          <m:sSup>
                            <m:sSupPr>
                              <m:ctrlPr>
                                <a:rPr lang="zh-CN" altLang="zh-CN" sz="2000" i="1">
                                  <a:latin typeface="Cambria Math"/>
                                </a:rPr>
                              </m:ctrlPr>
                            </m:sSupPr>
                            <m:e>
                              <m:r>
                                <a:rPr lang="en-US" altLang="zh-CN" sz="2000" i="1">
                                  <a:latin typeface="Cambria Math"/>
                                </a:rPr>
                                <m:t>𝑖</m:t>
                              </m:r>
                            </m:e>
                            <m:sup>
                              <m:r>
                                <a:rPr lang="en-US" altLang="zh-CN" sz="2000" i="1">
                                  <a:latin typeface="Cambria Math"/>
                                </a:rPr>
                                <m:t>∗</m:t>
                              </m:r>
                            </m:sup>
                          </m:sSup>
                        </m:e>
                      </m:d>
                    </m:oMath>
                  </m:oMathPara>
                </a14:m>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410241" y="1311410"/>
                <a:ext cx="8543048" cy="400110"/>
              </a:xfrm>
              <a:prstGeom prst="rect">
                <a:avLst/>
              </a:prstGeom>
              <a:blipFill rotWithShape="1">
                <a:blip r:embed="rId6"/>
                <a:stretch>
                  <a:fillRect b="-1666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BC7CAD4-1D8C-4E04-BBE8-C566A520DF56}" type="slidenum">
              <a:rPr lang="zh-CN" altLang="en-US" smtClean="0"/>
              <a:pPr>
                <a:defRPr/>
              </a:pPr>
              <a:t>22</a:t>
            </a:fld>
            <a:endParaRPr lang="zh-CN" altLang="en-US"/>
          </a:p>
        </p:txBody>
      </p:sp>
      <p:sp>
        <p:nvSpPr>
          <p:cNvPr id="5" name="TextBox 4"/>
          <p:cNvSpPr txBox="1"/>
          <p:nvPr/>
        </p:nvSpPr>
        <p:spPr>
          <a:xfrm>
            <a:off x="5246839" y="2512460"/>
            <a:ext cx="787395" cy="369332"/>
          </a:xfrm>
          <a:prstGeom prst="rect">
            <a:avLst/>
          </a:prstGeom>
          <a:noFill/>
        </p:spPr>
        <p:txBody>
          <a:bodyPr wrap="none" rtlCol="0">
            <a:spAutoFit/>
          </a:bodyPr>
          <a:lstStyle/>
          <a:p>
            <a:r>
              <a:rPr lang="en-US" altLang="zh-CN" dirty="0" smtClean="0"/>
              <a:t>(u1,3)</a:t>
            </a:r>
            <a:endParaRPr lang="zh-CN" altLang="en-US" dirty="0"/>
          </a:p>
        </p:txBody>
      </p:sp>
      <p:sp>
        <p:nvSpPr>
          <p:cNvPr id="86" name="TextBox 85"/>
          <p:cNvSpPr txBox="1"/>
          <p:nvPr/>
        </p:nvSpPr>
        <p:spPr>
          <a:xfrm>
            <a:off x="7492681" y="2512460"/>
            <a:ext cx="787395" cy="369332"/>
          </a:xfrm>
          <a:prstGeom prst="rect">
            <a:avLst/>
          </a:prstGeom>
          <a:noFill/>
        </p:spPr>
        <p:txBody>
          <a:bodyPr wrap="none" rtlCol="0">
            <a:spAutoFit/>
          </a:bodyPr>
          <a:lstStyle/>
          <a:p>
            <a:r>
              <a:rPr lang="en-US" altLang="zh-CN" dirty="0" smtClean="0"/>
              <a:t>(u2,4)</a:t>
            </a:r>
            <a:endParaRPr lang="zh-CN" altLang="en-US" dirty="0"/>
          </a:p>
        </p:txBody>
      </p:sp>
      <p:sp>
        <p:nvSpPr>
          <p:cNvPr id="87" name="TextBox 86"/>
          <p:cNvSpPr txBox="1"/>
          <p:nvPr/>
        </p:nvSpPr>
        <p:spPr>
          <a:xfrm>
            <a:off x="4436372" y="3112948"/>
            <a:ext cx="1107996" cy="369332"/>
          </a:xfrm>
          <a:prstGeom prst="rect">
            <a:avLst/>
          </a:prstGeom>
          <a:noFill/>
        </p:spPr>
        <p:txBody>
          <a:bodyPr wrap="none" rtlCol="0">
            <a:spAutoFit/>
          </a:bodyPr>
          <a:lstStyle/>
          <a:p>
            <a:r>
              <a:rPr lang="en-US" altLang="zh-CN" dirty="0" smtClean="0"/>
              <a:t>(u1,u2,4)</a:t>
            </a:r>
            <a:endParaRPr lang="zh-CN" altLang="en-US" dirty="0"/>
          </a:p>
        </p:txBody>
      </p:sp>
      <p:sp>
        <p:nvSpPr>
          <p:cNvPr id="88" name="TextBox 87"/>
          <p:cNvSpPr txBox="1"/>
          <p:nvPr/>
        </p:nvSpPr>
        <p:spPr>
          <a:xfrm>
            <a:off x="6389276" y="3098875"/>
            <a:ext cx="1107996" cy="369332"/>
          </a:xfrm>
          <a:prstGeom prst="rect">
            <a:avLst/>
          </a:prstGeom>
          <a:noFill/>
        </p:spPr>
        <p:txBody>
          <a:bodyPr wrap="none" rtlCol="0">
            <a:spAutoFit/>
          </a:bodyPr>
          <a:lstStyle/>
          <a:p>
            <a:r>
              <a:rPr lang="en-US" altLang="zh-CN" dirty="0" smtClean="0"/>
              <a:t>(u1,u3,6)</a:t>
            </a:r>
            <a:endParaRPr lang="zh-CN" altLang="en-US" dirty="0"/>
          </a:p>
        </p:txBody>
      </p:sp>
      <p:sp>
        <p:nvSpPr>
          <p:cNvPr id="110" name="TextBox 109"/>
          <p:cNvSpPr txBox="1"/>
          <p:nvPr/>
        </p:nvSpPr>
        <p:spPr>
          <a:xfrm>
            <a:off x="3622076" y="3761129"/>
            <a:ext cx="1428596" cy="369332"/>
          </a:xfrm>
          <a:prstGeom prst="rect">
            <a:avLst/>
          </a:prstGeom>
          <a:noFill/>
        </p:spPr>
        <p:txBody>
          <a:bodyPr wrap="none" rtlCol="0">
            <a:spAutoFit/>
          </a:bodyPr>
          <a:lstStyle/>
          <a:p>
            <a:r>
              <a:rPr lang="en-US" altLang="zh-CN" dirty="0" smtClean="0"/>
              <a:t>(u1,u2,u5,7)</a:t>
            </a:r>
            <a:endParaRPr lang="zh-CN" altLang="en-US" dirty="0"/>
          </a:p>
        </p:txBody>
      </p:sp>
      <p:sp>
        <p:nvSpPr>
          <p:cNvPr id="111" name="TextBox 110"/>
          <p:cNvSpPr txBox="1"/>
          <p:nvPr/>
        </p:nvSpPr>
        <p:spPr>
          <a:xfrm>
            <a:off x="5395543" y="3714742"/>
            <a:ext cx="1428596" cy="369332"/>
          </a:xfrm>
          <a:prstGeom prst="rect">
            <a:avLst/>
          </a:prstGeom>
          <a:noFill/>
        </p:spPr>
        <p:txBody>
          <a:bodyPr wrap="none" rtlCol="0">
            <a:spAutoFit/>
          </a:bodyPr>
          <a:lstStyle/>
          <a:p>
            <a:r>
              <a:rPr lang="en-US" altLang="zh-CN" dirty="0" smtClean="0"/>
              <a:t>(u1,u2,u6,8)</a:t>
            </a:r>
            <a:endParaRPr lang="zh-CN" altLang="en-US" dirty="0"/>
          </a:p>
        </p:txBody>
      </p:sp>
      <p:sp>
        <p:nvSpPr>
          <p:cNvPr id="10" name="TextBox 9"/>
          <p:cNvSpPr txBox="1"/>
          <p:nvPr/>
        </p:nvSpPr>
        <p:spPr>
          <a:xfrm>
            <a:off x="4445726" y="5615880"/>
            <a:ext cx="3839513" cy="369332"/>
          </a:xfrm>
          <a:prstGeom prst="rect">
            <a:avLst/>
          </a:prstGeom>
          <a:noFill/>
        </p:spPr>
        <p:txBody>
          <a:bodyPr wrap="none" rtlCol="0">
            <a:spAutoFit/>
          </a:bodyPr>
          <a:lstStyle/>
          <a:p>
            <a:r>
              <a:rPr lang="en-US" altLang="zh-CN" dirty="0" smtClean="0"/>
              <a:t>14                16       </a:t>
            </a:r>
            <a:r>
              <a:rPr lang="en-US" altLang="zh-CN" dirty="0" smtClean="0">
                <a:solidFill>
                  <a:srgbClr val="FF0000"/>
                </a:solidFill>
              </a:rPr>
              <a:t>12</a:t>
            </a:r>
            <a:r>
              <a:rPr lang="en-US" altLang="zh-CN" dirty="0" smtClean="0"/>
              <a:t>      16        17</a:t>
            </a:r>
            <a:endParaRPr lang="zh-CN" altLang="en-US" dirty="0"/>
          </a:p>
        </p:txBody>
      </p:sp>
      <p:sp>
        <p:nvSpPr>
          <p:cNvPr id="11" name="矩形 10"/>
          <p:cNvSpPr/>
          <p:nvPr/>
        </p:nvSpPr>
        <p:spPr>
          <a:xfrm>
            <a:off x="4436372" y="5615880"/>
            <a:ext cx="390472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286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anim calcmode="lin" valueType="num">
                                      <p:cBhvr>
                                        <p:cTn id="11" dur="500" fill="hold"/>
                                        <p:tgtEl>
                                          <p:spTgt spid="3"/>
                                        </p:tgtEl>
                                        <p:attrNameLst>
                                          <p:attrName>ppt_x</p:attrName>
                                        </p:attrNameLst>
                                      </p:cBhvr>
                                      <p:tavLst>
                                        <p:tav tm="0">
                                          <p:val>
                                            <p:strVal val="#ppt_x"/>
                                          </p:val>
                                        </p:tav>
                                        <p:tav tm="100000">
                                          <p:val>
                                            <p:strVal val="#ppt_x"/>
                                          </p:val>
                                        </p:tav>
                                      </p:tavLst>
                                    </p:anim>
                                    <p:anim calcmode="lin" valueType="num">
                                      <p:cBhvr>
                                        <p:cTn id="12"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up)">
                                      <p:cBhvr>
                                        <p:cTn id="17" dur="500"/>
                                        <p:tgtEl>
                                          <p:spTgt spid="6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up)">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up)">
                                      <p:cBhvr>
                                        <p:cTn id="25" dur="500"/>
                                        <p:tgtEl>
                                          <p:spTgt spid="61"/>
                                        </p:tgtEl>
                                      </p:cBhvr>
                                    </p:animEffect>
                                  </p:childTnLst>
                                </p:cTn>
                              </p:par>
                              <p:par>
                                <p:cTn id="26" presetID="22" presetClass="entr" presetSubtype="1"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up)">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up)">
                                      <p:cBhvr>
                                        <p:cTn id="36" dur="500"/>
                                        <p:tgtEl>
                                          <p:spTgt spid="6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wipe(up)">
                                      <p:cBhvr>
                                        <p:cTn id="39" dur="500"/>
                                        <p:tgtEl>
                                          <p:spTgt spid="6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up)">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par>
                                <p:cTn id="51" presetID="16" presetClass="entr" presetSubtype="37"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barn(outVertical)">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wipe(up)">
                                      <p:cBhvr>
                                        <p:cTn id="58" dur="500"/>
                                        <p:tgtEl>
                                          <p:spTgt spid="68"/>
                                        </p:tgtEl>
                                      </p:cBhvr>
                                    </p:animEffect>
                                  </p:childTnLst>
                                </p:cTn>
                              </p:par>
                              <p:par>
                                <p:cTn id="59" presetID="22" presetClass="entr" presetSubtype="1" fill="hold"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up)">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wipe(up)">
                                      <p:cBhvr>
                                        <p:cTn id="66" dur="500"/>
                                        <p:tgtEl>
                                          <p:spTgt spid="7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up)">
                                      <p:cBhvr>
                                        <p:cTn id="69" dur="500"/>
                                        <p:tgtEl>
                                          <p:spTgt spid="70"/>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wipe(up)">
                                      <p:cBhvr>
                                        <p:cTn id="72" dur="500"/>
                                        <p:tgtEl>
                                          <p:spTgt spid="71"/>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wipe(up)">
                                      <p:cBhvr>
                                        <p:cTn id="75" dur="500"/>
                                        <p:tgtEl>
                                          <p:spTgt spid="7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7"/>
                                        </p:tgtEl>
                                        <p:attrNameLst>
                                          <p:attrName>style.visibility</p:attrName>
                                        </p:attrNameLst>
                                      </p:cBhvr>
                                      <p:to>
                                        <p:strVal val="visible"/>
                                      </p:to>
                                    </p:set>
                                    <p:animEffect transition="in" filter="fade">
                                      <p:cBhvr>
                                        <p:cTn id="80" dur="500"/>
                                        <p:tgtEl>
                                          <p:spTgt spid="8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75"/>
                                        </p:tgtEl>
                                        <p:attrNameLst>
                                          <p:attrName>style.visibility</p:attrName>
                                        </p:attrNameLst>
                                      </p:cBhvr>
                                      <p:to>
                                        <p:strVal val="visible"/>
                                      </p:to>
                                    </p:set>
                                    <p:animEffect transition="in" filter="wipe(up)">
                                      <p:cBhvr>
                                        <p:cTn id="88" dur="500"/>
                                        <p:tgtEl>
                                          <p:spTgt spid="75"/>
                                        </p:tgtEl>
                                      </p:cBhvr>
                                    </p:animEffect>
                                  </p:childTnLst>
                                </p:cTn>
                              </p:par>
                              <p:par>
                                <p:cTn id="89" presetID="22" presetClass="entr" presetSubtype="1" fill="hold"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wipe(up)">
                                      <p:cBhvr>
                                        <p:cTn id="91" dur="500"/>
                                        <p:tgtEl>
                                          <p:spTgt spid="7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wipe(up)">
                                      <p:cBhvr>
                                        <p:cTn id="96" dur="500"/>
                                        <p:tgtEl>
                                          <p:spTgt spid="78"/>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wipe(up)">
                                      <p:cBhvr>
                                        <p:cTn id="99" dur="500"/>
                                        <p:tgtEl>
                                          <p:spTgt spid="76"/>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79"/>
                                        </p:tgtEl>
                                        <p:attrNameLst>
                                          <p:attrName>style.visibility</p:attrName>
                                        </p:attrNameLst>
                                      </p:cBhvr>
                                      <p:to>
                                        <p:strVal val="visible"/>
                                      </p:to>
                                    </p:set>
                                    <p:animEffect transition="in" filter="wipe(up)">
                                      <p:cBhvr>
                                        <p:cTn id="102" dur="500"/>
                                        <p:tgtEl>
                                          <p:spTgt spid="79"/>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wipe(up)">
                                      <p:cBhvr>
                                        <p:cTn id="105" dur="500"/>
                                        <p:tgtEl>
                                          <p:spTgt spid="7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fade">
                                      <p:cBhvr>
                                        <p:cTn id="110" dur="500"/>
                                        <p:tgtEl>
                                          <p:spTgt spid="11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1"/>
                                        </p:tgtEl>
                                        <p:attrNameLst>
                                          <p:attrName>style.visibility</p:attrName>
                                        </p:attrNameLst>
                                      </p:cBhvr>
                                      <p:to>
                                        <p:strVal val="visible"/>
                                      </p:to>
                                    </p:set>
                                    <p:animEffect transition="in" filter="fade">
                                      <p:cBhvr>
                                        <p:cTn id="113" dur="500"/>
                                        <p:tgtEl>
                                          <p:spTgt spid="11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wipe(up)">
                                      <p:cBhvr>
                                        <p:cTn id="118" dur="500"/>
                                        <p:tgtEl>
                                          <p:spTgt spid="81"/>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80"/>
                                        </p:tgtEl>
                                        <p:attrNameLst>
                                          <p:attrName>style.visibility</p:attrName>
                                        </p:attrNameLst>
                                      </p:cBhvr>
                                      <p:to>
                                        <p:strVal val="visible"/>
                                      </p:to>
                                    </p:set>
                                    <p:animEffect transition="in" filter="wipe(up)">
                                      <p:cBhvr>
                                        <p:cTn id="123" dur="500"/>
                                        <p:tgtEl>
                                          <p:spTgt spid="80"/>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82"/>
                                        </p:tgtEl>
                                        <p:attrNameLst>
                                          <p:attrName>style.visibility</p:attrName>
                                        </p:attrNameLst>
                                      </p:cBhvr>
                                      <p:to>
                                        <p:strVal val="visible"/>
                                      </p:to>
                                    </p:set>
                                    <p:animEffect transition="in" filter="wipe(up)">
                                      <p:cBhvr>
                                        <p:cTn id="126" dur="500"/>
                                        <p:tgtEl>
                                          <p:spTgt spid="8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wipe(up)">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wipe(up)">
                                      <p:cBhvr>
                                        <p:cTn id="136" dur="500"/>
                                        <p:tgtEl>
                                          <p:spTgt spid="84"/>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85"/>
                                        </p:tgtEl>
                                        <p:attrNameLst>
                                          <p:attrName>style.visibility</p:attrName>
                                        </p:attrNameLst>
                                      </p:cBhvr>
                                      <p:to>
                                        <p:strVal val="visible"/>
                                      </p:to>
                                    </p:set>
                                    <p:animEffect transition="in" filter="wipe(up)">
                                      <p:cBhvr>
                                        <p:cTn id="139" dur="500"/>
                                        <p:tgtEl>
                                          <p:spTgt spid="8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89"/>
                                        </p:tgtEl>
                                        <p:attrNameLst>
                                          <p:attrName>style.visibility</p:attrName>
                                        </p:attrNameLst>
                                      </p:cBhvr>
                                      <p:to>
                                        <p:strVal val="visible"/>
                                      </p:to>
                                    </p:set>
                                    <p:animEffect transition="in" filter="wipe(up)">
                                      <p:cBhvr>
                                        <p:cTn id="144" dur="500"/>
                                        <p:tgtEl>
                                          <p:spTgt spid="8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grpId="0" nodeType="clickEffect">
                                  <p:stCondLst>
                                    <p:cond delay="0"/>
                                  </p:stCondLst>
                                  <p:childTnLst>
                                    <p:set>
                                      <p:cBhvr>
                                        <p:cTn id="148" dur="1" fill="hold">
                                          <p:stCondLst>
                                            <p:cond delay="0"/>
                                          </p:stCondLst>
                                        </p:cTn>
                                        <p:tgtEl>
                                          <p:spTgt spid="91"/>
                                        </p:tgtEl>
                                        <p:attrNameLst>
                                          <p:attrName>style.visibility</p:attrName>
                                        </p:attrNameLst>
                                      </p:cBhvr>
                                      <p:to>
                                        <p:strVal val="visible"/>
                                      </p:to>
                                    </p:set>
                                    <p:animEffect transition="in" filter="wipe(up)">
                                      <p:cBhvr>
                                        <p:cTn id="149" dur="500"/>
                                        <p:tgtEl>
                                          <p:spTgt spid="91"/>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90"/>
                                        </p:tgtEl>
                                        <p:attrNameLst>
                                          <p:attrName>style.visibility</p:attrName>
                                        </p:attrNameLst>
                                      </p:cBhvr>
                                      <p:to>
                                        <p:strVal val="visible"/>
                                      </p:to>
                                    </p:set>
                                    <p:animEffect transition="in" filter="wipe(up)">
                                      <p:cBhvr>
                                        <p:cTn id="152" dur="500"/>
                                        <p:tgtEl>
                                          <p:spTgt spid="90"/>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wipe(up)">
                                      <p:cBhvr>
                                        <p:cTn id="157" dur="500"/>
                                        <p:tgtEl>
                                          <p:spTgt spid="92"/>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94"/>
                                        </p:tgtEl>
                                        <p:attrNameLst>
                                          <p:attrName>style.visibility</p:attrName>
                                        </p:attrNameLst>
                                      </p:cBhvr>
                                      <p:to>
                                        <p:strVal val="visible"/>
                                      </p:to>
                                    </p:set>
                                    <p:animEffect transition="in" filter="wipe(up)">
                                      <p:cBhvr>
                                        <p:cTn id="162" dur="500"/>
                                        <p:tgtEl>
                                          <p:spTgt spid="94"/>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93"/>
                                        </p:tgtEl>
                                        <p:attrNameLst>
                                          <p:attrName>style.visibility</p:attrName>
                                        </p:attrNameLst>
                                      </p:cBhvr>
                                      <p:to>
                                        <p:strVal val="visible"/>
                                      </p:to>
                                    </p:set>
                                    <p:animEffect transition="in" filter="wipe(up)">
                                      <p:cBhvr>
                                        <p:cTn id="165" dur="500"/>
                                        <p:tgtEl>
                                          <p:spTgt spid="93"/>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100"/>
                                        </p:tgtEl>
                                        <p:attrNameLst>
                                          <p:attrName>style.visibility</p:attrName>
                                        </p:attrNameLst>
                                      </p:cBhvr>
                                      <p:to>
                                        <p:strVal val="visible"/>
                                      </p:to>
                                    </p:set>
                                    <p:animEffect transition="in" filter="wipe(up)">
                                      <p:cBhvr>
                                        <p:cTn id="170" dur="500"/>
                                        <p:tgtEl>
                                          <p:spTgt spid="100"/>
                                        </p:tgtEl>
                                      </p:cBhvr>
                                    </p:animEffect>
                                  </p:childTnLst>
                                </p:cTn>
                              </p:par>
                              <p:par>
                                <p:cTn id="171" presetID="22" presetClass="entr" presetSubtype="1" fill="hold" grpId="0" nodeType="withEffect">
                                  <p:stCondLst>
                                    <p:cond delay="0"/>
                                  </p:stCondLst>
                                  <p:childTnLst>
                                    <p:set>
                                      <p:cBhvr>
                                        <p:cTn id="172" dur="1" fill="hold">
                                          <p:stCondLst>
                                            <p:cond delay="0"/>
                                          </p:stCondLst>
                                        </p:cTn>
                                        <p:tgtEl>
                                          <p:spTgt spid="95"/>
                                        </p:tgtEl>
                                        <p:attrNameLst>
                                          <p:attrName>style.visibility</p:attrName>
                                        </p:attrNameLst>
                                      </p:cBhvr>
                                      <p:to>
                                        <p:strVal val="visible"/>
                                      </p:to>
                                    </p:set>
                                    <p:animEffect transition="in" filter="wipe(up)">
                                      <p:cBhvr>
                                        <p:cTn id="173" dur="500"/>
                                        <p:tgtEl>
                                          <p:spTgt spid="95"/>
                                        </p:tgtEl>
                                      </p:cBhvr>
                                    </p:animEffect>
                                  </p:childTnLst>
                                </p:cTn>
                              </p:par>
                              <p:par>
                                <p:cTn id="174" presetID="22" presetClass="entr" presetSubtype="1" fill="hold" grpId="0" nodeType="withEffect">
                                  <p:stCondLst>
                                    <p:cond delay="0"/>
                                  </p:stCondLst>
                                  <p:childTnLst>
                                    <p:set>
                                      <p:cBhvr>
                                        <p:cTn id="175" dur="1" fill="hold">
                                          <p:stCondLst>
                                            <p:cond delay="0"/>
                                          </p:stCondLst>
                                        </p:cTn>
                                        <p:tgtEl>
                                          <p:spTgt spid="105"/>
                                        </p:tgtEl>
                                        <p:attrNameLst>
                                          <p:attrName>style.visibility</p:attrName>
                                        </p:attrNameLst>
                                      </p:cBhvr>
                                      <p:to>
                                        <p:strVal val="visible"/>
                                      </p:to>
                                    </p:set>
                                    <p:animEffect transition="in" filter="wipe(up)">
                                      <p:cBhvr>
                                        <p:cTn id="176" dur="500"/>
                                        <p:tgtEl>
                                          <p:spTgt spid="105"/>
                                        </p:tgtEl>
                                      </p:cBhvr>
                                    </p:animEffect>
                                  </p:childTnLst>
                                </p:cTn>
                              </p:par>
                              <p:par>
                                <p:cTn id="177" presetID="22" presetClass="entr" presetSubtype="1" fill="hold" nodeType="withEffect">
                                  <p:stCondLst>
                                    <p:cond delay="0"/>
                                  </p:stCondLst>
                                  <p:childTnLst>
                                    <p:set>
                                      <p:cBhvr>
                                        <p:cTn id="178" dur="1" fill="hold">
                                          <p:stCondLst>
                                            <p:cond delay="0"/>
                                          </p:stCondLst>
                                        </p:cTn>
                                        <p:tgtEl>
                                          <p:spTgt spid="102"/>
                                        </p:tgtEl>
                                        <p:attrNameLst>
                                          <p:attrName>style.visibility</p:attrName>
                                        </p:attrNameLst>
                                      </p:cBhvr>
                                      <p:to>
                                        <p:strVal val="visible"/>
                                      </p:to>
                                    </p:set>
                                    <p:animEffect transition="in" filter="wipe(up)">
                                      <p:cBhvr>
                                        <p:cTn id="179" dur="500"/>
                                        <p:tgtEl>
                                          <p:spTgt spid="102"/>
                                        </p:tgtEl>
                                      </p:cBhvr>
                                    </p:animEffect>
                                  </p:childTnLst>
                                </p:cTn>
                              </p:par>
                              <p:par>
                                <p:cTn id="180" presetID="22" presetClass="entr" presetSubtype="1" fill="hold" nodeType="withEffect">
                                  <p:stCondLst>
                                    <p:cond delay="0"/>
                                  </p:stCondLst>
                                  <p:childTnLst>
                                    <p:set>
                                      <p:cBhvr>
                                        <p:cTn id="181" dur="1" fill="hold">
                                          <p:stCondLst>
                                            <p:cond delay="0"/>
                                          </p:stCondLst>
                                        </p:cTn>
                                        <p:tgtEl>
                                          <p:spTgt spid="101"/>
                                        </p:tgtEl>
                                        <p:attrNameLst>
                                          <p:attrName>style.visibility</p:attrName>
                                        </p:attrNameLst>
                                      </p:cBhvr>
                                      <p:to>
                                        <p:strVal val="visible"/>
                                      </p:to>
                                    </p:set>
                                    <p:animEffect transition="in" filter="wipe(up)">
                                      <p:cBhvr>
                                        <p:cTn id="182" dur="500"/>
                                        <p:tgtEl>
                                          <p:spTgt spid="101"/>
                                        </p:tgtEl>
                                      </p:cBhvr>
                                    </p:animEffect>
                                  </p:childTnLst>
                                </p:cTn>
                              </p:par>
                              <p:par>
                                <p:cTn id="183" presetID="22" presetClass="entr" presetSubtype="1" fill="hold" grpId="0" nodeType="withEffect">
                                  <p:stCondLst>
                                    <p:cond delay="0"/>
                                  </p:stCondLst>
                                  <p:childTnLst>
                                    <p:set>
                                      <p:cBhvr>
                                        <p:cTn id="184" dur="1" fill="hold">
                                          <p:stCondLst>
                                            <p:cond delay="0"/>
                                          </p:stCondLst>
                                        </p:cTn>
                                        <p:tgtEl>
                                          <p:spTgt spid="106"/>
                                        </p:tgtEl>
                                        <p:attrNameLst>
                                          <p:attrName>style.visibility</p:attrName>
                                        </p:attrNameLst>
                                      </p:cBhvr>
                                      <p:to>
                                        <p:strVal val="visible"/>
                                      </p:to>
                                    </p:set>
                                    <p:animEffect transition="in" filter="wipe(up)">
                                      <p:cBhvr>
                                        <p:cTn id="185" dur="500"/>
                                        <p:tgtEl>
                                          <p:spTgt spid="106"/>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96"/>
                                        </p:tgtEl>
                                        <p:attrNameLst>
                                          <p:attrName>style.visibility</p:attrName>
                                        </p:attrNameLst>
                                      </p:cBhvr>
                                      <p:to>
                                        <p:strVal val="visible"/>
                                      </p:to>
                                    </p:set>
                                    <p:animEffect transition="in" filter="wipe(up)">
                                      <p:cBhvr>
                                        <p:cTn id="188" dur="500"/>
                                        <p:tgtEl>
                                          <p:spTgt spid="96"/>
                                        </p:tgtEl>
                                      </p:cBhvr>
                                    </p:animEffect>
                                  </p:childTnLst>
                                </p:cTn>
                              </p:par>
                              <p:par>
                                <p:cTn id="189" presetID="22" presetClass="entr" presetSubtype="1" fill="hold" grpId="0" nodeType="withEffect">
                                  <p:stCondLst>
                                    <p:cond delay="0"/>
                                  </p:stCondLst>
                                  <p:childTnLst>
                                    <p:set>
                                      <p:cBhvr>
                                        <p:cTn id="190" dur="1" fill="hold">
                                          <p:stCondLst>
                                            <p:cond delay="0"/>
                                          </p:stCondLst>
                                        </p:cTn>
                                        <p:tgtEl>
                                          <p:spTgt spid="97"/>
                                        </p:tgtEl>
                                        <p:attrNameLst>
                                          <p:attrName>style.visibility</p:attrName>
                                        </p:attrNameLst>
                                      </p:cBhvr>
                                      <p:to>
                                        <p:strVal val="visible"/>
                                      </p:to>
                                    </p:set>
                                    <p:animEffect transition="in" filter="wipe(up)">
                                      <p:cBhvr>
                                        <p:cTn id="191" dur="500"/>
                                        <p:tgtEl>
                                          <p:spTgt spid="97"/>
                                        </p:tgtEl>
                                      </p:cBhvr>
                                    </p:animEffect>
                                  </p:childTnLst>
                                </p:cTn>
                              </p:par>
                              <p:par>
                                <p:cTn id="192" presetID="22" presetClass="entr" presetSubtype="1" fill="hold" grpId="0" nodeType="withEffect">
                                  <p:stCondLst>
                                    <p:cond delay="0"/>
                                  </p:stCondLst>
                                  <p:childTnLst>
                                    <p:set>
                                      <p:cBhvr>
                                        <p:cTn id="193" dur="1" fill="hold">
                                          <p:stCondLst>
                                            <p:cond delay="0"/>
                                          </p:stCondLst>
                                        </p:cTn>
                                        <p:tgtEl>
                                          <p:spTgt spid="108"/>
                                        </p:tgtEl>
                                        <p:attrNameLst>
                                          <p:attrName>style.visibility</p:attrName>
                                        </p:attrNameLst>
                                      </p:cBhvr>
                                      <p:to>
                                        <p:strVal val="visible"/>
                                      </p:to>
                                    </p:set>
                                    <p:animEffect transition="in" filter="wipe(up)">
                                      <p:cBhvr>
                                        <p:cTn id="194" dur="500"/>
                                        <p:tgtEl>
                                          <p:spTgt spid="108"/>
                                        </p:tgtEl>
                                      </p:cBhvr>
                                    </p:animEffect>
                                  </p:childTnLst>
                                </p:cTn>
                              </p:par>
                              <p:par>
                                <p:cTn id="195" presetID="22" presetClass="entr" presetSubtype="1" fill="hold" nodeType="withEffect">
                                  <p:stCondLst>
                                    <p:cond delay="0"/>
                                  </p:stCondLst>
                                  <p:childTnLst>
                                    <p:set>
                                      <p:cBhvr>
                                        <p:cTn id="196" dur="1" fill="hold">
                                          <p:stCondLst>
                                            <p:cond delay="0"/>
                                          </p:stCondLst>
                                        </p:cTn>
                                        <p:tgtEl>
                                          <p:spTgt spid="104"/>
                                        </p:tgtEl>
                                        <p:attrNameLst>
                                          <p:attrName>style.visibility</p:attrName>
                                        </p:attrNameLst>
                                      </p:cBhvr>
                                      <p:to>
                                        <p:strVal val="visible"/>
                                      </p:to>
                                    </p:set>
                                    <p:animEffect transition="in" filter="wipe(up)">
                                      <p:cBhvr>
                                        <p:cTn id="197" dur="500"/>
                                        <p:tgtEl>
                                          <p:spTgt spid="104"/>
                                        </p:tgtEl>
                                      </p:cBhvr>
                                    </p:animEffect>
                                  </p:childTnLst>
                                </p:cTn>
                              </p:par>
                              <p:par>
                                <p:cTn id="198" presetID="22" presetClass="entr" presetSubtype="1" fill="hold" nodeType="withEffect">
                                  <p:stCondLst>
                                    <p:cond delay="0"/>
                                  </p:stCondLst>
                                  <p:childTnLst>
                                    <p:set>
                                      <p:cBhvr>
                                        <p:cTn id="199" dur="1" fill="hold">
                                          <p:stCondLst>
                                            <p:cond delay="0"/>
                                          </p:stCondLst>
                                        </p:cTn>
                                        <p:tgtEl>
                                          <p:spTgt spid="103"/>
                                        </p:tgtEl>
                                        <p:attrNameLst>
                                          <p:attrName>style.visibility</p:attrName>
                                        </p:attrNameLst>
                                      </p:cBhvr>
                                      <p:to>
                                        <p:strVal val="visible"/>
                                      </p:to>
                                    </p:set>
                                    <p:animEffect transition="in" filter="wipe(up)">
                                      <p:cBhvr>
                                        <p:cTn id="200" dur="500"/>
                                        <p:tgtEl>
                                          <p:spTgt spid="103"/>
                                        </p:tgtEl>
                                      </p:cBhvr>
                                    </p:animEffect>
                                  </p:childTnLst>
                                </p:cTn>
                              </p:par>
                              <p:par>
                                <p:cTn id="201" presetID="22" presetClass="entr" presetSubtype="1" fill="hold" grpId="0" nodeType="withEffect">
                                  <p:stCondLst>
                                    <p:cond delay="0"/>
                                  </p:stCondLst>
                                  <p:childTnLst>
                                    <p:set>
                                      <p:cBhvr>
                                        <p:cTn id="202" dur="1" fill="hold">
                                          <p:stCondLst>
                                            <p:cond delay="0"/>
                                          </p:stCondLst>
                                        </p:cTn>
                                        <p:tgtEl>
                                          <p:spTgt spid="98"/>
                                        </p:tgtEl>
                                        <p:attrNameLst>
                                          <p:attrName>style.visibility</p:attrName>
                                        </p:attrNameLst>
                                      </p:cBhvr>
                                      <p:to>
                                        <p:strVal val="visible"/>
                                      </p:to>
                                    </p:set>
                                    <p:animEffect transition="in" filter="wipe(up)">
                                      <p:cBhvr>
                                        <p:cTn id="203" dur="500"/>
                                        <p:tgtEl>
                                          <p:spTgt spid="98"/>
                                        </p:tgtEl>
                                      </p:cBhvr>
                                    </p:animEffect>
                                  </p:childTnLst>
                                </p:cTn>
                              </p:par>
                              <p:par>
                                <p:cTn id="204" presetID="22" presetClass="entr" presetSubtype="1" fill="hold" grpId="0"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wipe(up)">
                                      <p:cBhvr>
                                        <p:cTn id="206" dur="500"/>
                                        <p:tgtEl>
                                          <p:spTgt spid="109"/>
                                        </p:tgtEl>
                                      </p:cBhvr>
                                    </p:animEffect>
                                  </p:childTnLst>
                                </p:cTn>
                              </p:par>
                              <p:par>
                                <p:cTn id="207" presetID="22" presetClass="entr" presetSubtype="1" fill="hold" grpId="0"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wipe(up)">
                                      <p:cBhvr>
                                        <p:cTn id="209" dur="500"/>
                                        <p:tgtEl>
                                          <p:spTgt spid="99"/>
                                        </p:tgtEl>
                                      </p:cBhvr>
                                    </p:animEffect>
                                  </p:childTnLst>
                                </p:cTn>
                              </p:par>
                              <p:par>
                                <p:cTn id="210" presetID="22" presetClass="entr" presetSubtype="1" fill="hold" grpId="0" nodeType="withEffect">
                                  <p:stCondLst>
                                    <p:cond delay="0"/>
                                  </p:stCondLst>
                                  <p:childTnLst>
                                    <p:set>
                                      <p:cBhvr>
                                        <p:cTn id="211" dur="1" fill="hold">
                                          <p:stCondLst>
                                            <p:cond delay="0"/>
                                          </p:stCondLst>
                                        </p:cTn>
                                        <p:tgtEl>
                                          <p:spTgt spid="107"/>
                                        </p:tgtEl>
                                        <p:attrNameLst>
                                          <p:attrName>style.visibility</p:attrName>
                                        </p:attrNameLst>
                                      </p:cBhvr>
                                      <p:to>
                                        <p:strVal val="visible"/>
                                      </p:to>
                                    </p:set>
                                    <p:animEffect transition="in" filter="wipe(up)">
                                      <p:cBhvr>
                                        <p:cTn id="212" dur="500"/>
                                        <p:tgtEl>
                                          <p:spTgt spid="107"/>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10"/>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p:bldP spid="63" grpId="0" animBg="1"/>
      <p:bldP spid="64" grpId="0" animBg="1"/>
      <p:bldP spid="65" grpId="0" animBg="1"/>
      <p:bldP spid="66" grpId="0"/>
      <p:bldP spid="67" grpId="0"/>
      <p:bldP spid="70" grpId="0" animBg="1"/>
      <p:bldP spid="71" grpId="0" animBg="1"/>
      <p:bldP spid="72" grpId="0"/>
      <p:bldP spid="73" grpId="0"/>
      <p:bldP spid="76" grpId="0" animBg="1"/>
      <p:bldP spid="77" grpId="0" animBg="1"/>
      <p:bldP spid="78" grpId="0"/>
      <p:bldP spid="79" grpId="0"/>
      <p:bldP spid="80" grpId="0" animBg="1"/>
      <p:bldP spid="82" grpId="0"/>
      <p:bldP spid="84" grpId="0" animBg="1"/>
      <p:bldP spid="85" grpId="0"/>
      <p:bldP spid="90" grpId="0" animBg="1"/>
      <p:bldP spid="91" grpId="0"/>
      <p:bldP spid="93" grpId="0" animBg="1"/>
      <p:bldP spid="94" grpId="0"/>
      <p:bldP spid="95" grpId="0" animBg="1"/>
      <p:bldP spid="96" grpId="0" animBg="1"/>
      <p:bldP spid="97" grpId="0" animBg="1"/>
      <p:bldP spid="98" grpId="0" animBg="1"/>
      <p:bldP spid="99" grpId="0" animBg="1"/>
      <p:bldP spid="105" grpId="0"/>
      <p:bldP spid="106" grpId="0"/>
      <p:bldP spid="107" grpId="0"/>
      <p:bldP spid="108" grpId="0"/>
      <p:bldP spid="109" grpId="0"/>
      <p:bldP spid="59" grpId="0"/>
      <p:bldP spid="5" grpId="0"/>
      <p:bldP spid="86" grpId="0"/>
      <p:bldP spid="87" grpId="0"/>
      <p:bldP spid="88" grpId="0"/>
      <p:bldP spid="110" grpId="0"/>
      <p:bldP spid="111" grpId="0"/>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8" name="TextBox 7"/>
          <p:cNvSpPr txBox="1"/>
          <p:nvPr/>
        </p:nvSpPr>
        <p:spPr>
          <a:xfrm>
            <a:off x="588777" y="713098"/>
            <a:ext cx="3002745" cy="400110"/>
          </a:xfrm>
          <a:prstGeom prst="rect">
            <a:avLst/>
          </a:prstGeom>
          <a:noFill/>
        </p:spPr>
        <p:txBody>
          <a:bodyPr wrap="none" rtlCol="0">
            <a:spAutoFit/>
          </a:bodyPr>
          <a:lstStyle/>
          <a:p>
            <a:pPr marL="285750" indent="-285750">
              <a:buFont typeface="Wingdings" pitchFamily="2" charset="2"/>
              <a:buChar char="u"/>
            </a:pPr>
            <a:r>
              <a:rPr lang="en-US" altLang="zh-CN" sz="2000" dirty="0" err="1" smtClean="0">
                <a:latin typeface="+mj-lt"/>
                <a:ea typeface="华文楷体" pitchFamily="2" charset="-122"/>
              </a:rPr>
              <a:t>HillClimbingTF_BBS</a:t>
            </a:r>
            <a:r>
              <a:rPr lang="zh-CN" altLang="en-US" sz="2000" dirty="0" smtClean="0">
                <a:latin typeface="+mj-lt"/>
                <a:ea typeface="华文楷体" pitchFamily="2" charset="-122"/>
              </a:rPr>
              <a:t>算法</a:t>
            </a:r>
            <a:endParaRPr lang="zh-CN" altLang="en-US" sz="2000" dirty="0">
              <a:latin typeface="+mj-lt"/>
              <a:ea typeface="华文楷体" pitchFamily="2" charset="-122"/>
            </a:endParaRPr>
          </a:p>
        </p:txBody>
      </p:sp>
      <p:sp>
        <p:nvSpPr>
          <p:cNvPr id="9" name="TextBox 8"/>
          <p:cNvSpPr txBox="1"/>
          <p:nvPr/>
        </p:nvSpPr>
        <p:spPr>
          <a:xfrm>
            <a:off x="2983888" y="1656373"/>
            <a:ext cx="582211" cy="369332"/>
          </a:xfrm>
          <a:prstGeom prst="rect">
            <a:avLst/>
          </a:prstGeom>
          <a:noFill/>
        </p:spPr>
        <p:txBody>
          <a:bodyPr wrap="none" rtlCol="0">
            <a:spAutoFit/>
          </a:bodyPr>
          <a:lstStyle/>
          <a:p>
            <a:r>
              <a:rPr lang="en-US" altLang="zh-CN" dirty="0" smtClean="0"/>
              <a:t>root</a:t>
            </a:r>
            <a:endParaRPr lang="zh-CN" altLang="en-US" dirty="0"/>
          </a:p>
        </p:txBody>
      </p:sp>
      <p:cxnSp>
        <p:nvCxnSpPr>
          <p:cNvPr id="10" name="直接箭头连接符 9"/>
          <p:cNvCxnSpPr>
            <a:cxnSpLocks noChangeShapeType="1"/>
          </p:cNvCxnSpPr>
          <p:nvPr/>
        </p:nvCxnSpPr>
        <p:spPr bwMode="auto">
          <a:xfrm flipH="1">
            <a:off x="2259707" y="2172354"/>
            <a:ext cx="602766" cy="267445"/>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a:off x="3000655" y="2151797"/>
            <a:ext cx="709613" cy="320675"/>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椭圆 11"/>
          <p:cNvSpPr>
            <a:spLocks noChangeArrowheads="1"/>
          </p:cNvSpPr>
          <p:nvPr/>
        </p:nvSpPr>
        <p:spPr bwMode="auto">
          <a:xfrm>
            <a:off x="2856882" y="2049126"/>
            <a:ext cx="180975"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13" name="椭圆 12"/>
          <p:cNvSpPr>
            <a:spLocks noChangeArrowheads="1"/>
          </p:cNvSpPr>
          <p:nvPr/>
        </p:nvSpPr>
        <p:spPr bwMode="auto">
          <a:xfrm>
            <a:off x="2101232" y="2426264"/>
            <a:ext cx="179387"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14" name="椭圆 13"/>
          <p:cNvSpPr>
            <a:spLocks noChangeArrowheads="1"/>
          </p:cNvSpPr>
          <p:nvPr/>
        </p:nvSpPr>
        <p:spPr bwMode="auto">
          <a:xfrm>
            <a:off x="3653637" y="2426338"/>
            <a:ext cx="180975"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15" name="TextBox 14"/>
          <p:cNvSpPr txBox="1">
            <a:spLocks noChangeArrowheads="1"/>
          </p:cNvSpPr>
          <p:nvPr/>
        </p:nvSpPr>
        <p:spPr bwMode="auto">
          <a:xfrm>
            <a:off x="1578429" y="2283560"/>
            <a:ext cx="427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J1</a:t>
            </a:r>
            <a:endParaRPr lang="zh-CN" altLang="en-US" dirty="0"/>
          </a:p>
        </p:txBody>
      </p:sp>
      <p:sp>
        <p:nvSpPr>
          <p:cNvPr id="16" name="TextBox 15"/>
          <p:cNvSpPr txBox="1">
            <a:spLocks noChangeArrowheads="1"/>
          </p:cNvSpPr>
          <p:nvPr/>
        </p:nvSpPr>
        <p:spPr bwMode="auto">
          <a:xfrm>
            <a:off x="3919992" y="2288322"/>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J2</a:t>
            </a:r>
            <a:endParaRPr lang="zh-CN" altLang="en-US"/>
          </a:p>
        </p:txBody>
      </p:sp>
      <p:cxnSp>
        <p:nvCxnSpPr>
          <p:cNvPr id="17" name="直接箭头连接符 16"/>
          <p:cNvCxnSpPr>
            <a:cxnSpLocks noChangeShapeType="1"/>
          </p:cNvCxnSpPr>
          <p:nvPr/>
        </p:nvCxnSpPr>
        <p:spPr bwMode="auto">
          <a:xfrm flipH="1">
            <a:off x="1604344" y="2582816"/>
            <a:ext cx="496888" cy="452437"/>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直接箭头连接符 17"/>
          <p:cNvCxnSpPr>
            <a:cxnSpLocks noChangeShapeType="1"/>
          </p:cNvCxnSpPr>
          <p:nvPr/>
        </p:nvCxnSpPr>
        <p:spPr bwMode="auto">
          <a:xfrm>
            <a:off x="2255219" y="2582816"/>
            <a:ext cx="601663" cy="452437"/>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椭圆 18"/>
          <p:cNvSpPr>
            <a:spLocks noChangeArrowheads="1"/>
          </p:cNvSpPr>
          <p:nvPr/>
        </p:nvSpPr>
        <p:spPr bwMode="auto">
          <a:xfrm>
            <a:off x="1490903" y="3023851"/>
            <a:ext cx="179387"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20" name="椭圆 19"/>
          <p:cNvSpPr>
            <a:spLocks noChangeArrowheads="1"/>
          </p:cNvSpPr>
          <p:nvPr/>
        </p:nvSpPr>
        <p:spPr bwMode="auto">
          <a:xfrm>
            <a:off x="2806940" y="3023851"/>
            <a:ext cx="180975"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21" name="TextBox 20"/>
          <p:cNvSpPr txBox="1">
            <a:spLocks noChangeArrowheads="1"/>
          </p:cNvSpPr>
          <p:nvPr/>
        </p:nvSpPr>
        <p:spPr bwMode="auto">
          <a:xfrm>
            <a:off x="984490" y="2842876"/>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J2</a:t>
            </a:r>
            <a:endParaRPr lang="zh-CN" altLang="en-US"/>
          </a:p>
        </p:txBody>
      </p:sp>
      <p:sp>
        <p:nvSpPr>
          <p:cNvPr id="22" name="TextBox 21"/>
          <p:cNvSpPr txBox="1">
            <a:spLocks noChangeArrowheads="1"/>
          </p:cNvSpPr>
          <p:nvPr/>
        </p:nvSpPr>
        <p:spPr bwMode="auto">
          <a:xfrm>
            <a:off x="2190925" y="2843298"/>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J3</a:t>
            </a:r>
            <a:endParaRPr lang="zh-CN" altLang="en-US" dirty="0"/>
          </a:p>
        </p:txBody>
      </p:sp>
      <p:cxnSp>
        <p:nvCxnSpPr>
          <p:cNvPr id="23" name="直接箭头连接符 22"/>
          <p:cNvCxnSpPr>
            <a:cxnSpLocks noChangeShapeType="1"/>
          </p:cNvCxnSpPr>
          <p:nvPr/>
        </p:nvCxnSpPr>
        <p:spPr bwMode="auto">
          <a:xfrm flipH="1">
            <a:off x="1049352" y="3171488"/>
            <a:ext cx="496887" cy="452437"/>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 name="直接箭头连接符 23"/>
          <p:cNvCxnSpPr>
            <a:cxnSpLocks noChangeShapeType="1"/>
          </p:cNvCxnSpPr>
          <p:nvPr/>
        </p:nvCxnSpPr>
        <p:spPr bwMode="auto">
          <a:xfrm>
            <a:off x="1666889" y="3184188"/>
            <a:ext cx="452438" cy="463550"/>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 name="椭圆 24"/>
          <p:cNvSpPr>
            <a:spLocks noChangeArrowheads="1"/>
          </p:cNvSpPr>
          <p:nvPr/>
        </p:nvSpPr>
        <p:spPr bwMode="auto">
          <a:xfrm>
            <a:off x="894796" y="3593764"/>
            <a:ext cx="179387"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26" name="椭圆 25"/>
          <p:cNvSpPr>
            <a:spLocks noChangeArrowheads="1"/>
          </p:cNvSpPr>
          <p:nvPr/>
        </p:nvSpPr>
        <p:spPr bwMode="auto">
          <a:xfrm>
            <a:off x="2109233" y="3598526"/>
            <a:ext cx="180975"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27" name="TextBox 26"/>
          <p:cNvSpPr txBox="1">
            <a:spLocks noChangeArrowheads="1"/>
          </p:cNvSpPr>
          <p:nvPr/>
        </p:nvSpPr>
        <p:spPr bwMode="auto">
          <a:xfrm>
            <a:off x="391558" y="3506451"/>
            <a:ext cx="42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J3</a:t>
            </a:r>
            <a:endParaRPr lang="zh-CN" altLang="en-US" dirty="0"/>
          </a:p>
        </p:txBody>
      </p:sp>
      <p:sp>
        <p:nvSpPr>
          <p:cNvPr id="28" name="TextBox 27"/>
          <p:cNvSpPr txBox="1">
            <a:spLocks noChangeArrowheads="1"/>
          </p:cNvSpPr>
          <p:nvPr/>
        </p:nvSpPr>
        <p:spPr bwMode="auto">
          <a:xfrm>
            <a:off x="1563133" y="3584239"/>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J4</a:t>
            </a:r>
            <a:endParaRPr lang="zh-CN" altLang="en-US" dirty="0"/>
          </a:p>
        </p:txBody>
      </p:sp>
      <p:sp>
        <p:nvSpPr>
          <p:cNvPr id="29" name="椭圆 28"/>
          <p:cNvSpPr>
            <a:spLocks noChangeArrowheads="1"/>
          </p:cNvSpPr>
          <p:nvPr/>
        </p:nvSpPr>
        <p:spPr bwMode="auto">
          <a:xfrm>
            <a:off x="906301" y="4313694"/>
            <a:ext cx="179387" cy="179388"/>
          </a:xfrm>
          <a:prstGeom prst="ellipse">
            <a:avLst/>
          </a:prstGeom>
          <a:solidFill>
            <a:schemeClr val="tx1"/>
          </a:solidFill>
          <a:ln w="9525" algn="ctr">
            <a:solidFill>
              <a:schemeClr val="tx1"/>
            </a:solidFill>
            <a:round/>
            <a:headEnd/>
            <a:tailEnd/>
          </a:ln>
        </p:spPr>
        <p:txBody>
          <a:bodyPr/>
          <a:lstStyle/>
          <a:p>
            <a:endParaRPr lang="zh-CN" altLang="en-US"/>
          </a:p>
        </p:txBody>
      </p:sp>
      <p:cxnSp>
        <p:nvCxnSpPr>
          <p:cNvPr id="30" name="直接箭头连接符 29"/>
          <p:cNvCxnSpPr>
            <a:cxnSpLocks noChangeShapeType="1"/>
            <a:endCxn id="29" idx="0"/>
          </p:cNvCxnSpPr>
          <p:nvPr/>
        </p:nvCxnSpPr>
        <p:spPr bwMode="auto">
          <a:xfrm>
            <a:off x="996788" y="3769182"/>
            <a:ext cx="0" cy="544512"/>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 name="TextBox 30"/>
          <p:cNvSpPr txBox="1">
            <a:spLocks noChangeArrowheads="1"/>
          </p:cNvSpPr>
          <p:nvPr/>
        </p:nvSpPr>
        <p:spPr bwMode="auto">
          <a:xfrm>
            <a:off x="691988" y="4543882"/>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J4</a:t>
            </a:r>
            <a:endParaRPr lang="zh-CN" altLang="en-US"/>
          </a:p>
        </p:txBody>
      </p:sp>
      <p:cxnSp>
        <p:nvCxnSpPr>
          <p:cNvPr id="32" name="直接箭头连接符 31"/>
          <p:cNvCxnSpPr>
            <a:cxnSpLocks noChangeShapeType="1"/>
          </p:cNvCxnSpPr>
          <p:nvPr/>
        </p:nvCxnSpPr>
        <p:spPr bwMode="auto">
          <a:xfrm flipH="1">
            <a:off x="2212073" y="3774739"/>
            <a:ext cx="0" cy="519113"/>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 name="椭圆 32"/>
          <p:cNvSpPr>
            <a:spLocks noChangeArrowheads="1"/>
          </p:cNvSpPr>
          <p:nvPr/>
        </p:nvSpPr>
        <p:spPr bwMode="auto">
          <a:xfrm>
            <a:off x="2119327" y="4293852"/>
            <a:ext cx="179387"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34" name="TextBox 33"/>
          <p:cNvSpPr txBox="1">
            <a:spLocks noChangeArrowheads="1"/>
          </p:cNvSpPr>
          <p:nvPr/>
        </p:nvSpPr>
        <p:spPr bwMode="auto">
          <a:xfrm>
            <a:off x="1987564" y="4525627"/>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J3</a:t>
            </a:r>
            <a:endParaRPr lang="zh-CN" altLang="en-US"/>
          </a:p>
        </p:txBody>
      </p:sp>
      <p:cxnSp>
        <p:nvCxnSpPr>
          <p:cNvPr id="35" name="直接箭头连接符 34"/>
          <p:cNvCxnSpPr>
            <a:cxnSpLocks noChangeShapeType="1"/>
          </p:cNvCxnSpPr>
          <p:nvPr/>
        </p:nvCxnSpPr>
        <p:spPr bwMode="auto">
          <a:xfrm flipH="1">
            <a:off x="2931825" y="3142914"/>
            <a:ext cx="0" cy="519113"/>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椭圆 35"/>
          <p:cNvSpPr>
            <a:spLocks noChangeArrowheads="1"/>
          </p:cNvSpPr>
          <p:nvPr/>
        </p:nvSpPr>
        <p:spPr bwMode="auto">
          <a:xfrm>
            <a:off x="2849849" y="3647738"/>
            <a:ext cx="179387"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37" name="TextBox 36"/>
          <p:cNvSpPr txBox="1">
            <a:spLocks noChangeArrowheads="1"/>
          </p:cNvSpPr>
          <p:nvPr/>
        </p:nvSpPr>
        <p:spPr bwMode="auto">
          <a:xfrm>
            <a:off x="2378361" y="3552488"/>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a:t>J2</a:t>
            </a:r>
            <a:endParaRPr lang="zh-CN" altLang="en-US" dirty="0"/>
          </a:p>
        </p:txBody>
      </p:sp>
      <p:cxnSp>
        <p:nvCxnSpPr>
          <p:cNvPr id="38" name="直接箭头连接符 37"/>
          <p:cNvCxnSpPr>
            <a:cxnSpLocks noChangeShapeType="1"/>
          </p:cNvCxnSpPr>
          <p:nvPr/>
        </p:nvCxnSpPr>
        <p:spPr bwMode="auto">
          <a:xfrm flipH="1">
            <a:off x="2939542" y="3784610"/>
            <a:ext cx="0" cy="519113"/>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椭圆 38"/>
          <p:cNvSpPr>
            <a:spLocks noChangeArrowheads="1"/>
          </p:cNvSpPr>
          <p:nvPr/>
        </p:nvSpPr>
        <p:spPr bwMode="auto">
          <a:xfrm>
            <a:off x="2854501" y="4301024"/>
            <a:ext cx="180975" cy="179388"/>
          </a:xfrm>
          <a:prstGeom prst="ellipse">
            <a:avLst/>
          </a:prstGeom>
          <a:solidFill>
            <a:schemeClr val="tx1"/>
          </a:solidFill>
          <a:ln w="9525" algn="ctr">
            <a:solidFill>
              <a:schemeClr val="tx1"/>
            </a:solidFill>
            <a:round/>
            <a:headEnd/>
            <a:tailEnd/>
          </a:ln>
        </p:spPr>
        <p:txBody>
          <a:bodyPr/>
          <a:lstStyle/>
          <a:p>
            <a:endParaRPr lang="zh-CN" altLang="en-US"/>
          </a:p>
        </p:txBody>
      </p:sp>
      <p:sp>
        <p:nvSpPr>
          <p:cNvPr id="40" name="TextBox 39"/>
          <p:cNvSpPr txBox="1">
            <a:spLocks noChangeArrowheads="1"/>
          </p:cNvSpPr>
          <p:nvPr/>
        </p:nvSpPr>
        <p:spPr bwMode="auto">
          <a:xfrm>
            <a:off x="2643363" y="4531212"/>
            <a:ext cx="427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J4</a:t>
            </a:r>
            <a:endParaRPr lang="zh-CN" altLang="en-US"/>
          </a:p>
        </p:txBody>
      </p:sp>
      <p:sp>
        <p:nvSpPr>
          <p:cNvPr id="41" name="椭圆 40"/>
          <p:cNvSpPr>
            <a:spLocks noChangeArrowheads="1"/>
          </p:cNvSpPr>
          <p:nvPr/>
        </p:nvSpPr>
        <p:spPr bwMode="auto">
          <a:xfrm>
            <a:off x="3688837" y="2992102"/>
            <a:ext cx="179388" cy="179387"/>
          </a:xfrm>
          <a:prstGeom prst="ellipse">
            <a:avLst/>
          </a:prstGeom>
          <a:solidFill>
            <a:schemeClr val="tx1"/>
          </a:solidFill>
          <a:ln w="9525" algn="ctr">
            <a:solidFill>
              <a:schemeClr val="tx1"/>
            </a:solidFill>
            <a:round/>
            <a:headEnd/>
            <a:tailEnd/>
          </a:ln>
        </p:spPr>
        <p:txBody>
          <a:bodyPr/>
          <a:lstStyle/>
          <a:p>
            <a:endParaRPr lang="zh-CN" altLang="en-US"/>
          </a:p>
        </p:txBody>
      </p:sp>
      <p:sp>
        <p:nvSpPr>
          <p:cNvPr id="42" name="椭圆 41"/>
          <p:cNvSpPr>
            <a:spLocks noChangeArrowheads="1"/>
          </p:cNvSpPr>
          <p:nvPr/>
        </p:nvSpPr>
        <p:spPr bwMode="auto">
          <a:xfrm>
            <a:off x="3355462" y="3598527"/>
            <a:ext cx="179388"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43" name="椭圆 42"/>
          <p:cNvSpPr>
            <a:spLocks noChangeArrowheads="1"/>
          </p:cNvSpPr>
          <p:nvPr/>
        </p:nvSpPr>
        <p:spPr bwMode="auto">
          <a:xfrm>
            <a:off x="4158737" y="3589002"/>
            <a:ext cx="180975"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44" name="椭圆 43"/>
          <p:cNvSpPr>
            <a:spLocks noChangeArrowheads="1"/>
          </p:cNvSpPr>
          <p:nvPr/>
        </p:nvSpPr>
        <p:spPr bwMode="auto">
          <a:xfrm>
            <a:off x="3411025" y="4303377"/>
            <a:ext cx="179387" cy="180975"/>
          </a:xfrm>
          <a:prstGeom prst="ellipse">
            <a:avLst/>
          </a:prstGeom>
          <a:solidFill>
            <a:schemeClr val="tx1"/>
          </a:solidFill>
          <a:ln w="9525" algn="ctr">
            <a:solidFill>
              <a:schemeClr val="tx1"/>
            </a:solidFill>
            <a:round/>
            <a:headEnd/>
            <a:tailEnd/>
          </a:ln>
        </p:spPr>
        <p:txBody>
          <a:bodyPr/>
          <a:lstStyle/>
          <a:p>
            <a:endParaRPr lang="zh-CN" altLang="en-US"/>
          </a:p>
        </p:txBody>
      </p:sp>
      <p:sp>
        <p:nvSpPr>
          <p:cNvPr id="45" name="椭圆 44"/>
          <p:cNvSpPr>
            <a:spLocks noChangeArrowheads="1"/>
          </p:cNvSpPr>
          <p:nvPr/>
        </p:nvSpPr>
        <p:spPr bwMode="auto">
          <a:xfrm>
            <a:off x="4203187" y="4324014"/>
            <a:ext cx="180975" cy="179388"/>
          </a:xfrm>
          <a:prstGeom prst="ellipse">
            <a:avLst/>
          </a:prstGeom>
          <a:solidFill>
            <a:schemeClr val="tx1"/>
          </a:solidFill>
          <a:ln w="9525" algn="ctr">
            <a:solidFill>
              <a:schemeClr val="tx1"/>
            </a:solidFill>
            <a:round/>
            <a:headEnd/>
            <a:tailEnd/>
          </a:ln>
        </p:spPr>
        <p:txBody>
          <a:bodyPr/>
          <a:lstStyle/>
          <a:p>
            <a:endParaRPr lang="zh-CN" altLang="en-US"/>
          </a:p>
        </p:txBody>
      </p:sp>
      <p:cxnSp>
        <p:nvCxnSpPr>
          <p:cNvPr id="46" name="直接箭头连接符 45"/>
          <p:cNvCxnSpPr>
            <a:cxnSpLocks noChangeShapeType="1"/>
          </p:cNvCxnSpPr>
          <p:nvPr/>
        </p:nvCxnSpPr>
        <p:spPr bwMode="auto">
          <a:xfrm>
            <a:off x="3757100" y="2584114"/>
            <a:ext cx="23812" cy="428625"/>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 name="直接箭头连接符 46"/>
          <p:cNvCxnSpPr>
            <a:cxnSpLocks noChangeShapeType="1"/>
            <a:stCxn id="41" idx="4"/>
          </p:cNvCxnSpPr>
          <p:nvPr/>
        </p:nvCxnSpPr>
        <p:spPr bwMode="auto">
          <a:xfrm flipH="1">
            <a:off x="3395150" y="3171489"/>
            <a:ext cx="382587" cy="442913"/>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 name="直接箭头连接符 47"/>
          <p:cNvCxnSpPr>
            <a:cxnSpLocks noChangeShapeType="1"/>
            <a:endCxn id="43" idx="1"/>
          </p:cNvCxnSpPr>
          <p:nvPr/>
        </p:nvCxnSpPr>
        <p:spPr bwMode="auto">
          <a:xfrm>
            <a:off x="3861875" y="3165139"/>
            <a:ext cx="323850" cy="450850"/>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 name="直接箭头连接符 48"/>
          <p:cNvCxnSpPr>
            <a:cxnSpLocks noChangeShapeType="1"/>
          </p:cNvCxnSpPr>
          <p:nvPr/>
        </p:nvCxnSpPr>
        <p:spPr bwMode="auto">
          <a:xfrm>
            <a:off x="3457062" y="3784264"/>
            <a:ext cx="25400" cy="528638"/>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 name="直接箭头连接符 49"/>
          <p:cNvCxnSpPr>
            <a:cxnSpLocks noChangeShapeType="1"/>
          </p:cNvCxnSpPr>
          <p:nvPr/>
        </p:nvCxnSpPr>
        <p:spPr bwMode="auto">
          <a:xfrm>
            <a:off x="4253987" y="3795377"/>
            <a:ext cx="26988" cy="528637"/>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1" name="TextBox 50"/>
          <p:cNvSpPr txBox="1">
            <a:spLocks noChangeArrowheads="1"/>
          </p:cNvSpPr>
          <p:nvPr/>
        </p:nvSpPr>
        <p:spPr bwMode="auto">
          <a:xfrm>
            <a:off x="3944425" y="2834939"/>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J1</a:t>
            </a:r>
            <a:endParaRPr lang="zh-CN" altLang="en-US"/>
          </a:p>
        </p:txBody>
      </p:sp>
      <p:sp>
        <p:nvSpPr>
          <p:cNvPr id="52" name="TextBox 51"/>
          <p:cNvSpPr txBox="1">
            <a:spLocks noChangeArrowheads="1"/>
          </p:cNvSpPr>
          <p:nvPr/>
        </p:nvSpPr>
        <p:spPr bwMode="auto">
          <a:xfrm>
            <a:off x="2995100" y="3585827"/>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J3</a:t>
            </a:r>
            <a:endParaRPr lang="zh-CN" altLang="en-US"/>
          </a:p>
        </p:txBody>
      </p:sp>
      <p:sp>
        <p:nvSpPr>
          <p:cNvPr id="53" name="TextBox 52"/>
          <p:cNvSpPr txBox="1">
            <a:spLocks noChangeArrowheads="1"/>
          </p:cNvSpPr>
          <p:nvPr/>
        </p:nvSpPr>
        <p:spPr bwMode="auto">
          <a:xfrm>
            <a:off x="4082537" y="4554202"/>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J3</a:t>
            </a:r>
            <a:endParaRPr lang="zh-CN" altLang="en-US"/>
          </a:p>
        </p:txBody>
      </p:sp>
      <p:sp>
        <p:nvSpPr>
          <p:cNvPr id="54" name="TextBox 53"/>
          <p:cNvSpPr txBox="1">
            <a:spLocks noChangeArrowheads="1"/>
          </p:cNvSpPr>
          <p:nvPr/>
        </p:nvSpPr>
        <p:spPr bwMode="auto">
          <a:xfrm>
            <a:off x="4373050" y="3585827"/>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J4</a:t>
            </a:r>
            <a:endParaRPr lang="zh-CN" altLang="en-US"/>
          </a:p>
        </p:txBody>
      </p:sp>
      <p:sp>
        <p:nvSpPr>
          <p:cNvPr id="55" name="TextBox 54"/>
          <p:cNvSpPr txBox="1">
            <a:spLocks noChangeArrowheads="1"/>
          </p:cNvSpPr>
          <p:nvPr/>
        </p:nvSpPr>
        <p:spPr bwMode="auto">
          <a:xfrm>
            <a:off x="3260212" y="4566902"/>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a:t>J4</a:t>
            </a:r>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47640382"/>
              </p:ext>
            </p:extLst>
          </p:nvPr>
        </p:nvGraphicFramePr>
        <p:xfrm>
          <a:off x="4508170" y="1840873"/>
          <a:ext cx="4541940" cy="3083215"/>
        </p:xfrm>
        <a:graphic>
          <a:graphicData uri="http://schemas.openxmlformats.org/presentationml/2006/ole">
            <mc:AlternateContent xmlns:mc="http://schemas.openxmlformats.org/markup-compatibility/2006">
              <mc:Choice xmlns:v="urn:schemas-microsoft-com:vml" Requires="v">
                <p:oleObj spid="_x0000_s19545" name="Visio" r:id="rId4" imgW="4222955" imgH="2898817" progId="Visio.Drawing.11">
                  <p:embed/>
                </p:oleObj>
              </mc:Choice>
              <mc:Fallback>
                <p:oleObj name="Visio" r:id="rId4" imgW="4222955" imgH="289881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170" y="1840873"/>
                        <a:ext cx="4541940" cy="3083215"/>
                      </a:xfrm>
                      <a:prstGeom prst="rect">
                        <a:avLst/>
                      </a:prstGeom>
                      <a:noFill/>
                    </p:spPr>
                  </p:pic>
                </p:oleObj>
              </mc:Fallback>
            </mc:AlternateContent>
          </a:graphicData>
        </a:graphic>
      </p:graphicFrame>
      <p:cxnSp>
        <p:nvCxnSpPr>
          <p:cNvPr id="5" name="直接连接符 4"/>
          <p:cNvCxnSpPr/>
          <p:nvPr/>
        </p:nvCxnSpPr>
        <p:spPr>
          <a:xfrm>
            <a:off x="5228184" y="3671489"/>
            <a:ext cx="504056" cy="5246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668344" y="3659247"/>
            <a:ext cx="504056" cy="5246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5241486" y="3700410"/>
            <a:ext cx="495672" cy="4921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7676728" y="3674401"/>
            <a:ext cx="495672" cy="4921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1988" y="1287041"/>
            <a:ext cx="4801314" cy="400110"/>
          </a:xfrm>
          <a:prstGeom prst="rect">
            <a:avLst/>
          </a:prstGeom>
          <a:noFill/>
        </p:spPr>
        <p:txBody>
          <a:bodyPr wrap="none" rtlCol="0">
            <a:spAutoFit/>
          </a:bodyPr>
          <a:lstStyle/>
          <a:p>
            <a:r>
              <a:rPr lang="zh-CN" altLang="en-US" sz="2000" dirty="0" smtClean="0">
                <a:latin typeface="华文楷体" pitchFamily="2" charset="-122"/>
                <a:ea typeface="华文楷体" pitchFamily="2" charset="-122"/>
              </a:rPr>
              <a:t>使用分支限界策略进行剪支，以优化算法</a:t>
            </a:r>
            <a:endParaRPr lang="zh-CN" altLang="en-US" sz="2000" dirty="0">
              <a:latin typeface="华文楷体" pitchFamily="2" charset="-122"/>
              <a:ea typeface="华文楷体" pitchFamily="2" charset="-122"/>
            </a:endParaRPr>
          </a:p>
        </p:txBody>
      </p:sp>
      <p:sp>
        <p:nvSpPr>
          <p:cNvPr id="4" name="灯片编号占位符 3"/>
          <p:cNvSpPr>
            <a:spLocks noGrp="1"/>
          </p:cNvSpPr>
          <p:nvPr>
            <p:ph type="sldNum" sz="quarter" idx="12"/>
          </p:nvPr>
        </p:nvSpPr>
        <p:spPr/>
        <p:txBody>
          <a:bodyPr/>
          <a:lstStyle/>
          <a:p>
            <a:pPr>
              <a:defRPr/>
            </a:pPr>
            <a:fld id="{3BC7CAD4-1D8C-4E04-BBE8-C566A520DF56}" type="slidenum">
              <a:rPr lang="zh-CN" altLang="en-US" smtClean="0"/>
              <a:pPr>
                <a:defRPr/>
              </a:pPr>
              <a:t>23</a:t>
            </a:fld>
            <a:endParaRPr lang="zh-CN" altLang="en-US"/>
          </a:p>
        </p:txBody>
      </p:sp>
    </p:spTree>
    <p:extLst>
      <p:ext uri="{BB962C8B-B14F-4D97-AF65-F5344CB8AC3E}">
        <p14:creationId xmlns:p14="http://schemas.microsoft.com/office/powerpoint/2010/main" val="362529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arn(inVertical)">
                                      <p:cBhvr>
                                        <p:cTn id="10" dur="500"/>
                                        <p:tgtEl>
                                          <p:spTgt spid="6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500"/>
                                        <p:tgtEl>
                                          <p:spTgt spid="19"/>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up)">
                                      <p:cBhvr>
                                        <p:cTn id="52" dur="500"/>
                                        <p:tgtEl>
                                          <p:spTgt spid="22"/>
                                        </p:tgtEl>
                                      </p:cBhvr>
                                    </p:animEffect>
                                  </p:childTnLst>
                                </p:cTn>
                              </p:par>
                              <p:par>
                                <p:cTn id="53" presetID="22" presetClass="entr" presetSubtype="1"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up)">
                                      <p:cBhvr>
                                        <p:cTn id="55" dur="500"/>
                                        <p:tgtEl>
                                          <p:spTgt spid="24"/>
                                        </p:tgtEl>
                                      </p:cBhvr>
                                    </p:animEffect>
                                  </p:childTnLst>
                                </p:cTn>
                              </p:par>
                              <p:par>
                                <p:cTn id="56" presetID="22" presetClass="entr" presetSubtype="1"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500"/>
                                        <p:tgtEl>
                                          <p:spTgt spid="2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up)">
                                      <p:cBhvr>
                                        <p:cTn id="61" dur="500"/>
                                        <p:tgtEl>
                                          <p:spTgt spid="2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up)">
                                      <p:cBhvr>
                                        <p:cTn id="64" dur="500"/>
                                        <p:tgtEl>
                                          <p:spTgt spid="25"/>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up)">
                                      <p:cBhvr>
                                        <p:cTn id="70" dur="500"/>
                                        <p:tgtEl>
                                          <p:spTgt spid="26"/>
                                        </p:tgtEl>
                                      </p:cBhvr>
                                    </p:animEffect>
                                  </p:childTnLst>
                                </p:cTn>
                              </p:par>
                              <p:par>
                                <p:cTn id="71" presetID="22" presetClass="entr" presetSubtype="1"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up)">
                                      <p:cBhvr>
                                        <p:cTn id="73" dur="500"/>
                                        <p:tgtEl>
                                          <p:spTgt spid="30"/>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up)">
                                      <p:cBhvr>
                                        <p:cTn id="79" dur="500"/>
                                        <p:tgtEl>
                                          <p:spTgt spid="31"/>
                                        </p:tgtEl>
                                      </p:cBhvr>
                                    </p:animEffect>
                                  </p:childTnLst>
                                </p:cTn>
                              </p:par>
                              <p:par>
                                <p:cTn id="80" presetID="22" presetClass="entr" presetSubtype="1" fill="hold"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up)">
                                      <p:cBhvr>
                                        <p:cTn id="85" dur="500"/>
                                        <p:tgtEl>
                                          <p:spTgt spid="33"/>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up)">
                                      <p:cBhvr>
                                        <p:cTn id="88" dur="500"/>
                                        <p:tgtEl>
                                          <p:spTgt spid="34"/>
                                        </p:tgtEl>
                                      </p:cBhvr>
                                    </p:animEffect>
                                  </p:childTnLst>
                                </p:cTn>
                              </p:par>
                              <p:par>
                                <p:cTn id="89" presetID="22" presetClass="entr" presetSubtype="1"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up)">
                                      <p:cBhvr>
                                        <p:cTn id="91" dur="500"/>
                                        <p:tgtEl>
                                          <p:spTgt spid="35"/>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up)">
                                      <p:cBhvr>
                                        <p:cTn id="94" dur="500"/>
                                        <p:tgtEl>
                                          <p:spTgt spid="37"/>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up)">
                                      <p:cBhvr>
                                        <p:cTn id="97" dur="500"/>
                                        <p:tgtEl>
                                          <p:spTgt spid="36"/>
                                        </p:tgtEl>
                                      </p:cBhvr>
                                    </p:animEffect>
                                  </p:childTnLst>
                                </p:cTn>
                              </p:par>
                              <p:par>
                                <p:cTn id="98" presetID="22" presetClass="entr" presetSubtype="1"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up)">
                                      <p:cBhvr>
                                        <p:cTn id="100" dur="500"/>
                                        <p:tgtEl>
                                          <p:spTgt spid="38"/>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up)">
                                      <p:cBhvr>
                                        <p:cTn id="103" dur="500"/>
                                        <p:tgtEl>
                                          <p:spTgt spid="40"/>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up)">
                                      <p:cBhvr>
                                        <p:cTn id="106" dur="500"/>
                                        <p:tgtEl>
                                          <p:spTgt spid="39"/>
                                        </p:tgtEl>
                                      </p:cBhvr>
                                    </p:animEffect>
                                  </p:childTnLst>
                                </p:cTn>
                              </p:par>
                              <p:par>
                                <p:cTn id="107" presetID="22" presetClass="entr" presetSubtype="1"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up)">
                                      <p:cBhvr>
                                        <p:cTn id="109" dur="500"/>
                                        <p:tgtEl>
                                          <p:spTgt spid="46"/>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wipe(up)">
                                      <p:cBhvr>
                                        <p:cTn id="112" dur="500"/>
                                        <p:tgtEl>
                                          <p:spTgt spid="41"/>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wipe(up)">
                                      <p:cBhvr>
                                        <p:cTn id="115" dur="500"/>
                                        <p:tgtEl>
                                          <p:spTgt spid="51"/>
                                        </p:tgtEl>
                                      </p:cBhvr>
                                    </p:animEffect>
                                  </p:childTnLst>
                                </p:cTn>
                              </p:par>
                              <p:par>
                                <p:cTn id="116" presetID="22" presetClass="entr" presetSubtype="1" fill="hold"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par>
                                <p:cTn id="119" presetID="22" presetClass="entr" presetSubtype="1" fill="hold" nodeType="withEffect">
                                  <p:stCondLst>
                                    <p:cond delay="0"/>
                                  </p:stCondLst>
                                  <p:childTnLst>
                                    <p:set>
                                      <p:cBhvr>
                                        <p:cTn id="120" dur="1" fill="hold">
                                          <p:stCondLst>
                                            <p:cond delay="0"/>
                                          </p:stCondLst>
                                        </p:cTn>
                                        <p:tgtEl>
                                          <p:spTgt spid="47"/>
                                        </p:tgtEl>
                                        <p:attrNameLst>
                                          <p:attrName>style.visibility</p:attrName>
                                        </p:attrNameLst>
                                      </p:cBhvr>
                                      <p:to>
                                        <p:strVal val="visible"/>
                                      </p:to>
                                    </p:set>
                                    <p:animEffect transition="in" filter="wipe(up)">
                                      <p:cBhvr>
                                        <p:cTn id="121" dur="500"/>
                                        <p:tgtEl>
                                          <p:spTgt spid="47"/>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wipe(up)">
                                      <p:cBhvr>
                                        <p:cTn id="124" dur="500"/>
                                        <p:tgtEl>
                                          <p:spTgt spid="52"/>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wipe(up)">
                                      <p:cBhvr>
                                        <p:cTn id="127" dur="500"/>
                                        <p:tgtEl>
                                          <p:spTgt spid="42"/>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wipe(up)">
                                      <p:cBhvr>
                                        <p:cTn id="130" dur="500"/>
                                        <p:tgtEl>
                                          <p:spTgt spid="43"/>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up)">
                                      <p:cBhvr>
                                        <p:cTn id="133" dur="500"/>
                                        <p:tgtEl>
                                          <p:spTgt spid="54"/>
                                        </p:tgtEl>
                                      </p:cBhvr>
                                    </p:animEffect>
                                  </p:childTnLst>
                                </p:cTn>
                              </p:par>
                              <p:par>
                                <p:cTn id="134" presetID="22" presetClass="entr" presetSubtype="1" fill="hold"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wipe(up)">
                                      <p:cBhvr>
                                        <p:cTn id="136" dur="500"/>
                                        <p:tgtEl>
                                          <p:spTgt spid="50"/>
                                        </p:tgtEl>
                                      </p:cBhvr>
                                    </p:animEffect>
                                  </p:childTnLst>
                                </p:cTn>
                              </p:par>
                              <p:par>
                                <p:cTn id="137" presetID="22" presetClass="entr" presetSubtype="1" fill="hold"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wipe(up)">
                                      <p:cBhvr>
                                        <p:cTn id="139" dur="500"/>
                                        <p:tgtEl>
                                          <p:spTgt spid="49"/>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44"/>
                                        </p:tgtEl>
                                        <p:attrNameLst>
                                          <p:attrName>style.visibility</p:attrName>
                                        </p:attrNameLst>
                                      </p:cBhvr>
                                      <p:to>
                                        <p:strVal val="visible"/>
                                      </p:to>
                                    </p:set>
                                    <p:animEffect transition="in" filter="wipe(up)">
                                      <p:cBhvr>
                                        <p:cTn id="142" dur="500"/>
                                        <p:tgtEl>
                                          <p:spTgt spid="44"/>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up)">
                                      <p:cBhvr>
                                        <p:cTn id="145" dur="500"/>
                                        <p:tgtEl>
                                          <p:spTgt spid="55"/>
                                        </p:tgtEl>
                                      </p:cBhvr>
                                    </p:animEffect>
                                  </p:childTnLst>
                                </p:cTn>
                              </p:par>
                              <p:par>
                                <p:cTn id="146" presetID="22" presetClass="entr" presetSubtype="1" fill="hold" grpId="0" nodeType="withEffect">
                                  <p:stCondLst>
                                    <p:cond delay="0"/>
                                  </p:stCondLst>
                                  <p:childTnLst>
                                    <p:set>
                                      <p:cBhvr>
                                        <p:cTn id="147" dur="1" fill="hold">
                                          <p:stCondLst>
                                            <p:cond delay="0"/>
                                          </p:stCondLst>
                                        </p:cTn>
                                        <p:tgtEl>
                                          <p:spTgt spid="45"/>
                                        </p:tgtEl>
                                        <p:attrNameLst>
                                          <p:attrName>style.visibility</p:attrName>
                                        </p:attrNameLst>
                                      </p:cBhvr>
                                      <p:to>
                                        <p:strVal val="visible"/>
                                      </p:to>
                                    </p:set>
                                    <p:animEffect transition="in" filter="wipe(up)">
                                      <p:cBhvr>
                                        <p:cTn id="148" dur="500"/>
                                        <p:tgtEl>
                                          <p:spTgt spid="45"/>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wipe(up)">
                                      <p:cBhvr>
                                        <p:cTn id="151" dur="500"/>
                                        <p:tgtEl>
                                          <p:spTgt spid="5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3"/>
                                        </p:tgtEl>
                                        <p:attrNameLst>
                                          <p:attrName>style.visibility</p:attrName>
                                        </p:attrNameLst>
                                      </p:cBhvr>
                                      <p:to>
                                        <p:strVal val="visible"/>
                                      </p:to>
                                    </p:set>
                                    <p:animEffect transition="in" filter="wipe(up)">
                                      <p:cBhvr>
                                        <p:cTn id="156" dur="500"/>
                                        <p:tgtEl>
                                          <p:spTgt spid="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fade">
                                      <p:cBhvr>
                                        <p:cTn id="161" dur="500"/>
                                        <p:tgtEl>
                                          <p:spTgt spid="61"/>
                                        </p:tgtEl>
                                      </p:cBhvr>
                                    </p:animEffect>
                                  </p:childTnLst>
                                </p:cTn>
                              </p:par>
                              <p:par>
                                <p:cTn id="162" presetID="10" presetClass="entr" presetSubtype="0" fill="hold" nodeType="with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fade">
                                      <p:cBhvr>
                                        <p:cTn id="164" dur="500"/>
                                        <p:tgtEl>
                                          <p:spTgt spid="5"/>
                                        </p:tgtEl>
                                      </p:cBhvr>
                                    </p:animEffect>
                                  </p:childTnLst>
                                </p:cTn>
                              </p:par>
                              <p:par>
                                <p:cTn id="165" presetID="10" presetClass="entr" presetSubtype="0" fill="hold" nodeType="with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fade">
                                      <p:cBhvr>
                                        <p:cTn id="167" dur="500"/>
                                        <p:tgtEl>
                                          <p:spTgt spid="60"/>
                                        </p:tgtEl>
                                      </p:cBhvr>
                                    </p:animEffect>
                                  </p:childTnLst>
                                </p:cTn>
                              </p:par>
                              <p:par>
                                <p:cTn id="168" presetID="10" presetClass="entr" presetSubtype="0" fill="hold" nodeType="withEffect">
                                  <p:stCondLst>
                                    <p:cond delay="0"/>
                                  </p:stCondLst>
                                  <p:childTnLst>
                                    <p:set>
                                      <p:cBhvr>
                                        <p:cTn id="169" dur="1" fill="hold">
                                          <p:stCondLst>
                                            <p:cond delay="0"/>
                                          </p:stCondLst>
                                        </p:cTn>
                                        <p:tgtEl>
                                          <p:spTgt spid="63"/>
                                        </p:tgtEl>
                                        <p:attrNameLst>
                                          <p:attrName>style.visibility</p:attrName>
                                        </p:attrNameLst>
                                      </p:cBhvr>
                                      <p:to>
                                        <p:strVal val="visible"/>
                                      </p:to>
                                    </p:set>
                                    <p:animEffect transition="in" filter="fade">
                                      <p:cBhvr>
                                        <p:cTn id="17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P spid="13" grpId="0" animBg="1"/>
      <p:bldP spid="14" grpId="0" animBg="1"/>
      <p:bldP spid="15" grpId="0"/>
      <p:bldP spid="16" grpId="0"/>
      <p:bldP spid="19" grpId="0" animBg="1"/>
      <p:bldP spid="20" grpId="0" animBg="1"/>
      <p:bldP spid="21" grpId="0"/>
      <p:bldP spid="22" grpId="0"/>
      <p:bldP spid="25" grpId="0" animBg="1"/>
      <p:bldP spid="26" grpId="0" animBg="1"/>
      <p:bldP spid="27" grpId="0"/>
      <p:bldP spid="28" grpId="0"/>
      <p:bldP spid="29" grpId="0" animBg="1"/>
      <p:bldP spid="31" grpId="0"/>
      <p:bldP spid="33" grpId="0" animBg="1"/>
      <p:bldP spid="34" grpId="0"/>
      <p:bldP spid="36" grpId="0" animBg="1"/>
      <p:bldP spid="37" grpId="0"/>
      <p:bldP spid="39" grpId="0" animBg="1"/>
      <p:bldP spid="40" grpId="0"/>
      <p:bldP spid="41" grpId="0" animBg="1"/>
      <p:bldP spid="42" grpId="0" animBg="1"/>
      <p:bldP spid="43" grpId="0" animBg="1"/>
      <p:bldP spid="44" grpId="0" animBg="1"/>
      <p:bldP spid="45" grpId="0" animBg="1"/>
      <p:bldP spid="51" grpId="0"/>
      <p:bldP spid="52" grpId="0"/>
      <p:bldP spid="53" grpId="0"/>
      <p:bldP spid="54" grpId="0"/>
      <p:bldP spid="55" grpId="0"/>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graphicFrame>
        <p:nvGraphicFramePr>
          <p:cNvPr id="8" name="对象 7"/>
          <p:cNvGraphicFramePr>
            <a:graphicFrameLocks noChangeAspect="1"/>
          </p:cNvGraphicFramePr>
          <p:nvPr>
            <p:extLst>
              <p:ext uri="{D42A27DB-BD31-4B8C-83A1-F6EECF244321}">
                <p14:modId xmlns:p14="http://schemas.microsoft.com/office/powerpoint/2010/main" val="852864152"/>
              </p:ext>
            </p:extLst>
          </p:nvPr>
        </p:nvGraphicFramePr>
        <p:xfrm>
          <a:off x="179512" y="1844824"/>
          <a:ext cx="4541940" cy="3083215"/>
        </p:xfrm>
        <a:graphic>
          <a:graphicData uri="http://schemas.openxmlformats.org/presentationml/2006/ole">
            <mc:AlternateContent xmlns:mc="http://schemas.openxmlformats.org/markup-compatibility/2006">
              <mc:Choice xmlns:v="urn:schemas-microsoft-com:vml" Requires="v">
                <p:oleObj spid="_x0000_s20569" name="Visio" r:id="rId4" imgW="4222955" imgH="2898817" progId="Visio.Drawing.11">
                  <p:embed/>
                </p:oleObj>
              </mc:Choice>
              <mc:Fallback>
                <p:oleObj name="Visio" r:id="rId4" imgW="4222955" imgH="289881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844824"/>
                        <a:ext cx="4541940" cy="3083215"/>
                      </a:xfrm>
                      <a:prstGeom prst="rect">
                        <a:avLst/>
                      </a:prstGeom>
                      <a:noFill/>
                    </p:spPr>
                  </p:pic>
                </p:oleObj>
              </mc:Fallback>
            </mc:AlternateContent>
          </a:graphicData>
        </a:graphic>
      </p:graphicFrame>
      <p:cxnSp>
        <p:nvCxnSpPr>
          <p:cNvPr id="9" name="直接连接符 8"/>
          <p:cNvCxnSpPr/>
          <p:nvPr/>
        </p:nvCxnSpPr>
        <p:spPr>
          <a:xfrm>
            <a:off x="899526" y="3675440"/>
            <a:ext cx="504056" cy="5246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339686" y="3663198"/>
            <a:ext cx="504056" cy="5246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912828" y="3704361"/>
            <a:ext cx="495672" cy="4921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348070" y="3678352"/>
            <a:ext cx="495672" cy="4921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8777" y="713098"/>
            <a:ext cx="3002745" cy="400110"/>
          </a:xfrm>
          <a:prstGeom prst="rect">
            <a:avLst/>
          </a:prstGeom>
          <a:noFill/>
        </p:spPr>
        <p:txBody>
          <a:bodyPr wrap="none" rtlCol="0">
            <a:spAutoFit/>
          </a:bodyPr>
          <a:lstStyle/>
          <a:p>
            <a:pPr marL="285750" indent="-285750">
              <a:buFont typeface="Wingdings" pitchFamily="2" charset="2"/>
              <a:buChar char="u"/>
            </a:pPr>
            <a:r>
              <a:rPr lang="en-US" altLang="zh-CN" sz="2000" dirty="0" err="1" smtClean="0">
                <a:latin typeface="+mn-lt"/>
                <a:ea typeface="华文楷体" pitchFamily="2" charset="-122"/>
              </a:rPr>
              <a:t>HillClimbingTF_BBS</a:t>
            </a:r>
            <a:r>
              <a:rPr lang="zh-CN" altLang="en-US" sz="2000" dirty="0" smtClean="0">
                <a:latin typeface="+mn-lt"/>
                <a:ea typeface="华文楷体" pitchFamily="2" charset="-122"/>
              </a:rPr>
              <a:t>算法</a:t>
            </a:r>
            <a:endParaRPr lang="zh-CN" altLang="en-US" sz="2000" dirty="0">
              <a:latin typeface="+mn-lt"/>
              <a:ea typeface="华文楷体" pitchFamily="2" charset="-122"/>
            </a:endParaRPr>
          </a:p>
        </p:txBody>
      </p:sp>
      <p:sp>
        <p:nvSpPr>
          <p:cNvPr id="14" name="圆角矩形 13"/>
          <p:cNvSpPr/>
          <p:nvPr/>
        </p:nvSpPr>
        <p:spPr bwMode="auto">
          <a:xfrm>
            <a:off x="5169584" y="664950"/>
            <a:ext cx="3117256" cy="2739644"/>
          </a:xfrm>
          <a:prstGeom prst="roundRect">
            <a:avLst/>
          </a:prstGeom>
          <a:noFill/>
          <a:ln w="25400" cap="flat" cmpd="sng" algn="ctr">
            <a:solidFill>
              <a:srgbClr val="00B0F0"/>
            </a:solidFill>
            <a:prstDash val="solid"/>
            <a:round/>
            <a:headEnd type="none" w="med" len="med"/>
            <a:tailEnd type="none" w="med" len="med"/>
          </a:ln>
          <a:effectLst>
            <a:outerShdw blurRad="50800" dist="38100" algn="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TextBox 14"/>
          <p:cNvSpPr txBox="1"/>
          <p:nvPr/>
        </p:nvSpPr>
        <p:spPr>
          <a:xfrm>
            <a:off x="5469812" y="1052654"/>
            <a:ext cx="2535448" cy="2031325"/>
          </a:xfrm>
          <a:prstGeom prst="rect">
            <a:avLst/>
          </a:prstGeom>
          <a:noFill/>
        </p:spPr>
        <p:txBody>
          <a:bodyPr wrap="square" rtlCol="0">
            <a:spAutoFit/>
          </a:bodyPr>
          <a:lstStyle/>
          <a:p>
            <a:r>
              <a:rPr lang="en-US" altLang="zh-CN" dirty="0">
                <a:latin typeface="华文楷体" pitchFamily="2" charset="-122"/>
                <a:ea typeface="华文楷体" pitchFamily="2" charset="-122"/>
              </a:rPr>
              <a:t>(1)</a:t>
            </a:r>
            <a:r>
              <a:rPr lang="zh-CN" altLang="zh-CN" dirty="0">
                <a:latin typeface="华文楷体" pitchFamily="2" charset="-122"/>
                <a:ea typeface="华文楷体" pitchFamily="2" charset="-122"/>
              </a:rPr>
              <a:t>该个体认识的成员相对较多，也就是图</a:t>
            </a:r>
            <a:r>
              <a:rPr lang="en-US" altLang="zh-CN" dirty="0">
                <a:latin typeface="华文楷体" pitchFamily="2" charset="-122"/>
                <a:ea typeface="华文楷体" pitchFamily="2" charset="-122"/>
              </a:rPr>
              <a:t>G</a:t>
            </a:r>
            <a:r>
              <a:rPr lang="zh-CN" altLang="zh-CN" dirty="0">
                <a:latin typeface="华文楷体" pitchFamily="2" charset="-122"/>
                <a:ea typeface="华文楷体" pitchFamily="2" charset="-122"/>
              </a:rPr>
              <a:t>中节点的度较大；</a:t>
            </a:r>
          </a:p>
          <a:p>
            <a:r>
              <a:rPr lang="en-US" altLang="zh-CN" dirty="0">
                <a:latin typeface="华文楷体" pitchFamily="2" charset="-122"/>
                <a:ea typeface="华文楷体" pitchFamily="2" charset="-122"/>
              </a:rPr>
              <a:t>(2)</a:t>
            </a:r>
            <a:r>
              <a:rPr lang="zh-CN" altLang="zh-CN" dirty="0">
                <a:latin typeface="华文楷体" pitchFamily="2" charset="-122"/>
                <a:ea typeface="华文楷体" pitchFamily="2" charset="-122"/>
              </a:rPr>
              <a:t>所会技能对任务的覆盖率相对较大；</a:t>
            </a:r>
          </a:p>
          <a:p>
            <a:r>
              <a:rPr lang="en-US" altLang="zh-CN" dirty="0">
                <a:latin typeface="华文楷体" pitchFamily="2" charset="-122"/>
                <a:ea typeface="华文楷体" pitchFamily="2" charset="-122"/>
              </a:rPr>
              <a:t>(3)</a:t>
            </a:r>
            <a:r>
              <a:rPr lang="zh-CN" altLang="zh-CN" dirty="0">
                <a:latin typeface="华文楷体" pitchFamily="2" charset="-122"/>
                <a:ea typeface="华文楷体" pitchFamily="2" charset="-122"/>
              </a:rPr>
              <a:t>完成所会技能的平均时间相对较短。</a:t>
            </a:r>
          </a:p>
        </p:txBody>
      </p:sp>
      <p:sp>
        <p:nvSpPr>
          <p:cNvPr id="2" name="矩形 1"/>
          <p:cNvSpPr/>
          <p:nvPr/>
        </p:nvSpPr>
        <p:spPr>
          <a:xfrm>
            <a:off x="1212309" y="1318222"/>
            <a:ext cx="949816" cy="387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320387" y="1336594"/>
            <a:ext cx="780983" cy="369332"/>
          </a:xfrm>
          <a:prstGeom prst="rect">
            <a:avLst/>
          </a:prstGeom>
          <a:noFill/>
        </p:spPr>
        <p:txBody>
          <a:bodyPr wrap="none" rtlCol="0">
            <a:spAutoFit/>
          </a:bodyPr>
          <a:lstStyle/>
          <a:p>
            <a:r>
              <a:rPr lang="en-US" altLang="zh-CN" dirty="0" smtClean="0">
                <a:solidFill>
                  <a:srgbClr val="0070C0"/>
                </a:solidFill>
                <a:latin typeface="+mj-lt"/>
              </a:rPr>
              <a:t>leader</a:t>
            </a:r>
            <a:endParaRPr lang="zh-CN" altLang="en-US" dirty="0">
              <a:solidFill>
                <a:srgbClr val="0070C0"/>
              </a:solidFill>
              <a:latin typeface="+mj-lt"/>
            </a:endParaRPr>
          </a:p>
        </p:txBody>
      </p:sp>
      <p:sp>
        <p:nvSpPr>
          <p:cNvPr id="5" name="上弧形箭头 4"/>
          <p:cNvSpPr/>
          <p:nvPr/>
        </p:nvSpPr>
        <p:spPr>
          <a:xfrm rot="2446482">
            <a:off x="2276301" y="1503547"/>
            <a:ext cx="576064" cy="2747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483"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748"/>
          <a:stretch/>
        </p:blipFill>
        <p:spPr bwMode="auto">
          <a:xfrm>
            <a:off x="4376001" y="3428743"/>
            <a:ext cx="4487821" cy="337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pPr>
              <a:defRPr/>
            </a:pPr>
            <a:fld id="{3BC7CAD4-1D8C-4E04-BBE8-C566A520DF56}" type="slidenum">
              <a:rPr lang="zh-CN" altLang="en-US" smtClean="0"/>
              <a:pPr>
                <a:defRPr/>
              </a:pPr>
              <a:t>24</a:t>
            </a:fld>
            <a:endParaRPr lang="zh-CN" altLang="en-US"/>
          </a:p>
        </p:txBody>
      </p:sp>
    </p:spTree>
    <p:extLst>
      <p:ext uri="{BB962C8B-B14F-4D97-AF65-F5344CB8AC3E}">
        <p14:creationId xmlns:p14="http://schemas.microsoft.com/office/powerpoint/2010/main" val="114183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inVertical)">
                                      <p:cBhvr>
                                        <p:cTn id="41" dur="500"/>
                                        <p:tgtEl>
                                          <p:spTgt spid="15"/>
                                        </p:tgtEl>
                                      </p:cBhvr>
                                    </p:animEffect>
                                  </p:childTnLst>
                                </p:cTn>
                              </p:par>
                              <p:par>
                                <p:cTn id="42" presetID="16" presetClass="entr" presetSubtype="21" fill="hold" nodeType="withEffect">
                                  <p:stCondLst>
                                    <p:cond delay="0"/>
                                  </p:stCondLst>
                                  <p:childTnLst>
                                    <p:set>
                                      <p:cBhvr>
                                        <p:cTn id="43" dur="1" fill="hold">
                                          <p:stCondLst>
                                            <p:cond delay="0"/>
                                          </p:stCondLst>
                                        </p:cTn>
                                        <p:tgtEl>
                                          <p:spTgt spid="20483"/>
                                        </p:tgtEl>
                                        <p:attrNameLst>
                                          <p:attrName>style.visibility</p:attrName>
                                        </p:attrNameLst>
                                      </p:cBhvr>
                                      <p:to>
                                        <p:strVal val="visible"/>
                                      </p:to>
                                    </p:set>
                                    <p:animEffect transition="in" filter="barn(inVertical)">
                                      <p:cBhvr>
                                        <p:cTn id="44"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2" grpId="0" animBg="1"/>
      <p:bldP spid="3"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8" name="TextBox 7"/>
          <p:cNvSpPr txBox="1"/>
          <p:nvPr/>
        </p:nvSpPr>
        <p:spPr>
          <a:xfrm>
            <a:off x="588777" y="713098"/>
            <a:ext cx="3038011" cy="400110"/>
          </a:xfrm>
          <a:prstGeom prst="rect">
            <a:avLst/>
          </a:prstGeom>
          <a:noFill/>
        </p:spPr>
        <p:txBody>
          <a:bodyPr wrap="none" rtlCol="0">
            <a:spAutoFit/>
          </a:bodyPr>
          <a:lstStyle/>
          <a:p>
            <a:pPr marL="285750" indent="-285750">
              <a:buFont typeface="Wingdings" pitchFamily="2" charset="2"/>
              <a:buChar char="u"/>
            </a:pPr>
            <a:r>
              <a:rPr lang="zh-CN" altLang="en-US" sz="2000" dirty="0" smtClean="0">
                <a:latin typeface="华文楷体" pitchFamily="2" charset="-122"/>
                <a:ea typeface="华文楷体" pitchFamily="2" charset="-122"/>
              </a:rPr>
              <a:t>动态规划求解时间代价</a:t>
            </a:r>
            <a:endParaRPr lang="zh-CN" altLang="en-US" sz="2000" dirty="0">
              <a:latin typeface="华文楷体" pitchFamily="2" charset="-122"/>
              <a:ea typeface="华文楷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06099148"/>
              </p:ext>
            </p:extLst>
          </p:nvPr>
        </p:nvGraphicFramePr>
        <p:xfrm>
          <a:off x="755576" y="1556792"/>
          <a:ext cx="2290274" cy="1296144"/>
        </p:xfrm>
        <a:graphic>
          <a:graphicData uri="http://schemas.openxmlformats.org/presentationml/2006/ole">
            <mc:AlternateContent xmlns:mc="http://schemas.openxmlformats.org/markup-compatibility/2006">
              <mc:Choice xmlns:v="urn:schemas-microsoft-com:vml" Requires="v">
                <p:oleObj spid="_x0000_s22697" r:id="rId4" imgW="2593052" imgH="1502720" progId="Visio.Drawing.11">
                  <p:embed/>
                </p:oleObj>
              </mc:Choice>
              <mc:Fallback>
                <p:oleObj r:id="rId4" imgW="2593052" imgH="150272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556792"/>
                        <a:ext cx="2290274" cy="1296144"/>
                      </a:xfrm>
                      <a:prstGeom prst="rect">
                        <a:avLst/>
                      </a:prstGeom>
                      <a:no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35726077"/>
              </p:ext>
            </p:extLst>
          </p:nvPr>
        </p:nvGraphicFramePr>
        <p:xfrm>
          <a:off x="827584" y="3501008"/>
          <a:ext cx="2125385" cy="2232248"/>
        </p:xfrm>
        <a:graphic>
          <a:graphicData uri="http://schemas.openxmlformats.org/presentationml/2006/ole">
            <mc:AlternateContent xmlns:mc="http://schemas.openxmlformats.org/markup-compatibility/2006">
              <mc:Choice xmlns:v="urn:schemas-microsoft-com:vml" Requires="v">
                <p:oleObj spid="_x0000_s22698" r:id="rId6" imgW="2593052" imgH="2698796" progId="Visio.Drawing.11">
                  <p:embed/>
                </p:oleObj>
              </mc:Choice>
              <mc:Fallback>
                <p:oleObj r:id="rId6" imgW="2593052" imgH="2698796"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3501008"/>
                        <a:ext cx="2125385" cy="2232248"/>
                      </a:xfrm>
                      <a:prstGeom prst="rect">
                        <a:avLst/>
                      </a:prstGeom>
                      <a:noFill/>
                    </p:spPr>
                  </p:pic>
                </p:oleObj>
              </mc:Fallback>
            </mc:AlternateContent>
          </a:graphicData>
        </a:graphic>
      </p:graphicFrame>
      <p:sp>
        <p:nvSpPr>
          <p:cNvPr id="13" name="圆角矩形 12"/>
          <p:cNvSpPr/>
          <p:nvPr/>
        </p:nvSpPr>
        <p:spPr bwMode="auto">
          <a:xfrm>
            <a:off x="3927015" y="1272449"/>
            <a:ext cx="4617620" cy="4532072"/>
          </a:xfrm>
          <a:prstGeom prst="roundRect">
            <a:avLst/>
          </a:prstGeom>
          <a:noFill/>
          <a:ln w="25400" cap="flat" cmpd="sng" algn="ctr">
            <a:solidFill>
              <a:srgbClr val="00B0F0"/>
            </a:solidFill>
            <a:prstDash val="solid"/>
            <a:round/>
            <a:headEnd type="none" w="med" len="med"/>
            <a:tailEnd type="none" w="med" len="med"/>
          </a:ln>
          <a:effectLst>
            <a:outerShdw blurRad="50800" dist="38100" algn="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4171788" y="1700808"/>
                <a:ext cx="4173377" cy="3416320"/>
              </a:xfrm>
              <a:prstGeom prst="rect">
                <a:avLst/>
              </a:prstGeom>
              <a:noFill/>
            </p:spPr>
            <p:txBody>
              <a:bodyPr wrap="square" rtlCol="0">
                <a:spAutoFit/>
              </a:bodyPr>
              <a:lstStyle/>
              <a:p>
                <a:r>
                  <a:rPr lang="zh-CN" altLang="zh-CN" b="1" dirty="0">
                    <a:latin typeface="华文楷体" pitchFamily="2" charset="-122"/>
                    <a:ea typeface="华文楷体" pitchFamily="2" charset="-122"/>
                  </a:rPr>
                  <a:t>定理</a:t>
                </a:r>
                <a:r>
                  <a:rPr lang="en-US" altLang="zh-CN" b="1" dirty="0">
                    <a:latin typeface="华文楷体" pitchFamily="2" charset="-122"/>
                    <a:ea typeface="华文楷体" pitchFamily="2" charset="-122"/>
                  </a:rPr>
                  <a:t>4-2  </a:t>
                </a:r>
                <a:r>
                  <a:rPr lang="zh-CN" altLang="zh-CN" b="1" dirty="0">
                    <a:latin typeface="华文楷体" pitchFamily="2" charset="-122"/>
                    <a:ea typeface="华文楷体" pitchFamily="2" charset="-122"/>
                  </a:rPr>
                  <a:t>可用动态规划方法计算偏序任务集的时间代价</a:t>
                </a:r>
                <a:r>
                  <a:rPr lang="zh-CN" altLang="zh-CN" b="1" dirty="0" smtClean="0">
                    <a:latin typeface="华文楷体" pitchFamily="2" charset="-122"/>
                    <a:ea typeface="华文楷体" pitchFamily="2" charset="-122"/>
                  </a:rPr>
                  <a:t>。</a:t>
                </a:r>
                <a:endParaRPr lang="en-US" altLang="zh-CN" b="1" dirty="0" smtClean="0">
                  <a:latin typeface="华文楷体" pitchFamily="2" charset="-122"/>
                  <a:ea typeface="华文楷体" pitchFamily="2" charset="-122"/>
                </a:endParaRPr>
              </a:p>
              <a:p>
                <a:r>
                  <a:rPr lang="zh-CN" altLang="en-US" b="1" dirty="0" smtClean="0">
                    <a:latin typeface="华文楷体" pitchFamily="2" charset="-122"/>
                    <a:ea typeface="华文楷体" pitchFamily="2" charset="-122"/>
                  </a:rPr>
                  <a:t>证明：</a:t>
                </a:r>
                <a:r>
                  <a:rPr lang="zh-CN" altLang="zh-CN" dirty="0" smtClean="0">
                    <a:latin typeface="华文楷体" pitchFamily="2" charset="-122"/>
                    <a:ea typeface="华文楷体" pitchFamily="2" charset="-122"/>
                  </a:rPr>
                  <a:t>设</a:t>
                </a:r>
                <a14:m>
                  <m:oMath xmlns:m="http://schemas.openxmlformats.org/officeDocument/2006/math">
                    <m:r>
                      <m:rPr>
                        <m:sty m:val="p"/>
                      </m:rPr>
                      <a:rPr lang="en-US" altLang="zh-CN">
                        <a:latin typeface="Cambria Math"/>
                      </a:rPr>
                      <m:t>L</m:t>
                    </m:r>
                    <m:d>
                      <m:dPr>
                        <m:ctrlPr>
                          <a:rPr lang="zh-CN" altLang="zh-CN" i="1">
                            <a:latin typeface="Cambria Math"/>
                          </a:rPr>
                        </m:ctrlPr>
                      </m:dPr>
                      <m:e>
                        <m:r>
                          <m:rPr>
                            <m:sty m:val="p"/>
                          </m:rPr>
                          <a:rPr lang="en-US" altLang="zh-CN">
                            <a:latin typeface="Cambria Math"/>
                          </a:rPr>
                          <m:t>u</m:t>
                        </m:r>
                        <m:r>
                          <a:rPr lang="en-US" altLang="zh-CN">
                            <a:latin typeface="Cambria Math"/>
                          </a:rPr>
                          <m:t>,</m:t>
                        </m:r>
                        <m:r>
                          <m:rPr>
                            <m:sty m:val="p"/>
                          </m:rPr>
                          <a:rPr lang="en-US" altLang="zh-CN">
                            <a:latin typeface="Cambria Math"/>
                          </a:rPr>
                          <m:t>v</m:t>
                        </m:r>
                      </m:e>
                    </m:d>
                  </m:oMath>
                </a14:m>
                <a:r>
                  <a:rPr lang="zh-CN" altLang="zh-CN" dirty="0">
                    <a:latin typeface="华文楷体" pitchFamily="2" charset="-122"/>
                    <a:ea typeface="华文楷体" pitchFamily="2" charset="-122"/>
                  </a:rPr>
                  <a:t>表示从结点</a:t>
                </a:r>
                <a:r>
                  <a:rPr lang="en-US" altLang="zh-CN" dirty="0">
                    <a:latin typeface="华文楷体" pitchFamily="2" charset="-122"/>
                    <a:ea typeface="华文楷体" pitchFamily="2" charset="-122"/>
                  </a:rPr>
                  <a:t>u</a:t>
                </a:r>
                <a:r>
                  <a:rPr lang="zh-CN" altLang="zh-CN" dirty="0">
                    <a:latin typeface="华文楷体" pitchFamily="2" charset="-122"/>
                    <a:ea typeface="华文楷体" pitchFamily="2" charset="-122"/>
                  </a:rPr>
                  <a:t>到结点</a:t>
                </a:r>
                <a:r>
                  <a:rPr lang="en-US" altLang="zh-CN" dirty="0">
                    <a:latin typeface="华文楷体" pitchFamily="2" charset="-122"/>
                    <a:ea typeface="华文楷体" pitchFamily="2" charset="-122"/>
                  </a:rPr>
                  <a:t>v</a:t>
                </a:r>
                <a:r>
                  <a:rPr lang="zh-CN" altLang="zh-CN" dirty="0">
                    <a:latin typeface="华文楷体" pitchFamily="2" charset="-122"/>
                    <a:ea typeface="华文楷体" pitchFamily="2" charset="-122"/>
                  </a:rPr>
                  <a:t>的最长路径长度。对于</a:t>
                </a:r>
                <a:r>
                  <a:rPr lang="zh-CN" altLang="zh-CN" dirty="0" smtClean="0">
                    <a:latin typeface="华文楷体" pitchFamily="2" charset="-122"/>
                    <a:ea typeface="华文楷体" pitchFamily="2" charset="-122"/>
                  </a:rPr>
                  <a:t>图中</a:t>
                </a:r>
                <a:r>
                  <a:rPr lang="zh-CN" altLang="zh-CN" dirty="0">
                    <a:latin typeface="华文楷体" pitchFamily="2" charset="-122"/>
                    <a:ea typeface="华文楷体" pitchFamily="2" charset="-122"/>
                  </a:rPr>
                  <a:t>的加权图显然有下列等式成立。</a:t>
                </a:r>
              </a:p>
              <a:p>
                <a:pPr/>
                <a14:m>
                  <m:oMathPara xmlns:m="http://schemas.openxmlformats.org/officeDocument/2006/math">
                    <m:oMathParaPr>
                      <m:jc m:val="centerGroup"/>
                    </m:oMathParaPr>
                    <m:oMath xmlns:m="http://schemas.openxmlformats.org/officeDocument/2006/math">
                      <m:r>
                        <m:rPr>
                          <m:sty m:val="p"/>
                        </m:rPr>
                        <a:rPr lang="en-US" altLang="zh-CN">
                          <a:latin typeface="Cambria Math"/>
                        </a:rPr>
                        <m:t>L</m:t>
                      </m:r>
                      <m:d>
                        <m:dPr>
                          <m:ctrlPr>
                            <a:rPr lang="zh-CN" altLang="zh-CN" i="1">
                              <a:latin typeface="Cambria Math"/>
                            </a:rPr>
                          </m:ctrlPr>
                        </m:dPr>
                        <m:e>
                          <m:r>
                            <m:rPr>
                              <m:sty m:val="p"/>
                            </m:rPr>
                            <a:rPr lang="en-US" altLang="zh-CN">
                              <a:latin typeface="Cambria Math"/>
                            </a:rPr>
                            <m:t>S</m:t>
                          </m:r>
                          <m:r>
                            <a:rPr lang="en-US" altLang="zh-CN">
                              <a:latin typeface="Cambria Math"/>
                            </a:rPr>
                            <m:t>,</m:t>
                          </m:r>
                          <m:r>
                            <m:rPr>
                              <m:sty m:val="p"/>
                            </m:rPr>
                            <a:rPr lang="en-US" altLang="zh-CN">
                              <a:latin typeface="Cambria Math"/>
                            </a:rPr>
                            <m:t>T</m:t>
                          </m:r>
                        </m:e>
                      </m:d>
                      <m:r>
                        <a:rPr lang="en-US" altLang="zh-CN">
                          <a:latin typeface="Cambria Math"/>
                        </a:rPr>
                        <m:t>=</m:t>
                      </m:r>
                      <m:r>
                        <m:rPr>
                          <m:sty m:val="p"/>
                        </m:rPr>
                        <a:rPr lang="en-US" altLang="zh-CN">
                          <a:latin typeface="Cambria Math"/>
                        </a:rPr>
                        <m:t>max</m:t>
                      </m:r>
                      <m:d>
                        <m:dPr>
                          <m:begChr m:val="{"/>
                          <m:endChr m:val="}"/>
                          <m:ctrlPr>
                            <a:rPr lang="zh-CN" altLang="zh-CN" i="1">
                              <a:latin typeface="Cambria Math"/>
                            </a:rPr>
                          </m:ctrlPr>
                        </m:dPr>
                        <m:e>
                          <m:r>
                            <a:rPr lang="en-US" altLang="zh-CN">
                              <a:latin typeface="Cambria Math"/>
                            </a:rPr>
                            <m:t>0+</m:t>
                          </m:r>
                          <m:r>
                            <m:rPr>
                              <m:sty m:val="p"/>
                            </m:rPr>
                            <a:rPr lang="en-US" altLang="zh-CN">
                              <a:latin typeface="Cambria Math"/>
                            </a:rPr>
                            <m:t>L</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1</m:t>
                                  </m:r>
                                </m:sub>
                              </m:sSub>
                              <m:r>
                                <a:rPr lang="en-US" altLang="zh-CN">
                                  <a:latin typeface="Cambria Math"/>
                                </a:rPr>
                                <m:t>,</m:t>
                              </m:r>
                              <m:r>
                                <m:rPr>
                                  <m:sty m:val="p"/>
                                </m:rPr>
                                <a:rPr lang="en-US" altLang="zh-CN">
                                  <a:latin typeface="Cambria Math"/>
                                </a:rPr>
                                <m:t>T</m:t>
                              </m:r>
                            </m:e>
                          </m:d>
                          <m:r>
                            <a:rPr lang="en-US" altLang="zh-CN">
                              <a:latin typeface="Cambria Math"/>
                            </a:rPr>
                            <m:t>,0+</m:t>
                          </m:r>
                          <m:r>
                            <m:rPr>
                              <m:sty m:val="p"/>
                            </m:rPr>
                            <a:rPr lang="en-US" altLang="zh-CN">
                              <a:latin typeface="Cambria Math"/>
                            </a:rPr>
                            <m:t>L</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2</m:t>
                                  </m:r>
                                </m:sub>
                              </m:sSub>
                              <m:r>
                                <a:rPr lang="en-US" altLang="zh-CN">
                                  <a:latin typeface="Cambria Math"/>
                                </a:rPr>
                                <m:t>,</m:t>
                              </m:r>
                              <m:r>
                                <m:rPr>
                                  <m:sty m:val="p"/>
                                </m:rPr>
                                <a:rPr lang="en-US" altLang="zh-CN">
                                  <a:latin typeface="Cambria Math"/>
                                </a:rPr>
                                <m:t>T</m:t>
                              </m:r>
                            </m:e>
                          </m:d>
                        </m:e>
                      </m:d>
                    </m:oMath>
                  </m:oMathPara>
                </a14:m>
                <a:endParaRPr lang="zh-CN" altLang="zh-CN" dirty="0">
                  <a:latin typeface="华文楷体" pitchFamily="2" charset="-122"/>
                  <a:ea typeface="华文楷体" pitchFamily="2" charset="-122"/>
                </a:endParaRPr>
              </a:p>
              <a:p>
                <a:pPr/>
                <a14:m>
                  <m:oMathPara xmlns:m="http://schemas.openxmlformats.org/officeDocument/2006/math">
                    <m:oMathParaPr>
                      <m:jc m:val="centerGroup"/>
                    </m:oMathParaPr>
                    <m:oMath xmlns:m="http://schemas.openxmlformats.org/officeDocument/2006/math">
                      <m:r>
                        <m:rPr>
                          <m:sty m:val="p"/>
                        </m:rPr>
                        <a:rPr lang="en-US" altLang="zh-CN">
                          <a:latin typeface="Cambria Math"/>
                        </a:rPr>
                        <m:t>L</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1</m:t>
                              </m:r>
                            </m:sub>
                          </m:sSub>
                          <m:r>
                            <a:rPr lang="en-US" altLang="zh-CN">
                              <a:latin typeface="Cambria Math"/>
                            </a:rPr>
                            <m:t>,</m:t>
                          </m:r>
                          <m:r>
                            <m:rPr>
                              <m:sty m:val="p"/>
                            </m:rPr>
                            <a:rPr lang="en-US" altLang="zh-CN">
                              <a:latin typeface="Cambria Math"/>
                            </a:rPr>
                            <m:t>T</m:t>
                          </m:r>
                        </m:e>
                      </m:d>
                      <m:r>
                        <a:rPr lang="en-US" altLang="zh-CN">
                          <a:latin typeface="Cambria Math"/>
                        </a:rPr>
                        <m:t>=</m:t>
                      </m:r>
                      <m:r>
                        <m:rPr>
                          <m:sty m:val="p"/>
                        </m:rPr>
                        <a:rPr lang="en-US" altLang="zh-CN">
                          <a:latin typeface="Cambria Math"/>
                        </a:rPr>
                        <m:t>max</m:t>
                      </m:r>
                      <m:d>
                        <m:dPr>
                          <m:begChr m:val="{"/>
                          <m:endChr m:val="}"/>
                          <m:ctrlPr>
                            <a:rPr lang="zh-CN" altLang="zh-CN" i="1">
                              <a:latin typeface="Cambria Math"/>
                            </a:rPr>
                          </m:ctrlPr>
                        </m:dPr>
                        <m:e>
                          <m:r>
                            <a:rPr lang="en-US" altLang="zh-CN">
                              <a:latin typeface="Cambria Math"/>
                            </a:rPr>
                            <m:t>1+</m:t>
                          </m:r>
                          <m:r>
                            <m:rPr>
                              <m:sty m:val="p"/>
                            </m:rPr>
                            <a:rPr lang="en-US" altLang="zh-CN">
                              <a:latin typeface="Cambria Math"/>
                            </a:rPr>
                            <m:t>L</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3</m:t>
                                  </m:r>
                                </m:sub>
                              </m:sSub>
                              <m:r>
                                <a:rPr lang="en-US" altLang="zh-CN">
                                  <a:latin typeface="Cambria Math"/>
                                </a:rPr>
                                <m:t>,</m:t>
                              </m:r>
                              <m:r>
                                <m:rPr>
                                  <m:sty m:val="p"/>
                                </m:rPr>
                                <a:rPr lang="en-US" altLang="zh-CN">
                                  <a:latin typeface="Cambria Math"/>
                                </a:rPr>
                                <m:t>T</m:t>
                              </m:r>
                            </m:e>
                          </m:d>
                          <m:r>
                            <a:rPr lang="en-US" altLang="zh-CN">
                              <a:latin typeface="Cambria Math"/>
                            </a:rPr>
                            <m:t>,1+</m:t>
                          </m:r>
                          <m:r>
                            <m:rPr>
                              <m:sty m:val="p"/>
                            </m:rPr>
                            <a:rPr lang="en-US" altLang="zh-CN">
                              <a:latin typeface="Cambria Math"/>
                            </a:rPr>
                            <m:t>L</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4</m:t>
                                  </m:r>
                                </m:sub>
                              </m:sSub>
                              <m:r>
                                <a:rPr lang="en-US" altLang="zh-CN">
                                  <a:latin typeface="Cambria Math"/>
                                </a:rPr>
                                <m:t>,</m:t>
                              </m:r>
                              <m:r>
                                <m:rPr>
                                  <m:sty m:val="p"/>
                                </m:rPr>
                                <a:rPr lang="en-US" altLang="zh-CN">
                                  <a:latin typeface="Cambria Math"/>
                                </a:rPr>
                                <m:t>T</m:t>
                              </m:r>
                            </m:e>
                          </m:d>
                        </m:e>
                      </m:d>
                    </m:oMath>
                  </m:oMathPara>
                </a14:m>
                <a:endParaRPr lang="zh-CN" altLang="zh-CN" dirty="0" smtClean="0">
                  <a:latin typeface="华文楷体" pitchFamily="2" charset="-122"/>
                  <a:ea typeface="华文楷体" pitchFamily="2" charset="-122"/>
                </a:endParaRPr>
              </a:p>
              <a:p>
                <a:pPr algn="just"/>
                <a:r>
                  <a:rPr lang="en-US" altLang="zh-CN" dirty="0" smtClean="0">
                    <a:latin typeface="华文楷体" pitchFamily="2" charset="-122"/>
                    <a:ea typeface="华文楷体" pitchFamily="2" charset="-122"/>
                  </a:rPr>
                  <a:t> </a:t>
                </a:r>
                <a14:m>
                  <m:oMath xmlns:m="http://schemas.openxmlformats.org/officeDocument/2006/math">
                    <m:r>
                      <m:rPr>
                        <m:sty m:val="p"/>
                      </m:rPr>
                      <a:rPr lang="en-US" altLang="zh-CN">
                        <a:latin typeface="Cambria Math"/>
                      </a:rPr>
                      <m:t>L</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2</m:t>
                            </m:r>
                          </m:sub>
                        </m:sSub>
                        <m:r>
                          <a:rPr lang="en-US" altLang="zh-CN">
                            <a:latin typeface="Cambria Math"/>
                          </a:rPr>
                          <m:t>,</m:t>
                        </m:r>
                        <m:r>
                          <m:rPr>
                            <m:sty m:val="p"/>
                          </m:rPr>
                          <a:rPr lang="en-US" altLang="zh-CN">
                            <a:latin typeface="Cambria Math"/>
                          </a:rPr>
                          <m:t>T</m:t>
                        </m:r>
                      </m:e>
                    </m:d>
                    <m:r>
                      <a:rPr lang="en-US" altLang="zh-CN">
                        <a:latin typeface="Cambria Math"/>
                      </a:rPr>
                      <m:t>=</m:t>
                    </m:r>
                    <m:r>
                      <m:rPr>
                        <m:sty m:val="p"/>
                      </m:rPr>
                      <a:rPr lang="en-US" altLang="zh-CN">
                        <a:latin typeface="Cambria Math"/>
                      </a:rPr>
                      <m:t>max</m:t>
                    </m:r>
                    <m:d>
                      <m:dPr>
                        <m:begChr m:val="{"/>
                        <m:endChr m:val="}"/>
                        <m:ctrlPr>
                          <a:rPr lang="zh-CN" altLang="zh-CN" i="1">
                            <a:latin typeface="Cambria Math"/>
                          </a:rPr>
                        </m:ctrlPr>
                      </m:dPr>
                      <m:e>
                        <m:r>
                          <a:rPr lang="en-US" altLang="zh-CN">
                            <a:latin typeface="Cambria Math"/>
                          </a:rPr>
                          <m:t>3+</m:t>
                        </m:r>
                        <m:r>
                          <m:rPr>
                            <m:sty m:val="p"/>
                          </m:rPr>
                          <a:rPr lang="en-US" altLang="zh-CN">
                            <a:latin typeface="Cambria Math"/>
                          </a:rPr>
                          <m:t>L</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j</m:t>
                                </m:r>
                              </m:e>
                              <m:sub>
                                <m:r>
                                  <a:rPr lang="en-US" altLang="zh-CN">
                                    <a:latin typeface="Cambria Math"/>
                                  </a:rPr>
                                  <m:t>4</m:t>
                                </m:r>
                              </m:sub>
                            </m:sSub>
                            <m:r>
                              <a:rPr lang="en-US" altLang="zh-CN">
                                <a:latin typeface="Cambria Math"/>
                              </a:rPr>
                              <m:t>,</m:t>
                            </m:r>
                            <m:r>
                              <m:rPr>
                                <m:sty m:val="p"/>
                              </m:rPr>
                              <a:rPr lang="en-US" altLang="zh-CN">
                                <a:latin typeface="Cambria Math"/>
                              </a:rPr>
                              <m:t>T</m:t>
                            </m:r>
                          </m:e>
                        </m:d>
                      </m:e>
                    </m:d>
                  </m:oMath>
                </a14:m>
                <a:endParaRPr lang="zh-CN" altLang="zh-CN" dirty="0">
                  <a:latin typeface="华文楷体" pitchFamily="2" charset="-122"/>
                  <a:ea typeface="华文楷体" pitchFamily="2" charset="-122"/>
                </a:endParaRPr>
              </a:p>
              <a:p>
                <a:r>
                  <a:rPr lang="zh-CN" altLang="zh-CN" dirty="0">
                    <a:latin typeface="华文楷体" pitchFamily="2" charset="-122"/>
                    <a:ea typeface="华文楷体" pitchFamily="2" charset="-122"/>
                  </a:rPr>
                  <a:t>容易验证在有向无环图中求从源点到终点的最长路径长度问题满足最优子结构，重叠子问题条件，因而可用动态规划进行求解。</a:t>
                </a:r>
                <a:r>
                  <a:rPr lang="zh-CN" altLang="zh-CN" b="1" dirty="0" smtClean="0">
                    <a:latin typeface="华文楷体" pitchFamily="2" charset="-122"/>
                    <a:ea typeface="华文楷体" pitchFamily="2" charset="-122"/>
                  </a:rPr>
                  <a:t>□</a:t>
                </a:r>
                <a:endParaRPr lang="zh-CN" altLang="zh-CN" b="1" dirty="0">
                  <a:latin typeface="华文楷体" pitchFamily="2" charset="-122"/>
                  <a:ea typeface="华文楷体" pitchFamily="2" charset="-12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171788" y="1700808"/>
                <a:ext cx="4173377" cy="3416320"/>
              </a:xfrm>
              <a:prstGeom prst="rect">
                <a:avLst/>
              </a:prstGeom>
              <a:blipFill rotWithShape="1">
                <a:blip r:embed="rId8"/>
                <a:stretch>
                  <a:fillRect l="-1168" t="-714" r="-4234" b="-2143"/>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3BC7CAD4-1D8C-4E04-BBE8-C566A520DF56}" type="slidenum">
              <a:rPr lang="zh-CN" altLang="en-US" smtClean="0"/>
              <a:pPr>
                <a:defRPr/>
              </a:pPr>
              <a:t>25</a:t>
            </a:fld>
            <a:endParaRPr lang="zh-CN" altLang="en-US"/>
          </a:p>
        </p:txBody>
      </p:sp>
    </p:spTree>
    <p:extLst>
      <p:ext uri="{BB962C8B-B14F-4D97-AF65-F5344CB8AC3E}">
        <p14:creationId xmlns:p14="http://schemas.microsoft.com/office/powerpoint/2010/main" val="340200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8" name="TextBox 7"/>
          <p:cNvSpPr txBox="1"/>
          <p:nvPr/>
        </p:nvSpPr>
        <p:spPr>
          <a:xfrm>
            <a:off x="588777" y="713098"/>
            <a:ext cx="3002745" cy="400110"/>
          </a:xfrm>
          <a:prstGeom prst="rect">
            <a:avLst/>
          </a:prstGeom>
          <a:noFill/>
        </p:spPr>
        <p:txBody>
          <a:bodyPr wrap="none" rtlCol="0">
            <a:spAutoFit/>
          </a:bodyPr>
          <a:lstStyle/>
          <a:p>
            <a:pPr marL="285750" indent="-285750">
              <a:buFont typeface="Wingdings" pitchFamily="2" charset="2"/>
              <a:buChar char="u"/>
            </a:pPr>
            <a:r>
              <a:rPr lang="en-US" altLang="zh-CN" sz="2000" dirty="0" err="1" smtClean="0">
                <a:latin typeface="+mj-lt"/>
                <a:ea typeface="华文楷体" pitchFamily="2" charset="-122"/>
              </a:rPr>
              <a:t>HillClimbingTF_BBS</a:t>
            </a:r>
            <a:r>
              <a:rPr lang="zh-CN" altLang="en-US" sz="2000" dirty="0" smtClean="0">
                <a:latin typeface="+mj-lt"/>
                <a:ea typeface="华文楷体" pitchFamily="2" charset="-122"/>
              </a:rPr>
              <a:t>算法</a:t>
            </a:r>
            <a:endParaRPr lang="zh-CN" altLang="en-US" sz="2000" dirty="0">
              <a:latin typeface="+mj-lt"/>
              <a:ea typeface="华文楷体" pitchFamily="2" charset="-122"/>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10" y="1268760"/>
            <a:ext cx="6929217" cy="36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10" y="1082430"/>
            <a:ext cx="7781925"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1790940"/>
            <a:ext cx="44100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3098316"/>
            <a:ext cx="4784256" cy="3220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26</a:t>
            </a:fld>
            <a:endParaRPr lang="zh-CN" altLang="en-US"/>
          </a:p>
        </p:txBody>
      </p:sp>
    </p:spTree>
    <p:extLst>
      <p:ext uri="{BB962C8B-B14F-4D97-AF65-F5344CB8AC3E}">
        <p14:creationId xmlns:p14="http://schemas.microsoft.com/office/powerpoint/2010/main" val="428539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21506"/>
                                        </p:tgtEl>
                                        <p:attrNameLst>
                                          <p:attrName>style.visibility</p:attrName>
                                        </p:attrNameLst>
                                      </p:cBhvr>
                                      <p:to>
                                        <p:strVal val="visible"/>
                                      </p:to>
                                    </p:set>
                                    <p:animEffect transition="in" filter="barn(inVertical)">
                                      <p:cBhvr>
                                        <p:cTn id="10" dur="500"/>
                                        <p:tgtEl>
                                          <p:spTgt spid="215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1506"/>
                                        </p:tgtEl>
                                      </p:cBhvr>
                                    </p:animEffect>
                                    <p:set>
                                      <p:cBhvr>
                                        <p:cTn id="15" dur="1" fill="hold">
                                          <p:stCondLst>
                                            <p:cond delay="499"/>
                                          </p:stCondLst>
                                        </p:cTn>
                                        <p:tgtEl>
                                          <p:spTgt spid="2150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1509"/>
                                        </p:tgtEl>
                                        <p:attrNameLst>
                                          <p:attrName>style.visibility</p:attrName>
                                        </p:attrNameLst>
                                      </p:cBhvr>
                                      <p:to>
                                        <p:strVal val="visible"/>
                                      </p:to>
                                    </p:set>
                                    <p:animEffect transition="in" filter="wipe(up)">
                                      <p:cBhvr>
                                        <p:cTn id="20" dur="500"/>
                                        <p:tgtEl>
                                          <p:spTgt spid="21509"/>
                                        </p:tgtEl>
                                      </p:cBhvr>
                                    </p:animEffect>
                                  </p:childTnLst>
                                </p:cTn>
                              </p:par>
                              <p:par>
                                <p:cTn id="21" presetID="22" presetClass="entr" presetSubtype="1" fill="hold" nodeType="withEffect">
                                  <p:stCondLst>
                                    <p:cond delay="0"/>
                                  </p:stCondLst>
                                  <p:childTnLst>
                                    <p:set>
                                      <p:cBhvr>
                                        <p:cTn id="22" dur="1" fill="hold">
                                          <p:stCondLst>
                                            <p:cond delay="0"/>
                                          </p:stCondLst>
                                        </p:cTn>
                                        <p:tgtEl>
                                          <p:spTgt spid="21510"/>
                                        </p:tgtEl>
                                        <p:attrNameLst>
                                          <p:attrName>style.visibility</p:attrName>
                                        </p:attrNameLst>
                                      </p:cBhvr>
                                      <p:to>
                                        <p:strVal val="visible"/>
                                      </p:to>
                                    </p:set>
                                    <p:animEffect transition="in" filter="wipe(up)">
                                      <p:cBhvr>
                                        <p:cTn id="23" dur="500"/>
                                        <p:tgtEl>
                                          <p:spTgt spid="21510"/>
                                        </p:tgtEl>
                                      </p:cBhvr>
                                    </p:animEffect>
                                  </p:childTnLst>
                                </p:cTn>
                              </p:par>
                              <p:par>
                                <p:cTn id="24" presetID="22" presetClass="entr" presetSubtype="1" fill="hold" nodeType="withEffect">
                                  <p:stCondLst>
                                    <p:cond delay="0"/>
                                  </p:stCondLst>
                                  <p:childTnLst>
                                    <p:set>
                                      <p:cBhvr>
                                        <p:cTn id="25" dur="1" fill="hold">
                                          <p:stCondLst>
                                            <p:cond delay="0"/>
                                          </p:stCondLst>
                                        </p:cTn>
                                        <p:tgtEl>
                                          <p:spTgt spid="21513"/>
                                        </p:tgtEl>
                                        <p:attrNameLst>
                                          <p:attrName>style.visibility</p:attrName>
                                        </p:attrNameLst>
                                      </p:cBhvr>
                                      <p:to>
                                        <p:strVal val="visible"/>
                                      </p:to>
                                    </p:set>
                                    <p:animEffect transition="in" filter="wipe(up)">
                                      <p:cBhvr>
                                        <p:cTn id="26"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8" name="TextBox 7"/>
          <p:cNvSpPr txBox="1"/>
          <p:nvPr/>
        </p:nvSpPr>
        <p:spPr>
          <a:xfrm>
            <a:off x="755576" y="980728"/>
            <a:ext cx="1556836" cy="400110"/>
          </a:xfrm>
          <a:prstGeom prst="rect">
            <a:avLst/>
          </a:prstGeom>
          <a:noFill/>
        </p:spPr>
        <p:txBody>
          <a:bodyPr wrap="none" rtlCol="0">
            <a:spAutoFit/>
          </a:bodyPr>
          <a:lstStyle/>
          <a:p>
            <a:pPr marL="342900" indent="-342900">
              <a:buFont typeface="Wingdings" pitchFamily="2" charset="2"/>
              <a:buChar char="u"/>
            </a:pPr>
            <a:r>
              <a:rPr lang="zh-CN" altLang="en-US" sz="2000" dirty="0" smtClean="0">
                <a:latin typeface="华文楷体" pitchFamily="2" charset="-122"/>
                <a:ea typeface="华文楷体" pitchFamily="2" charset="-122"/>
              </a:rPr>
              <a:t>实验设置</a:t>
            </a:r>
            <a:endParaRPr lang="zh-CN" altLang="en-US" sz="2000" dirty="0">
              <a:latin typeface="华文楷体" pitchFamily="2" charset="-122"/>
              <a:ea typeface="华文楷体" pitchFamily="2" charset="-122"/>
            </a:endParaRPr>
          </a:p>
        </p:txBody>
      </p:sp>
      <p:sp>
        <p:nvSpPr>
          <p:cNvPr id="9" name="矩形 8"/>
          <p:cNvSpPr/>
          <p:nvPr/>
        </p:nvSpPr>
        <p:spPr>
          <a:xfrm>
            <a:off x="867336" y="1376496"/>
            <a:ext cx="7704856" cy="1754326"/>
          </a:xfrm>
          <a:prstGeom prst="rect">
            <a:avLst/>
          </a:prstGeom>
        </p:spPr>
        <p:txBody>
          <a:bodyPr wrap="square">
            <a:spAutoFit/>
          </a:bodyPr>
          <a:lstStyle/>
          <a:p>
            <a:pPr marL="285750" indent="-285750">
              <a:lnSpc>
                <a:spcPct val="150000"/>
              </a:lnSpc>
              <a:buFont typeface="Arial" pitchFamily="34" charset="0"/>
              <a:buChar char="•"/>
            </a:pPr>
            <a:r>
              <a:rPr lang="zh-CN" altLang="en-US" dirty="0" smtClean="0">
                <a:latin typeface="Times New Roman" pitchFamily="18" charset="0"/>
                <a:ea typeface="华文楷体" pitchFamily="2" charset="-122"/>
                <a:cs typeface="Times New Roman" pitchFamily="18" charset="0"/>
              </a:rPr>
              <a:t>本次实验数据集与带有时间限制的社会网合作相同；</a:t>
            </a:r>
            <a:endParaRPr lang="en-US" altLang="zh-CN" dirty="0" smtClean="0">
              <a:latin typeface="Times New Roman" pitchFamily="18" charset="0"/>
              <a:ea typeface="华文楷体" pitchFamily="2" charset="-122"/>
              <a:cs typeface="Times New Roman" pitchFamily="18" charset="0"/>
            </a:endParaRPr>
          </a:p>
          <a:p>
            <a:pPr marL="285750" indent="-285750">
              <a:lnSpc>
                <a:spcPct val="150000"/>
              </a:lnSpc>
              <a:buFont typeface="Arial" pitchFamily="34" charset="0"/>
              <a:buChar char="•"/>
            </a:pPr>
            <a:r>
              <a:rPr lang="zh-CN" altLang="en-US" dirty="0" smtClean="0">
                <a:latin typeface="Times New Roman" pitchFamily="18" charset="0"/>
                <a:ea typeface="华文楷体" pitchFamily="2" charset="-122"/>
                <a:cs typeface="Times New Roman" pitchFamily="18" charset="0"/>
              </a:rPr>
              <a:t>偏序任务集为模拟生成的有向无环图；</a:t>
            </a:r>
            <a:endParaRPr lang="en-US" altLang="zh-CN" dirty="0" smtClean="0">
              <a:latin typeface="Times New Roman" pitchFamily="18" charset="0"/>
              <a:ea typeface="华文楷体" pitchFamily="2" charset="-122"/>
              <a:cs typeface="Times New Roman" pitchFamily="18" charset="0"/>
            </a:endParaRPr>
          </a:p>
          <a:p>
            <a:pPr marL="285750" indent="-285750">
              <a:lnSpc>
                <a:spcPct val="150000"/>
              </a:lnSpc>
              <a:buFont typeface="Arial" pitchFamily="34" charset="0"/>
              <a:buChar char="•"/>
            </a:pPr>
            <a:r>
              <a:rPr lang="zh-CN" altLang="en-US" dirty="0" smtClean="0">
                <a:latin typeface="Times New Roman" pitchFamily="18" charset="0"/>
                <a:ea typeface="华文楷体" pitchFamily="2" charset="-122"/>
                <a:cs typeface="Times New Roman" pitchFamily="18" charset="0"/>
              </a:rPr>
              <a:t>个体任务集合及完成各任务时间和薪资均由模拟生成；</a:t>
            </a:r>
            <a:endParaRPr lang="en-US" altLang="zh-CN" dirty="0" smtClean="0">
              <a:latin typeface="Times New Roman" pitchFamily="18" charset="0"/>
              <a:ea typeface="华文楷体" pitchFamily="2" charset="-122"/>
              <a:cs typeface="Times New Roman" pitchFamily="18" charset="0"/>
            </a:endParaRPr>
          </a:p>
          <a:p>
            <a:pPr marL="285750" indent="-285750">
              <a:lnSpc>
                <a:spcPct val="150000"/>
              </a:lnSpc>
              <a:buFont typeface="Arial" pitchFamily="34" charset="0"/>
              <a:buChar char="•"/>
            </a:pPr>
            <a:r>
              <a:rPr lang="zh-CN" altLang="en-US" dirty="0" smtClean="0">
                <a:latin typeface="Times New Roman" pitchFamily="18" charset="0"/>
                <a:ea typeface="华文楷体" pitchFamily="2" charset="-122"/>
                <a:cs typeface="Times New Roman" pitchFamily="18" charset="0"/>
              </a:rPr>
              <a:t>边上权值、完成任务时间和薪资数值单位统一为</a:t>
            </a:r>
            <a:r>
              <a:rPr lang="en-US" altLang="zh-CN" dirty="0" smtClean="0">
                <a:latin typeface="Times New Roman" pitchFamily="18" charset="0"/>
                <a:ea typeface="华文楷体" pitchFamily="2" charset="-122"/>
                <a:cs typeface="Times New Roman" pitchFamily="18" charset="0"/>
              </a:rPr>
              <a:t>1-10</a:t>
            </a:r>
            <a:r>
              <a:rPr lang="zh-CN" altLang="en-US" dirty="0" smtClean="0">
                <a:latin typeface="Times New Roman" pitchFamily="18" charset="0"/>
                <a:ea typeface="华文楷体" pitchFamily="2" charset="-122"/>
                <a:cs typeface="Times New Roman" pitchFamily="18" charset="0"/>
              </a:rPr>
              <a:t>。</a:t>
            </a:r>
            <a:endParaRPr lang="zh-CN" altLang="en-US" dirty="0">
              <a:latin typeface="Times New Roman" pitchFamily="18" charset="0"/>
              <a:ea typeface="华文楷体" pitchFamily="2" charset="-122"/>
              <a:cs typeface="Times New Roman" pitchFamily="18" charset="0"/>
            </a:endParaRPr>
          </a:p>
        </p:txBody>
      </p:sp>
      <p:sp>
        <p:nvSpPr>
          <p:cNvPr id="10" name="TextBox 9"/>
          <p:cNvSpPr txBox="1"/>
          <p:nvPr/>
        </p:nvSpPr>
        <p:spPr>
          <a:xfrm>
            <a:off x="911754" y="3356992"/>
            <a:ext cx="2326278" cy="400110"/>
          </a:xfrm>
          <a:prstGeom prst="rect">
            <a:avLst/>
          </a:prstGeom>
          <a:noFill/>
        </p:spPr>
        <p:txBody>
          <a:bodyPr wrap="none" rtlCol="0">
            <a:spAutoFit/>
          </a:bodyPr>
          <a:lstStyle/>
          <a:p>
            <a:pPr marL="342900" indent="-342900">
              <a:buFont typeface="Wingdings" pitchFamily="2" charset="2"/>
              <a:buChar char="ü"/>
            </a:pPr>
            <a:r>
              <a:rPr lang="zh-CN" altLang="en-US" sz="2000" dirty="0" smtClean="0">
                <a:latin typeface="华文楷体" pitchFamily="2" charset="-122"/>
                <a:ea typeface="华文楷体" pitchFamily="2" charset="-122"/>
              </a:rPr>
              <a:t>不同算法的比较</a:t>
            </a:r>
            <a:endParaRPr lang="zh-CN" altLang="en-US" sz="2000" dirty="0">
              <a:latin typeface="华文楷体" pitchFamily="2" charset="-122"/>
              <a:ea typeface="华文楷体" pitchFamily="2" charset="-122"/>
            </a:endParaRPr>
          </a:p>
        </p:txBody>
      </p:sp>
      <p:sp>
        <p:nvSpPr>
          <p:cNvPr id="11" name="TextBox 10"/>
          <p:cNvSpPr txBox="1"/>
          <p:nvPr/>
        </p:nvSpPr>
        <p:spPr>
          <a:xfrm>
            <a:off x="899592" y="3861048"/>
            <a:ext cx="3095719" cy="400110"/>
          </a:xfrm>
          <a:prstGeom prst="rect">
            <a:avLst/>
          </a:prstGeom>
          <a:noFill/>
        </p:spPr>
        <p:txBody>
          <a:bodyPr wrap="none" rtlCol="0">
            <a:spAutoFit/>
          </a:bodyPr>
          <a:lstStyle/>
          <a:p>
            <a:pPr marL="342900" indent="-342900">
              <a:buFont typeface="Wingdings" pitchFamily="2" charset="2"/>
              <a:buChar char="ü"/>
            </a:pPr>
            <a:r>
              <a:rPr lang="zh-CN" altLang="en-US" sz="2000" dirty="0" smtClean="0">
                <a:latin typeface="华文楷体" pitchFamily="2" charset="-122"/>
                <a:ea typeface="华文楷体" pitchFamily="2" charset="-122"/>
              </a:rPr>
              <a:t>任务数对分项代价影响</a:t>
            </a:r>
            <a:endParaRPr lang="zh-CN" altLang="en-US" sz="2000" dirty="0">
              <a:latin typeface="华文楷体" pitchFamily="2" charset="-122"/>
              <a:ea typeface="华文楷体" pitchFamily="2" charset="-122"/>
            </a:endParaRPr>
          </a:p>
        </p:txBody>
      </p:sp>
      <p:sp>
        <p:nvSpPr>
          <p:cNvPr id="12" name="TextBox 11"/>
          <p:cNvSpPr txBox="1"/>
          <p:nvPr/>
        </p:nvSpPr>
        <p:spPr>
          <a:xfrm>
            <a:off x="899592" y="4365104"/>
            <a:ext cx="3352200" cy="400110"/>
          </a:xfrm>
          <a:prstGeom prst="rect">
            <a:avLst/>
          </a:prstGeom>
          <a:noFill/>
        </p:spPr>
        <p:txBody>
          <a:bodyPr wrap="none" rtlCol="0">
            <a:spAutoFit/>
          </a:bodyPr>
          <a:lstStyle/>
          <a:p>
            <a:pPr marL="342900" indent="-342900">
              <a:buFont typeface="Wingdings" pitchFamily="2" charset="2"/>
              <a:buChar char="ü"/>
            </a:pPr>
            <a:r>
              <a:rPr lang="zh-CN" altLang="en-US" sz="2000" dirty="0" smtClean="0">
                <a:latin typeface="华文楷体" pitchFamily="2" charset="-122"/>
                <a:ea typeface="华文楷体" pitchFamily="2" charset="-122"/>
              </a:rPr>
              <a:t>不同平衡参数对算法影响</a:t>
            </a:r>
            <a:endParaRPr lang="zh-CN" altLang="en-US" sz="2000" dirty="0">
              <a:latin typeface="华文楷体" pitchFamily="2" charset="-122"/>
              <a:ea typeface="华文楷体" pitchFamily="2" charset="-122"/>
            </a:endParaRPr>
          </a:p>
        </p:txBody>
      </p:sp>
      <p:sp>
        <p:nvSpPr>
          <p:cNvPr id="13" name="TextBox 12"/>
          <p:cNvSpPr txBox="1"/>
          <p:nvPr/>
        </p:nvSpPr>
        <p:spPr>
          <a:xfrm>
            <a:off x="906068" y="4869160"/>
            <a:ext cx="4121641" cy="400110"/>
          </a:xfrm>
          <a:prstGeom prst="rect">
            <a:avLst/>
          </a:prstGeom>
          <a:noFill/>
        </p:spPr>
        <p:txBody>
          <a:bodyPr wrap="none" rtlCol="0">
            <a:spAutoFit/>
          </a:bodyPr>
          <a:lstStyle/>
          <a:p>
            <a:pPr marL="342900" indent="-342900">
              <a:buFont typeface="Wingdings" pitchFamily="2" charset="2"/>
              <a:buChar char="ü"/>
            </a:pPr>
            <a:r>
              <a:rPr lang="zh-CN" altLang="en-US" sz="2000" dirty="0" smtClean="0">
                <a:latin typeface="华文楷体" pitchFamily="2" charset="-122"/>
                <a:ea typeface="华文楷体" pitchFamily="2" charset="-122"/>
              </a:rPr>
              <a:t>实验设分支限界策略有效性验证</a:t>
            </a:r>
            <a:endParaRPr lang="zh-CN" altLang="en-US" sz="2000" dirty="0">
              <a:latin typeface="华文楷体" pitchFamily="2" charset="-122"/>
              <a:ea typeface="华文楷体" pitchFamily="2" charset="-122"/>
            </a:endParaRPr>
          </a:p>
        </p:txBody>
      </p:sp>
      <p:sp>
        <p:nvSpPr>
          <p:cNvPr id="14" name="TextBox 13"/>
          <p:cNvSpPr txBox="1"/>
          <p:nvPr/>
        </p:nvSpPr>
        <p:spPr>
          <a:xfrm>
            <a:off x="899592" y="5373216"/>
            <a:ext cx="1813317" cy="400110"/>
          </a:xfrm>
          <a:prstGeom prst="rect">
            <a:avLst/>
          </a:prstGeom>
          <a:noFill/>
        </p:spPr>
        <p:txBody>
          <a:bodyPr wrap="none" rtlCol="0">
            <a:spAutoFit/>
          </a:bodyPr>
          <a:lstStyle/>
          <a:p>
            <a:pPr marL="342900" indent="-342900">
              <a:buFont typeface="Wingdings" pitchFamily="2" charset="2"/>
              <a:buChar char="ü"/>
            </a:pPr>
            <a:r>
              <a:rPr lang="zh-CN" altLang="en-US" sz="2000" dirty="0" smtClean="0">
                <a:latin typeface="华文楷体" pitchFamily="2" charset="-122"/>
                <a:ea typeface="华文楷体" pitchFamily="2" charset="-122"/>
              </a:rPr>
              <a:t>联机近似比</a:t>
            </a:r>
            <a:endParaRPr lang="zh-CN" altLang="en-US" sz="2000" dirty="0">
              <a:latin typeface="华文楷体" pitchFamily="2" charset="-122"/>
              <a:ea typeface="华文楷体" pitchFamily="2" charset="-122"/>
            </a:endParaRPr>
          </a:p>
        </p:txBody>
      </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27</a:t>
            </a:fld>
            <a:endParaRPr lang="zh-CN" altLang="en-US"/>
          </a:p>
        </p:txBody>
      </p:sp>
    </p:spTree>
    <p:extLst>
      <p:ext uri="{BB962C8B-B14F-4D97-AF65-F5344CB8AC3E}">
        <p14:creationId xmlns:p14="http://schemas.microsoft.com/office/powerpoint/2010/main" val="31580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8"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9" name="直接连接符 8"/>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10" name="TextBox 9"/>
          <p:cNvSpPr txBox="1"/>
          <p:nvPr/>
        </p:nvSpPr>
        <p:spPr>
          <a:xfrm>
            <a:off x="755576" y="980728"/>
            <a:ext cx="2326278" cy="400110"/>
          </a:xfrm>
          <a:prstGeom prst="rect">
            <a:avLst/>
          </a:prstGeom>
          <a:noFill/>
        </p:spPr>
        <p:txBody>
          <a:bodyPr wrap="none" rtlCol="0">
            <a:spAutoFit/>
          </a:bodyPr>
          <a:lstStyle/>
          <a:p>
            <a:pPr marL="342900" indent="-342900">
              <a:buFont typeface="Wingdings" pitchFamily="2" charset="2"/>
              <a:buChar char="u"/>
            </a:pPr>
            <a:r>
              <a:rPr lang="zh-CN" altLang="en-US" sz="2000" dirty="0" smtClean="0">
                <a:latin typeface="华文楷体" pitchFamily="2" charset="-122"/>
                <a:ea typeface="华文楷体" pitchFamily="2" charset="-122"/>
              </a:rPr>
              <a:t>不同算法的比较</a:t>
            </a:r>
            <a:endParaRPr lang="zh-CN" altLang="en-US" sz="2000" dirty="0">
              <a:latin typeface="华文楷体" pitchFamily="2" charset="-122"/>
              <a:ea typeface="华文楷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014714769"/>
              </p:ext>
            </p:extLst>
          </p:nvPr>
        </p:nvGraphicFramePr>
        <p:xfrm>
          <a:off x="390437" y="1757063"/>
          <a:ext cx="3749515" cy="3272304"/>
        </p:xfrm>
        <a:graphic>
          <a:graphicData uri="http://schemas.openxmlformats.org/presentationml/2006/ole">
            <mc:AlternateContent xmlns:mc="http://schemas.openxmlformats.org/markup-compatibility/2006">
              <mc:Choice xmlns:v="urn:schemas-microsoft-com:vml" Requires="v">
                <p:oleObj spid="_x0000_s23633" r:id="rId4" imgW="3610051" imgH="3165043" progId="Origin50.Graph">
                  <p:embed/>
                </p:oleObj>
              </mc:Choice>
              <mc:Fallback>
                <p:oleObj r:id="rId4" imgW="3610051" imgH="3165043" progId="Origin50.Grap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437" y="1757063"/>
                        <a:ext cx="3749515" cy="3272304"/>
                      </a:xfrm>
                      <a:prstGeom prst="rect">
                        <a:avLst/>
                      </a:prstGeom>
                      <a:noFill/>
                    </p:spPr>
                  </p:pic>
                </p:oleObj>
              </mc:Fallback>
            </mc:AlternateContent>
          </a:graphicData>
        </a:graphic>
      </p:graphicFrame>
      <p:sp>
        <p:nvSpPr>
          <p:cNvPr id="4" name="矩形 3"/>
          <p:cNvSpPr/>
          <p:nvPr/>
        </p:nvSpPr>
        <p:spPr>
          <a:xfrm>
            <a:off x="4392488" y="1628800"/>
            <a:ext cx="4572000" cy="3416320"/>
          </a:xfrm>
          <a:prstGeom prst="rect">
            <a:avLst/>
          </a:prstGeom>
        </p:spPr>
        <p:txBody>
          <a:bodyPr>
            <a:spAutoFit/>
          </a:bodyPr>
          <a:lstStyle/>
          <a:p>
            <a:r>
              <a:rPr lang="en-US" altLang="zh-CN" dirty="0">
                <a:latin typeface="+mn-lt"/>
                <a:ea typeface="华文楷体" pitchFamily="2" charset="-122"/>
                <a:cs typeface="Times New Roman" pitchFamily="18" charset="0"/>
              </a:rPr>
              <a:t>(1)</a:t>
            </a:r>
            <a:r>
              <a:rPr lang="en-US" altLang="zh-CN" dirty="0" err="1">
                <a:latin typeface="+mn-lt"/>
                <a:ea typeface="华文楷体" pitchFamily="2" charset="-122"/>
                <a:cs typeface="Times New Roman" pitchFamily="18" charset="0"/>
              </a:rPr>
              <a:t>CoverSteiner</a:t>
            </a:r>
            <a:r>
              <a:rPr lang="zh-CN" altLang="zh-CN" dirty="0">
                <a:latin typeface="+mn-lt"/>
                <a:ea typeface="华文楷体" pitchFamily="2" charset="-122"/>
                <a:cs typeface="Times New Roman" pitchFamily="18" charset="0"/>
              </a:rPr>
              <a:t>：在忽略偏序关系的基础上执行</a:t>
            </a:r>
            <a:r>
              <a:rPr lang="en-US" altLang="zh-CN" dirty="0" err="1">
                <a:latin typeface="+mn-lt"/>
                <a:ea typeface="华文楷体" pitchFamily="2" charset="-122"/>
                <a:cs typeface="Times New Roman" pitchFamily="18" charset="0"/>
              </a:rPr>
              <a:t>CoverSteiner</a:t>
            </a:r>
            <a:r>
              <a:rPr lang="zh-CN" altLang="zh-CN" dirty="0" smtClean="0">
                <a:latin typeface="+mn-lt"/>
                <a:ea typeface="华文楷体" pitchFamily="2" charset="-122"/>
                <a:cs typeface="Times New Roman" pitchFamily="18" charset="0"/>
              </a:rPr>
              <a:t>算法求得</a:t>
            </a:r>
            <a:r>
              <a:rPr lang="zh-CN" altLang="zh-CN" dirty="0">
                <a:latin typeface="+mn-lt"/>
                <a:ea typeface="华文楷体" pitchFamily="2" charset="-122"/>
                <a:cs typeface="Times New Roman" pitchFamily="18" charset="0"/>
              </a:rPr>
              <a:t>通讯代价小的团队，将所得团队中的中间连接节点去掉，只保留完成任务的个体；再将处理后的团队根据任务偏序关系进行时间和薪资的分配，并计算总代价；</a:t>
            </a:r>
          </a:p>
          <a:p>
            <a:r>
              <a:rPr lang="en-US" altLang="zh-CN" dirty="0">
                <a:latin typeface="+mn-lt"/>
                <a:ea typeface="华文楷体" pitchFamily="2" charset="-122"/>
                <a:cs typeface="Times New Roman" pitchFamily="18" charset="0"/>
              </a:rPr>
              <a:t>(2)</a:t>
            </a:r>
            <a:r>
              <a:rPr lang="en-US" altLang="zh-CN" dirty="0" err="1">
                <a:latin typeface="+mn-lt"/>
                <a:ea typeface="华文楷体" pitchFamily="2" charset="-122"/>
                <a:cs typeface="Times New Roman" pitchFamily="18" charset="0"/>
              </a:rPr>
              <a:t>BaseTime</a:t>
            </a:r>
            <a:r>
              <a:rPr lang="zh-CN" altLang="zh-CN" dirty="0">
                <a:latin typeface="+mn-lt"/>
                <a:ea typeface="华文楷体" pitchFamily="2" charset="-122"/>
                <a:cs typeface="Times New Roman" pitchFamily="18" charset="0"/>
              </a:rPr>
              <a:t>：只考虑时间因素求一个时间代价最小的团队，所获团队再计算总代价；</a:t>
            </a:r>
          </a:p>
          <a:p>
            <a:r>
              <a:rPr lang="en-US" altLang="zh-CN" dirty="0">
                <a:latin typeface="+mn-lt"/>
                <a:ea typeface="华文楷体" pitchFamily="2" charset="-122"/>
                <a:cs typeface="Times New Roman" pitchFamily="18" charset="0"/>
              </a:rPr>
              <a:t>(</a:t>
            </a:r>
            <a:r>
              <a:rPr lang="en-US" altLang="zh-CN" dirty="0" smtClean="0">
                <a:latin typeface="+mn-lt"/>
                <a:ea typeface="华文楷体" pitchFamily="2" charset="-122"/>
                <a:cs typeface="Times New Roman" pitchFamily="18" charset="0"/>
              </a:rPr>
              <a:t>3)</a:t>
            </a:r>
            <a:r>
              <a:rPr lang="en-US" altLang="zh-CN" dirty="0" err="1" smtClean="0">
                <a:latin typeface="+mn-lt"/>
                <a:ea typeface="华文楷体" pitchFamily="2" charset="-122"/>
                <a:cs typeface="Times New Roman" pitchFamily="18" charset="0"/>
              </a:rPr>
              <a:t>BaseBudget</a:t>
            </a:r>
            <a:r>
              <a:rPr lang="zh-CN" altLang="zh-CN" dirty="0" smtClean="0">
                <a:latin typeface="+mn-lt"/>
                <a:ea typeface="华文楷体" pitchFamily="2" charset="-122"/>
                <a:cs typeface="Times New Roman" pitchFamily="18" charset="0"/>
              </a:rPr>
              <a:t>：</a:t>
            </a:r>
            <a:r>
              <a:rPr lang="zh-CN" altLang="zh-CN" dirty="0">
                <a:latin typeface="+mn-lt"/>
                <a:ea typeface="华文楷体" pitchFamily="2" charset="-122"/>
                <a:cs typeface="Times New Roman" pitchFamily="18" charset="0"/>
              </a:rPr>
              <a:t>只考虑薪酬因素求一个预算代价最小的团队，所获团队再计算总代价。以上算法计算通讯代价都以最小生成树为衡量标准。</a:t>
            </a:r>
            <a:endParaRPr lang="zh-CN" altLang="en-US" dirty="0">
              <a:latin typeface="+mn-lt"/>
              <a:ea typeface="华文楷体" pitchFamily="2" charset="-122"/>
              <a:cs typeface="Times New Roman" pitchFamily="18" charset="0"/>
            </a:endParaRPr>
          </a:p>
        </p:txBody>
      </p:sp>
      <p:sp>
        <p:nvSpPr>
          <p:cNvPr id="14" name="圆角矩形 13"/>
          <p:cNvSpPr/>
          <p:nvPr/>
        </p:nvSpPr>
        <p:spPr bwMode="auto">
          <a:xfrm>
            <a:off x="4301252" y="1171740"/>
            <a:ext cx="4617620" cy="4532072"/>
          </a:xfrm>
          <a:prstGeom prst="roundRect">
            <a:avLst/>
          </a:prstGeom>
          <a:noFill/>
          <a:ln w="25400" cap="flat" cmpd="sng" algn="ctr">
            <a:solidFill>
              <a:srgbClr val="00B0F0"/>
            </a:solidFill>
            <a:prstDash val="solid"/>
            <a:round/>
            <a:headEnd type="none" w="med" len="med"/>
            <a:tailEnd type="none" w="med" len="med"/>
          </a:ln>
          <a:effectLst>
            <a:outerShdw blurRad="50800" dist="38100" algn="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 name="灯片编号占位符 4"/>
          <p:cNvSpPr>
            <a:spLocks noGrp="1"/>
          </p:cNvSpPr>
          <p:nvPr>
            <p:ph type="sldNum" sz="quarter" idx="12"/>
          </p:nvPr>
        </p:nvSpPr>
        <p:spPr/>
        <p:txBody>
          <a:bodyPr/>
          <a:lstStyle/>
          <a:p>
            <a:pPr>
              <a:defRPr/>
            </a:pPr>
            <a:fld id="{3BC7CAD4-1D8C-4E04-BBE8-C566A520DF56}" type="slidenum">
              <a:rPr lang="zh-CN" altLang="en-US" smtClean="0"/>
              <a:pPr>
                <a:defRPr/>
              </a:pPr>
              <a:t>28</a:t>
            </a:fld>
            <a:endParaRPr lang="zh-CN" altLang="en-US"/>
          </a:p>
        </p:txBody>
      </p:sp>
    </p:spTree>
    <p:extLst>
      <p:ext uri="{BB962C8B-B14F-4D97-AF65-F5344CB8AC3E}">
        <p14:creationId xmlns:p14="http://schemas.microsoft.com/office/powerpoint/2010/main" val="375963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 name="TextBox 8"/>
          <p:cNvSpPr txBox="1"/>
          <p:nvPr/>
        </p:nvSpPr>
        <p:spPr>
          <a:xfrm>
            <a:off x="683568" y="980728"/>
            <a:ext cx="3095719" cy="400110"/>
          </a:xfrm>
          <a:prstGeom prst="rect">
            <a:avLst/>
          </a:prstGeom>
          <a:noFill/>
        </p:spPr>
        <p:txBody>
          <a:bodyPr wrap="none" rtlCol="0">
            <a:spAutoFit/>
          </a:bodyPr>
          <a:lstStyle/>
          <a:p>
            <a:pPr marL="342900" indent="-342900">
              <a:buFont typeface="Wingdings" pitchFamily="2" charset="2"/>
              <a:buChar char="u"/>
            </a:pPr>
            <a:r>
              <a:rPr lang="zh-CN" altLang="en-US" sz="2000" dirty="0" smtClean="0">
                <a:latin typeface="华文楷体" pitchFamily="2" charset="-122"/>
                <a:ea typeface="华文楷体" pitchFamily="2" charset="-122"/>
              </a:rPr>
              <a:t>任务数对分项代价影响</a:t>
            </a:r>
            <a:endParaRPr lang="zh-CN" altLang="en-US" sz="2000" dirty="0">
              <a:latin typeface="华文楷体" pitchFamily="2" charset="-122"/>
              <a:ea typeface="华文楷体" pitchFamily="2" charset="-122"/>
            </a:endParaRPr>
          </a:p>
        </p:txBody>
      </p:sp>
      <p:sp>
        <p:nvSpPr>
          <p:cNvPr id="10"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11" name="直接连接符 10"/>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24978461"/>
              </p:ext>
            </p:extLst>
          </p:nvPr>
        </p:nvGraphicFramePr>
        <p:xfrm>
          <a:off x="2411760" y="1772816"/>
          <a:ext cx="4057316" cy="3682270"/>
        </p:xfrm>
        <a:graphic>
          <a:graphicData uri="http://schemas.openxmlformats.org/presentationml/2006/ole">
            <mc:AlternateContent xmlns:mc="http://schemas.openxmlformats.org/markup-compatibility/2006">
              <mc:Choice xmlns:v="urn:schemas-microsoft-com:vml" Requires="v">
                <p:oleObj spid="_x0000_s25657" r:id="rId4" imgW="3610051" imgH="3318662" progId="Origin50.Graph">
                  <p:embed/>
                </p:oleObj>
              </mc:Choice>
              <mc:Fallback>
                <p:oleObj r:id="rId4" imgW="3610051" imgH="3318662" progId="Origin50.Grap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772816"/>
                        <a:ext cx="4057316" cy="3682270"/>
                      </a:xfrm>
                      <a:prstGeom prst="rect">
                        <a:avLst/>
                      </a:prstGeom>
                      <a:noFill/>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3BC7CAD4-1D8C-4E04-BBE8-C566A520DF56}" type="slidenum">
              <a:rPr lang="zh-CN" altLang="en-US" smtClean="0"/>
              <a:pPr>
                <a:defRPr/>
              </a:pPr>
              <a:t>29</a:t>
            </a:fld>
            <a:endParaRPr lang="zh-CN" altLang="en-US"/>
          </a:p>
        </p:txBody>
      </p:sp>
    </p:spTree>
    <p:extLst>
      <p:ext uri="{BB962C8B-B14F-4D97-AF65-F5344CB8AC3E}">
        <p14:creationId xmlns:p14="http://schemas.microsoft.com/office/powerpoint/2010/main" val="91737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3" name="标题 1"/>
          <p:cNvSpPr txBox="1">
            <a:spLocks noChangeArrowheads="1"/>
          </p:cNvSpPr>
          <p:nvPr/>
        </p:nvSpPr>
        <p:spPr bwMode="auto">
          <a:xfrm>
            <a:off x="4573329" y="0"/>
            <a:ext cx="4379960"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smtClean="0"/>
              <a:t>1</a:t>
            </a:r>
            <a:r>
              <a:rPr lang="zh-CN" altLang="en-US" sz="2800" i="1" smtClean="0"/>
              <a:t>研究背景意义</a:t>
            </a:r>
            <a:endParaRPr lang="zh-CN" altLang="zh-CN" sz="2800" i="1" dirty="0"/>
          </a:p>
        </p:txBody>
      </p:sp>
      <p:cxnSp>
        <p:nvCxnSpPr>
          <p:cNvPr id="14" name="直接连接符 13"/>
          <p:cNvCxnSpPr/>
          <p:nvPr/>
        </p:nvCxnSpPr>
        <p:spPr bwMode="auto">
          <a:xfrm>
            <a:off x="6444208" y="548680"/>
            <a:ext cx="2520280"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pic>
        <p:nvPicPr>
          <p:cNvPr id="15" name="图片 14" descr="SocialNetwork-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8013" y="2312988"/>
            <a:ext cx="4065587"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肘形连接符 15"/>
          <p:cNvCxnSpPr/>
          <p:nvPr/>
        </p:nvCxnSpPr>
        <p:spPr>
          <a:xfrm rot="5400000" flipH="1" flipV="1">
            <a:off x="5641975" y="2265363"/>
            <a:ext cx="592137" cy="509588"/>
          </a:xfrm>
          <a:prstGeom prst="bentConnector3">
            <a:avLst>
              <a:gd name="adj1" fmla="val 50000"/>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5335588" y="1854200"/>
            <a:ext cx="172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000" dirty="0">
                <a:solidFill>
                  <a:srgbClr val="0070C0"/>
                </a:solidFill>
                <a:latin typeface="华文楷体" pitchFamily="2" charset="-122"/>
                <a:ea typeface="华文楷体" pitchFamily="2" charset="-122"/>
              </a:rPr>
              <a:t>节点代表个体</a:t>
            </a:r>
          </a:p>
        </p:txBody>
      </p:sp>
      <p:sp>
        <p:nvSpPr>
          <p:cNvPr id="18" name="TextBox 17"/>
          <p:cNvSpPr txBox="1">
            <a:spLocks noChangeArrowheads="1"/>
          </p:cNvSpPr>
          <p:nvPr/>
        </p:nvSpPr>
        <p:spPr bwMode="auto">
          <a:xfrm>
            <a:off x="4659007" y="5686425"/>
            <a:ext cx="32623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000" dirty="0">
                <a:solidFill>
                  <a:srgbClr val="0070C0"/>
                </a:solidFill>
                <a:latin typeface="华文楷体" pitchFamily="2" charset="-122"/>
                <a:ea typeface="华文楷体" pitchFamily="2" charset="-122"/>
              </a:rPr>
              <a:t>边代表两个个体间存在关系</a:t>
            </a:r>
            <a:endParaRPr lang="en-US" altLang="zh-CN" sz="2000" dirty="0">
              <a:solidFill>
                <a:srgbClr val="0070C0"/>
              </a:solidFill>
              <a:latin typeface="华文楷体" pitchFamily="2" charset="-122"/>
              <a:ea typeface="华文楷体" pitchFamily="2" charset="-122"/>
            </a:endParaRPr>
          </a:p>
          <a:p>
            <a:pPr eaLnBrk="1" hangingPunct="1"/>
            <a:r>
              <a:rPr lang="zh-CN" altLang="en-US" sz="2000" dirty="0">
                <a:solidFill>
                  <a:srgbClr val="0070C0"/>
                </a:solidFill>
                <a:latin typeface="华文楷体" pitchFamily="2" charset="-122"/>
                <a:ea typeface="华文楷体" pitchFamily="2" charset="-122"/>
              </a:rPr>
              <a:t>边上的权值可表示关系强弱</a:t>
            </a:r>
          </a:p>
        </p:txBody>
      </p:sp>
      <p:cxnSp>
        <p:nvCxnSpPr>
          <p:cNvPr id="19" name="肘形连接符 18"/>
          <p:cNvCxnSpPr/>
          <p:nvPr/>
        </p:nvCxnSpPr>
        <p:spPr>
          <a:xfrm rot="16200000" flipH="1">
            <a:off x="4917281" y="5056982"/>
            <a:ext cx="904875" cy="280988"/>
          </a:xfrm>
          <a:prstGeom prst="bentConnector3">
            <a:avLst>
              <a:gd name="adj1" fmla="val 50000"/>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bwMode="auto">
          <a:xfrm>
            <a:off x="837964" y="1466496"/>
            <a:ext cx="3117256" cy="4261320"/>
          </a:xfrm>
          <a:prstGeom prst="roundRect">
            <a:avLst/>
          </a:prstGeom>
          <a:noFill/>
          <a:ln w="25400" cap="flat" cmpd="sng" algn="ctr">
            <a:solidFill>
              <a:srgbClr val="00B0F0"/>
            </a:solidFill>
            <a:prstDash val="solid"/>
            <a:round/>
            <a:headEnd type="none" w="med" len="med"/>
            <a:tailEnd type="none" w="med" len="med"/>
          </a:ln>
          <a:effectLst>
            <a:outerShdw blurRad="50800" dist="38100" algn="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1" name="TextBox 20"/>
          <p:cNvSpPr txBox="1"/>
          <p:nvPr/>
        </p:nvSpPr>
        <p:spPr>
          <a:xfrm>
            <a:off x="1138192" y="1854200"/>
            <a:ext cx="2535448" cy="3139321"/>
          </a:xfrm>
          <a:prstGeom prst="rect">
            <a:avLst/>
          </a:prstGeom>
          <a:noFill/>
        </p:spPr>
        <p:txBody>
          <a:bodyPr wrap="square" rtlCol="0">
            <a:spAutoFit/>
          </a:bodyPr>
          <a:lstStyle/>
          <a:p>
            <a:r>
              <a:rPr lang="zh-CN" altLang="en-US" dirty="0">
                <a:latin typeface="华文楷体" pitchFamily="2" charset="-122"/>
                <a:ea typeface="华文楷体" pitchFamily="2" charset="-122"/>
              </a:rPr>
              <a:t>社会网是由许多节点构成的一种社会结构，节点通常是指个人或组织，社会</a:t>
            </a:r>
            <a:r>
              <a:rPr lang="zh-CN" altLang="en-US" dirty="0" smtClean="0">
                <a:latin typeface="华文楷体" pitchFamily="2" charset="-122"/>
                <a:ea typeface="华文楷体" pitchFamily="2" charset="-122"/>
              </a:rPr>
              <a:t>网代表</a:t>
            </a:r>
            <a:r>
              <a:rPr lang="zh-CN" altLang="en-US" dirty="0">
                <a:latin typeface="华文楷体" pitchFamily="2" charset="-122"/>
                <a:ea typeface="华文楷体" pitchFamily="2" charset="-122"/>
              </a:rPr>
              <a:t>各种社会关系，经由这些社会关系，把从偶然相识的泛泛之交到紧密结合的家庭关系的各种人们或组织串连起来，由一个或多个特定类型的关系相互依存。</a:t>
            </a:r>
          </a:p>
        </p:txBody>
      </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586643">
            <a:off x="1619672" y="357067"/>
            <a:ext cx="880354" cy="917816"/>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621433">
            <a:off x="7668195" y="1259977"/>
            <a:ext cx="952382" cy="885715"/>
          </a:xfrm>
          <a:prstGeom prst="rect">
            <a:avLst/>
          </a:prstGeom>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4464">
            <a:off x="3164122" y="434182"/>
            <a:ext cx="904812" cy="858412"/>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2837" y="1039450"/>
            <a:ext cx="865187" cy="865187"/>
          </a:xfrm>
          <a:prstGeom prst="rect">
            <a:avLst/>
          </a:prstGeom>
        </p:spPr>
      </p:pic>
      <p:pic>
        <p:nvPicPr>
          <p:cNvPr id="26" name="图片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724233">
            <a:off x="4783454" y="531051"/>
            <a:ext cx="891541" cy="857251"/>
          </a:xfrm>
          <a:prstGeom prst="rect">
            <a:avLst/>
          </a:prstGeom>
        </p:spPr>
      </p:pic>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3</a:t>
            </a:fld>
            <a:endParaRPr lang="zh-CN" altLang="en-US"/>
          </a:p>
        </p:txBody>
      </p:sp>
    </p:spTree>
    <p:extLst>
      <p:ext uri="{BB962C8B-B14F-4D97-AF65-F5344CB8AC3E}">
        <p14:creationId xmlns:p14="http://schemas.microsoft.com/office/powerpoint/2010/main" val="205341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anim calcmode="lin" valueType="num">
                                      <p:cBhvr>
                                        <p:cTn id="25" dur="500" fill="hold"/>
                                        <p:tgtEl>
                                          <p:spTgt spid="16"/>
                                        </p:tgtEl>
                                        <p:attrNameLst>
                                          <p:attrName>ppt_x</p:attrName>
                                        </p:attrNameLst>
                                      </p:cBhvr>
                                      <p:tavLst>
                                        <p:tav tm="0">
                                          <p:val>
                                            <p:strVal val="#ppt_x"/>
                                          </p:val>
                                        </p:tav>
                                        <p:tav tm="100000">
                                          <p:val>
                                            <p:strVal val="#ppt_x"/>
                                          </p:val>
                                        </p:tav>
                                      </p:tavLst>
                                    </p:anim>
                                    <p:anim calcmode="lin" valueType="num">
                                      <p:cBhvr>
                                        <p:cTn id="26" dur="5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anim calcmode="lin" valueType="num">
                                      <p:cBhvr>
                                        <p:cTn id="30" dur="500" fill="hold"/>
                                        <p:tgtEl>
                                          <p:spTgt spid="17"/>
                                        </p:tgtEl>
                                        <p:attrNameLst>
                                          <p:attrName>ppt_x</p:attrName>
                                        </p:attrNameLst>
                                      </p:cBhvr>
                                      <p:tavLst>
                                        <p:tav tm="0">
                                          <p:val>
                                            <p:strVal val="#ppt_x"/>
                                          </p:val>
                                        </p:tav>
                                        <p:tav tm="100000">
                                          <p:val>
                                            <p:strVal val="#ppt_x"/>
                                          </p:val>
                                        </p:tav>
                                      </p:tavLst>
                                    </p:anim>
                                    <p:anim calcmode="lin" valueType="num">
                                      <p:cBhvr>
                                        <p:cTn id="31"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anim calcmode="lin" valueType="num">
                                      <p:cBhvr>
                                        <p:cTn id="37" dur="500" fill="hold"/>
                                        <p:tgtEl>
                                          <p:spTgt spid="19"/>
                                        </p:tgtEl>
                                        <p:attrNameLst>
                                          <p:attrName>ppt_x</p:attrName>
                                        </p:attrNameLst>
                                      </p:cBhvr>
                                      <p:tavLst>
                                        <p:tav tm="0">
                                          <p:val>
                                            <p:strVal val="#ppt_x"/>
                                          </p:val>
                                        </p:tav>
                                        <p:tav tm="100000">
                                          <p:val>
                                            <p:strVal val="#ppt_x"/>
                                          </p:val>
                                        </p:tav>
                                      </p:tavLst>
                                    </p:anim>
                                    <p:anim calcmode="lin" valueType="num">
                                      <p:cBhvr>
                                        <p:cTn id="38" dur="5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 calcmode="lin" valueType="num">
                                      <p:cBhvr>
                                        <p:cTn id="50" dur="500" fill="hold"/>
                                        <p:tgtEl>
                                          <p:spTgt spid="22"/>
                                        </p:tgtEl>
                                        <p:attrNameLst>
                                          <p:attrName>style.rotation</p:attrName>
                                        </p:attrNameLst>
                                      </p:cBhvr>
                                      <p:tavLst>
                                        <p:tav tm="0">
                                          <p:val>
                                            <p:fltVal val="90"/>
                                          </p:val>
                                        </p:tav>
                                        <p:tav tm="100000">
                                          <p:val>
                                            <p:fltVal val="0"/>
                                          </p:val>
                                        </p:tav>
                                      </p:tavLst>
                                    </p:anim>
                                    <p:animEffect transition="in" filter="fade">
                                      <p:cBhvr>
                                        <p:cTn id="51" dur="500"/>
                                        <p:tgtEl>
                                          <p:spTgt spid="22"/>
                                        </p:tgtEl>
                                      </p:cBhvr>
                                    </p:animEffect>
                                  </p:childTnLst>
                                </p:cTn>
                              </p:par>
                              <p:par>
                                <p:cTn id="52" presetID="31" presetClass="entr" presetSubtype="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500" fill="hold"/>
                                        <p:tgtEl>
                                          <p:spTgt spid="24"/>
                                        </p:tgtEl>
                                        <p:attrNameLst>
                                          <p:attrName>ppt_w</p:attrName>
                                        </p:attrNameLst>
                                      </p:cBhvr>
                                      <p:tavLst>
                                        <p:tav tm="0">
                                          <p:val>
                                            <p:fltVal val="0"/>
                                          </p:val>
                                        </p:tav>
                                        <p:tav tm="100000">
                                          <p:val>
                                            <p:strVal val="#ppt_w"/>
                                          </p:val>
                                        </p:tav>
                                      </p:tavLst>
                                    </p:anim>
                                    <p:anim calcmode="lin" valueType="num">
                                      <p:cBhvr>
                                        <p:cTn id="55" dur="500" fill="hold"/>
                                        <p:tgtEl>
                                          <p:spTgt spid="24"/>
                                        </p:tgtEl>
                                        <p:attrNameLst>
                                          <p:attrName>ppt_h</p:attrName>
                                        </p:attrNameLst>
                                      </p:cBhvr>
                                      <p:tavLst>
                                        <p:tav tm="0">
                                          <p:val>
                                            <p:fltVal val="0"/>
                                          </p:val>
                                        </p:tav>
                                        <p:tav tm="100000">
                                          <p:val>
                                            <p:strVal val="#ppt_h"/>
                                          </p:val>
                                        </p:tav>
                                      </p:tavLst>
                                    </p:anim>
                                    <p:anim calcmode="lin" valueType="num">
                                      <p:cBhvr>
                                        <p:cTn id="56" dur="500" fill="hold"/>
                                        <p:tgtEl>
                                          <p:spTgt spid="24"/>
                                        </p:tgtEl>
                                        <p:attrNameLst>
                                          <p:attrName>style.rotation</p:attrName>
                                        </p:attrNameLst>
                                      </p:cBhvr>
                                      <p:tavLst>
                                        <p:tav tm="0">
                                          <p:val>
                                            <p:fltVal val="90"/>
                                          </p:val>
                                        </p:tav>
                                        <p:tav tm="100000">
                                          <p:val>
                                            <p:fltVal val="0"/>
                                          </p:val>
                                        </p:tav>
                                      </p:tavLst>
                                    </p:anim>
                                    <p:animEffect transition="in" filter="fade">
                                      <p:cBhvr>
                                        <p:cTn id="57" dur="500"/>
                                        <p:tgtEl>
                                          <p:spTgt spid="24"/>
                                        </p:tgtEl>
                                      </p:cBhvr>
                                    </p:animEffect>
                                  </p:childTnLst>
                                </p:cTn>
                              </p:par>
                              <p:par>
                                <p:cTn id="58" presetID="31"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 calcmode="lin" valueType="num">
                                      <p:cBhvr>
                                        <p:cTn id="62" dur="500" fill="hold"/>
                                        <p:tgtEl>
                                          <p:spTgt spid="23"/>
                                        </p:tgtEl>
                                        <p:attrNameLst>
                                          <p:attrName>style.rotation</p:attrName>
                                        </p:attrNameLst>
                                      </p:cBhvr>
                                      <p:tavLst>
                                        <p:tav tm="0">
                                          <p:val>
                                            <p:fltVal val="90"/>
                                          </p:val>
                                        </p:tav>
                                        <p:tav tm="100000">
                                          <p:val>
                                            <p:fltVal val="0"/>
                                          </p:val>
                                        </p:tav>
                                      </p:tavLst>
                                    </p:anim>
                                    <p:animEffect transition="in" filter="fade">
                                      <p:cBhvr>
                                        <p:cTn id="63" dur="500"/>
                                        <p:tgtEl>
                                          <p:spTgt spid="23"/>
                                        </p:tgtEl>
                                      </p:cBhvr>
                                    </p:animEffect>
                                  </p:childTnLst>
                                </p:cTn>
                              </p:par>
                              <p:par>
                                <p:cTn id="64" presetID="31"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 calcmode="lin" valueType="num">
                                      <p:cBhvr>
                                        <p:cTn id="68" dur="500" fill="hold"/>
                                        <p:tgtEl>
                                          <p:spTgt spid="25"/>
                                        </p:tgtEl>
                                        <p:attrNameLst>
                                          <p:attrName>style.rotation</p:attrName>
                                        </p:attrNameLst>
                                      </p:cBhvr>
                                      <p:tavLst>
                                        <p:tav tm="0">
                                          <p:val>
                                            <p:fltVal val="90"/>
                                          </p:val>
                                        </p:tav>
                                        <p:tav tm="100000">
                                          <p:val>
                                            <p:fltVal val="0"/>
                                          </p:val>
                                        </p:tav>
                                      </p:tavLst>
                                    </p:anim>
                                    <p:animEffect transition="in" filter="fade">
                                      <p:cBhvr>
                                        <p:cTn id="69" dur="500"/>
                                        <p:tgtEl>
                                          <p:spTgt spid="25"/>
                                        </p:tgtEl>
                                      </p:cBhvr>
                                    </p:animEffect>
                                  </p:childTnLst>
                                </p:cTn>
                              </p:par>
                              <p:par>
                                <p:cTn id="70" presetID="31"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 calcmode="lin" valueType="num">
                                      <p:cBhvr>
                                        <p:cTn id="74" dur="500" fill="hold"/>
                                        <p:tgtEl>
                                          <p:spTgt spid="26"/>
                                        </p:tgtEl>
                                        <p:attrNameLst>
                                          <p:attrName>style.rotation</p:attrName>
                                        </p:attrNameLst>
                                      </p:cBhvr>
                                      <p:tavLst>
                                        <p:tav tm="0">
                                          <p:val>
                                            <p:fltVal val="90"/>
                                          </p:val>
                                        </p:tav>
                                        <p:tav tm="100000">
                                          <p:val>
                                            <p:fltVal val="0"/>
                                          </p:val>
                                        </p:tav>
                                      </p:tavLst>
                                    </p:anim>
                                    <p:animEffect transition="in" filter="fade">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8"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9" name="直接连接符 8"/>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10" name="TextBox 9"/>
          <p:cNvSpPr txBox="1"/>
          <p:nvPr/>
        </p:nvSpPr>
        <p:spPr>
          <a:xfrm>
            <a:off x="575556" y="627244"/>
            <a:ext cx="3352200" cy="400110"/>
          </a:xfrm>
          <a:prstGeom prst="rect">
            <a:avLst/>
          </a:prstGeom>
          <a:noFill/>
        </p:spPr>
        <p:txBody>
          <a:bodyPr wrap="none" rtlCol="0">
            <a:spAutoFit/>
          </a:bodyPr>
          <a:lstStyle/>
          <a:p>
            <a:pPr marL="342900" indent="-342900">
              <a:buFont typeface="Wingdings" pitchFamily="2" charset="2"/>
              <a:buChar char="u"/>
            </a:pPr>
            <a:r>
              <a:rPr lang="zh-CN" altLang="en-US" sz="2000" dirty="0" smtClean="0">
                <a:latin typeface="华文楷体" pitchFamily="2" charset="-122"/>
                <a:ea typeface="华文楷体" pitchFamily="2" charset="-122"/>
              </a:rPr>
              <a:t>不同平衡参数对算法影响</a:t>
            </a:r>
            <a:endParaRPr lang="zh-CN" altLang="en-US" sz="2000" dirty="0">
              <a:latin typeface="华文楷体" pitchFamily="2" charset="-122"/>
              <a:ea typeface="华文楷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88932937"/>
              </p:ext>
            </p:extLst>
          </p:nvPr>
        </p:nvGraphicFramePr>
        <p:xfrm>
          <a:off x="970081" y="910254"/>
          <a:ext cx="3153262" cy="2805869"/>
        </p:xfrm>
        <a:graphic>
          <a:graphicData uri="http://schemas.openxmlformats.org/presentationml/2006/ole">
            <mc:AlternateContent xmlns:mc="http://schemas.openxmlformats.org/markup-compatibility/2006">
              <mc:Choice xmlns:v="urn:schemas-microsoft-com:vml" Requires="v">
                <p:oleObj spid="_x0000_s26850" r:id="rId4" imgW="3713683" imgH="3299155" progId="Origin50.Graph">
                  <p:embed/>
                </p:oleObj>
              </mc:Choice>
              <mc:Fallback>
                <p:oleObj r:id="rId4" imgW="3713683" imgH="3299155" progId="Origin50.Grap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081" y="910254"/>
                        <a:ext cx="3153262" cy="2805869"/>
                      </a:xfrm>
                      <a:prstGeom prst="rect">
                        <a:avLst/>
                      </a:prstGeom>
                      <a:noFill/>
                    </p:spPr>
                  </p:pic>
                </p:oleObj>
              </mc:Fallback>
            </mc:AlternateContent>
          </a:graphicData>
        </a:graphic>
      </p:graphicFrame>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770843684"/>
              </p:ext>
            </p:extLst>
          </p:nvPr>
        </p:nvGraphicFramePr>
        <p:xfrm>
          <a:off x="4788024" y="816147"/>
          <a:ext cx="3312368" cy="2962962"/>
        </p:xfrm>
        <a:graphic>
          <a:graphicData uri="http://schemas.openxmlformats.org/presentationml/2006/ole">
            <mc:AlternateContent xmlns:mc="http://schemas.openxmlformats.org/markup-compatibility/2006">
              <mc:Choice xmlns:v="urn:schemas-microsoft-com:vml" Requires="v">
                <p:oleObj spid="_x0000_s26851" r:id="rId6" imgW="3713683" imgH="3301594" progId="Origin50.Graph">
                  <p:embed/>
                </p:oleObj>
              </mc:Choice>
              <mc:Fallback>
                <p:oleObj r:id="rId6" imgW="3713683" imgH="3301594" progId="Origin50.Graph">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816147"/>
                        <a:ext cx="3312368" cy="2962962"/>
                      </a:xfrm>
                      <a:prstGeom prst="rect">
                        <a:avLst/>
                      </a:prstGeom>
                      <a:noFill/>
                    </p:spPr>
                  </p:pic>
                </p:oleObj>
              </mc:Fallback>
            </mc:AlternateContent>
          </a:graphicData>
        </a:graphic>
      </p:graphicFrame>
      <p:sp>
        <p:nvSpPr>
          <p:cNvPr id="1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496750225"/>
              </p:ext>
            </p:extLst>
          </p:nvPr>
        </p:nvGraphicFramePr>
        <p:xfrm>
          <a:off x="879588" y="3861048"/>
          <a:ext cx="3168352" cy="2918219"/>
        </p:xfrm>
        <a:graphic>
          <a:graphicData uri="http://schemas.openxmlformats.org/presentationml/2006/ole">
            <mc:AlternateContent xmlns:mc="http://schemas.openxmlformats.org/markup-compatibility/2006">
              <mc:Choice xmlns:v="urn:schemas-microsoft-com:vml" Requires="v">
                <p:oleObj spid="_x0000_s26852" r:id="rId8" imgW="3713683" imgH="3411322" progId="Origin50.Graph">
                  <p:embed/>
                </p:oleObj>
              </mc:Choice>
              <mc:Fallback>
                <p:oleObj r:id="rId8" imgW="3713683" imgH="3411322" progId="Origin50.Graph">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9588" y="3861048"/>
                        <a:ext cx="3168352" cy="2918219"/>
                      </a:xfrm>
                      <a:prstGeom prst="rect">
                        <a:avLst/>
                      </a:prstGeom>
                      <a:noFill/>
                    </p:spPr>
                  </p:pic>
                </p:oleObj>
              </mc:Fallback>
            </mc:AlternateContent>
          </a:graphicData>
        </a:graphic>
      </p:graphicFrame>
      <p:sp>
        <p:nvSpPr>
          <p:cNvPr id="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65065674"/>
              </p:ext>
            </p:extLst>
          </p:nvPr>
        </p:nvGraphicFramePr>
        <p:xfrm>
          <a:off x="4860032" y="3933056"/>
          <a:ext cx="3168352" cy="2862634"/>
        </p:xfrm>
        <a:graphic>
          <a:graphicData uri="http://schemas.openxmlformats.org/presentationml/2006/ole">
            <mc:AlternateContent xmlns:mc="http://schemas.openxmlformats.org/markup-compatibility/2006">
              <mc:Choice xmlns:v="urn:schemas-microsoft-com:vml" Requires="v">
                <p:oleObj spid="_x0000_s26853" r:id="rId10" imgW="3713683" imgH="3349142" progId="Origin50.Graph">
                  <p:embed/>
                </p:oleObj>
              </mc:Choice>
              <mc:Fallback>
                <p:oleObj r:id="rId10" imgW="3713683" imgH="3349142" progId="Origin50.Graph">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3933056"/>
                        <a:ext cx="3168352" cy="2862634"/>
                      </a:xfrm>
                      <a:prstGeom prst="rect">
                        <a:avLst/>
                      </a:prstGeom>
                      <a:noFill/>
                    </p:spPr>
                  </p:pic>
                </p:oleObj>
              </mc:Fallback>
            </mc:AlternateContent>
          </a:graphicData>
        </a:graphic>
      </p:graphicFrame>
      <p:sp>
        <p:nvSpPr>
          <p:cNvPr id="19" name="矩形 18"/>
          <p:cNvSpPr/>
          <p:nvPr/>
        </p:nvSpPr>
        <p:spPr>
          <a:xfrm>
            <a:off x="1406008" y="321365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1" name="矩形 1610"/>
          <p:cNvSpPr/>
          <p:nvPr/>
        </p:nvSpPr>
        <p:spPr>
          <a:xfrm>
            <a:off x="2176556" y="3213042"/>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2" name="矩形 1611"/>
          <p:cNvSpPr/>
          <p:nvPr/>
        </p:nvSpPr>
        <p:spPr>
          <a:xfrm>
            <a:off x="2988150" y="3218342"/>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3" name="矩形 1612"/>
          <p:cNvSpPr/>
          <p:nvPr/>
        </p:nvSpPr>
        <p:spPr>
          <a:xfrm>
            <a:off x="3779912" y="3213042"/>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4" name="矩形 1613"/>
          <p:cNvSpPr/>
          <p:nvPr/>
        </p:nvSpPr>
        <p:spPr>
          <a:xfrm>
            <a:off x="5242234" y="3285050"/>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5" name="矩形 1614"/>
          <p:cNvSpPr/>
          <p:nvPr/>
        </p:nvSpPr>
        <p:spPr>
          <a:xfrm>
            <a:off x="6083568" y="3290350"/>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6" name="矩形 1615"/>
          <p:cNvSpPr/>
          <p:nvPr/>
        </p:nvSpPr>
        <p:spPr>
          <a:xfrm>
            <a:off x="6910972" y="3281914"/>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7" name="矩形 1616"/>
          <p:cNvSpPr/>
          <p:nvPr/>
        </p:nvSpPr>
        <p:spPr>
          <a:xfrm>
            <a:off x="7735815" y="3290350"/>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8" name="矩形 1617"/>
          <p:cNvSpPr/>
          <p:nvPr/>
        </p:nvSpPr>
        <p:spPr>
          <a:xfrm>
            <a:off x="1350580" y="6269420"/>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9" name="矩形 1618"/>
          <p:cNvSpPr/>
          <p:nvPr/>
        </p:nvSpPr>
        <p:spPr>
          <a:xfrm>
            <a:off x="2143644" y="6272150"/>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0" name="矩形 1619"/>
          <p:cNvSpPr/>
          <p:nvPr/>
        </p:nvSpPr>
        <p:spPr>
          <a:xfrm>
            <a:off x="2880138" y="6272150"/>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1" name="矩形 1620"/>
          <p:cNvSpPr/>
          <p:nvPr/>
        </p:nvSpPr>
        <p:spPr>
          <a:xfrm>
            <a:off x="3676487" y="6272150"/>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2" name="矩形 1621"/>
          <p:cNvSpPr/>
          <p:nvPr/>
        </p:nvSpPr>
        <p:spPr>
          <a:xfrm>
            <a:off x="5322837" y="628718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3" name="矩形 1622"/>
          <p:cNvSpPr/>
          <p:nvPr/>
        </p:nvSpPr>
        <p:spPr>
          <a:xfrm>
            <a:off x="6092976" y="6283970"/>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4" name="矩形 1623"/>
          <p:cNvSpPr/>
          <p:nvPr/>
        </p:nvSpPr>
        <p:spPr>
          <a:xfrm>
            <a:off x="6889613" y="628718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5" name="矩形 1624"/>
          <p:cNvSpPr/>
          <p:nvPr/>
        </p:nvSpPr>
        <p:spPr>
          <a:xfrm>
            <a:off x="7664026" y="628718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909119" y="1844824"/>
            <a:ext cx="461665" cy="1099019"/>
          </a:xfrm>
          <a:prstGeom prst="rect">
            <a:avLst/>
          </a:prstGeom>
          <a:noFill/>
        </p:spPr>
        <p:txBody>
          <a:bodyPr vert="eaVert" wrap="none" rtlCol="0">
            <a:spAutoFit/>
          </a:bodyPr>
          <a:lstStyle/>
          <a:p>
            <a:r>
              <a:rPr lang="zh-CN" altLang="en-US" dirty="0" smtClean="0">
                <a:solidFill>
                  <a:srgbClr val="0070C0"/>
                </a:solidFill>
                <a:latin typeface="华文行楷" pitchFamily="2" charset="-122"/>
                <a:ea typeface="华文行楷" pitchFamily="2" charset="-122"/>
              </a:rPr>
              <a:t>交流代价</a:t>
            </a:r>
            <a:endParaRPr lang="zh-CN" altLang="en-US" dirty="0">
              <a:solidFill>
                <a:srgbClr val="0070C0"/>
              </a:solidFill>
              <a:latin typeface="华文行楷" pitchFamily="2" charset="-122"/>
              <a:ea typeface="华文行楷" pitchFamily="2" charset="-122"/>
            </a:endParaRPr>
          </a:p>
        </p:txBody>
      </p:sp>
      <p:sp>
        <p:nvSpPr>
          <p:cNvPr id="1627" name="TextBox 1626"/>
          <p:cNvSpPr txBox="1"/>
          <p:nvPr/>
        </p:nvSpPr>
        <p:spPr>
          <a:xfrm>
            <a:off x="7960721" y="1844824"/>
            <a:ext cx="461665" cy="1099019"/>
          </a:xfrm>
          <a:prstGeom prst="rect">
            <a:avLst/>
          </a:prstGeom>
          <a:noFill/>
        </p:spPr>
        <p:txBody>
          <a:bodyPr vert="eaVert" wrap="none" rtlCol="0">
            <a:spAutoFit/>
          </a:bodyPr>
          <a:lstStyle/>
          <a:p>
            <a:r>
              <a:rPr lang="zh-CN" altLang="en-US" dirty="0" smtClean="0">
                <a:solidFill>
                  <a:srgbClr val="0070C0"/>
                </a:solidFill>
                <a:latin typeface="华文行楷" pitchFamily="2" charset="-122"/>
                <a:ea typeface="华文行楷" pitchFamily="2" charset="-122"/>
              </a:rPr>
              <a:t>时间代价</a:t>
            </a:r>
            <a:endParaRPr lang="zh-CN" altLang="en-US" dirty="0">
              <a:solidFill>
                <a:srgbClr val="0070C0"/>
              </a:solidFill>
              <a:latin typeface="华文行楷" pitchFamily="2" charset="-122"/>
              <a:ea typeface="华文行楷" pitchFamily="2" charset="-122"/>
            </a:endParaRPr>
          </a:p>
        </p:txBody>
      </p:sp>
      <p:sp>
        <p:nvSpPr>
          <p:cNvPr id="1628" name="TextBox 1627"/>
          <p:cNvSpPr txBox="1"/>
          <p:nvPr/>
        </p:nvSpPr>
        <p:spPr>
          <a:xfrm>
            <a:off x="3909119" y="4797152"/>
            <a:ext cx="461665" cy="1350691"/>
          </a:xfrm>
          <a:prstGeom prst="rect">
            <a:avLst/>
          </a:prstGeom>
          <a:noFill/>
        </p:spPr>
        <p:txBody>
          <a:bodyPr vert="eaVert" wrap="none" rtlCol="0">
            <a:spAutoFit/>
          </a:bodyPr>
          <a:lstStyle/>
          <a:p>
            <a:r>
              <a:rPr lang="zh-CN" altLang="en-US" dirty="0" smtClean="0">
                <a:solidFill>
                  <a:srgbClr val="0070C0"/>
                </a:solidFill>
                <a:latin typeface="华文行楷" pitchFamily="2" charset="-122"/>
                <a:ea typeface="华文行楷" pitchFamily="2" charset="-122"/>
              </a:rPr>
              <a:t>领导节点度</a:t>
            </a:r>
            <a:endParaRPr lang="zh-CN" altLang="en-US" dirty="0">
              <a:solidFill>
                <a:srgbClr val="0070C0"/>
              </a:solidFill>
              <a:latin typeface="华文行楷" pitchFamily="2" charset="-122"/>
              <a:ea typeface="华文行楷" pitchFamily="2" charset="-122"/>
            </a:endParaRPr>
          </a:p>
        </p:txBody>
      </p:sp>
      <p:sp>
        <p:nvSpPr>
          <p:cNvPr id="1629" name="TextBox 1628"/>
          <p:cNvSpPr txBox="1"/>
          <p:nvPr/>
        </p:nvSpPr>
        <p:spPr>
          <a:xfrm>
            <a:off x="7960721" y="4419644"/>
            <a:ext cx="461665" cy="2105705"/>
          </a:xfrm>
          <a:prstGeom prst="rect">
            <a:avLst/>
          </a:prstGeom>
          <a:noFill/>
        </p:spPr>
        <p:txBody>
          <a:bodyPr vert="eaVert" wrap="none" rtlCol="0">
            <a:spAutoFit/>
          </a:bodyPr>
          <a:lstStyle/>
          <a:p>
            <a:r>
              <a:rPr lang="zh-CN" altLang="en-US" dirty="0" smtClean="0">
                <a:solidFill>
                  <a:srgbClr val="0070C0"/>
                </a:solidFill>
                <a:latin typeface="华文行楷" pitchFamily="2" charset="-122"/>
                <a:ea typeface="华文行楷" pitchFamily="2" charset="-122"/>
              </a:rPr>
              <a:t>领导节点任务覆盖</a:t>
            </a:r>
            <a:endParaRPr lang="zh-CN" altLang="en-US" dirty="0">
              <a:solidFill>
                <a:srgbClr val="0070C0"/>
              </a:solidFill>
              <a:latin typeface="华文行楷" pitchFamily="2" charset="-122"/>
              <a:ea typeface="华文行楷" pitchFamily="2" charset="-122"/>
            </a:endParaRPr>
          </a:p>
        </p:txBody>
      </p:sp>
      <mc:AlternateContent xmlns:mc="http://schemas.openxmlformats.org/markup-compatibility/2006" xmlns:a14="http://schemas.microsoft.com/office/drawing/2010/main">
        <mc:Choice Requires="a14">
          <p:sp>
            <p:nvSpPr>
              <p:cNvPr id="21" name="矩形 20"/>
              <p:cNvSpPr/>
              <p:nvPr/>
            </p:nvSpPr>
            <p:spPr>
              <a:xfrm>
                <a:off x="4139952" y="658022"/>
                <a:ext cx="485491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latin typeface="Cambria Math"/>
                            </a:rPr>
                          </m:ctrlPr>
                        </m:sSubPr>
                        <m:e>
                          <m:r>
                            <a:rPr lang="en-US" altLang="zh-CN" sz="1600" b="0" i="1" smtClean="0">
                              <a:latin typeface="Cambria Math"/>
                            </a:rPr>
                            <m:t>𝑇</m:t>
                          </m:r>
                          <m:r>
                            <m:rPr>
                              <m:sty m:val="p"/>
                            </m:rPr>
                            <a:rPr lang="en-US" altLang="zh-CN" sz="1600" i="1">
                              <a:latin typeface="Cambria Math"/>
                            </a:rPr>
                            <m:t>otal</m:t>
                          </m:r>
                          <m:r>
                            <a:rPr lang="en-US" altLang="zh-CN" sz="1600" b="0" i="1" smtClean="0">
                              <a:latin typeface="Cambria Math"/>
                            </a:rPr>
                            <m:t> </m:t>
                          </m:r>
                          <m:r>
                            <a:rPr lang="en-US" altLang="zh-CN" sz="1600" b="0" i="1" smtClean="0">
                              <a:latin typeface="Cambria Math"/>
                            </a:rPr>
                            <m:t>𝑐𝑜𝑠𝑡</m:t>
                          </m:r>
                          <m:r>
                            <a:rPr lang="en-US" altLang="zh-CN" sz="1600" b="0" i="1" smtClean="0">
                              <a:latin typeface="Cambria Math"/>
                            </a:rPr>
                            <m:t>=</m:t>
                          </m:r>
                          <m:r>
                            <a:rPr lang="en-US" altLang="zh-CN" sz="1600" i="1">
                              <a:latin typeface="Cambria Math"/>
                            </a:rPr>
                            <m:t>𝛼</m:t>
                          </m:r>
                          <m:r>
                            <a:rPr lang="en-US" altLang="zh-CN" sz="1600" i="1">
                              <a:latin typeface="Cambria Math"/>
                            </a:rPr>
                            <m:t>𝐶</m:t>
                          </m:r>
                        </m:e>
                        <m:sub>
                          <m:r>
                            <a:rPr lang="en-US" altLang="zh-CN" sz="1600" i="1">
                              <a:latin typeface="Cambria Math"/>
                            </a:rPr>
                            <m:t>𝑐</m:t>
                          </m:r>
                        </m:sub>
                      </m:sSub>
                      <m:d>
                        <m:dPr>
                          <m:ctrlPr>
                            <a:rPr lang="zh-CN" altLang="zh-CN" sz="1600" i="1">
                              <a:latin typeface="Cambria Math"/>
                            </a:rPr>
                          </m:ctrlPr>
                        </m:dPr>
                        <m:e>
                          <m:sSup>
                            <m:sSupPr>
                              <m:ctrlPr>
                                <a:rPr lang="zh-CN" altLang="zh-CN" sz="1600" i="1">
                                  <a:latin typeface="Cambria Math"/>
                                </a:rPr>
                              </m:ctrlPr>
                            </m:sSupPr>
                            <m:e>
                              <m:r>
                                <a:rPr lang="en-US" altLang="zh-CN" sz="1600" i="1">
                                  <a:latin typeface="Cambria Math"/>
                                </a:rPr>
                                <m:t>𝑉</m:t>
                              </m:r>
                            </m:e>
                            <m:sup>
                              <m:r>
                                <a:rPr lang="en-US" altLang="zh-CN" sz="1600" i="1">
                                  <a:latin typeface="Cambria Math"/>
                                </a:rPr>
                                <m:t>′</m:t>
                              </m:r>
                            </m:sup>
                          </m:sSup>
                        </m:e>
                      </m:d>
                      <m:r>
                        <a:rPr lang="en-US" altLang="zh-CN" sz="1600" i="1">
                          <a:latin typeface="Cambria Math"/>
                        </a:rPr>
                        <m:t>+</m:t>
                      </m:r>
                      <m:sSub>
                        <m:sSubPr>
                          <m:ctrlPr>
                            <a:rPr lang="zh-CN" altLang="zh-CN" sz="1600" i="1">
                              <a:latin typeface="Cambria Math"/>
                            </a:rPr>
                          </m:ctrlPr>
                        </m:sSubPr>
                        <m:e>
                          <m:r>
                            <a:rPr lang="en-US" altLang="zh-CN" sz="1600" i="1">
                              <a:latin typeface="Cambria Math"/>
                            </a:rPr>
                            <m:t>𝛽</m:t>
                          </m:r>
                          <m:r>
                            <a:rPr lang="en-US" altLang="zh-CN" sz="1600" i="1">
                              <a:latin typeface="Cambria Math"/>
                            </a:rPr>
                            <m:t>𝐶</m:t>
                          </m:r>
                        </m:e>
                        <m:sub>
                          <m:r>
                            <a:rPr lang="en-US" altLang="zh-CN" sz="1600" i="1">
                              <a:latin typeface="Cambria Math"/>
                            </a:rPr>
                            <m:t>𝑡</m:t>
                          </m:r>
                        </m:sub>
                      </m:sSub>
                      <m:d>
                        <m:dPr>
                          <m:ctrlPr>
                            <a:rPr lang="zh-CN" altLang="zh-CN" sz="1600" i="1">
                              <a:latin typeface="Cambria Math"/>
                            </a:rPr>
                          </m:ctrlPr>
                        </m:dPr>
                        <m:e>
                          <m:sSup>
                            <m:sSupPr>
                              <m:ctrlPr>
                                <a:rPr lang="zh-CN" altLang="zh-CN" sz="1600" i="1">
                                  <a:latin typeface="Cambria Math"/>
                                </a:rPr>
                              </m:ctrlPr>
                            </m:sSupPr>
                            <m:e>
                              <m:r>
                                <a:rPr lang="en-US" altLang="zh-CN" sz="1600" i="1">
                                  <a:latin typeface="Cambria Math"/>
                                </a:rPr>
                                <m:t>𝑉</m:t>
                              </m:r>
                            </m:e>
                            <m:sup>
                              <m:r>
                                <a:rPr lang="en-US" altLang="zh-CN" sz="1600" i="1">
                                  <a:latin typeface="Cambria Math"/>
                                </a:rPr>
                                <m:t>′</m:t>
                              </m:r>
                            </m:sup>
                          </m:sSup>
                        </m:e>
                      </m:d>
                      <m:r>
                        <a:rPr lang="en-US" altLang="zh-CN" sz="1600" i="1">
                          <a:latin typeface="Cambria Math"/>
                        </a:rPr>
                        <m:t>+</m:t>
                      </m:r>
                      <m:sSub>
                        <m:sSubPr>
                          <m:ctrlPr>
                            <a:rPr lang="zh-CN" altLang="zh-CN" sz="1600" i="1">
                              <a:latin typeface="Cambria Math"/>
                            </a:rPr>
                          </m:ctrlPr>
                        </m:sSubPr>
                        <m:e>
                          <m:d>
                            <m:dPr>
                              <m:ctrlPr>
                                <a:rPr lang="zh-CN" altLang="zh-CN" sz="1600" i="1">
                                  <a:latin typeface="Cambria Math"/>
                                </a:rPr>
                              </m:ctrlPr>
                            </m:dPr>
                            <m:e>
                              <m:r>
                                <a:rPr lang="en-US" altLang="zh-CN" sz="1600" i="1">
                                  <a:latin typeface="Cambria Math"/>
                                </a:rPr>
                                <m:t>1−</m:t>
                              </m:r>
                              <m:r>
                                <m:rPr>
                                  <m:sty m:val="p"/>
                                </m:rPr>
                                <a:rPr lang="en-US" altLang="zh-CN" sz="1600">
                                  <a:latin typeface="Cambria Math"/>
                                </a:rPr>
                                <m:t>α</m:t>
                              </m:r>
                              <m:r>
                                <a:rPr lang="en-US" altLang="zh-CN" sz="1600" i="1">
                                  <a:latin typeface="Cambria Math"/>
                                </a:rPr>
                                <m:t>−</m:t>
                              </m:r>
                              <m:r>
                                <m:rPr>
                                  <m:sty m:val="p"/>
                                </m:rPr>
                                <a:rPr lang="en-US" altLang="zh-CN" sz="1600">
                                  <a:latin typeface="Cambria Math"/>
                                </a:rPr>
                                <m:t>β</m:t>
                              </m:r>
                            </m:e>
                          </m:d>
                          <m:r>
                            <a:rPr lang="en-US" altLang="zh-CN" sz="1600" i="1">
                              <a:latin typeface="Cambria Math"/>
                            </a:rPr>
                            <m:t>𝐶</m:t>
                          </m:r>
                        </m:e>
                        <m:sub>
                          <m:r>
                            <a:rPr lang="en-US" altLang="zh-CN" sz="1600" i="1">
                              <a:latin typeface="Cambria Math"/>
                            </a:rPr>
                            <m:t>𝑏</m:t>
                          </m:r>
                        </m:sub>
                      </m:sSub>
                      <m:d>
                        <m:dPr>
                          <m:ctrlPr>
                            <a:rPr lang="zh-CN" altLang="zh-CN" sz="1600" i="1">
                              <a:latin typeface="Cambria Math"/>
                            </a:rPr>
                          </m:ctrlPr>
                        </m:dPr>
                        <m:e>
                          <m:sSup>
                            <m:sSupPr>
                              <m:ctrlPr>
                                <a:rPr lang="zh-CN" altLang="zh-CN" sz="1600" i="1">
                                  <a:latin typeface="Cambria Math"/>
                                </a:rPr>
                              </m:ctrlPr>
                            </m:sSupPr>
                            <m:e>
                              <m:r>
                                <a:rPr lang="en-US" altLang="zh-CN" sz="1600" i="1">
                                  <a:latin typeface="Cambria Math"/>
                                </a:rPr>
                                <m:t>𝑉</m:t>
                              </m:r>
                            </m:e>
                            <m:sup>
                              <m:r>
                                <a:rPr lang="en-US" altLang="zh-CN" sz="1600" i="1">
                                  <a:latin typeface="Cambria Math"/>
                                </a:rPr>
                                <m:t>′</m:t>
                              </m:r>
                            </m:sup>
                          </m:sSup>
                        </m:e>
                      </m:d>
                    </m:oMath>
                  </m:oMathPara>
                </a14:m>
                <a:endParaRPr lang="zh-CN" altLang="en-US" sz="1600" dirty="0"/>
              </a:p>
            </p:txBody>
          </p:sp>
        </mc:Choice>
        <mc:Fallback xmlns="">
          <p:sp>
            <p:nvSpPr>
              <p:cNvPr id="21" name="矩形 20"/>
              <p:cNvSpPr>
                <a:spLocks noRot="1" noChangeAspect="1" noMove="1" noResize="1" noEditPoints="1" noAdjustHandles="1" noChangeArrowheads="1" noChangeShapeType="1" noTextEdit="1"/>
              </p:cNvSpPr>
              <p:nvPr/>
            </p:nvSpPr>
            <p:spPr>
              <a:xfrm>
                <a:off x="4139952" y="658022"/>
                <a:ext cx="4854919" cy="338554"/>
              </a:xfrm>
              <a:prstGeom prst="rect">
                <a:avLst/>
              </a:prstGeom>
              <a:blipFill rotWithShape="1">
                <a:blip r:embed="rId12"/>
                <a:stretch>
                  <a:fillRect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2" name="矩形 1631"/>
              <p:cNvSpPr/>
              <p:nvPr/>
            </p:nvSpPr>
            <p:spPr>
              <a:xfrm>
                <a:off x="1145121" y="3590032"/>
                <a:ext cx="6721199" cy="357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𝑙𝑒𝑎𝑑𝑒</m:t>
                      </m:r>
                      <m:sSub>
                        <m:sSubPr>
                          <m:ctrlPr>
                            <a:rPr lang="en-US" altLang="zh-CN" sz="1600" b="0" i="1" smtClean="0">
                              <a:latin typeface="Cambria Math"/>
                            </a:rPr>
                          </m:ctrlPr>
                        </m:sSubPr>
                        <m:e>
                          <m:r>
                            <a:rPr lang="en-US" altLang="zh-CN" sz="1600" b="0" i="1" smtClean="0">
                              <a:latin typeface="Cambria Math"/>
                            </a:rPr>
                            <m:t>𝑟</m:t>
                          </m:r>
                        </m:e>
                        <m:sub>
                          <m:r>
                            <a:rPr lang="en-US" altLang="zh-CN" sz="1600" b="0" i="1" smtClean="0">
                              <a:latin typeface="Cambria Math"/>
                            </a:rPr>
                            <m:t>𝑝𝑜𝑤𝑒𝑟</m:t>
                          </m:r>
                        </m:sub>
                      </m:sSub>
                      <m:r>
                        <a:rPr lang="en-US" altLang="zh-CN" sz="1600" b="0" i="1" smtClean="0">
                          <a:latin typeface="Cambria Math"/>
                        </a:rPr>
                        <m:t>=</m:t>
                      </m:r>
                      <m:r>
                        <a:rPr lang="zh-CN" altLang="en-US" sz="1600" i="1">
                          <a:latin typeface="Cambria Math"/>
                        </a:rPr>
                        <m:t>𝜇</m:t>
                      </m:r>
                      <m:r>
                        <a:rPr lang="zh-CN" altLang="en-US" sz="1600" b="0" i="1" smtClean="0">
                          <a:latin typeface="Cambria Math"/>
                        </a:rPr>
                        <m:t>∗</m:t>
                      </m:r>
                      <m:r>
                        <a:rPr lang="en-US" altLang="zh-CN" sz="1600" b="0" i="1" smtClean="0">
                          <a:latin typeface="Cambria Math"/>
                        </a:rPr>
                        <m:t>𝐷𝑒𝑔𝑟𝑒𝑒</m:t>
                      </m:r>
                      <m:r>
                        <a:rPr lang="en-US" altLang="zh-CN" sz="1600" b="0" i="1" smtClean="0">
                          <a:latin typeface="Cambria Math"/>
                        </a:rPr>
                        <m:t>+</m:t>
                      </m:r>
                      <m:r>
                        <a:rPr lang="zh-CN" altLang="en-US" sz="1600" i="1">
                          <a:latin typeface="Cambria Math"/>
                        </a:rPr>
                        <m:t>𝛾</m:t>
                      </m:r>
                      <m:r>
                        <a:rPr lang="zh-CN" altLang="en-US" sz="1600" b="0" i="1" smtClean="0">
                          <a:latin typeface="Cambria Math"/>
                        </a:rPr>
                        <m:t>∗</m:t>
                      </m:r>
                      <m:r>
                        <a:rPr lang="en-US" altLang="zh-CN" sz="1600" b="0" i="1" smtClean="0">
                          <a:latin typeface="Cambria Math"/>
                        </a:rPr>
                        <m:t>𝐶𝑜𝑣𝑒𝑟𝑅𝑎𝑡𝑖𝑜𝑛</m:t>
                      </m:r>
                      <m:r>
                        <a:rPr lang="en-US" altLang="zh-CN" sz="1600" b="0" i="1" smtClean="0">
                          <a:latin typeface="Cambria Math"/>
                        </a:rPr>
                        <m:t>+(1−</m:t>
                      </m:r>
                      <m:r>
                        <a:rPr lang="zh-CN" altLang="en-US" sz="1600" b="0" i="1" smtClean="0">
                          <a:latin typeface="Cambria Math"/>
                        </a:rPr>
                        <m:t>𝛾</m:t>
                      </m:r>
                      <m:r>
                        <a:rPr lang="en-US" altLang="zh-CN" sz="1600" b="0" i="1" smtClean="0">
                          <a:latin typeface="Cambria Math"/>
                        </a:rPr>
                        <m:t>−</m:t>
                      </m:r>
                      <m:r>
                        <a:rPr lang="zh-CN" altLang="en-US" sz="1600" b="0" i="1" smtClean="0">
                          <a:latin typeface="Cambria Math"/>
                        </a:rPr>
                        <m:t>𝜇</m:t>
                      </m:r>
                      <m:r>
                        <a:rPr lang="en-US" altLang="zh-CN" sz="1600" b="0" i="1" smtClean="0">
                          <a:latin typeface="Cambria Math"/>
                        </a:rPr>
                        <m:t>)</m:t>
                      </m:r>
                      <m:r>
                        <a:rPr lang="en-US" altLang="zh-CN" sz="1600" b="0" i="1" smtClean="0">
                          <a:latin typeface="Cambria Math"/>
                          <a:ea typeface="Cambria Math"/>
                        </a:rPr>
                        <m:t>∗</m:t>
                      </m:r>
                      <m:r>
                        <a:rPr lang="en-US" altLang="zh-CN" sz="1600" b="0" i="1" smtClean="0">
                          <a:latin typeface="Cambria Math"/>
                          <a:ea typeface="Cambria Math"/>
                        </a:rPr>
                        <m:t>𝑇𝑎𝑠𝑘𝑇𝑖𝑚𝑒</m:t>
                      </m:r>
                    </m:oMath>
                  </m:oMathPara>
                </a14:m>
                <a:endParaRPr lang="zh-CN" altLang="en-US" sz="1600" dirty="0"/>
              </a:p>
            </p:txBody>
          </p:sp>
        </mc:Choice>
        <mc:Fallback xmlns="">
          <p:sp>
            <p:nvSpPr>
              <p:cNvPr id="1632" name="矩形 1631"/>
              <p:cNvSpPr>
                <a:spLocks noRot="1" noChangeAspect="1" noMove="1" noResize="1" noEditPoints="1" noAdjustHandles="1" noChangeArrowheads="1" noChangeShapeType="1" noTextEdit="1"/>
              </p:cNvSpPr>
              <p:nvPr/>
            </p:nvSpPr>
            <p:spPr>
              <a:xfrm>
                <a:off x="1145121" y="3590032"/>
                <a:ext cx="6721199" cy="357534"/>
              </a:xfrm>
              <a:prstGeom prst="rect">
                <a:avLst/>
              </a:prstGeom>
              <a:blipFill rotWithShape="1">
                <a:blip r:embed="rId13"/>
                <a:stretch>
                  <a:fillRect b="-5085"/>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pPr>
              <a:defRPr/>
            </a:pPr>
            <a:fld id="{3BC7CAD4-1D8C-4E04-BBE8-C566A520DF56}" type="slidenum">
              <a:rPr lang="zh-CN" altLang="en-US" smtClean="0"/>
              <a:pPr>
                <a:defRPr/>
              </a:pPr>
              <a:t>30</a:t>
            </a:fld>
            <a:endParaRPr lang="zh-CN" altLang="en-US"/>
          </a:p>
        </p:txBody>
      </p:sp>
    </p:spTree>
    <p:extLst>
      <p:ext uri="{BB962C8B-B14F-4D97-AF65-F5344CB8AC3E}">
        <p14:creationId xmlns:p14="http://schemas.microsoft.com/office/powerpoint/2010/main" val="429089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27"/>
                                        </p:tgtEl>
                                        <p:attrNameLst>
                                          <p:attrName>style.visibility</p:attrName>
                                        </p:attrNameLst>
                                      </p:cBhvr>
                                      <p:to>
                                        <p:strVal val="visible"/>
                                      </p:to>
                                    </p:set>
                                    <p:animEffect transition="in" filter="wipe(down)">
                                      <p:cBhvr>
                                        <p:cTn id="24" dur="500"/>
                                        <p:tgtEl>
                                          <p:spTgt spid="16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28"/>
                                        </p:tgtEl>
                                        <p:attrNameLst>
                                          <p:attrName>style.visibility</p:attrName>
                                        </p:attrNameLst>
                                      </p:cBhvr>
                                      <p:to>
                                        <p:strVal val="visible"/>
                                      </p:to>
                                    </p:set>
                                    <p:animEffect transition="in" filter="wipe(down)">
                                      <p:cBhvr>
                                        <p:cTn id="35" dur="500"/>
                                        <p:tgtEl>
                                          <p:spTgt spid="162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32"/>
                                        </p:tgtEl>
                                        <p:attrNameLst>
                                          <p:attrName>style.visibility</p:attrName>
                                        </p:attrNameLst>
                                      </p:cBhvr>
                                      <p:to>
                                        <p:strVal val="visible"/>
                                      </p:to>
                                    </p:set>
                                    <p:animEffect transition="in" filter="wipe(left)">
                                      <p:cBhvr>
                                        <p:cTn id="38" dur="500"/>
                                        <p:tgtEl>
                                          <p:spTgt spid="163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629"/>
                                        </p:tgtEl>
                                        <p:attrNameLst>
                                          <p:attrName>style.visibility</p:attrName>
                                        </p:attrNameLst>
                                      </p:cBhvr>
                                      <p:to>
                                        <p:strVal val="visible"/>
                                      </p:to>
                                    </p:set>
                                    <p:animEffect transition="in" filter="wipe(down)">
                                      <p:cBhvr>
                                        <p:cTn id="41" dur="500"/>
                                        <p:tgtEl>
                                          <p:spTgt spid="1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1627" grpId="0"/>
      <p:bldP spid="1628" grpId="0"/>
      <p:bldP spid="1629" grpId="0"/>
      <p:bldP spid="21" grpId="0"/>
      <p:bldP spid="163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8"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3</a:t>
            </a:r>
            <a:r>
              <a:rPr lang="zh-CN" altLang="en-US" sz="2800" i="1" dirty="0" smtClean="0"/>
              <a:t>基于偏序任务的社会网合作</a:t>
            </a:r>
            <a:endParaRPr lang="zh-CN" altLang="zh-CN" sz="2800" i="1" dirty="0"/>
          </a:p>
        </p:txBody>
      </p:sp>
      <p:cxnSp>
        <p:nvCxnSpPr>
          <p:cNvPr id="9" name="直接连接符 8"/>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10" name="TextBox 9"/>
          <p:cNvSpPr txBox="1"/>
          <p:nvPr/>
        </p:nvSpPr>
        <p:spPr>
          <a:xfrm>
            <a:off x="683568" y="980728"/>
            <a:ext cx="3352200" cy="400110"/>
          </a:xfrm>
          <a:prstGeom prst="rect">
            <a:avLst/>
          </a:prstGeom>
          <a:noFill/>
        </p:spPr>
        <p:txBody>
          <a:bodyPr wrap="none" rtlCol="0">
            <a:spAutoFit/>
          </a:bodyPr>
          <a:lstStyle/>
          <a:p>
            <a:pPr marL="342900" indent="-342900">
              <a:buFont typeface="Wingdings" pitchFamily="2" charset="2"/>
              <a:buChar char="u"/>
            </a:pPr>
            <a:r>
              <a:rPr lang="zh-CN" altLang="en-US" sz="2000" dirty="0" smtClean="0">
                <a:latin typeface="华文楷体" pitchFamily="2" charset="-122"/>
                <a:ea typeface="华文楷体" pitchFamily="2" charset="-122"/>
              </a:rPr>
              <a:t>分支限界策略有效性验证</a:t>
            </a:r>
            <a:endParaRPr lang="zh-CN" altLang="en-US" sz="2000" dirty="0">
              <a:latin typeface="华文楷体" pitchFamily="2" charset="-122"/>
              <a:ea typeface="华文楷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674452432"/>
              </p:ext>
            </p:extLst>
          </p:nvPr>
        </p:nvGraphicFramePr>
        <p:xfrm>
          <a:off x="793713" y="1988840"/>
          <a:ext cx="3581833" cy="3096344"/>
        </p:xfrm>
        <a:graphic>
          <a:graphicData uri="http://schemas.openxmlformats.org/presentationml/2006/ole">
            <mc:AlternateContent xmlns:mc="http://schemas.openxmlformats.org/markup-compatibility/2006">
              <mc:Choice xmlns:v="urn:schemas-microsoft-com:vml" Requires="v">
                <p:oleObj spid="_x0000_s24782" r:id="rId4" imgW="3812438" imgH="3321101" progId="Origin50.Graph">
                  <p:embed/>
                </p:oleObj>
              </mc:Choice>
              <mc:Fallback>
                <p:oleObj r:id="rId4" imgW="3812438" imgH="3321101" progId="Origin50.Grap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13" y="1988840"/>
                        <a:ext cx="3581833" cy="3096344"/>
                      </a:xfrm>
                      <a:prstGeom prst="rect">
                        <a:avLst/>
                      </a:prstGeom>
                      <a:noFill/>
                    </p:spPr>
                  </p:pic>
                </p:oleObj>
              </mc:Fallback>
            </mc:AlternateContent>
          </a:graphicData>
        </a:graphic>
      </p:graphicFrame>
      <p:sp>
        <p:nvSpPr>
          <p:cNvPr id="11" name="TextBox 10"/>
          <p:cNvSpPr txBox="1"/>
          <p:nvPr/>
        </p:nvSpPr>
        <p:spPr>
          <a:xfrm>
            <a:off x="5522614" y="936905"/>
            <a:ext cx="1813317" cy="400110"/>
          </a:xfrm>
          <a:prstGeom prst="rect">
            <a:avLst/>
          </a:prstGeom>
          <a:noFill/>
        </p:spPr>
        <p:txBody>
          <a:bodyPr wrap="none" rtlCol="0">
            <a:spAutoFit/>
          </a:bodyPr>
          <a:lstStyle/>
          <a:p>
            <a:pPr marL="342900" indent="-342900">
              <a:buFont typeface="Wingdings" pitchFamily="2" charset="2"/>
              <a:buChar char="u"/>
            </a:pPr>
            <a:r>
              <a:rPr lang="zh-CN" altLang="en-US" sz="2000" dirty="0" smtClean="0">
                <a:latin typeface="华文楷体" pitchFamily="2" charset="-122"/>
                <a:ea typeface="华文楷体" pitchFamily="2" charset="-122"/>
              </a:rPr>
              <a:t>联机近似比</a:t>
            </a:r>
            <a:endParaRPr lang="zh-CN" altLang="en-US" sz="2000" dirty="0">
              <a:latin typeface="华文楷体" pitchFamily="2" charset="-122"/>
              <a:ea typeface="华文楷体" pitchFamily="2" charset="-122"/>
            </a:endParaRPr>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88013617"/>
              </p:ext>
            </p:extLst>
          </p:nvPr>
        </p:nvGraphicFramePr>
        <p:xfrm>
          <a:off x="4866307" y="2060848"/>
          <a:ext cx="3587849" cy="3087725"/>
        </p:xfrm>
        <a:graphic>
          <a:graphicData uri="http://schemas.openxmlformats.org/presentationml/2006/ole">
            <mc:AlternateContent xmlns:mc="http://schemas.openxmlformats.org/markup-compatibility/2006">
              <mc:Choice xmlns:v="urn:schemas-microsoft-com:vml" Requires="v">
                <p:oleObj spid="_x0000_s24783" r:id="rId6" imgW="3597859" imgH="3126029" progId="Origin50.Graph">
                  <p:embed/>
                </p:oleObj>
              </mc:Choice>
              <mc:Fallback>
                <p:oleObj r:id="rId6" imgW="3597859" imgH="3126029" progId="Origin50.Graph">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6307" y="2060848"/>
                        <a:ext cx="3587849" cy="3087725"/>
                      </a:xfrm>
                      <a:prstGeom prst="rect">
                        <a:avLst/>
                      </a:prstGeom>
                      <a:noFill/>
                    </p:spPr>
                  </p:pic>
                </p:oleObj>
              </mc:Fallback>
            </mc:AlternateContent>
          </a:graphicData>
        </a:graphic>
      </p:graphicFrame>
      <p:sp>
        <p:nvSpPr>
          <p:cNvPr id="6"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781177928"/>
              </p:ext>
            </p:extLst>
          </p:nvPr>
        </p:nvGraphicFramePr>
        <p:xfrm>
          <a:off x="5220072" y="5229200"/>
          <a:ext cx="3114765" cy="720080"/>
        </p:xfrm>
        <a:graphic>
          <a:graphicData uri="http://schemas.openxmlformats.org/presentationml/2006/ole">
            <mc:AlternateContent xmlns:mc="http://schemas.openxmlformats.org/markup-compatibility/2006">
              <mc:Choice xmlns:v="urn:schemas-microsoft-com:vml" Requires="v">
                <p:oleObj spid="_x0000_s24784" r:id="rId8" imgW="2413000" imgH="469900" progId="Equation.DSMT4">
                  <p:embed/>
                </p:oleObj>
              </mc:Choice>
              <mc:Fallback>
                <p:oleObj r:id="rId8" imgW="2413000" imgH="469900" progId="Equation.DSMT4">
                  <p:embed/>
                  <p:pic>
                    <p:nvPicPr>
                      <p:cNvPr id="0"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0072" y="5229200"/>
                        <a:ext cx="3114765" cy="720080"/>
                      </a:xfrm>
                      <a:prstGeom prst="rect">
                        <a:avLst/>
                      </a:prstGeom>
                      <a:noFill/>
                    </p:spPr>
                  </p:pic>
                </p:oleObj>
              </mc:Fallback>
            </mc:AlternateContent>
          </a:graphicData>
        </a:graphic>
      </p:graphicFrame>
      <p:sp>
        <p:nvSpPr>
          <p:cNvPr id="12" name="TextBox 11"/>
          <p:cNvSpPr txBox="1"/>
          <p:nvPr/>
        </p:nvSpPr>
        <p:spPr>
          <a:xfrm>
            <a:off x="5199714" y="6052120"/>
            <a:ext cx="708848" cy="369332"/>
          </a:xfrm>
          <a:prstGeom prst="rect">
            <a:avLst/>
          </a:prstGeom>
          <a:noFill/>
        </p:spPr>
        <p:txBody>
          <a:bodyPr wrap="none" rtlCol="0">
            <a:spAutoFit/>
          </a:bodyPr>
          <a:lstStyle/>
          <a:p>
            <a:r>
              <a:rPr lang="en-US" altLang="zh-CN" dirty="0" smtClean="0">
                <a:latin typeface="+mn-lt"/>
              </a:rPr>
              <a:t>=1.65</a:t>
            </a:r>
            <a:endParaRPr lang="zh-CN" altLang="en-US" dirty="0">
              <a:latin typeface="+mn-lt"/>
            </a:endParaRPr>
          </a:p>
        </p:txBody>
      </p:sp>
      <p:sp>
        <p:nvSpPr>
          <p:cNvPr id="13" name="灯片编号占位符 12"/>
          <p:cNvSpPr>
            <a:spLocks noGrp="1"/>
          </p:cNvSpPr>
          <p:nvPr>
            <p:ph type="sldNum" sz="quarter" idx="12"/>
          </p:nvPr>
        </p:nvSpPr>
        <p:spPr/>
        <p:txBody>
          <a:bodyPr/>
          <a:lstStyle/>
          <a:p>
            <a:pPr>
              <a:defRPr/>
            </a:pPr>
            <a:fld id="{3BC7CAD4-1D8C-4E04-BBE8-C566A520DF56}" type="slidenum">
              <a:rPr lang="zh-CN" altLang="en-US" smtClean="0"/>
              <a:pPr>
                <a:defRPr/>
              </a:pPr>
              <a:t>31</a:t>
            </a:fld>
            <a:endParaRPr lang="zh-CN" altLang="en-US"/>
          </a:p>
        </p:txBody>
      </p:sp>
    </p:spTree>
    <p:extLst>
      <p:ext uri="{BB962C8B-B14F-4D97-AF65-F5344CB8AC3E}">
        <p14:creationId xmlns:p14="http://schemas.microsoft.com/office/powerpoint/2010/main" val="28972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5" name="TextBox 9"/>
          <p:cNvSpPr>
            <a:spLocks noChangeArrowheads="1"/>
          </p:cNvSpPr>
          <p:nvPr/>
        </p:nvSpPr>
        <p:spPr bwMode="auto">
          <a:xfrm>
            <a:off x="410888" y="496661"/>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70C0"/>
                </a:solidFill>
                <a:latin typeface="微软雅黑" pitchFamily="34" charset="-122"/>
                <a:ea typeface="微软雅黑" pitchFamily="34" charset="-122"/>
                <a:sym typeface="微软雅黑" pitchFamily="34" charset="-122"/>
              </a:rPr>
              <a:t>目录｜</a:t>
            </a:r>
            <a:r>
              <a:rPr lang="en-US" sz="2400" dirty="0">
                <a:solidFill>
                  <a:srgbClr val="0070C0"/>
                </a:solidFill>
                <a:latin typeface="微软雅黑" pitchFamily="34" charset="-122"/>
                <a:ea typeface="微软雅黑" pitchFamily="34" charset="-122"/>
                <a:sym typeface="微软雅黑" pitchFamily="34" charset="-122"/>
              </a:rPr>
              <a:t>Contents</a:t>
            </a:r>
            <a:endParaRPr lang="zh-CN" altLang="en-US" dirty="0">
              <a:solidFill>
                <a:srgbClr val="0070C0"/>
              </a:solidFill>
            </a:endParaRPr>
          </a:p>
        </p:txBody>
      </p:sp>
      <p:sp>
        <p:nvSpPr>
          <p:cNvPr id="16" name="TextBox 5"/>
          <p:cNvSpPr>
            <a:spLocks noChangeArrowheads="1"/>
          </p:cNvSpPr>
          <p:nvPr/>
        </p:nvSpPr>
        <p:spPr bwMode="auto">
          <a:xfrm>
            <a:off x="1004133" y="2773918"/>
            <a:ext cx="34209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研究背景意义及主要研究内容</a:t>
            </a:r>
            <a:endParaRPr lang="zh-CN" altLang="en-US" dirty="0">
              <a:ea typeface="宋体" pitchFamily="2" charset="-122"/>
            </a:endParaRPr>
          </a:p>
        </p:txBody>
      </p:sp>
      <p:grpSp>
        <p:nvGrpSpPr>
          <p:cNvPr id="17" name="Group 5"/>
          <p:cNvGrpSpPr>
            <a:grpSpLocks/>
          </p:cNvGrpSpPr>
          <p:nvPr/>
        </p:nvGrpSpPr>
        <p:grpSpPr bwMode="auto">
          <a:xfrm>
            <a:off x="2553219" y="2035618"/>
            <a:ext cx="3889027" cy="431555"/>
            <a:chOff x="0" y="81300"/>
            <a:chExt cx="3889103" cy="432048"/>
          </a:xfrm>
        </p:grpSpPr>
        <p:grpSp>
          <p:nvGrpSpPr>
            <p:cNvPr id="18" name="Group 6"/>
            <p:cNvGrpSpPr>
              <a:grpSpLocks/>
            </p:cNvGrpSpPr>
            <p:nvPr/>
          </p:nvGrpSpPr>
          <p:grpSpPr bwMode="auto">
            <a:xfrm>
              <a:off x="0" y="81300"/>
              <a:ext cx="3889103" cy="432048"/>
              <a:chOff x="0" y="0"/>
              <a:chExt cx="3889103" cy="432048"/>
            </a:xfrm>
          </p:grpSpPr>
          <p:sp>
            <p:nvSpPr>
              <p:cNvPr id="20" name="矩形 3"/>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1" name="TextBox 5"/>
              <p:cNvSpPr>
                <a:spLocks noChangeArrowheads="1"/>
              </p:cNvSpPr>
              <p:nvPr/>
            </p:nvSpPr>
            <p:spPr bwMode="auto">
              <a:xfrm>
                <a:off x="468052" y="31358"/>
                <a:ext cx="3421051"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研究背景意义及主要研究内容</a:t>
                </a:r>
                <a:endParaRPr lang="zh-CN" altLang="en-US" dirty="0">
                  <a:ea typeface="宋体" pitchFamily="2" charset="-122"/>
                </a:endParaRPr>
              </a:p>
            </p:txBody>
          </p:sp>
        </p:grpSp>
        <p:sp>
          <p:nvSpPr>
            <p:cNvPr id="19" name="TextBox 7"/>
            <p:cNvSpPr>
              <a:spLocks noChangeArrowheads="1"/>
            </p:cNvSpPr>
            <p:nvPr/>
          </p:nvSpPr>
          <p:spPr bwMode="auto">
            <a:xfrm>
              <a:off x="0"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1</a:t>
              </a:r>
              <a:endParaRPr lang="zh-CN" altLang="en-US" dirty="0">
                <a:ea typeface="宋体" pitchFamily="2" charset="-122"/>
              </a:endParaRPr>
            </a:p>
          </p:txBody>
        </p:sp>
      </p:grpSp>
      <p:grpSp>
        <p:nvGrpSpPr>
          <p:cNvPr id="22" name="Group 11"/>
          <p:cNvGrpSpPr>
            <a:grpSpLocks/>
          </p:cNvGrpSpPr>
          <p:nvPr/>
        </p:nvGrpSpPr>
        <p:grpSpPr bwMode="auto">
          <a:xfrm>
            <a:off x="2550370" y="3604115"/>
            <a:ext cx="3816351" cy="431555"/>
            <a:chOff x="0" y="81300"/>
            <a:chExt cx="3816426" cy="432048"/>
          </a:xfrm>
        </p:grpSpPr>
        <p:grpSp>
          <p:nvGrpSpPr>
            <p:cNvPr id="23" name="Group 12"/>
            <p:cNvGrpSpPr>
              <a:grpSpLocks/>
            </p:cNvGrpSpPr>
            <p:nvPr/>
          </p:nvGrpSpPr>
          <p:grpSpPr bwMode="auto">
            <a:xfrm>
              <a:off x="0" y="81300"/>
              <a:ext cx="3816426" cy="432048"/>
              <a:chOff x="0" y="0"/>
              <a:chExt cx="3816426" cy="432048"/>
            </a:xfrm>
          </p:grpSpPr>
          <p:sp>
            <p:nvSpPr>
              <p:cNvPr id="25" name="矩形 13"/>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6" name="TextBox 15"/>
              <p:cNvSpPr>
                <a:spLocks noChangeArrowheads="1"/>
              </p:cNvSpPr>
              <p:nvPr/>
            </p:nvSpPr>
            <p:spPr bwMode="auto">
              <a:xfrm>
                <a:off x="360042" y="31358"/>
                <a:ext cx="3456384"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基于偏序任务的社会网合作算法</a:t>
                </a:r>
                <a:endParaRPr lang="zh-CN" altLang="en-US" dirty="0">
                  <a:ea typeface="宋体" pitchFamily="2" charset="-122"/>
                </a:endParaRPr>
              </a:p>
            </p:txBody>
          </p:sp>
        </p:grpSp>
        <p:sp>
          <p:nvSpPr>
            <p:cNvPr id="24" name="TextBox 12"/>
            <p:cNvSpPr>
              <a:spLocks noChangeArrowheads="1"/>
            </p:cNvSpPr>
            <p:nvPr/>
          </p:nvSpPr>
          <p:spPr bwMode="auto">
            <a:xfrm>
              <a:off x="0"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3</a:t>
              </a:r>
              <a:endParaRPr lang="zh-CN" altLang="en-US" dirty="0">
                <a:ea typeface="宋体" pitchFamily="2" charset="-122"/>
              </a:endParaRPr>
            </a:p>
          </p:txBody>
        </p:sp>
      </p:grpSp>
      <p:grpSp>
        <p:nvGrpSpPr>
          <p:cNvPr id="27" name="Group 17"/>
          <p:cNvGrpSpPr>
            <a:grpSpLocks/>
          </p:cNvGrpSpPr>
          <p:nvPr/>
        </p:nvGrpSpPr>
        <p:grpSpPr bwMode="auto">
          <a:xfrm>
            <a:off x="2550370" y="2832590"/>
            <a:ext cx="3889029" cy="431555"/>
            <a:chOff x="0" y="81300"/>
            <a:chExt cx="3889105" cy="432048"/>
          </a:xfrm>
        </p:grpSpPr>
        <p:grpSp>
          <p:nvGrpSpPr>
            <p:cNvPr id="28" name="Group 18"/>
            <p:cNvGrpSpPr>
              <a:grpSpLocks/>
            </p:cNvGrpSpPr>
            <p:nvPr/>
          </p:nvGrpSpPr>
          <p:grpSpPr bwMode="auto">
            <a:xfrm>
              <a:off x="0" y="81300"/>
              <a:ext cx="3889105" cy="432048"/>
              <a:chOff x="0" y="0"/>
              <a:chExt cx="3889105" cy="432048"/>
            </a:xfrm>
          </p:grpSpPr>
          <p:sp>
            <p:nvSpPr>
              <p:cNvPr id="30" name="矩形 19"/>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1" name="TextBox 21"/>
              <p:cNvSpPr>
                <a:spLocks noChangeArrowheads="1"/>
              </p:cNvSpPr>
              <p:nvPr/>
            </p:nvSpPr>
            <p:spPr bwMode="auto">
              <a:xfrm>
                <a:off x="360042" y="31358"/>
                <a:ext cx="3529063"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带有时间限制的社会网合作算法</a:t>
                </a:r>
                <a:endParaRPr lang="zh-CN" altLang="en-US" dirty="0">
                  <a:ea typeface="宋体" pitchFamily="2" charset="-122"/>
                </a:endParaRPr>
              </a:p>
            </p:txBody>
          </p:sp>
        </p:grpSp>
        <p:sp>
          <p:nvSpPr>
            <p:cNvPr id="29" name="TextBox 18"/>
            <p:cNvSpPr>
              <a:spLocks noChangeArrowheads="1"/>
            </p:cNvSpPr>
            <p:nvPr/>
          </p:nvSpPr>
          <p:spPr bwMode="auto">
            <a:xfrm>
              <a:off x="9168"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2</a:t>
              </a:r>
              <a:endParaRPr lang="zh-CN" altLang="en-US" dirty="0">
                <a:ea typeface="宋体" pitchFamily="2" charset="-122"/>
              </a:endParaRPr>
            </a:p>
          </p:txBody>
        </p:sp>
      </p:grpSp>
      <p:grpSp>
        <p:nvGrpSpPr>
          <p:cNvPr id="32" name="Group 23"/>
          <p:cNvGrpSpPr>
            <a:grpSpLocks/>
          </p:cNvGrpSpPr>
          <p:nvPr/>
        </p:nvGrpSpPr>
        <p:grpSpPr bwMode="auto">
          <a:xfrm>
            <a:off x="2545802" y="4374304"/>
            <a:ext cx="3816350" cy="432891"/>
            <a:chOff x="-4568" y="81300"/>
            <a:chExt cx="3816425" cy="432048"/>
          </a:xfrm>
        </p:grpSpPr>
        <p:grpSp>
          <p:nvGrpSpPr>
            <p:cNvPr id="33" name="Group 24"/>
            <p:cNvGrpSpPr>
              <a:grpSpLocks/>
            </p:cNvGrpSpPr>
            <p:nvPr/>
          </p:nvGrpSpPr>
          <p:grpSpPr bwMode="auto">
            <a:xfrm>
              <a:off x="-4568" y="81300"/>
              <a:ext cx="3816425" cy="432048"/>
              <a:chOff x="-4568" y="0"/>
              <a:chExt cx="3816425" cy="432048"/>
            </a:xfrm>
          </p:grpSpPr>
          <p:sp>
            <p:nvSpPr>
              <p:cNvPr id="35" name="矩形 25"/>
              <p:cNvSpPr>
                <a:spLocks noChangeArrowheads="1"/>
              </p:cNvSpPr>
              <p:nvPr/>
            </p:nvSpPr>
            <p:spPr bwMode="auto">
              <a:xfrm>
                <a:off x="-4568"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6" name="TextBox 27"/>
              <p:cNvSpPr>
                <a:spLocks noChangeArrowheads="1"/>
              </p:cNvSpPr>
              <p:nvPr/>
            </p:nvSpPr>
            <p:spPr bwMode="auto">
              <a:xfrm>
                <a:off x="758933" y="47591"/>
                <a:ext cx="2304256" cy="3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总结</a:t>
                </a:r>
                <a:endParaRPr lang="zh-CN" altLang="en-US" dirty="0">
                  <a:ea typeface="宋体" pitchFamily="2" charset="-122"/>
                </a:endParaRPr>
              </a:p>
            </p:txBody>
          </p:sp>
        </p:grpSp>
        <p:sp>
          <p:nvSpPr>
            <p:cNvPr id="34" name="TextBox 24"/>
            <p:cNvSpPr>
              <a:spLocks noChangeArrowheads="1"/>
            </p:cNvSpPr>
            <p:nvPr/>
          </p:nvSpPr>
          <p:spPr bwMode="auto">
            <a:xfrm>
              <a:off x="0" y="112657"/>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4</a:t>
              </a:r>
              <a:endParaRPr lang="zh-CN" altLang="en-US" dirty="0">
                <a:ea typeface="宋体" pitchFamily="2" charset="-122"/>
              </a:endParaRPr>
            </a:p>
          </p:txBody>
        </p:sp>
      </p:gr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32</a:t>
            </a:fld>
            <a:endParaRPr lang="zh-CN" altLang="en-US"/>
          </a:p>
        </p:txBody>
      </p:sp>
    </p:spTree>
    <p:extLst>
      <p:ext uri="{BB962C8B-B14F-4D97-AF65-F5344CB8AC3E}">
        <p14:creationId xmlns:p14="http://schemas.microsoft.com/office/powerpoint/2010/main" val="75986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par>
                                <p:cTn id="11" presetID="16" presetClass="entr" presetSubtype="2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par>
                                <p:cTn id="14" presetID="16" presetClass="entr" presetSubtype="21"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nodeType="clickEffect">
                                  <p:stCondLst>
                                    <p:cond delay="0"/>
                                  </p:stCondLst>
                                  <p:childTnLst>
                                    <p:animRot by="120000">
                                      <p:cBhvr>
                                        <p:cTn id="20" dur="100" fill="hold">
                                          <p:stCondLst>
                                            <p:cond delay="0"/>
                                          </p:stCondLst>
                                        </p:cTn>
                                        <p:tgtEl>
                                          <p:spTgt spid="32"/>
                                        </p:tgtEl>
                                        <p:attrNameLst>
                                          <p:attrName>r</p:attrName>
                                        </p:attrNameLst>
                                      </p:cBhvr>
                                    </p:animRot>
                                    <p:animRot by="-240000">
                                      <p:cBhvr>
                                        <p:cTn id="21" dur="200" fill="hold">
                                          <p:stCondLst>
                                            <p:cond delay="200"/>
                                          </p:stCondLst>
                                        </p:cTn>
                                        <p:tgtEl>
                                          <p:spTgt spid="32"/>
                                        </p:tgtEl>
                                        <p:attrNameLst>
                                          <p:attrName>r</p:attrName>
                                        </p:attrNameLst>
                                      </p:cBhvr>
                                    </p:animRot>
                                    <p:animRot by="240000">
                                      <p:cBhvr>
                                        <p:cTn id="22" dur="200" fill="hold">
                                          <p:stCondLst>
                                            <p:cond delay="400"/>
                                          </p:stCondLst>
                                        </p:cTn>
                                        <p:tgtEl>
                                          <p:spTgt spid="32"/>
                                        </p:tgtEl>
                                        <p:attrNameLst>
                                          <p:attrName>r</p:attrName>
                                        </p:attrNameLst>
                                      </p:cBhvr>
                                    </p:animRot>
                                    <p:animRot by="-240000">
                                      <p:cBhvr>
                                        <p:cTn id="23" dur="200" fill="hold">
                                          <p:stCondLst>
                                            <p:cond delay="600"/>
                                          </p:stCondLst>
                                        </p:cTn>
                                        <p:tgtEl>
                                          <p:spTgt spid="32"/>
                                        </p:tgtEl>
                                        <p:attrNameLst>
                                          <p:attrName>r</p:attrName>
                                        </p:attrNameLst>
                                      </p:cBhvr>
                                    </p:animRot>
                                    <p:animRot by="120000">
                                      <p:cBhvr>
                                        <p:cTn id="24" dur="200" fill="hold">
                                          <p:stCondLst>
                                            <p:cond delay="80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6503194" y="-3581"/>
            <a:ext cx="2509081"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sz="2800" i="1" dirty="0" smtClean="0"/>
              <a:t>4</a:t>
            </a:r>
            <a:r>
              <a:rPr lang="zh-CN" altLang="en-US" sz="2800" i="1" dirty="0" smtClean="0"/>
              <a:t>总结</a:t>
            </a:r>
            <a:endParaRPr lang="zh-CN" altLang="zh-CN" sz="2800" i="1" dirty="0"/>
          </a:p>
        </p:txBody>
      </p:sp>
      <p:cxnSp>
        <p:nvCxnSpPr>
          <p:cNvPr id="7" name="直接连接符 6"/>
          <p:cNvCxnSpPr/>
          <p:nvPr/>
        </p:nvCxnSpPr>
        <p:spPr bwMode="auto">
          <a:xfrm>
            <a:off x="7194692" y="548680"/>
            <a:ext cx="1265740"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pic>
        <p:nvPicPr>
          <p:cNvPr id="10" name="图片 11" descr="2.png"/>
          <p:cNvPicPr>
            <a:picLocks noChangeAspect="1"/>
          </p:cNvPicPr>
          <p:nvPr/>
        </p:nvPicPr>
        <p:blipFill>
          <a:blip r:embed="rId3"/>
          <a:srcRect/>
          <a:stretch>
            <a:fillRect/>
          </a:stretch>
        </p:blipFill>
        <p:spPr bwMode="auto">
          <a:xfrm>
            <a:off x="1498997" y="1343745"/>
            <a:ext cx="6438900" cy="2011362"/>
          </a:xfrm>
          <a:prstGeom prst="rect">
            <a:avLst/>
          </a:prstGeom>
          <a:noFill/>
          <a:ln w="9525">
            <a:noFill/>
            <a:miter lim="800000"/>
            <a:headEnd/>
            <a:tailEnd/>
          </a:ln>
        </p:spPr>
      </p:pic>
      <p:pic>
        <p:nvPicPr>
          <p:cNvPr id="11" name="图片 10" descr="1.png"/>
          <p:cNvPicPr>
            <a:picLocks noChangeAspect="1"/>
          </p:cNvPicPr>
          <p:nvPr/>
        </p:nvPicPr>
        <p:blipFill rotWithShape="1">
          <a:blip r:embed="rId4"/>
          <a:srcRect l="2176" t="45511"/>
          <a:stretch/>
        </p:blipFill>
        <p:spPr bwMode="auto">
          <a:xfrm>
            <a:off x="1390247" y="3120217"/>
            <a:ext cx="6735181" cy="2142378"/>
          </a:xfrm>
          <a:prstGeom prst="rect">
            <a:avLst/>
          </a:prstGeom>
          <a:noFill/>
          <a:ln w="9525">
            <a:noFill/>
            <a:miter lim="800000"/>
            <a:headEnd/>
            <a:tailEnd/>
          </a:ln>
        </p:spPr>
      </p:pic>
      <p:sp>
        <p:nvSpPr>
          <p:cNvPr id="2" name="TextBox 1"/>
          <p:cNvSpPr txBox="1"/>
          <p:nvPr/>
        </p:nvSpPr>
        <p:spPr>
          <a:xfrm>
            <a:off x="1926922" y="1628800"/>
            <a:ext cx="5544616" cy="830997"/>
          </a:xfrm>
          <a:prstGeom prst="rect">
            <a:avLst/>
          </a:prstGeom>
          <a:noFill/>
        </p:spPr>
        <p:txBody>
          <a:bodyPr wrap="square" rtlCol="0">
            <a:spAutoFit/>
          </a:bodyPr>
          <a:lstStyle/>
          <a:p>
            <a:pPr marL="285750" indent="-285750">
              <a:buFont typeface="Wingdings" pitchFamily="2" charset="2"/>
              <a:buChar char="u"/>
            </a:pPr>
            <a:r>
              <a:rPr lang="zh-CN" altLang="en-US" sz="2400" dirty="0" smtClean="0">
                <a:latin typeface="华文楷体" pitchFamily="2" charset="-122"/>
                <a:ea typeface="华文楷体" pitchFamily="2" charset="-122"/>
              </a:rPr>
              <a:t>提出</a:t>
            </a:r>
            <a:r>
              <a:rPr lang="zh-CN" altLang="zh-CN" sz="2400" dirty="0" smtClean="0">
                <a:latin typeface="华文楷体" pitchFamily="2" charset="-122"/>
                <a:ea typeface="华文楷体" pitchFamily="2" charset="-122"/>
              </a:rPr>
              <a:t>带有</a:t>
            </a:r>
            <a:r>
              <a:rPr lang="zh-CN" altLang="zh-CN" sz="2400" dirty="0">
                <a:latin typeface="华文楷体" pitchFamily="2" charset="-122"/>
                <a:ea typeface="华文楷体" pitchFamily="2" charset="-122"/>
              </a:rPr>
              <a:t>时间限制的社会网合作</a:t>
            </a:r>
            <a:r>
              <a:rPr lang="zh-CN" altLang="zh-CN" sz="2400" dirty="0" smtClean="0">
                <a:latin typeface="华文楷体" pitchFamily="2" charset="-122"/>
                <a:ea typeface="华文楷体" pitchFamily="2" charset="-122"/>
              </a:rPr>
              <a:t>问</a:t>
            </a:r>
            <a:r>
              <a:rPr lang="zh-CN" altLang="en-US" sz="2400" dirty="0" smtClean="0">
                <a:latin typeface="华文楷体" pitchFamily="2" charset="-122"/>
                <a:ea typeface="华文楷体" pitchFamily="2" charset="-122"/>
              </a:rPr>
              <a:t>题</a:t>
            </a:r>
            <a:endParaRPr lang="en-US" altLang="zh-CN" sz="2400" dirty="0" smtClean="0">
              <a:latin typeface="华文楷体" pitchFamily="2" charset="-122"/>
              <a:ea typeface="华文楷体" pitchFamily="2" charset="-122"/>
            </a:endParaRPr>
          </a:p>
          <a:p>
            <a:pPr marL="285750" indent="-285750">
              <a:buFont typeface="Wingdings" pitchFamily="2" charset="2"/>
              <a:buChar char="u"/>
            </a:pPr>
            <a:r>
              <a:rPr lang="zh-CN" altLang="en-US" sz="2400" dirty="0" smtClean="0">
                <a:latin typeface="华文楷体" pitchFamily="2" charset="-122"/>
                <a:ea typeface="华文楷体" pitchFamily="2" charset="-122"/>
              </a:rPr>
              <a:t>提出</a:t>
            </a:r>
            <a:r>
              <a:rPr lang="en-US" altLang="zh-CN" sz="2400" dirty="0" smtClean="0">
                <a:latin typeface="+mn-lt"/>
                <a:ea typeface="华文楷体" pitchFamily="2" charset="-122"/>
              </a:rPr>
              <a:t>OGR-TF</a:t>
            </a:r>
            <a:r>
              <a:rPr lang="zh-CN" altLang="en-US" sz="2400" dirty="0" smtClean="0">
                <a:latin typeface="华文楷体" pitchFamily="2" charset="-122"/>
                <a:ea typeface="华文楷体" pitchFamily="2" charset="-122"/>
              </a:rPr>
              <a:t>和</a:t>
            </a:r>
            <a:r>
              <a:rPr lang="en-US" altLang="zh-CN" sz="2400" dirty="0" smtClean="0">
                <a:latin typeface="+mn-lt"/>
                <a:ea typeface="华文楷体" pitchFamily="2" charset="-122"/>
              </a:rPr>
              <a:t>TSP-TF</a:t>
            </a:r>
            <a:r>
              <a:rPr lang="zh-CN" altLang="en-US" sz="2400" dirty="0" smtClean="0">
                <a:latin typeface="华文楷体" pitchFamily="2" charset="-122"/>
                <a:ea typeface="华文楷体" pitchFamily="2" charset="-122"/>
              </a:rPr>
              <a:t>算法</a:t>
            </a:r>
            <a:endParaRPr lang="en-US" altLang="zh-CN" sz="2400" dirty="0" smtClean="0">
              <a:latin typeface="华文楷体" pitchFamily="2" charset="-122"/>
              <a:ea typeface="华文楷体" pitchFamily="2" charset="-122"/>
            </a:endParaRPr>
          </a:p>
        </p:txBody>
      </p:sp>
      <p:sp>
        <p:nvSpPr>
          <p:cNvPr id="12" name="TextBox 11"/>
          <p:cNvSpPr txBox="1"/>
          <p:nvPr/>
        </p:nvSpPr>
        <p:spPr>
          <a:xfrm>
            <a:off x="1926922" y="3591241"/>
            <a:ext cx="5830812" cy="830997"/>
          </a:xfrm>
          <a:prstGeom prst="rect">
            <a:avLst/>
          </a:prstGeom>
          <a:noFill/>
        </p:spPr>
        <p:txBody>
          <a:bodyPr wrap="square" rtlCol="0">
            <a:spAutoFit/>
          </a:bodyPr>
          <a:lstStyle/>
          <a:p>
            <a:pPr marL="285750" indent="-285750">
              <a:buFont typeface="Wingdings" pitchFamily="2" charset="2"/>
              <a:buChar char="u"/>
            </a:pPr>
            <a:r>
              <a:rPr lang="zh-CN" altLang="en-US" sz="2400" dirty="0" smtClean="0">
                <a:latin typeface="华文楷体" pitchFamily="2" charset="-122"/>
                <a:ea typeface="华文楷体" pitchFamily="2" charset="-122"/>
              </a:rPr>
              <a:t>提出基于偏序任务</a:t>
            </a:r>
            <a:r>
              <a:rPr lang="zh-CN" altLang="zh-CN" sz="2400" dirty="0" smtClean="0">
                <a:latin typeface="华文楷体" pitchFamily="2" charset="-122"/>
                <a:ea typeface="华文楷体" pitchFamily="2" charset="-122"/>
              </a:rPr>
              <a:t>的</a:t>
            </a:r>
            <a:r>
              <a:rPr lang="zh-CN" altLang="zh-CN" sz="2400" dirty="0">
                <a:latin typeface="华文楷体" pitchFamily="2" charset="-122"/>
                <a:ea typeface="华文楷体" pitchFamily="2" charset="-122"/>
              </a:rPr>
              <a:t>社会网合作</a:t>
            </a:r>
            <a:r>
              <a:rPr lang="zh-CN" altLang="zh-CN" sz="2400" dirty="0" smtClean="0">
                <a:latin typeface="华文楷体" pitchFamily="2" charset="-122"/>
                <a:ea typeface="华文楷体" pitchFamily="2" charset="-122"/>
              </a:rPr>
              <a:t>问</a:t>
            </a:r>
            <a:r>
              <a:rPr lang="zh-CN" altLang="en-US" sz="2400" dirty="0" smtClean="0">
                <a:latin typeface="华文楷体" pitchFamily="2" charset="-122"/>
                <a:ea typeface="华文楷体" pitchFamily="2" charset="-122"/>
              </a:rPr>
              <a:t>题</a:t>
            </a:r>
            <a:endParaRPr lang="en-US" altLang="zh-CN" sz="2400" dirty="0" smtClean="0">
              <a:latin typeface="华文楷体" pitchFamily="2" charset="-122"/>
              <a:ea typeface="华文楷体" pitchFamily="2" charset="-122"/>
            </a:endParaRPr>
          </a:p>
          <a:p>
            <a:pPr marL="285750" indent="-285750">
              <a:buFont typeface="Wingdings" pitchFamily="2" charset="2"/>
              <a:buChar char="u"/>
            </a:pPr>
            <a:r>
              <a:rPr lang="zh-CN" altLang="en-US" sz="2400" dirty="0" smtClean="0">
                <a:latin typeface="华文楷体" pitchFamily="2" charset="-122"/>
                <a:ea typeface="华文楷体" pitchFamily="2" charset="-122"/>
              </a:rPr>
              <a:t>提出</a:t>
            </a:r>
            <a:r>
              <a:rPr lang="en-US" altLang="zh-CN" sz="2400" dirty="0" err="1" smtClean="0">
                <a:latin typeface="华文楷体" pitchFamily="2" charset="-122"/>
                <a:ea typeface="华文楷体" pitchFamily="2" charset="-122"/>
              </a:rPr>
              <a:t>HillClimbing</a:t>
            </a:r>
            <a:r>
              <a:rPr lang="zh-CN" altLang="en-US" sz="2400" dirty="0" smtClean="0">
                <a:latin typeface="华文楷体" pitchFamily="2" charset="-122"/>
                <a:ea typeface="华文楷体" pitchFamily="2" charset="-122"/>
              </a:rPr>
              <a:t>和</a:t>
            </a:r>
            <a:r>
              <a:rPr lang="en-US" altLang="zh-CN" sz="2400" dirty="0" err="1" smtClean="0">
                <a:latin typeface="华文楷体" pitchFamily="2" charset="-122"/>
                <a:ea typeface="华文楷体" pitchFamily="2" charset="-122"/>
              </a:rPr>
              <a:t>HillClimbing_BBS</a:t>
            </a:r>
            <a:r>
              <a:rPr lang="zh-CN" altLang="en-US" sz="2400" dirty="0" smtClean="0">
                <a:latin typeface="华文楷体" pitchFamily="2" charset="-122"/>
                <a:ea typeface="华文楷体" pitchFamily="2" charset="-122"/>
              </a:rPr>
              <a:t>算法</a:t>
            </a:r>
            <a:endParaRPr lang="en-US" altLang="zh-CN" sz="2400" dirty="0" smtClean="0">
              <a:latin typeface="华文楷体" pitchFamily="2" charset="-122"/>
              <a:ea typeface="华文楷体" pitchFamily="2" charset="-122"/>
            </a:endParaRPr>
          </a:p>
        </p:txBody>
      </p:sp>
      <p:sp>
        <p:nvSpPr>
          <p:cNvPr id="3" name="灯片编号占位符 2"/>
          <p:cNvSpPr>
            <a:spLocks noGrp="1"/>
          </p:cNvSpPr>
          <p:nvPr>
            <p:ph type="sldNum" sz="quarter" idx="12"/>
          </p:nvPr>
        </p:nvSpPr>
        <p:spPr/>
        <p:txBody>
          <a:bodyPr/>
          <a:lstStyle/>
          <a:p>
            <a:pPr>
              <a:defRPr/>
            </a:pPr>
            <a:fld id="{3BC7CAD4-1D8C-4E04-BBE8-C566A520DF56}" type="slidenum">
              <a:rPr lang="zh-CN" altLang="en-US" smtClean="0"/>
              <a:pPr>
                <a:defRPr/>
              </a:pPr>
              <a:t>33</a:t>
            </a:fld>
            <a:endParaRPr lang="zh-CN" altLang="en-US"/>
          </a:p>
        </p:txBody>
      </p:sp>
    </p:spTree>
    <p:extLst>
      <p:ext uri="{BB962C8B-B14F-4D97-AF65-F5344CB8AC3E}">
        <p14:creationId xmlns:p14="http://schemas.microsoft.com/office/powerpoint/2010/main" val="351742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outVertical)">
                                      <p:cBhvr>
                                        <p:cTn id="10" dur="500"/>
                                        <p:tgtEl>
                                          <p:spTgt spid="2"/>
                                        </p:tgtEl>
                                      </p:cBhvr>
                                    </p:animEffect>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outVertic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矩形 2"/>
          <p:cNvSpPr/>
          <p:nvPr/>
        </p:nvSpPr>
        <p:spPr>
          <a:xfrm>
            <a:off x="274483" y="732076"/>
            <a:ext cx="8604448" cy="2723823"/>
          </a:xfrm>
          <a:prstGeom prst="rect">
            <a:avLst/>
          </a:prstGeom>
        </p:spPr>
        <p:txBody>
          <a:bodyPr wrap="square">
            <a:spAutoFit/>
          </a:bodyPr>
          <a:lstStyle/>
          <a:p>
            <a:pPr marL="285750" indent="-285750">
              <a:lnSpc>
                <a:spcPct val="150000"/>
              </a:lnSpc>
              <a:buFont typeface="Wingdings" pitchFamily="2" charset="2"/>
              <a:buChar char="u"/>
            </a:pPr>
            <a:r>
              <a:rPr lang="zh-CN" altLang="zh-CN" sz="2400" dirty="0">
                <a:latin typeface="华文楷体" pitchFamily="2" charset="-122"/>
                <a:ea typeface="华文楷体" pitchFamily="2" charset="-122"/>
              </a:rPr>
              <a:t>攻读硕士学位期间发表的学术论文</a:t>
            </a:r>
          </a:p>
          <a:p>
            <a:pPr lvl="0">
              <a:lnSpc>
                <a:spcPct val="150000"/>
              </a:lnSpc>
            </a:pPr>
            <a:r>
              <a:rPr lang="en-US" altLang="zh-CN" dirty="0" smtClean="0">
                <a:latin typeface="+mn-lt"/>
              </a:rPr>
              <a:t>[1]</a:t>
            </a:r>
            <a:r>
              <a:rPr lang="en-US" altLang="zh-CN" b="1" dirty="0" err="1" smtClean="0">
                <a:latin typeface="+mn-lt"/>
              </a:rPr>
              <a:t>Xue</a:t>
            </a:r>
            <a:r>
              <a:rPr lang="en-US" altLang="zh-CN" b="1" dirty="0" smtClean="0">
                <a:latin typeface="+mn-lt"/>
              </a:rPr>
              <a:t> </a:t>
            </a:r>
            <a:r>
              <a:rPr lang="en-US" altLang="zh-CN" b="1" dirty="0">
                <a:latin typeface="+mn-lt"/>
              </a:rPr>
              <a:t>Han</a:t>
            </a:r>
            <a:r>
              <a:rPr lang="en-US" altLang="zh-CN" dirty="0">
                <a:latin typeface="+mn-lt"/>
              </a:rPr>
              <a:t>, Yong Liu, </a:t>
            </a:r>
            <a:r>
              <a:rPr lang="en-US" altLang="zh-CN" dirty="0" err="1">
                <a:latin typeface="+mn-lt"/>
              </a:rPr>
              <a:t>Xingkai</a:t>
            </a:r>
            <a:r>
              <a:rPr lang="en-US" altLang="zh-CN" dirty="0">
                <a:latin typeface="+mn-lt"/>
              </a:rPr>
              <a:t> </a:t>
            </a:r>
            <a:r>
              <a:rPr lang="en-US" altLang="zh-CN" dirty="0" err="1">
                <a:latin typeface="+mn-lt"/>
              </a:rPr>
              <a:t>Guo</a:t>
            </a:r>
            <a:r>
              <a:rPr lang="en-US" altLang="zh-CN" dirty="0">
                <a:latin typeface="+mn-lt"/>
              </a:rPr>
              <a:t>. Time constraint-based team formation in social networks[C]. Shenyang: DOI: 10.1109/MEC 2013 6885316. IEEE Conference publications. pp1600-1604</a:t>
            </a:r>
            <a:r>
              <a:rPr lang="en-US" altLang="zh-CN" dirty="0" smtClean="0">
                <a:latin typeface="+mn-lt"/>
              </a:rPr>
              <a:t>.</a:t>
            </a:r>
          </a:p>
          <a:p>
            <a:pPr lvl="0">
              <a:lnSpc>
                <a:spcPct val="150000"/>
              </a:lnSpc>
            </a:pPr>
            <a:r>
              <a:rPr lang="en-US" altLang="zh-CN" dirty="0" smtClean="0">
                <a:latin typeface="+mn-lt"/>
                <a:ea typeface="华文楷体" pitchFamily="2" charset="-122"/>
              </a:rPr>
              <a:t>[2]</a:t>
            </a:r>
            <a:r>
              <a:rPr lang="zh-CN" altLang="en-US" b="1" dirty="0" smtClean="0">
                <a:latin typeface="+mn-lt"/>
                <a:ea typeface="华文楷体" pitchFamily="2" charset="-122"/>
              </a:rPr>
              <a:t>韩雪</a:t>
            </a:r>
            <a:r>
              <a:rPr lang="en-US" altLang="zh-CN" dirty="0" smtClean="0">
                <a:latin typeface="+mn-lt"/>
                <a:ea typeface="华文楷体" pitchFamily="2" charset="-122"/>
              </a:rPr>
              <a:t>, </a:t>
            </a:r>
            <a:r>
              <a:rPr lang="zh-CN" altLang="en-US" dirty="0" smtClean="0">
                <a:latin typeface="+mn-lt"/>
                <a:ea typeface="华文楷体" pitchFamily="2" charset="-122"/>
              </a:rPr>
              <a:t>刘勇</a:t>
            </a:r>
            <a:r>
              <a:rPr lang="en-US" altLang="zh-CN" dirty="0" smtClean="0">
                <a:latin typeface="+mn-lt"/>
                <a:ea typeface="华文楷体" pitchFamily="2" charset="-122"/>
              </a:rPr>
              <a:t>. </a:t>
            </a:r>
            <a:r>
              <a:rPr lang="zh-CN" altLang="en-US" dirty="0" smtClean="0">
                <a:latin typeface="+mn-lt"/>
                <a:ea typeface="华文楷体" pitchFamily="2" charset="-122"/>
              </a:rPr>
              <a:t>基于偏序任务的社会网合作算法研究</a:t>
            </a:r>
            <a:r>
              <a:rPr lang="en-US" altLang="zh-CN" dirty="0" smtClean="0">
                <a:latin typeface="+mn-lt"/>
                <a:ea typeface="华文楷体" pitchFamily="2" charset="-122"/>
              </a:rPr>
              <a:t>[C]. NDBC2014</a:t>
            </a:r>
            <a:r>
              <a:rPr lang="zh-CN" altLang="en-US" dirty="0" smtClean="0">
                <a:latin typeface="+mn-lt"/>
                <a:ea typeface="华文楷体" pitchFamily="2" charset="-122"/>
              </a:rPr>
              <a:t>会议录取被推荐至</a:t>
            </a:r>
            <a:r>
              <a:rPr lang="en-US" altLang="zh-CN" dirty="0" smtClean="0">
                <a:latin typeface="+mn-lt"/>
                <a:ea typeface="华文楷体" pitchFamily="2" charset="-122"/>
              </a:rPr>
              <a:t>《</a:t>
            </a:r>
            <a:r>
              <a:rPr lang="zh-CN" altLang="en-US" dirty="0" smtClean="0">
                <a:latin typeface="+mn-lt"/>
                <a:ea typeface="华文楷体" pitchFamily="2" charset="-122"/>
              </a:rPr>
              <a:t>小型微型计算机</a:t>
            </a:r>
            <a:r>
              <a:rPr lang="en-US" altLang="zh-CN" dirty="0" smtClean="0">
                <a:latin typeface="+mn-lt"/>
                <a:ea typeface="华文楷体" pitchFamily="2" charset="-122"/>
              </a:rPr>
              <a:t>》</a:t>
            </a:r>
            <a:r>
              <a:rPr lang="zh-CN" altLang="en-US" dirty="0" smtClean="0">
                <a:latin typeface="+mn-lt"/>
                <a:ea typeface="华文楷体" pitchFamily="2" charset="-122"/>
              </a:rPr>
              <a:t>期刊正刊发表</a:t>
            </a:r>
            <a:r>
              <a:rPr lang="en-US" altLang="zh-CN" dirty="0" smtClean="0">
                <a:latin typeface="+mn-lt"/>
                <a:ea typeface="华文楷体" pitchFamily="2" charset="-122"/>
              </a:rPr>
              <a:t>.</a:t>
            </a:r>
            <a:endParaRPr lang="zh-CN" altLang="zh-CN" dirty="0">
              <a:latin typeface="+mn-lt"/>
              <a:ea typeface="华文楷体" pitchFamily="2" charset="-122"/>
            </a:endParaRPr>
          </a:p>
        </p:txBody>
      </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34</a:t>
            </a:fld>
            <a:endParaRPr lang="zh-CN" altLang="en-US"/>
          </a:p>
        </p:txBody>
      </p:sp>
    </p:spTree>
    <p:extLst>
      <p:ext uri="{BB962C8B-B14F-4D97-AF65-F5344CB8AC3E}">
        <p14:creationId xmlns:p14="http://schemas.microsoft.com/office/powerpoint/2010/main" val="4151135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Box 5"/>
          <p:cNvSpPr>
            <a:spLocks noChangeArrowheads="1"/>
          </p:cNvSpPr>
          <p:nvPr/>
        </p:nvSpPr>
        <p:spPr bwMode="auto">
          <a:xfrm>
            <a:off x="3275856" y="1484784"/>
            <a:ext cx="25922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5400" b="1" dirty="0" smtClean="0">
                <a:solidFill>
                  <a:srgbClr val="0070C0"/>
                </a:solidFill>
                <a:latin typeface="Kunstler Script" pitchFamily="66" charset="0"/>
              </a:rPr>
              <a:t>Thank you</a:t>
            </a:r>
            <a:endParaRPr lang="zh-CN" altLang="en-US" sz="5400" b="1" dirty="0">
              <a:solidFill>
                <a:srgbClr val="0070C0"/>
              </a:solidFill>
              <a:latin typeface="Kunstler Script" pitchFamily="66" charset="0"/>
            </a:endParaRPr>
          </a:p>
        </p:txBody>
      </p:sp>
      <p:sp>
        <p:nvSpPr>
          <p:cNvPr id="2" name="TextBox 1"/>
          <p:cNvSpPr txBox="1"/>
          <p:nvPr/>
        </p:nvSpPr>
        <p:spPr>
          <a:xfrm>
            <a:off x="2195736" y="3041635"/>
            <a:ext cx="5134739" cy="461665"/>
          </a:xfrm>
          <a:prstGeom prst="rect">
            <a:avLst/>
          </a:prstGeom>
          <a:noFill/>
        </p:spPr>
        <p:txBody>
          <a:bodyPr wrap="none" rtlCol="0">
            <a:spAutoFit/>
          </a:bodyPr>
          <a:lstStyle/>
          <a:p>
            <a:r>
              <a:rPr lang="zh-CN" altLang="en-US" sz="2400" b="1" dirty="0">
                <a:solidFill>
                  <a:srgbClr val="0070C0"/>
                </a:solidFill>
                <a:latin typeface="华文行楷" pitchFamily="2" charset="-122"/>
                <a:ea typeface="华文行楷" pitchFamily="2" charset="-122"/>
              </a:rPr>
              <a:t>希望各位老师给出宝贵意见和建议！</a:t>
            </a:r>
          </a:p>
        </p:txBody>
      </p:sp>
      <p:sp>
        <p:nvSpPr>
          <p:cNvPr id="3" name="灯片编号占位符 2"/>
          <p:cNvSpPr>
            <a:spLocks noGrp="1"/>
          </p:cNvSpPr>
          <p:nvPr>
            <p:ph type="sldNum" sz="quarter" idx="12"/>
          </p:nvPr>
        </p:nvSpPr>
        <p:spPr/>
        <p:txBody>
          <a:bodyPr/>
          <a:lstStyle/>
          <a:p>
            <a:pPr>
              <a:defRPr/>
            </a:pPr>
            <a:fld id="{3BC7CAD4-1D8C-4E04-BBE8-C566A520DF56}" type="slidenum">
              <a:rPr lang="zh-CN" altLang="en-US" smtClean="0"/>
              <a:pPr>
                <a:defRPr/>
              </a:pPr>
              <a:t>35</a:t>
            </a:fld>
            <a:endParaRPr lang="zh-CN" altLang="en-US"/>
          </a:p>
        </p:txBody>
      </p:sp>
    </p:spTree>
    <p:extLst>
      <p:ext uri="{BB962C8B-B14F-4D97-AF65-F5344CB8AC3E}">
        <p14:creationId xmlns:p14="http://schemas.microsoft.com/office/powerpoint/2010/main" val="4020190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3" name="标题 1"/>
          <p:cNvSpPr txBox="1">
            <a:spLocks noChangeArrowheads="1"/>
          </p:cNvSpPr>
          <p:nvPr/>
        </p:nvSpPr>
        <p:spPr bwMode="auto">
          <a:xfrm>
            <a:off x="4573329" y="0"/>
            <a:ext cx="4379960"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smtClean="0"/>
              <a:t>1</a:t>
            </a:r>
            <a:r>
              <a:rPr lang="zh-CN" altLang="en-US" sz="2800" i="1" smtClean="0"/>
              <a:t>研究背景意义</a:t>
            </a:r>
            <a:endParaRPr lang="zh-CN" altLang="zh-CN" sz="2800" i="1" dirty="0"/>
          </a:p>
        </p:txBody>
      </p:sp>
      <p:cxnSp>
        <p:nvCxnSpPr>
          <p:cNvPr id="14" name="直接连接符 13"/>
          <p:cNvCxnSpPr/>
          <p:nvPr/>
        </p:nvCxnSpPr>
        <p:spPr bwMode="auto">
          <a:xfrm>
            <a:off x="6444208" y="548680"/>
            <a:ext cx="2520280"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pic>
        <p:nvPicPr>
          <p:cNvPr id="15" name="内容占位符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12776"/>
            <a:ext cx="4464496"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圆角矩形 15"/>
          <p:cNvSpPr/>
          <p:nvPr/>
        </p:nvSpPr>
        <p:spPr bwMode="auto">
          <a:xfrm>
            <a:off x="5107010" y="1421952"/>
            <a:ext cx="3599607" cy="3045569"/>
          </a:xfrm>
          <a:prstGeom prst="roundRect">
            <a:avLst/>
          </a:prstGeom>
          <a:noFill/>
          <a:ln w="25400" cap="flat" cmpd="sng" algn="ctr">
            <a:solidFill>
              <a:srgbClr val="00B0F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7" name="TextBox 16"/>
          <p:cNvSpPr txBox="1"/>
          <p:nvPr/>
        </p:nvSpPr>
        <p:spPr>
          <a:xfrm>
            <a:off x="5318232" y="2000488"/>
            <a:ext cx="3359438" cy="2031325"/>
          </a:xfrm>
          <a:prstGeom prst="rect">
            <a:avLst/>
          </a:prstGeom>
          <a:noFill/>
        </p:spPr>
        <p:txBody>
          <a:bodyPr wrap="square" rtlCol="0">
            <a:spAutoFit/>
          </a:bodyPr>
          <a:lstStyle/>
          <a:p>
            <a:pPr>
              <a:defRPr/>
            </a:pPr>
            <a:r>
              <a:rPr lang="zh-CN" altLang="en-US" dirty="0">
                <a:latin typeface="华文楷体" pitchFamily="2" charset="-122"/>
                <a:ea typeface="华文楷体" pitchFamily="2" charset="-122"/>
              </a:rPr>
              <a:t>如何在信息化的社会网络中召集一组人员：</a:t>
            </a:r>
            <a:endParaRPr lang="en-US" altLang="zh-CN" dirty="0">
              <a:latin typeface="华文楷体" pitchFamily="2" charset="-122"/>
              <a:ea typeface="华文楷体" pitchFamily="2" charset="-122"/>
            </a:endParaRPr>
          </a:p>
          <a:p>
            <a:pPr marL="342900" indent="-342900">
              <a:buFont typeface="+mj-ea"/>
              <a:buAutoNum type="circleNumDbPlain"/>
              <a:defRPr/>
            </a:pPr>
            <a:r>
              <a:rPr lang="zh-CN" altLang="en-US" dirty="0">
                <a:latin typeface="华文楷体" pitchFamily="2" charset="-122"/>
                <a:ea typeface="华文楷体" pitchFamily="2" charset="-122"/>
              </a:rPr>
              <a:t>使得组内各成员</a:t>
            </a:r>
            <a:r>
              <a:rPr lang="zh-CN" altLang="en-US" dirty="0">
                <a:solidFill>
                  <a:srgbClr val="FF0000"/>
                </a:solidFill>
                <a:latin typeface="华文楷体" pitchFamily="2" charset="-122"/>
                <a:ea typeface="华文楷体" pitchFamily="2" charset="-122"/>
              </a:rPr>
              <a:t>关系良好</a:t>
            </a:r>
            <a:endParaRPr lang="en-US" altLang="zh-CN" dirty="0">
              <a:solidFill>
                <a:srgbClr val="FF0000"/>
              </a:solidFill>
              <a:latin typeface="华文楷体" pitchFamily="2" charset="-122"/>
              <a:ea typeface="华文楷体" pitchFamily="2" charset="-122"/>
            </a:endParaRPr>
          </a:p>
          <a:p>
            <a:pPr marL="342900" indent="-342900">
              <a:buFont typeface="+mj-ea"/>
              <a:buAutoNum type="circleNumDbPlain"/>
              <a:defRPr/>
            </a:pPr>
            <a:r>
              <a:rPr lang="zh-CN" altLang="en-US" dirty="0">
                <a:latin typeface="华文楷体" pitchFamily="2" charset="-122"/>
                <a:ea typeface="华文楷体" pitchFamily="2" charset="-122"/>
              </a:rPr>
              <a:t>又能</a:t>
            </a:r>
            <a:r>
              <a:rPr lang="zh-CN" altLang="en-US" dirty="0">
                <a:solidFill>
                  <a:srgbClr val="FF0000"/>
                </a:solidFill>
                <a:latin typeface="华文楷体" pitchFamily="2" charset="-122"/>
                <a:ea typeface="华文楷体" pitchFamily="2" charset="-122"/>
              </a:rPr>
              <a:t>完成既定任务</a:t>
            </a:r>
            <a:endParaRPr lang="en-US" altLang="zh-CN" dirty="0">
              <a:solidFill>
                <a:srgbClr val="FF0000"/>
              </a:solidFill>
              <a:latin typeface="华文楷体" pitchFamily="2" charset="-122"/>
              <a:ea typeface="华文楷体" pitchFamily="2" charset="-122"/>
            </a:endParaRPr>
          </a:p>
          <a:p>
            <a:pPr>
              <a:defRPr/>
            </a:pPr>
            <a:r>
              <a:rPr lang="zh-CN" altLang="en-US" dirty="0">
                <a:latin typeface="华文楷体" pitchFamily="2" charset="-122"/>
                <a:ea typeface="华文楷体" pitchFamily="2" charset="-122"/>
              </a:rPr>
              <a:t>成为一个很有实际意义的研究问题。</a:t>
            </a:r>
          </a:p>
          <a:p>
            <a:endParaRPr lang="zh-CN" altLang="en-US" dirty="0">
              <a:latin typeface="华文行楷" pitchFamily="2" charset="-122"/>
              <a:ea typeface="华文行楷" pitchFamily="2" charset="-122"/>
            </a:endParaRPr>
          </a:p>
        </p:txBody>
      </p:sp>
      <p:sp>
        <p:nvSpPr>
          <p:cNvPr id="18" name="下箭头 17"/>
          <p:cNvSpPr/>
          <p:nvPr/>
        </p:nvSpPr>
        <p:spPr bwMode="auto">
          <a:xfrm>
            <a:off x="4139952" y="4725144"/>
            <a:ext cx="576064" cy="497731"/>
          </a:xfrm>
          <a:prstGeom prst="downArrow">
            <a:avLst/>
          </a:prstGeom>
          <a:ln>
            <a:headEnd type="none" w="med" len="med"/>
            <a:tailEnd type="none" w="med" len="med"/>
          </a:ln>
          <a:effectLst>
            <a:outerShdw blurRad="50800" dist="38100" dir="18900000" algn="bl" rotWithShape="0">
              <a:prstClr val="black">
                <a:alpha val="40000"/>
              </a:prstClr>
            </a:outerShdw>
          </a:effectLs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9" name="Group 18"/>
          <p:cNvGrpSpPr>
            <a:grpSpLocks/>
          </p:cNvGrpSpPr>
          <p:nvPr/>
        </p:nvGrpSpPr>
        <p:grpSpPr bwMode="auto">
          <a:xfrm>
            <a:off x="2318866" y="5355472"/>
            <a:ext cx="4536430" cy="881840"/>
            <a:chOff x="-71936" y="-26974"/>
            <a:chExt cx="3816425" cy="432048"/>
          </a:xfrm>
          <a:gradFill>
            <a:gsLst>
              <a:gs pos="0">
                <a:srgbClr val="5E9EFF"/>
              </a:gs>
              <a:gs pos="39999">
                <a:srgbClr val="85C2FF"/>
              </a:gs>
              <a:gs pos="70000">
                <a:srgbClr val="C4D6EB"/>
              </a:gs>
              <a:gs pos="100000">
                <a:srgbClr val="FFEBFA"/>
              </a:gs>
            </a:gsLst>
            <a:lin ang="5400000" scaled="0"/>
          </a:gradFill>
          <a:effectLst>
            <a:outerShdw blurRad="50800" dist="38100" dir="18900000" algn="bl" rotWithShape="0">
              <a:prstClr val="black">
                <a:alpha val="40000"/>
              </a:prstClr>
            </a:outerShdw>
          </a:effectLst>
        </p:grpSpPr>
        <p:sp>
          <p:nvSpPr>
            <p:cNvPr id="20" name="矩形 19"/>
            <p:cNvSpPr>
              <a:spLocks noChangeArrowheads="1"/>
            </p:cNvSpPr>
            <p:nvPr/>
          </p:nvSpPr>
          <p:spPr bwMode="auto">
            <a:xfrm>
              <a:off x="-71936" y="-26974"/>
              <a:ext cx="3816425" cy="432048"/>
            </a:xfrm>
            <a:prstGeom prst="rect">
              <a:avLst/>
            </a:prstGeom>
            <a:ln/>
            <a:extLst/>
          </p:spPr>
          <p:style>
            <a:lnRef idx="1">
              <a:schemeClr val="accent1"/>
            </a:lnRef>
            <a:fillRef idx="2">
              <a:schemeClr val="accent1"/>
            </a:fillRef>
            <a:effectRef idx="1">
              <a:schemeClr val="accent1"/>
            </a:effectRef>
            <a:fontRef idx="minor">
              <a:schemeClr val="dk1"/>
            </a:fontRef>
          </p:style>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1" name="TextBox 21"/>
            <p:cNvSpPr>
              <a:spLocks noChangeArrowheads="1"/>
            </p:cNvSpPr>
            <p:nvPr/>
          </p:nvSpPr>
          <p:spPr bwMode="auto">
            <a:xfrm>
              <a:off x="71745" y="17262"/>
              <a:ext cx="3529063" cy="316663"/>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sz="3600" dirty="0" smtClean="0">
                  <a:solidFill>
                    <a:srgbClr val="0070C0"/>
                  </a:solidFill>
                  <a:latin typeface="华文行楷" pitchFamily="2" charset="-122"/>
                  <a:ea typeface="华文行楷" pitchFamily="2" charset="-122"/>
                  <a:sym typeface="微软雅黑" pitchFamily="34" charset="-122"/>
                </a:rPr>
                <a:t>社会网合作问题</a:t>
              </a:r>
              <a:endParaRPr lang="zh-CN" altLang="en-US" sz="3600" dirty="0">
                <a:solidFill>
                  <a:srgbClr val="0070C0"/>
                </a:solidFill>
                <a:latin typeface="华文行楷" pitchFamily="2" charset="-122"/>
                <a:ea typeface="华文行楷" pitchFamily="2" charset="-122"/>
              </a:endParaRPr>
            </a:p>
          </p:txBody>
        </p:sp>
      </p:gr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4</a:t>
            </a:fld>
            <a:endParaRPr lang="zh-CN" altLang="en-US"/>
          </a:p>
        </p:txBody>
      </p:sp>
    </p:spTree>
    <p:extLst>
      <p:ext uri="{BB962C8B-B14F-4D97-AF65-F5344CB8AC3E}">
        <p14:creationId xmlns:p14="http://schemas.microsoft.com/office/powerpoint/2010/main" val="339799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3" name="标题 1"/>
          <p:cNvSpPr txBox="1">
            <a:spLocks noChangeArrowheads="1"/>
          </p:cNvSpPr>
          <p:nvPr/>
        </p:nvSpPr>
        <p:spPr bwMode="auto">
          <a:xfrm>
            <a:off x="4573329" y="0"/>
            <a:ext cx="4379960"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smtClean="0"/>
              <a:t>1</a:t>
            </a:r>
            <a:r>
              <a:rPr lang="zh-CN" altLang="en-US" sz="2800" i="1" smtClean="0"/>
              <a:t>研究背景意义</a:t>
            </a:r>
            <a:endParaRPr lang="zh-CN" altLang="zh-CN" sz="2800" i="1" dirty="0"/>
          </a:p>
        </p:txBody>
      </p:sp>
      <p:cxnSp>
        <p:nvCxnSpPr>
          <p:cNvPr id="14" name="直接连接符 13"/>
          <p:cNvCxnSpPr/>
          <p:nvPr/>
        </p:nvCxnSpPr>
        <p:spPr bwMode="auto">
          <a:xfrm>
            <a:off x="6444208" y="548680"/>
            <a:ext cx="2520280"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sp>
        <p:nvSpPr>
          <p:cNvPr id="2" name="矩形 1"/>
          <p:cNvSpPr/>
          <p:nvPr/>
        </p:nvSpPr>
        <p:spPr>
          <a:xfrm>
            <a:off x="827584" y="1124744"/>
            <a:ext cx="7704856" cy="4154984"/>
          </a:xfrm>
          <a:prstGeom prst="rect">
            <a:avLst/>
          </a:prstGeom>
        </p:spPr>
        <p:txBody>
          <a:bodyPr wrap="square">
            <a:spAutoFit/>
          </a:bodyPr>
          <a:lstStyle/>
          <a:p>
            <a:pPr marL="342900" indent="-342900">
              <a:buFont typeface="Wingdings" pitchFamily="2" charset="2"/>
              <a:buChar char="Ø"/>
              <a:defRPr/>
            </a:pPr>
            <a:r>
              <a:rPr lang="en-US" altLang="zh-CN" sz="2400" dirty="0" err="1">
                <a:latin typeface="+mn-lt"/>
              </a:rPr>
              <a:t>Theodoros</a:t>
            </a:r>
            <a:r>
              <a:rPr lang="en-US" altLang="zh-CN" sz="2400" dirty="0">
                <a:latin typeface="+mn-lt"/>
              </a:rPr>
              <a:t> </a:t>
            </a:r>
            <a:r>
              <a:rPr lang="en-US" altLang="zh-CN" sz="2400" dirty="0" err="1">
                <a:latin typeface="+mn-lt"/>
              </a:rPr>
              <a:t>Lappas</a:t>
            </a:r>
            <a:r>
              <a:rPr lang="en-US" altLang="zh-CN" sz="2400" dirty="0">
                <a:latin typeface="+mn-lt"/>
              </a:rPr>
              <a:t>, Kun Liu, </a:t>
            </a:r>
            <a:r>
              <a:rPr lang="en-US" altLang="zh-CN" sz="2400" dirty="0" err="1">
                <a:latin typeface="+mn-lt"/>
              </a:rPr>
              <a:t>Evimaria</a:t>
            </a:r>
            <a:r>
              <a:rPr lang="en-US" altLang="zh-CN" sz="2400" dirty="0">
                <a:latin typeface="+mn-lt"/>
              </a:rPr>
              <a:t> </a:t>
            </a:r>
            <a:r>
              <a:rPr lang="en-US" altLang="zh-CN" sz="2400" dirty="0" err="1">
                <a:latin typeface="+mn-lt"/>
              </a:rPr>
              <a:t>Terzi</a:t>
            </a:r>
            <a:r>
              <a:rPr lang="en-US" altLang="zh-CN" sz="2400" dirty="0">
                <a:latin typeface="+mn-lt"/>
              </a:rPr>
              <a:t>. KDD2009-Finding a team of experts in social networks[C]. </a:t>
            </a:r>
          </a:p>
          <a:p>
            <a:pPr marL="342900" indent="-342900">
              <a:buFont typeface="Wingdings" pitchFamily="2" charset="2"/>
              <a:buChar char="ü"/>
              <a:defRPr/>
            </a:pPr>
            <a:r>
              <a:rPr lang="en-US" altLang="zh-CN" sz="2400" dirty="0" err="1">
                <a:latin typeface="+mn-lt"/>
              </a:rPr>
              <a:t>RarestFirst</a:t>
            </a:r>
            <a:r>
              <a:rPr lang="zh-CN" altLang="en-US" sz="2400" dirty="0">
                <a:latin typeface="+mn-lt"/>
              </a:rPr>
              <a:t> </a:t>
            </a:r>
            <a:r>
              <a:rPr lang="en-US" altLang="zh-CN" sz="2400" dirty="0">
                <a:latin typeface="+mn-lt"/>
              </a:rPr>
              <a:t>Algorithm</a:t>
            </a:r>
          </a:p>
          <a:p>
            <a:pPr marL="342900" indent="-342900">
              <a:buFont typeface="Wingdings" pitchFamily="2" charset="2"/>
              <a:buChar char="ü"/>
              <a:defRPr/>
            </a:pPr>
            <a:r>
              <a:rPr lang="en-US" altLang="zh-CN" sz="2400" dirty="0" err="1">
                <a:latin typeface="+mn-lt"/>
              </a:rPr>
              <a:t>CoverSteiner</a:t>
            </a:r>
            <a:r>
              <a:rPr lang="en-US" altLang="zh-CN" sz="2400" dirty="0">
                <a:latin typeface="+mn-lt"/>
              </a:rPr>
              <a:t> Algorithm</a:t>
            </a:r>
          </a:p>
          <a:p>
            <a:pPr marL="342900" indent="-342900">
              <a:buFont typeface="Wingdings" pitchFamily="2" charset="2"/>
              <a:buChar char="ü"/>
              <a:defRPr/>
            </a:pPr>
            <a:r>
              <a:rPr lang="en-US" altLang="zh-CN" sz="2400" dirty="0" err="1">
                <a:latin typeface="+mn-lt"/>
              </a:rPr>
              <a:t>EnhancedSteiner</a:t>
            </a:r>
            <a:r>
              <a:rPr lang="en-US" altLang="zh-CN" sz="2400" dirty="0">
                <a:latin typeface="+mn-lt"/>
              </a:rPr>
              <a:t> Algorithm</a:t>
            </a:r>
          </a:p>
          <a:p>
            <a:pPr>
              <a:defRPr/>
            </a:pPr>
            <a:endParaRPr lang="en-US" altLang="zh-CN" sz="2400" dirty="0" smtClean="0"/>
          </a:p>
          <a:p>
            <a:pPr>
              <a:defRPr/>
            </a:pPr>
            <a:endParaRPr lang="en-US" altLang="zh-CN" sz="2400" dirty="0"/>
          </a:p>
          <a:p>
            <a:pPr marL="342900" indent="-342900">
              <a:buFont typeface="Wingdings" pitchFamily="2" charset="2"/>
              <a:buChar char="Ø"/>
              <a:defRPr/>
            </a:pPr>
            <a:r>
              <a:rPr lang="zh-CN" altLang="en-US" sz="2400" dirty="0">
                <a:latin typeface="华文楷体" pitchFamily="2" charset="-122"/>
                <a:ea typeface="华文楷体" pitchFamily="2" charset="-122"/>
              </a:rPr>
              <a:t>在随后的研究中，提出了基于地点、预算等因素的社会网合作问题；基于社团、稠密子图以及影响力的合作问题逐渐完善了此方向，使得社会网合作问题的应用更具实际意义</a:t>
            </a:r>
            <a:endParaRPr lang="zh-CN" altLang="en-US" sz="2400" dirty="0"/>
          </a:p>
        </p:txBody>
      </p:sp>
      <p:sp>
        <p:nvSpPr>
          <p:cNvPr id="3" name="灯片编号占位符 2"/>
          <p:cNvSpPr>
            <a:spLocks noGrp="1"/>
          </p:cNvSpPr>
          <p:nvPr>
            <p:ph type="sldNum" sz="quarter" idx="12"/>
          </p:nvPr>
        </p:nvSpPr>
        <p:spPr/>
        <p:txBody>
          <a:bodyPr/>
          <a:lstStyle/>
          <a:p>
            <a:pPr>
              <a:defRPr/>
            </a:pPr>
            <a:fld id="{3BC7CAD4-1D8C-4E04-BBE8-C566A520DF56}" type="slidenum">
              <a:rPr lang="zh-CN" altLang="en-US" smtClean="0"/>
              <a:pPr>
                <a:defRPr/>
              </a:pPr>
              <a:t>5</a:t>
            </a:fld>
            <a:endParaRPr lang="zh-CN" altLang="en-US"/>
          </a:p>
        </p:txBody>
      </p:sp>
    </p:spTree>
    <p:extLst>
      <p:ext uri="{BB962C8B-B14F-4D97-AF65-F5344CB8AC3E}">
        <p14:creationId xmlns:p14="http://schemas.microsoft.com/office/powerpoint/2010/main" val="399601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anim calcmode="lin" valueType="num">
                                      <p:cBhvr>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anim calcmode="lin" valueType="num">
                                      <p:cBhvr>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anim calcmode="lin" valueType="num">
                                      <p:cBhvr>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anim calcmode="lin" valueType="num">
                                      <p:cBhvr>
                                        <p:cTn id="3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 name="标题 1"/>
          <p:cNvSpPr txBox="1">
            <a:spLocks noChangeArrowheads="1"/>
          </p:cNvSpPr>
          <p:nvPr/>
        </p:nvSpPr>
        <p:spPr bwMode="auto">
          <a:xfrm>
            <a:off x="4573329" y="0"/>
            <a:ext cx="4379960"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1</a:t>
            </a:r>
            <a:r>
              <a:rPr lang="zh-CN" altLang="en-US" sz="2800" i="1" dirty="0" smtClean="0"/>
              <a:t>主要研究问题</a:t>
            </a:r>
            <a:endParaRPr lang="zh-CN" altLang="zh-CN" sz="2800" i="1" dirty="0"/>
          </a:p>
        </p:txBody>
      </p:sp>
      <p:cxnSp>
        <p:nvCxnSpPr>
          <p:cNvPr id="10" name="直接连接符 9"/>
          <p:cNvCxnSpPr/>
          <p:nvPr/>
        </p:nvCxnSpPr>
        <p:spPr bwMode="auto">
          <a:xfrm>
            <a:off x="6444208" y="548680"/>
            <a:ext cx="2520280"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pic>
        <p:nvPicPr>
          <p:cNvPr id="11" name="图片 10" descr="1.png"/>
          <p:cNvPicPr>
            <a:picLocks noChangeAspect="1"/>
          </p:cNvPicPr>
          <p:nvPr/>
        </p:nvPicPr>
        <p:blipFill>
          <a:blip r:embed="rId3"/>
          <a:srcRect/>
          <a:stretch>
            <a:fillRect/>
          </a:stretch>
        </p:blipFill>
        <p:spPr bwMode="auto">
          <a:xfrm>
            <a:off x="2339752" y="1167546"/>
            <a:ext cx="1859225" cy="4471554"/>
          </a:xfrm>
          <a:prstGeom prst="rect">
            <a:avLst/>
          </a:prstGeom>
          <a:noFill/>
          <a:ln w="9525">
            <a:noFill/>
            <a:miter lim="800000"/>
            <a:headEnd/>
            <a:tailEnd/>
          </a:ln>
        </p:spPr>
      </p:pic>
      <p:pic>
        <p:nvPicPr>
          <p:cNvPr id="12" name="图片 11" descr="2.png"/>
          <p:cNvPicPr>
            <a:picLocks noChangeAspect="1"/>
          </p:cNvPicPr>
          <p:nvPr/>
        </p:nvPicPr>
        <p:blipFill>
          <a:blip r:embed="rId4"/>
          <a:srcRect/>
          <a:stretch>
            <a:fillRect/>
          </a:stretch>
        </p:blipFill>
        <p:spPr bwMode="auto">
          <a:xfrm>
            <a:off x="4427984" y="1142559"/>
            <a:ext cx="2200750" cy="4248507"/>
          </a:xfrm>
          <a:prstGeom prst="rect">
            <a:avLst/>
          </a:prstGeom>
          <a:noFill/>
          <a:ln w="9525">
            <a:noFill/>
            <a:miter lim="800000"/>
            <a:headEnd/>
            <a:tailEnd/>
          </a:ln>
        </p:spPr>
      </p:pic>
      <p:sp>
        <p:nvSpPr>
          <p:cNvPr id="2" name="TextBox 1"/>
          <p:cNvSpPr txBox="1"/>
          <p:nvPr/>
        </p:nvSpPr>
        <p:spPr>
          <a:xfrm>
            <a:off x="399494" y="3140968"/>
            <a:ext cx="3877985" cy="461665"/>
          </a:xfrm>
          <a:prstGeom prst="rect">
            <a:avLst/>
          </a:prstGeom>
          <a:noFill/>
        </p:spPr>
        <p:txBody>
          <a:bodyPr wrap="none" rtlCol="0">
            <a:spAutoFit/>
          </a:bodyPr>
          <a:lstStyle/>
          <a:p>
            <a:r>
              <a:rPr lang="zh-CN" altLang="en-US" sz="2400" b="1" u="sng" dirty="0" smtClean="0">
                <a:solidFill>
                  <a:srgbClr val="0070C0"/>
                </a:solidFill>
                <a:latin typeface="华文楷体" pitchFamily="2" charset="-122"/>
                <a:ea typeface="华文楷体" pitchFamily="2" charset="-122"/>
              </a:rPr>
              <a:t>带有                的社会网合作</a:t>
            </a:r>
            <a:endParaRPr lang="zh-CN" altLang="en-US" sz="2400" b="1" u="sng" dirty="0">
              <a:solidFill>
                <a:srgbClr val="0070C0"/>
              </a:solidFill>
              <a:latin typeface="华文楷体" pitchFamily="2" charset="-122"/>
              <a:ea typeface="华文楷体" pitchFamily="2" charset="-122"/>
            </a:endParaRPr>
          </a:p>
        </p:txBody>
      </p:sp>
      <p:sp>
        <p:nvSpPr>
          <p:cNvPr id="13" name="TextBox 12"/>
          <p:cNvSpPr txBox="1"/>
          <p:nvPr/>
        </p:nvSpPr>
        <p:spPr>
          <a:xfrm>
            <a:off x="4932040" y="3140384"/>
            <a:ext cx="3877985" cy="461665"/>
          </a:xfrm>
          <a:prstGeom prst="rect">
            <a:avLst/>
          </a:prstGeom>
          <a:noFill/>
        </p:spPr>
        <p:txBody>
          <a:bodyPr wrap="none" rtlCol="0">
            <a:spAutoFit/>
          </a:bodyPr>
          <a:lstStyle/>
          <a:p>
            <a:r>
              <a:rPr lang="zh-CN" altLang="en-US" sz="2400" b="1" u="sng" dirty="0" smtClean="0">
                <a:solidFill>
                  <a:srgbClr val="0070C0"/>
                </a:solidFill>
                <a:latin typeface="华文楷体" pitchFamily="2" charset="-122"/>
                <a:ea typeface="华文楷体" pitchFamily="2" charset="-122"/>
              </a:rPr>
              <a:t>基于                的社会网合作</a:t>
            </a:r>
            <a:endParaRPr lang="zh-CN" altLang="en-US" sz="2400" b="1" u="sng" dirty="0">
              <a:solidFill>
                <a:srgbClr val="0070C0"/>
              </a:solidFill>
              <a:latin typeface="华文楷体" pitchFamily="2" charset="-122"/>
              <a:ea typeface="华文楷体" pitchFamily="2" charset="-122"/>
            </a:endParaRPr>
          </a:p>
        </p:txBody>
      </p:sp>
      <p:sp>
        <p:nvSpPr>
          <p:cNvPr id="3" name="TextBox 2"/>
          <p:cNvSpPr txBox="1"/>
          <p:nvPr/>
        </p:nvSpPr>
        <p:spPr>
          <a:xfrm>
            <a:off x="1021665" y="3139214"/>
            <a:ext cx="1415772" cy="461665"/>
          </a:xfrm>
          <a:prstGeom prst="rect">
            <a:avLst/>
          </a:prstGeom>
          <a:noFill/>
        </p:spPr>
        <p:txBody>
          <a:bodyPr wrap="none" rtlCol="0">
            <a:spAutoFit/>
          </a:bodyPr>
          <a:lstStyle/>
          <a:p>
            <a:r>
              <a:rPr lang="zh-CN" altLang="en-US" sz="2400" b="1" dirty="0">
                <a:solidFill>
                  <a:srgbClr val="0070C0"/>
                </a:solidFill>
                <a:latin typeface="华文楷体" pitchFamily="2" charset="-122"/>
                <a:ea typeface="华文楷体" pitchFamily="2" charset="-122"/>
              </a:rPr>
              <a:t>时间限制</a:t>
            </a:r>
            <a:endParaRPr lang="zh-CN" altLang="en-US" sz="2400" dirty="0"/>
          </a:p>
        </p:txBody>
      </p:sp>
      <p:sp>
        <p:nvSpPr>
          <p:cNvPr id="4" name="TextBox 3"/>
          <p:cNvSpPr txBox="1"/>
          <p:nvPr/>
        </p:nvSpPr>
        <p:spPr>
          <a:xfrm>
            <a:off x="7704348" y="4437112"/>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5528359" y="3139213"/>
            <a:ext cx="1415772" cy="461665"/>
          </a:xfrm>
          <a:prstGeom prst="rect">
            <a:avLst/>
          </a:prstGeom>
          <a:noFill/>
        </p:spPr>
        <p:txBody>
          <a:bodyPr wrap="none" rtlCol="0">
            <a:spAutoFit/>
          </a:bodyPr>
          <a:lstStyle/>
          <a:p>
            <a:r>
              <a:rPr lang="zh-CN" altLang="en-US" sz="2400" b="1" dirty="0">
                <a:solidFill>
                  <a:srgbClr val="0070C0"/>
                </a:solidFill>
                <a:latin typeface="华文楷体" pitchFamily="2" charset="-122"/>
                <a:ea typeface="华文楷体" pitchFamily="2" charset="-122"/>
              </a:rPr>
              <a:t>偏序</a:t>
            </a:r>
            <a:r>
              <a:rPr lang="zh-CN" altLang="en-US" sz="2400" b="1" dirty="0" smtClean="0">
                <a:solidFill>
                  <a:srgbClr val="0070C0"/>
                </a:solidFill>
                <a:latin typeface="华文楷体" pitchFamily="2" charset="-122"/>
                <a:ea typeface="华文楷体" pitchFamily="2" charset="-122"/>
              </a:rPr>
              <a:t>任务</a:t>
            </a:r>
            <a:endParaRPr lang="zh-CN" altLang="en-US" sz="2400" dirty="0"/>
          </a:p>
        </p:txBody>
      </p:sp>
      <p:sp>
        <p:nvSpPr>
          <p:cNvPr id="6" name="灯片编号占位符 5"/>
          <p:cNvSpPr>
            <a:spLocks noGrp="1"/>
          </p:cNvSpPr>
          <p:nvPr>
            <p:ph type="sldNum" sz="quarter" idx="12"/>
          </p:nvPr>
        </p:nvSpPr>
        <p:spPr/>
        <p:txBody>
          <a:bodyPr/>
          <a:lstStyle/>
          <a:p>
            <a:pPr>
              <a:defRPr/>
            </a:pPr>
            <a:fld id="{3BC7CAD4-1D8C-4E04-BBE8-C566A520DF56}" type="slidenum">
              <a:rPr lang="zh-CN" altLang="en-US" smtClean="0"/>
              <a:pPr>
                <a:defRPr/>
              </a:pPr>
              <a:t>6</a:t>
            </a:fld>
            <a:endParaRPr lang="zh-CN" altLang="en-US"/>
          </a:p>
        </p:txBody>
      </p:sp>
    </p:spTree>
    <p:extLst>
      <p:ext uri="{BB962C8B-B14F-4D97-AF65-F5344CB8AC3E}">
        <p14:creationId xmlns:p14="http://schemas.microsoft.com/office/powerpoint/2010/main" val="153657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500" fill="hold"/>
                                        <p:tgtEl>
                                          <p:spTgt spid="3"/>
                                        </p:tgtEl>
                                        <p:attrNameLst>
                                          <p:attrName>style.color</p:attrName>
                                        </p:attrNameLst>
                                      </p:cBhvr>
                                      <p:to>
                                        <a:schemeClr val="accent2"/>
                                      </p:to>
                                    </p:animClr>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grpId="1" nodeType="clickEffect">
                                  <p:stCondLst>
                                    <p:cond delay="0"/>
                                  </p:stCondLst>
                                  <p:childTnLst>
                                    <p:animClr clrSpc="rgb" dir="cw">
                                      <p:cBhvr override="childStyle">
                                        <p:cTn id="28" dur="500" fill="hold"/>
                                        <p:tgtEl>
                                          <p:spTgt spid="5"/>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3" grpId="0"/>
      <p:bldP spid="3" grpId="1"/>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5" name="TextBox 9"/>
          <p:cNvSpPr>
            <a:spLocks noChangeArrowheads="1"/>
          </p:cNvSpPr>
          <p:nvPr/>
        </p:nvSpPr>
        <p:spPr bwMode="auto">
          <a:xfrm>
            <a:off x="410888" y="496661"/>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70C0"/>
                </a:solidFill>
                <a:latin typeface="微软雅黑" pitchFamily="34" charset="-122"/>
                <a:ea typeface="微软雅黑" pitchFamily="34" charset="-122"/>
                <a:sym typeface="微软雅黑" pitchFamily="34" charset="-122"/>
              </a:rPr>
              <a:t>目录｜</a:t>
            </a:r>
            <a:r>
              <a:rPr lang="en-US" sz="2400" dirty="0">
                <a:solidFill>
                  <a:srgbClr val="0070C0"/>
                </a:solidFill>
                <a:latin typeface="微软雅黑" pitchFamily="34" charset="-122"/>
                <a:ea typeface="微软雅黑" pitchFamily="34" charset="-122"/>
                <a:sym typeface="微软雅黑" pitchFamily="34" charset="-122"/>
              </a:rPr>
              <a:t>Contents</a:t>
            </a:r>
            <a:endParaRPr lang="zh-CN" altLang="en-US" dirty="0">
              <a:solidFill>
                <a:srgbClr val="0070C0"/>
              </a:solidFill>
            </a:endParaRPr>
          </a:p>
        </p:txBody>
      </p:sp>
      <p:sp>
        <p:nvSpPr>
          <p:cNvPr id="16" name="TextBox 5"/>
          <p:cNvSpPr>
            <a:spLocks noChangeArrowheads="1"/>
          </p:cNvSpPr>
          <p:nvPr/>
        </p:nvSpPr>
        <p:spPr bwMode="auto">
          <a:xfrm>
            <a:off x="1004133" y="2773918"/>
            <a:ext cx="34209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研究背景意义及主要研究内容</a:t>
            </a:r>
            <a:endParaRPr lang="zh-CN" altLang="en-US" dirty="0">
              <a:ea typeface="宋体" pitchFamily="2" charset="-122"/>
            </a:endParaRPr>
          </a:p>
        </p:txBody>
      </p:sp>
      <p:grpSp>
        <p:nvGrpSpPr>
          <p:cNvPr id="17" name="Group 5"/>
          <p:cNvGrpSpPr>
            <a:grpSpLocks/>
          </p:cNvGrpSpPr>
          <p:nvPr/>
        </p:nvGrpSpPr>
        <p:grpSpPr bwMode="auto">
          <a:xfrm>
            <a:off x="2553219" y="2035618"/>
            <a:ext cx="3889027" cy="431555"/>
            <a:chOff x="0" y="81300"/>
            <a:chExt cx="3889103" cy="432048"/>
          </a:xfrm>
        </p:grpSpPr>
        <p:grpSp>
          <p:nvGrpSpPr>
            <p:cNvPr id="18" name="Group 6"/>
            <p:cNvGrpSpPr>
              <a:grpSpLocks/>
            </p:cNvGrpSpPr>
            <p:nvPr/>
          </p:nvGrpSpPr>
          <p:grpSpPr bwMode="auto">
            <a:xfrm>
              <a:off x="0" y="81300"/>
              <a:ext cx="3889103" cy="432048"/>
              <a:chOff x="0" y="0"/>
              <a:chExt cx="3889103" cy="432048"/>
            </a:xfrm>
          </p:grpSpPr>
          <p:sp>
            <p:nvSpPr>
              <p:cNvPr id="20" name="矩形 3"/>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1" name="TextBox 5"/>
              <p:cNvSpPr>
                <a:spLocks noChangeArrowheads="1"/>
              </p:cNvSpPr>
              <p:nvPr/>
            </p:nvSpPr>
            <p:spPr bwMode="auto">
              <a:xfrm>
                <a:off x="468052" y="31358"/>
                <a:ext cx="3421051"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研究背景意义及主要研究内容</a:t>
                </a:r>
                <a:endParaRPr lang="zh-CN" altLang="en-US" dirty="0">
                  <a:ea typeface="宋体" pitchFamily="2" charset="-122"/>
                </a:endParaRPr>
              </a:p>
            </p:txBody>
          </p:sp>
        </p:grpSp>
        <p:sp>
          <p:nvSpPr>
            <p:cNvPr id="19" name="TextBox 7"/>
            <p:cNvSpPr>
              <a:spLocks noChangeArrowheads="1"/>
            </p:cNvSpPr>
            <p:nvPr/>
          </p:nvSpPr>
          <p:spPr bwMode="auto">
            <a:xfrm>
              <a:off x="0"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1</a:t>
              </a:r>
              <a:endParaRPr lang="zh-CN" altLang="en-US" dirty="0">
                <a:ea typeface="宋体" pitchFamily="2" charset="-122"/>
              </a:endParaRPr>
            </a:p>
          </p:txBody>
        </p:sp>
      </p:grpSp>
      <p:grpSp>
        <p:nvGrpSpPr>
          <p:cNvPr id="22" name="Group 11"/>
          <p:cNvGrpSpPr>
            <a:grpSpLocks/>
          </p:cNvGrpSpPr>
          <p:nvPr/>
        </p:nvGrpSpPr>
        <p:grpSpPr bwMode="auto">
          <a:xfrm>
            <a:off x="2550370" y="3604115"/>
            <a:ext cx="3816351" cy="431555"/>
            <a:chOff x="0" y="81300"/>
            <a:chExt cx="3816426" cy="432048"/>
          </a:xfrm>
        </p:grpSpPr>
        <p:grpSp>
          <p:nvGrpSpPr>
            <p:cNvPr id="23" name="Group 12"/>
            <p:cNvGrpSpPr>
              <a:grpSpLocks/>
            </p:cNvGrpSpPr>
            <p:nvPr/>
          </p:nvGrpSpPr>
          <p:grpSpPr bwMode="auto">
            <a:xfrm>
              <a:off x="0" y="81300"/>
              <a:ext cx="3816426" cy="432048"/>
              <a:chOff x="0" y="0"/>
              <a:chExt cx="3816426" cy="432048"/>
            </a:xfrm>
          </p:grpSpPr>
          <p:sp>
            <p:nvSpPr>
              <p:cNvPr id="25" name="矩形 13"/>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6" name="TextBox 15"/>
              <p:cNvSpPr>
                <a:spLocks noChangeArrowheads="1"/>
              </p:cNvSpPr>
              <p:nvPr/>
            </p:nvSpPr>
            <p:spPr bwMode="auto">
              <a:xfrm>
                <a:off x="360042" y="31358"/>
                <a:ext cx="3456384"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基于偏序任务的社会网合作算法</a:t>
                </a:r>
                <a:endParaRPr lang="zh-CN" altLang="en-US" dirty="0">
                  <a:ea typeface="宋体" pitchFamily="2" charset="-122"/>
                </a:endParaRPr>
              </a:p>
            </p:txBody>
          </p:sp>
        </p:grpSp>
        <p:sp>
          <p:nvSpPr>
            <p:cNvPr id="24" name="TextBox 12"/>
            <p:cNvSpPr>
              <a:spLocks noChangeArrowheads="1"/>
            </p:cNvSpPr>
            <p:nvPr/>
          </p:nvSpPr>
          <p:spPr bwMode="auto">
            <a:xfrm>
              <a:off x="0"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3</a:t>
              </a:r>
              <a:endParaRPr lang="zh-CN" altLang="en-US" dirty="0">
                <a:ea typeface="宋体" pitchFamily="2" charset="-122"/>
              </a:endParaRPr>
            </a:p>
          </p:txBody>
        </p:sp>
      </p:grpSp>
      <p:grpSp>
        <p:nvGrpSpPr>
          <p:cNvPr id="27" name="Group 17"/>
          <p:cNvGrpSpPr>
            <a:grpSpLocks/>
          </p:cNvGrpSpPr>
          <p:nvPr/>
        </p:nvGrpSpPr>
        <p:grpSpPr bwMode="auto">
          <a:xfrm>
            <a:off x="2550370" y="2832590"/>
            <a:ext cx="3889029" cy="431555"/>
            <a:chOff x="0" y="81300"/>
            <a:chExt cx="3889105" cy="432048"/>
          </a:xfrm>
        </p:grpSpPr>
        <p:grpSp>
          <p:nvGrpSpPr>
            <p:cNvPr id="28" name="Group 18"/>
            <p:cNvGrpSpPr>
              <a:grpSpLocks/>
            </p:cNvGrpSpPr>
            <p:nvPr/>
          </p:nvGrpSpPr>
          <p:grpSpPr bwMode="auto">
            <a:xfrm>
              <a:off x="0" y="81300"/>
              <a:ext cx="3889105" cy="432048"/>
              <a:chOff x="0" y="0"/>
              <a:chExt cx="3889105" cy="432048"/>
            </a:xfrm>
          </p:grpSpPr>
          <p:sp>
            <p:nvSpPr>
              <p:cNvPr id="30" name="矩形 19"/>
              <p:cNvSpPr>
                <a:spLocks noChangeArrowheads="1"/>
              </p:cNvSpPr>
              <p:nvPr/>
            </p:nvSpPr>
            <p:spPr bwMode="auto">
              <a:xfrm>
                <a:off x="0"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1" name="TextBox 21"/>
              <p:cNvSpPr>
                <a:spLocks noChangeArrowheads="1"/>
              </p:cNvSpPr>
              <p:nvPr/>
            </p:nvSpPr>
            <p:spPr bwMode="auto">
              <a:xfrm>
                <a:off x="360042" y="31358"/>
                <a:ext cx="3529063" cy="3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带有时间限制的社会网合作算法</a:t>
                </a:r>
                <a:endParaRPr lang="zh-CN" altLang="en-US" dirty="0">
                  <a:ea typeface="宋体" pitchFamily="2" charset="-122"/>
                </a:endParaRPr>
              </a:p>
            </p:txBody>
          </p:sp>
        </p:grpSp>
        <p:sp>
          <p:nvSpPr>
            <p:cNvPr id="29" name="TextBox 18"/>
            <p:cNvSpPr>
              <a:spLocks noChangeArrowheads="1"/>
            </p:cNvSpPr>
            <p:nvPr/>
          </p:nvSpPr>
          <p:spPr bwMode="auto">
            <a:xfrm>
              <a:off x="9168" y="112658"/>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2</a:t>
              </a:r>
              <a:endParaRPr lang="zh-CN" altLang="en-US" dirty="0">
                <a:ea typeface="宋体" pitchFamily="2" charset="-122"/>
              </a:endParaRPr>
            </a:p>
          </p:txBody>
        </p:sp>
      </p:grpSp>
      <p:grpSp>
        <p:nvGrpSpPr>
          <p:cNvPr id="32" name="Group 23"/>
          <p:cNvGrpSpPr>
            <a:grpSpLocks/>
          </p:cNvGrpSpPr>
          <p:nvPr/>
        </p:nvGrpSpPr>
        <p:grpSpPr bwMode="auto">
          <a:xfrm>
            <a:off x="2545802" y="4374304"/>
            <a:ext cx="3816350" cy="432891"/>
            <a:chOff x="-4568" y="81300"/>
            <a:chExt cx="3816425" cy="432048"/>
          </a:xfrm>
        </p:grpSpPr>
        <p:grpSp>
          <p:nvGrpSpPr>
            <p:cNvPr id="33" name="Group 24"/>
            <p:cNvGrpSpPr>
              <a:grpSpLocks/>
            </p:cNvGrpSpPr>
            <p:nvPr/>
          </p:nvGrpSpPr>
          <p:grpSpPr bwMode="auto">
            <a:xfrm>
              <a:off x="-4568" y="81300"/>
              <a:ext cx="3816425" cy="432048"/>
              <a:chOff x="-4568" y="0"/>
              <a:chExt cx="3816425" cy="432048"/>
            </a:xfrm>
          </p:grpSpPr>
          <p:sp>
            <p:nvSpPr>
              <p:cNvPr id="35" name="矩形 25"/>
              <p:cNvSpPr>
                <a:spLocks noChangeArrowheads="1"/>
              </p:cNvSpPr>
              <p:nvPr/>
            </p:nvSpPr>
            <p:spPr bwMode="auto">
              <a:xfrm>
                <a:off x="-4568" y="0"/>
                <a:ext cx="3816425" cy="43204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6" name="TextBox 27"/>
              <p:cNvSpPr>
                <a:spLocks noChangeArrowheads="1"/>
              </p:cNvSpPr>
              <p:nvPr/>
            </p:nvSpPr>
            <p:spPr bwMode="auto">
              <a:xfrm>
                <a:off x="758933" y="47591"/>
                <a:ext cx="2304256" cy="3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总结</a:t>
                </a:r>
                <a:endParaRPr lang="zh-CN" altLang="en-US" dirty="0">
                  <a:ea typeface="宋体" pitchFamily="2" charset="-122"/>
                </a:endParaRPr>
              </a:p>
            </p:txBody>
          </p:sp>
        </p:grpSp>
        <p:sp>
          <p:nvSpPr>
            <p:cNvPr id="34" name="TextBox 24"/>
            <p:cNvSpPr>
              <a:spLocks noChangeArrowheads="1"/>
            </p:cNvSpPr>
            <p:nvPr/>
          </p:nvSpPr>
          <p:spPr bwMode="auto">
            <a:xfrm>
              <a:off x="0" y="112657"/>
              <a:ext cx="36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libri" pitchFamily="34" charset="0"/>
                  <a:cs typeface="Calibri" pitchFamily="34" charset="0"/>
                  <a:sym typeface="Calibri" pitchFamily="34" charset="0"/>
                </a:rPr>
                <a:t>4</a:t>
              </a:r>
              <a:endParaRPr lang="zh-CN" altLang="en-US" dirty="0">
                <a:ea typeface="宋体" pitchFamily="2" charset="-122"/>
              </a:endParaRPr>
            </a:p>
          </p:txBody>
        </p:sp>
      </p:gr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7</a:t>
            </a:fld>
            <a:endParaRPr lang="zh-CN" altLang="en-US"/>
          </a:p>
        </p:txBody>
      </p:sp>
    </p:spTree>
    <p:extLst>
      <p:ext uri="{BB962C8B-B14F-4D97-AF65-F5344CB8AC3E}">
        <p14:creationId xmlns:p14="http://schemas.microsoft.com/office/powerpoint/2010/main" val="153124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par>
                                <p:cTn id="11" presetID="16" presetClass="entr" presetSubtype="2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par>
                                <p:cTn id="14" presetID="16" presetClass="entr" presetSubtype="21"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nodeType="clickEffect">
                                  <p:stCondLst>
                                    <p:cond delay="0"/>
                                  </p:stCondLst>
                                  <p:childTnLst>
                                    <p:animRot by="120000">
                                      <p:cBhvr>
                                        <p:cTn id="20" dur="100" fill="hold">
                                          <p:stCondLst>
                                            <p:cond delay="0"/>
                                          </p:stCondLst>
                                        </p:cTn>
                                        <p:tgtEl>
                                          <p:spTgt spid="27"/>
                                        </p:tgtEl>
                                        <p:attrNameLst>
                                          <p:attrName>r</p:attrName>
                                        </p:attrNameLst>
                                      </p:cBhvr>
                                    </p:animRot>
                                    <p:animRot by="-240000">
                                      <p:cBhvr>
                                        <p:cTn id="21" dur="200" fill="hold">
                                          <p:stCondLst>
                                            <p:cond delay="200"/>
                                          </p:stCondLst>
                                        </p:cTn>
                                        <p:tgtEl>
                                          <p:spTgt spid="27"/>
                                        </p:tgtEl>
                                        <p:attrNameLst>
                                          <p:attrName>r</p:attrName>
                                        </p:attrNameLst>
                                      </p:cBhvr>
                                    </p:animRot>
                                    <p:animRot by="240000">
                                      <p:cBhvr>
                                        <p:cTn id="22" dur="200" fill="hold">
                                          <p:stCondLst>
                                            <p:cond delay="400"/>
                                          </p:stCondLst>
                                        </p:cTn>
                                        <p:tgtEl>
                                          <p:spTgt spid="27"/>
                                        </p:tgtEl>
                                        <p:attrNameLst>
                                          <p:attrName>r</p:attrName>
                                        </p:attrNameLst>
                                      </p:cBhvr>
                                    </p:animRot>
                                    <p:animRot by="-240000">
                                      <p:cBhvr>
                                        <p:cTn id="23" dur="200" fill="hold">
                                          <p:stCondLst>
                                            <p:cond delay="600"/>
                                          </p:stCondLst>
                                        </p:cTn>
                                        <p:tgtEl>
                                          <p:spTgt spid="27"/>
                                        </p:tgtEl>
                                        <p:attrNameLst>
                                          <p:attrName>r</p:attrName>
                                        </p:attrNameLst>
                                      </p:cBhvr>
                                    </p:animRot>
                                    <p:animRot by="120000">
                                      <p:cBhvr>
                                        <p:cTn id="24"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p:pic>
        <p:nvPicPr>
          <p:cNvPr id="10" name="内容占位符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684" y="1268760"/>
            <a:ext cx="8174038" cy="4525963"/>
          </a:xfrm>
          <a:prstGeom prst="rect">
            <a:avLst/>
          </a:prstGeom>
          <a:noFill/>
          <a:ln w="9525">
            <a:noFill/>
            <a:miter lim="800000"/>
            <a:headEnd/>
            <a:tailEnd/>
          </a:ln>
        </p:spPr>
      </p:pic>
      <p:sp>
        <p:nvSpPr>
          <p:cNvPr id="11" name="椭圆形标注 10"/>
          <p:cNvSpPr>
            <a:spLocks noChangeArrowheads="1"/>
          </p:cNvSpPr>
          <p:nvPr/>
        </p:nvSpPr>
        <p:spPr bwMode="auto">
          <a:xfrm>
            <a:off x="4026747" y="1986310"/>
            <a:ext cx="1223962" cy="684213"/>
          </a:xfrm>
          <a:prstGeom prst="wedgeEllipseCallout">
            <a:avLst>
              <a:gd name="adj1" fmla="val -20833"/>
              <a:gd name="adj2" fmla="val 62500"/>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latin typeface="Verdana" pitchFamily="34" charset="0"/>
            </a:endParaRPr>
          </a:p>
        </p:txBody>
      </p:sp>
      <p:sp>
        <p:nvSpPr>
          <p:cNvPr id="12" name="椭圆形标注 11"/>
          <p:cNvSpPr>
            <a:spLocks noChangeArrowheads="1"/>
          </p:cNvSpPr>
          <p:nvPr/>
        </p:nvSpPr>
        <p:spPr bwMode="auto">
          <a:xfrm>
            <a:off x="5995247" y="1986310"/>
            <a:ext cx="1223962" cy="684213"/>
          </a:xfrm>
          <a:prstGeom prst="wedgeEllipseCallout">
            <a:avLst>
              <a:gd name="adj1" fmla="val -20833"/>
              <a:gd name="adj2" fmla="val 62500"/>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latin typeface="Verdana" pitchFamily="34" charset="0"/>
            </a:endParaRPr>
          </a:p>
        </p:txBody>
      </p:sp>
      <p:sp>
        <p:nvSpPr>
          <p:cNvPr id="13" name="TextBox 12"/>
          <p:cNvSpPr txBox="1">
            <a:spLocks noChangeArrowheads="1"/>
          </p:cNvSpPr>
          <p:nvPr/>
        </p:nvSpPr>
        <p:spPr bwMode="auto">
          <a:xfrm>
            <a:off x="5938097" y="2159348"/>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a:t>这周三开会</a:t>
            </a:r>
          </a:p>
        </p:txBody>
      </p:sp>
      <p:sp>
        <p:nvSpPr>
          <p:cNvPr id="14" name="TextBox 13"/>
          <p:cNvSpPr txBox="1">
            <a:spLocks noChangeArrowheads="1"/>
          </p:cNvSpPr>
          <p:nvPr/>
        </p:nvSpPr>
        <p:spPr bwMode="auto">
          <a:xfrm>
            <a:off x="3931497" y="2145060"/>
            <a:ext cx="14144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t>我这周没时间</a:t>
            </a:r>
          </a:p>
        </p:txBody>
      </p:sp>
      <p:sp>
        <p:nvSpPr>
          <p:cNvPr id="15" name="椭圆形标注 14"/>
          <p:cNvSpPr>
            <a:spLocks noChangeArrowheads="1"/>
          </p:cNvSpPr>
          <p:nvPr/>
        </p:nvSpPr>
        <p:spPr bwMode="auto">
          <a:xfrm>
            <a:off x="1794722" y="2383185"/>
            <a:ext cx="1223962" cy="684213"/>
          </a:xfrm>
          <a:prstGeom prst="wedgeEllipseCallout">
            <a:avLst>
              <a:gd name="adj1" fmla="val -20833"/>
              <a:gd name="adj2" fmla="val 62500"/>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latin typeface="Verdana" pitchFamily="34" charset="0"/>
            </a:endParaRPr>
          </a:p>
        </p:txBody>
      </p:sp>
      <p:sp>
        <p:nvSpPr>
          <p:cNvPr id="16" name="TextBox 15"/>
          <p:cNvSpPr txBox="1">
            <a:spLocks noChangeArrowheads="1"/>
          </p:cNvSpPr>
          <p:nvPr/>
        </p:nvSpPr>
        <p:spPr bwMode="auto">
          <a:xfrm>
            <a:off x="1699472" y="2535585"/>
            <a:ext cx="14144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t>我周三有时间</a:t>
            </a:r>
          </a:p>
        </p:txBody>
      </p:sp>
      <p:sp>
        <p:nvSpPr>
          <p:cNvPr id="2" name="灯片编号占位符 1"/>
          <p:cNvSpPr>
            <a:spLocks noGrp="1"/>
          </p:cNvSpPr>
          <p:nvPr>
            <p:ph type="sldNum" sz="quarter" idx="12"/>
          </p:nvPr>
        </p:nvSpPr>
        <p:spPr/>
        <p:txBody>
          <a:bodyPr/>
          <a:lstStyle/>
          <a:p>
            <a:pPr>
              <a:defRPr/>
            </a:pPr>
            <a:fld id="{3BC7CAD4-1D8C-4E04-BBE8-C566A520DF56}" type="slidenum">
              <a:rPr lang="zh-CN" altLang="en-US" smtClean="0"/>
              <a:pPr>
                <a:defRPr/>
              </a:pPr>
              <a:t>8</a:t>
            </a:fld>
            <a:endParaRPr lang="zh-CN" altLang="en-US"/>
          </a:p>
        </p:txBody>
      </p:sp>
    </p:spTree>
    <p:extLst>
      <p:ext uri="{BB962C8B-B14F-4D97-AF65-F5344CB8AC3E}">
        <p14:creationId xmlns:p14="http://schemas.microsoft.com/office/powerpoint/2010/main" val="271238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10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 name="标题 1"/>
          <p:cNvSpPr txBox="1">
            <a:spLocks noChangeArrowheads="1"/>
          </p:cNvSpPr>
          <p:nvPr/>
        </p:nvSpPr>
        <p:spPr bwMode="auto">
          <a:xfrm>
            <a:off x="4139952" y="0"/>
            <a:ext cx="4813337" cy="658022"/>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r"/>
            <a:r>
              <a:rPr lang="en-US" altLang="zh-CN" sz="2800" i="1" dirty="0" smtClean="0"/>
              <a:t>2</a:t>
            </a:r>
            <a:r>
              <a:rPr lang="zh-CN" altLang="en-US" sz="2800" i="1" dirty="0" smtClean="0"/>
              <a:t>带有时间限制的社会网合作</a:t>
            </a:r>
            <a:endParaRPr lang="zh-CN" altLang="zh-CN" sz="2800" i="1" dirty="0"/>
          </a:p>
        </p:txBody>
      </p:sp>
      <p:cxnSp>
        <p:nvCxnSpPr>
          <p:cNvPr id="7" name="直接连接符 6"/>
          <p:cNvCxnSpPr/>
          <p:nvPr/>
        </p:nvCxnSpPr>
        <p:spPr bwMode="auto">
          <a:xfrm>
            <a:off x="4355976" y="548680"/>
            <a:ext cx="4608512" cy="0"/>
          </a:xfrm>
          <a:prstGeom prst="line">
            <a:avLst/>
          </a:prstGeom>
          <a:solidFill>
            <a:schemeClr val="accent1"/>
          </a:solidFill>
          <a:ln w="19050" cap="flat" cmpd="sng" algn="ctr">
            <a:solidFill>
              <a:srgbClr val="00B0F0"/>
            </a:solidFill>
            <a:prstDash val="solid"/>
            <a:round/>
            <a:headEnd type="none" w="med" len="med"/>
            <a:tailEnd type="none" w="med" len="med"/>
          </a:ln>
          <a:effectLst>
            <a:outerShdw dist="35921" dir="2700000" algn="ctr" rotWithShape="0">
              <a:schemeClr val="bg2"/>
            </a:outerShdw>
          </a:effectLst>
          <a:extLst/>
        </p:spPr>
      </p:cxnSp>
      <mc:AlternateContent xmlns:mc="http://schemas.openxmlformats.org/markup-compatibility/2006" xmlns:a14="http://schemas.microsoft.com/office/drawing/2010/main">
        <mc:Choice Requires="a14">
          <p:sp>
            <p:nvSpPr>
              <p:cNvPr id="2" name="TextBox 1"/>
              <p:cNvSpPr txBox="1"/>
              <p:nvPr/>
            </p:nvSpPr>
            <p:spPr>
              <a:xfrm>
                <a:off x="611560" y="980728"/>
                <a:ext cx="7932452" cy="3189078"/>
              </a:xfrm>
              <a:prstGeom prst="rect">
                <a:avLst/>
              </a:prstGeom>
              <a:noFill/>
            </p:spPr>
            <p:txBody>
              <a:bodyPr wrap="square" rtlCol="0">
                <a:spAutoFit/>
              </a:bodyPr>
              <a:lstStyle/>
              <a:p>
                <a:pPr marL="285750" indent="-285750">
                  <a:lnSpc>
                    <a:spcPct val="150000"/>
                  </a:lnSpc>
                  <a:buFont typeface="Wingdings" pitchFamily="2" charset="2"/>
                  <a:buChar char="u"/>
                </a:pPr>
                <a:r>
                  <a:rPr lang="zh-CN" altLang="zh-CN" dirty="0">
                    <a:latin typeface="+mn-lt"/>
                    <a:ea typeface="华文楷体" pitchFamily="2" charset="-122"/>
                  </a:rPr>
                  <a:t>给定一个社会图 </a:t>
                </a:r>
                <a14:m>
                  <m:oMath xmlns:m="http://schemas.openxmlformats.org/officeDocument/2006/math">
                    <m:r>
                      <m:rPr>
                        <m:sty m:val="p"/>
                      </m:rPr>
                      <a:rPr lang="en-US" altLang="zh-CN">
                        <a:latin typeface="Cambria Math"/>
                      </a:rPr>
                      <m:t>G</m:t>
                    </m:r>
                    <m:r>
                      <a:rPr lang="en-US" altLang="zh-CN">
                        <a:latin typeface="Cambria Math"/>
                      </a:rPr>
                      <m:t>(</m:t>
                    </m:r>
                    <m:r>
                      <a:rPr lang="en-US" altLang="zh-CN" i="1">
                        <a:latin typeface="Cambria Math"/>
                      </a:rPr>
                      <m:t>𝑉</m:t>
                    </m:r>
                    <m:r>
                      <a:rPr lang="en-US" altLang="zh-CN">
                        <a:latin typeface="Cambria Math"/>
                      </a:rPr>
                      <m:t>,</m:t>
                    </m:r>
                    <m:r>
                      <m:rPr>
                        <m:sty m:val="p"/>
                      </m:rPr>
                      <a:rPr lang="en-US" altLang="zh-CN">
                        <a:latin typeface="Cambria Math"/>
                      </a:rPr>
                      <m:t>E</m:t>
                    </m:r>
                    <m:r>
                      <a:rPr lang="en-US" altLang="zh-CN">
                        <a:latin typeface="Cambria Math"/>
                      </a:rPr>
                      <m:t>)</m:t>
                    </m:r>
                  </m:oMath>
                </a14:m>
                <a:r>
                  <a:rPr lang="zh-CN" altLang="zh-CN" dirty="0">
                    <a:latin typeface="+mn-lt"/>
                    <a:ea typeface="华文楷体" pitchFamily="2" charset="-122"/>
                  </a:rPr>
                  <a:t>，一个个体集合</a:t>
                </a:r>
                <a14:m>
                  <m:oMath xmlns:m="http://schemas.openxmlformats.org/officeDocument/2006/math">
                    <m:r>
                      <a:rPr lang="en-US" altLang="zh-CN" i="1">
                        <a:latin typeface="Cambria Math"/>
                      </a:rPr>
                      <m:t>𝑉</m:t>
                    </m:r>
                    <m:r>
                      <a:rPr lang="en-US" altLang="zh-CN">
                        <a:latin typeface="Cambria Math"/>
                      </a:rPr>
                      <m:t>=</m:t>
                    </m:r>
                    <m:d>
                      <m:dPr>
                        <m:begChr m:val="{"/>
                        <m:endChr m:val="}"/>
                        <m:ctrlPr>
                          <a:rPr lang="zh-CN" altLang="zh-CN" i="1">
                            <a:latin typeface="Cambria Math"/>
                          </a:rPr>
                        </m:ctrlPr>
                      </m:dPr>
                      <m:e>
                        <m:r>
                          <a:rPr lang="en-US" altLang="zh-CN">
                            <a:latin typeface="Cambria Math"/>
                          </a:rPr>
                          <m:t>1,…,</m:t>
                        </m:r>
                        <m:r>
                          <m:rPr>
                            <m:sty m:val="p"/>
                          </m:rPr>
                          <a:rPr lang="en-US" altLang="zh-CN">
                            <a:latin typeface="Cambria Math"/>
                          </a:rPr>
                          <m:t>n</m:t>
                        </m:r>
                      </m:e>
                    </m:d>
                  </m:oMath>
                </a14:m>
                <a:r>
                  <a:rPr lang="zh-CN" altLang="zh-CN" dirty="0">
                    <a:latin typeface="+mn-lt"/>
                    <a:ea typeface="华文楷体" pitchFamily="2" charset="-122"/>
                  </a:rPr>
                  <a:t>和每个人所有技能</a:t>
                </a:r>
                <a14:m>
                  <m:oMath xmlns:m="http://schemas.openxmlformats.org/officeDocument/2006/math">
                    <m:sSub>
                      <m:sSubPr>
                        <m:ctrlPr>
                          <a:rPr lang="zh-CN" altLang="zh-CN" i="1">
                            <a:latin typeface="Cambria Math"/>
                          </a:rPr>
                        </m:ctrlPr>
                      </m:sSubPr>
                      <m:e>
                        <m:r>
                          <a:rPr lang="en-US" altLang="zh-CN" i="1">
                            <a:latin typeface="Cambria Math"/>
                          </a:rPr>
                          <m:t>𝑋</m:t>
                        </m:r>
                      </m:e>
                      <m:sub>
                        <m:r>
                          <a:rPr lang="en-US" altLang="zh-CN" i="1">
                            <a:latin typeface="Cambria Math"/>
                          </a:rPr>
                          <m:t>𝑖</m:t>
                        </m:r>
                      </m:sub>
                    </m:sSub>
                    <m:r>
                      <a:rPr lang="en-US" altLang="zh-CN" i="1">
                        <a:latin typeface="Cambria Math"/>
                      </a:rPr>
                      <m:t> </m:t>
                    </m:r>
                  </m:oMath>
                </a14:m>
                <a:r>
                  <a:rPr lang="zh-CN" altLang="zh-CN" dirty="0">
                    <a:latin typeface="+mn-lt"/>
                    <a:ea typeface="华文楷体" pitchFamily="2" charset="-122"/>
                  </a:rPr>
                  <a:t>，以及个体空闲时间段</a:t>
                </a:r>
                <a14:m>
                  <m:oMath xmlns:m="http://schemas.openxmlformats.org/officeDocument/2006/math">
                    <m:r>
                      <m:rPr>
                        <m:sty m:val="p"/>
                      </m:rPr>
                      <a:rPr lang="en-US" altLang="zh-CN">
                        <a:latin typeface="Cambria Math"/>
                      </a:rPr>
                      <m:t>F</m:t>
                    </m:r>
                    <m:r>
                      <a:rPr lang="en-US" altLang="zh-CN">
                        <a:latin typeface="Cambria Math"/>
                      </a:rPr>
                      <m:t>=</m:t>
                    </m:r>
                    <m:d>
                      <m:dPr>
                        <m:begChr m:val="{"/>
                        <m:endChr m:val="}"/>
                        <m:ctrlPr>
                          <a:rPr lang="zh-CN" altLang="zh-CN" i="1">
                            <a:latin typeface="Cambria Math"/>
                          </a:rPr>
                        </m:ctrlPr>
                      </m:dPr>
                      <m:e>
                        <m:r>
                          <a:rPr lang="en-US" altLang="zh-CN">
                            <a:latin typeface="Cambria Math"/>
                          </a:rPr>
                          <m:t> </m:t>
                        </m:r>
                        <m:sSub>
                          <m:sSubPr>
                            <m:ctrlPr>
                              <a:rPr lang="zh-CN" altLang="zh-CN" i="1">
                                <a:latin typeface="Cambria Math"/>
                              </a:rPr>
                            </m:ctrlPr>
                          </m:sSubPr>
                          <m:e>
                            <m:r>
                              <m:rPr>
                                <m:sty m:val="p"/>
                              </m:rPr>
                              <a:rPr lang="en-US" altLang="zh-CN">
                                <a:latin typeface="Cambria Math"/>
                              </a:rPr>
                              <m:t>F</m:t>
                            </m:r>
                          </m:e>
                          <m:sub>
                            <m:r>
                              <a:rPr lang="en-US" altLang="zh-CN">
                                <a:latin typeface="Cambria Math"/>
                              </a:rPr>
                              <m:t>1</m:t>
                            </m:r>
                          </m:sub>
                        </m:sSub>
                        <m:r>
                          <a:rPr lang="en-US" altLang="zh-CN">
                            <a:latin typeface="Cambria Math"/>
                          </a:rPr>
                          <m:t>, </m:t>
                        </m:r>
                        <m:sSub>
                          <m:sSubPr>
                            <m:ctrlPr>
                              <a:rPr lang="zh-CN" altLang="zh-CN" i="1">
                                <a:latin typeface="Cambria Math"/>
                              </a:rPr>
                            </m:ctrlPr>
                          </m:sSubPr>
                          <m:e>
                            <m:r>
                              <m:rPr>
                                <m:sty m:val="p"/>
                              </m:rPr>
                              <a:rPr lang="en-US" altLang="zh-CN">
                                <a:latin typeface="Cambria Math"/>
                              </a:rPr>
                              <m:t>F</m:t>
                            </m:r>
                          </m:e>
                          <m:sub>
                            <m:r>
                              <a:rPr lang="en-US" altLang="zh-CN">
                                <a:latin typeface="Cambria Math"/>
                              </a:rPr>
                              <m:t>2</m:t>
                            </m:r>
                          </m:sub>
                        </m:sSub>
                        <m:r>
                          <a:rPr lang="en-US" altLang="zh-CN">
                            <a:latin typeface="Cambria Math"/>
                          </a:rPr>
                          <m:t>,… </m:t>
                        </m:r>
                        <m:sSub>
                          <m:sSubPr>
                            <m:ctrlPr>
                              <a:rPr lang="zh-CN" altLang="zh-CN" i="1">
                                <a:latin typeface="Cambria Math"/>
                              </a:rPr>
                            </m:ctrlPr>
                          </m:sSubPr>
                          <m:e>
                            <m:r>
                              <m:rPr>
                                <m:sty m:val="p"/>
                              </m:rPr>
                              <a:rPr lang="en-US" altLang="zh-CN">
                                <a:latin typeface="Cambria Math"/>
                              </a:rPr>
                              <m:t>F</m:t>
                            </m:r>
                          </m:e>
                          <m:sub>
                            <m:r>
                              <m:rPr>
                                <m:sty m:val="p"/>
                              </m:rPr>
                              <a:rPr lang="en-US" altLang="zh-CN">
                                <a:latin typeface="Cambria Math"/>
                              </a:rPr>
                              <m:t>n</m:t>
                            </m:r>
                          </m:sub>
                        </m:sSub>
                        <m:r>
                          <a:rPr lang="en-US" altLang="zh-CN">
                            <a:latin typeface="Cambria Math"/>
                          </a:rPr>
                          <m:t> </m:t>
                        </m:r>
                      </m:e>
                    </m:d>
                  </m:oMath>
                </a14:m>
                <a:r>
                  <a:rPr lang="zh-CN" altLang="zh-CN" dirty="0">
                    <a:latin typeface="+mn-lt"/>
                    <a:ea typeface="华文楷体" pitchFamily="2" charset="-122"/>
                  </a:rPr>
                  <a:t>，一项任务</a:t>
                </a:r>
                <a14:m>
                  <m:oMath xmlns:m="http://schemas.openxmlformats.org/officeDocument/2006/math">
                    <m:d>
                      <m:dPr>
                        <m:ctrlPr>
                          <a:rPr lang="zh-CN" altLang="zh-CN" i="1">
                            <a:latin typeface="Cambria Math"/>
                          </a:rPr>
                        </m:ctrlPr>
                      </m:dPr>
                      <m:e>
                        <m:r>
                          <m:rPr>
                            <m:sty m:val="p"/>
                          </m:rPr>
                          <a:rPr lang="en-US" altLang="zh-CN">
                            <a:latin typeface="Cambria Math"/>
                          </a:rPr>
                          <m:t>S</m:t>
                        </m:r>
                        <m:r>
                          <a:rPr lang="en-US" altLang="zh-CN">
                            <a:latin typeface="Cambria Math"/>
                          </a:rPr>
                          <m:t>,  </m:t>
                        </m:r>
                        <m:r>
                          <m:rPr>
                            <m:sty m:val="p"/>
                          </m:rPr>
                          <a:rPr lang="en-US" altLang="zh-CN">
                            <a:latin typeface="Cambria Math"/>
                          </a:rPr>
                          <m:t>k</m:t>
                        </m:r>
                        <m:r>
                          <a:rPr lang="en-US" altLang="zh-CN">
                            <a:latin typeface="Cambria Math"/>
                          </a:rPr>
                          <m:t> </m:t>
                        </m:r>
                      </m:e>
                    </m:d>
                  </m:oMath>
                </a14:m>
                <a:r>
                  <a:rPr lang="zh-CN" altLang="zh-CN" dirty="0">
                    <a:latin typeface="+mn-lt"/>
                    <a:ea typeface="华文楷体" pitchFamily="2" charset="-122"/>
                  </a:rPr>
                  <a:t>，</a:t>
                </a:r>
                <a:r>
                  <a:rPr lang="en-US" altLang="zh-CN" dirty="0">
                    <a:latin typeface="+mn-lt"/>
                    <a:ea typeface="华文楷体" pitchFamily="2" charset="-122"/>
                  </a:rPr>
                  <a:t> </a:t>
                </a:r>
                <a14:m>
                  <m:oMath xmlns:m="http://schemas.openxmlformats.org/officeDocument/2006/math">
                    <m:r>
                      <m:rPr>
                        <m:sty m:val="p"/>
                      </m:rPr>
                      <a:rPr lang="en-US" altLang="zh-CN">
                        <a:latin typeface="Cambria Math"/>
                      </a:rPr>
                      <m:t>k</m:t>
                    </m:r>
                  </m:oMath>
                </a14:m>
                <a:r>
                  <a:rPr lang="zh-CN" altLang="zh-CN" dirty="0">
                    <a:latin typeface="+mn-lt"/>
                    <a:ea typeface="华文楷体" pitchFamily="2" charset="-122"/>
                  </a:rPr>
                  <a:t>是完成任务</a:t>
                </a:r>
                <a:r>
                  <a:rPr lang="en-US" altLang="zh-CN" dirty="0">
                    <a:latin typeface="+mn-lt"/>
                    <a:ea typeface="华文楷体" pitchFamily="2" charset="-122"/>
                  </a:rPr>
                  <a:t>S</a:t>
                </a:r>
                <a:r>
                  <a:rPr lang="zh-CN" altLang="zh-CN" dirty="0">
                    <a:latin typeface="+mn-lt"/>
                    <a:ea typeface="华文楷体" pitchFamily="2" charset="-122"/>
                  </a:rPr>
                  <a:t>所需时间，目标是：找到这样一个</a:t>
                </a:r>
                <a14:m>
                  <m:oMath xmlns:m="http://schemas.openxmlformats.org/officeDocument/2006/math">
                    <m:sSup>
                      <m:sSupPr>
                        <m:ctrlPr>
                          <a:rPr lang="zh-CN" altLang="zh-CN" i="1">
                            <a:latin typeface="Cambria Math"/>
                          </a:rPr>
                        </m:ctrlPr>
                      </m:sSupPr>
                      <m:e>
                        <m:r>
                          <a:rPr lang="en-US" altLang="zh-CN" i="1">
                            <a:latin typeface="Cambria Math"/>
                          </a:rPr>
                          <m:t>𝑉</m:t>
                        </m:r>
                      </m:e>
                      <m:sup>
                        <m:r>
                          <a:rPr lang="en-US" altLang="zh-CN" i="1">
                            <a:latin typeface="Cambria Math"/>
                          </a:rPr>
                          <m:t>′</m:t>
                        </m:r>
                      </m:sup>
                    </m:sSup>
                    <m:r>
                      <a:rPr lang="en-US" altLang="zh-CN" i="1">
                        <a:latin typeface="Cambria Math"/>
                      </a:rPr>
                      <m:t>⊆</m:t>
                    </m:r>
                    <m:r>
                      <a:rPr lang="en-US" altLang="zh-CN" i="1">
                        <a:latin typeface="Cambria Math"/>
                      </a:rPr>
                      <m:t>𝑉</m:t>
                    </m:r>
                  </m:oMath>
                </a14:m>
                <a:r>
                  <a:rPr lang="en-US" altLang="zh-CN" dirty="0">
                    <a:latin typeface="+mn-lt"/>
                    <a:ea typeface="华文楷体" pitchFamily="2" charset="-122"/>
                  </a:rPr>
                  <a:t> </a:t>
                </a:r>
                <a:r>
                  <a:rPr lang="zh-CN" altLang="zh-CN" dirty="0">
                    <a:latin typeface="+mn-lt"/>
                    <a:ea typeface="华文楷体" pitchFamily="2" charset="-122"/>
                  </a:rPr>
                  <a:t>，能够满足：</a:t>
                </a:r>
              </a:p>
              <a:p>
                <a:pPr marL="285750" indent="-285750">
                  <a:lnSpc>
                    <a:spcPct val="150000"/>
                  </a:lnSpc>
                  <a:buFont typeface="Arial" pitchFamily="34" charset="0"/>
                  <a:buChar char="•"/>
                </a:pPr>
                <a14:m>
                  <m:oMath xmlns:m="http://schemas.openxmlformats.org/officeDocument/2006/math">
                    <m:nary>
                      <m:naryPr>
                        <m:chr m:val="⋃"/>
                        <m:limLoc m:val="undOvr"/>
                        <m:supHide m:val="on"/>
                        <m:ctrlPr>
                          <a:rPr lang="zh-CN" altLang="zh-CN" i="1">
                            <a:latin typeface="Cambria Math"/>
                          </a:rPr>
                        </m:ctrlPr>
                      </m:naryPr>
                      <m:sub>
                        <m:r>
                          <a:rPr lang="en-US" altLang="zh-CN" i="1">
                            <a:latin typeface="Cambria Math"/>
                          </a:rPr>
                          <m:t>𝑖</m:t>
                        </m:r>
                        <m:r>
                          <a:rPr lang="en-US" altLang="zh-CN" i="1">
                            <a:latin typeface="Cambria Math"/>
                          </a:rPr>
                          <m:t>∈</m:t>
                        </m:r>
                        <m:sSup>
                          <m:sSupPr>
                            <m:ctrlPr>
                              <a:rPr lang="zh-CN" altLang="zh-CN" i="1">
                                <a:latin typeface="Cambria Math"/>
                              </a:rPr>
                            </m:ctrlPr>
                          </m:sSupPr>
                          <m:e>
                            <m:r>
                              <a:rPr lang="en-US" altLang="zh-CN" i="1">
                                <a:latin typeface="Cambria Math"/>
                              </a:rPr>
                              <m:t>𝑉</m:t>
                            </m:r>
                          </m:e>
                          <m:sup>
                            <m:r>
                              <a:rPr lang="en-US" altLang="zh-CN" i="1">
                                <a:latin typeface="Cambria Math"/>
                              </a:rPr>
                              <m:t>′</m:t>
                            </m:r>
                          </m:sup>
                        </m:sSup>
                      </m:sub>
                      <m:sup/>
                      <m:e>
                        <m:sSub>
                          <m:sSubPr>
                            <m:ctrlPr>
                              <a:rPr lang="zh-CN" altLang="zh-CN" i="1">
                                <a:latin typeface="Cambria Math"/>
                              </a:rPr>
                            </m:ctrlPr>
                          </m:sSubPr>
                          <m:e>
                            <m:r>
                              <a:rPr lang="en-US" altLang="zh-CN" i="1">
                                <a:latin typeface="Cambria Math"/>
                              </a:rPr>
                              <m:t>𝑋</m:t>
                            </m:r>
                          </m:e>
                          <m:sub>
                            <m:r>
                              <a:rPr lang="en-US" altLang="zh-CN" i="1">
                                <a:latin typeface="Cambria Math"/>
                              </a:rPr>
                              <m:t>𝑖</m:t>
                            </m:r>
                          </m:sub>
                        </m:sSub>
                        <m:r>
                          <a:rPr lang="en-US" altLang="zh-CN" i="1">
                            <a:latin typeface="Cambria Math"/>
                          </a:rPr>
                          <m:t>⊇</m:t>
                        </m:r>
                        <m:r>
                          <a:rPr lang="en-US" altLang="zh-CN" i="1">
                            <a:latin typeface="Cambria Math"/>
                          </a:rPr>
                          <m:t>𝑆</m:t>
                        </m:r>
                      </m:e>
                    </m:nary>
                  </m:oMath>
                </a14:m>
                <a:endParaRPr lang="zh-CN" altLang="zh-CN" dirty="0">
                  <a:latin typeface="+mn-lt"/>
                </a:endParaRPr>
              </a:p>
              <a:p>
                <a:pPr marL="285750" indent="-285750">
                  <a:lnSpc>
                    <a:spcPct val="150000"/>
                  </a:lnSpc>
                  <a:buFont typeface="Arial" pitchFamily="34" charset="0"/>
                  <a:buChar char="•"/>
                </a:pPr>
                <a14:m>
                  <m:oMath xmlns:m="http://schemas.openxmlformats.org/officeDocument/2006/math">
                    <m:r>
                      <a:rPr lang="en-US" altLang="zh-CN" i="1">
                        <a:latin typeface="Cambria Math"/>
                      </a:rPr>
                      <m:t>𝑇</m:t>
                    </m:r>
                    <m:d>
                      <m:dPr>
                        <m:ctrlPr>
                          <a:rPr lang="zh-CN" altLang="zh-CN" i="1">
                            <a:latin typeface="Cambria Math"/>
                          </a:rPr>
                        </m:ctrlPr>
                      </m:dPr>
                      <m:e>
                        <m:sSup>
                          <m:sSupPr>
                            <m:ctrlPr>
                              <a:rPr lang="zh-CN" altLang="zh-CN" i="1">
                                <a:latin typeface="Cambria Math"/>
                              </a:rPr>
                            </m:ctrlPr>
                          </m:sSupPr>
                          <m:e>
                            <m:r>
                              <a:rPr lang="en-US" altLang="zh-CN" i="1">
                                <a:latin typeface="Cambria Math"/>
                              </a:rPr>
                              <m:t>𝑉</m:t>
                            </m:r>
                          </m:e>
                          <m:sup>
                            <m:r>
                              <a:rPr lang="en-US" altLang="zh-CN" i="1">
                                <a:latin typeface="Cambria Math"/>
                              </a:rPr>
                              <m:t>′</m:t>
                            </m:r>
                          </m:sup>
                        </m:sSup>
                      </m:e>
                    </m:d>
                    <m:r>
                      <a:rPr lang="en-US" altLang="zh-CN" i="1">
                        <a:latin typeface="Cambria Math"/>
                      </a:rPr>
                      <m:t>≥</m:t>
                    </m:r>
                    <m:r>
                      <a:rPr lang="en-US" altLang="zh-CN" i="1">
                        <a:latin typeface="Cambria Math"/>
                      </a:rPr>
                      <m:t>𝑘</m:t>
                    </m:r>
                  </m:oMath>
                </a14:m>
                <a:endParaRPr lang="zh-CN" altLang="zh-CN" dirty="0">
                  <a:latin typeface="+mn-lt"/>
                </a:endParaRPr>
              </a:p>
              <a:p>
                <a:pPr marL="285750" indent="-285750">
                  <a:lnSpc>
                    <a:spcPct val="150000"/>
                  </a:lnSpc>
                  <a:buFont typeface="Arial" pitchFamily="34" charset="0"/>
                  <a:buChar char="•"/>
                </a:pPr>
                <a14:m>
                  <m:oMath xmlns:m="http://schemas.openxmlformats.org/officeDocument/2006/math">
                    <m:r>
                      <a:rPr lang="en-US" altLang="zh-CN" i="1">
                        <a:latin typeface="Cambria Math"/>
                      </a:rPr>
                      <m:t>𝐶𝑐</m:t>
                    </m:r>
                    <m:d>
                      <m:dPr>
                        <m:ctrlPr>
                          <a:rPr lang="zh-CN" altLang="zh-CN" i="1">
                            <a:latin typeface="Cambria Math"/>
                          </a:rPr>
                        </m:ctrlPr>
                      </m:dPr>
                      <m:e>
                        <m:sSup>
                          <m:sSupPr>
                            <m:ctrlPr>
                              <a:rPr lang="zh-CN" altLang="zh-CN" i="1">
                                <a:latin typeface="Cambria Math"/>
                              </a:rPr>
                            </m:ctrlPr>
                          </m:sSupPr>
                          <m:e>
                            <m:r>
                              <a:rPr lang="en-US" altLang="zh-CN" i="1">
                                <a:latin typeface="Cambria Math"/>
                              </a:rPr>
                              <m:t>𝑉</m:t>
                            </m:r>
                          </m:e>
                          <m:sup>
                            <m:r>
                              <a:rPr lang="en-US" altLang="zh-CN" i="1">
                                <a:latin typeface="Cambria Math"/>
                              </a:rPr>
                              <m:t>′</m:t>
                            </m:r>
                          </m:sup>
                        </m:sSup>
                      </m:e>
                    </m:d>
                  </m:oMath>
                </a14:m>
                <a:r>
                  <a:rPr lang="en-US" altLang="zh-CN" dirty="0">
                    <a:latin typeface="+mn-lt"/>
                  </a:rPr>
                  <a:t> is minimized</a:t>
                </a:r>
                <a:endParaRPr lang="zh-CN" altLang="zh-CN" dirty="0">
                  <a:latin typeface="+mn-lt"/>
                </a:endParaRPr>
              </a:p>
              <a:p>
                <a:pPr marL="285750" indent="-285750">
                  <a:buFont typeface="Arial" pitchFamily="34" charset="0"/>
                  <a:buChar char="•"/>
                </a:pPr>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11560" y="980728"/>
                <a:ext cx="7932452" cy="3189078"/>
              </a:xfrm>
              <a:prstGeom prst="rect">
                <a:avLst/>
              </a:prstGeom>
              <a:blipFill rotWithShape="1">
                <a:blip r:embed="rId5"/>
                <a:stretch>
                  <a:fillRect l="-461" r="-3533"/>
                </a:stretch>
              </a:blipFill>
            </p:spPr>
            <p:txBody>
              <a:bodyPr/>
              <a:lstStyle/>
              <a:p>
                <a:r>
                  <a:rPr lang="zh-CN" altLang="en-US">
                    <a:noFill/>
                  </a:rPr>
                  <a:t> </a:t>
                </a:r>
              </a:p>
            </p:txBody>
          </p:sp>
        </mc:Fallback>
      </mc:AlternateContent>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777664898"/>
              </p:ext>
            </p:extLst>
          </p:nvPr>
        </p:nvGraphicFramePr>
        <p:xfrm>
          <a:off x="3995936" y="3798427"/>
          <a:ext cx="5040721" cy="2873375"/>
        </p:xfrm>
        <a:graphic>
          <a:graphicData uri="http://schemas.openxmlformats.org/presentationml/2006/ole">
            <mc:AlternateContent xmlns:mc="http://schemas.openxmlformats.org/markup-compatibility/2006">
              <mc:Choice xmlns:v="urn:schemas-microsoft-com:vml" Requires="v">
                <p:oleObj spid="_x0000_s1243" r:id="rId6" imgW="7139936" imgH="3736151" progId="Visio.Drawing.11">
                  <p:embed/>
                </p:oleObj>
              </mc:Choice>
              <mc:Fallback>
                <p:oleObj r:id="rId6" imgW="7139936" imgH="3736151"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l="8212"/>
                      <a:stretch>
                        <a:fillRect/>
                      </a:stretch>
                    </p:blipFill>
                    <p:spPr bwMode="auto">
                      <a:xfrm>
                        <a:off x="3995936" y="3798427"/>
                        <a:ext cx="5040721" cy="2873375"/>
                      </a:xfrm>
                      <a:prstGeom prst="rect">
                        <a:avLst/>
                      </a:prstGeom>
                      <a:noFill/>
                    </p:spPr>
                  </p:pic>
                </p:oleObj>
              </mc:Fallback>
            </mc:AlternateContent>
          </a:graphicData>
        </a:graphic>
      </p:graphicFrame>
      <p:sp>
        <p:nvSpPr>
          <p:cNvPr id="13" name="TextBox 12"/>
          <p:cNvSpPr txBox="1">
            <a:spLocks noChangeArrowheads="1"/>
          </p:cNvSpPr>
          <p:nvPr/>
        </p:nvSpPr>
        <p:spPr bwMode="auto">
          <a:xfrm>
            <a:off x="5363518" y="2840227"/>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400" dirty="0" smtClean="0">
                <a:solidFill>
                  <a:srgbClr val="002060"/>
                </a:solidFill>
              </a:rPr>
              <a:t>S={</a:t>
            </a:r>
            <a:r>
              <a:rPr lang="en-US" altLang="zh-CN" sz="2400" dirty="0">
                <a:solidFill>
                  <a:srgbClr val="002060"/>
                </a:solidFill>
              </a:rPr>
              <a:t>a1,a2,a3,a4} k=2</a:t>
            </a:r>
            <a:endParaRPr lang="zh-CN" altLang="en-US" sz="2400" dirty="0">
              <a:solidFill>
                <a:srgbClr val="002060"/>
              </a:solidFill>
            </a:endParaRPr>
          </a:p>
        </p:txBody>
      </p:sp>
      <p:sp>
        <p:nvSpPr>
          <p:cNvPr id="14" name="矩形 13"/>
          <p:cNvSpPr/>
          <p:nvPr/>
        </p:nvSpPr>
        <p:spPr>
          <a:xfrm>
            <a:off x="5292080" y="2768790"/>
            <a:ext cx="3046413"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979841274"/>
              </p:ext>
            </p:extLst>
          </p:nvPr>
        </p:nvGraphicFramePr>
        <p:xfrm>
          <a:off x="386521" y="3933056"/>
          <a:ext cx="3584534" cy="2579116"/>
        </p:xfrm>
        <a:graphic>
          <a:graphicData uri="http://schemas.openxmlformats.org/presentationml/2006/ole">
            <mc:AlternateContent xmlns:mc="http://schemas.openxmlformats.org/markup-compatibility/2006">
              <mc:Choice xmlns:v="urn:schemas-microsoft-com:vml" Requires="v">
                <p:oleObj spid="_x0000_s1244" r:id="rId8" imgW="3659318" imgH="2635631" progId="Visio.Drawing.11">
                  <p:embed/>
                </p:oleObj>
              </mc:Choice>
              <mc:Fallback>
                <p:oleObj r:id="rId8" imgW="3659318" imgH="2635631" progId="Visio.Drawing.11">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521" y="3933056"/>
                        <a:ext cx="3584534" cy="2579116"/>
                      </a:xfrm>
                      <a:prstGeom prst="rect">
                        <a:avLst/>
                      </a:prstGeom>
                      <a:noFill/>
                    </p:spPr>
                  </p:pic>
                </p:oleObj>
              </mc:Fallback>
            </mc:AlternateContent>
          </a:graphicData>
        </a:graphic>
      </p:graphicFrame>
      <p:sp>
        <p:nvSpPr>
          <p:cNvPr id="11" name="流程图: 联系 10"/>
          <p:cNvSpPr/>
          <p:nvPr/>
        </p:nvSpPr>
        <p:spPr>
          <a:xfrm>
            <a:off x="1627198" y="5949280"/>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7"/>
          <p:cNvSpPr/>
          <p:nvPr/>
        </p:nvSpPr>
        <p:spPr>
          <a:xfrm>
            <a:off x="2544572" y="5949280"/>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1" idx="6"/>
            <a:endCxn id="18" idx="2"/>
          </p:cNvCxnSpPr>
          <p:nvPr/>
        </p:nvCxnSpPr>
        <p:spPr>
          <a:xfrm>
            <a:off x="1843222" y="6057292"/>
            <a:ext cx="7013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流程图: 联系 21"/>
          <p:cNvSpPr/>
          <p:nvPr/>
        </p:nvSpPr>
        <p:spPr>
          <a:xfrm>
            <a:off x="2085885" y="4437112"/>
            <a:ext cx="216024" cy="21602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11" idx="0"/>
            <a:endCxn id="22" idx="4"/>
          </p:cNvCxnSpPr>
          <p:nvPr/>
        </p:nvCxnSpPr>
        <p:spPr>
          <a:xfrm flipV="1">
            <a:off x="1735210" y="4653136"/>
            <a:ext cx="458687" cy="12961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defRPr/>
            </a:pPr>
            <a:fld id="{3BC7CAD4-1D8C-4E04-BBE8-C566A520DF56}" type="slidenum">
              <a:rPr lang="zh-CN" altLang="en-US" smtClean="0"/>
              <a:pPr>
                <a:defRPr/>
              </a:pPr>
              <a:t>9</a:t>
            </a:fld>
            <a:endParaRPr lang="zh-CN" altLang="en-US"/>
          </a:p>
        </p:txBody>
      </p:sp>
    </p:spTree>
    <p:extLst>
      <p:ext uri="{BB962C8B-B14F-4D97-AF65-F5344CB8AC3E}">
        <p14:creationId xmlns:p14="http://schemas.microsoft.com/office/powerpoint/2010/main" val="29931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par>
                                <p:cTn id="38" presetID="22" presetClass="entr" presetSubtype="8"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down)">
                                      <p:cBhvr>
                                        <p:cTn id="56" dur="500"/>
                                        <p:tgtEl>
                                          <p:spTgt spid="22"/>
                                        </p:tgtEl>
                                      </p:cBhvr>
                                    </p:animEffect>
                                  </p:childTnLst>
                                </p:cTn>
                              </p:par>
                              <p:par>
                                <p:cTn id="57" presetID="22" presetClass="entr" presetSubtype="4"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500"/>
                                        <p:tgtEl>
                                          <p:spTgt spid="23"/>
                                        </p:tgtEl>
                                      </p:cBhvr>
                                    </p:animEffect>
                                  </p:childTnLst>
                                </p:cTn>
                              </p:par>
                              <p:par>
                                <p:cTn id="60" presetID="22" presetClass="entr" presetSubtype="4" fill="hold" grpId="2"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down)">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animBg="1"/>
      <p:bldP spid="11" grpId="0" animBg="1"/>
      <p:bldP spid="11" grpId="1" animBg="1"/>
      <p:bldP spid="11" grpId="2" animBg="1"/>
      <p:bldP spid="18" grpId="0" animBg="1"/>
      <p:bldP spid="18" grpId="1" animBg="1"/>
      <p:bldP spid="2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5389</TotalTime>
  <Words>2721</Words>
  <Application>Microsoft Office PowerPoint</Application>
  <PresentationFormat>全屏显示(4:3)</PresentationFormat>
  <Paragraphs>452</Paragraphs>
  <Slides>35</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35</vt:i4>
      </vt:variant>
    </vt:vector>
  </HeadingPairs>
  <TitlesOfParts>
    <vt:vector size="40" baseType="lpstr">
      <vt:lpstr>Office 主题</vt:lpstr>
      <vt:lpstr>Microsoft Office Visio 绘图</vt:lpstr>
      <vt:lpstr>Visio</vt:lpstr>
      <vt:lpstr>Origin50.Graph</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403</cp:revision>
  <dcterms:created xsi:type="dcterms:W3CDTF">2013-10-30T09:04:50Z</dcterms:created>
  <dcterms:modified xsi:type="dcterms:W3CDTF">2015-05-15T12:07:34Z</dcterms:modified>
</cp:coreProperties>
</file>