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507" r:id="rId3"/>
    <p:sldId id="508" r:id="rId4"/>
    <p:sldId id="509" r:id="rId5"/>
    <p:sldId id="510" r:id="rId6"/>
    <p:sldId id="512" r:id="rId7"/>
    <p:sldId id="513" r:id="rId8"/>
    <p:sldId id="515" r:id="rId9"/>
    <p:sldId id="514" r:id="rId10"/>
    <p:sldId id="516" r:id="rId11"/>
    <p:sldId id="517" r:id="rId12"/>
    <p:sldId id="518" r:id="rId13"/>
    <p:sldId id="519" r:id="rId14"/>
    <p:sldId id="520" r:id="rId15"/>
    <p:sldId id="521" r:id="rId16"/>
    <p:sldId id="522" r:id="rId17"/>
    <p:sldId id="524" r:id="rId18"/>
    <p:sldId id="525" r:id="rId19"/>
    <p:sldId id="526" r:id="rId20"/>
    <p:sldId id="527" r:id="rId21"/>
    <p:sldId id="531" r:id="rId22"/>
    <p:sldId id="532" r:id="rId23"/>
    <p:sldId id="523" r:id="rId24"/>
    <p:sldId id="534" r:id="rId25"/>
    <p:sldId id="535" r:id="rId26"/>
    <p:sldId id="536" r:id="rId27"/>
    <p:sldId id="540" r:id="rId28"/>
    <p:sldId id="541" r:id="rId29"/>
    <p:sldId id="537" r:id="rId30"/>
    <p:sldId id="544" r:id="rId31"/>
    <p:sldId id="545" r:id="rId32"/>
    <p:sldId id="538" r:id="rId33"/>
    <p:sldId id="539" r:id="rId34"/>
    <p:sldId id="511" r:id="rId35"/>
    <p:sldId id="530" r:id="rId36"/>
    <p:sldId id="529" r:id="rId37"/>
    <p:sldId id="542" r:id="rId38"/>
    <p:sldId id="543" r:id="rId39"/>
  </p:sldIdLst>
  <p:sldSz cx="9144000" cy="6858000" type="screen4x3"/>
  <p:notesSz cx="6797675" cy="99282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B5CA82"/>
    <a:srgbClr val="FF5757"/>
    <a:srgbClr val="91AC6B"/>
    <a:srgbClr val="41BEFF"/>
    <a:srgbClr val="0099FF"/>
    <a:srgbClr val="CA213F"/>
    <a:srgbClr val="0071B6"/>
    <a:srgbClr val="0065BD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6" autoAdjust="0"/>
    <p:restoredTop sz="89074" autoAdjust="0"/>
  </p:normalViewPr>
  <p:slideViewPr>
    <p:cSldViewPr snapToGrid="0">
      <p:cViewPr varScale="1">
        <p:scale>
          <a:sx n="81" d="100"/>
          <a:sy n="81" d="100"/>
        </p:scale>
        <p:origin x="-17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509" y="1378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5" tIns="47628" rIns="95255" bIns="476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 Mastertextformat bearbeiten</a:t>
            </a:r>
          </a:p>
          <a:p>
            <a:pPr lvl="1"/>
            <a:r>
              <a:rPr lang="de-DE" noProof="0" smtClean="0"/>
              <a:t> 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" name="Folienbildplatzhalter 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buSzPct val="75000"/>
      <a:buFont typeface="Wingdings" pitchFamily="2" charset="2"/>
      <a:buChar char="r"/>
      <a:defRPr sz="1200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fld id="{79186C66-206F-4BCD-B518-5E40BF617D73}" type="datetime1">
              <a:rPr lang="de-DE" altLang="de-DE"/>
              <a:pPr>
                <a:spcBef>
                  <a:spcPct val="50000"/>
                </a:spcBef>
              </a:pPr>
              <a:t>14.12.2016</a:t>
            </a:fld>
            <a:endParaRPr lang="de-DE" altLang="de-DE"/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fld id="{63ACDF0C-1088-4704-AB2F-A4CD1215BE68}" type="slidenum">
              <a:rPr lang="de-DE" altLang="de-DE"/>
              <a:pPr>
                <a:spcBef>
                  <a:spcPct val="50000"/>
                </a:spcBef>
              </a:pPr>
              <a:t>1</a:t>
            </a:fld>
            <a:endParaRPr lang="de-DE" altLang="de-DE"/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6125"/>
            <a:ext cx="4960937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861580" y="6386388"/>
            <a:ext cx="4022148" cy="402896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tIns="18000" anchor="ctr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TUM Neue Helvetica 55 Regular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TUM Neue Helvetica 55 Regular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TUM Neue Helvetica 55 Regular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TUM Neue Helvetica 55 Regular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TUM Neue Helvetica 55 Regular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M Neue Helvetica 55 Regular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M Neue Helvetica 55 Regular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M Neue Helvetica 55 Regular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M Neue Helvetica 55 Regular" pitchFamily="34" charset="0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dirty="0" smtClean="0">
                <a:solidFill>
                  <a:schemeClr val="accent2"/>
                </a:solidFill>
              </a:rPr>
              <a:t>Institute </a:t>
            </a:r>
            <a:r>
              <a:rPr lang="de-DE" altLang="en-US" sz="1200" dirty="0" err="1" smtClean="0">
                <a:solidFill>
                  <a:schemeClr val="accent2"/>
                </a:solidFill>
              </a:rPr>
              <a:t>of</a:t>
            </a:r>
            <a:r>
              <a:rPr lang="de-DE" altLang="en-US" sz="1200" dirty="0" smtClean="0">
                <a:solidFill>
                  <a:schemeClr val="accent2"/>
                </a:solidFill>
              </a:rPr>
              <a:t> Space</a:t>
            </a:r>
            <a:r>
              <a:rPr lang="de-DE" altLang="en-US" sz="1200" baseline="0" dirty="0" smtClean="0">
                <a:solidFill>
                  <a:schemeClr val="accent2"/>
                </a:solidFill>
              </a:rPr>
              <a:t> Technology &amp; Space </a:t>
            </a:r>
            <a:r>
              <a:rPr lang="de-DE" altLang="en-US" sz="1200" baseline="0" dirty="0" err="1" smtClean="0">
                <a:solidFill>
                  <a:schemeClr val="accent2"/>
                </a:solidFill>
              </a:rPr>
              <a:t>Applications</a:t>
            </a:r>
            <a:endParaRPr lang="de-DE" altLang="en-US" sz="1200" baseline="0" dirty="0" smtClean="0">
              <a:solidFill>
                <a:schemeClr val="accent2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HALO Orbit Simulation around SEM L2 of an IRASSI Mission Satellite</a:t>
            </a:r>
            <a:endParaRPr lang="de-DE" sz="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3025" y="145474"/>
            <a:ext cx="1766021" cy="40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 descr="C:\Users\Alex\Desktop\MASTER THESIS\T--LMU-TUM_Munich--tum-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8014" y="160425"/>
            <a:ext cx="656214" cy="345842"/>
          </a:xfrm>
          <a:prstGeom prst="rect">
            <a:avLst/>
          </a:prstGeom>
          <a:noFill/>
        </p:spPr>
      </p:pic>
      <p:cxnSp>
        <p:nvCxnSpPr>
          <p:cNvPr id="25" name="Прямая соединительная линия 24"/>
          <p:cNvCxnSpPr/>
          <p:nvPr userDrawn="1"/>
        </p:nvCxnSpPr>
        <p:spPr bwMode="auto">
          <a:xfrm>
            <a:off x="0" y="654627"/>
            <a:ext cx="9144000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Прямая соединительная линия 26"/>
          <p:cNvCxnSpPr/>
          <p:nvPr userDrawn="1"/>
        </p:nvCxnSpPr>
        <p:spPr bwMode="auto">
          <a:xfrm>
            <a:off x="0" y="6276109"/>
            <a:ext cx="91440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Прямая соединительная линия 28"/>
          <p:cNvCxnSpPr/>
          <p:nvPr userDrawn="1"/>
        </p:nvCxnSpPr>
        <p:spPr bwMode="auto">
          <a:xfrm>
            <a:off x="0" y="630382"/>
            <a:ext cx="91440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4698" y="6364079"/>
            <a:ext cx="526184" cy="410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Box 36"/>
          <p:cNvSpPr txBox="1"/>
          <p:nvPr userDrawn="1"/>
        </p:nvSpPr>
        <p:spPr>
          <a:xfrm>
            <a:off x="6120246" y="6431973"/>
            <a:ext cx="2223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>
                <a:solidFill>
                  <a:schemeClr val="bg1">
                    <a:lumMod val="65000"/>
                  </a:schemeClr>
                </a:solidFill>
              </a:rPr>
              <a:t>Petukhov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bg1">
                    <a:lumMod val="65000"/>
                  </a:schemeClr>
                </a:solidFill>
              </a:rPr>
              <a:t>Aleksei</a:t>
            </a:r>
            <a:endParaRPr lang="ru-RU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C0316-5311-4B38-BCE9-59FC238424F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69BD6-AEED-4CCE-899A-8AB4EF4AC8D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1073D-BF53-47BF-87A3-191E41894DA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B517B-B79F-438B-903A-3F8B0B49190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914400"/>
            <a:ext cx="3987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987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68FB0-65C2-4974-8352-FECBBD9D4C9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40ED6-61C9-4E25-9C41-7F61B70749A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DE509-11A3-4D34-B617-77C0E30C783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63EB2-6F8C-4247-A3AD-BC708129988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C92CE-FA86-4CFA-A1A2-9B0734E8BDE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04000" y="82550"/>
            <a:ext cx="2032000" cy="60896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4825" y="82550"/>
            <a:ext cx="5946775" cy="60896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4BCAC-7EF1-49D3-91D0-3FC211BE3CB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6" descr="tum_fpf_ppt_h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82550"/>
            <a:ext cx="72501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18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914400"/>
            <a:ext cx="8128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10538" y="6400800"/>
            <a:ext cx="525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BD52E8-C187-4686-AA88-470AEDEFE30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3" name="Rectangle 47"/>
          <p:cNvSpPr>
            <a:spLocks noChangeArrowheads="1"/>
          </p:cNvSpPr>
          <p:nvPr/>
        </p:nvSpPr>
        <p:spPr bwMode="auto">
          <a:xfrm>
            <a:off x="4132263" y="6442075"/>
            <a:ext cx="4038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defRPr>
                <a:solidFill>
                  <a:schemeClr val="tx1"/>
                </a:solidFill>
                <a:latin typeface="TUM Neue Helvetica 55 Regular" pitchFamily="34" charset="0"/>
              </a:defRPr>
            </a:lvl1pPr>
            <a:lvl2pPr marL="742950" indent="-285750">
              <a:spcBef>
                <a:spcPct val="50000"/>
              </a:spcBef>
              <a:defRPr>
                <a:solidFill>
                  <a:schemeClr val="tx1"/>
                </a:solidFill>
                <a:latin typeface="TUM Neue Helvetica 55 Regular" pitchFamily="34" charset="0"/>
              </a:defRPr>
            </a:lvl2pPr>
            <a:lvl3pPr marL="1143000" indent="-228600">
              <a:spcBef>
                <a:spcPct val="50000"/>
              </a:spcBef>
              <a:defRPr>
                <a:solidFill>
                  <a:schemeClr val="tx1"/>
                </a:solidFill>
                <a:latin typeface="TUM Neue Helvetica 55 Regular" pitchFamily="34" charset="0"/>
              </a:defRPr>
            </a:lvl3pPr>
            <a:lvl4pPr marL="1600200" indent="-228600">
              <a:spcBef>
                <a:spcPct val="50000"/>
              </a:spcBef>
              <a:defRPr>
                <a:solidFill>
                  <a:schemeClr val="tx1"/>
                </a:solidFill>
                <a:latin typeface="TUM Neue Helvetica 55 Regular" pitchFamily="34" charset="0"/>
              </a:defRPr>
            </a:lvl4pPr>
            <a:lvl5pPr marL="2057400" indent="-228600">
              <a:spcBef>
                <a:spcPct val="50000"/>
              </a:spcBef>
              <a:defRPr>
                <a:solidFill>
                  <a:schemeClr val="tx1"/>
                </a:solidFill>
                <a:latin typeface="TUM Neue Helvetica 55 Regular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M Neue Helvetica 55 Regular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M Neue Helvetica 55 Regular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M Neue Helvetica 55 Regular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UM Neue Helvetica 55 Regular" pitchFamily="34" charset="0"/>
              </a:defRPr>
            </a:lvl9pPr>
          </a:lstStyle>
          <a:p>
            <a:pPr algn="r">
              <a:spcBef>
                <a:spcPct val="0"/>
              </a:spcBef>
              <a:defRPr/>
            </a:pPr>
            <a:r>
              <a:rPr lang="en-US" altLang="en-US" sz="1000" dirty="0" err="1" smtClean="0">
                <a:solidFill>
                  <a:schemeClr val="bg2"/>
                </a:solidFill>
              </a:rPr>
              <a:t>Petukhov</a:t>
            </a:r>
            <a:r>
              <a:rPr lang="en-US" altLang="en-US" sz="1000" dirty="0" smtClean="0">
                <a:solidFill>
                  <a:schemeClr val="bg2"/>
                </a:solidFill>
              </a:rPr>
              <a:t>  (</a:t>
            </a:r>
            <a:r>
              <a:rPr lang="de-DE" altLang="en-US" sz="1000" dirty="0" smtClean="0">
                <a:solidFill>
                  <a:schemeClr val="bg2"/>
                </a:solidFill>
              </a:rPr>
              <a:t>2015</a:t>
            </a:r>
            <a:r>
              <a:rPr lang="en-US" altLang="en-US" sz="1000" dirty="0" smtClean="0">
                <a:solidFill>
                  <a:schemeClr val="bg2"/>
                </a:solidFill>
              </a:rPr>
              <a:t>)  Tree detection</a:t>
            </a:r>
            <a:r>
              <a:rPr lang="en-US" altLang="en-US" sz="1000" baseline="0" dirty="0" smtClean="0">
                <a:solidFill>
                  <a:schemeClr val="bg2"/>
                </a:solidFill>
              </a:rPr>
              <a:t> using satellite images</a:t>
            </a:r>
            <a:endParaRPr lang="en-US" altLang="en-US" sz="1000" dirty="0" smtClean="0">
              <a:solidFill>
                <a:schemeClr val="bg2"/>
              </a:solidFill>
            </a:endParaRPr>
          </a:p>
        </p:txBody>
      </p:sp>
      <p:pic>
        <p:nvPicPr>
          <p:cNvPr id="1031" name="Picture 1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88950" y="6373813"/>
            <a:ext cx="685800" cy="34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90" r:id="rId9"/>
    <p:sldLayoutId id="2147483788" r:id="rId10"/>
    <p:sldLayoutId id="214748378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UM Neue Helvetica 55 Regular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UM Neue Helvetica 55 Regular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UM Neue Helvetica 55 Regular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UM Neue Helvetica 55 Regular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UM Neue Helvetica 55 Regular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UM Neue Helvetica 55 Regular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UM Neue Helvetica 55 Regular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UM Neue Helvetica 55 Regular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r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¦"/>
        <a:defRPr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2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"/>
        <a:defRPr sz="1600">
          <a:solidFill>
            <a:schemeClr val="tx2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Font typeface="Arial Unicode MS" pitchFamily="34" charset="-128"/>
        <a:buChar char="▶"/>
        <a:defRPr sz="1400">
          <a:solidFill>
            <a:schemeClr val="tx2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Font typeface="Arial Unicode MS" pitchFamily="34" charset="-128"/>
        <a:buChar char="▶"/>
        <a:defRPr sz="1400">
          <a:solidFill>
            <a:schemeClr val="tx2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Font typeface="Arial Unicode MS" pitchFamily="34" charset="-128"/>
        <a:buChar char="▶"/>
        <a:defRPr sz="1400">
          <a:solidFill>
            <a:schemeClr val="tx2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Font typeface="Arial Unicode MS" pitchFamily="34" charset="-128"/>
        <a:buChar char="▶"/>
        <a:defRPr sz="1400">
          <a:solidFill>
            <a:schemeClr val="tx2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Font typeface="Arial Unicode MS" pitchFamily="34" charset="-128"/>
        <a:buChar char="▶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strobites.org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68.png"/><Relationship Id="rId12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25.png"/><Relationship Id="rId5" Type="http://schemas.openxmlformats.org/officeDocument/2006/relationships/image" Target="../media/image67.png"/><Relationship Id="rId10" Type="http://schemas.openxmlformats.org/officeDocument/2006/relationships/image" Target="../media/image69.png"/><Relationship Id="rId4" Type="http://schemas.openxmlformats.org/officeDocument/2006/relationships/image" Target="../media/image66.png"/><Relationship Id="rId9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646" y="1992923"/>
            <a:ext cx="728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Master Thesis Project 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646" y="2379787"/>
            <a:ext cx="8229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HALO Orbit Simulation around SEM L2 of an IRASSI Mission Satellite</a:t>
            </a:r>
            <a:endParaRPr lang="de-DE" sz="2000" dirty="0" smtClean="0">
              <a:solidFill>
                <a:schemeClr val="accent6"/>
              </a:solidFill>
            </a:endParaRP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39262" y="3176953"/>
            <a:ext cx="4407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Supervisors: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M.Sc.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Meltem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Eren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Çopur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UniBw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ISTA)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Prof. Dr.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Urs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Hugentobler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(TUM IAPG)</a:t>
            </a:r>
            <a:endParaRPr lang="ru-RU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262" y="4138246"/>
            <a:ext cx="4243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Student:</a:t>
            </a:r>
          </a:p>
          <a:p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Aleksei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Petukhov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(TUM ESPACE)</a:t>
            </a:r>
            <a:endParaRPr lang="ru-RU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631" y="175846"/>
            <a:ext cx="59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2.3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Theory –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Periodic orbits around Libration points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445" y="1404357"/>
            <a:ext cx="2461326" cy="343761"/>
          </a:xfrm>
          <a:prstGeom prst="rect">
            <a:avLst/>
          </a:prstGeom>
          <a:noFill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7547" y="2116705"/>
            <a:ext cx="2614245" cy="384448"/>
          </a:xfrm>
          <a:prstGeom prst="rect">
            <a:avLst/>
          </a:prstGeom>
          <a:noFill/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790" y="2814228"/>
            <a:ext cx="2573550" cy="39962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49621" y="779930"/>
            <a:ext cx="7718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Linearized</a:t>
            </a:r>
            <a:r>
              <a:rPr lang="en-US" sz="2000" dirty="0" smtClean="0"/>
              <a:t> non-dim equations of motion can be expressed as:</a:t>
            </a:r>
            <a:endParaRPr lang="ru-RU" sz="2000" dirty="0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494931" y="5647765"/>
            <a:ext cx="2111188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[Milano paper]</a:t>
            </a:r>
            <a:endParaRPr lang="ru-RU" dirty="0"/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/>
        </p:nvGraphicFramePr>
        <p:xfrm>
          <a:off x="339968" y="3570849"/>
          <a:ext cx="5462954" cy="2407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36985"/>
                <a:gridCol w="2625969"/>
              </a:tblGrid>
              <a:tr h="945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 smtClean="0"/>
                        <a:t>With frequencies only in x-y plane </a:t>
                      </a:r>
                    </a:p>
                    <a:p>
                      <a:endParaRPr lang="ru-RU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Lyapunov</a:t>
                      </a:r>
                      <a:r>
                        <a:rPr lang="en-US" sz="1600" b="1" i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orbit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No</a:t>
                      </a:r>
                      <a:r>
                        <a:rPr lang="en-US" sz="1600" b="0" i="1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out-of-plane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motion possible</a:t>
                      </a:r>
                      <a:endParaRPr lang="ru-RU" sz="16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pPr algn="l"/>
                      <a:endParaRPr lang="ru-RU" sz="16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8833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With out-of-plane frequency (not equal to that of in-plane motion)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Lissajous</a:t>
                      </a:r>
                      <a:r>
                        <a:rPr lang="en-US" sz="1600" b="1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closed path trajectory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No</a:t>
                      </a:r>
                      <a:r>
                        <a:rPr lang="en-US" sz="1600" b="0" i="1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big out-of-plane excursions possible</a:t>
                      </a:r>
                      <a:endParaRPr lang="ru-RU" sz="16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pPr algn="l"/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2648" y="1140055"/>
            <a:ext cx="3757712" cy="278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631" y="175846"/>
            <a:ext cx="59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2.3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Theory –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Periodic orbits around Libration points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304800" y="5882227"/>
            <a:ext cx="2111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[Milano paper]</a:t>
            </a:r>
            <a:endParaRPr lang="ru-RU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14800" y="864060"/>
            <a:ext cx="7732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If in-plane and out-of-plane </a:t>
            </a: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are equal  -   </a:t>
            </a: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HALO </a:t>
            </a: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orbit</a:t>
            </a:r>
            <a:endParaRPr lang="ru-RU" sz="20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2100" y="3153508"/>
            <a:ext cx="4382608" cy="301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112" y="4166117"/>
            <a:ext cx="3042935" cy="177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77309" y="2273424"/>
            <a:ext cx="602349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Quasi-periodic. Frequency in z-axis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is nearly the same as in X-Y axes frequencies.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Large amplitudes in the Y-component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Free-of-eclipse observations are possible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Quasi-free delta-V transfer maneuvers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1693" y="1348154"/>
            <a:ext cx="7033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 the CR3BP model, halo orbits are both periodic and time independent. </a:t>
            </a:r>
            <a:endParaRPr lang="ru-RU" sz="14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375138" y="1840523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reality: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631" y="175846"/>
            <a:ext cx="59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3.1 Orbit simulation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L2 environment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314800" y="864060"/>
            <a:ext cx="7732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Include as many perturbations as possible in the force model</a:t>
            </a:r>
            <a:endParaRPr lang="ru-RU" sz="20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23519" y="1925379"/>
            <a:ext cx="8470857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Gravitational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attraction of the Sun, Earth, Moon and other celestial bodies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Atmospheric drag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Earth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oblateness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Solar Radiation Pressure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Times New Roman" pitchFamily="18" charset="0"/>
              </a:rPr>
              <a:t>  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+mn-lt"/>
                <a:cs typeface="Times New Roman" pitchFamily="18" charset="0"/>
              </a:rPr>
              <a:t>Albedo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+mn-lt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n-lt"/>
                <a:cs typeface="Times New Roman" pitchFamily="18" charset="0"/>
              </a:rPr>
              <a:t>   Relativistic effects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349" y="1396770"/>
            <a:ext cx="3753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Typical perturbations due to:</a:t>
            </a:r>
            <a:endParaRPr lang="ru-RU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4435" y="4316506"/>
            <a:ext cx="7221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Produce accelerations ranging </a:t>
            </a:r>
            <a:r>
              <a:rPr lang="en-US" sz="2000" dirty="0" smtClean="0"/>
              <a:t>from </a:t>
            </a:r>
            <a:r>
              <a:rPr lang="en-US" sz="2000" dirty="0" smtClean="0"/>
              <a:t>10</a:t>
            </a:r>
            <a:r>
              <a:rPr lang="en-US" sz="2000" baseline="30000" dirty="0" smtClean="0"/>
              <a:t>-15 </a:t>
            </a:r>
            <a:r>
              <a:rPr lang="en-US" sz="2000" dirty="0" smtClean="0"/>
              <a:t>to 10</a:t>
            </a:r>
            <a:r>
              <a:rPr lang="en-US" sz="2000" baseline="30000" dirty="0" smtClean="0"/>
              <a:t>-5</a:t>
            </a:r>
            <a:r>
              <a:rPr lang="en-US" sz="2000" dirty="0" smtClean="0"/>
              <a:t> </a:t>
            </a:r>
            <a:r>
              <a:rPr lang="en-US" sz="2000" dirty="0" smtClean="0"/>
              <a:t>km/s</a:t>
            </a:r>
            <a:r>
              <a:rPr lang="en-US" sz="2000" baseline="30000" dirty="0" smtClean="0"/>
              <a:t>2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631" y="175846"/>
            <a:ext cx="59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3.1 Orbit simulation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L2 environment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314800" y="864060"/>
            <a:ext cx="7732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Perturbation in the vicinity of L2</a:t>
            </a:r>
            <a:endParaRPr lang="ru-RU" sz="20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36964" y="1691969"/>
            <a:ext cx="8807036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Gravitational</a:t>
            </a:r>
            <a:r>
              <a:rPr kumimoji="0" lang="en-US" b="0" u="none" strike="noStrike" cap="none" normalizeH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attraction of the Sun, Earth, Moon, Jupiter, Venus, Saturn and Mars</a:t>
            </a:r>
            <a:endParaRPr kumimoji="0" lang="ru-RU" b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Solar Radiation Pressure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2729" y="1290918"/>
            <a:ext cx="818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Forces producing accelerations up to </a:t>
            </a:r>
            <a:r>
              <a:rPr lang="en-US" dirty="0" smtClean="0"/>
              <a:t>10</a:t>
            </a:r>
            <a:r>
              <a:rPr lang="en-US" baseline="30000" dirty="0" smtClean="0"/>
              <a:t>-13</a:t>
            </a:r>
            <a:r>
              <a:rPr lang="en-US" dirty="0" smtClean="0"/>
              <a:t> km/s</a:t>
            </a:r>
            <a:r>
              <a:rPr lang="en-US" baseline="30000" dirty="0" smtClean="0"/>
              <a:t>2</a:t>
            </a:r>
            <a:r>
              <a:rPr lang="en-US" dirty="0" smtClean="0"/>
              <a:t> will be taken into account</a:t>
            </a:r>
            <a:endParaRPr lang="ru-RU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506580" y="2602562"/>
          <a:ext cx="4697432" cy="3354484"/>
        </p:xfrm>
        <a:graphic>
          <a:graphicData uri="http://schemas.openxmlformats.org/drawingml/2006/table">
            <a:tbl>
              <a:tblPr/>
              <a:tblGrid>
                <a:gridCol w="1830094"/>
                <a:gridCol w="2867338"/>
              </a:tblGrid>
              <a:tr h="5976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44245" algn="ctr"/>
                        </a:tabLs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Source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Expected max. acceleration (approx), km/s2. Scalar value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8566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i="1" dirty="0">
                          <a:latin typeface="Calibri"/>
                          <a:ea typeface="Calibri"/>
                          <a:cs typeface="Times New Roman"/>
                        </a:rPr>
                        <a:t>Gravitational Perturbations</a:t>
                      </a:r>
                      <a:endParaRPr lang="ru-RU" sz="1400" i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45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Sun/Earth/Moon</a:t>
                      </a:r>
                      <a:endParaRPr lang="ru-RU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Jupiter</a:t>
                      </a:r>
                      <a:endParaRPr lang="ru-RU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Venus</a:t>
                      </a:r>
                      <a:endParaRPr lang="ru-RU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Saturn</a:t>
                      </a:r>
                      <a:endParaRPr lang="ru-RU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Mars</a:t>
                      </a:r>
                      <a:endParaRPr lang="ru-RU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7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i="1" dirty="0">
                          <a:latin typeface="Calibri"/>
                          <a:ea typeface="Calibri"/>
                          <a:cs typeface="Times New Roman"/>
                        </a:rPr>
                        <a:t>Solar Radiation Pressure</a:t>
                      </a:r>
                      <a:endParaRPr lang="ru-RU" sz="1400" b="1" i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45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SRP</a:t>
                      </a:r>
                      <a:endParaRPr lang="ru-RU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7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i="1" dirty="0">
                          <a:latin typeface="Calibri"/>
                          <a:ea typeface="Calibri"/>
                          <a:cs typeface="Times New Roman"/>
                        </a:rPr>
                        <a:t>Thrust Forces</a:t>
                      </a:r>
                      <a:endParaRPr lang="ru-RU" sz="1400" b="1" i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45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Maneuvers</a:t>
                      </a:r>
                      <a:endParaRPr lang="ru-RU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60059" y="3509683"/>
            <a:ext cx="847725" cy="257175"/>
          </a:xfrm>
          <a:prstGeom prst="rect">
            <a:avLst/>
          </a:prstGeom>
          <a:noFill/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60059" y="3792071"/>
            <a:ext cx="914400" cy="247650"/>
          </a:xfrm>
          <a:prstGeom prst="rect">
            <a:avLst/>
          </a:prstGeom>
          <a:noFill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73505" y="4061011"/>
            <a:ext cx="914400" cy="247650"/>
          </a:xfrm>
          <a:prstGeom prst="rect">
            <a:avLst/>
          </a:prstGeom>
          <a:noFill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73506" y="4329953"/>
            <a:ext cx="914400" cy="247650"/>
          </a:xfrm>
          <a:prstGeom prst="rect">
            <a:avLst/>
          </a:prstGeom>
          <a:noFill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73507" y="4598895"/>
            <a:ext cx="914400" cy="257175"/>
          </a:xfrm>
          <a:prstGeom prst="rect">
            <a:avLst/>
          </a:prstGeom>
          <a:noFill/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94530" y="5163670"/>
            <a:ext cx="819150" cy="257175"/>
          </a:xfrm>
          <a:prstGeom prst="rect">
            <a:avLst/>
          </a:prstGeom>
          <a:noFill/>
        </p:spPr>
      </p:pic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61765" y="5728447"/>
            <a:ext cx="609600" cy="247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631" y="175846"/>
            <a:ext cx="59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3.1 Orbit simulation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Force model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314800" y="864060"/>
            <a:ext cx="7732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Gravitational perturbations</a:t>
            </a:r>
            <a:endParaRPr lang="ru-RU" sz="20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7540" y="2205318"/>
            <a:ext cx="7348117" cy="1089212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793377" y="3939987"/>
            <a:ext cx="724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E</a:t>
            </a:r>
            <a:r>
              <a:rPr lang="en-US" i="1" dirty="0" smtClean="0"/>
              <a:t> - </a:t>
            </a:r>
            <a:r>
              <a:rPr lang="en-US" i="1" dirty="0" smtClean="0"/>
              <a:t>Earth as the primary body, </a:t>
            </a:r>
            <a:r>
              <a:rPr lang="en-US" b="1" i="1" dirty="0" smtClean="0"/>
              <a:t>sat</a:t>
            </a:r>
            <a:r>
              <a:rPr lang="en-US" i="1" dirty="0" smtClean="0"/>
              <a:t> </a:t>
            </a:r>
            <a:r>
              <a:rPr lang="en-US" i="1" dirty="0" smtClean="0"/>
              <a:t>is the satellite and </a:t>
            </a:r>
            <a:r>
              <a:rPr lang="en-US" b="1" i="1" dirty="0" smtClean="0"/>
              <a:t>j</a:t>
            </a:r>
            <a:r>
              <a:rPr lang="en-US" i="1" dirty="0" smtClean="0"/>
              <a:t> other bodies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89964" y="1492624"/>
            <a:ext cx="692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Earth-centric equation of motion</a:t>
            </a:r>
            <a:endParaRPr lang="ru-RU" dirty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52882" y="3402106"/>
            <a:ext cx="1868146" cy="416859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739587" y="4840941"/>
            <a:ext cx="7974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NASA SPICE toolkit </a:t>
            </a:r>
            <a:r>
              <a:rPr lang="en-US" dirty="0" smtClean="0"/>
              <a:t>will be used to obtain relative distances</a:t>
            </a:r>
          </a:p>
          <a:p>
            <a:endParaRPr lang="en-US" dirty="0" smtClean="0"/>
          </a:p>
          <a:p>
            <a:r>
              <a:rPr lang="en-US" i="1" dirty="0" smtClean="0"/>
              <a:t>SUN_POS </a:t>
            </a:r>
            <a:r>
              <a:rPr lang="en-US" i="1" dirty="0" smtClean="0"/>
              <a:t>= </a:t>
            </a:r>
            <a:r>
              <a:rPr lang="en-US" i="1" dirty="0" err="1" smtClean="0"/>
              <a:t>cspice_spkezr</a:t>
            </a:r>
            <a:r>
              <a:rPr lang="en-US" i="1" dirty="0" smtClean="0"/>
              <a:t> ( ‘SUN’, ET_TIME, 'J2000', NONE, ‘EARTH’ );</a:t>
            </a:r>
            <a:endParaRPr lang="ru-RU" i="1" dirty="0" smtClean="0"/>
          </a:p>
          <a:p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631" y="175846"/>
            <a:ext cx="59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3.1 Orbit simulation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Force model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314800" y="864060"/>
            <a:ext cx="7732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Acceleration due to Solar Radiation Pressure</a:t>
            </a:r>
            <a:endParaRPr lang="ru-RU" sz="20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49624" y="1385048"/>
            <a:ext cx="66159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Simplified model used</a:t>
            </a:r>
          </a:p>
          <a:p>
            <a:endParaRPr lang="en-US" dirty="0" smtClean="0"/>
          </a:p>
          <a:p>
            <a:r>
              <a:rPr lang="en-US" dirty="0" smtClean="0"/>
              <a:t>Surface area A: </a:t>
            </a:r>
            <a:r>
              <a:rPr lang="en-US" b="1" dirty="0" smtClean="0"/>
              <a:t>1 </a:t>
            </a:r>
            <a:r>
              <a:rPr lang="en-US" b="1" dirty="0" err="1" smtClean="0"/>
              <a:t>sq.m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Mass m: </a:t>
            </a:r>
            <a:r>
              <a:rPr lang="en-US" b="1" dirty="0" smtClean="0"/>
              <a:t>6000 kg</a:t>
            </a:r>
          </a:p>
          <a:p>
            <a:endParaRPr lang="en-US" dirty="0" smtClean="0"/>
          </a:p>
          <a:p>
            <a:r>
              <a:rPr lang="en-US" dirty="0" smtClean="0"/>
              <a:t>Reflectivity coefficient     </a:t>
            </a:r>
            <a:r>
              <a:rPr lang="en-US" b="1" dirty="0" smtClean="0"/>
              <a:t>0.8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29753" y="3012141"/>
            <a:ext cx="132509" cy="385482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46812" y="1828801"/>
            <a:ext cx="3186953" cy="986823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403412" y="3603812"/>
            <a:ext cx="481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  </a:t>
            </a:r>
            <a:r>
              <a:rPr lang="en-US" dirty="0" smtClean="0"/>
              <a:t> </a:t>
            </a:r>
            <a:r>
              <a:rPr lang="en-US" dirty="0" smtClean="0"/>
              <a:t> Astronomical unit 149 million km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435" y="4114800"/>
            <a:ext cx="311972" cy="389965"/>
          </a:xfrm>
          <a:prstGeom prst="rect">
            <a:avLst/>
          </a:prstGeom>
          <a:noFill/>
        </p:spPr>
      </p:pic>
      <p:sp>
        <p:nvSpPr>
          <p:cNvPr id="24" name="Прямоугольник 23"/>
          <p:cNvSpPr/>
          <p:nvPr/>
        </p:nvSpPr>
        <p:spPr>
          <a:xfrm>
            <a:off x="940105" y="4145287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Geocentric position vector of the Sun</a:t>
            </a:r>
            <a:endParaRPr lang="en-US" dirty="0" smtClean="0"/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3327" y="4701989"/>
            <a:ext cx="2201955" cy="3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Прямоугольник 24"/>
          <p:cNvSpPr/>
          <p:nvPr/>
        </p:nvSpPr>
        <p:spPr>
          <a:xfrm>
            <a:off x="2733047" y="4701099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Solar radiation pressure</a:t>
            </a:r>
            <a:endParaRPr lang="en-US" dirty="0" smtClean="0"/>
          </a:p>
        </p:txBody>
      </p:sp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2925" y="5247341"/>
            <a:ext cx="10922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Прямоугольник 26"/>
          <p:cNvSpPr/>
          <p:nvPr/>
        </p:nvSpPr>
        <p:spPr>
          <a:xfrm>
            <a:off x="2011388" y="517622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9541" y="3513259"/>
            <a:ext cx="3669306" cy="2088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631" y="175846"/>
            <a:ext cx="59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3.1 Orbit simulation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Force model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314800" y="864060"/>
            <a:ext cx="7732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Thrust Forces</a:t>
            </a:r>
            <a:endParaRPr lang="ru-RU" sz="20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49624" y="1398495"/>
            <a:ext cx="87943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Halo orbit is quasi-periodic - requires </a:t>
            </a: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station keeping maneuvers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011388" y="517622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416859" y="2191872"/>
            <a:ext cx="5056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bg2">
                    <a:lumMod val="75000"/>
                  </a:schemeClr>
                </a:solidFill>
              </a:rPr>
              <a:t>General  idea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389966" y="2756647"/>
            <a:ext cx="7180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Quasi-periodic can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be achieved if the spacecraft crosses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twice the Y-plane 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perpendicularly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, i.e. its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Vx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Vz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velocity components are zero.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0306" y="3845858"/>
            <a:ext cx="396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2">
                    <a:lumMod val="75000"/>
                  </a:schemeClr>
                </a:solidFill>
              </a:rPr>
              <a:t>Targeting problem</a:t>
            </a:r>
            <a:endParaRPr lang="ru-RU" b="1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3753" y="4383741"/>
            <a:ext cx="403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Adjust initial conditions to end up at:</a:t>
            </a:r>
          </a:p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Y = 0       </a:t>
            </a:r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</a:rPr>
              <a:t>Vx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=</a:t>
            </a:r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</a:rPr>
              <a:t>Vz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=0   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within predefined tolerance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631" y="175846"/>
            <a:ext cx="59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4. Integration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011388" y="517622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36176" y="955665"/>
            <a:ext cx="8552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Equations of motion in </a:t>
            </a:r>
            <a:r>
              <a:rPr lang="en-US" dirty="0" err="1" smtClean="0"/>
              <a:t>astrodynamics</a:t>
            </a:r>
            <a:r>
              <a:rPr lang="en-US" dirty="0" smtClean="0"/>
              <a:t> </a:t>
            </a:r>
            <a:r>
              <a:rPr lang="en-US" dirty="0" smtClean="0"/>
              <a:t>cannot be solved </a:t>
            </a:r>
            <a:r>
              <a:rPr lang="en-US" dirty="0" smtClean="0"/>
              <a:t>analytically. Solution can be obtained by using </a:t>
            </a:r>
            <a:r>
              <a:rPr lang="en-US" b="1" dirty="0" smtClean="0"/>
              <a:t>numerical methods.</a:t>
            </a:r>
            <a:endParaRPr lang="ru-R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6517" y="1882588"/>
            <a:ext cx="7247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dirty="0" smtClean="0"/>
              <a:t>  Single-step </a:t>
            </a:r>
            <a:r>
              <a:rPr lang="en-US" dirty="0" err="1" smtClean="0"/>
              <a:t>Runge-Kutta</a:t>
            </a:r>
            <a:r>
              <a:rPr lang="en-US" dirty="0" smtClean="0"/>
              <a:t> methods, </a:t>
            </a:r>
            <a:r>
              <a:rPr lang="en-US" dirty="0" smtClean="0"/>
              <a:t>which are </a:t>
            </a:r>
            <a:r>
              <a:rPr lang="en-US" dirty="0" smtClean="0"/>
              <a:t>particularly easy to use and may be applied to a wide range of </a:t>
            </a:r>
            <a:r>
              <a:rPr lang="en-US" dirty="0" smtClean="0"/>
              <a:t>problems</a:t>
            </a:r>
          </a:p>
          <a:p>
            <a:pPr lvl="0">
              <a:buFont typeface="Wingdings" pitchFamily="2" charset="2"/>
              <a:buChar char="q"/>
            </a:pPr>
            <a:endParaRPr lang="ru-RU" dirty="0" smtClean="0"/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  Multi-step</a:t>
            </a:r>
            <a:r>
              <a:rPr lang="en-US" dirty="0" smtClean="0"/>
              <a:t>, or often referred to as Predictor-Corrector, methods to provide high efficiency but they require a storage of past data points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16859" y="3724835"/>
            <a:ext cx="841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Majority of integrators derive from Taylor series</a:t>
            </a:r>
            <a:endParaRPr lang="ru-RU" dirty="0"/>
          </a:p>
        </p:txBody>
      </p:sp>
      <p:pic>
        <p:nvPicPr>
          <p:cNvPr id="19" name="Рисунок 1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870" y="4043680"/>
            <a:ext cx="6869859" cy="1241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631" y="175846"/>
            <a:ext cx="59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4. Integration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011388" y="517622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22729" y="874983"/>
            <a:ext cx="8552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chemeClr val="bg2">
                    <a:lumMod val="75000"/>
                  </a:schemeClr>
                </a:solidFill>
              </a:rPr>
              <a:t>Runge-Kutta</a:t>
            </a: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 single step methods</a:t>
            </a:r>
            <a:endParaRPr lang="ru-RU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0" name="Рисунок 1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1494806"/>
            <a:ext cx="5365376" cy="2014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7947211" y="5741895"/>
            <a:ext cx="119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Vallado</a:t>
            </a:r>
            <a:r>
              <a:rPr lang="en-US" dirty="0" smtClean="0"/>
              <a:t>]</a:t>
            </a:r>
            <a:endParaRPr lang="ru-RU" dirty="0"/>
          </a:p>
        </p:txBody>
      </p:sp>
      <p:pic>
        <p:nvPicPr>
          <p:cNvPr id="22" name="Рисунок 2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760" y="4285865"/>
            <a:ext cx="5105400" cy="1648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403411" y="3751730"/>
            <a:ext cx="30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Classical 4</a:t>
            </a:r>
            <a:r>
              <a:rPr lang="en-US" b="1" baseline="30000" dirty="0" smtClean="0"/>
              <a:t>th</a:t>
            </a:r>
            <a:r>
              <a:rPr lang="en-US" b="1" dirty="0" smtClean="0"/>
              <a:t> order RK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631" y="175846"/>
            <a:ext cx="59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4. Integration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011388" y="517622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22729" y="874983"/>
            <a:ext cx="8552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Embedded </a:t>
            </a:r>
            <a:r>
              <a:rPr lang="en-US" sz="2000" b="1" dirty="0" err="1" smtClean="0">
                <a:solidFill>
                  <a:schemeClr val="bg2">
                    <a:lumMod val="75000"/>
                  </a:schemeClr>
                </a:solidFill>
              </a:rPr>
              <a:t>Runge-Kutta</a:t>
            </a: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 methods and step-size control</a:t>
            </a:r>
            <a:endParaRPr lang="ru-RU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47211" y="5741895"/>
            <a:ext cx="119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Vallado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322729" y="1506071"/>
            <a:ext cx="8377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Two independent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approximations of orders p and p+1 within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one step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, obtained using the same auxiliary functions 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y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but with different linear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combinations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Difference between two solutions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represents the estimate of local truncation error of the p-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order formula</a:t>
            </a:r>
            <a:endParaRPr lang="ru-R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2554" y="324074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This error estimate can be used for step-size control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6" name="Рисунок 2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783" y="3200401"/>
            <a:ext cx="1587594" cy="400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430307" y="3939988"/>
            <a:ext cx="701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Step should be not too big and not too small (round-off errors)</a:t>
            </a:r>
            <a:endParaRPr lang="ru-RU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7541" y="4572000"/>
            <a:ext cx="864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If e(h) &gt; tolerance – step should be repeated with a smaller h*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" y="5217459"/>
            <a:ext cx="726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If the step is acceptable – it can be used for the next integration step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altLang="de-DE" sz="2000" kern="0" dirty="0" smtClean="0">
                <a:solidFill>
                  <a:schemeClr val="bg2">
                    <a:lumMod val="75000"/>
                  </a:schemeClr>
                </a:solidFill>
                <a:latin typeface="+mn-lt"/>
              </a:rPr>
              <a:t>Introduction</a:t>
            </a:r>
          </a:p>
          <a:p>
            <a:pPr marL="1600200" lvl="3" indent="-228600" eaLnBrk="1" hangingPunct="1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altLang="de-DE" sz="1600" kern="0" dirty="0" smtClean="0">
                <a:solidFill>
                  <a:schemeClr val="bg2">
                    <a:lumMod val="75000"/>
                  </a:schemeClr>
                </a:solidFill>
                <a:latin typeface="+mn-lt"/>
              </a:rPr>
              <a:t>IRASSI mission</a:t>
            </a:r>
          </a:p>
          <a:p>
            <a:pPr marL="1600200" lvl="3" indent="-228600" eaLnBrk="1" hangingPunct="1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altLang="de-DE" sz="1600" kern="0" dirty="0" smtClean="0">
                <a:solidFill>
                  <a:schemeClr val="bg2">
                    <a:lumMod val="75000"/>
                  </a:schemeClr>
                </a:solidFill>
                <a:latin typeface="+mn-lt"/>
              </a:rPr>
              <a:t>Motivation</a:t>
            </a: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de-DE" sz="2000" kern="0" dirty="0" smtClean="0">
                <a:solidFill>
                  <a:schemeClr val="bg2">
                    <a:lumMod val="75000"/>
                  </a:schemeClr>
                </a:solidFill>
              </a:rPr>
              <a:t>Theoretical Background</a:t>
            </a:r>
          </a:p>
          <a:p>
            <a:pPr marL="1600200" lvl="3" indent="-228600" eaLnBrk="1" hangingPunct="1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altLang="de-DE" sz="1600" kern="0" dirty="0" smtClean="0">
                <a:solidFill>
                  <a:schemeClr val="bg2">
                    <a:lumMod val="75000"/>
                  </a:schemeClr>
                </a:solidFill>
              </a:rPr>
              <a:t>Circular-Restricted Three Body Problem</a:t>
            </a:r>
          </a:p>
          <a:p>
            <a:pPr marL="1600200" lvl="3" indent="-228600" eaLnBrk="1" hangingPunct="1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altLang="de-DE" sz="1600" kern="0" dirty="0" smtClean="0">
                <a:solidFill>
                  <a:schemeClr val="bg2">
                    <a:lumMod val="75000"/>
                  </a:schemeClr>
                </a:solidFill>
              </a:rPr>
              <a:t>Libration points</a:t>
            </a:r>
          </a:p>
          <a:p>
            <a:pPr marL="1600200" lvl="3" indent="-228600" eaLnBrk="1" hangingPunct="1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altLang="de-DE" sz="1600" kern="0" dirty="0" smtClean="0">
                <a:solidFill>
                  <a:schemeClr val="bg2">
                    <a:lumMod val="75000"/>
                  </a:schemeClr>
                </a:solidFill>
              </a:rPr>
              <a:t>Periodic orbits. Halo orbit</a:t>
            </a: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de-DE" sz="2000" kern="0" dirty="0" smtClean="0">
                <a:solidFill>
                  <a:schemeClr val="bg2">
                    <a:lumMod val="75000"/>
                  </a:schemeClr>
                </a:solidFill>
              </a:rPr>
              <a:t>Precise orbit simulation</a:t>
            </a:r>
          </a:p>
          <a:p>
            <a:pPr marL="1600200" lvl="3" indent="-228600" eaLnBrk="1" hangingPunct="1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altLang="de-DE" sz="1600" kern="0" dirty="0" smtClean="0">
                <a:solidFill>
                  <a:schemeClr val="bg2">
                    <a:lumMod val="75000"/>
                  </a:schemeClr>
                </a:solidFill>
              </a:rPr>
              <a:t>L2 environment</a:t>
            </a:r>
            <a:endParaRPr lang="en-US" altLang="de-DE" sz="1600" kern="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1600200" lvl="3" indent="-228600" eaLnBrk="1" hangingPunct="1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altLang="de-DE" sz="1600" kern="0" dirty="0" smtClean="0">
                <a:solidFill>
                  <a:schemeClr val="bg2">
                    <a:lumMod val="75000"/>
                  </a:schemeClr>
                </a:solidFill>
              </a:rPr>
              <a:t>Force model</a:t>
            </a: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de-DE" sz="2000" kern="0" dirty="0" smtClean="0">
                <a:solidFill>
                  <a:schemeClr val="bg2">
                    <a:lumMod val="75000"/>
                  </a:schemeClr>
                </a:solidFill>
              </a:rPr>
              <a:t>Numerical integration</a:t>
            </a: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de-DE" sz="2000" kern="0" dirty="0" smtClean="0">
                <a:solidFill>
                  <a:schemeClr val="bg2">
                    <a:lumMod val="75000"/>
                  </a:schemeClr>
                </a:solidFill>
              </a:rPr>
              <a:t>Orbit Simulation</a:t>
            </a: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de-DE" sz="2000" kern="0" dirty="0" smtClean="0">
                <a:solidFill>
                  <a:schemeClr val="bg2">
                    <a:lumMod val="75000"/>
                  </a:schemeClr>
                </a:solidFill>
              </a:rPr>
              <a:t>Results</a:t>
            </a:r>
            <a:endParaRPr lang="en-US" altLang="de-DE" sz="2000" kern="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692" y="175846"/>
            <a:ext cx="287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Outline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631" y="175846"/>
            <a:ext cx="59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4. Integration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011388" y="517622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22729" y="874983"/>
            <a:ext cx="8552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Multi-step methods</a:t>
            </a:r>
            <a:endParaRPr lang="ru-RU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47211" y="5741895"/>
            <a:ext cx="119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Vallado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322729" y="1506071"/>
            <a:ext cx="8377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Make use of previous steps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Require the integration of starting values</a:t>
            </a:r>
          </a:p>
        </p:txBody>
      </p:sp>
      <p:pic>
        <p:nvPicPr>
          <p:cNvPr id="23" name="Рисунок 2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720" y="3050434"/>
            <a:ext cx="4097151" cy="49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389964" y="2581835"/>
            <a:ext cx="400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Increment function of 4</a:t>
            </a:r>
            <a:r>
              <a:rPr lang="en-US" b="1" baseline="30000" dirty="0" smtClean="0">
                <a:solidFill>
                  <a:schemeClr val="bg2">
                    <a:lumMod val="75000"/>
                  </a:schemeClr>
                </a:solidFill>
              </a:rPr>
              <a:t>th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 order</a:t>
            </a:r>
            <a:endParaRPr lang="ru-RU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2" name="Рисунок 3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3452" y="3058926"/>
            <a:ext cx="18002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457199" y="3926541"/>
            <a:ext cx="766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Most used – 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Adams-</a:t>
            </a:r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</a:rPr>
              <a:t>Bashforth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-Moulton Predictor Corrector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method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4435" y="4504765"/>
            <a:ext cx="5741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 Initial estimate at t+1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Find corresponding function value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Find improved value (compared to initial)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Yield final updated function value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631" y="175846"/>
            <a:ext cx="59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4. Integration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011388" y="517622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22729" y="874983"/>
            <a:ext cx="8552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Integrators used</a:t>
            </a:r>
            <a:endParaRPr lang="ru-RU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/>
        </p:nvGraphicFramePr>
        <p:xfrm>
          <a:off x="443750" y="1397000"/>
          <a:ext cx="8431308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5654"/>
                <a:gridCol w="42156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Integrators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ode45 (</a:t>
                      </a:r>
                      <a:r>
                        <a:rPr lang="en-US" dirty="0" err="1" smtClean="0"/>
                        <a:t>matlab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Prince-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Dormand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pair PD5(4)7M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ode113 (</a:t>
                      </a:r>
                      <a:r>
                        <a:rPr lang="en-US" dirty="0" err="1" smtClean="0"/>
                        <a:t>matlab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Multistep Adams-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Bashforth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-Moulton  PECE (orders 1 to 13) 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rkv89</a:t>
                      </a:r>
                      <a:r>
                        <a:rPr lang="en-US" baseline="0" dirty="0" smtClean="0"/>
                        <a:t> Embedded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Runge-Kutta-Verner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9(8)16M.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rkv89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Runge-Kutta-Verner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9(8)16M. Fixed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step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PD87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Prince-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Dormand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pair PD8(7)13M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03412" y="4424083"/>
            <a:ext cx="8364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methods of comparison exist</a:t>
            </a:r>
          </a:p>
          <a:p>
            <a:endParaRPr lang="en-US" dirty="0" smtClean="0"/>
          </a:p>
          <a:p>
            <a:r>
              <a:rPr lang="en-US" b="1" dirty="0" smtClean="0"/>
              <a:t>Reverse check method used</a:t>
            </a:r>
          </a:p>
          <a:p>
            <a:r>
              <a:rPr lang="en-US" i="1" dirty="0" smtClean="0"/>
              <a:t>Propagate until the final state is reached – propagate backwards - check how accurate the initial state is reconstructed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631" y="175846"/>
            <a:ext cx="59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 Simulation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011388" y="517622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242048" y="941294"/>
            <a:ext cx="8162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Three force models</a:t>
            </a:r>
            <a:endParaRPr lang="en-US" dirty="0" smtClean="0"/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301007" y="1549399"/>
          <a:ext cx="8404412" cy="223370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487706"/>
                <a:gridCol w="5916706"/>
              </a:tblGrid>
              <a:tr h="61783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Simplified</a:t>
                      </a:r>
                      <a:endParaRPr lang="ru-RU" sz="20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Sun,</a:t>
                      </a:r>
                      <a:r>
                        <a:rPr lang="en-US" sz="1800" b="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Earth, Moon gravitational forces</a:t>
                      </a:r>
                      <a:endParaRPr lang="ru-RU" sz="18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178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Simplified + SRP</a:t>
                      </a:r>
                      <a:endParaRPr lang="ru-RU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Sun,</a:t>
                      </a:r>
                      <a:r>
                        <a:rPr lang="en-US" sz="18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Earth, Moon + Solar radiation pressure</a:t>
                      </a:r>
                      <a:endParaRPr lang="ru-RU" sz="18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99803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Full model</a:t>
                      </a:r>
                      <a:endParaRPr lang="ru-RU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Sun, Earth, Moon,</a:t>
                      </a:r>
                      <a:r>
                        <a:rPr lang="en-US" sz="18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Jupiter, Venus, Saturn, Mars + Solar radiation pressure</a:t>
                      </a:r>
                      <a:endParaRPr lang="ru-RU" sz="18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40667" y="4158244"/>
            <a:ext cx="744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Integrators are compared based on one full revolution propagated with 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full force model</a:t>
            </a:r>
            <a:endParaRPr lang="ru-RU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631" y="175846"/>
            <a:ext cx="59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5. Simulation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011388" y="517622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" name="Рисунок 21" descr="C:\Users\Alex\Downloads\flowchart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6776" y="926123"/>
            <a:ext cx="3985194" cy="4939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347556" y="788894"/>
            <a:ext cx="4693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Maneuvers calculation</a:t>
            </a:r>
            <a:endParaRPr lang="en-US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01008" y="1489176"/>
            <a:ext cx="3813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2">
                    <a:lumMod val="75000"/>
                  </a:schemeClr>
                </a:solidFill>
              </a:rPr>
              <a:t>Differential corrector</a:t>
            </a:r>
            <a:endParaRPr lang="ru-RU" sz="2000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1349" y="2080847"/>
            <a:ext cx="4312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Nonlinear system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solver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Solves a problem specified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by </a:t>
            </a:r>
            <a:r>
              <a:rPr lang="en-US" b="1" i="1" dirty="0" smtClean="0">
                <a:solidFill>
                  <a:schemeClr val="bg2">
                    <a:lumMod val="75000"/>
                  </a:schemeClr>
                </a:solidFill>
              </a:rPr>
              <a:t>F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b="1" i="1" dirty="0" smtClean="0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) = 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0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where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) is a function that returns a vector value.</a:t>
            </a:r>
          </a:p>
          <a:p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393413" y="3979296"/>
            <a:ext cx="458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solidFill>
                  <a:schemeClr val="bg2">
                    <a:lumMod val="75000"/>
                  </a:schemeClr>
                </a:solidFill>
              </a:rPr>
              <a:t>Matlab</a:t>
            </a:r>
            <a:r>
              <a:rPr lang="en-US" b="1" u="sng" dirty="0" smtClean="0">
                <a:solidFill>
                  <a:schemeClr val="bg2">
                    <a:lumMod val="75000"/>
                  </a:schemeClr>
                </a:solidFill>
              </a:rPr>
              <a:t> function </a:t>
            </a:r>
            <a:r>
              <a:rPr lang="en-US" b="1" u="sng" dirty="0" err="1" smtClean="0">
                <a:solidFill>
                  <a:schemeClr val="bg2">
                    <a:lumMod val="75000"/>
                  </a:schemeClr>
                </a:solidFill>
              </a:rPr>
              <a:t>fsolve</a:t>
            </a:r>
            <a:endParaRPr lang="ru-RU" b="1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5135" y="4434082"/>
            <a:ext cx="4921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V* </a:t>
            </a:r>
            <a:r>
              <a:rPr lang="de-DE" sz="2000" dirty="0" smtClean="0"/>
              <a:t>= </a:t>
            </a:r>
            <a:r>
              <a:rPr lang="de-DE" sz="2000" dirty="0" err="1" smtClean="0"/>
              <a:t>fsolve</a:t>
            </a:r>
            <a:r>
              <a:rPr lang="de-DE" sz="2000" dirty="0" smtClean="0"/>
              <a:t>(</a:t>
            </a:r>
            <a:r>
              <a:rPr lang="de-DE" sz="2000" i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function</a:t>
            </a:r>
            <a:r>
              <a:rPr lang="de-DE" sz="2000" i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, </a:t>
            </a:r>
            <a:r>
              <a:rPr lang="de-DE" sz="2000" i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V_initial_guess</a:t>
            </a:r>
            <a:r>
              <a:rPr lang="de-DE" sz="2000" dirty="0" smtClean="0"/>
              <a:t>)</a:t>
            </a:r>
            <a:endParaRPr lang="ru-RU" sz="2000" dirty="0"/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716" y="5142293"/>
            <a:ext cx="988360" cy="5647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631" y="175846"/>
            <a:ext cx="59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5. Simulation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011388" y="517622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336177" y="1008529"/>
            <a:ext cx="516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2">
                    <a:lumMod val="75000"/>
                  </a:schemeClr>
                </a:solidFill>
              </a:rPr>
              <a:t>Event-handling, stop condition</a:t>
            </a:r>
            <a:endParaRPr lang="ru-RU" sz="2000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3414" y="1524000"/>
            <a:ext cx="837027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Transform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s/c state vector to L2-centered reference frame 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Check if 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y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has 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changed its sign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compared to that of previous step</a:t>
            </a:r>
          </a:p>
          <a:p>
            <a:pPr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 Integrate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within the range between these two adjacent states</a:t>
            </a:r>
          </a:p>
          <a:p>
            <a:pPr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Reduce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the range applying binary search principle</a:t>
            </a:r>
          </a:p>
          <a:p>
            <a:pPr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When values become close to 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zero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within tolerance – 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pick the closest one</a:t>
            </a:r>
          </a:p>
          <a:p>
            <a:pPr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Output this value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as a starting point for the next orbit part integration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4092" y="5052646"/>
            <a:ext cx="756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2">
                    <a:lumMod val="75000"/>
                  </a:schemeClr>
                </a:solidFill>
              </a:rPr>
              <a:t>Integrators from </a:t>
            </a:r>
            <a:r>
              <a:rPr lang="en-US" u="sng" dirty="0" err="1" smtClean="0">
                <a:solidFill>
                  <a:schemeClr val="bg2">
                    <a:lumMod val="75000"/>
                  </a:schemeClr>
                </a:solidFill>
              </a:rPr>
              <a:t>Matlab</a:t>
            </a:r>
            <a:r>
              <a:rPr lang="en-US" u="sng" dirty="0" smtClean="0">
                <a:solidFill>
                  <a:schemeClr val="bg2">
                    <a:lumMod val="75000"/>
                  </a:schemeClr>
                </a:solidFill>
              </a:rPr>
              <a:t> ODE suite have embedded event-handling</a:t>
            </a:r>
            <a:endParaRPr lang="ru-RU" u="sng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631" y="175846"/>
            <a:ext cx="59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 Results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011388" y="517622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800" y="914400"/>
            <a:ext cx="512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Results of the integrators’ reverse test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5058" name="Picture 2" descr="C:\Users\Alex\Desktop\MASTER THESIS\RESULTS\full_all_integrators_view1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58164"/>
            <a:ext cx="5073628" cy="3878612"/>
          </a:xfrm>
          <a:prstGeom prst="rect">
            <a:avLst/>
          </a:prstGeom>
          <a:noFill/>
        </p:spPr>
      </p:pic>
      <p:graphicFrame>
        <p:nvGraphicFramePr>
          <p:cNvPr id="23" name="Таблица 22"/>
          <p:cNvGraphicFramePr>
            <a:graphicFrameLocks noGrp="1"/>
          </p:cNvGraphicFramePr>
          <p:nvPr/>
        </p:nvGraphicFramePr>
        <p:xfrm>
          <a:off x="4478218" y="2285998"/>
          <a:ext cx="4222029" cy="336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343"/>
                <a:gridCol w="1407343"/>
                <a:gridCol w="1407343"/>
              </a:tblGrid>
              <a:tr h="5211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Integrator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Position</a:t>
                      </a:r>
                      <a:r>
                        <a:rPr lang="en-US" baseline="0" dirty="0" smtClean="0"/>
                        <a:t> deviation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Velocity</a:t>
                      </a:r>
                    </a:p>
                    <a:p>
                      <a:pPr algn="ctr"/>
                      <a:r>
                        <a:rPr lang="en-US" dirty="0" smtClean="0"/>
                        <a:t>deviation</a:t>
                      </a:r>
                      <a:endParaRPr lang="ru-RU" dirty="0"/>
                    </a:p>
                  </a:txBody>
                  <a:tcPr/>
                </a:tc>
              </a:tr>
              <a:tr h="5211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ODE45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3,1631e-06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1,7153e-12</a:t>
                      </a:r>
                      <a:endParaRPr lang="ru-RU" b="1" dirty="0"/>
                    </a:p>
                  </a:txBody>
                  <a:tcPr/>
                </a:tc>
              </a:tr>
              <a:tr h="5211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ODE113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2,4935e-05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1,4124e-11</a:t>
                      </a:r>
                      <a:endParaRPr lang="ru-RU" dirty="0"/>
                    </a:p>
                  </a:txBody>
                  <a:tcPr/>
                </a:tc>
              </a:tr>
              <a:tr h="5211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RKV89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1,2500e-05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9,5594e-12</a:t>
                      </a:r>
                      <a:endParaRPr lang="ru-RU" dirty="0"/>
                    </a:p>
                  </a:txBody>
                  <a:tcPr/>
                </a:tc>
              </a:tr>
              <a:tr h="5211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RKV89 EMB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4,8587e-06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3,64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e-12</a:t>
                      </a:r>
                      <a:endParaRPr lang="ru-RU" dirty="0"/>
                    </a:p>
                  </a:txBody>
                  <a:tcPr/>
                </a:tc>
              </a:tr>
              <a:tr h="5211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PD87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1,2040e-06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9,5861e-13</a:t>
                      </a:r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631" y="175846"/>
            <a:ext cx="59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 Results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011388" y="517622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800" y="914400"/>
            <a:ext cx="512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Halo orbit propagation. View 1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6082" name="Picture 2" descr="C:\Users\Alex\Desktop\MASTER THESIS\RESULTS\Halo_3modelview2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286" y="1495933"/>
            <a:ext cx="8429617" cy="41300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631" y="175846"/>
            <a:ext cx="59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 Results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011388" y="517622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7106" name="Picture 2" descr="C:\Users\Alex\Desktop\MASTER THESIS\RESULTS\Halo_3modelview3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750" y="1667435"/>
            <a:ext cx="8201413" cy="4018257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304800" y="914400"/>
            <a:ext cx="512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Halo orbit propagation. View 2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631" y="175846"/>
            <a:ext cx="59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 Results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011388" y="517622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8130" name="Picture 2" descr="C:\Users\Alex\Desktop\MASTER THESIS\RESULTS\Halo_3modelview1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920" y="1582616"/>
            <a:ext cx="8229523" cy="4032029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04800" y="914400"/>
            <a:ext cx="512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Halo orbit propagation. View 3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631" y="175846"/>
            <a:ext cx="59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 Results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011388" y="517622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799" y="914400"/>
            <a:ext cx="748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Applying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simplified case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maneuvers for full model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6176" y="1363670"/>
            <a:ext cx="268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2">
                    <a:lumMod val="75000"/>
                  </a:schemeClr>
                </a:solidFill>
              </a:rPr>
              <a:t>Orbit after 6 months</a:t>
            </a:r>
            <a:endParaRPr lang="ru-RU" u="sng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1202" name="Picture 2" descr="C:\Users\Alex\Desktop\MASTER THESIS\OrbitDeterminationIRASSI\RESULTS\full_with_mans_6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324" y="1932812"/>
            <a:ext cx="8005750" cy="3922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692" y="175846"/>
            <a:ext cx="554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1.1 Introduction – IRASSI mission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Alex\Desktop\MASTER THESIS\RESULTS\melis_fig1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5108" y="825892"/>
            <a:ext cx="4402314" cy="340178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89966" y="874404"/>
            <a:ext cx="373655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Observation of the formation of Earth-like planets</a:t>
            </a:r>
          </a:p>
          <a:p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Study physical properties and chemical properties that lead to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prebiotic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conditions</a:t>
            </a:r>
            <a:endParaRPr lang="ru-RU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ru-RU" sz="2000" dirty="0"/>
          </a:p>
        </p:txBody>
      </p:sp>
      <p:pic>
        <p:nvPicPr>
          <p:cNvPr id="2051" name="Picture 3" descr="C:\Users\Alex\Desktop\MASTER THESIS\RESULTS\planetforma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8310" y="3452598"/>
            <a:ext cx="4220037" cy="237377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09575" y="5861882"/>
            <a:ext cx="3697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solidFill>
                  <a:schemeClr val="tx1">
                    <a:lumMod val="60000"/>
                    <a:lumOff val="40000"/>
                  </a:schemeClr>
                </a:solidFill>
                <a:hlinkClick r:id="rId4"/>
              </a:rPr>
              <a:t>https://</a:t>
            </a:r>
            <a:r>
              <a:rPr lang="de-DE" sz="1000" dirty="0" smtClean="0">
                <a:solidFill>
                  <a:schemeClr val="tx1">
                    <a:lumMod val="60000"/>
                    <a:lumOff val="40000"/>
                  </a:schemeClr>
                </a:solidFill>
                <a:hlinkClick r:id="rId4"/>
              </a:rPr>
              <a:t>astrob ites.org</a:t>
            </a:r>
            <a:r>
              <a:rPr lang="de-DE" sz="1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(top </a:t>
            </a:r>
            <a:r>
              <a:rPr lang="de-DE" sz="10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and</a:t>
            </a:r>
            <a:r>
              <a:rPr lang="de-DE" sz="1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bottom</a:t>
            </a:r>
            <a:r>
              <a:rPr lang="de-DE" sz="1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ru-RU" sz="1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0310" y="2798713"/>
            <a:ext cx="381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Earth-like planets can be originated in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circumstellar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disks and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protoplanetary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regions. 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10307" y="3915509"/>
            <a:ext cx="34348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Obscured by clouds of gas and </a:t>
            </a:r>
            <a:r>
              <a:rPr lang="en-US" dirty="0" smtClean="0">
                <a:solidFill>
                  <a:srgbClr val="C00000"/>
                </a:solidFill>
              </a:rPr>
              <a:t>dust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Best observable in far-infrared frequencies</a:t>
            </a:r>
            <a:endParaRPr lang="ru-RU" dirty="0" smtClean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631" y="175846"/>
            <a:ext cx="59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 Results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011388" y="517622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799" y="914400"/>
            <a:ext cx="748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Applying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simplified case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maneuvers for full model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6176" y="1363670"/>
            <a:ext cx="268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2">
                    <a:lumMod val="75000"/>
                  </a:schemeClr>
                </a:solidFill>
              </a:rPr>
              <a:t>Orbit after 6 months</a:t>
            </a:r>
            <a:endParaRPr lang="ru-RU" u="sng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2226" name="Picture 2" descr="C:\Users\Alex\Desktop\MASTER THESIS\OrbitDeterminationIRASSI\RESULTS\full_with_mans_6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760" y="1860622"/>
            <a:ext cx="8018683" cy="39287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31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631" y="175846"/>
            <a:ext cx="59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 Results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011388" y="517622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799" y="914400"/>
            <a:ext cx="748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Applying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simplified case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maneuvers for full model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6176" y="1363670"/>
            <a:ext cx="268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2">
                    <a:lumMod val="75000"/>
                  </a:schemeClr>
                </a:solidFill>
              </a:rPr>
              <a:t>Orbit after 1 year</a:t>
            </a:r>
            <a:endParaRPr lang="ru-RU" u="sng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3250" name="Picture 2" descr="C:\Users\Alex\Desktop\MASTER THESIS\OrbitDeterminationIRASSI\RESULTS\full_with_mans_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816" y="1976501"/>
            <a:ext cx="7998800" cy="39189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32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631" y="175846"/>
            <a:ext cx="59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 Results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011388" y="517622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799" y="914400"/>
            <a:ext cx="74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bg2">
                    <a:lumMod val="75000"/>
                  </a:schemeClr>
                </a:solidFill>
              </a:rPr>
              <a:t>Conclusion</a:t>
            </a:r>
            <a:endParaRPr lang="ru-RU" sz="2000" b="1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1352" y="1653988"/>
            <a:ext cx="76782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The best integrator for Halo orbit propagation was found</a:t>
            </a:r>
          </a:p>
          <a:p>
            <a:endParaRPr lang="en-US" b="1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Significant influence of the force model simplification was shown</a:t>
            </a:r>
          </a:p>
          <a:p>
            <a:endParaRPr lang="en-US" b="1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</a:rPr>
              <a:t>Matlab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 environment for Halo orbit propagation was created</a:t>
            </a:r>
          </a:p>
          <a:p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22730" y="3671047"/>
            <a:ext cx="4504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bg2">
                    <a:lumMod val="75000"/>
                  </a:schemeClr>
                </a:solidFill>
              </a:rPr>
              <a:t>Future work</a:t>
            </a:r>
            <a:endParaRPr lang="ru-RU" sz="2000" b="1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4451" y="4199964"/>
            <a:ext cx="76782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Add features</a:t>
            </a:r>
          </a:p>
          <a:p>
            <a:endParaRPr lang="en-US" b="1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Make maneuvers calculation process more automatic</a:t>
            </a:r>
          </a:p>
          <a:p>
            <a:endParaRPr lang="en-US" b="1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Improve graphical representation of resulting orbits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33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011388" y="517622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70847" y="2138082"/>
            <a:ext cx="59032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</a:rPr>
              <a:t>And..that’s it.</a:t>
            </a:r>
          </a:p>
          <a:p>
            <a:endParaRPr lang="en-US" sz="32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</a:rPr>
              <a:t>Thank you for your attention!</a:t>
            </a:r>
          </a:p>
          <a:p>
            <a:endParaRPr lang="en-US" sz="32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rgbClr val="C00000"/>
                </a:solidFill>
              </a:rPr>
              <a:t>Questions?</a:t>
            </a:r>
            <a:endParaRPr lang="ru-RU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34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692" y="175846"/>
            <a:ext cx="554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References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985" y="1019908"/>
            <a:ext cx="5931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IRASSI paper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ESA web-site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Milano paper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35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631" y="175846"/>
            <a:ext cx="59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Appendix 1 – Non-dimensional equations of motion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062" y="3423141"/>
            <a:ext cx="494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2">
                    <a:lumMod val="75000"/>
                  </a:schemeClr>
                </a:solidFill>
              </a:rPr>
              <a:t>Non-dimensional equations of motion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: </a:t>
            </a:r>
            <a:endParaRPr lang="ru-RU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229" y="4648890"/>
            <a:ext cx="3727937" cy="653599"/>
          </a:xfrm>
          <a:prstGeom prst="rect">
            <a:avLst/>
          </a:prstGeom>
          <a:noFill/>
        </p:spPr>
      </p:pic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053" y="5403649"/>
            <a:ext cx="2790093" cy="620021"/>
          </a:xfrm>
          <a:prstGeom prst="rect">
            <a:avLst/>
          </a:prstGeom>
          <a:noFill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99120" y="1682262"/>
            <a:ext cx="1581150" cy="400050"/>
          </a:xfrm>
          <a:prstGeom prst="rect">
            <a:avLst/>
          </a:prstGeom>
          <a:noFill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5525" y="1688208"/>
            <a:ext cx="2800350" cy="390525"/>
          </a:xfrm>
          <a:prstGeom prst="rect">
            <a:avLst/>
          </a:prstGeom>
          <a:noFill/>
        </p:spPr>
      </p:pic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17740" y="2230142"/>
            <a:ext cx="1847850" cy="600075"/>
          </a:xfrm>
          <a:prstGeom prst="rect">
            <a:avLst/>
          </a:prstGeom>
          <a:noFill/>
        </p:spPr>
      </p:pic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88976" y="1774322"/>
            <a:ext cx="1190625" cy="238125"/>
          </a:xfrm>
          <a:prstGeom prst="rect">
            <a:avLst/>
          </a:prstGeom>
          <a:noFill/>
        </p:spPr>
      </p:pic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0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3568" name="Picture 1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52419" y="2883877"/>
            <a:ext cx="638175" cy="238125"/>
          </a:xfrm>
          <a:prstGeom prst="rect">
            <a:avLst/>
          </a:prstGeom>
          <a:noFill/>
        </p:spPr>
      </p:pic>
      <p:pic>
        <p:nvPicPr>
          <p:cNvPr id="23567" name="Picture 1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79222" y="2882024"/>
            <a:ext cx="819150" cy="238125"/>
          </a:xfrm>
          <a:prstGeom prst="rect">
            <a:avLst/>
          </a:prstGeom>
          <a:noFill/>
        </p:spPr>
      </p:pic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0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3571" name="Picture 19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81535" y="1167825"/>
            <a:ext cx="504825" cy="428625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416860" y="1210235"/>
            <a:ext cx="233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</a:t>
            </a:r>
            <a:r>
              <a:rPr lang="en-US" sz="1600" dirty="0" smtClean="0"/>
              <a:t>ime </a:t>
            </a:r>
            <a:r>
              <a:rPr lang="en-US" sz="1600" dirty="0" smtClean="0"/>
              <a:t>derivative </a:t>
            </a:r>
            <a:endParaRPr lang="ru-RU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430306" y="1680882"/>
            <a:ext cx="212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</a:t>
            </a:r>
            <a:r>
              <a:rPr lang="en-US" sz="1600" dirty="0" smtClean="0"/>
              <a:t>calar </a:t>
            </a:r>
            <a:r>
              <a:rPr lang="en-US" sz="1600" dirty="0" smtClean="0"/>
              <a:t>distances </a:t>
            </a:r>
            <a:endParaRPr lang="ru-RU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426858" y="748209"/>
            <a:ext cx="37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Non-dimensional quantities</a:t>
            </a:r>
            <a:endParaRPr lang="ru-RU" u="sng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445227" y="2287525"/>
            <a:ext cx="16097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Mass quantities</a:t>
            </a:r>
            <a:endParaRPr lang="ru-RU" sz="16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464318" y="2827475"/>
            <a:ext cx="3025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Coordinates of primary masses</a:t>
            </a:r>
            <a:endParaRPr lang="ru-RU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5796097" y="3782760"/>
            <a:ext cx="27566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</a:t>
            </a:r>
            <a:r>
              <a:rPr lang="en-US" sz="1600" dirty="0" smtClean="0"/>
              <a:t>elative distances:</a:t>
            </a:r>
          </a:p>
          <a:p>
            <a:endParaRPr lang="ru-RU" dirty="0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3573" name="Picture 2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04915" y="4282164"/>
            <a:ext cx="2348131" cy="337052"/>
          </a:xfrm>
          <a:prstGeom prst="rect">
            <a:avLst/>
          </a:prstGeom>
          <a:noFill/>
        </p:spPr>
      </p:pic>
      <p:sp>
        <p:nvSpPr>
          <p:cNvPr id="47" name="Прямоугольник 46"/>
          <p:cNvSpPr/>
          <p:nvPr/>
        </p:nvSpPr>
        <p:spPr>
          <a:xfrm>
            <a:off x="5798267" y="4805848"/>
            <a:ext cx="1872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Potential function: </a:t>
            </a:r>
            <a:endParaRPr lang="ru-RU" sz="1600" dirty="0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0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3585" name="Picture 33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99063" y="5284765"/>
            <a:ext cx="2846352" cy="474392"/>
          </a:xfrm>
          <a:prstGeom prst="rect">
            <a:avLst/>
          </a:prstGeom>
          <a:noFill/>
        </p:spPr>
      </p:pic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3587" name="Picture 35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988" y="3899647"/>
            <a:ext cx="4603643" cy="6051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36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692" y="175846"/>
            <a:ext cx="554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Appendix 2  - Predictor-Corrector method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392" y="969889"/>
            <a:ext cx="6555959" cy="381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105" y="4811224"/>
            <a:ext cx="755491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37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692" y="175846"/>
            <a:ext cx="554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Appendix 3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9154" name="Picture 2" descr="C:\Users\Alex\Desktop\MASTER THESIS\RESULTS\Diffs_simsrp_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415" y="1284836"/>
            <a:ext cx="8365894" cy="40988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38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692" y="175846"/>
            <a:ext cx="554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Appendix 4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0178" name="Picture 2" descr="C:\Users\Alex\Desktop\MASTER THESIS\RESULTS\Diffs_sim_simsr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689" y="1388876"/>
            <a:ext cx="8171783" cy="4003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692" y="175846"/>
            <a:ext cx="554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1.1 Introduction – IRASSI mission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9965" y="874404"/>
            <a:ext cx="8460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Space-based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Interferometric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telescope mission 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Infrared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Astronomy Satellite Swarm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Interferometry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(IRASSI)</a:t>
            </a:r>
            <a:endParaRPr lang="ru-RU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Alex\Desktop\MASTER THESIS\RESULTS\menl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569" y="5379183"/>
            <a:ext cx="1679210" cy="478575"/>
          </a:xfrm>
          <a:prstGeom prst="rect">
            <a:avLst/>
          </a:prstGeom>
          <a:noFill/>
        </p:spPr>
      </p:pic>
      <p:pic>
        <p:nvPicPr>
          <p:cNvPr id="3075" name="Picture 3" descr="C:\Users\Alex\Desktop\MASTER THESIS\RESULTS\Max-Planck-Gesellschaf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4831" y="5193686"/>
            <a:ext cx="1090246" cy="885339"/>
          </a:xfrm>
          <a:prstGeom prst="rect">
            <a:avLst/>
          </a:prstGeom>
          <a:noFill/>
        </p:spPr>
      </p:pic>
      <p:pic>
        <p:nvPicPr>
          <p:cNvPr id="3076" name="Picture 4" descr="C:\Users\Alex\Desktop\MASTER THESIS\RESULTS\bra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63099" y="5351462"/>
            <a:ext cx="1537004" cy="568692"/>
          </a:xfrm>
          <a:prstGeom prst="rect">
            <a:avLst/>
          </a:prstGeom>
          <a:noFill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548" y="5467752"/>
            <a:ext cx="1766021" cy="40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 descr="C:\Users\Alex\Desktop\MASTER THESIS\RESULTS\image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25713" y="5199673"/>
            <a:ext cx="904875" cy="7620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22031" y="2145322"/>
            <a:ext cx="4149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To resolve processes - angular resolution less than 0.1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arcsec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required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Formation of 5 satellites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</a:rPr>
              <a:t>Interferometry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in order to achieve high angular resolution 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52036" y="1981200"/>
            <a:ext cx="3593589" cy="247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6904892" y="4900246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 err="1" smtClean="0"/>
              <a:t>Buinhas</a:t>
            </a:r>
            <a:r>
              <a:rPr lang="en-US" sz="1400" dirty="0" smtClean="0"/>
              <a:t> et al 2016]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692" y="175846"/>
            <a:ext cx="554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1.1 Introduction – IRASSI mission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9814" y="797168"/>
            <a:ext cx="3995927" cy="2274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057292" y="5838092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 err="1" smtClean="0"/>
              <a:t>Buinhas</a:t>
            </a:r>
            <a:r>
              <a:rPr lang="en-US" sz="1400" dirty="0" smtClean="0"/>
              <a:t> et al 2016]</a:t>
            </a:r>
            <a:endParaRPr lang="ru-RU"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7453" y="3391756"/>
            <a:ext cx="3674120" cy="210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339970" y="879231"/>
            <a:ext cx="43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Halo orbit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around L2 libration point of Sun/Earth-Moon system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1.5 million km in anti-Sun direction</a:t>
            </a:r>
            <a:endParaRPr lang="ru-RU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8248" y="2215662"/>
            <a:ext cx="458372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Benefits: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  Spacecraft remains relatively stationary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</a:rPr>
              <a:t>w.r.t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 to the Sun and Earth/Moon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  Low energy expenditure for station-keeping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  No thermal infrared radiation from the Earth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  No eclipse zones – prevents the occurrence of temperature changes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  Eclipse free observations of deep space – entire celestial sphere observed</a:t>
            </a:r>
          </a:p>
          <a:p>
            <a:pPr>
              <a:buFont typeface="Wingdings" pitchFamily="2" charset="2"/>
              <a:buChar char="§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631" y="175846"/>
            <a:ext cx="59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2.1 Theory – Circular-Restricted Three Body Problem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Grafik 1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765065" y="708881"/>
            <a:ext cx="4378935" cy="266736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281353" y="879232"/>
            <a:ext cx="494713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2">
                    <a:lumMod val="75000"/>
                  </a:schemeClr>
                </a:solidFill>
              </a:rPr>
              <a:t>Assumptions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Primary bodies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are very massive objects compared to the third mass.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Third mass has no influence on the other bodies</a:t>
            </a:r>
            <a:endParaRPr lang="ru-RU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Primary bodies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are assumed to revolve in circular orbits about their center of mass. </a:t>
            </a:r>
            <a:endParaRPr lang="ru-RU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6863" y="3974125"/>
            <a:ext cx="4362450" cy="514350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416" y="4665786"/>
            <a:ext cx="3200400" cy="514350"/>
          </a:xfrm>
          <a:prstGeom prst="rect">
            <a:avLst/>
          </a:prstGeom>
          <a:noFill/>
        </p:spPr>
      </p:pic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5140" y="5333999"/>
            <a:ext cx="1933575" cy="514350"/>
          </a:xfrm>
          <a:prstGeom prst="rect">
            <a:avLst/>
          </a:prstGeom>
          <a:noFill/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49816" y="4384431"/>
            <a:ext cx="1419225" cy="48577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281353" y="315350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2">
                    <a:lumMod val="75000"/>
                  </a:schemeClr>
                </a:solidFill>
              </a:rPr>
              <a:t>Equations of motion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of mass m in a rotating reference frame: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79477" y="3915507"/>
            <a:ext cx="2778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A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ngular velocity:</a:t>
            </a:r>
            <a:endParaRPr lang="ru-RU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96708" y="5369170"/>
            <a:ext cx="2209800" cy="466725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5814647" y="5005753"/>
            <a:ext cx="2778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Relative distances: </a:t>
            </a:r>
            <a:endParaRPr lang="ru-RU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631" y="175846"/>
            <a:ext cx="59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2.1 Theory – Circular-Restricted Three Body Problem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493" y="937848"/>
            <a:ext cx="494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2">
                    <a:lumMod val="75000"/>
                  </a:schemeClr>
                </a:solidFill>
              </a:rPr>
              <a:t>Non-dimensional equations of motion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: </a:t>
            </a:r>
            <a:endParaRPr lang="ru-RU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5829" y="2233937"/>
            <a:ext cx="3727937" cy="653599"/>
          </a:xfrm>
          <a:prstGeom prst="rect">
            <a:avLst/>
          </a:prstGeom>
          <a:noFill/>
        </p:spPr>
      </p:pic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0653" y="2988696"/>
            <a:ext cx="2790093" cy="620021"/>
          </a:xfrm>
          <a:prstGeom prst="rect">
            <a:avLst/>
          </a:prstGeom>
          <a:noFill/>
        </p:spPr>
      </p:pic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0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3568" name="Picture 1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98049" y="5111262"/>
            <a:ext cx="638175" cy="238125"/>
          </a:xfrm>
          <a:prstGeom prst="rect">
            <a:avLst/>
          </a:prstGeom>
          <a:noFill/>
        </p:spPr>
      </p:pic>
      <p:pic>
        <p:nvPicPr>
          <p:cNvPr id="23567" name="Picture 1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1500" y="5437655"/>
            <a:ext cx="819150" cy="238125"/>
          </a:xfrm>
          <a:prstGeom prst="rect">
            <a:avLst/>
          </a:prstGeom>
          <a:noFill/>
        </p:spPr>
      </p:pic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0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452595" y="5136922"/>
            <a:ext cx="16337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Coordinates of </a:t>
            </a:r>
          </a:p>
          <a:p>
            <a:r>
              <a:rPr lang="en-US" sz="1600" dirty="0" smtClean="0"/>
              <a:t>primary masses</a:t>
            </a:r>
            <a:endParaRPr lang="ru-RU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5233389" y="3759314"/>
            <a:ext cx="2756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</a:t>
            </a:r>
            <a:r>
              <a:rPr lang="en-US" sz="1600" dirty="0" smtClean="0"/>
              <a:t>elative distances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3573" name="Picture 2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0484" y="4270442"/>
            <a:ext cx="2348131" cy="337052"/>
          </a:xfrm>
          <a:prstGeom prst="rect">
            <a:avLst/>
          </a:prstGeom>
          <a:noFill/>
        </p:spPr>
      </p:pic>
      <p:sp>
        <p:nvSpPr>
          <p:cNvPr id="47" name="Прямоугольник 46"/>
          <p:cNvSpPr/>
          <p:nvPr/>
        </p:nvSpPr>
        <p:spPr>
          <a:xfrm>
            <a:off x="5247284" y="4864463"/>
            <a:ext cx="1872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Potential function: </a:t>
            </a:r>
            <a:endParaRPr lang="ru-RU" sz="1600" dirty="0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0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3585" name="Picture 3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12908" y="5355103"/>
            <a:ext cx="2846352" cy="474392"/>
          </a:xfrm>
          <a:prstGeom prst="rect">
            <a:avLst/>
          </a:prstGeom>
          <a:noFill/>
        </p:spPr>
      </p:pic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3587" name="Picture 3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588" y="1484694"/>
            <a:ext cx="4603643" cy="605118"/>
          </a:xfrm>
          <a:prstGeom prst="rect">
            <a:avLst/>
          </a:prstGeom>
          <a:noFill/>
        </p:spPr>
      </p:pic>
      <p:pic>
        <p:nvPicPr>
          <p:cNvPr id="63" name="Picture 8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8231" y="4316849"/>
            <a:ext cx="1847850" cy="600075"/>
          </a:xfrm>
          <a:prstGeom prst="rect">
            <a:avLst/>
          </a:prstGeom>
          <a:noFill/>
        </p:spPr>
      </p:pic>
      <p:sp>
        <p:nvSpPr>
          <p:cNvPr id="64" name="Прямоугольник 63"/>
          <p:cNvSpPr/>
          <p:nvPr/>
        </p:nvSpPr>
        <p:spPr>
          <a:xfrm>
            <a:off x="351442" y="3893587"/>
            <a:ext cx="16097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Mass quantities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631" y="175846"/>
            <a:ext cx="59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2.2 Theory – Libration Points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5485" y="962329"/>
            <a:ext cx="49471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bg2">
                    <a:lumMod val="75000"/>
                  </a:schemeClr>
                </a:solidFill>
              </a:rPr>
              <a:t>Libration points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ru-RU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0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0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63071" y="1882589"/>
            <a:ext cx="41820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Natural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equilibrium solutions of the restricted three body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problem, i.e. velocities and accelerations in non-dim equations of motion are zero</a:t>
            </a:r>
          </a:p>
          <a:p>
            <a:endParaRPr lang="en-US" u="sng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Net gravitational force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two primary bodies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on a smaller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mass m 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is balanced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by the 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centrifugal 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force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of the rotating primaries themselves. 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u="sng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The locations appear stationary when viewed from rotating reference frame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96097" y="3782760"/>
            <a:ext cx="27566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:</a:t>
            </a:r>
          </a:p>
          <a:p>
            <a:endParaRPr lang="ru-RU" dirty="0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0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5" name="Рисунок 44" descr="http://sci.esa.int/science-e-media/img/8b/Lagrange_v01_400x333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0635" y="1305486"/>
            <a:ext cx="4733365" cy="3979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TextBox 45"/>
          <p:cNvSpPr txBox="1"/>
          <p:nvPr/>
        </p:nvSpPr>
        <p:spPr>
          <a:xfrm>
            <a:off x="7785846" y="5822577"/>
            <a:ext cx="135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[ESA.com]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400800"/>
            <a:ext cx="326170" cy="304800"/>
          </a:xfrm>
        </p:spPr>
        <p:txBody>
          <a:bodyPr/>
          <a:lstStyle/>
          <a:p>
            <a:pPr>
              <a:defRPr/>
            </a:pPr>
            <a:fld id="{03B1073D-BF53-47BF-87A3-191E41894DA9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0584"/>
            <a:ext cx="8815754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72000" bIns="45720" numCol="1" anchor="t" anchorCtr="0" compatLnSpc="1">
            <a:prstTxWarp prst="textNoShape">
              <a:avLst/>
            </a:prstTxWarp>
          </a:bodyPr>
          <a:lstStyle/>
          <a:p>
            <a:pPr marL="1600200" lvl="3" indent="-228600" eaLnBrk="1" hangingPunct="1">
              <a:spcBef>
                <a:spcPct val="20000"/>
              </a:spcBef>
              <a:defRPr/>
            </a:pPr>
            <a:endParaRPr lang="en-US" altLang="de-DE" sz="16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0" lvl="2" indent="-228600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de-DE" kern="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de-DE" kern="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631" y="175846"/>
            <a:ext cx="59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2.2 Theory – Libration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Points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4577" name="Picture 1" descr="C:\Users\Alex\Desktop\MASTER THESIS\RESULTS\Lagrangian_points_equipotentia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2624" y="1278123"/>
            <a:ext cx="5723218" cy="4292413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5594999" y="5753073"/>
            <a:ext cx="17727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[universetoday.com]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m_fpf_stilla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tum_fpf_stilla">
      <a:majorFont>
        <a:latin typeface="TUM Neue Helvetica 55 Regular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UM Neue Helvetica 55 Regular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UM Neue Helvetica 55 Regular" pitchFamily="34" charset="0"/>
          </a:defRPr>
        </a:defPPr>
      </a:lstStyle>
    </a:lnDef>
  </a:objectDefaults>
  <a:extraClrSchemeLst>
    <a:extraClrScheme>
      <a:clrScheme name="tum_fpf_still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_fpf_still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_fpf_still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_fpf_still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_fpf_still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_fpf_still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_fpf_still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_fpf_still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_fpf_still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_fpf_still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_fpf_still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_fpf_still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3999</TotalTime>
  <Words>1598</Words>
  <Application>Microsoft Office PowerPoint</Application>
  <PresentationFormat>Экран (4:3)</PresentationFormat>
  <Paragraphs>400</Paragraphs>
  <Slides>38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tum_fpf_stilla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</vt:vector>
  </TitlesOfParts>
  <Manager>Prof. Dr. U. Stilla</Manager>
  <Company>TUM - Photogrammetry &amp; Remote Sensing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USti</dc:creator>
  <cp:lastModifiedBy>Alex</cp:lastModifiedBy>
  <cp:revision>515</cp:revision>
  <dcterms:created xsi:type="dcterms:W3CDTF">2007-03-06T12:07:54Z</dcterms:created>
  <dcterms:modified xsi:type="dcterms:W3CDTF">2016-12-16T07:36:36Z</dcterms:modified>
</cp:coreProperties>
</file>