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4" r:id="rId7"/>
    <p:sldId id="265" r:id="rId8"/>
    <p:sldId id="266"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D456-3D53-499B-93CA-42A925095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EA064-EA6B-422F-8B94-3920AB746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0133BD-7BC5-47F3-8665-EEA136A50395}"/>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5" name="Footer Placeholder 4">
            <a:extLst>
              <a:ext uri="{FF2B5EF4-FFF2-40B4-BE49-F238E27FC236}">
                <a16:creationId xmlns:a16="http://schemas.microsoft.com/office/drawing/2014/main" id="{3B86FE99-DFFB-484B-B581-C1733E4E9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43F14-9DEE-4FB4-A436-D216342E5400}"/>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255052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2399-80E7-4447-8447-9E9462B237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21FAFC-E574-4F38-9794-E47BB3798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778FD-8D30-48DD-9110-1BD6BC47FD0D}"/>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5" name="Footer Placeholder 4">
            <a:extLst>
              <a:ext uri="{FF2B5EF4-FFF2-40B4-BE49-F238E27FC236}">
                <a16:creationId xmlns:a16="http://schemas.microsoft.com/office/drawing/2014/main" id="{E605F280-05B1-447C-BC6E-6C7D563BD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EC692-D31F-4AFB-BCC0-AB59A8FD01AE}"/>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171333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262526-FF52-4615-B90F-53D9BDC09E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D9368-C2E1-470D-B9FE-0DC681C79E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854E5-A2BA-44FC-85F1-8159C2D9D304}"/>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5" name="Footer Placeholder 4">
            <a:extLst>
              <a:ext uri="{FF2B5EF4-FFF2-40B4-BE49-F238E27FC236}">
                <a16:creationId xmlns:a16="http://schemas.microsoft.com/office/drawing/2014/main" id="{C68BAE54-E97A-4D41-8D2E-52AC5756F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0A9EF-BDB7-4690-BB57-E040F63A8580}"/>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126199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A856-D9BA-421E-B3B5-06F802E9F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0E889-4C0F-4464-AAF1-BFE2DA1E2C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A2E21-F37E-4AE1-A0FB-1331CC7ED4F7}"/>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5" name="Footer Placeholder 4">
            <a:extLst>
              <a:ext uri="{FF2B5EF4-FFF2-40B4-BE49-F238E27FC236}">
                <a16:creationId xmlns:a16="http://schemas.microsoft.com/office/drawing/2014/main" id="{4F37B7DC-2ED4-4B16-A72D-57E5456E8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BA079-5811-4221-8DE0-47FE532497E8}"/>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6508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0D4C-840A-457C-8423-C7A86912C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CDD5F2-E173-4A92-93D1-B5677E884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67706-3F31-4836-AB88-0CB644439098}"/>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5" name="Footer Placeholder 4">
            <a:extLst>
              <a:ext uri="{FF2B5EF4-FFF2-40B4-BE49-F238E27FC236}">
                <a16:creationId xmlns:a16="http://schemas.microsoft.com/office/drawing/2014/main" id="{1A6A187D-F510-47B1-9E09-9EE10815A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ADD54-5224-4DA6-AC30-1801F129B44A}"/>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31084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C561-4A52-4D01-B58A-7CD007F7B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251B8-D475-4A63-88AF-5E5F6B498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39B74-9C87-4DE8-9633-9B793A0A4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873389-5CC4-4388-A584-A5422DE7EFE8}"/>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6" name="Footer Placeholder 5">
            <a:extLst>
              <a:ext uri="{FF2B5EF4-FFF2-40B4-BE49-F238E27FC236}">
                <a16:creationId xmlns:a16="http://schemas.microsoft.com/office/drawing/2014/main" id="{EBE65C29-5B76-43D2-8BE7-D6F63C9D2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4ED09-435D-43D3-AFE0-45319FF66F46}"/>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356830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7235-1929-45D0-A4B1-DAD5117FB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7EF657-B588-4046-A479-40FCCAAF3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ED8C0-86D9-4ABB-A85D-015087AC9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3D76FF-6E94-486F-B332-9058E2373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3DB2F-746D-44AC-89A7-250D70023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46B530-7D50-486C-A60A-EC4B8E887485}"/>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8" name="Footer Placeholder 7">
            <a:extLst>
              <a:ext uri="{FF2B5EF4-FFF2-40B4-BE49-F238E27FC236}">
                <a16:creationId xmlns:a16="http://schemas.microsoft.com/office/drawing/2014/main" id="{B5DEA002-3901-4F7C-BFBA-6E466CAB78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3D8882-3067-4EE9-BA88-C9B3C7734A2A}"/>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282349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A043-2E25-4576-B477-47ECDE36F6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A954F-D5F0-47B6-8DEF-D4188E4D9F3E}"/>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4" name="Footer Placeholder 3">
            <a:extLst>
              <a:ext uri="{FF2B5EF4-FFF2-40B4-BE49-F238E27FC236}">
                <a16:creationId xmlns:a16="http://schemas.microsoft.com/office/drawing/2014/main" id="{A7EB9FD3-F00F-46A9-B509-A747173AA6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E73540-DC80-4E1E-99B8-89B47677A4A9}"/>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90716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49023-5FBB-4FE4-B1E0-F8957779076D}"/>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3" name="Footer Placeholder 2">
            <a:extLst>
              <a:ext uri="{FF2B5EF4-FFF2-40B4-BE49-F238E27FC236}">
                <a16:creationId xmlns:a16="http://schemas.microsoft.com/office/drawing/2014/main" id="{443E29A7-03CC-47B1-B5CB-2938E18FEE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E0DF7A-0A0B-48D9-BF7D-F9780BD7EB2C}"/>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347667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247E-741A-403F-BB67-6D0E27A16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DAC30-39FC-4964-BF1C-F42C65E2C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A886F-E9AE-498D-989F-2F7BB5ED2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4CF5D-36F8-4AFA-A28C-2AF54C661259}"/>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6" name="Footer Placeholder 5">
            <a:extLst>
              <a:ext uri="{FF2B5EF4-FFF2-40B4-BE49-F238E27FC236}">
                <a16:creationId xmlns:a16="http://schemas.microsoft.com/office/drawing/2014/main" id="{3778DE7B-822D-4F2E-9FC1-09A64B3DA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0E7A9-90AB-4082-AB2E-80855F94FE63}"/>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232697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6D5E-482A-4713-85D1-C99638140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65E897-B7FD-4867-AA02-16AFF7EA0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811F1D-E6CD-45EF-9AD5-6ABF6535C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555A9-5493-4529-AA9F-4C3BD182AE32}"/>
              </a:ext>
            </a:extLst>
          </p:cNvPr>
          <p:cNvSpPr>
            <a:spLocks noGrp="1"/>
          </p:cNvSpPr>
          <p:nvPr>
            <p:ph type="dt" sz="half" idx="10"/>
          </p:nvPr>
        </p:nvSpPr>
        <p:spPr/>
        <p:txBody>
          <a:bodyPr/>
          <a:lstStyle/>
          <a:p>
            <a:fld id="{74D340EF-AB16-419B-95CA-4455D6A65284}" type="datetimeFigureOut">
              <a:rPr lang="en-US" smtClean="0"/>
              <a:t>7/31/2021</a:t>
            </a:fld>
            <a:endParaRPr lang="en-US"/>
          </a:p>
        </p:txBody>
      </p:sp>
      <p:sp>
        <p:nvSpPr>
          <p:cNvPr id="6" name="Footer Placeholder 5">
            <a:extLst>
              <a:ext uri="{FF2B5EF4-FFF2-40B4-BE49-F238E27FC236}">
                <a16:creationId xmlns:a16="http://schemas.microsoft.com/office/drawing/2014/main" id="{E6D04000-C893-4209-A9F5-9C4D63E89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6B17D-04EB-46AF-AAB3-E1011EF19A6E}"/>
              </a:ext>
            </a:extLst>
          </p:cNvPr>
          <p:cNvSpPr>
            <a:spLocks noGrp="1"/>
          </p:cNvSpPr>
          <p:nvPr>
            <p:ph type="sldNum" sz="quarter" idx="12"/>
          </p:nvPr>
        </p:nvSpPr>
        <p:spPr/>
        <p:txBody>
          <a:bodyPr/>
          <a:lstStyle/>
          <a:p>
            <a:fld id="{66684CAF-8D11-4CBE-92F5-481589471162}" type="slidenum">
              <a:rPr lang="en-US" smtClean="0"/>
              <a:t>‹#›</a:t>
            </a:fld>
            <a:endParaRPr lang="en-US"/>
          </a:p>
        </p:txBody>
      </p:sp>
    </p:spTree>
    <p:extLst>
      <p:ext uri="{BB962C8B-B14F-4D97-AF65-F5344CB8AC3E}">
        <p14:creationId xmlns:p14="http://schemas.microsoft.com/office/powerpoint/2010/main" val="72739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75FA5-7BBB-428E-A177-400D28E1E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52B181-BB32-4B45-911E-C39AB3263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443AF-870D-4681-A88D-BA8086DF8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340EF-AB16-419B-95CA-4455D6A65284}" type="datetimeFigureOut">
              <a:rPr lang="en-US" smtClean="0"/>
              <a:t>7/31/2021</a:t>
            </a:fld>
            <a:endParaRPr lang="en-US"/>
          </a:p>
        </p:txBody>
      </p:sp>
      <p:sp>
        <p:nvSpPr>
          <p:cNvPr id="5" name="Footer Placeholder 4">
            <a:extLst>
              <a:ext uri="{FF2B5EF4-FFF2-40B4-BE49-F238E27FC236}">
                <a16:creationId xmlns:a16="http://schemas.microsoft.com/office/drawing/2014/main" id="{AE0BC1AC-8A84-4C07-9987-37F211C23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6AB14-070A-411E-BD2C-9A2A4FEAD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84CAF-8D11-4CBE-92F5-481589471162}" type="slidenum">
              <a:rPr lang="en-US" smtClean="0"/>
              <a:t>‹#›</a:t>
            </a:fld>
            <a:endParaRPr lang="en-US"/>
          </a:p>
        </p:txBody>
      </p:sp>
    </p:spTree>
    <p:extLst>
      <p:ext uri="{BB962C8B-B14F-4D97-AF65-F5344CB8AC3E}">
        <p14:creationId xmlns:p14="http://schemas.microsoft.com/office/powerpoint/2010/main" val="421911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28F8-1593-4793-8355-1E075817FDEE}"/>
              </a:ext>
            </a:extLst>
          </p:cNvPr>
          <p:cNvSpPr>
            <a:spLocks noGrp="1"/>
          </p:cNvSpPr>
          <p:nvPr>
            <p:ph type="ctrTitle"/>
          </p:nvPr>
        </p:nvSpPr>
        <p:spPr/>
        <p:txBody>
          <a:bodyPr>
            <a:normAutofit/>
          </a:bodyPr>
          <a:lstStyle/>
          <a:p>
            <a:r>
              <a:rPr lang="en-US"/>
              <a:t>Cyclistic:</a:t>
            </a:r>
          </a:p>
        </p:txBody>
      </p:sp>
      <p:sp>
        <p:nvSpPr>
          <p:cNvPr id="3" name="Subtitle 2">
            <a:extLst>
              <a:ext uri="{FF2B5EF4-FFF2-40B4-BE49-F238E27FC236}">
                <a16:creationId xmlns:a16="http://schemas.microsoft.com/office/drawing/2014/main" id="{57BBB58A-B461-408D-8022-7AEA32A1399A}"/>
              </a:ext>
            </a:extLst>
          </p:cNvPr>
          <p:cNvSpPr>
            <a:spLocks noGrp="1"/>
          </p:cNvSpPr>
          <p:nvPr>
            <p:ph type="subTitle" idx="1"/>
          </p:nvPr>
        </p:nvSpPr>
        <p:spPr/>
        <p:txBody>
          <a:bodyPr/>
          <a:lstStyle/>
          <a:p>
            <a:r>
              <a:rPr lang="en-US"/>
              <a:t>How Does a Bike-share Navigate Speedy Success</a:t>
            </a:r>
          </a:p>
        </p:txBody>
      </p:sp>
    </p:spTree>
    <p:extLst>
      <p:ext uri="{BB962C8B-B14F-4D97-AF65-F5344CB8AC3E}">
        <p14:creationId xmlns:p14="http://schemas.microsoft.com/office/powerpoint/2010/main" val="171620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0CEB-F107-47D0-B921-E6A72F1C1B40}"/>
              </a:ext>
            </a:extLst>
          </p:cNvPr>
          <p:cNvSpPr>
            <a:spLocks noGrp="1"/>
          </p:cNvSpPr>
          <p:nvPr>
            <p:ph type="title"/>
          </p:nvPr>
        </p:nvSpPr>
        <p:spPr>
          <a:xfrm>
            <a:off x="839788" y="365126"/>
            <a:ext cx="10515600" cy="1109992"/>
          </a:xfrm>
        </p:spPr>
        <p:txBody>
          <a:bodyPr/>
          <a:lstStyle/>
          <a:p>
            <a:pPr algn="ctr"/>
            <a:r>
              <a:rPr lang="en-US" b="1"/>
              <a:t>Trips Duration Distribution</a:t>
            </a:r>
          </a:p>
        </p:txBody>
      </p:sp>
      <p:sp>
        <p:nvSpPr>
          <p:cNvPr id="3" name="Text Placeholder 2">
            <a:extLst>
              <a:ext uri="{FF2B5EF4-FFF2-40B4-BE49-F238E27FC236}">
                <a16:creationId xmlns:a16="http://schemas.microsoft.com/office/drawing/2014/main" id="{C8835821-D6CF-403A-B806-F474EEA35065}"/>
              </a:ext>
            </a:extLst>
          </p:cNvPr>
          <p:cNvSpPr>
            <a:spLocks noGrp="1"/>
          </p:cNvSpPr>
          <p:nvPr>
            <p:ph type="body" idx="1"/>
          </p:nvPr>
        </p:nvSpPr>
        <p:spPr>
          <a:xfrm>
            <a:off x="839788" y="5788318"/>
            <a:ext cx="10515600" cy="767751"/>
          </a:xfrm>
        </p:spPr>
        <p:txBody>
          <a:bodyPr>
            <a:normAutofit fontScale="62500" lnSpcReduction="20000"/>
          </a:bodyPr>
          <a:lstStyle/>
          <a:p>
            <a:r>
              <a:rPr lang="en-US" b="0"/>
              <a:t>Both Casuals’ and Members’ trips distribution have fat right tail in the distribution, which can be explained by the fact that a large number of riders uses the bike for far longer than average. Casuals’ have fatter right tail than Members’. Interestingly, the notions that Casuals use more bikes on weekends and Members use more bikes on weekdays are confirmed by the chart.</a:t>
            </a:r>
          </a:p>
        </p:txBody>
      </p:sp>
      <p:pic>
        <p:nvPicPr>
          <p:cNvPr id="6" name="Content Placeholder 5">
            <a:extLst>
              <a:ext uri="{FF2B5EF4-FFF2-40B4-BE49-F238E27FC236}">
                <a16:creationId xmlns:a16="http://schemas.microsoft.com/office/drawing/2014/main" id="{A0276F1B-0A29-49EA-BF4A-41B97D46F0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60855" y="1599305"/>
            <a:ext cx="9473465" cy="4059238"/>
          </a:xfrm>
        </p:spPr>
      </p:pic>
    </p:spTree>
    <p:extLst>
      <p:ext uri="{BB962C8B-B14F-4D97-AF65-F5344CB8AC3E}">
        <p14:creationId xmlns:p14="http://schemas.microsoft.com/office/powerpoint/2010/main" val="208043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A4C1-A8E1-40F4-A23D-BE7614179405}"/>
              </a:ext>
            </a:extLst>
          </p:cNvPr>
          <p:cNvSpPr>
            <a:spLocks noGrp="1"/>
          </p:cNvSpPr>
          <p:nvPr>
            <p:ph type="title"/>
          </p:nvPr>
        </p:nvSpPr>
        <p:spPr/>
        <p:txBody>
          <a:bodyPr/>
          <a:lstStyle/>
          <a:p>
            <a:pPr algn="ctr"/>
            <a:r>
              <a:rPr lang="en-US" b="1"/>
              <a:t>Observations and Recommendations</a:t>
            </a:r>
          </a:p>
        </p:txBody>
      </p:sp>
      <p:sp>
        <p:nvSpPr>
          <p:cNvPr id="3" name="Text Placeholder 2">
            <a:extLst>
              <a:ext uri="{FF2B5EF4-FFF2-40B4-BE49-F238E27FC236}">
                <a16:creationId xmlns:a16="http://schemas.microsoft.com/office/drawing/2014/main" id="{5CAB5F42-CC36-4324-BADA-28E78F92B9DC}"/>
              </a:ext>
            </a:extLst>
          </p:cNvPr>
          <p:cNvSpPr>
            <a:spLocks noGrp="1"/>
          </p:cNvSpPr>
          <p:nvPr>
            <p:ph type="body" idx="1"/>
          </p:nvPr>
        </p:nvSpPr>
        <p:spPr>
          <a:xfrm>
            <a:off x="839788" y="1777041"/>
            <a:ext cx="5157787" cy="595223"/>
          </a:xfrm>
        </p:spPr>
        <p:txBody>
          <a:bodyPr/>
          <a:lstStyle/>
          <a:p>
            <a:r>
              <a:rPr lang="en-US" u="sng"/>
              <a:t>Observations</a:t>
            </a:r>
          </a:p>
        </p:txBody>
      </p:sp>
      <p:sp>
        <p:nvSpPr>
          <p:cNvPr id="4" name="Content Placeholder 3">
            <a:extLst>
              <a:ext uri="{FF2B5EF4-FFF2-40B4-BE49-F238E27FC236}">
                <a16:creationId xmlns:a16="http://schemas.microsoft.com/office/drawing/2014/main" id="{D5871994-BD5D-4280-9E3C-2D96AD78B911}"/>
              </a:ext>
            </a:extLst>
          </p:cNvPr>
          <p:cNvSpPr>
            <a:spLocks noGrp="1"/>
          </p:cNvSpPr>
          <p:nvPr>
            <p:ph sz="half" idx="2"/>
          </p:nvPr>
        </p:nvSpPr>
        <p:spPr>
          <a:xfrm>
            <a:off x="839788" y="2505074"/>
            <a:ext cx="5157787" cy="4102759"/>
          </a:xfrm>
        </p:spPr>
        <p:txBody>
          <a:bodyPr>
            <a:normAutofit fontScale="40000" lnSpcReduction="20000"/>
          </a:bodyPr>
          <a:lstStyle/>
          <a:p>
            <a:pPr marL="0" indent="0">
              <a:buNone/>
            </a:pPr>
            <a:r>
              <a:rPr lang="en-US"/>
              <a:t>From the visualizations above, it can be observed that:</a:t>
            </a:r>
          </a:p>
          <a:p>
            <a:r>
              <a:rPr lang="en-US"/>
              <a:t>The number of trips done by casuals tend to lower on weekdays and higher on weekends. This might suggest that members paid annual membership because they use the bike for work.</a:t>
            </a:r>
          </a:p>
          <a:p>
            <a:r>
              <a:rPr lang="en-US"/>
              <a:t>The number of trips done by casuals on weekdays are around half of those done by members. This might suggest that a proportion of casuals don't really need the bike for work on weekdays. That's probably why they prefer casual membership.</a:t>
            </a:r>
          </a:p>
          <a:p>
            <a:r>
              <a:rPr lang="en-US"/>
              <a:t>The number of trips done by casuals on weekdays are almost the same as those done by members on weekends. This might suggest that casuals use bike for recreational purpose over trip to work.</a:t>
            </a:r>
          </a:p>
          <a:p>
            <a:r>
              <a:rPr lang="en-US"/>
              <a:t>The average trip duration by casuals by day are around three times as much as those done by members.</a:t>
            </a:r>
          </a:p>
          <a:p>
            <a:r>
              <a:rPr lang="en-US"/>
              <a:t>Saturday and Sunday are the most popular day for bike riding for members since the average trip duration tend to get higher on these two days.</a:t>
            </a:r>
          </a:p>
          <a:p>
            <a:r>
              <a:rPr lang="en-US"/>
              <a:t>On the other hand, Saturday is the most popular day for bike riding for casuals since the average trip duration is peaked on Saturday.</a:t>
            </a:r>
          </a:p>
          <a:p>
            <a:r>
              <a:rPr lang="en-US"/>
              <a:t>From the histogram, it's clear that the majority of members only use the bike for less than 20 minutes. Meanwhile, the histogram of trip length for casuals have significantly fatter tail, that is, positively skewed.</a:t>
            </a:r>
          </a:p>
        </p:txBody>
      </p:sp>
      <p:sp>
        <p:nvSpPr>
          <p:cNvPr id="5" name="Text Placeholder 4">
            <a:extLst>
              <a:ext uri="{FF2B5EF4-FFF2-40B4-BE49-F238E27FC236}">
                <a16:creationId xmlns:a16="http://schemas.microsoft.com/office/drawing/2014/main" id="{0BC6A883-9415-4E25-89CF-971BD79AA243}"/>
              </a:ext>
            </a:extLst>
          </p:cNvPr>
          <p:cNvSpPr>
            <a:spLocks noGrp="1"/>
          </p:cNvSpPr>
          <p:nvPr>
            <p:ph type="body" sz="quarter" idx="3"/>
          </p:nvPr>
        </p:nvSpPr>
        <p:spPr>
          <a:xfrm>
            <a:off x="6172200" y="1777041"/>
            <a:ext cx="5183188" cy="595223"/>
          </a:xfrm>
        </p:spPr>
        <p:txBody>
          <a:bodyPr/>
          <a:lstStyle/>
          <a:p>
            <a:r>
              <a:rPr lang="en-US" u="sng"/>
              <a:t>Recommendations</a:t>
            </a:r>
          </a:p>
        </p:txBody>
      </p:sp>
      <p:sp>
        <p:nvSpPr>
          <p:cNvPr id="6" name="Content Placeholder 5">
            <a:extLst>
              <a:ext uri="{FF2B5EF4-FFF2-40B4-BE49-F238E27FC236}">
                <a16:creationId xmlns:a16="http://schemas.microsoft.com/office/drawing/2014/main" id="{65C7D084-901A-4564-80F7-7CDF4845BA04}"/>
              </a:ext>
            </a:extLst>
          </p:cNvPr>
          <p:cNvSpPr>
            <a:spLocks noGrp="1"/>
          </p:cNvSpPr>
          <p:nvPr>
            <p:ph sz="quarter" idx="4"/>
          </p:nvPr>
        </p:nvSpPr>
        <p:spPr>
          <a:xfrm>
            <a:off x="6172200" y="2505074"/>
            <a:ext cx="5183188" cy="4102759"/>
          </a:xfrm>
        </p:spPr>
        <p:txBody>
          <a:bodyPr>
            <a:normAutofit fontScale="40000" lnSpcReduction="20000"/>
          </a:bodyPr>
          <a:lstStyle/>
          <a:p>
            <a:pPr marL="0" indent="0">
              <a:buNone/>
            </a:pPr>
            <a:r>
              <a:rPr lang="en-US"/>
              <a:t>Considering the observations, recommendations to the stakeholders are as follows:</a:t>
            </a:r>
          </a:p>
          <a:p>
            <a:r>
              <a:rPr lang="en-US"/>
              <a:t>If the stakeholders are doing ads in person, it is better doing it on weekends and outside winter seasons since the trip number from casuals on weekends and outside winter seasons are almost as high as those of members.</a:t>
            </a:r>
          </a:p>
          <a:p>
            <a:r>
              <a:rPr lang="en-US"/>
              <a:t>If the stakeholders want to get as much casuals to convert into members as possible, they might consider offering membership of bike use on weekends only with different (slightly lower) pricing from regular annual membership.</a:t>
            </a:r>
          </a:p>
          <a:p>
            <a:r>
              <a:rPr lang="en-US"/>
              <a:t>If the stakeholders want to get as much casuals to convert into members as possible, they might also consider limit the duration of bike use for single-ride pass, say, for the first 30 minutes (1800 seconds), and charging additional fee for trip more than 30 minutes, while not limiting the duration for members. This should push the casuals to consider full-day passes, since the average trip duration of casuals are around 2500 seconds (42 minutes). To convert full-day passes further into annual membership, the stakeholder might want to consider different (higher) pricing on full-day passes on weekends.</a:t>
            </a:r>
          </a:p>
          <a:p>
            <a:r>
              <a:rPr lang="en-US"/>
              <a:t>Although the task only requires me to provide 3 recommendation, one recommendation regarding the use of digital data is probably proper. To understand the behaviors of the riders, the stakeholders might want to require the riders to install a mobile phone app by which Cyclistic can notify the users about any promotion or advertisements. The stakeholders might also want to install GPS trackers on the bikes to understand the riders’ behaviors on geolocation better. It’s unknown whether the company has implemented this already, but if not it might be useful to consider if it's not a violation of privacy. Also, the stakeholders might want to conduct marketing using social media, such as free-ride for users who post winning photo (uploaded in the users’ social media account) taken in various spots in the city. This will let the stakeholders identify which spots are better for marketing purpose.</a:t>
            </a:r>
          </a:p>
        </p:txBody>
      </p:sp>
    </p:spTree>
    <p:extLst>
      <p:ext uri="{BB962C8B-B14F-4D97-AF65-F5344CB8AC3E}">
        <p14:creationId xmlns:p14="http://schemas.microsoft.com/office/powerpoint/2010/main" val="57771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E49B-AD4F-41AF-A700-22CDA1F120D3}"/>
              </a:ext>
            </a:extLst>
          </p:cNvPr>
          <p:cNvSpPr>
            <a:spLocks noGrp="1"/>
          </p:cNvSpPr>
          <p:nvPr>
            <p:ph type="title"/>
          </p:nvPr>
        </p:nvSpPr>
        <p:spPr>
          <a:xfrm>
            <a:off x="839788" y="365126"/>
            <a:ext cx="10515600" cy="1023728"/>
          </a:xfrm>
        </p:spPr>
        <p:txBody>
          <a:bodyPr/>
          <a:lstStyle/>
          <a:p>
            <a:pPr algn="ctr"/>
            <a:r>
              <a:rPr lang="en-US" b="1"/>
              <a:t>Background</a:t>
            </a:r>
          </a:p>
        </p:txBody>
      </p:sp>
      <p:sp>
        <p:nvSpPr>
          <p:cNvPr id="3" name="Text Placeholder 2">
            <a:extLst>
              <a:ext uri="{FF2B5EF4-FFF2-40B4-BE49-F238E27FC236}">
                <a16:creationId xmlns:a16="http://schemas.microsoft.com/office/drawing/2014/main" id="{27B55E18-7B52-4E74-93A9-8A4DBDCBA59A}"/>
              </a:ext>
            </a:extLst>
          </p:cNvPr>
          <p:cNvSpPr>
            <a:spLocks noGrp="1"/>
          </p:cNvSpPr>
          <p:nvPr>
            <p:ph type="body" idx="1"/>
          </p:nvPr>
        </p:nvSpPr>
        <p:spPr>
          <a:xfrm>
            <a:off x="839788" y="1422377"/>
            <a:ext cx="5157787" cy="544452"/>
          </a:xfrm>
        </p:spPr>
        <p:txBody>
          <a:bodyPr/>
          <a:lstStyle/>
          <a:p>
            <a:r>
              <a:rPr lang="en-US" u="sng"/>
              <a:t>Business Tasks:</a:t>
            </a:r>
          </a:p>
        </p:txBody>
      </p:sp>
      <p:sp>
        <p:nvSpPr>
          <p:cNvPr id="4" name="Content Placeholder 3">
            <a:extLst>
              <a:ext uri="{FF2B5EF4-FFF2-40B4-BE49-F238E27FC236}">
                <a16:creationId xmlns:a16="http://schemas.microsoft.com/office/drawing/2014/main" id="{DD84E007-A631-470F-81B7-9074A08BE322}"/>
              </a:ext>
            </a:extLst>
          </p:cNvPr>
          <p:cNvSpPr>
            <a:spLocks noGrp="1"/>
          </p:cNvSpPr>
          <p:nvPr>
            <p:ph sz="half" idx="2"/>
          </p:nvPr>
        </p:nvSpPr>
        <p:spPr>
          <a:xfrm>
            <a:off x="839788" y="1987499"/>
            <a:ext cx="5157787" cy="2446487"/>
          </a:xfrm>
        </p:spPr>
        <p:txBody>
          <a:bodyPr>
            <a:normAutofit/>
          </a:bodyPr>
          <a:lstStyle/>
          <a:p>
            <a:r>
              <a:rPr lang="en-US" sz="1600"/>
              <a:t>How do annual members and casual riders use Cyclistic bikes differently?</a:t>
            </a:r>
          </a:p>
          <a:p>
            <a:r>
              <a:rPr lang="en-US" sz="1600"/>
              <a:t>Why would casual riders buy Cyclistic annual memberships?</a:t>
            </a:r>
          </a:p>
          <a:p>
            <a:r>
              <a:rPr lang="en-US" sz="1600"/>
              <a:t>How can Cyclistic use digital media to inﬂuence casual riders to become members?</a:t>
            </a:r>
          </a:p>
          <a:p>
            <a:pPr marL="0" indent="0">
              <a:buNone/>
            </a:pPr>
            <a:endParaRPr lang="en-US" sz="1600"/>
          </a:p>
        </p:txBody>
      </p:sp>
      <p:sp>
        <p:nvSpPr>
          <p:cNvPr id="5" name="Text Placeholder 4">
            <a:extLst>
              <a:ext uri="{FF2B5EF4-FFF2-40B4-BE49-F238E27FC236}">
                <a16:creationId xmlns:a16="http://schemas.microsoft.com/office/drawing/2014/main" id="{A271D975-3BA5-48DF-8508-B85857BE076B}"/>
              </a:ext>
            </a:extLst>
          </p:cNvPr>
          <p:cNvSpPr>
            <a:spLocks noGrp="1"/>
          </p:cNvSpPr>
          <p:nvPr>
            <p:ph type="body" sz="quarter" idx="3"/>
          </p:nvPr>
        </p:nvSpPr>
        <p:spPr>
          <a:xfrm>
            <a:off x="6172200" y="1422377"/>
            <a:ext cx="5183188" cy="544452"/>
          </a:xfrm>
        </p:spPr>
        <p:txBody>
          <a:bodyPr/>
          <a:lstStyle/>
          <a:p>
            <a:r>
              <a:rPr lang="en-US" u="sng"/>
              <a:t>Stakeholders:</a:t>
            </a:r>
          </a:p>
        </p:txBody>
      </p:sp>
      <p:sp>
        <p:nvSpPr>
          <p:cNvPr id="6" name="Content Placeholder 5">
            <a:extLst>
              <a:ext uri="{FF2B5EF4-FFF2-40B4-BE49-F238E27FC236}">
                <a16:creationId xmlns:a16="http://schemas.microsoft.com/office/drawing/2014/main" id="{BE500B73-41FB-4942-BEAA-C11DD22CAA74}"/>
              </a:ext>
            </a:extLst>
          </p:cNvPr>
          <p:cNvSpPr>
            <a:spLocks noGrp="1"/>
          </p:cNvSpPr>
          <p:nvPr>
            <p:ph sz="quarter" idx="4"/>
          </p:nvPr>
        </p:nvSpPr>
        <p:spPr>
          <a:xfrm>
            <a:off x="6172200" y="1987499"/>
            <a:ext cx="5183188" cy="2446487"/>
          </a:xfrm>
        </p:spPr>
        <p:txBody>
          <a:bodyPr>
            <a:normAutofit/>
          </a:bodyPr>
          <a:lstStyle/>
          <a:p>
            <a:r>
              <a:rPr lang="en-US" sz="1600"/>
              <a:t>Lily Moreno, the director of marketing and (supposedly) my manager, who is responsible for the development of campaigns and initiatives to promote bike-sharing program.</a:t>
            </a:r>
          </a:p>
          <a:p>
            <a:r>
              <a:rPr lang="en-US" sz="1600"/>
              <a:t>Cyclistic marketing analytics team, who are responsible for collecting, analyzing, and reporting data that helps guide the Cyclistic marketing strategy.</a:t>
            </a:r>
          </a:p>
          <a:p>
            <a:r>
              <a:rPr lang="en-US" sz="1600"/>
              <a:t>Cyclistic executive team, who will decide whether to approve the recommended marketing program.</a:t>
            </a:r>
          </a:p>
        </p:txBody>
      </p:sp>
      <p:sp>
        <p:nvSpPr>
          <p:cNvPr id="7" name="Text Placeholder 4">
            <a:extLst>
              <a:ext uri="{FF2B5EF4-FFF2-40B4-BE49-F238E27FC236}">
                <a16:creationId xmlns:a16="http://schemas.microsoft.com/office/drawing/2014/main" id="{4D2820A2-FEFC-4841-BD2C-31307CEE9694}"/>
              </a:ext>
            </a:extLst>
          </p:cNvPr>
          <p:cNvSpPr txBox="1">
            <a:spLocks/>
          </p:cNvSpPr>
          <p:nvPr/>
        </p:nvSpPr>
        <p:spPr>
          <a:xfrm>
            <a:off x="3504406" y="4523665"/>
            <a:ext cx="5183188" cy="5444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u="sng"/>
              <a:t>Objective(s):</a:t>
            </a:r>
          </a:p>
        </p:txBody>
      </p:sp>
      <p:sp>
        <p:nvSpPr>
          <p:cNvPr id="8" name="Content Placeholder 5">
            <a:extLst>
              <a:ext uri="{FF2B5EF4-FFF2-40B4-BE49-F238E27FC236}">
                <a16:creationId xmlns:a16="http://schemas.microsoft.com/office/drawing/2014/main" id="{CA0BC5EE-4AB1-4B17-844F-4B7FD7CA8F89}"/>
              </a:ext>
            </a:extLst>
          </p:cNvPr>
          <p:cNvSpPr txBox="1">
            <a:spLocks/>
          </p:cNvSpPr>
          <p:nvPr/>
        </p:nvSpPr>
        <p:spPr>
          <a:xfrm>
            <a:off x="2357887" y="5149974"/>
            <a:ext cx="7476226" cy="139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Moreno believes that maximizing the number of annual members will be key to future growth. Therefore, converting casual riders into annual members is the priority here.</a:t>
            </a:r>
          </a:p>
          <a:p>
            <a:r>
              <a:rPr lang="en-US" sz="1600"/>
              <a:t>The data analyst should design marketing strategies aimed at converting casual riders into annual members, preferably using the digital media.</a:t>
            </a:r>
          </a:p>
        </p:txBody>
      </p:sp>
    </p:spTree>
    <p:extLst>
      <p:ext uri="{BB962C8B-B14F-4D97-AF65-F5344CB8AC3E}">
        <p14:creationId xmlns:p14="http://schemas.microsoft.com/office/powerpoint/2010/main" val="311537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E63B-0CF2-4963-8DA5-87C6C132A22F}"/>
              </a:ext>
            </a:extLst>
          </p:cNvPr>
          <p:cNvSpPr>
            <a:spLocks noGrp="1"/>
          </p:cNvSpPr>
          <p:nvPr>
            <p:ph type="title"/>
          </p:nvPr>
        </p:nvSpPr>
        <p:spPr>
          <a:xfrm>
            <a:off x="451599" y="457200"/>
            <a:ext cx="3932237" cy="1600200"/>
          </a:xfrm>
        </p:spPr>
        <p:txBody>
          <a:bodyPr/>
          <a:lstStyle/>
          <a:p>
            <a:r>
              <a:rPr lang="en-US" b="1"/>
              <a:t>Number of Rides Trend</a:t>
            </a:r>
          </a:p>
        </p:txBody>
      </p:sp>
      <p:pic>
        <p:nvPicPr>
          <p:cNvPr id="14" name="Picture Placeholder 13">
            <a:extLst>
              <a:ext uri="{FF2B5EF4-FFF2-40B4-BE49-F238E27FC236}">
                <a16:creationId xmlns:a16="http://schemas.microsoft.com/office/drawing/2014/main" id="{E6E4B9FA-50EB-4940-AB98-0533E2E8D7F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33" b="133"/>
          <a:stretch>
            <a:fillRect/>
          </a:stretch>
        </p:blipFill>
        <p:spPr>
          <a:xfrm>
            <a:off x="4486275" y="690563"/>
            <a:ext cx="7616825" cy="5178425"/>
          </a:xfrm>
        </p:spPr>
      </p:pic>
      <p:sp>
        <p:nvSpPr>
          <p:cNvPr id="4" name="Text Placeholder 3">
            <a:extLst>
              <a:ext uri="{FF2B5EF4-FFF2-40B4-BE49-F238E27FC236}">
                <a16:creationId xmlns:a16="http://schemas.microsoft.com/office/drawing/2014/main" id="{18E8BA65-6379-4AFA-BDF9-C9212EDEDAB4}"/>
              </a:ext>
            </a:extLst>
          </p:cNvPr>
          <p:cNvSpPr>
            <a:spLocks noGrp="1"/>
          </p:cNvSpPr>
          <p:nvPr>
            <p:ph type="body" sz="half" idx="2"/>
          </p:nvPr>
        </p:nvSpPr>
        <p:spPr>
          <a:xfrm>
            <a:off x="451599" y="2057400"/>
            <a:ext cx="3932237" cy="3811588"/>
          </a:xfrm>
        </p:spPr>
        <p:txBody>
          <a:bodyPr/>
          <a:lstStyle/>
          <a:p>
            <a:pPr marL="342900" indent="-342900">
              <a:buFont typeface="+mj-lt"/>
              <a:buAutoNum type="arabicPeriod"/>
            </a:pPr>
            <a:r>
              <a:rPr lang="en-US"/>
              <a:t>Casuals’ number of rides are highest on weekends, meanwhile Members are the opposite.</a:t>
            </a:r>
          </a:p>
          <a:p>
            <a:pPr marL="342900" indent="-342900">
              <a:buFont typeface="+mj-lt"/>
              <a:buAutoNum type="arabicPeriod"/>
            </a:pPr>
            <a:r>
              <a:rPr lang="en-US"/>
              <a:t>The number of rides of Casuals on weekdays are around half that of Members.</a:t>
            </a:r>
          </a:p>
          <a:p>
            <a:pPr marL="342900" indent="-342900">
              <a:buFont typeface="+mj-lt"/>
              <a:buAutoNum type="arabicPeriod"/>
            </a:pPr>
            <a:r>
              <a:rPr lang="en-US"/>
              <a:t>This may suggest that Members mostly use the bikes for work commute and Casuals use the bikes mostly for leisure on weekends.</a:t>
            </a:r>
          </a:p>
        </p:txBody>
      </p:sp>
    </p:spTree>
    <p:extLst>
      <p:ext uri="{BB962C8B-B14F-4D97-AF65-F5344CB8AC3E}">
        <p14:creationId xmlns:p14="http://schemas.microsoft.com/office/powerpoint/2010/main" val="346141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E63B-0CF2-4963-8DA5-87C6C132A22F}"/>
              </a:ext>
            </a:extLst>
          </p:cNvPr>
          <p:cNvSpPr>
            <a:spLocks noGrp="1"/>
          </p:cNvSpPr>
          <p:nvPr>
            <p:ph type="title"/>
          </p:nvPr>
        </p:nvSpPr>
        <p:spPr>
          <a:xfrm>
            <a:off x="451599" y="457200"/>
            <a:ext cx="3932237" cy="1600200"/>
          </a:xfrm>
        </p:spPr>
        <p:txBody>
          <a:bodyPr/>
          <a:lstStyle/>
          <a:p>
            <a:r>
              <a:rPr lang="en-US" b="1"/>
              <a:t>Average Duration Trend</a:t>
            </a:r>
          </a:p>
        </p:txBody>
      </p:sp>
      <p:pic>
        <p:nvPicPr>
          <p:cNvPr id="6" name="Picture Placeholder 5">
            <a:extLst>
              <a:ext uri="{FF2B5EF4-FFF2-40B4-BE49-F238E27FC236}">
                <a16:creationId xmlns:a16="http://schemas.microsoft.com/office/drawing/2014/main" id="{27188586-DD9A-44F0-9DDE-9B85BD9CE73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33" b="133"/>
          <a:stretch>
            <a:fillRect/>
          </a:stretch>
        </p:blipFill>
        <p:spPr>
          <a:xfrm>
            <a:off x="4486275" y="690563"/>
            <a:ext cx="7616825" cy="5178425"/>
          </a:xfrm>
        </p:spPr>
      </p:pic>
      <p:sp>
        <p:nvSpPr>
          <p:cNvPr id="4" name="Text Placeholder 3">
            <a:extLst>
              <a:ext uri="{FF2B5EF4-FFF2-40B4-BE49-F238E27FC236}">
                <a16:creationId xmlns:a16="http://schemas.microsoft.com/office/drawing/2014/main" id="{18E8BA65-6379-4AFA-BDF9-C9212EDEDAB4}"/>
              </a:ext>
            </a:extLst>
          </p:cNvPr>
          <p:cNvSpPr>
            <a:spLocks noGrp="1"/>
          </p:cNvSpPr>
          <p:nvPr>
            <p:ph type="body" sz="half" idx="2"/>
          </p:nvPr>
        </p:nvSpPr>
        <p:spPr>
          <a:xfrm>
            <a:off x="451599" y="2057400"/>
            <a:ext cx="3932237" cy="3811588"/>
          </a:xfrm>
        </p:spPr>
        <p:txBody>
          <a:bodyPr>
            <a:normAutofit/>
          </a:bodyPr>
          <a:lstStyle/>
          <a:p>
            <a:pPr marL="342900" indent="-342900">
              <a:buFont typeface="+mj-lt"/>
              <a:buAutoNum type="arabicPeriod"/>
            </a:pPr>
            <a:r>
              <a:rPr lang="en-US"/>
              <a:t>On average, in all days of the week, the average duration of the rides of Casuals are much more than that of Members.</a:t>
            </a:r>
          </a:p>
          <a:p>
            <a:pPr marL="342900" indent="-342900">
              <a:buFont typeface="+mj-lt"/>
              <a:buAutoNum type="arabicPeriod"/>
            </a:pPr>
            <a:r>
              <a:rPr lang="en-US"/>
              <a:t>From the figure, the average of rides of Casuals are around 45 minutes and that of Members are around 15 minutes, which are almost one-third of Casuals’.</a:t>
            </a:r>
          </a:p>
          <a:p>
            <a:pPr marL="342900" indent="-342900">
              <a:buFont typeface="+mj-lt"/>
              <a:buAutoNum type="arabicPeriod"/>
            </a:pPr>
            <a:r>
              <a:rPr lang="en-US"/>
              <a:t>This further suggests that Members use the bike for work commute, since the duration is quite normal for work commute.</a:t>
            </a:r>
          </a:p>
          <a:p>
            <a:pPr marL="342900" indent="-342900">
              <a:buFont typeface="+mj-lt"/>
              <a:buAutoNum type="arabicPeriod"/>
            </a:pPr>
            <a:r>
              <a:rPr lang="en-US"/>
              <a:t>Meanwhile, the opposite is true for Casuals, who might use the bike not for work since the duration is too long. More evidences is needed to confirm.</a:t>
            </a:r>
          </a:p>
        </p:txBody>
      </p:sp>
    </p:spTree>
    <p:extLst>
      <p:ext uri="{BB962C8B-B14F-4D97-AF65-F5344CB8AC3E}">
        <p14:creationId xmlns:p14="http://schemas.microsoft.com/office/powerpoint/2010/main" val="364625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E63B-0CF2-4963-8DA5-87C6C132A22F}"/>
              </a:ext>
            </a:extLst>
          </p:cNvPr>
          <p:cNvSpPr>
            <a:spLocks noGrp="1"/>
          </p:cNvSpPr>
          <p:nvPr>
            <p:ph type="title"/>
          </p:nvPr>
        </p:nvSpPr>
        <p:spPr>
          <a:xfrm>
            <a:off x="451599" y="457200"/>
            <a:ext cx="3932237" cy="1600200"/>
          </a:xfrm>
        </p:spPr>
        <p:txBody>
          <a:bodyPr/>
          <a:lstStyle/>
          <a:p>
            <a:r>
              <a:rPr lang="en-US" b="1"/>
              <a:t>Median Duration Trend</a:t>
            </a:r>
          </a:p>
        </p:txBody>
      </p:sp>
      <p:pic>
        <p:nvPicPr>
          <p:cNvPr id="6" name="Picture Placeholder 5">
            <a:extLst>
              <a:ext uri="{FF2B5EF4-FFF2-40B4-BE49-F238E27FC236}">
                <a16:creationId xmlns:a16="http://schemas.microsoft.com/office/drawing/2014/main" id="{27403CD9-4154-4807-8113-A0D67CDEE47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33" b="133"/>
          <a:stretch>
            <a:fillRect/>
          </a:stretch>
        </p:blipFill>
        <p:spPr>
          <a:xfrm>
            <a:off x="4486275" y="690563"/>
            <a:ext cx="7616825" cy="5178425"/>
          </a:xfrm>
        </p:spPr>
      </p:pic>
      <p:sp>
        <p:nvSpPr>
          <p:cNvPr id="4" name="Text Placeholder 3">
            <a:extLst>
              <a:ext uri="{FF2B5EF4-FFF2-40B4-BE49-F238E27FC236}">
                <a16:creationId xmlns:a16="http://schemas.microsoft.com/office/drawing/2014/main" id="{18E8BA65-6379-4AFA-BDF9-C9212EDEDAB4}"/>
              </a:ext>
            </a:extLst>
          </p:cNvPr>
          <p:cNvSpPr>
            <a:spLocks noGrp="1"/>
          </p:cNvSpPr>
          <p:nvPr>
            <p:ph type="body" sz="half" idx="2"/>
          </p:nvPr>
        </p:nvSpPr>
        <p:spPr>
          <a:xfrm>
            <a:off x="451599" y="2057400"/>
            <a:ext cx="3932237" cy="3811588"/>
          </a:xfrm>
        </p:spPr>
        <p:txBody>
          <a:bodyPr/>
          <a:lstStyle/>
          <a:p>
            <a:pPr marL="342900" indent="-342900">
              <a:buFont typeface="+mj-lt"/>
              <a:buAutoNum type="arabicPeriod"/>
            </a:pPr>
            <a:r>
              <a:rPr lang="en-US"/>
              <a:t>The median duration is lower than average duration. This suggest that the distribution of rides duration are skewed to the right (positive skewness).</a:t>
            </a:r>
          </a:p>
          <a:p>
            <a:pPr marL="342900" indent="-342900">
              <a:buFont typeface="+mj-lt"/>
              <a:buAutoNum type="arabicPeriod"/>
            </a:pPr>
            <a:r>
              <a:rPr lang="en-US"/>
              <a:t>In contrast to Members, whose median trip duration is two-third of its average, the Casuals’ median trip is almost half of its average.</a:t>
            </a:r>
          </a:p>
          <a:p>
            <a:pPr marL="342900" indent="-342900">
              <a:buFont typeface="+mj-lt"/>
              <a:buAutoNum type="arabicPeriod"/>
            </a:pPr>
            <a:r>
              <a:rPr lang="en-US"/>
              <a:t>The skewed distribution is caused by a proportion of Casuals who use the bikes for far too long, which drags the average to be greater than the median.</a:t>
            </a:r>
          </a:p>
        </p:txBody>
      </p:sp>
    </p:spTree>
    <p:extLst>
      <p:ext uri="{BB962C8B-B14F-4D97-AF65-F5344CB8AC3E}">
        <p14:creationId xmlns:p14="http://schemas.microsoft.com/office/powerpoint/2010/main" val="303161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4DFC-ABCB-413D-AF6F-488E2DCC7999}"/>
              </a:ext>
            </a:extLst>
          </p:cNvPr>
          <p:cNvSpPr>
            <a:spLocks noGrp="1"/>
          </p:cNvSpPr>
          <p:nvPr>
            <p:ph type="title"/>
          </p:nvPr>
        </p:nvSpPr>
        <p:spPr>
          <a:xfrm>
            <a:off x="345058" y="365125"/>
            <a:ext cx="11479658" cy="1226359"/>
          </a:xfrm>
        </p:spPr>
        <p:txBody>
          <a:bodyPr/>
          <a:lstStyle/>
          <a:p>
            <a:pPr algn="ctr"/>
            <a:r>
              <a:rPr lang="en-US" b="1"/>
              <a:t>Trips Duration Trend by Month</a:t>
            </a:r>
          </a:p>
        </p:txBody>
      </p:sp>
      <p:sp>
        <p:nvSpPr>
          <p:cNvPr id="3" name="Text Placeholder 2">
            <a:extLst>
              <a:ext uri="{FF2B5EF4-FFF2-40B4-BE49-F238E27FC236}">
                <a16:creationId xmlns:a16="http://schemas.microsoft.com/office/drawing/2014/main" id="{F3CF783C-09F1-4409-B76B-A9B7CA971F2C}"/>
              </a:ext>
            </a:extLst>
          </p:cNvPr>
          <p:cNvSpPr>
            <a:spLocks noGrp="1"/>
          </p:cNvSpPr>
          <p:nvPr>
            <p:ph type="body" idx="1"/>
          </p:nvPr>
        </p:nvSpPr>
        <p:spPr>
          <a:xfrm>
            <a:off x="345058" y="5632058"/>
            <a:ext cx="5652517" cy="734233"/>
          </a:xfrm>
        </p:spPr>
        <p:txBody>
          <a:bodyPr>
            <a:normAutofit/>
          </a:bodyPr>
          <a:lstStyle/>
          <a:p>
            <a:r>
              <a:rPr lang="en-US" sz="1400" b="0"/>
              <a:t>Distinguished by membership type, there is no apparent trend in average duration of trips by month.</a:t>
            </a:r>
          </a:p>
        </p:txBody>
      </p:sp>
      <p:pic>
        <p:nvPicPr>
          <p:cNvPr id="12" name="Content Placeholder 11">
            <a:extLst>
              <a:ext uri="{FF2B5EF4-FFF2-40B4-BE49-F238E27FC236}">
                <a16:creationId xmlns:a16="http://schemas.microsoft.com/office/drawing/2014/main" id="{6A3B29EB-36BB-4503-B670-38C3432184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671" y="1728702"/>
            <a:ext cx="5405171" cy="3684588"/>
          </a:xfrm>
        </p:spPr>
      </p:pic>
      <p:sp>
        <p:nvSpPr>
          <p:cNvPr id="5" name="Text Placeholder 4">
            <a:extLst>
              <a:ext uri="{FF2B5EF4-FFF2-40B4-BE49-F238E27FC236}">
                <a16:creationId xmlns:a16="http://schemas.microsoft.com/office/drawing/2014/main" id="{7D9EB2FE-CAB9-467C-AC6F-A9657198FDF5}"/>
              </a:ext>
            </a:extLst>
          </p:cNvPr>
          <p:cNvSpPr>
            <a:spLocks noGrp="1"/>
          </p:cNvSpPr>
          <p:nvPr>
            <p:ph type="body" sz="quarter" idx="3"/>
          </p:nvPr>
        </p:nvSpPr>
        <p:spPr>
          <a:xfrm>
            <a:off x="6172200" y="5632058"/>
            <a:ext cx="5652516" cy="734233"/>
          </a:xfrm>
        </p:spPr>
        <p:txBody>
          <a:bodyPr>
            <a:normAutofit/>
          </a:bodyPr>
          <a:lstStyle/>
          <a:p>
            <a:r>
              <a:rPr lang="en-US" sz="1400" b="0"/>
              <a:t>However, if both duration of Casuals and Members are combined, the trips duration are lower in winter seasons (around November, December, and January).</a:t>
            </a:r>
          </a:p>
        </p:txBody>
      </p:sp>
      <p:pic>
        <p:nvPicPr>
          <p:cNvPr id="14" name="Content Placeholder 13">
            <a:extLst>
              <a:ext uri="{FF2B5EF4-FFF2-40B4-BE49-F238E27FC236}">
                <a16:creationId xmlns:a16="http://schemas.microsoft.com/office/drawing/2014/main" id="{0806938C-EDA1-4571-97B5-C91A6B42B3D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6158" y="1780461"/>
            <a:ext cx="5405171" cy="3684588"/>
          </a:xfrm>
        </p:spPr>
      </p:pic>
    </p:spTree>
    <p:extLst>
      <p:ext uri="{BB962C8B-B14F-4D97-AF65-F5344CB8AC3E}">
        <p14:creationId xmlns:p14="http://schemas.microsoft.com/office/powerpoint/2010/main" val="189498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4DFC-ABCB-413D-AF6F-488E2DCC7999}"/>
              </a:ext>
            </a:extLst>
          </p:cNvPr>
          <p:cNvSpPr>
            <a:spLocks noGrp="1"/>
          </p:cNvSpPr>
          <p:nvPr>
            <p:ph type="title"/>
          </p:nvPr>
        </p:nvSpPr>
        <p:spPr>
          <a:xfrm>
            <a:off x="345058" y="365125"/>
            <a:ext cx="11479658" cy="1226359"/>
          </a:xfrm>
        </p:spPr>
        <p:txBody>
          <a:bodyPr/>
          <a:lstStyle/>
          <a:p>
            <a:pPr algn="ctr"/>
            <a:r>
              <a:rPr lang="en-US" b="1"/>
              <a:t>Trips Duration Trend by Month</a:t>
            </a:r>
          </a:p>
        </p:txBody>
      </p:sp>
      <p:pic>
        <p:nvPicPr>
          <p:cNvPr id="10" name="Content Placeholder 9">
            <a:extLst>
              <a:ext uri="{FF2B5EF4-FFF2-40B4-BE49-F238E27FC236}">
                <a16:creationId xmlns:a16="http://schemas.microsoft.com/office/drawing/2014/main" id="{1064C71A-2E52-412B-BC7D-B5C502B940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8446" y="1849472"/>
            <a:ext cx="5405171" cy="3684588"/>
          </a:xfrm>
        </p:spPr>
      </p:pic>
      <p:sp>
        <p:nvSpPr>
          <p:cNvPr id="5" name="Text Placeholder 4">
            <a:extLst>
              <a:ext uri="{FF2B5EF4-FFF2-40B4-BE49-F238E27FC236}">
                <a16:creationId xmlns:a16="http://schemas.microsoft.com/office/drawing/2014/main" id="{7D9EB2FE-CAB9-467C-AC6F-A9657198FDF5}"/>
              </a:ext>
            </a:extLst>
          </p:cNvPr>
          <p:cNvSpPr>
            <a:spLocks noGrp="1"/>
          </p:cNvSpPr>
          <p:nvPr>
            <p:ph type="body" sz="quarter" idx="3"/>
          </p:nvPr>
        </p:nvSpPr>
        <p:spPr>
          <a:xfrm>
            <a:off x="3411754" y="5701068"/>
            <a:ext cx="5652516" cy="734233"/>
          </a:xfrm>
        </p:spPr>
        <p:txBody>
          <a:bodyPr>
            <a:normAutofit/>
          </a:bodyPr>
          <a:lstStyle/>
          <a:p>
            <a:pPr algn="ctr"/>
            <a:r>
              <a:rPr lang="en-US" sz="1800" b="0"/>
              <a:t>The trend of lower trips duration during winter seasons are also apparent using median metric.</a:t>
            </a:r>
          </a:p>
        </p:txBody>
      </p:sp>
      <p:pic>
        <p:nvPicPr>
          <p:cNvPr id="12" name="Content Placeholder 11">
            <a:extLst>
              <a:ext uri="{FF2B5EF4-FFF2-40B4-BE49-F238E27FC236}">
                <a16:creationId xmlns:a16="http://schemas.microsoft.com/office/drawing/2014/main" id="{3243ECA2-82D8-419E-83D6-1B2398B9193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6158" y="1849472"/>
            <a:ext cx="5405171" cy="3684588"/>
          </a:xfrm>
        </p:spPr>
      </p:pic>
    </p:spTree>
    <p:extLst>
      <p:ext uri="{BB962C8B-B14F-4D97-AF65-F5344CB8AC3E}">
        <p14:creationId xmlns:p14="http://schemas.microsoft.com/office/powerpoint/2010/main" val="217172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4DFC-ABCB-413D-AF6F-488E2DCC7999}"/>
              </a:ext>
            </a:extLst>
          </p:cNvPr>
          <p:cNvSpPr>
            <a:spLocks noGrp="1"/>
          </p:cNvSpPr>
          <p:nvPr>
            <p:ph type="title"/>
          </p:nvPr>
        </p:nvSpPr>
        <p:spPr>
          <a:xfrm>
            <a:off x="345058" y="365125"/>
            <a:ext cx="11479658" cy="1226359"/>
          </a:xfrm>
        </p:spPr>
        <p:txBody>
          <a:bodyPr/>
          <a:lstStyle/>
          <a:p>
            <a:pPr algn="ctr"/>
            <a:r>
              <a:rPr lang="en-US" b="1"/>
              <a:t>Trips Number Trend by Month</a:t>
            </a:r>
          </a:p>
        </p:txBody>
      </p:sp>
      <p:pic>
        <p:nvPicPr>
          <p:cNvPr id="8" name="Content Placeholder 7">
            <a:extLst>
              <a:ext uri="{FF2B5EF4-FFF2-40B4-BE49-F238E27FC236}">
                <a16:creationId xmlns:a16="http://schemas.microsoft.com/office/drawing/2014/main" id="{560EA9CD-C29D-47E7-B478-E39A9723D64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8446" y="1780455"/>
            <a:ext cx="5405171" cy="3684588"/>
          </a:xfrm>
        </p:spPr>
      </p:pic>
      <p:pic>
        <p:nvPicPr>
          <p:cNvPr id="10" name="Content Placeholder 9">
            <a:extLst>
              <a:ext uri="{FF2B5EF4-FFF2-40B4-BE49-F238E27FC236}">
                <a16:creationId xmlns:a16="http://schemas.microsoft.com/office/drawing/2014/main" id="{3371620A-1171-4977-A0D2-265E9E816AF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6158" y="1780455"/>
            <a:ext cx="5405171" cy="3684588"/>
          </a:xfrm>
        </p:spPr>
      </p:pic>
      <p:sp>
        <p:nvSpPr>
          <p:cNvPr id="11" name="Text Placeholder 4">
            <a:extLst>
              <a:ext uri="{FF2B5EF4-FFF2-40B4-BE49-F238E27FC236}">
                <a16:creationId xmlns:a16="http://schemas.microsoft.com/office/drawing/2014/main" id="{88CC52DE-D22C-4D07-A17F-5C329A241354}"/>
              </a:ext>
            </a:extLst>
          </p:cNvPr>
          <p:cNvSpPr txBox="1">
            <a:spLocks/>
          </p:cNvSpPr>
          <p:nvPr/>
        </p:nvSpPr>
        <p:spPr>
          <a:xfrm>
            <a:off x="2219216" y="5701068"/>
            <a:ext cx="8037592" cy="734233"/>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800" b="0"/>
              <a:t>As expected, the trend of lower trips number during winter seasons are also confirmed, with Members having far lower number of rides. This might suggest that Members prefer using other mode of transportation for work commute instead of bikes during winter.</a:t>
            </a:r>
          </a:p>
        </p:txBody>
      </p:sp>
    </p:spTree>
    <p:extLst>
      <p:ext uri="{BB962C8B-B14F-4D97-AF65-F5344CB8AC3E}">
        <p14:creationId xmlns:p14="http://schemas.microsoft.com/office/powerpoint/2010/main" val="47137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0CEB-F107-47D0-B921-E6A72F1C1B40}"/>
              </a:ext>
            </a:extLst>
          </p:cNvPr>
          <p:cNvSpPr>
            <a:spLocks noGrp="1"/>
          </p:cNvSpPr>
          <p:nvPr>
            <p:ph type="title"/>
          </p:nvPr>
        </p:nvSpPr>
        <p:spPr>
          <a:xfrm>
            <a:off x="839788" y="365126"/>
            <a:ext cx="10515600" cy="1109992"/>
          </a:xfrm>
        </p:spPr>
        <p:txBody>
          <a:bodyPr>
            <a:normAutofit fontScale="90000"/>
          </a:bodyPr>
          <a:lstStyle/>
          <a:p>
            <a:pPr algn="ctr"/>
            <a:r>
              <a:rPr lang="en-US" b="1"/>
              <a:t>The Trips Number by Stations and Day of the Week</a:t>
            </a:r>
          </a:p>
        </p:txBody>
      </p:sp>
      <p:sp>
        <p:nvSpPr>
          <p:cNvPr id="3" name="Text Placeholder 2">
            <a:extLst>
              <a:ext uri="{FF2B5EF4-FFF2-40B4-BE49-F238E27FC236}">
                <a16:creationId xmlns:a16="http://schemas.microsoft.com/office/drawing/2014/main" id="{C8835821-D6CF-403A-B806-F474EEA35065}"/>
              </a:ext>
            </a:extLst>
          </p:cNvPr>
          <p:cNvSpPr>
            <a:spLocks noGrp="1"/>
          </p:cNvSpPr>
          <p:nvPr>
            <p:ph type="body" idx="1"/>
          </p:nvPr>
        </p:nvSpPr>
        <p:spPr>
          <a:xfrm>
            <a:off x="839788" y="5814196"/>
            <a:ext cx="10515600" cy="767751"/>
          </a:xfrm>
        </p:spPr>
        <p:txBody>
          <a:bodyPr>
            <a:normAutofit/>
          </a:bodyPr>
          <a:lstStyle/>
          <a:p>
            <a:r>
              <a:rPr lang="en-US" sz="1600" b="0"/>
              <a:t>In total, the number of rides are highest at Streeter Dr &amp; Grand Ave. It’s also apparent from the chart that in some stations the colors are darker on weekends than on weekdays. The opposite is true in some other stations. This might be related to the station location’s proximity to business district or leisure spots.</a:t>
            </a:r>
          </a:p>
        </p:txBody>
      </p:sp>
      <p:pic>
        <p:nvPicPr>
          <p:cNvPr id="10" name="Content Placeholder 9">
            <a:extLst>
              <a:ext uri="{FF2B5EF4-FFF2-40B4-BE49-F238E27FC236}">
                <a16:creationId xmlns:a16="http://schemas.microsoft.com/office/drawing/2014/main" id="{905AEB07-0D78-4F45-8026-10982055BD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60855" y="1625182"/>
            <a:ext cx="9473465" cy="4059238"/>
          </a:xfrm>
        </p:spPr>
      </p:pic>
    </p:spTree>
    <p:extLst>
      <p:ext uri="{BB962C8B-B14F-4D97-AF65-F5344CB8AC3E}">
        <p14:creationId xmlns:p14="http://schemas.microsoft.com/office/powerpoint/2010/main" val="171504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1304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Cyclistic:</vt:lpstr>
      <vt:lpstr>Background</vt:lpstr>
      <vt:lpstr>Number of Rides Trend</vt:lpstr>
      <vt:lpstr>Average Duration Trend</vt:lpstr>
      <vt:lpstr>Median Duration Trend</vt:lpstr>
      <vt:lpstr>Trips Duration Trend by Month</vt:lpstr>
      <vt:lpstr>Trips Duration Trend by Month</vt:lpstr>
      <vt:lpstr>Trips Number Trend by Month</vt:lpstr>
      <vt:lpstr>The Trips Number by Stations and Day of the Week</vt:lpstr>
      <vt:lpstr>Trips Duration Distribution</vt:lpstr>
      <vt:lpstr>Observations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WIDI-INVESTASI</dc:creator>
  <cp:lastModifiedBy>WIDI-INVESTASI</cp:lastModifiedBy>
  <cp:revision>12</cp:revision>
  <dcterms:created xsi:type="dcterms:W3CDTF">2021-07-31T06:37:03Z</dcterms:created>
  <dcterms:modified xsi:type="dcterms:W3CDTF">2021-07-31T07:34:37Z</dcterms:modified>
</cp:coreProperties>
</file>