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3" r:id="rId5"/>
    <p:sldId id="274" r:id="rId6"/>
    <p:sldId id="262" r:id="rId7"/>
    <p:sldId id="263" r:id="rId8"/>
    <p:sldId id="264" r:id="rId9"/>
    <p:sldId id="269" r:id="rId10"/>
    <p:sldId id="271" r:id="rId11"/>
    <p:sldId id="266" r:id="rId12"/>
    <p:sldId id="272" r:id="rId13"/>
    <p:sldId id="267" r:id="rId14"/>
    <p:sldId id="27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j-bu-702" initials="t" lastIdx="1" clrIdx="0">
    <p:extLst>
      <p:ext uri="{19B8F6BF-5375-455C-9EA6-DF929625EA0E}">
        <p15:presenceInfo xmlns:p15="http://schemas.microsoft.com/office/powerpoint/2012/main" userId="tj-bu-70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56" autoAdjust="0"/>
    <p:restoredTop sz="94660"/>
  </p:normalViewPr>
  <p:slideViewPr>
    <p:cSldViewPr>
      <p:cViewPr varScale="1">
        <p:scale>
          <a:sx n="103" d="100"/>
          <a:sy n="103" d="100"/>
        </p:scale>
        <p:origin x="90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자기계발서 판매량 변화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판매량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C4C-4E84-971F-11D7ECFAF0F9}"/>
                </c:ext>
              </c:extLst>
            </c:dLbl>
            <c:dLbl>
              <c:idx val="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C4C-4E84-971F-11D7ECFAF0F9}"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410000</c:v>
                </c:pt>
                <c:pt idx="1">
                  <c:v>220000</c:v>
                </c:pt>
                <c:pt idx="2">
                  <c:v>257300</c:v>
                </c:pt>
                <c:pt idx="3">
                  <c:v>350000</c:v>
                </c:pt>
                <c:pt idx="4">
                  <c:v>466300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4C-4E84-971F-11D7ECFAF0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1177424"/>
        <c:axId val="554883072"/>
      </c:lineChart>
      <c:catAx>
        <c:axId val="421177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pPr>
            <a:endParaRPr lang="ko-KR"/>
          </a:p>
        </c:txPr>
        <c:crossAx val="554883072"/>
        <c:crosses val="autoZero"/>
        <c:auto val="1"/>
        <c:lblAlgn val="ctr"/>
        <c:lblOffset val="100"/>
        <c:noMultiLvlLbl val="0"/>
      </c:catAx>
      <c:valAx>
        <c:axId val="554883072"/>
        <c:scaling>
          <c:orientation val="minMax"/>
          <c:min val="2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1177424"/>
        <c:crosses val="autoZero"/>
        <c:crossBetween val="between"/>
        <c:majorUnit val="100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34CE5-7CEF-4A62-98C1-178A2938D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580FDA-B496-4AA6-9306-DB9858A5F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41A31-5838-4317-8F30-2C2055A8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B84E-A700-4DA5-871A-D6E875FE265D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18F75-ED40-4FC3-94AD-053BABA3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226BE-E3FF-423E-BD36-B1FA4DAE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9C6E-F5DA-43B1-AD2D-1102DE18D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59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66FD2-5497-458F-B957-7CA157EF5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FF74A6-8CB7-4F5B-B919-6F363473F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DE6F07-9DAA-43A9-B358-DA6BC4820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B84E-A700-4DA5-871A-D6E875FE265D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C7BA33-8A9D-4BA3-9F8B-DFB0566F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1B944-9D0F-4E17-AC35-D98EE04D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9C6E-F5DA-43B1-AD2D-1102DE18D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43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F9684F-F0DB-467B-AAF7-644D200F7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1E6C12-A0E7-4EEA-B16C-61FA9389A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48EF9-5BC9-4A1E-873A-742C35D0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B84E-A700-4DA5-871A-D6E875FE265D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89CC29-A4B8-4273-B774-A9865594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A763C-F87F-41C6-BBDB-EC432108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9C6E-F5DA-43B1-AD2D-1102DE18D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43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9AF62-5DA2-4E48-801A-DFC12291B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81033C-FD5A-4D29-97DC-C35D653B1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14ADD-DF94-453E-AB50-7709EF86F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B84E-A700-4DA5-871A-D6E875FE265D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E52DA5-60CA-459A-ACA7-007A78878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BCD78D-8E22-40B1-9DB5-53AF6EA2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9C6E-F5DA-43B1-AD2D-1102DE18D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03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35D81-18B5-40DA-ABD5-F3F6B745B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EF748B-4FDC-43E7-ACCB-796D901CD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02CF2-5340-4175-BF95-17B418C6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B84E-A700-4DA5-871A-D6E875FE265D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E9426-56AA-4323-AB6C-EFB82539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B143F2-37FF-430A-9AA7-F9FEE3D2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9C6E-F5DA-43B1-AD2D-1102DE18D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59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7F512-DF44-49FC-9CF2-B1EF4449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518DA-37D5-4117-A046-84D35B1B0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8DB489-DA44-4E01-9E93-3D7CF30D5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2B16CC-0FF4-432A-81C5-0F461C57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B84E-A700-4DA5-871A-D6E875FE265D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EEA143-5A24-422D-835F-EC260C527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4AE0CB-7620-47A8-9117-D8E126FC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9C6E-F5DA-43B1-AD2D-1102DE18D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0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3EDE7-22E0-4243-9131-97894F4A9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6B99DC-964F-460D-9169-44FD29748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2900A0-F678-4393-82E3-EC31D838C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9A10F1-4E03-4615-82EA-1D54DDB70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B4DE56-31FB-4E5D-AA3E-22613BA88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F299A3-95F4-4964-A972-AADDBA93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B84E-A700-4DA5-871A-D6E875FE265D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0DC6DB-B1F2-458C-A15C-F316376B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AFD95C-DFE9-425A-889F-4C92905D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9C6E-F5DA-43B1-AD2D-1102DE18D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4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3980A-4687-415C-9D14-76E967709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4BBE32-EB05-4C97-A528-4FB5D9D1B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B84E-A700-4DA5-871A-D6E875FE265D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3302FB-A114-49EC-9182-94F032DDC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DAC532-0965-499F-89B7-573E392F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9C6E-F5DA-43B1-AD2D-1102DE18D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07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9E3F2A-1F73-4FD6-90A8-9E0FF56D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B84E-A700-4DA5-871A-D6E875FE265D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E871EA-663F-4D7C-90DF-3DFBC74B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672F9B-35F1-4230-AAF1-D4DACC84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9C6E-F5DA-43B1-AD2D-1102DE18D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30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2C950-39CC-463F-A9D8-188CDF029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27B16F-BAF4-47E9-B428-7742F2F7B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01152D-970D-42E5-B59B-EB7EAC1D3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B03D03-A78E-4371-B80E-5CDAEDCD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B84E-A700-4DA5-871A-D6E875FE265D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023508-B88F-4B35-A4E7-93256BCA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5113B7-25B1-4B52-B166-331463D48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9C6E-F5DA-43B1-AD2D-1102DE18D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78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0B2F7-5E16-4B3F-9454-5A429978E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9A8160-3EA0-486D-AA92-33A0DE1AF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BA7803-4833-45B4-9706-2B4B3D21D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9EC95A-0F10-4D29-9B1F-5D55B41E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B84E-A700-4DA5-871A-D6E875FE265D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39D19-D9D1-42AC-9CCA-FF208126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9371D6-17DB-4808-85E8-A8A9A983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9C6E-F5DA-43B1-AD2D-1102DE18D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70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A202D2-B90D-4B1E-A7FC-CC17E6CFF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830E0F-E2A6-4BD1-9B2C-5BF719DD9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13BCD-1E8D-4D4C-BB73-8135364AF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B84E-A700-4DA5-871A-D6E875FE265D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9A609C-55D2-43DB-BF63-611BDCD9B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7605AC-9772-438C-A4AA-9D77AF4C1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69C6E-F5DA-43B1-AD2D-1102DE18D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61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자기계발서에 대한 이미지 검색결과">
            <a:extLst>
              <a:ext uri="{FF2B5EF4-FFF2-40B4-BE49-F238E27FC236}">
                <a16:creationId xmlns:a16="http://schemas.microsoft.com/office/drawing/2014/main" id="{BFB89E3C-F388-4CA5-B6D6-23444C272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" y="23365"/>
            <a:ext cx="12159916" cy="685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B5AE505-9EF4-49CE-B544-9EB097206770}"/>
              </a:ext>
            </a:extLst>
          </p:cNvPr>
          <p:cNvSpPr/>
          <p:nvPr/>
        </p:nvSpPr>
        <p:spPr>
          <a:xfrm>
            <a:off x="-16042" y="-1"/>
            <a:ext cx="12224084" cy="6873451"/>
          </a:xfrm>
          <a:prstGeom prst="rect">
            <a:avLst/>
          </a:prstGeom>
          <a:solidFill>
            <a:schemeClr val="tx2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C11288-335D-4A61-B379-FBE83CCA410E}"/>
              </a:ext>
            </a:extLst>
          </p:cNvPr>
          <p:cNvSpPr/>
          <p:nvPr/>
        </p:nvSpPr>
        <p:spPr>
          <a:xfrm>
            <a:off x="-32084" y="2476105"/>
            <a:ext cx="12224084" cy="2014745"/>
          </a:xfrm>
          <a:prstGeom prst="rect">
            <a:avLst/>
          </a:prstGeom>
          <a:solidFill>
            <a:schemeClr val="bg1">
              <a:lumMod val="8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66B5AB-E4CC-4DB5-8AA4-222CDCE18ECC}"/>
              </a:ext>
            </a:extLst>
          </p:cNvPr>
          <p:cNvSpPr/>
          <p:nvPr/>
        </p:nvSpPr>
        <p:spPr>
          <a:xfrm>
            <a:off x="124982" y="111581"/>
            <a:ext cx="11942035" cy="6634836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AF727-65ED-490D-9A6B-327C03DE29C9}"/>
              </a:ext>
            </a:extLst>
          </p:cNvPr>
          <p:cNvSpPr txBox="1"/>
          <p:nvPr/>
        </p:nvSpPr>
        <p:spPr>
          <a:xfrm>
            <a:off x="4727848" y="2876041"/>
            <a:ext cx="6624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자기계발서 읽었다는 건 </a:t>
            </a:r>
            <a:r>
              <a:rPr lang="en-US" altLang="ko-KR" sz="3600" dirty="0">
                <a:solidFill>
                  <a:srgbClr val="FFC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“</a:t>
            </a:r>
            <a:r>
              <a:rPr lang="ko-KR" altLang="en-US" sz="3600" dirty="0">
                <a:solidFill>
                  <a:srgbClr val="FFC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낚였다</a:t>
            </a:r>
            <a:r>
              <a:rPr lang="en-US" altLang="ko-KR" sz="3600" dirty="0">
                <a:solidFill>
                  <a:srgbClr val="FFC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“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는 뜻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?</a:t>
            </a:r>
          </a:p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                                                       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*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출판사 홍보 문구의 함정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9BE57D-0C6E-4167-A1EE-9A88036C2E5D}"/>
              </a:ext>
            </a:extLst>
          </p:cNvPr>
          <p:cNvSpPr txBox="1"/>
          <p:nvPr/>
        </p:nvSpPr>
        <p:spPr>
          <a:xfrm>
            <a:off x="9552384" y="4869160"/>
            <a:ext cx="28803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C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|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Team Project </a:t>
            </a:r>
          </a:p>
          <a:p>
            <a:r>
              <a:rPr lang="en-US" altLang="ko-KR" sz="1600" dirty="0">
                <a:solidFill>
                  <a:srgbClr val="FFC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|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김인애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김현정</a:t>
            </a:r>
            <a:endParaRPr lang="en-US" altLang="ko-KR" sz="1600" dirty="0">
              <a:solidFill>
                <a:schemeClr val="bg1">
                  <a:lumMod val="7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FFC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|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2020-01-28 </a:t>
            </a:r>
          </a:p>
        </p:txBody>
      </p:sp>
    </p:spTree>
    <p:extLst>
      <p:ext uri="{BB962C8B-B14F-4D97-AF65-F5344CB8AC3E}">
        <p14:creationId xmlns:p14="http://schemas.microsoft.com/office/powerpoint/2010/main" val="354349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자기계발서에 대한 이미지 검색결과">
            <a:extLst>
              <a:ext uri="{FF2B5EF4-FFF2-40B4-BE49-F238E27FC236}">
                <a16:creationId xmlns:a16="http://schemas.microsoft.com/office/drawing/2014/main" id="{C9E84296-12CA-4E53-9E2D-0D7587B7C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0101"/>
            <a:ext cx="12192000" cy="686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B5AE505-9EF4-49CE-B544-9EB0972067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E6468A-086A-4965-837C-2645356336D3}"/>
              </a:ext>
            </a:extLst>
          </p:cNvPr>
          <p:cNvSpPr/>
          <p:nvPr/>
        </p:nvSpPr>
        <p:spPr>
          <a:xfrm>
            <a:off x="130628" y="106532"/>
            <a:ext cx="11942035" cy="6634836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416443-7A7B-484B-B531-36FD06284382}"/>
              </a:ext>
            </a:extLst>
          </p:cNvPr>
          <p:cNvSpPr/>
          <p:nvPr/>
        </p:nvSpPr>
        <p:spPr>
          <a:xfrm>
            <a:off x="914399" y="741405"/>
            <a:ext cx="2364259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9E7F9-08F8-4890-8EA3-B20502987BA5}"/>
              </a:ext>
            </a:extLst>
          </p:cNvPr>
          <p:cNvSpPr txBox="1"/>
          <p:nvPr/>
        </p:nvSpPr>
        <p:spPr>
          <a:xfrm>
            <a:off x="914399" y="332656"/>
            <a:ext cx="352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과정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3-2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서평과 리뷰 비교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A9D21B-2279-4A6D-AF45-767E4335D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68761"/>
            <a:ext cx="4979506" cy="230505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77F54B4-C1A7-467C-91A6-697C49C51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75060"/>
            <a:ext cx="2365554" cy="214153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49B1D05-014E-4E6E-A156-9CA4C8B6EF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86" y="3944236"/>
            <a:ext cx="2394615" cy="21626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4BB17F3-751C-49EA-AA94-596488B69E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6494" y="3782970"/>
            <a:ext cx="4331434" cy="23336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8A046B-FC9F-45E2-B298-4A5097392E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6494" y="1268760"/>
            <a:ext cx="4331434" cy="2305050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2F1B8DD-7A8F-4CA7-BF5E-5EC7F8CCAFA7}"/>
              </a:ext>
            </a:extLst>
          </p:cNvPr>
          <p:cNvSpPr/>
          <p:nvPr/>
        </p:nvSpPr>
        <p:spPr>
          <a:xfrm>
            <a:off x="1991544" y="2021930"/>
            <a:ext cx="360040" cy="148284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8478226-68CE-4196-80E3-ABFDC1A1615E}"/>
              </a:ext>
            </a:extLst>
          </p:cNvPr>
          <p:cNvSpPr/>
          <p:nvPr/>
        </p:nvSpPr>
        <p:spPr>
          <a:xfrm>
            <a:off x="2692618" y="2018164"/>
            <a:ext cx="360040" cy="148284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4D0C0BD-1E60-4271-9235-25C2D97985E6}"/>
              </a:ext>
            </a:extLst>
          </p:cNvPr>
          <p:cNvSpPr/>
          <p:nvPr/>
        </p:nvSpPr>
        <p:spPr>
          <a:xfrm>
            <a:off x="1298896" y="4140582"/>
            <a:ext cx="360040" cy="199729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9C7E1B-780F-4B89-83CF-69068143BD25}"/>
              </a:ext>
            </a:extLst>
          </p:cNvPr>
          <p:cNvSpPr txBox="1"/>
          <p:nvPr/>
        </p:nvSpPr>
        <p:spPr>
          <a:xfrm>
            <a:off x="1644993" y="3732280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C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?</a:t>
            </a:r>
            <a:endParaRPr lang="ko-KR" altLang="en-US" b="1" dirty="0">
              <a:solidFill>
                <a:srgbClr val="FFC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303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자기계발서에 대한 이미지 검색결과">
            <a:extLst>
              <a:ext uri="{FF2B5EF4-FFF2-40B4-BE49-F238E27FC236}">
                <a16:creationId xmlns:a16="http://schemas.microsoft.com/office/drawing/2014/main" id="{C66E410E-7172-4748-AC34-DFD9C0F5A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793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B5AE505-9EF4-49CE-B544-9EB0972067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E6468A-086A-4965-837C-2645356336D3}"/>
              </a:ext>
            </a:extLst>
          </p:cNvPr>
          <p:cNvSpPr/>
          <p:nvPr/>
        </p:nvSpPr>
        <p:spPr>
          <a:xfrm>
            <a:off x="130628" y="106532"/>
            <a:ext cx="11942035" cy="6634836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416443-7A7B-484B-B531-36FD06284382}"/>
              </a:ext>
            </a:extLst>
          </p:cNvPr>
          <p:cNvSpPr/>
          <p:nvPr/>
        </p:nvSpPr>
        <p:spPr>
          <a:xfrm>
            <a:off x="914399" y="741405"/>
            <a:ext cx="2364259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9E7F9-08F8-4890-8EA3-B20502987BA5}"/>
              </a:ext>
            </a:extLst>
          </p:cNvPr>
          <p:cNvSpPr txBox="1"/>
          <p:nvPr/>
        </p:nvSpPr>
        <p:spPr>
          <a:xfrm>
            <a:off x="914399" y="332656"/>
            <a:ext cx="302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결과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1-1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모서리가 둥근 직사각형 13">
            <a:extLst>
              <a:ext uri="{FF2B5EF4-FFF2-40B4-BE49-F238E27FC236}">
                <a16:creationId xmlns:a16="http://schemas.microsoft.com/office/drawing/2014/main" id="{F0FCC4B8-085E-452E-84D1-209B2A7A31AB}"/>
              </a:ext>
            </a:extLst>
          </p:cNvPr>
          <p:cNvSpPr/>
          <p:nvPr/>
        </p:nvSpPr>
        <p:spPr>
          <a:xfrm>
            <a:off x="1050136" y="1418019"/>
            <a:ext cx="10081120" cy="1512169"/>
          </a:xfrm>
          <a:prstGeom prst="roundRect">
            <a:avLst>
              <a:gd name="adj" fmla="val 13908"/>
            </a:avLst>
          </a:prstGeom>
          <a:solidFill>
            <a:schemeClr val="bg2">
              <a:lumMod val="2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리뷰에 자주 사용된 단어 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“</a:t>
            </a:r>
            <a:r>
              <a:rPr lang="ko-KR" altLang="en-US" sz="1200" dirty="0">
                <a:solidFill>
                  <a:srgbClr val="FFC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유튜브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“, </a:t>
            </a: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출판사의 홍보 문구 어디에서도 유투브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동영상 등 발견되지 않고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“</a:t>
            </a: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합격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”, “</a:t>
            </a: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방법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”</a:t>
            </a: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등의 키워드만 주로 확인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수집된 리뷰에서 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“</a:t>
            </a: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유튜브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”</a:t>
            </a: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검색하여 확인 시 작가의 </a:t>
            </a:r>
            <a:r>
              <a:rPr lang="ko-KR" altLang="en-US" sz="1200" dirty="0">
                <a:solidFill>
                  <a:srgbClr val="FFC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유튜브를 통해 구입</a:t>
            </a: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한 독자의 부정리뷰 다수 발견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       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*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실제 리뷰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))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유투브에서 설명하신 내용보다 자세하지 않고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정리된 느낌도 없습니다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                              변호사님 유튜브 영상과 특별히 다른 내용은 거의 없는 것 같습니다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                              유튜브 보고 구입했어요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조금 아쉬워요</a:t>
            </a: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                            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</a:t>
            </a:r>
            <a:r>
              <a:rPr lang="ko-KR" altLang="en-US" sz="1200" dirty="0">
                <a:solidFill>
                  <a:srgbClr val="FFC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작가가 운영중인 유투브</a:t>
            </a: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와 책 내용이 다르지 않다면 도서 구매율이 떨어지므로 </a:t>
            </a:r>
            <a:r>
              <a:rPr lang="ko-KR" altLang="en-US" sz="1200" dirty="0">
                <a:solidFill>
                  <a:srgbClr val="FFC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의도적으로 제외</a:t>
            </a: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한 것으로 판단됨 </a:t>
            </a:r>
            <a:endParaRPr lang="en-US" altLang="ko-KR" sz="900" dirty="0"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C0622C2-CCAE-4BE3-9742-83DD541F75FA}"/>
              </a:ext>
            </a:extLst>
          </p:cNvPr>
          <p:cNvSpPr/>
          <p:nvPr/>
        </p:nvSpPr>
        <p:spPr>
          <a:xfrm>
            <a:off x="1050136" y="968640"/>
            <a:ext cx="4541808" cy="30531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도서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1.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나는 무조건 합격하는 공부만 한다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0C0A446-CD19-421C-9E0A-3D5BE7F69F47}"/>
              </a:ext>
            </a:extLst>
          </p:cNvPr>
          <p:cNvGrpSpPr/>
          <p:nvPr/>
        </p:nvGrpSpPr>
        <p:grpSpPr>
          <a:xfrm>
            <a:off x="1061085" y="3140968"/>
            <a:ext cx="10081120" cy="3168352"/>
            <a:chOff x="1055440" y="1418019"/>
            <a:chExt cx="10081120" cy="312875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E2567A4-F846-46EC-95DD-F17143BAA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440" y="1418019"/>
              <a:ext cx="4320480" cy="312875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C9F5038-21D1-4E8B-B758-EA3D579F9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4262" y="1418019"/>
              <a:ext cx="5012298" cy="3128755"/>
            </a:xfrm>
            <a:prstGeom prst="rect">
              <a:avLst/>
            </a:prstGeom>
          </p:spPr>
        </p:pic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1BD8099-C5B0-4C5E-8A69-6FFBDE82F256}"/>
                </a:ext>
              </a:extLst>
            </p:cNvPr>
            <p:cNvSpPr/>
            <p:nvPr/>
          </p:nvSpPr>
          <p:spPr>
            <a:xfrm>
              <a:off x="6124262" y="1487028"/>
              <a:ext cx="2131978" cy="251521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7915C05-76E6-483A-BD06-259356418A48}"/>
                </a:ext>
              </a:extLst>
            </p:cNvPr>
            <p:cNvSpPr/>
            <p:nvPr/>
          </p:nvSpPr>
          <p:spPr>
            <a:xfrm>
              <a:off x="7248128" y="1837723"/>
              <a:ext cx="864096" cy="172954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2FDE7988-7F96-4D0F-88FE-007A747AC75D}"/>
                </a:ext>
              </a:extLst>
            </p:cNvPr>
            <p:cNvSpPr/>
            <p:nvPr/>
          </p:nvSpPr>
          <p:spPr>
            <a:xfrm>
              <a:off x="9768408" y="1845939"/>
              <a:ext cx="432048" cy="172954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6151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자기계발서에 대한 이미지 검색결과">
            <a:extLst>
              <a:ext uri="{FF2B5EF4-FFF2-40B4-BE49-F238E27FC236}">
                <a16:creationId xmlns:a16="http://schemas.microsoft.com/office/drawing/2014/main" id="{D3334F3D-D1F4-4901-8127-8009DA013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" y="16503"/>
            <a:ext cx="12180709" cy="684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B5AE505-9EF4-49CE-B544-9EB0972067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E6468A-086A-4965-837C-2645356336D3}"/>
              </a:ext>
            </a:extLst>
          </p:cNvPr>
          <p:cNvSpPr/>
          <p:nvPr/>
        </p:nvSpPr>
        <p:spPr>
          <a:xfrm>
            <a:off x="130628" y="106532"/>
            <a:ext cx="11942035" cy="6634836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416443-7A7B-484B-B531-36FD06284382}"/>
              </a:ext>
            </a:extLst>
          </p:cNvPr>
          <p:cNvSpPr/>
          <p:nvPr/>
        </p:nvSpPr>
        <p:spPr>
          <a:xfrm>
            <a:off x="914399" y="741405"/>
            <a:ext cx="2364259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9E7F9-08F8-4890-8EA3-B20502987BA5}"/>
              </a:ext>
            </a:extLst>
          </p:cNvPr>
          <p:cNvSpPr txBox="1"/>
          <p:nvPr/>
        </p:nvSpPr>
        <p:spPr>
          <a:xfrm>
            <a:off x="914399" y="332656"/>
            <a:ext cx="302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결과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1-2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2" name="모서리가 둥근 직사각형 13">
            <a:extLst>
              <a:ext uri="{FF2B5EF4-FFF2-40B4-BE49-F238E27FC236}">
                <a16:creationId xmlns:a16="http://schemas.microsoft.com/office/drawing/2014/main" id="{F60D6052-CE01-41AD-B2F4-140877F3F7D2}"/>
              </a:ext>
            </a:extLst>
          </p:cNvPr>
          <p:cNvSpPr/>
          <p:nvPr/>
        </p:nvSpPr>
        <p:spPr>
          <a:xfrm>
            <a:off x="1050136" y="1417636"/>
            <a:ext cx="10081120" cy="1513088"/>
          </a:xfrm>
          <a:prstGeom prst="roundRect">
            <a:avLst>
              <a:gd name="adj" fmla="val 13908"/>
            </a:avLst>
          </a:prstGeom>
          <a:solidFill>
            <a:schemeClr val="bg2">
              <a:lumMod val="2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다른 도서와 달리 </a:t>
            </a:r>
            <a:r>
              <a:rPr lang="ko-KR" altLang="en-US" sz="1050" dirty="0">
                <a:solidFill>
                  <a:srgbClr val="FFC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작가 이름 </a:t>
            </a:r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이지성</a:t>
            </a:r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출현 빈도수가 높음</a:t>
            </a:r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( </a:t>
            </a:r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리뷰 전체의 </a:t>
            </a:r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11% )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도서에 대한 내용 보다 작가가 가진 팬덤의 </a:t>
            </a:r>
            <a:r>
              <a:rPr lang="ko-KR" altLang="en-US" sz="1050" dirty="0">
                <a:solidFill>
                  <a:srgbClr val="FFC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찬양 글</a:t>
            </a:r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다수 발견</a:t>
            </a:r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      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*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실제 리뷰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))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시대를 앞서가는 통찰력 뛰어난 이지성 작가님을 믿고 구매했습니다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  //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부모님이 이지성작가 팬이셔서 구매했습니다                       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반면 베스트 셀러 작가에 대한 </a:t>
            </a:r>
            <a:r>
              <a:rPr lang="ko-KR" altLang="en-US" sz="1050" dirty="0">
                <a:solidFill>
                  <a:srgbClr val="FFC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기대와 달리 </a:t>
            </a:r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내용은 부실하다는 평도 많음</a:t>
            </a:r>
            <a:endParaRPr lang="en-US" altLang="ko-KR" sz="1050" dirty="0"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      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*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실제 리뷰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)) 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이지성의 책은 항상 읽고나면 왜 이 책이 베스트셀러인지 모르겠다는 생각이든다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정말 내용 좋았습니까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                              저자가 이 분야 전문가가 아니여서인지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여기저기에서 습득한 지식을 모자이크 식으로 나열하긴 했으나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같은 말이 수차례 반복되고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다 읽고 나면 남는 건 별로 없는 듯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                              저자의 생각보다는 전문가의 의존한 내용이 많았습니다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이책은 대처라기 보다는 그냥 예측론 일뿐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D528524-F2C5-448E-93E7-FA9C89C4A716}"/>
              </a:ext>
            </a:extLst>
          </p:cNvPr>
          <p:cNvGrpSpPr/>
          <p:nvPr/>
        </p:nvGrpSpPr>
        <p:grpSpPr>
          <a:xfrm>
            <a:off x="1065949" y="3140969"/>
            <a:ext cx="10075578" cy="3168351"/>
            <a:chOff x="1060983" y="1268760"/>
            <a:chExt cx="10075578" cy="326664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0CE24D7-1A64-4B7C-B72D-2DEB91F2A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268760"/>
              <a:ext cx="5040561" cy="326664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09751E6-EFF6-4D62-9AE3-804C2D1BB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983" y="1268760"/>
              <a:ext cx="4314937" cy="3266649"/>
            </a:xfrm>
            <a:prstGeom prst="rect">
              <a:avLst/>
            </a:prstGeom>
          </p:spPr>
        </p:pic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2C0AB7F-236C-4168-8005-DFC3B573029A}"/>
                </a:ext>
              </a:extLst>
            </p:cNvPr>
            <p:cNvSpPr/>
            <p:nvPr/>
          </p:nvSpPr>
          <p:spPr>
            <a:xfrm>
              <a:off x="6124262" y="1439064"/>
              <a:ext cx="2996074" cy="253765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3A2D6F50-7705-4ACF-88E7-8937D8C7FC51}"/>
                </a:ext>
              </a:extLst>
            </p:cNvPr>
            <p:cNvSpPr/>
            <p:nvPr/>
          </p:nvSpPr>
          <p:spPr>
            <a:xfrm>
              <a:off x="1921022" y="2396094"/>
              <a:ext cx="1150641" cy="600858"/>
            </a:xfrm>
            <a:prstGeom prst="ellipse">
              <a:avLst/>
            </a:prstGeom>
            <a:solidFill>
              <a:schemeClr val="accent1">
                <a:alpha val="8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1FF8432-8063-4B25-95EC-8F16040080F3}"/>
                </a:ext>
              </a:extLst>
            </p:cNvPr>
            <p:cNvSpPr/>
            <p:nvPr/>
          </p:nvSpPr>
          <p:spPr>
            <a:xfrm>
              <a:off x="6124262" y="2269211"/>
              <a:ext cx="1555914" cy="43970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0559D79-4B8F-4523-9A53-F35B087E3A2A}"/>
                </a:ext>
              </a:extLst>
            </p:cNvPr>
            <p:cNvSpPr/>
            <p:nvPr/>
          </p:nvSpPr>
          <p:spPr>
            <a:xfrm>
              <a:off x="4583832" y="4077072"/>
              <a:ext cx="949427" cy="432968"/>
            </a:xfrm>
            <a:prstGeom prst="ellipse">
              <a:avLst/>
            </a:prstGeom>
            <a:solidFill>
              <a:schemeClr val="accent1">
                <a:alpha val="8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5E2A607-A63B-4A68-A369-BDF2FC29489E}"/>
                </a:ext>
              </a:extLst>
            </p:cNvPr>
            <p:cNvSpPr/>
            <p:nvPr/>
          </p:nvSpPr>
          <p:spPr>
            <a:xfrm>
              <a:off x="4799856" y="1475074"/>
              <a:ext cx="654733" cy="432968"/>
            </a:xfrm>
            <a:prstGeom prst="ellipse">
              <a:avLst/>
            </a:prstGeom>
            <a:solidFill>
              <a:schemeClr val="accent1">
                <a:alpha val="8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80DC511-F5C5-4B31-9240-5A18E9A5AD3F}"/>
                </a:ext>
              </a:extLst>
            </p:cNvPr>
            <p:cNvSpPr/>
            <p:nvPr/>
          </p:nvSpPr>
          <p:spPr>
            <a:xfrm>
              <a:off x="3849013" y="1864216"/>
              <a:ext cx="518796" cy="832307"/>
            </a:xfrm>
            <a:prstGeom prst="ellipse">
              <a:avLst/>
            </a:prstGeom>
            <a:solidFill>
              <a:schemeClr val="accent1">
                <a:alpha val="8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E8BF170-FCDE-4587-B552-3EDEC4996D8D}"/>
              </a:ext>
            </a:extLst>
          </p:cNvPr>
          <p:cNvSpPr/>
          <p:nvPr/>
        </p:nvSpPr>
        <p:spPr>
          <a:xfrm>
            <a:off x="1050136" y="968640"/>
            <a:ext cx="4541808" cy="30531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도서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2.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에이트 </a:t>
            </a:r>
          </a:p>
        </p:txBody>
      </p:sp>
    </p:spTree>
    <p:extLst>
      <p:ext uri="{BB962C8B-B14F-4D97-AF65-F5344CB8AC3E}">
        <p14:creationId xmlns:p14="http://schemas.microsoft.com/office/powerpoint/2010/main" val="1457913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자기계발서에 대한 이미지 검색결과">
            <a:extLst>
              <a:ext uri="{FF2B5EF4-FFF2-40B4-BE49-F238E27FC236}">
                <a16:creationId xmlns:a16="http://schemas.microsoft.com/office/drawing/2014/main" id="{6DDFA256-61BE-4C4C-85B1-97241E0AA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34156"/>
            <a:ext cx="12141200" cy="678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B5AE505-9EF4-49CE-B544-9EB0972067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E6468A-086A-4965-837C-2645356336D3}"/>
              </a:ext>
            </a:extLst>
          </p:cNvPr>
          <p:cNvSpPr/>
          <p:nvPr/>
        </p:nvSpPr>
        <p:spPr>
          <a:xfrm>
            <a:off x="130628" y="106532"/>
            <a:ext cx="11942035" cy="6634836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416443-7A7B-484B-B531-36FD06284382}"/>
              </a:ext>
            </a:extLst>
          </p:cNvPr>
          <p:cNvSpPr/>
          <p:nvPr/>
        </p:nvSpPr>
        <p:spPr>
          <a:xfrm>
            <a:off x="914399" y="741405"/>
            <a:ext cx="2364259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9E7F9-08F8-4890-8EA3-B20502987BA5}"/>
              </a:ext>
            </a:extLst>
          </p:cNvPr>
          <p:cNvSpPr txBox="1"/>
          <p:nvPr/>
        </p:nvSpPr>
        <p:spPr>
          <a:xfrm>
            <a:off x="914399" y="332656"/>
            <a:ext cx="302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후기</a:t>
            </a:r>
          </a:p>
        </p:txBody>
      </p:sp>
      <p:sp>
        <p:nvSpPr>
          <p:cNvPr id="7" name="모서리가 둥근 직사각형 13">
            <a:extLst>
              <a:ext uri="{FF2B5EF4-FFF2-40B4-BE49-F238E27FC236}">
                <a16:creationId xmlns:a16="http://schemas.microsoft.com/office/drawing/2014/main" id="{DA05ABEC-7996-4561-9375-3E8A86258689}"/>
              </a:ext>
            </a:extLst>
          </p:cNvPr>
          <p:cNvSpPr/>
          <p:nvPr/>
        </p:nvSpPr>
        <p:spPr>
          <a:xfrm>
            <a:off x="1055440" y="1268761"/>
            <a:ext cx="10081120" cy="5040560"/>
          </a:xfrm>
          <a:prstGeom prst="roundRect">
            <a:avLst>
              <a:gd name="adj" fmla="val 13908"/>
            </a:avLst>
          </a:prstGeom>
          <a:solidFill>
            <a:schemeClr val="bg2">
              <a:lumMod val="2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altLang="ko-KR" sz="900" dirty="0"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56E31D-294A-4A00-BDA9-EE77DF9E006F}"/>
              </a:ext>
            </a:extLst>
          </p:cNvPr>
          <p:cNvSpPr txBox="1"/>
          <p:nvPr/>
        </p:nvSpPr>
        <p:spPr>
          <a:xfrm>
            <a:off x="1379476" y="1628800"/>
            <a:ext cx="94330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3600000" algn="tr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김  인  애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effectLst>
                <a:outerShdw blurRad="50800" dist="38100" dir="3600000" algn="tr" rotWithShape="0">
                  <a:schemeClr val="bg1">
                    <a:lumMod val="85000"/>
                    <a:alpha val="40000"/>
                  </a:scheme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sz="1400" dirty="0">
              <a:solidFill>
                <a:schemeClr val="bg1">
                  <a:lumMod val="7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교보문고 홈페이지를 제 인생 통틀어 가장 오래 봤던 달이었습니다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</a:p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예전 같았으면 잘못 눌러서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f12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눌렀으면 급하게 닫았을 텐데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이제는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f12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눌러서 페이지 소스 보는 재미도 알게 되었습니다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</a:p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아쉬운 점은 더 많은 데이터를 수집해서 작업을 했다면 좀 더 재밌는 결과가 나왔을 거 같다는 생각이 들었습니다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</a:p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그리고 좋은 팀원 만나서 덕분에 잘 끝낼 수 있게 돼서 기쁩니다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3600000" algn="tr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김  현  정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effectLst>
                <a:outerShdw blurRad="50800" dist="38100" dir="3600000" algn="tr" rotWithShape="0">
                  <a:schemeClr val="bg1">
                    <a:lumMod val="85000"/>
                    <a:alpha val="40000"/>
                  </a:scheme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sz="1400" dirty="0">
              <a:solidFill>
                <a:schemeClr val="bg1">
                  <a:lumMod val="7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초기의 목표는 수집 데이터를 트레이닝 데이터로 활용하고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블로그와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SNS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리뷰를 테스트 데이터로 사용하여 머신러닝 모델을 구현해 보는 것이었다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</a:p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프로젝트를 진행하며 실력의 부족으로 할 수 있는 것과 없는 것의 간격이 점점 넓어지는 것을 느꼈고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많은 부분을 포기해야 했다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</a:p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 장표가 여기에서 종료되어 아쉬움이 크다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하지만 이 프로젝트는 단지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Level1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일뿐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앞으로 목표를 이루기 위해 계속 업데이트 하여 완성해보려 한다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돌아보니 짧고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단순한 과정이었으나 진행 내내 많이 배울 수 있었고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이후의  계획에도 자기 동력을 부여한 것 같아 스스로 뿌듯하다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32F49B-9BC1-4EE8-B1D8-877E6D66785C}"/>
              </a:ext>
            </a:extLst>
          </p:cNvPr>
          <p:cNvCxnSpPr/>
          <p:nvPr/>
        </p:nvCxnSpPr>
        <p:spPr>
          <a:xfrm>
            <a:off x="1379476" y="3436911"/>
            <a:ext cx="9433048" cy="0"/>
          </a:xfrm>
          <a:prstGeom prst="line">
            <a:avLst/>
          </a:prstGeom>
          <a:ln w="38100" cmpd="dbl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133FD8E-2A53-4256-A543-6E5BCEAF13B9}"/>
              </a:ext>
            </a:extLst>
          </p:cNvPr>
          <p:cNvCxnSpPr/>
          <p:nvPr/>
        </p:nvCxnSpPr>
        <p:spPr>
          <a:xfrm>
            <a:off x="1386905" y="2022748"/>
            <a:ext cx="1152128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D1EC1F6-F4B7-4394-A2D4-92935A305E5D}"/>
              </a:ext>
            </a:extLst>
          </p:cNvPr>
          <p:cNvCxnSpPr/>
          <p:nvPr/>
        </p:nvCxnSpPr>
        <p:spPr>
          <a:xfrm>
            <a:off x="1386905" y="3961049"/>
            <a:ext cx="1152128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10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펭수에 대한 이미지 검색결과">
            <a:extLst>
              <a:ext uri="{FF2B5EF4-FFF2-40B4-BE49-F238E27FC236}">
                <a16:creationId xmlns:a16="http://schemas.microsoft.com/office/drawing/2014/main" id="{E493C679-7B12-4D9A-B501-1B7A4136F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EA3B72E-3250-42A5-A5B5-8E58AC2D36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14E330-91D5-4C85-9B4E-B1F3C6B1F0FC}"/>
              </a:ext>
            </a:extLst>
          </p:cNvPr>
          <p:cNvSpPr txBox="1"/>
          <p:nvPr/>
        </p:nvSpPr>
        <p:spPr>
          <a:xfrm>
            <a:off x="8178800" y="4533900"/>
            <a:ext cx="4406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spc="-150" dirty="0">
                <a:solidFill>
                  <a:srgbClr val="FFC000"/>
                </a:solidFill>
                <a:effectLst>
                  <a:outerShdw dist="38100" dir="16140000" sx="99000" sy="99000" rotWithShape="0">
                    <a:prstClr val="black"/>
                  </a:outerShdw>
                </a:effectLst>
                <a:latin typeface="HY궁서B" panose="02030600000101010101" pitchFamily="18" charset="-127"/>
                <a:ea typeface="HY궁서B" panose="02030600000101010101" pitchFamily="18" charset="-127"/>
              </a:rPr>
              <a:t>펭 </a:t>
            </a:r>
            <a:r>
              <a:rPr lang="en-US" altLang="ko-KR" sz="8000" b="1" spc="-150" dirty="0">
                <a:solidFill>
                  <a:srgbClr val="FFC000"/>
                </a:solidFill>
                <a:effectLst>
                  <a:outerShdw dist="38100" dir="16140000" sx="99000" sy="99000" rotWithShape="0">
                    <a:prstClr val="black"/>
                  </a:outerShdw>
                </a:effectLst>
                <a:latin typeface="HY궁서B" panose="02030600000101010101" pitchFamily="18" charset="-127"/>
                <a:ea typeface="HY궁서B" panose="02030600000101010101" pitchFamily="18" charset="-127"/>
              </a:rPr>
              <a:t>–</a:t>
            </a:r>
            <a:r>
              <a:rPr lang="ko-KR" altLang="en-US" sz="8000" b="1" spc="-150" dirty="0">
                <a:solidFill>
                  <a:srgbClr val="FFC000"/>
                </a:solidFill>
                <a:effectLst>
                  <a:outerShdw dist="38100" dir="16140000" sx="99000" sy="99000" rotWithShape="0">
                    <a:prstClr val="black"/>
                  </a:outerShdw>
                </a:effectLst>
                <a:latin typeface="HY궁서B" panose="02030600000101010101" pitchFamily="18" charset="-127"/>
                <a:ea typeface="HY궁서B" panose="02030600000101010101" pitchFamily="18" charset="-127"/>
              </a:rPr>
              <a:t> 빠 </a:t>
            </a:r>
          </a:p>
        </p:txBody>
      </p:sp>
    </p:spTree>
    <p:extLst>
      <p:ext uri="{BB962C8B-B14F-4D97-AF65-F5344CB8AC3E}">
        <p14:creationId xmlns:p14="http://schemas.microsoft.com/office/powerpoint/2010/main" val="13349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B5AE505-9EF4-49CE-B544-9EB0972067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 descr="자기계발서에 대한 이미지 검색결과">
            <a:extLst>
              <a:ext uri="{FF2B5EF4-FFF2-40B4-BE49-F238E27FC236}">
                <a16:creationId xmlns:a16="http://schemas.microsoft.com/office/drawing/2014/main" id="{529FC6A9-F650-4F54-9DB0-AED7128AA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" y="-1"/>
            <a:ext cx="12180709" cy="686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FD8D9A-D5A8-4509-900C-DDE76F5FB933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416443-7A7B-484B-B531-36FD06284382}"/>
              </a:ext>
            </a:extLst>
          </p:cNvPr>
          <p:cNvSpPr/>
          <p:nvPr/>
        </p:nvSpPr>
        <p:spPr>
          <a:xfrm>
            <a:off x="914399" y="741405"/>
            <a:ext cx="2364259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9E7F9-08F8-4890-8EA3-B20502987BA5}"/>
              </a:ext>
            </a:extLst>
          </p:cNvPr>
          <p:cNvSpPr txBox="1"/>
          <p:nvPr/>
        </p:nvSpPr>
        <p:spPr>
          <a:xfrm>
            <a:off x="914399" y="332656"/>
            <a:ext cx="302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 배경과 목적</a:t>
            </a:r>
          </a:p>
        </p:txBody>
      </p:sp>
      <p:sp>
        <p:nvSpPr>
          <p:cNvPr id="7" name="모서리가 둥근 직사각형 13">
            <a:extLst>
              <a:ext uri="{FF2B5EF4-FFF2-40B4-BE49-F238E27FC236}">
                <a16:creationId xmlns:a16="http://schemas.microsoft.com/office/drawing/2014/main" id="{214F0CD8-83FF-4663-B887-D3069CDC68E4}"/>
              </a:ext>
            </a:extLst>
          </p:cNvPr>
          <p:cNvSpPr/>
          <p:nvPr/>
        </p:nvSpPr>
        <p:spPr>
          <a:xfrm>
            <a:off x="1055440" y="5165425"/>
            <a:ext cx="10009112" cy="1359918"/>
          </a:xfrm>
          <a:prstGeom prst="roundRect">
            <a:avLst>
              <a:gd name="adj" fmla="val 13908"/>
            </a:avLst>
          </a:prstGeom>
          <a:solidFill>
            <a:schemeClr val="bg2">
              <a:lumMod val="2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                                                                          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900" dirty="0"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BA858F6-B1CF-4662-90F0-CC3A579D5032}"/>
              </a:ext>
            </a:extLst>
          </p:cNvPr>
          <p:cNvGrpSpPr/>
          <p:nvPr/>
        </p:nvGrpSpPr>
        <p:grpSpPr>
          <a:xfrm>
            <a:off x="1055440" y="1268230"/>
            <a:ext cx="10009112" cy="3567879"/>
            <a:chOff x="1375787" y="1589313"/>
            <a:chExt cx="9497535" cy="385591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2F1B0C8-DCCE-439E-89E4-D4BCF47E9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5787" y="1589313"/>
              <a:ext cx="3805742" cy="3855912"/>
            </a:xfrm>
            <a:prstGeom prst="rect">
              <a:avLst/>
            </a:prstGeom>
          </p:spPr>
        </p:pic>
        <p:graphicFrame>
          <p:nvGraphicFramePr>
            <p:cNvPr id="13" name="차트 12">
              <a:extLst>
                <a:ext uri="{FF2B5EF4-FFF2-40B4-BE49-F238E27FC236}">
                  <a16:creationId xmlns:a16="http://schemas.microsoft.com/office/drawing/2014/main" id="{C7626319-8784-4B26-A542-4CCAE9B097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94395323"/>
                </p:ext>
              </p:extLst>
            </p:nvPr>
          </p:nvGraphicFramePr>
          <p:xfrm>
            <a:off x="5444766" y="1615612"/>
            <a:ext cx="5428556" cy="38296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E6468A-086A-4965-837C-2645356336D3}"/>
              </a:ext>
            </a:extLst>
          </p:cNvPr>
          <p:cNvSpPr/>
          <p:nvPr/>
        </p:nvSpPr>
        <p:spPr>
          <a:xfrm>
            <a:off x="124982" y="111581"/>
            <a:ext cx="11942035" cy="6634836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638579-5A6E-40B5-A440-AA9F46CC0024}"/>
              </a:ext>
            </a:extLst>
          </p:cNvPr>
          <p:cNvSpPr txBox="1"/>
          <p:nvPr/>
        </p:nvSpPr>
        <p:spPr>
          <a:xfrm>
            <a:off x="1271465" y="5318352"/>
            <a:ext cx="96018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지난 몇년간 자기계발이라는 분야로 엄청남 책이 쏟아지고 있다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 </a:t>
            </a:r>
          </a:p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자기계발서 </a:t>
            </a:r>
            <a:r>
              <a:rPr lang="ko-KR" altLang="en-US" sz="1600" dirty="0">
                <a:solidFill>
                  <a:srgbClr val="FFC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소비층은 주고 </a:t>
            </a:r>
            <a:r>
              <a:rPr lang="en-US" altLang="ko-KR" sz="1600" dirty="0">
                <a:solidFill>
                  <a:srgbClr val="FFC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30~40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대이며 수입과 개인의 행복에 직결된 도서 구입에 시간과 비용을 투자하는 것이다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</a:p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이전에는 심리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인문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경영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철학 등의 분야였으나 모두 자기계발로 출판되는 현실에서 행복을 찾고 동기부여를 얻고자 하는 청년들에게 </a:t>
            </a:r>
            <a:r>
              <a:rPr lang="ko-KR" altLang="en-US" sz="1600" dirty="0">
                <a:solidFill>
                  <a:srgbClr val="FFC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도서 구입을 위한 홍보문구가 정말 도움이 되는지 의문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 들어 분석을 시작하고자 한다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687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자기계발서에 대한 이미지 검색결과">
            <a:extLst>
              <a:ext uri="{FF2B5EF4-FFF2-40B4-BE49-F238E27FC236}">
                <a16:creationId xmlns:a16="http://schemas.microsoft.com/office/drawing/2014/main" id="{DEEAC979-DFA8-446A-BCC4-E4F24C41F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B5AE505-9EF4-49CE-B544-9EB0972067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E6468A-086A-4965-837C-2645356336D3}"/>
              </a:ext>
            </a:extLst>
          </p:cNvPr>
          <p:cNvSpPr/>
          <p:nvPr/>
        </p:nvSpPr>
        <p:spPr>
          <a:xfrm>
            <a:off x="124982" y="111582"/>
            <a:ext cx="11942035" cy="6634836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416443-7A7B-484B-B531-36FD06284382}"/>
              </a:ext>
            </a:extLst>
          </p:cNvPr>
          <p:cNvSpPr/>
          <p:nvPr/>
        </p:nvSpPr>
        <p:spPr>
          <a:xfrm>
            <a:off x="914399" y="741405"/>
            <a:ext cx="2364259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9E7F9-08F8-4890-8EA3-B20502987BA5}"/>
              </a:ext>
            </a:extLst>
          </p:cNvPr>
          <p:cNvSpPr txBox="1"/>
          <p:nvPr/>
        </p:nvSpPr>
        <p:spPr>
          <a:xfrm>
            <a:off x="914399" y="332656"/>
            <a:ext cx="302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과정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BB13FD2-3A95-491F-947A-20FB2192E38C}"/>
              </a:ext>
            </a:extLst>
          </p:cNvPr>
          <p:cNvSpPr/>
          <p:nvPr/>
        </p:nvSpPr>
        <p:spPr>
          <a:xfrm>
            <a:off x="1670461" y="1314478"/>
            <a:ext cx="1887710" cy="197050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</a:p>
          <a:p>
            <a:pPr algn="ctr"/>
            <a:r>
              <a:rPr lang="ko-KR" altLang="en-US" sz="1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도서 선정과</a:t>
            </a:r>
            <a:endParaRPr lang="en-US" altLang="ko-KR" sz="16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리뷰 수집</a:t>
            </a:r>
            <a:endParaRPr lang="en-US" altLang="ko-KR" sz="16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311A949-5293-4056-A010-5B9D8FE23F62}"/>
              </a:ext>
            </a:extLst>
          </p:cNvPr>
          <p:cNvSpPr/>
          <p:nvPr/>
        </p:nvSpPr>
        <p:spPr>
          <a:xfrm>
            <a:off x="8711743" y="1314478"/>
            <a:ext cx="1887710" cy="197050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altLang="ko-KR" sz="1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</a:p>
          <a:p>
            <a:pPr algn="ctr"/>
            <a:r>
              <a:rPr lang="ko-KR" altLang="en-US" sz="1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리뷰 </a:t>
            </a:r>
            <a:r>
              <a:rPr lang="en-US" altLang="ko-KR" sz="1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&amp; </a:t>
            </a:r>
            <a:r>
              <a:rPr lang="ko-KR" altLang="en-US" sz="1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출판사 </a:t>
            </a:r>
            <a:endParaRPr lang="en-US" altLang="ko-KR" sz="16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홍보글 비교</a:t>
            </a:r>
            <a:endParaRPr lang="en-US" altLang="ko-KR" sz="16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A6F8EAF-3540-4073-82FC-FE4DF760FE83}"/>
              </a:ext>
            </a:extLst>
          </p:cNvPr>
          <p:cNvSpPr/>
          <p:nvPr/>
        </p:nvSpPr>
        <p:spPr>
          <a:xfrm>
            <a:off x="5191102" y="1314478"/>
            <a:ext cx="1887710" cy="197050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</a:t>
            </a:r>
          </a:p>
          <a:p>
            <a:pPr algn="ctr"/>
            <a:r>
              <a:rPr lang="ko-KR" altLang="en-US" sz="1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리뷰 </a:t>
            </a:r>
            <a:endParaRPr lang="en-US" altLang="ko-KR" sz="16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감정 분석</a:t>
            </a:r>
          </a:p>
        </p:txBody>
      </p:sp>
      <p:sp>
        <p:nvSpPr>
          <p:cNvPr id="18" name="모서리가 둥근 직사각형 13">
            <a:extLst>
              <a:ext uri="{FF2B5EF4-FFF2-40B4-BE49-F238E27FC236}">
                <a16:creationId xmlns:a16="http://schemas.microsoft.com/office/drawing/2014/main" id="{7DE0DB43-0A51-4EAB-B52D-FC16C6FE8D27}"/>
              </a:ext>
            </a:extLst>
          </p:cNvPr>
          <p:cNvSpPr/>
          <p:nvPr/>
        </p:nvSpPr>
        <p:spPr>
          <a:xfrm>
            <a:off x="4968816" y="4338815"/>
            <a:ext cx="2254908" cy="1970505"/>
          </a:xfrm>
          <a:prstGeom prst="roundRect">
            <a:avLst>
              <a:gd name="adj" fmla="val 13908"/>
            </a:avLst>
          </a:prstGeom>
          <a:solidFill>
            <a:schemeClr val="bg2">
              <a:lumMod val="2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긍정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/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부정 리뷰 갯수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전체 중 부정 리뷰 비율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부정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10%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이상 체크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특이 리뷰 상세 분석 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모서리가 둥근 직사각형 13">
            <a:extLst>
              <a:ext uri="{FF2B5EF4-FFF2-40B4-BE49-F238E27FC236}">
                <a16:creationId xmlns:a16="http://schemas.microsoft.com/office/drawing/2014/main" id="{21619786-E504-4AEE-B47B-EE25862F60C4}"/>
              </a:ext>
            </a:extLst>
          </p:cNvPr>
          <p:cNvSpPr/>
          <p:nvPr/>
        </p:nvSpPr>
        <p:spPr>
          <a:xfrm>
            <a:off x="8485819" y="4338815"/>
            <a:ext cx="2254908" cy="1970505"/>
          </a:xfrm>
          <a:prstGeom prst="roundRect">
            <a:avLst>
              <a:gd name="adj" fmla="val 13908"/>
            </a:avLst>
          </a:prstGeom>
          <a:solidFill>
            <a:schemeClr val="bg2">
              <a:lumMod val="2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특이 리뷰의 다빈도 명사 확인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무의미 단어 제외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출판 홍보 문구와 실제 리뷰 비교</a:t>
            </a:r>
            <a:endParaRPr lang="en-US" altLang="ko-KR" sz="900" dirty="0"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65CDAF-0291-478A-A057-9331F543FB73}"/>
              </a:ext>
            </a:extLst>
          </p:cNvPr>
          <p:cNvSpPr/>
          <p:nvPr/>
        </p:nvSpPr>
        <p:spPr>
          <a:xfrm flipV="1">
            <a:off x="1055440" y="3789040"/>
            <a:ext cx="1008112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" name="모서리가 둥근 직사각형 13">
            <a:extLst>
              <a:ext uri="{FF2B5EF4-FFF2-40B4-BE49-F238E27FC236}">
                <a16:creationId xmlns:a16="http://schemas.microsoft.com/office/drawing/2014/main" id="{0B7252C9-850F-44F3-BB50-B7F8AB085C34}"/>
              </a:ext>
            </a:extLst>
          </p:cNvPr>
          <p:cNvSpPr/>
          <p:nvPr/>
        </p:nvSpPr>
        <p:spPr>
          <a:xfrm>
            <a:off x="1447905" y="4289855"/>
            <a:ext cx="2254908" cy="1970505"/>
          </a:xfrm>
          <a:prstGeom prst="roundRect">
            <a:avLst>
              <a:gd name="adj" fmla="val 13908"/>
            </a:avLst>
          </a:prstGeom>
          <a:solidFill>
            <a:schemeClr val="bg2">
              <a:lumMod val="2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교보문고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월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 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자기계발서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TOP20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각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도서별 리뷰 크롤링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교보문고 사이트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별점 기준으로 긍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/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부정 구분 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875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자기계발서에 대한 이미지 검색결과">
            <a:extLst>
              <a:ext uri="{FF2B5EF4-FFF2-40B4-BE49-F238E27FC236}">
                <a16:creationId xmlns:a16="http://schemas.microsoft.com/office/drawing/2014/main" id="{7D2A9CE1-845C-413A-A425-51DA66A44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" y="-1"/>
            <a:ext cx="1217396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B5AE505-9EF4-49CE-B544-9EB0972067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E6468A-086A-4965-837C-2645356336D3}"/>
              </a:ext>
            </a:extLst>
          </p:cNvPr>
          <p:cNvSpPr/>
          <p:nvPr/>
        </p:nvSpPr>
        <p:spPr>
          <a:xfrm>
            <a:off x="130628" y="106532"/>
            <a:ext cx="11942035" cy="6634836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416443-7A7B-484B-B531-36FD06284382}"/>
              </a:ext>
            </a:extLst>
          </p:cNvPr>
          <p:cNvSpPr/>
          <p:nvPr/>
        </p:nvSpPr>
        <p:spPr>
          <a:xfrm>
            <a:off x="914399" y="741405"/>
            <a:ext cx="2364259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9E7F9-08F8-4890-8EA3-B20502987BA5}"/>
              </a:ext>
            </a:extLst>
          </p:cNvPr>
          <p:cNvSpPr txBox="1"/>
          <p:nvPr/>
        </p:nvSpPr>
        <p:spPr>
          <a:xfrm>
            <a:off x="893168" y="318807"/>
            <a:ext cx="302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과정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1-1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도서 선정</a:t>
            </a:r>
          </a:p>
        </p:txBody>
      </p:sp>
      <p:sp>
        <p:nvSpPr>
          <p:cNvPr id="7" name="모서리가 둥근 직사각형 13">
            <a:extLst>
              <a:ext uri="{FF2B5EF4-FFF2-40B4-BE49-F238E27FC236}">
                <a16:creationId xmlns:a16="http://schemas.microsoft.com/office/drawing/2014/main" id="{6A084E41-A1A7-461D-8FEE-A488355A20BF}"/>
              </a:ext>
            </a:extLst>
          </p:cNvPr>
          <p:cNvSpPr/>
          <p:nvPr/>
        </p:nvSpPr>
        <p:spPr>
          <a:xfrm>
            <a:off x="7032104" y="4567985"/>
            <a:ext cx="3672408" cy="1440161"/>
          </a:xfrm>
          <a:prstGeom prst="roundRect">
            <a:avLst>
              <a:gd name="adj" fmla="val 13908"/>
            </a:avLst>
          </a:prstGeom>
          <a:solidFill>
            <a:schemeClr val="bg2">
              <a:lumMod val="2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평점은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점 만점으로 </a:t>
            </a:r>
            <a:r>
              <a:rPr lang="en-US" altLang="ko-KR" sz="1400" dirty="0">
                <a:solidFill>
                  <a:srgbClr val="FFC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</a:t>
            </a:r>
            <a:r>
              <a:rPr lang="ko-KR" altLang="en-US" sz="1400" dirty="0">
                <a:solidFill>
                  <a:srgbClr val="FFC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점이상을 긍정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rgbClr val="FFC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</a:t>
            </a:r>
            <a:r>
              <a:rPr lang="ko-KR" altLang="en-US" sz="1400" dirty="0">
                <a:solidFill>
                  <a:srgbClr val="FFC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점 이하를 부정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으로 나누어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분류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B18F3C5-8E5E-4E1E-9977-8086A7729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1" y="901233"/>
            <a:ext cx="5391902" cy="1648055"/>
          </a:xfrm>
          <a:prstGeom prst="rect">
            <a:avLst/>
          </a:prstGeom>
        </p:spPr>
      </p:pic>
      <p:sp>
        <p:nvSpPr>
          <p:cNvPr id="16" name="모서리가 둥근 직사각형 13">
            <a:extLst>
              <a:ext uri="{FF2B5EF4-FFF2-40B4-BE49-F238E27FC236}">
                <a16:creationId xmlns:a16="http://schemas.microsoft.com/office/drawing/2014/main" id="{57F3E7E1-3752-40FF-A80F-83CBB6B2C760}"/>
              </a:ext>
            </a:extLst>
          </p:cNvPr>
          <p:cNvSpPr/>
          <p:nvPr/>
        </p:nvSpPr>
        <p:spPr>
          <a:xfrm>
            <a:off x="7032104" y="965111"/>
            <a:ext cx="3672408" cy="1584177"/>
          </a:xfrm>
          <a:prstGeom prst="roundRect">
            <a:avLst>
              <a:gd name="adj" fmla="val 13908"/>
            </a:avLst>
          </a:prstGeom>
          <a:solidFill>
            <a:schemeClr val="bg2">
              <a:lumMod val="2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교보문고 자기계발파트 중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rgbClr val="FFC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베스트셀러 책들의 </a:t>
            </a:r>
            <a:r>
              <a:rPr lang="en-US" altLang="ko-KR" sz="1400" dirty="0">
                <a:solidFill>
                  <a:srgbClr val="FFC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1400" dirty="0">
                <a:solidFill>
                  <a:srgbClr val="FFC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상위</a:t>
            </a:r>
            <a:r>
              <a:rPr lang="en-US" altLang="ko-KR" sz="1400" dirty="0">
                <a:solidFill>
                  <a:srgbClr val="FFC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 20</a:t>
            </a:r>
            <a:r>
              <a:rPr lang="ko-KR" altLang="en-US" sz="1400" dirty="0">
                <a:solidFill>
                  <a:srgbClr val="FFC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</a:t>
            </a:r>
            <a:endParaRPr lang="en-US" altLang="ko-KR" sz="1400" dirty="0">
              <a:solidFill>
                <a:srgbClr val="FFC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전체 리뷰와 평점을 크롤링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</a:p>
        </p:txBody>
      </p:sp>
      <p:sp>
        <p:nvSpPr>
          <p:cNvPr id="19" name="모서리가 둥근 직사각형 13">
            <a:extLst>
              <a:ext uri="{FF2B5EF4-FFF2-40B4-BE49-F238E27FC236}">
                <a16:creationId xmlns:a16="http://schemas.microsoft.com/office/drawing/2014/main" id="{49DA337E-6A30-48F3-B28B-734974F3B938}"/>
              </a:ext>
            </a:extLst>
          </p:cNvPr>
          <p:cNvSpPr/>
          <p:nvPr/>
        </p:nvSpPr>
        <p:spPr>
          <a:xfrm>
            <a:off x="7032104" y="2866272"/>
            <a:ext cx="3672408" cy="1440161"/>
          </a:xfrm>
          <a:prstGeom prst="roundRect">
            <a:avLst>
              <a:gd name="adj" fmla="val 13908"/>
            </a:avLst>
          </a:prstGeom>
          <a:solidFill>
            <a:schemeClr val="bg2">
              <a:lumMod val="2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리뷰는 </a:t>
            </a:r>
            <a:r>
              <a:rPr lang="ko-KR" altLang="en-US" sz="1400" dirty="0">
                <a:solidFill>
                  <a:srgbClr val="FFC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정제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한 후에 저장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특수문자 공백으로 변환 후 수집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B07984-8C25-4B09-8C0D-BACD4C360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89" y="2691981"/>
            <a:ext cx="5391902" cy="384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9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자기계발서에 대한 이미지 검색결과">
            <a:extLst>
              <a:ext uri="{FF2B5EF4-FFF2-40B4-BE49-F238E27FC236}">
                <a16:creationId xmlns:a16="http://schemas.microsoft.com/office/drawing/2014/main" id="{45A553D5-418A-4A65-8931-76EBB9781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" y="3413"/>
            <a:ext cx="12180709" cy="686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B5AE505-9EF4-49CE-B544-9EB0972067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E6468A-086A-4965-837C-2645356336D3}"/>
              </a:ext>
            </a:extLst>
          </p:cNvPr>
          <p:cNvSpPr/>
          <p:nvPr/>
        </p:nvSpPr>
        <p:spPr>
          <a:xfrm>
            <a:off x="130628" y="106532"/>
            <a:ext cx="11942035" cy="6634836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416443-7A7B-484B-B531-36FD06284382}"/>
              </a:ext>
            </a:extLst>
          </p:cNvPr>
          <p:cNvSpPr/>
          <p:nvPr/>
        </p:nvSpPr>
        <p:spPr>
          <a:xfrm>
            <a:off x="914399" y="741405"/>
            <a:ext cx="2364259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9E7F9-08F8-4890-8EA3-B20502987BA5}"/>
              </a:ext>
            </a:extLst>
          </p:cNvPr>
          <p:cNvSpPr txBox="1"/>
          <p:nvPr/>
        </p:nvSpPr>
        <p:spPr>
          <a:xfrm>
            <a:off x="914399" y="332656"/>
            <a:ext cx="302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과정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1-2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리뷰 수집</a:t>
            </a:r>
          </a:p>
        </p:txBody>
      </p:sp>
      <p:sp>
        <p:nvSpPr>
          <p:cNvPr id="7" name="모서리가 둥근 직사각형 13">
            <a:extLst>
              <a:ext uri="{FF2B5EF4-FFF2-40B4-BE49-F238E27FC236}">
                <a16:creationId xmlns:a16="http://schemas.microsoft.com/office/drawing/2014/main" id="{FAE89445-005F-4412-A7E7-ED9B403B8D29}"/>
              </a:ext>
            </a:extLst>
          </p:cNvPr>
          <p:cNvSpPr/>
          <p:nvPr/>
        </p:nvSpPr>
        <p:spPr>
          <a:xfrm>
            <a:off x="1055440" y="5156273"/>
            <a:ext cx="10081120" cy="1225056"/>
          </a:xfrm>
          <a:prstGeom prst="roundRect">
            <a:avLst>
              <a:gd name="adj" fmla="val 13908"/>
            </a:avLst>
          </a:prstGeom>
          <a:solidFill>
            <a:schemeClr val="bg2">
              <a:lumMod val="2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각 페이지에 입력된 전체 리뷰 수집을 위해 </a:t>
            </a:r>
            <a:r>
              <a:rPr lang="ko-KR" altLang="en-US" sz="1400" dirty="0">
                <a:solidFill>
                  <a:srgbClr val="FFC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마지막 페이지 수 확인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방법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기입된 마지막 페이지 수 인트로 변환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-&gt;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반복문 사용하여 </a:t>
            </a:r>
            <a:r>
              <a:rPr lang="ko-KR" altLang="en-US" sz="1400" dirty="0">
                <a:solidFill>
                  <a:srgbClr val="FFC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리뷰 </a:t>
            </a:r>
            <a:r>
              <a:rPr lang="en-US" altLang="ko-KR" sz="1400" dirty="0">
                <a:solidFill>
                  <a:srgbClr val="FFC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&amp; </a:t>
            </a:r>
            <a:r>
              <a:rPr lang="ko-KR" altLang="en-US" sz="1400" dirty="0">
                <a:solidFill>
                  <a:srgbClr val="FFC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평점 수집</a:t>
            </a:r>
            <a:endParaRPr lang="en-US" altLang="ko-KR" sz="1400" dirty="0">
              <a:solidFill>
                <a:srgbClr val="FFC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댓글과 평점으로 이루어진 데이터 프레임을 만든 후 </a:t>
            </a:r>
            <a:r>
              <a:rPr lang="en-US" altLang="ko-KR" sz="1400" dirty="0">
                <a:solidFill>
                  <a:srgbClr val="FFC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csv </a:t>
            </a:r>
            <a:r>
              <a:rPr lang="ko-KR" altLang="en-US" sz="1400" dirty="0">
                <a:solidFill>
                  <a:srgbClr val="FFC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파일로 저장</a:t>
            </a:r>
            <a:r>
              <a:rPr lang="en-US" altLang="ko-KR" sz="1400" dirty="0">
                <a:solidFill>
                  <a:srgbClr val="FFC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pandas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5D17E8-2DAD-47FB-A1DA-930C1CB12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84" y="1241407"/>
            <a:ext cx="6648450" cy="36277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EECE685-570F-4E93-B6F6-5EFD45C54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208" y="1244839"/>
            <a:ext cx="2943225" cy="20097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62FE962-4A4A-4224-A698-BA1B1FE7E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8208" y="3361147"/>
            <a:ext cx="3486150" cy="1508014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B4A560-F254-4E60-B2BA-1D3FED4CD238}"/>
              </a:ext>
            </a:extLst>
          </p:cNvPr>
          <p:cNvSpPr/>
          <p:nvPr/>
        </p:nvSpPr>
        <p:spPr>
          <a:xfrm>
            <a:off x="7968208" y="3579470"/>
            <a:ext cx="3168352" cy="52503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2252E81-4815-485C-8F78-CE936885C16A}"/>
              </a:ext>
            </a:extLst>
          </p:cNvPr>
          <p:cNvSpPr/>
          <p:nvPr/>
        </p:nvSpPr>
        <p:spPr>
          <a:xfrm>
            <a:off x="7974256" y="4653135"/>
            <a:ext cx="705534" cy="21602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815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자기계발서에 대한 이미지 검색결과">
            <a:extLst>
              <a:ext uri="{FF2B5EF4-FFF2-40B4-BE49-F238E27FC236}">
                <a16:creationId xmlns:a16="http://schemas.microsoft.com/office/drawing/2014/main" id="{E6C62E6F-C2FD-461F-8133-5BC1FCD06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0" y="1485"/>
            <a:ext cx="12192000" cy="684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B5AE505-9EF4-49CE-B544-9EB0972067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E6468A-086A-4965-837C-2645356336D3}"/>
              </a:ext>
            </a:extLst>
          </p:cNvPr>
          <p:cNvSpPr/>
          <p:nvPr/>
        </p:nvSpPr>
        <p:spPr>
          <a:xfrm>
            <a:off x="130628" y="106532"/>
            <a:ext cx="11942035" cy="6634836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416443-7A7B-484B-B531-36FD06284382}"/>
              </a:ext>
            </a:extLst>
          </p:cNvPr>
          <p:cNvSpPr/>
          <p:nvPr/>
        </p:nvSpPr>
        <p:spPr>
          <a:xfrm>
            <a:off x="914399" y="741405"/>
            <a:ext cx="2364259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9E7F9-08F8-4890-8EA3-B20502987BA5}"/>
              </a:ext>
            </a:extLst>
          </p:cNvPr>
          <p:cNvSpPr txBox="1"/>
          <p:nvPr/>
        </p:nvSpPr>
        <p:spPr>
          <a:xfrm>
            <a:off x="914399" y="332656"/>
            <a:ext cx="302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과정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2-1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리뷰 구분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6EAC56-ABAC-4C11-8E16-6E4225ED7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1" y="1300209"/>
            <a:ext cx="6480720" cy="15841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DB795CB-CC40-4F0C-B8B7-E624FDB883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1" y="2990917"/>
            <a:ext cx="6480720" cy="3305175"/>
          </a:xfrm>
          <a:prstGeom prst="rect">
            <a:avLst/>
          </a:prstGeom>
        </p:spPr>
      </p:pic>
      <p:sp>
        <p:nvSpPr>
          <p:cNvPr id="13" name="모서리가 둥근 직사각형 13">
            <a:extLst>
              <a:ext uri="{FF2B5EF4-FFF2-40B4-BE49-F238E27FC236}">
                <a16:creationId xmlns:a16="http://schemas.microsoft.com/office/drawing/2014/main" id="{A77A8DD0-B08B-4D8F-8478-1F57ACD7FF7C}"/>
              </a:ext>
            </a:extLst>
          </p:cNvPr>
          <p:cNvSpPr/>
          <p:nvPr/>
        </p:nvSpPr>
        <p:spPr>
          <a:xfrm>
            <a:off x="7824193" y="1247312"/>
            <a:ext cx="3744416" cy="5048780"/>
          </a:xfrm>
          <a:prstGeom prst="roundRect">
            <a:avLst>
              <a:gd name="adj" fmla="val 13908"/>
            </a:avLst>
          </a:prstGeom>
          <a:solidFill>
            <a:schemeClr val="bg2">
              <a:lumMod val="2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수집된 리뷰는 별점 기준으로 긍정과 부정을 구분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별점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 中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 이상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긍정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별점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 中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 이하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부정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도서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20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권의 리뷰에서 긍정적 리뷰와 부정리뷰의 </a:t>
            </a:r>
            <a:r>
              <a:rPr lang="ko-KR" altLang="en-US" sz="1400" dirty="0">
                <a:solidFill>
                  <a:srgbClr val="FFC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개수를 확인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하고자 함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대부분의 리뷰가 마일리지 적립과 홍보를 위한 긍정리뷰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개수 확인으로는 부정 리뷰의 </a:t>
            </a:r>
            <a:r>
              <a:rPr lang="ko-KR" altLang="en-US" sz="1400" dirty="0">
                <a:solidFill>
                  <a:srgbClr val="FFC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분포를 확인하기 어려운 단점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발견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전체 중 부정 리뷰의 </a:t>
            </a:r>
            <a:r>
              <a:rPr lang="ko-KR" altLang="en-US" sz="1400" dirty="0">
                <a:solidFill>
                  <a:srgbClr val="FFC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비율로 알아보고자 함</a:t>
            </a:r>
            <a:endParaRPr lang="en-US" altLang="ko-KR" sz="1400" dirty="0">
              <a:solidFill>
                <a:srgbClr val="FFC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875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자기계발서에 대한 이미지 검색결과">
            <a:extLst>
              <a:ext uri="{FF2B5EF4-FFF2-40B4-BE49-F238E27FC236}">
                <a16:creationId xmlns:a16="http://schemas.microsoft.com/office/drawing/2014/main" id="{EC068812-6298-4680-ACFE-B0618EA8C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135"/>
            <a:ext cx="12191999" cy="686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B5AE505-9EF4-49CE-B544-9EB0972067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E6468A-086A-4965-837C-2645356336D3}"/>
              </a:ext>
            </a:extLst>
          </p:cNvPr>
          <p:cNvSpPr/>
          <p:nvPr/>
        </p:nvSpPr>
        <p:spPr>
          <a:xfrm>
            <a:off x="130628" y="106532"/>
            <a:ext cx="11942035" cy="6634836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416443-7A7B-484B-B531-36FD06284382}"/>
              </a:ext>
            </a:extLst>
          </p:cNvPr>
          <p:cNvSpPr/>
          <p:nvPr/>
        </p:nvSpPr>
        <p:spPr>
          <a:xfrm>
            <a:off x="914399" y="741405"/>
            <a:ext cx="2364259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9E7F9-08F8-4890-8EA3-B20502987BA5}"/>
              </a:ext>
            </a:extLst>
          </p:cNvPr>
          <p:cNvSpPr txBox="1"/>
          <p:nvPr/>
        </p:nvSpPr>
        <p:spPr>
          <a:xfrm>
            <a:off x="914399" y="332656"/>
            <a:ext cx="417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과정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2-2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긍정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/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부정 비율 확인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A986E80-FBFB-4310-A733-FF39DDDB3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78" y="1270749"/>
            <a:ext cx="5015679" cy="12142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80EAAB5-C392-402E-B968-C8F209682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2625236"/>
            <a:ext cx="4917641" cy="376596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89BF37D-E9AA-4A96-B4C8-65CA00407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681" y="1270749"/>
            <a:ext cx="5675146" cy="556199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616CD120-7465-4FF0-8C7F-AE4FAABF11F5}"/>
              </a:ext>
            </a:extLst>
          </p:cNvPr>
          <p:cNvGrpSpPr/>
          <p:nvPr/>
        </p:nvGrpSpPr>
        <p:grpSpPr>
          <a:xfrm>
            <a:off x="6096000" y="2625236"/>
            <a:ext cx="5675146" cy="3765962"/>
            <a:chOff x="6096000" y="2348880"/>
            <a:chExt cx="5675146" cy="404231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E844050-7D8A-4013-B71A-CF3CDA99E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348880"/>
              <a:ext cx="5675146" cy="4042318"/>
            </a:xfrm>
            <a:prstGeom prst="rect">
              <a:avLst/>
            </a:prstGeom>
          </p:spPr>
        </p:pic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1D91C28-3760-42D6-A6CF-610800C5C3DF}"/>
                </a:ext>
              </a:extLst>
            </p:cNvPr>
            <p:cNvSpPr/>
            <p:nvPr/>
          </p:nvSpPr>
          <p:spPr>
            <a:xfrm>
              <a:off x="6600056" y="2780928"/>
              <a:ext cx="1800200" cy="400507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40C9C43-78F0-47FC-A8C0-0532D162E269}"/>
                </a:ext>
              </a:extLst>
            </p:cNvPr>
            <p:cNvSpPr/>
            <p:nvPr/>
          </p:nvSpPr>
          <p:spPr>
            <a:xfrm>
              <a:off x="7248128" y="3861048"/>
              <a:ext cx="1512168" cy="239987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77A5D61-D9D0-435E-8E8B-E6A02961E634}"/>
                </a:ext>
              </a:extLst>
            </p:cNvPr>
            <p:cNvSpPr/>
            <p:nvPr/>
          </p:nvSpPr>
          <p:spPr>
            <a:xfrm>
              <a:off x="6240016" y="4430146"/>
              <a:ext cx="2160240" cy="263457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096EBFD-E873-412D-9B16-75FBB24DF33B}"/>
                </a:ext>
              </a:extLst>
            </p:cNvPr>
            <p:cNvSpPr/>
            <p:nvPr/>
          </p:nvSpPr>
          <p:spPr>
            <a:xfrm>
              <a:off x="6420036" y="5390979"/>
              <a:ext cx="2160240" cy="263457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A3A4FD8-7ADD-49C6-AE43-5EE748F5BAEC}"/>
                </a:ext>
              </a:extLst>
            </p:cNvPr>
            <p:cNvSpPr/>
            <p:nvPr/>
          </p:nvSpPr>
          <p:spPr>
            <a:xfrm>
              <a:off x="6420036" y="5942314"/>
              <a:ext cx="2340260" cy="256827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4751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자기계발서에 대한 이미지 검색결과">
            <a:extLst>
              <a:ext uri="{FF2B5EF4-FFF2-40B4-BE49-F238E27FC236}">
                <a16:creationId xmlns:a16="http://schemas.microsoft.com/office/drawing/2014/main" id="{42C51507-CF14-436F-A050-CE6BCA57B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1999" cy="686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B5AE505-9EF4-49CE-B544-9EB0972067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E6468A-086A-4965-837C-2645356336D3}"/>
              </a:ext>
            </a:extLst>
          </p:cNvPr>
          <p:cNvSpPr/>
          <p:nvPr/>
        </p:nvSpPr>
        <p:spPr>
          <a:xfrm>
            <a:off x="130628" y="106532"/>
            <a:ext cx="11942035" cy="6634836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416443-7A7B-484B-B531-36FD06284382}"/>
              </a:ext>
            </a:extLst>
          </p:cNvPr>
          <p:cNvSpPr/>
          <p:nvPr/>
        </p:nvSpPr>
        <p:spPr>
          <a:xfrm>
            <a:off x="914399" y="741405"/>
            <a:ext cx="2364259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9E7F9-08F8-4890-8EA3-B20502987BA5}"/>
              </a:ext>
            </a:extLst>
          </p:cNvPr>
          <p:cNvSpPr txBox="1"/>
          <p:nvPr/>
        </p:nvSpPr>
        <p:spPr>
          <a:xfrm>
            <a:off x="914399" y="332656"/>
            <a:ext cx="302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과정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2-3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부정 리뷰 확인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C20AB5-4C2F-4416-8F96-1ADAC5788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85" y="2924944"/>
            <a:ext cx="5695950" cy="3448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E37B21-85E4-45F2-84F4-7E66D63569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85" y="1252428"/>
            <a:ext cx="5695950" cy="1619250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9FA421-62C5-4B22-8988-F452D4F79570}"/>
              </a:ext>
            </a:extLst>
          </p:cNvPr>
          <p:cNvSpPr/>
          <p:nvPr/>
        </p:nvSpPr>
        <p:spPr>
          <a:xfrm>
            <a:off x="1775520" y="3068960"/>
            <a:ext cx="2160240" cy="1328655"/>
          </a:xfrm>
          <a:prstGeom prst="roundRect">
            <a:avLst/>
          </a:prstGeom>
          <a:solidFill>
            <a:schemeClr val="accent1">
              <a:alpha val="28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BB7D58D-A596-4524-BE47-2A24CFFB0639}"/>
              </a:ext>
            </a:extLst>
          </p:cNvPr>
          <p:cNvSpPr/>
          <p:nvPr/>
        </p:nvSpPr>
        <p:spPr>
          <a:xfrm>
            <a:off x="1991544" y="3212976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2BE9CE-84E2-4146-A16B-B0869A173762}"/>
              </a:ext>
            </a:extLst>
          </p:cNvPr>
          <p:cNvSpPr/>
          <p:nvPr/>
        </p:nvSpPr>
        <p:spPr>
          <a:xfrm>
            <a:off x="3134642" y="3873558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DE1315D-F018-4468-869A-D7F348F4A895}"/>
              </a:ext>
            </a:extLst>
          </p:cNvPr>
          <p:cNvSpPr/>
          <p:nvPr/>
        </p:nvSpPr>
        <p:spPr>
          <a:xfrm>
            <a:off x="3603713" y="4117036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4286F1F-4BBB-4EFC-9CB7-DDF541E29BAC}"/>
              </a:ext>
            </a:extLst>
          </p:cNvPr>
          <p:cNvSpPr/>
          <p:nvPr/>
        </p:nvSpPr>
        <p:spPr>
          <a:xfrm>
            <a:off x="3663382" y="4117036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모서리가 둥근 직사각형 13">
            <a:extLst>
              <a:ext uri="{FF2B5EF4-FFF2-40B4-BE49-F238E27FC236}">
                <a16:creationId xmlns:a16="http://schemas.microsoft.com/office/drawing/2014/main" id="{81EEBD74-344A-4E80-A6C9-2F798ACB8DC2}"/>
              </a:ext>
            </a:extLst>
          </p:cNvPr>
          <p:cNvSpPr/>
          <p:nvPr/>
        </p:nvSpPr>
        <p:spPr>
          <a:xfrm>
            <a:off x="7824193" y="1247312"/>
            <a:ext cx="3744416" cy="5048780"/>
          </a:xfrm>
          <a:prstGeom prst="roundRect">
            <a:avLst>
              <a:gd name="adj" fmla="val 13908"/>
            </a:avLst>
          </a:prstGeom>
          <a:solidFill>
            <a:schemeClr val="bg2">
              <a:lumMod val="2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부정 의견이 전체 리뷰 중 차지하는 비율로 다시 확인해보고자 함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대부분이 홍보와 적립을 위한 긍정리뷰로 감안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부정리뷰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10%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정도된 도서들을 특이 도서로 간주하여 상세 분석 필요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정확한 부정 포인트를 보고자 좌표로도 표현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부정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10%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이상 리뷰 중 </a:t>
            </a:r>
            <a:r>
              <a:rPr lang="ko-KR" altLang="en-US" sz="1400" dirty="0">
                <a:solidFill>
                  <a:srgbClr val="FFC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제외할 리뷰 확인</a:t>
            </a:r>
            <a:r>
              <a:rPr lang="en-US" altLang="ko-KR" sz="1400" dirty="0">
                <a:solidFill>
                  <a:srgbClr val="FFC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제외 사유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수집된 리뷰가 적어 비율 과책정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리뷰 없이 별점만 표시하여 분석 불가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제외 도서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한줄 정리의 힘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세계의 리더들은 왜 철학을 공부하는가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50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부터는 인생관을 바꿔야 산다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0406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자기계발서에 대한 이미지 검색결과">
            <a:extLst>
              <a:ext uri="{FF2B5EF4-FFF2-40B4-BE49-F238E27FC236}">
                <a16:creationId xmlns:a16="http://schemas.microsoft.com/office/drawing/2014/main" id="{B05431F8-FC66-4253-8BF5-D3C7A41B7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" y="-1"/>
            <a:ext cx="1218071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B5AE505-9EF4-49CE-B544-9EB0972067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E6468A-086A-4965-837C-2645356336D3}"/>
              </a:ext>
            </a:extLst>
          </p:cNvPr>
          <p:cNvSpPr/>
          <p:nvPr/>
        </p:nvSpPr>
        <p:spPr>
          <a:xfrm>
            <a:off x="130628" y="106532"/>
            <a:ext cx="11942035" cy="6634836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416443-7A7B-484B-B531-36FD06284382}"/>
              </a:ext>
            </a:extLst>
          </p:cNvPr>
          <p:cNvSpPr/>
          <p:nvPr/>
        </p:nvSpPr>
        <p:spPr>
          <a:xfrm>
            <a:off x="914399" y="741405"/>
            <a:ext cx="2364259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9E7F9-08F8-4890-8EA3-B20502987BA5}"/>
              </a:ext>
            </a:extLst>
          </p:cNvPr>
          <p:cNvSpPr txBox="1"/>
          <p:nvPr/>
        </p:nvSpPr>
        <p:spPr>
          <a:xfrm>
            <a:off x="914399" y="332656"/>
            <a:ext cx="352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과정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3-1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서평과 리뷰 비교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A79730-735A-4888-835C-E07CDE24E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31" y="1275606"/>
            <a:ext cx="3914775" cy="5200650"/>
          </a:xfrm>
          <a:prstGeom prst="rect">
            <a:avLst/>
          </a:prstGeom>
        </p:spPr>
      </p:pic>
      <p:sp>
        <p:nvSpPr>
          <p:cNvPr id="10" name="모서리가 둥근 직사각형 13">
            <a:extLst>
              <a:ext uri="{FF2B5EF4-FFF2-40B4-BE49-F238E27FC236}">
                <a16:creationId xmlns:a16="http://schemas.microsoft.com/office/drawing/2014/main" id="{E8BAD13B-7386-4543-8C57-1BC5327BF88A}"/>
              </a:ext>
            </a:extLst>
          </p:cNvPr>
          <p:cNvSpPr/>
          <p:nvPr/>
        </p:nvSpPr>
        <p:spPr>
          <a:xfrm>
            <a:off x="6096000" y="1275606"/>
            <a:ext cx="5472609" cy="2147012"/>
          </a:xfrm>
          <a:prstGeom prst="roundRect">
            <a:avLst>
              <a:gd name="adj" fmla="val 13908"/>
            </a:avLst>
          </a:prstGeom>
          <a:solidFill>
            <a:schemeClr val="bg2">
              <a:lumMod val="2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상세 분석 도서 선정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에이트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나는 무조건 합격하는 공부만 한다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가정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sz="1400" dirty="0">
                <a:solidFill>
                  <a:srgbClr val="FFC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인터넷 구매자는 출판사의 도서 소개 문구를 읽고 구입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구매자의 실제 리뷰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수집된 리뷰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와 도서 소개 문구 비교하여 </a:t>
            </a:r>
            <a:r>
              <a:rPr lang="ko-KR" altLang="en-US" sz="1400" dirty="0">
                <a:solidFill>
                  <a:srgbClr val="FFC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부정 리뷰 발생 원인 예측</a:t>
            </a:r>
            <a:endParaRPr lang="en-US" altLang="ko-KR" sz="900" dirty="0">
              <a:solidFill>
                <a:srgbClr val="FFC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3627EF-BE4D-4AA7-B8D3-65F842048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893185"/>
            <a:ext cx="5472609" cy="258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6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852</Words>
  <Application>Microsoft Office PowerPoint</Application>
  <PresentationFormat>와이드스크린</PresentationFormat>
  <Paragraphs>120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HY궁서B</vt:lpstr>
      <vt:lpstr>나눔고딕</vt:lpstr>
      <vt:lpstr>나눔고딕 ExtraBold</vt:lpstr>
      <vt:lpstr>나눔스퀘어 Bold</vt:lpstr>
      <vt:lpstr>맑은 고딕</vt:lpstr>
      <vt:lpstr>배달의민족 한나는 열한살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tj-bu-702</dc:creator>
  <cp:lastModifiedBy>tj-bu-702</cp:lastModifiedBy>
  <cp:revision>72</cp:revision>
  <dcterms:created xsi:type="dcterms:W3CDTF">2020-01-09T05:03:50Z</dcterms:created>
  <dcterms:modified xsi:type="dcterms:W3CDTF">2020-01-29T05:01:41Z</dcterms:modified>
</cp:coreProperties>
</file>