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7" r:id="rId2"/>
    <p:sldId id="259" r:id="rId3"/>
    <p:sldId id="507" r:id="rId4"/>
    <p:sldId id="638" r:id="rId5"/>
    <p:sldId id="508" r:id="rId6"/>
    <p:sldId id="509" r:id="rId7"/>
    <p:sldId id="616" r:id="rId8"/>
    <p:sldId id="511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639" r:id="rId20"/>
    <p:sldId id="569" r:id="rId21"/>
    <p:sldId id="317" r:id="rId22"/>
    <p:sldId id="370" r:id="rId23"/>
    <p:sldId id="371" r:id="rId24"/>
    <p:sldId id="320" r:id="rId25"/>
    <p:sldId id="372" r:id="rId26"/>
    <p:sldId id="373" r:id="rId27"/>
    <p:sldId id="374" r:id="rId28"/>
    <p:sldId id="617" r:id="rId29"/>
    <p:sldId id="618" r:id="rId30"/>
    <p:sldId id="619" r:id="rId31"/>
    <p:sldId id="620" r:id="rId32"/>
    <p:sldId id="621" r:id="rId33"/>
    <p:sldId id="622" r:id="rId34"/>
    <p:sldId id="640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623" r:id="rId43"/>
    <p:sldId id="624" r:id="rId44"/>
    <p:sldId id="625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41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633" r:id="rId62"/>
    <p:sldId id="634" r:id="rId63"/>
    <p:sldId id="635" r:id="rId64"/>
    <p:sldId id="636" r:id="rId65"/>
    <p:sldId id="637" r:id="rId66"/>
    <p:sldId id="413" r:id="rId6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DF3621"/>
    <a:srgbClr val="4514F8"/>
    <a:srgbClr val="BA6644"/>
    <a:srgbClr val="8666FA"/>
    <a:srgbClr val="340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0" autoAdjust="0"/>
  </p:normalViewPr>
  <p:slideViewPr>
    <p:cSldViewPr showGuides="1">
      <p:cViewPr varScale="1">
        <p:scale>
          <a:sx n="56" d="100"/>
          <a:sy n="56" d="100"/>
        </p:scale>
        <p:origin x="244" y="40"/>
      </p:cViewPr>
      <p:guideLst>
        <p:guide orient="horz" pos="20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2019/12/11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2788" y="1071563"/>
            <a:ext cx="5907088" cy="2028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4098" name="组合 2"/>
          <p:cNvGrpSpPr/>
          <p:nvPr/>
        </p:nvGrpSpPr>
        <p:grpSpPr>
          <a:xfrm>
            <a:off x="3306763" y="1227138"/>
            <a:ext cx="6405562" cy="1458912"/>
            <a:chOff x="8093" y="2671"/>
            <a:chExt cx="10342" cy="2459"/>
          </a:xfrm>
        </p:grpSpPr>
        <p:sp>
          <p:nvSpPr>
            <p:cNvPr id="4099" name="文本框 4"/>
            <p:cNvSpPr txBox="1"/>
            <p:nvPr/>
          </p:nvSpPr>
          <p:spPr>
            <a:xfrm>
              <a:off x="8093" y="2671"/>
              <a:ext cx="9335" cy="2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7200">
                  <a:solidFill>
                    <a:schemeClr val="bg1"/>
                  </a:solidFill>
                  <a:latin typeface="隶书" panose="02010509060101010101" charset="-122"/>
                  <a:ea typeface="隶书" panose="02010509060101010101" charset="-122"/>
                </a:rPr>
                <a:t>软件开发环境</a:t>
              </a:r>
            </a:p>
          </p:txBody>
        </p:sp>
        <p:sp>
          <p:nvSpPr>
            <p:cNvPr id="4100" name="文本框 6"/>
            <p:cNvSpPr txBox="1"/>
            <p:nvPr/>
          </p:nvSpPr>
          <p:spPr>
            <a:xfrm>
              <a:off x="8176" y="4302"/>
              <a:ext cx="10259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latin typeface="Comic Sans MS" panose="030F0702030302020204" charset="0"/>
                  <a:ea typeface="宋体" panose="02010600030101010101" pitchFamily="2" charset="-122"/>
                </a:rPr>
                <a:t>Software Development Environment</a:t>
              </a:r>
            </a:p>
          </p:txBody>
        </p:sp>
      </p:grpSp>
      <p:pic>
        <p:nvPicPr>
          <p:cNvPr id="4101" name="图片 11" descr="河海大学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095375"/>
            <a:ext cx="1979612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0" y="1071563"/>
            <a:ext cx="800100" cy="2030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03" name="文本框 13"/>
          <p:cNvSpPr txBox="1"/>
          <p:nvPr/>
        </p:nvSpPr>
        <p:spPr>
          <a:xfrm>
            <a:off x="2184400" y="4405313"/>
            <a:ext cx="47752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主讲教师  刘凡</a:t>
            </a:r>
            <a:endParaRPr lang="zh-CN" altLang="en-US" sz="36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fanliu@hhu.edu.cn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1052830"/>
            <a:ext cx="8640763" cy="2699444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zh-CN" altLang="en-US" sz="28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一个规范的</a:t>
            </a:r>
            <a:r>
              <a:rPr lang="en-US" altLang="zh-CN" sz="28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8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文件应当以</a:t>
            </a:r>
            <a:r>
              <a:rPr lang="en-US" altLang="zh-CN" sz="28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8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声明作为文件的第一行。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一个最基本的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声明：</a:t>
            </a:r>
          </a:p>
          <a:p>
            <a:pPr marL="0" indent="0" algn="just">
              <a:buSzPct val="150000"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&lt;?xml  version="1.0" ?&gt;</a:t>
            </a:r>
            <a:endParaRPr lang="en-US" altLang="zh-CN" sz="2400" kern="1200" dirty="0">
              <a:solidFill>
                <a:srgbClr val="DF36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11.2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102360"/>
            <a:ext cx="8500745" cy="2592070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声明中也可以指定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encoding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属性的值，没有指定的情况下默认值是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&lt;?xml  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version="1.0"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encoding="UTF-8" ?&gt;</a:t>
            </a:r>
            <a:endParaRPr lang="zh-CN" altLang="en-US" sz="2400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11.2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102360"/>
            <a:ext cx="8401050" cy="5184775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如果在编写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文件时只准备使用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字符和汉字，可以将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属性的值设置为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gb2312.</a:t>
            </a:r>
            <a:endParaRPr lang="zh-CN" altLang="en-US" sz="2400" b="1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altLang="zh-CN" sz="2400" b="1" kern="12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4560" y="4284980"/>
            <a:ext cx="560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11.1  encoding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gb2312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文件的保存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64" y="2622717"/>
            <a:ext cx="6253272" cy="1399266"/>
          </a:xfrm>
          <a:prstGeom prst="rect">
            <a:avLst/>
          </a:prstGeom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11.2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1124585"/>
            <a:ext cx="8430260" cy="5184775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如果在编写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文件时只准备使用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字符，可以将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encoding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属性的值设置为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ISO-8859-1.</a:t>
            </a:r>
            <a:endParaRPr lang="zh-CN" altLang="en-US" sz="2400" b="1" kern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altLang="zh-CN" sz="2400" b="1" kern="12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9450" y="4401971"/>
            <a:ext cx="54435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11.2  encoding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ISO-8859-1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文件的保存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3" y="2608191"/>
            <a:ext cx="7176645" cy="1518508"/>
          </a:xfrm>
          <a:prstGeom prst="rect">
            <a:avLst/>
          </a:prstGeom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11.2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11.3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标记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7830" y="1174115"/>
            <a:ext cx="8640763" cy="719733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文件是由标记构成的文本文件。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74027" y="2162105"/>
            <a:ext cx="7993063" cy="1198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标记名称区分大小写，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&lt;name&gt;Kevin&lt;/name&gt;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&lt;Name&gt; Kevin&lt;/Name&gt;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是完全不同的标记。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1051560"/>
            <a:ext cx="8640763" cy="1054098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空标记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SzPct val="150000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空标记以 “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”标识开始，用“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标识结束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altLang="zh-CN" sz="2800" b="1" kern="12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zh-CN" altLang="en-US" sz="2800" b="1" kern="12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zh-CN" altLang="en-US" sz="2800" b="1" kern="12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24828" y="2348374"/>
            <a:ext cx="7929562" cy="1198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空标记的名称</a:t>
            </a:r>
            <a:r>
              <a:rPr 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属性列表</a:t>
            </a:r>
            <a:r>
              <a:rPr 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空标记的名称</a:t>
            </a:r>
            <a:r>
              <a:rPr lang="en-US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2415" y="3672508"/>
            <a:ext cx="8834438" cy="8299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indent="269875"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&lt;chair  width="24"  height="12" /&gt;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4828" y="4767724"/>
            <a:ext cx="6929437" cy="460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和标记名称之间不要含有空格</a:t>
            </a:r>
          </a:p>
        </p:txBody>
      </p:sp>
      <p:pic>
        <p:nvPicPr>
          <p:cNvPr id="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11.3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979805"/>
            <a:ext cx="8640763" cy="226739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非空标记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defRPr/>
            </a:pPr>
            <a:r>
              <a:rPr lang="zh-CN" altLang="en-US" sz="2400" b="1" kern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由“开始标记”与“结束标记”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该标记所含有的内容组成。</a:t>
            </a:r>
            <a:endParaRPr lang="en-US" altLang="zh-CN" sz="2400" b="1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&lt;sex&gt; 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&lt;/sex &gt;</a:t>
            </a:r>
            <a:endParaRPr lang="en-US" altLang="zh-CN" sz="2400" b="1" kern="12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11.3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979805"/>
            <a:ext cx="8640763" cy="2628453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3.CDATA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如果标记内容想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使用尖括号、单引号等这些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特殊字符，办法之一是通过使用</a:t>
            </a: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CDATA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CDATA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段用“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&lt;![CDATA[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”作为段的开始，用“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]]&gt;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”作为段的结束。</a:t>
            </a:r>
            <a:endParaRPr lang="zh-CN" altLang="en-US" sz="2800" b="1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97285" y="3619630"/>
            <a:ext cx="6072187" cy="2168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ts val="2700"/>
              </a:lnSpc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&lt;hello&gt;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&lt;![CDATA[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boo=true&amp;&amp;false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&lt;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你好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&gt;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]]&gt;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&lt;/hello&gt;</a:t>
            </a: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11.3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979806"/>
            <a:ext cx="8640763" cy="1185864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8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en-US" altLang="zh-CN" sz="28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属性是一个名值对，即属性必须由名字和值组成。</a:t>
            </a: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682943" y="2708667"/>
            <a:ext cx="8143875" cy="1198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桌子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width="300" height="600" length="1000"&gt;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吃饭用的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桌子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82943" y="4366017"/>
            <a:ext cx="2816225" cy="460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椅子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color="red"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p:pic>
        <p:nvPicPr>
          <p:cNvPr id="11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11.3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715963" y="1864678"/>
            <a:ext cx="7712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第十一章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中使用</a:t>
            </a: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2EF5595-8276-4DDC-83B2-1C08A625A5F3}"/>
              </a:ext>
            </a:extLst>
          </p:cNvPr>
          <p:cNvSpPr/>
          <p:nvPr/>
        </p:nvSpPr>
        <p:spPr>
          <a:xfrm>
            <a:off x="3868737" y="4005064"/>
            <a:ext cx="1422184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第二讲</a:t>
            </a:r>
          </a:p>
        </p:txBody>
      </p:sp>
    </p:spTree>
    <p:extLst>
      <p:ext uri="{BB962C8B-B14F-4D97-AF65-F5344CB8AC3E}">
        <p14:creationId xmlns:p14="http://schemas.microsoft.com/office/powerpoint/2010/main" val="21945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715963" y="1864678"/>
            <a:ext cx="7712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第十一章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中使用</a:t>
            </a: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4637" y="958687"/>
            <a:ext cx="8640763" cy="146220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 Object Model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，文档对象模型）是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制定的一套规范标准。</a:t>
            </a:r>
            <a:endParaRPr lang="en-US" altLang="zh-CN" sz="2400" b="1" kern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规范的核心是按树型结构处理数据。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直接连接符 33"/>
          <p:cNvCxnSpPr>
            <a:stCxn id="24" idx="3"/>
            <a:endCxn id="26" idx="0"/>
          </p:cNvCxnSpPr>
          <p:nvPr/>
        </p:nvCxnSpPr>
        <p:spPr>
          <a:xfrm flipH="1">
            <a:off x="6138324" y="4353400"/>
            <a:ext cx="184150" cy="119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5"/>
            <a:endCxn id="27" idx="0"/>
          </p:cNvCxnSpPr>
          <p:nvPr/>
        </p:nvCxnSpPr>
        <p:spPr>
          <a:xfrm>
            <a:off x="6973086" y="4353400"/>
            <a:ext cx="198120" cy="117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67261" y="2540689"/>
            <a:ext cx="7326940" cy="3571780"/>
            <a:chOff x="1410" y="4143"/>
            <a:chExt cx="12650" cy="6167"/>
          </a:xfrm>
        </p:grpSpPr>
        <p:sp>
          <p:nvSpPr>
            <p:cNvPr id="17" name="圆柱体 16"/>
            <p:cNvSpPr/>
            <p:nvPr/>
          </p:nvSpPr>
          <p:spPr>
            <a:xfrm>
              <a:off x="1410" y="5969"/>
              <a:ext cx="1247" cy="2303"/>
            </a:xfrm>
            <a:prstGeom prst="can">
              <a:avLst/>
            </a:prstGeom>
            <a:solidFill>
              <a:srgbClr val="BA66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XML Data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413" y="6434"/>
              <a:ext cx="3062" cy="1496"/>
            </a:xfrm>
            <a:prstGeom prst="rect">
              <a:avLst/>
            </a:prstGeom>
            <a:solidFill>
              <a:srgbClr val="8666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Document Builder</a:t>
              </a: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9355" y="5627"/>
              <a:ext cx="4705" cy="425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03" y="4143"/>
              <a:ext cx="3882" cy="1258"/>
            </a:xfrm>
            <a:prstGeom prst="rect">
              <a:avLst/>
            </a:prstGeom>
            <a:solidFill>
              <a:srgbClr val="8666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/>
                <a:t>DocumentBuilder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Factory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45" y="5910"/>
              <a:ext cx="423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Document          (Dom)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10424" y="6534"/>
              <a:ext cx="1588" cy="8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charset="0"/>
                  <a:cs typeface="Calibri" panose="020F0502020204030204" charset="0"/>
                </a:rPr>
                <a:t>object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9544" y="7479"/>
              <a:ext cx="1588" cy="8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charset="0"/>
                  <a:cs typeface="Calibri" panose="020F0502020204030204" charset="0"/>
                </a:rPr>
                <a:t>object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1327" y="7476"/>
              <a:ext cx="1588" cy="8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charset="0"/>
                  <a:cs typeface="Calibri" panose="020F0502020204030204" charset="0"/>
                </a:rPr>
                <a:t>object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0489" y="8617"/>
              <a:ext cx="1588" cy="8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charset="0"/>
                  <a:cs typeface="Calibri" panose="020F0502020204030204" charset="0"/>
                </a:rPr>
                <a:t>object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2303" y="8613"/>
              <a:ext cx="1588" cy="8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charset="0"/>
                  <a:cs typeface="Calibri" panose="020F0502020204030204" charset="0"/>
                </a:rPr>
                <a:t>object</a:t>
              </a:r>
            </a:p>
          </p:txBody>
        </p:sp>
        <p:sp>
          <p:nvSpPr>
            <p:cNvPr id="25" name="箭头: 右 24"/>
            <p:cNvSpPr/>
            <p:nvPr/>
          </p:nvSpPr>
          <p:spPr>
            <a:xfrm>
              <a:off x="2754" y="6741"/>
              <a:ext cx="1528" cy="511"/>
            </a:xfrm>
            <a:prstGeom prst="rightArrow">
              <a:avLst/>
            </a:prstGeom>
            <a:solidFill>
              <a:srgbClr val="BA66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/>
            <p:cNvSpPr/>
            <p:nvPr/>
          </p:nvSpPr>
          <p:spPr>
            <a:xfrm>
              <a:off x="7693" y="6926"/>
              <a:ext cx="1528" cy="511"/>
            </a:xfrm>
            <a:prstGeom prst="rightArrow">
              <a:avLst/>
            </a:prstGeom>
            <a:solidFill>
              <a:srgbClr val="BA66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/>
            <p:cNvSpPr/>
            <p:nvPr/>
          </p:nvSpPr>
          <p:spPr>
            <a:xfrm>
              <a:off x="5661" y="5506"/>
              <a:ext cx="402" cy="807"/>
            </a:xfrm>
            <a:prstGeom prst="downArrow">
              <a:avLst/>
            </a:prstGeom>
            <a:solidFill>
              <a:srgbClr val="BA66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27" idx="4"/>
              <a:endCxn id="28" idx="0"/>
            </p:cNvCxnSpPr>
            <p:nvPr/>
          </p:nvCxnSpPr>
          <p:spPr>
            <a:xfrm flipH="1">
              <a:off x="11282" y="8342"/>
              <a:ext cx="839" cy="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9" idx="0"/>
            </p:cNvCxnSpPr>
            <p:nvPr/>
          </p:nvCxnSpPr>
          <p:spPr>
            <a:xfrm>
              <a:off x="12071" y="8342"/>
              <a:ext cx="1025" cy="2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092" y="9515"/>
              <a:ext cx="3914" cy="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</a:rPr>
                <a:t>DOM</a:t>
              </a:r>
              <a:r>
                <a:rPr lang="zh-CN" altLang="en-US" sz="2400" b="1" dirty="0">
                  <a:solidFill>
                    <a:srgbClr val="0070C0"/>
                  </a:solidFill>
                </a:rPr>
                <a:t>解析器</a:t>
              </a:r>
            </a:p>
          </p:txBody>
        </p:sp>
      </p:grpSp>
      <p:pic>
        <p:nvPicPr>
          <p:cNvPr id="32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104267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ru-RU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解析器的基本步骤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614170"/>
            <a:ext cx="858837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实例化一个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DocumentBuilderFactory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对象：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DocumentBuilderFactory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factory=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DocumentBuilderFactory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newInstance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 startAt="2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DocumentBuilder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对象（称做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解析器）：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DocumentBuilder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builder =  factory.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newDocumentBuilder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 startAt="3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解析指定的文件，并返回一个实现了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接口的实例： 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  document= builder. parse(new File("price.xml")) ;</a:t>
            </a:r>
          </a:p>
        </p:txBody>
      </p:sp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984885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556385"/>
            <a:ext cx="8588375" cy="23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解析器负责在内存中建立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  document= builder. parse(new File("price.xml")) ;</a:t>
            </a:r>
            <a:endParaRPr lang="zh-CN" altLang="en-US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方法将整个被解析的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文件封装成一个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984885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对象结构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556385"/>
            <a:ext cx="8588375" cy="287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对象就是一棵“树” 。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类和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CDATASection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类都是实现了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接口的类。</a:t>
            </a:r>
          </a:p>
          <a:p>
            <a:pPr algn="just" eaLnBrk="1" hangingPunct="1">
              <a:buSzPct val="150000"/>
              <a:buBlip>
                <a:blip r:embed="rId6"/>
              </a:buBlip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节点中还可含有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节点、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节点和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CDATASection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SzPct val="150000"/>
              <a:buNone/>
              <a:defRPr/>
            </a:pP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467995" y="1440815"/>
            <a:ext cx="4724400" cy="4984115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5565" y="1015008"/>
            <a:ext cx="89296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buFontTx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对于下面的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E.xml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，相对应的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Document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hlinkClick r:id="rId5" action="ppaction://hlinksldjump"/>
              </a:rPr>
              <a:t>如图</a:t>
            </a:r>
            <a:r>
              <a:rPr lang="en-US" altLang="zh-CN" sz="2000" u="sng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hlinkClick r:id="rId5" action="ppaction://hlinksldjump"/>
              </a:rPr>
              <a:t>11.3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625" y="1634316"/>
            <a:ext cx="4835525" cy="453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 version="1.0"  encoding="UTF-8" ?&gt;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&lt;A&gt;</a:t>
            </a:r>
            <a:r>
              <a:rPr lang="zh-CN" altLang="en-US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hello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&lt;/A&gt;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&lt;B&gt;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&lt;B1&gt;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welcome.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&lt;/B1&gt;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&lt;![CDATA[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x&gt;100&amp;&amp;y&gt;30;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]]&gt;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How are you. 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&lt;/B&gt;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66715" y="5417185"/>
            <a:ext cx="3763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11.3  E.xml</a:t>
            </a:r>
            <a:r>
              <a:rPr lang="zh-CN" altLang="en-US" sz="1400" dirty="0"/>
              <a:t>文件对应的</a:t>
            </a:r>
            <a:r>
              <a:rPr lang="en-US" altLang="zh-CN" sz="1400" dirty="0"/>
              <a:t>Document</a:t>
            </a:r>
            <a:r>
              <a:rPr lang="zh-CN" altLang="en-US" sz="1400" dirty="0"/>
              <a:t>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2118360"/>
            <a:ext cx="3495040" cy="3112135"/>
          </a:xfrm>
          <a:prstGeom prst="rect">
            <a:avLst/>
          </a:prstGeom>
        </p:spPr>
      </p:pic>
      <p:sp>
        <p:nvSpPr>
          <p:cNvPr id="1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7" grpId="0"/>
      <p:bldP spid="2" grpId="0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105664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-Element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4335" y="1612900"/>
            <a:ext cx="8390890" cy="36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节点常用下列方法获取和该节点相关的信息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getTagName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返回该节点的名称。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getTextContent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返回当前节点的所有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子孙节点中的文本内容。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getAttribute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返回节点中参数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的属性值。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Blip>
                <a:blip r:embed="rId5"/>
              </a:buBlip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105664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-Element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4335" y="1628140"/>
            <a:ext cx="835152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节点经常使用下列方法获取和该节点相关的信息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hasAttribute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 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判断当前节点是否有参数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指定的属性。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NodeList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getElementByTagName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NodeList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NodeList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getChildNodes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NodeList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Blip>
                <a:blip r:embed="rId4"/>
              </a:buBlip>
              <a:defRPr/>
            </a:pPr>
            <a:endParaRPr lang="zh-CN" altLang="en-US" sz="2400" kern="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Rectangle 10"/>
          <p:cNvSpPr>
            <a:spLocks noGrp="1" noChangeArrowheads="1"/>
          </p:cNvSpPr>
          <p:nvPr>
            <p:ph type="title"/>
          </p:nvPr>
        </p:nvSpPr>
        <p:spPr>
          <a:xfrm>
            <a:off x="336550" y="105664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-Text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6550" y="1628140"/>
            <a:ext cx="8588375" cy="66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节点使用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getWholeText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方法获取节点中的文本。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336550" y="2780665"/>
            <a:ext cx="6357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2.Document</a:t>
            </a:r>
            <a:r>
              <a:rPr lang="zh-CN" altLang="en-US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CDATASection</a:t>
            </a:r>
            <a:r>
              <a:rPr lang="zh-CN" altLang="en-US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22580" y="3352165"/>
            <a:ext cx="85883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CDATASection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节点使用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getWholeText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方法获取该节点中的文本。</a:t>
            </a:r>
          </a:p>
          <a:p>
            <a:pPr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buFontTx/>
              <a:buNone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buFontTx/>
              <a:buNone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buFontTx/>
              <a:buNone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498810"/>
            <a:ext cx="7435850" cy="5181427"/>
            <a:chOff x="964" y="3796"/>
            <a:chExt cx="9707" cy="6764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8" y="4881"/>
              <a:ext cx="9162" cy="527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  version="1.0"  encoding="UTF-8" ?&gt;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成绩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学号 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number="a1001"&gt;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姓名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赵一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姓名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高等数学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必修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"&gt;89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高等数学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大学物理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必修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"&gt;88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大学物理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摄影艺术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良好 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摄影艺术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学号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学号 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number="a1002"&gt;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姓名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钱二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姓名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高等数学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必修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"&gt;77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高等数学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大学物理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必修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"&gt;66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大学物理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摄影艺术 课程性质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选修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良好 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摄影艺术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&lt;/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学号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796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Score.xml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9093" y="979806"/>
            <a:ext cx="8582025" cy="522288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查询成绩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327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283545"/>
            <a:ext cx="7435850" cy="3800275"/>
            <a:chOff x="964" y="3796"/>
            <a:chExt cx="9707" cy="4961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428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8" y="4881"/>
              <a:ext cx="9162" cy="333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=cyan&gt;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&lt;FORM action="</a:t>
              </a: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byNumber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method=post name=form&gt;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输入学号，查询成绩：</a:t>
              </a:r>
              <a:endParaRPr lang="zh-CN" altLang="en-US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&lt;INPUT type="text" name="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studentNmber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 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&lt;INPUT TYPE="submit" value="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&lt;/FORM&gt;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&lt;/HTML&gt;</a:t>
              </a:r>
              <a:endPara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796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input.jsp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本章主要内容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65835" y="1485900"/>
            <a:ext cx="6485890" cy="3168650"/>
            <a:chOff x="956" y="2905"/>
            <a:chExt cx="10214" cy="4990"/>
          </a:xfrm>
        </p:grpSpPr>
        <p:sp>
          <p:nvSpPr>
            <p:cNvPr id="9218" name="矩形 1"/>
            <p:cNvSpPr>
              <a:spLocks noChangeArrowheads="1"/>
            </p:cNvSpPr>
            <p:nvPr/>
          </p:nvSpPr>
          <p:spPr bwMode="auto">
            <a:xfrm>
              <a:off x="1530" y="2905"/>
              <a:ext cx="9640" cy="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XML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文件的基本结构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XML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声明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标记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DOM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解析器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SAX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解析器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XML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CSS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6" y="3138"/>
              <a:ext cx="490" cy="4474"/>
              <a:chOff x="956" y="3138"/>
              <a:chExt cx="490" cy="447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56" y="3138"/>
                <a:ext cx="490" cy="3709"/>
                <a:chOff x="956" y="3251"/>
                <a:chExt cx="490" cy="3709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956" y="3251"/>
                  <a:ext cx="491" cy="482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956" y="4065"/>
                  <a:ext cx="491" cy="482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 226"/>
                <p:cNvSpPr/>
                <p:nvPr/>
              </p:nvSpPr>
              <p:spPr>
                <a:xfrm>
                  <a:off x="956" y="4879"/>
                  <a:ext cx="491" cy="482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 226"/>
                <p:cNvSpPr/>
                <p:nvPr/>
              </p:nvSpPr>
              <p:spPr>
                <a:xfrm>
                  <a:off x="956" y="5693"/>
                  <a:ext cx="491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 226"/>
                <p:cNvSpPr/>
                <p:nvPr/>
              </p:nvSpPr>
              <p:spPr>
                <a:xfrm>
                  <a:off x="956" y="6478"/>
                  <a:ext cx="491" cy="482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 226"/>
              <p:cNvSpPr/>
              <p:nvPr/>
            </p:nvSpPr>
            <p:spPr>
              <a:xfrm>
                <a:off x="956" y="7130"/>
                <a:ext cx="491" cy="482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7ECD9A-FF62-4749-A749-E8C3722B803F}"/>
              </a:ext>
            </a:extLst>
          </p:cNvPr>
          <p:cNvGrpSpPr/>
          <p:nvPr/>
        </p:nvGrpSpPr>
        <p:grpSpPr>
          <a:xfrm>
            <a:off x="5415064" y="1628180"/>
            <a:ext cx="1672555" cy="1147073"/>
            <a:chOff x="10951" y="2748"/>
            <a:chExt cx="2592" cy="1477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849BBAF7-B780-4240-8B19-2AB14BB2F1B2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3">
              <a:extLst>
                <a:ext uri="{FF2B5EF4-FFF2-40B4-BE49-F238E27FC236}">
                  <a16:creationId xmlns:a16="http://schemas.microsoft.com/office/drawing/2014/main" id="{AF4E4560-FAF6-4A08-BE02-82EA37212AF7}"/>
                </a:ext>
              </a:extLst>
            </p:cNvPr>
            <p:cNvSpPr txBox="1"/>
            <p:nvPr/>
          </p:nvSpPr>
          <p:spPr>
            <a:xfrm>
              <a:off x="11816" y="3288"/>
              <a:ext cx="1727" cy="5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第一讲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17D95B-8763-4F9F-A0B7-46A2D5199738}"/>
              </a:ext>
            </a:extLst>
          </p:cNvPr>
          <p:cNvGrpSpPr/>
          <p:nvPr/>
        </p:nvGrpSpPr>
        <p:grpSpPr>
          <a:xfrm>
            <a:off x="5417645" y="3080280"/>
            <a:ext cx="1669974" cy="369333"/>
            <a:chOff x="10951" y="2688"/>
            <a:chExt cx="2588" cy="1688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5F53BCD7-3566-4CE2-B5A1-B657B2423B64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3">
              <a:extLst>
                <a:ext uri="{FF2B5EF4-FFF2-40B4-BE49-F238E27FC236}">
                  <a16:creationId xmlns:a16="http://schemas.microsoft.com/office/drawing/2014/main" id="{3E4BAB71-AA32-40E6-B7B5-25B9CC378A1A}"/>
                </a:ext>
              </a:extLst>
            </p:cNvPr>
            <p:cNvSpPr txBox="1"/>
            <p:nvPr/>
          </p:nvSpPr>
          <p:spPr>
            <a:xfrm>
              <a:off x="11812" y="2688"/>
              <a:ext cx="1727" cy="16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第二讲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669642-BDC4-479D-ADB0-A6D0D02AE2DB}"/>
              </a:ext>
            </a:extLst>
          </p:cNvPr>
          <p:cNvGrpSpPr/>
          <p:nvPr/>
        </p:nvGrpSpPr>
        <p:grpSpPr>
          <a:xfrm>
            <a:off x="5427385" y="3630038"/>
            <a:ext cx="1669974" cy="369333"/>
            <a:chOff x="10951" y="2688"/>
            <a:chExt cx="2588" cy="1688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E2F2695E-216B-4B11-A351-BE752F100423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>
              <a:extLst>
                <a:ext uri="{FF2B5EF4-FFF2-40B4-BE49-F238E27FC236}">
                  <a16:creationId xmlns:a16="http://schemas.microsoft.com/office/drawing/2014/main" id="{E946EF5C-1311-472A-8D7A-6C2E18053437}"/>
                </a:ext>
              </a:extLst>
            </p:cNvPr>
            <p:cNvSpPr txBox="1"/>
            <p:nvPr/>
          </p:nvSpPr>
          <p:spPr>
            <a:xfrm>
              <a:off x="11812" y="2688"/>
              <a:ext cx="1727" cy="16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第三讲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D20A50-74D8-4DDB-8035-CB33007CDBC1}"/>
              </a:ext>
            </a:extLst>
          </p:cNvPr>
          <p:cNvGrpSpPr/>
          <p:nvPr/>
        </p:nvGrpSpPr>
        <p:grpSpPr>
          <a:xfrm>
            <a:off x="5427385" y="4138552"/>
            <a:ext cx="1669974" cy="369333"/>
            <a:chOff x="10951" y="2688"/>
            <a:chExt cx="2588" cy="1688"/>
          </a:xfrm>
        </p:grpSpPr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0F3DC318-6504-43D7-B108-62ABC0F09A2A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3">
              <a:extLst>
                <a:ext uri="{FF2B5EF4-FFF2-40B4-BE49-F238E27FC236}">
                  <a16:creationId xmlns:a16="http://schemas.microsoft.com/office/drawing/2014/main" id="{2CBABC6C-F4E1-40A5-A37A-67C375C2646C}"/>
                </a:ext>
              </a:extLst>
            </p:cNvPr>
            <p:cNvSpPr txBox="1"/>
            <p:nvPr/>
          </p:nvSpPr>
          <p:spPr>
            <a:xfrm>
              <a:off x="11812" y="2688"/>
              <a:ext cx="1727" cy="16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第四讲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78862"/>
            <a:ext cx="7435850" cy="5039713"/>
            <a:chOff x="964" y="3472"/>
            <a:chExt cx="9707" cy="6579"/>
          </a:xfrm>
        </p:grpSpPr>
        <p:sp>
          <p:nvSpPr>
            <p:cNvPr id="17" name="圆角矩形 16"/>
            <p:cNvSpPr/>
            <p:nvPr/>
          </p:nvSpPr>
          <p:spPr>
            <a:xfrm>
              <a:off x="967" y="4152"/>
              <a:ext cx="9704" cy="531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8" y="4340"/>
              <a:ext cx="9162" cy="571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 version="1.0" encoding="ISO-8859-1"?&gt;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&lt;web-app&gt;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&lt;servlet&gt;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&lt;servlet-name&gt;</a:t>
              </a:r>
              <a:r>
                <a:rPr lang="en-US" altLang="zh-CN" sz="19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</a:t>
              </a: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&lt;/servlet-name&gt;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&lt;servlet-class&gt;</a:t>
              </a:r>
              <a:r>
                <a:rPr lang="en-US" altLang="zh-CN" sz="19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sun.yourservlet.Number</a:t>
              </a:r>
              <a:endParaRPr lang="en-US" altLang="zh-CN" sz="19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&lt;/servlet-class&gt;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&lt;/servlet&gt;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&lt;servlet-mapping&gt;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&lt;servlet-name&gt;</a:t>
              </a:r>
              <a:r>
                <a:rPr lang="en-US" altLang="zh-CN" sz="19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</a:t>
              </a: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&lt;/servlet-name&gt;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</a:t>
              </a:r>
              <a:r>
                <a:rPr lang="en-US" altLang="zh-CN" sz="19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-pattern&gt;</a:t>
              </a:r>
              <a:r>
                <a:rPr lang="en-US" altLang="zh-CN" sz="19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</a:t>
              </a:r>
              <a:r>
                <a:rPr lang="en-US" altLang="zh-CN" sz="19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byNumber</a:t>
              </a: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-pattern&gt;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&lt;/servlet-mapping&gt;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&lt;/web-app&gt;</a:t>
              </a:r>
              <a:endParaRPr lang="en-US" altLang="zh-CN" sz="19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zh-CN" sz="19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503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472"/>
              <a:ext cx="4136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web.xml</a:t>
              </a:r>
              <a:endParaRPr lang="en-US" altLang="zh-CN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07273"/>
            <a:chOff x="964" y="2950"/>
            <a:chExt cx="9707" cy="758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0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615"/>
              <a:ext cx="9162" cy="691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package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sun.yourservlet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java.io.*;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org.w3c.dom.*; 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javax.xml.parsers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javax.servlet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javax.servlet.http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class Number extends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HttpServlet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init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ServletConfig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config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 throws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ServletException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super.init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config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 void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doPost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response)  throws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ServletException,IOException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boolean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boo=false;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response.setContentType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PrintWriter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out=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response.getWriter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("&lt;html&gt;&lt;body&gt;");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searchedNumber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request.getParameter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studentNmber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07273"/>
            <a:chOff x="964" y="2950"/>
            <a:chExt cx="9707" cy="758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0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803"/>
              <a:ext cx="9162" cy="65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try{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DocumentBuilderFactory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factory=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DocumentBuilderFactory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newInstance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DocumentBuilder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builder=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factory.newDocumentBuilder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Document  document= builder. parse(new File("D:\\1000\\Score.xml")) 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Element root=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document.getDocumentElement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 ;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获取根节点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返回根节点的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Element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子节点，这些子节点对应着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XML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文件中的“学号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标记：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NodeList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elemnetNodes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root.getElementsByTagName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学号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 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size=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elemnetNodes.getLength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for(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k=0;k&lt;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size;k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++)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{ Node node=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elemnetNodes.item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(k);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node.getNodeType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()==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Node.ELEMENT_NODE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判断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节点的类型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再得到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节点的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属性的值：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stuNumber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=((Element)node).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getAttribute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("number");//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获取学号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stuNumber.equals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searchedNumber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{ boo=true;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NodeList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childNodes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node.getChildNodes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的全部子节点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=0;k&lt;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childNodes.getLength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++)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{ Node child=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childNodes.item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child.getNodeType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()==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Node.ELEMENT_NODE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{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=((Element)child).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getTagName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().trim();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07273"/>
            <a:chOff x="964" y="2950"/>
            <a:chExt cx="9707" cy="758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0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897"/>
              <a:ext cx="9162" cy="648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("&lt;BR&gt;"+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courseType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=((Element)child).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getAttribute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课程性质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contentStr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=((Element)child).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getTextContent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nodeName.startsWith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姓名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contentStr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else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("("+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courseType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+")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contentStr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if(boo==false)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不存在您要查询的学号！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    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catch(Exception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{}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("&lt;/body&gt;&lt;/html&gt;");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Number.java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11.4 DOM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715963" y="1864678"/>
            <a:ext cx="7712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第十一章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中使用</a:t>
            </a: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2EF5595-8276-4DDC-83B2-1C08A625A5F3}"/>
              </a:ext>
            </a:extLst>
          </p:cNvPr>
          <p:cNvSpPr/>
          <p:nvPr/>
        </p:nvSpPr>
        <p:spPr>
          <a:xfrm>
            <a:off x="3868737" y="4005064"/>
            <a:ext cx="1420582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第三讲</a:t>
            </a:r>
          </a:p>
        </p:txBody>
      </p:sp>
    </p:spTree>
    <p:extLst>
      <p:ext uri="{BB962C8B-B14F-4D97-AF65-F5344CB8AC3E}">
        <p14:creationId xmlns:p14="http://schemas.microsoft.com/office/powerpoint/2010/main" val="35555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082675"/>
            <a:ext cx="8416290" cy="230314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SAX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解析器不在内存中建立和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文件相对应的树型结构数据，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SAX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解析器的核心是事件处理机制。</a:t>
            </a:r>
            <a:endParaRPr lang="en-US" altLang="zh-CN" sz="2400" b="1" kern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>
          <a:xfrm>
            <a:off x="349885" y="105664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解析器的基本步骤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9885" y="1628140"/>
            <a:ext cx="85883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实例化一个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SAXParserFactory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SAXParserFactory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factory=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SAXParserFactory.newInstance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 startAt="2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对象，称之为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saxParser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factory.newSAXParser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+mj-ea"/>
              <a:buAutoNum type="circleNumDbPlain" startAt="3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解析指定的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SAX</a:t>
            </a:r>
            <a:r>
              <a:rPr lang="en-US" altLang="zh-CN" sz="2400" kern="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Parser</a:t>
            </a:r>
            <a:r>
              <a:rPr lang="en-US" altLang="zh-CN" sz="240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parse(new File(“price.xml”), handler);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409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1056640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解析器的工作原理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0825" y="1628140"/>
            <a:ext cx="4234815" cy="439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6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SAX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解析器调用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parse(File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f,DefaultHandler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dh)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方法解析参数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指定的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文件，并向该方法的参数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传递一个事件处理器。</a:t>
            </a:r>
            <a:endParaRPr lang="en-US" altLang="zh-CN" sz="2400" kern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06365" y="1184275"/>
            <a:ext cx="3543935" cy="4514158"/>
            <a:chOff x="6956" y="1650"/>
            <a:chExt cx="7038" cy="8963"/>
          </a:xfrm>
        </p:grpSpPr>
        <p:grpSp>
          <p:nvGrpSpPr>
            <p:cNvPr id="10" name="组合 9"/>
            <p:cNvGrpSpPr/>
            <p:nvPr/>
          </p:nvGrpSpPr>
          <p:grpSpPr>
            <a:xfrm>
              <a:off x="6956" y="1650"/>
              <a:ext cx="7038" cy="8294"/>
              <a:chOff x="6956" y="1650"/>
              <a:chExt cx="7038" cy="829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630" y="9044"/>
                <a:ext cx="1782" cy="9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70C0"/>
                    </a:solidFill>
                  </a:rPr>
                  <a:t>结束</a:t>
                </a: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6956" y="1650"/>
                <a:ext cx="7038" cy="7393"/>
                <a:chOff x="6956" y="1650"/>
                <a:chExt cx="7038" cy="7393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956" y="1650"/>
                  <a:ext cx="7038" cy="6983"/>
                  <a:chOff x="6956" y="1650"/>
                  <a:chExt cx="7038" cy="698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9715" y="1650"/>
                    <a:ext cx="1782" cy="9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开始</a:t>
                    </a:r>
                  </a:p>
                </p:txBody>
              </p:sp>
              <p:sp>
                <p:nvSpPr>
                  <p:cNvPr id="4" name="矩形 3"/>
                  <p:cNvSpPr/>
                  <p:nvPr/>
                </p:nvSpPr>
                <p:spPr>
                  <a:xfrm>
                    <a:off x="9245" y="3248"/>
                    <a:ext cx="2722" cy="8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解析文件</a:t>
                    </a: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9131" y="4651"/>
                    <a:ext cx="2948" cy="8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报告事件</a:t>
                    </a: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9131" y="6104"/>
                    <a:ext cx="2948" cy="8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事件处理器</a:t>
                    </a: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6956" y="7733"/>
                    <a:ext cx="2955" cy="9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处理非“文档结束” 事件</a:t>
                    </a: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11040" y="7733"/>
                    <a:ext cx="2955" cy="9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rgbClr val="0070C0"/>
                        </a:solidFill>
                      </a:rPr>
                      <a:t>处理“文档结束” 事件</a:t>
                    </a: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8434" y="2565"/>
                  <a:ext cx="4086" cy="6478"/>
                  <a:chOff x="8434" y="2565"/>
                  <a:chExt cx="4086" cy="6478"/>
                </a:xfrm>
              </p:grpSpPr>
              <p:cxnSp>
                <p:nvCxnSpPr>
                  <p:cNvPr id="27" name="直接箭头连接符 26"/>
                  <p:cNvCxnSpPr>
                    <a:stCxn id="14" idx="2"/>
                    <a:endCxn id="15" idx="0"/>
                  </p:cNvCxnSpPr>
                  <p:nvPr/>
                </p:nvCxnSpPr>
                <p:spPr>
                  <a:xfrm>
                    <a:off x="12518" y="8633"/>
                    <a:ext cx="3" cy="411"/>
                  </a:xfrm>
                  <a:prstGeom prst="straightConnector1">
                    <a:avLst/>
                  </a:prstGeom>
                  <a:ln w="25400">
                    <a:solidFill>
                      <a:schemeClr val="tx2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8434" y="2565"/>
                    <a:ext cx="3260" cy="6067"/>
                    <a:chOff x="8434" y="2565"/>
                    <a:chExt cx="3260" cy="6067"/>
                  </a:xfrm>
                </p:grpSpPr>
                <p:cxnSp>
                  <p:nvCxnSpPr>
                    <p:cNvPr id="16" name="直接箭头连接符 15"/>
                    <p:cNvCxnSpPr/>
                    <p:nvPr/>
                  </p:nvCxnSpPr>
                  <p:spPr>
                    <a:xfrm>
                      <a:off x="10606" y="4091"/>
                      <a:ext cx="0" cy="560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/>
                    <p:cNvCxnSpPr>
                      <a:stCxn id="6" idx="2"/>
                      <a:endCxn id="12" idx="0"/>
                    </p:cNvCxnSpPr>
                    <p:nvPr/>
                  </p:nvCxnSpPr>
                  <p:spPr>
                    <a:xfrm flipH="1">
                      <a:off x="10606" y="5494"/>
                      <a:ext cx="0" cy="610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H="1">
                      <a:off x="10606" y="2565"/>
                      <a:ext cx="0" cy="698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>
                      <a:off x="9581" y="6946"/>
                      <a:ext cx="0" cy="786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/>
                    <p:cNvCxnSpPr/>
                    <p:nvPr/>
                  </p:nvCxnSpPr>
                  <p:spPr>
                    <a:xfrm>
                      <a:off x="11694" y="6946"/>
                      <a:ext cx="0" cy="786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连接符: 肘形 29"/>
                    <p:cNvCxnSpPr>
                      <a:stCxn id="13" idx="2"/>
                      <a:endCxn id="4" idx="1"/>
                    </p:cNvCxnSpPr>
                    <p:nvPr/>
                  </p:nvCxnSpPr>
                  <p:spPr>
                    <a:xfrm rot="5400000" flipH="1" flipV="1">
                      <a:off x="6358" y="5746"/>
                      <a:ext cx="4963" cy="811"/>
                    </a:xfrm>
                    <a:prstGeom prst="bentConnector4">
                      <a:avLst>
                        <a:gd name="adj1" fmla="val -7253"/>
                        <a:gd name="adj2" fmla="val -226620"/>
                      </a:avLst>
                    </a:prstGeom>
                    <a:ln w="25400">
                      <a:solidFill>
                        <a:schemeClr val="tx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31" name="文本框 30"/>
            <p:cNvSpPr txBox="1"/>
            <p:nvPr/>
          </p:nvSpPr>
          <p:spPr>
            <a:xfrm>
              <a:off x="8186" y="9944"/>
              <a:ext cx="4457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4"/>
                  </a:solidFill>
                </a:rPr>
                <a:t>Parse</a:t>
              </a:r>
              <a:r>
                <a:rPr lang="zh-CN" altLang="en-US" sz="1600" dirty="0">
                  <a:solidFill>
                    <a:schemeClr val="accent4"/>
                  </a:solidFill>
                </a:rPr>
                <a:t>方法的工作原理</a:t>
              </a:r>
            </a:p>
          </p:txBody>
        </p:sp>
      </p:grpSp>
      <p:sp>
        <p:nvSpPr>
          <p:cNvPr id="3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36" grpId="0" animBg="1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1056640"/>
            <a:ext cx="6202045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事件的产生与处理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556385"/>
            <a:ext cx="8377555" cy="439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文件开始事件与结束事件：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解析器报告“文件开始”事件，事件处理器就会调用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startDocument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方法；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解析器报告“文件结束”事件，事件处理器就会调用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endDocument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935" y="4087495"/>
            <a:ext cx="67043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startElement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uri,String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localName,String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qName,Attributes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4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580" y="984568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事件的产生与处理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484630"/>
            <a:ext cx="8588375" cy="518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  <a:defRPr/>
            </a:pP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开始标记事件与结束标记事件：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当解析器发现一个标记的开始标记时，报告开始事件给事件处理器，事件处理器调用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startElement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方法对发现的数据做出处理。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  <a:defRPr/>
            </a:pP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  <a:p>
            <a:pPr marL="0" indent="0" algn="just" eaLnBrk="1" hangingPunct="1">
              <a:buNone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6323965" y="5015865"/>
            <a:ext cx="1868170" cy="576580"/>
          </a:xfrm>
          <a:prstGeom prst="wedgeRoundRectCallout">
            <a:avLst>
              <a:gd name="adj1" fmla="val 6991"/>
              <a:gd name="adj2" fmla="val -118790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atts</a:t>
            </a:r>
            <a:r>
              <a:rPr lang="zh-CN" altLang="en-US" sz="1400" b="1" dirty="0"/>
              <a:t>是解析器发现的标记的全部属性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970915" y="4947920"/>
            <a:ext cx="2092960" cy="713740"/>
          </a:xfrm>
          <a:prstGeom prst="wedgeRoundRectCallout">
            <a:avLst>
              <a:gd name="adj1" fmla="val 47062"/>
              <a:gd name="adj2" fmla="val -103434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url</a:t>
            </a:r>
            <a:r>
              <a:rPr lang="zh-CN" altLang="en-US" sz="1400" b="1" dirty="0"/>
              <a:t>的取值就是解析器发现的标记的名称空间</a:t>
            </a:r>
          </a:p>
        </p:txBody>
      </p:sp>
      <p:sp>
        <p:nvSpPr>
          <p:cNvPr id="11" name="对话气泡: 圆角矩形 10"/>
          <p:cNvSpPr/>
          <p:nvPr/>
        </p:nvSpPr>
        <p:spPr>
          <a:xfrm>
            <a:off x="2515870" y="3431540"/>
            <a:ext cx="1874520" cy="457200"/>
          </a:xfrm>
          <a:prstGeom prst="wedgeRoundRectCallout">
            <a:avLst>
              <a:gd name="adj1" fmla="val 42261"/>
              <a:gd name="adj2" fmla="val 138808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标记的名称</a:t>
            </a:r>
          </a:p>
        </p:txBody>
      </p:sp>
      <p:sp>
        <p:nvSpPr>
          <p:cNvPr id="12" name="对话气泡: 圆角矩形 11"/>
          <p:cNvSpPr/>
          <p:nvPr/>
        </p:nvSpPr>
        <p:spPr>
          <a:xfrm>
            <a:off x="5807075" y="3260090"/>
            <a:ext cx="1988185" cy="485140"/>
          </a:xfrm>
          <a:prstGeom prst="wedgeRoundRectCallout">
            <a:avLst>
              <a:gd name="adj1" fmla="val -41183"/>
              <a:gd name="adj2" fmla="val 143730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带前缀的标记名称或标记名称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915285" y="4522470"/>
            <a:ext cx="2914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23665" y="4522470"/>
            <a:ext cx="9290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81015" y="4522470"/>
            <a:ext cx="6261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210425" y="4522470"/>
            <a:ext cx="3879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2" grpId="0" bldLvl="0" animBg="1"/>
      <p:bldP spid="10" grpId="0" bldLvl="0" animBg="1"/>
      <p:bldP spid="11" grpId="0" bldLvl="0" animBg="1"/>
      <p:bldP spid="12" grpId="0" bldLvl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715963" y="1864678"/>
            <a:ext cx="7712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第十一章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中使用</a:t>
            </a: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2EF5595-8276-4DDC-83B2-1C08A625A5F3}"/>
              </a:ext>
            </a:extLst>
          </p:cNvPr>
          <p:cNvSpPr/>
          <p:nvPr/>
        </p:nvSpPr>
        <p:spPr>
          <a:xfrm>
            <a:off x="3868737" y="4005064"/>
            <a:ext cx="140652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第一讲</a:t>
            </a:r>
          </a:p>
        </p:txBody>
      </p:sp>
    </p:spTree>
    <p:extLst>
      <p:ext uri="{BB962C8B-B14F-4D97-AF65-F5344CB8AC3E}">
        <p14:creationId xmlns:p14="http://schemas.microsoft.com/office/powerpoint/2010/main" val="16203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title"/>
          </p:nvPr>
        </p:nvSpPr>
        <p:spPr>
          <a:xfrm>
            <a:off x="335280" y="984568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事件的产生与处理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525" y="1412875"/>
            <a:ext cx="85883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解析器报告完该标记的“标记开始”事件后，一定还会报告该标记的“标记结束”事件，事件处理器就会调用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endElement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方法进行处理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defRPr/>
            </a:pP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endElement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uri,String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localName,String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qName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+mj-ea"/>
              <a:buNone/>
              <a:defRPr/>
            </a:pPr>
            <a:endParaRPr lang="zh-CN" altLang="en-US" sz="2400" kern="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3760" y="3168015"/>
            <a:ext cx="581279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characters(char[] </a:t>
            </a:r>
            <a:r>
              <a:rPr lang="en-US" altLang="zh-CN" sz="200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ch,int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start,int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length)</a:t>
            </a:r>
            <a:endParaRPr lang="zh-CN" altLang="en-US" sz="200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6090" y="1340515"/>
            <a:ext cx="85883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3"/>
              <a:defRPr/>
            </a:pPr>
            <a:r>
              <a:rPr lang="zh-CN" altLang="en-US" sz="20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文本数据事件：</a:t>
            </a:r>
            <a:endParaRPr lang="en-US" altLang="zh-CN" sz="20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当解析器解析报告“文本数据”事件给处理器，事件处理器就会然后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characters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方法对解析的数据做出处理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0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注意：对于文本数据，解析器可能分成几个连续的“文本数据”报告给事件处理器。</a:t>
            </a:r>
            <a:endParaRPr lang="en-US" altLang="zh-CN" sz="20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zh-CN" altLang="en-US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en-US" altLang="zh-CN" sz="20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394335" y="984568"/>
            <a:ext cx="6357938" cy="5715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事件的产生与处理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15793" y="2728034"/>
            <a:ext cx="4960392" cy="1582981"/>
            <a:chOff x="4300" y="5260"/>
            <a:chExt cx="10084" cy="3482"/>
          </a:xfrm>
        </p:grpSpPr>
        <p:sp>
          <p:nvSpPr>
            <p:cNvPr id="2" name="对话气泡: 圆角矩形 1"/>
            <p:cNvSpPr/>
            <p:nvPr/>
          </p:nvSpPr>
          <p:spPr>
            <a:xfrm>
              <a:off x="4300" y="5314"/>
              <a:ext cx="3501" cy="1193"/>
            </a:xfrm>
            <a:prstGeom prst="wedgeRoundRectCallout">
              <a:avLst>
                <a:gd name="adj1" fmla="val 41319"/>
                <a:gd name="adj2" fmla="val 74995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存放解析器解析出的文本数据</a:t>
              </a:r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11212" y="5260"/>
              <a:ext cx="3172" cy="1247"/>
            </a:xfrm>
            <a:prstGeom prst="wedgeRoundRectCallout">
              <a:avLst>
                <a:gd name="adj1" fmla="val -53179"/>
                <a:gd name="adj2" fmla="val 78143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/>
                <a:t>存放的字符个数</a:t>
              </a:r>
            </a:p>
          </p:txBody>
        </p:sp>
        <p:sp>
          <p:nvSpPr>
            <p:cNvPr id="3" name="对话气泡: 圆角矩形 2"/>
            <p:cNvSpPr/>
            <p:nvPr/>
          </p:nvSpPr>
          <p:spPr>
            <a:xfrm>
              <a:off x="8238" y="7771"/>
              <a:ext cx="3249" cy="971"/>
            </a:xfrm>
            <a:prstGeom prst="wedgeRoundRectCallout">
              <a:avLst>
                <a:gd name="adj1" fmla="val -16979"/>
                <a:gd name="adj2" fmla="val -90238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数组</a:t>
              </a:r>
              <a:r>
                <a:rPr lang="en-US" altLang="zh-CN" sz="1400" b="1" dirty="0" err="1"/>
                <a:t>ch</a:t>
              </a:r>
              <a:r>
                <a:rPr lang="zh-CN" altLang="en-US" sz="1400" b="1" dirty="0"/>
                <a:t>中存放字符的起始位置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411" y="7197"/>
              <a:ext cx="5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772" y="7197"/>
              <a:ext cx="94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495" y="7197"/>
              <a:ext cx="136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23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570565"/>
            <a:ext cx="7435850" cy="5323143"/>
            <a:chOff x="964" y="3796"/>
            <a:chExt cx="9707" cy="6949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26" y="4599"/>
              <a:ext cx="9162" cy="614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  version="1.0"  encoding="UTF-8" ?&gt;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　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北京西站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&gt;T83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南京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&gt;20:17&lt;/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&gt;09:10&lt;/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&gt;T199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上海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&gt;23:25&lt;/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&gt;10:10&lt;/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796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9093" y="1051561"/>
            <a:ext cx="8582025" cy="522288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例子：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解析列车时刻表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10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570565"/>
            <a:ext cx="7435850" cy="5476349"/>
            <a:chOff x="964" y="3796"/>
            <a:chExt cx="9707" cy="7149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26" y="4599"/>
              <a:ext cx="9162" cy="634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&gt;T84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南京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&gt;21:17&lt;/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&gt;10:10&lt;/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&gt;T200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上海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&gt;22:25&lt;/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&gt;09:10&lt;/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北京西站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796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9093" y="1051561"/>
            <a:ext cx="8582025" cy="522288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例子：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解析列车时刻表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10" grpId="0" bldLvl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570565"/>
            <a:ext cx="7444276" cy="5687007"/>
            <a:chOff x="964" y="3796"/>
            <a:chExt cx="9718" cy="7424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505"/>
              <a:ext cx="9162" cy="671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广州站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&gt;T186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武汉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&gt;22:17&lt;/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&gt;09:24&lt;/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&gt;T78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长沙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&gt;18:25&lt;/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&gt;11:10&lt;/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796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9093" y="1051561"/>
            <a:ext cx="8582025" cy="522288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例子：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解析列车时刻表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10" grpId="0" bldLvl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574395"/>
            <a:ext cx="7444276" cy="5400512"/>
            <a:chOff x="964" y="3801"/>
            <a:chExt cx="9718" cy="7050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505"/>
              <a:ext cx="9162" cy="634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&gt;T193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南京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&gt;21:17&lt;/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&gt;10:10&lt;/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&gt;T200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名字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上海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&gt;21:15&lt;/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&lt;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&gt;12:10&lt;/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&lt;/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广州站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54" y="3801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trainList.xml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9093" y="1051561"/>
            <a:ext cx="8582025" cy="522288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例子：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SAX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解析列车时刻表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10" grpId="0" bldLvl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35850" cy="5722245"/>
            <a:chOff x="964" y="3827"/>
            <a:chExt cx="9707" cy="7470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82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26" y="4599"/>
              <a:ext cx="9162" cy="668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moon.yourbean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.*"%&gt;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jsp:useBean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id="ok" class="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moon.yourbean.SAXBean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scope="page"/&gt;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jsp:setProperty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name="ok" property="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jsp:setProperty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name="ok" property="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=cyan&gt;&lt;Font size=2&gt;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&lt;FORM action="" Method="post" 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选择站名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:&lt;Select name="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&lt;Option value="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北京西站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北京西站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&lt;Option value="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广东站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广东站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&lt;/Select&gt;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选择始发或终到：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&lt;INPUT type="radio" name="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value="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checked="default"&gt;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始发列车 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&lt;INPUT type="radio" name="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value="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终到列车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 &lt;Input type=submit value="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&lt;/FORM&gt;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name="ok" property="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"/&gt;,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name="ok" property="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"/&gt;: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name="ok" property="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&lt;/FONT&gt;&lt;/BODY&gt;&lt;/HTML&gt; 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44276" cy="5890006"/>
            <a:chOff x="964" y="3827"/>
            <a:chExt cx="9718" cy="7689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70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505"/>
              <a:ext cx="9162" cy="70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package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moon.yourbean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javax.xml.parsers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org.xml.sax.helpers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import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org.xml.sax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.*;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class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北京西站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";                    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站名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="" ;                        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始发或终到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   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信息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SAXParserFactory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factory=null;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=null; 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解析器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MyHandler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handler;        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事件处理器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s)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s.trim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try{ byte b[]=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stationName.getBytes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("ISO-8859-1");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String(b);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catch(Exception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){}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  return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516283" cy="5925243"/>
            <a:chOff x="964" y="3827"/>
            <a:chExt cx="9812" cy="7735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70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4" y="4411"/>
              <a:ext cx="9162" cy="71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s)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s.trim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try{ byte b[]=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startOrArrive.getBytes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("ISO-8859-1");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String(b);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catch(Exception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){}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{  return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public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getTrainMessages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 try{  factory=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SAXParserFactory.newInstance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 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factory.newSAXParser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handler=new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MyHandler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trainMessages,stationName,startOrArrive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saxParser.parse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("D:/1000/trainList.xml",handler);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catch(Exception e){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System.out.println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(e);}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return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516283" cy="6043212"/>
            <a:chOff x="964" y="3827"/>
            <a:chExt cx="9812" cy="7889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70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4" y="4599"/>
              <a:ext cx="9162" cy="711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class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MyHandler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extends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DefaultHandler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stationName,startOrArrive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boolean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站名标记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=false,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始发或终到标记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=false;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MyHandler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mess,String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sName,String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=mess;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startDocument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("&lt;table border=2&gt; 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车次名字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运行区间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始发时间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251460" y="1140460"/>
            <a:ext cx="8592185" cy="230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应用没有用到数据库独有的一些特性，如果选择用数据库来处理数据显然得不偿失。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SzPct val="150000"/>
              <a:defRPr/>
            </a:pP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当需要查询文件中的某些内容时，显然希望文件按照一定的标准来组织数据，这就是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文件。</a:t>
            </a:r>
          </a:p>
        </p:txBody>
      </p:sp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516283" cy="5566741"/>
            <a:chOff x="964" y="3827"/>
            <a:chExt cx="9812" cy="7267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618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4" y="4599"/>
              <a:ext cx="9162" cy="638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endDocument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("&lt;/table&gt; 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startElement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uri,String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localName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qName,Attributes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atts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qName.trim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qName.equals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站名标记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=true;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 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qName.equals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始发或终到标记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=true;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qName.endsWith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44276" cy="5899964"/>
            <a:chOff x="964" y="3827"/>
            <a:chExt cx="9718" cy="7702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70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411"/>
              <a:ext cx="9162" cy="711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endElement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uri,String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localName,String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qName.startsWith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stationName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站名标记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=false;}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qName.startsWith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startOrArrive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始发或终到标记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=false;}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if(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qName.endsWith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车次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&gt;");}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characters(char[]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ch,int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start,int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length)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{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String text=new String(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ch,start,length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text=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text.trim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if(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站名标记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==true&amp;&amp;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始发或终到标记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==true&amp;&amp;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text.length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()&gt;0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{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text.trim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trainMessages.append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("&lt;td&gt;"+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+"&lt;/td&gt;");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90"/>
              <a:ext cx="3584" cy="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SAXBean.java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11.5 SAX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解析器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715963" y="1864678"/>
            <a:ext cx="7712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第十一章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中使用</a:t>
            </a: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2EF5595-8276-4DDC-83B2-1C08A625A5F3}"/>
              </a:ext>
            </a:extLst>
          </p:cNvPr>
          <p:cNvSpPr/>
          <p:nvPr/>
        </p:nvSpPr>
        <p:spPr>
          <a:xfrm>
            <a:off x="3868737" y="4005064"/>
            <a:ext cx="1422184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第四讲</a:t>
            </a:r>
          </a:p>
        </p:txBody>
      </p:sp>
    </p:spTree>
    <p:extLst>
      <p:ext uri="{BB962C8B-B14F-4D97-AF65-F5344CB8AC3E}">
        <p14:creationId xmlns:p14="http://schemas.microsoft.com/office/powerpoint/2010/main" val="40057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979805"/>
            <a:ext cx="85883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W3C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为显示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中所有标记所含有的文本数据发布了一个建议规范：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CSS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（层叠样式表）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文件必须使用操作指令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&lt;?xml-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="</a:t>
            </a:r>
            <a:r>
              <a:rPr lang="zh-CN" altLang="en-US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样式表的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URI"  type= "text/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?&gt;</a:t>
            </a:r>
            <a:endParaRPr lang="en-US" altLang="zh-CN" sz="2100" b="0" kern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将当前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文件关联到某个层叠样式表时：</a:t>
            </a:r>
            <a:endParaRPr lang="en-US" altLang="zh-CN" sz="240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endParaRPr lang="en-US" altLang="zh-CN" sz="240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endParaRPr lang="en-US" altLang="zh-CN" sz="240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&lt;?xml-stylesheet  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="show.css"  type="text/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?&gt;</a:t>
            </a:r>
          </a:p>
          <a:p>
            <a:pPr eaLnBrk="1" hangingPunct="1">
              <a:lnSpc>
                <a:spcPts val="38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&lt;?xml-stylesheet  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=“http://www.yahoo.com/show.css" 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type="text/</a:t>
            </a:r>
            <a:r>
              <a:rPr lang="en-US" altLang="zh-CN" sz="2100" kern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2100" kern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?&gt;</a:t>
            </a:r>
          </a:p>
        </p:txBody>
      </p:sp>
      <p:pic>
        <p:nvPicPr>
          <p:cNvPr id="16" name="Picture 7" descr="河海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763395" y="3644900"/>
            <a:ext cx="6823075" cy="2468880"/>
            <a:chOff x="2664" y="6418"/>
            <a:chExt cx="10745" cy="3888"/>
          </a:xfrm>
        </p:grpSpPr>
        <p:sp>
          <p:nvSpPr>
            <p:cNvPr id="13" name="对话气泡: 圆角矩形 12"/>
            <p:cNvSpPr/>
            <p:nvPr/>
          </p:nvSpPr>
          <p:spPr>
            <a:xfrm>
              <a:off x="8221" y="9596"/>
              <a:ext cx="5188" cy="710"/>
            </a:xfrm>
            <a:prstGeom prst="wedgeRoundRectCallout">
              <a:avLst>
                <a:gd name="adj1" fmla="val -48838"/>
                <a:gd name="adj2" fmla="val -94175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/>
                <a:t>如果是一个</a:t>
              </a:r>
              <a:r>
                <a:rPr lang="en-US" altLang="zh-CN" sz="1400" b="1"/>
                <a:t>URL</a:t>
              </a:r>
              <a:r>
                <a:rPr lang="zh-CN" altLang="en-US" sz="1400" b="1"/>
                <a:t>，必须是有效可访问的</a:t>
              </a:r>
            </a:p>
          </p:txBody>
        </p:sp>
        <p:sp>
          <p:nvSpPr>
            <p:cNvPr id="12" name="对话气泡: 圆角矩形 11"/>
            <p:cNvSpPr/>
            <p:nvPr/>
          </p:nvSpPr>
          <p:spPr>
            <a:xfrm>
              <a:off x="2664" y="6418"/>
              <a:ext cx="4646" cy="964"/>
            </a:xfrm>
            <a:prstGeom prst="wedgeRoundRectCallout">
              <a:avLst>
                <a:gd name="adj1" fmla="val 36744"/>
                <a:gd name="adj2" fmla="val 94449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样式表的</a:t>
              </a:r>
              <a:r>
                <a:rPr lang="en-US" altLang="zh-CN" sz="1400" b="1" dirty="0"/>
                <a:t>URI</a:t>
              </a:r>
              <a:r>
                <a:rPr lang="zh-CN" altLang="en-US" sz="1400" b="1" dirty="0"/>
                <a:t>如果是一个文件的名字，该文件必须和</a:t>
              </a:r>
              <a:r>
                <a:rPr lang="en-US" altLang="zh-CN" sz="1400" b="1" dirty="0"/>
                <a:t>XML</a:t>
              </a:r>
              <a:r>
                <a:rPr lang="zh-CN" altLang="en-US" sz="1400" b="1" dirty="0"/>
                <a:t>文件在同一目录中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75" y="8235"/>
              <a:ext cx="204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417" y="9029"/>
              <a:ext cx="58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564" y="8235"/>
              <a:ext cx="215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981075"/>
            <a:ext cx="85883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样式表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样式表是一组规则，通过这组规则告诉浏览器用什么样式来显示文本。一个样式表的格式如下：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  <a:defRPr/>
            </a:pPr>
            <a:r>
              <a:rPr lang="zh-CN" altLang="en-US" sz="2400" dirty="0">
                <a:solidFill>
                  <a:srgbClr val="FF3399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文本代表</a:t>
            </a:r>
          </a:p>
          <a:p>
            <a:pPr indent="0"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{    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样式规则</a:t>
            </a:r>
          </a:p>
          <a:p>
            <a:pPr indent="0"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}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DF36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ea"/>
              <a:buAutoNum type="circleNumDbPlain"/>
              <a:defRPr/>
            </a:pP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1051560"/>
            <a:ext cx="8588375" cy="363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样式表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3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文件，样式表中的“文本代表”可以是标记的名称；样式表中的“样式规则”是若干个用分号分隔的“属性名：属性值”，例如，样式表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display:block;font-size:36pt;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font-weight:bold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588375" cy="512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样式表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SzPct val="150000"/>
              <a:buBlip>
                <a:blip r:embed="rId4"/>
              </a:buBlip>
              <a:defRPr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如果有多个标记的内容显示方式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，“文本代表”也可以是这些标记的名称用逗号分隔的字符串。如：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name,sex,birthday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display:block;font-size:36pt;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font-weight:bold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indent="0" algn="just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注意：文本代表中不要含有非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字符，早期的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IE6.0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不支持这样的样式表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2580" y="908050"/>
            <a:ext cx="8587740" cy="4582160"/>
            <a:chOff x="395" y="1430"/>
            <a:chExt cx="13524" cy="7216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95" y="1430"/>
              <a:ext cx="13525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just"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4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文本的显示方式</a:t>
              </a:r>
              <a:endPara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0">
                <a:buFontTx/>
                <a:buNone/>
                <a:defRPr/>
              </a:pPr>
              <a:endParaRPr lang="zh-CN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3500"/>
                </a:lnSpc>
                <a:spcBef>
                  <a:spcPts val="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0" algn="just">
                <a:buFontTx/>
                <a:buNone/>
                <a:defRPr/>
              </a:pPr>
              <a:endPara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endPara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44" name="矩形 5"/>
            <p:cNvSpPr>
              <a:spLocks noChangeArrowheads="1"/>
            </p:cNvSpPr>
            <p:nvPr/>
          </p:nvSpPr>
          <p:spPr bwMode="auto">
            <a:xfrm>
              <a:off x="510" y="2395"/>
              <a:ext cx="5613" cy="2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．块方式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dispaly:block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display:block</a:t>
              </a: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45" name="矩形 6"/>
            <p:cNvSpPr>
              <a:spLocks noChangeArrowheads="1"/>
            </p:cNvSpPr>
            <p:nvPr/>
          </p:nvSpPr>
          <p:spPr bwMode="auto">
            <a:xfrm>
              <a:off x="6473" y="2395"/>
              <a:ext cx="6532" cy="2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．行方式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dispaly:line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display:line</a:t>
              </a: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46" name="矩形 7"/>
            <p:cNvSpPr>
              <a:spLocks noChangeArrowheads="1"/>
            </p:cNvSpPr>
            <p:nvPr/>
          </p:nvSpPr>
          <p:spPr bwMode="auto">
            <a:xfrm>
              <a:off x="510" y="6080"/>
              <a:ext cx="5175" cy="2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．按列表方式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dispaly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list-item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dispaly:list-item</a:t>
              </a: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47" name="矩形 8"/>
            <p:cNvSpPr>
              <a:spLocks noChangeArrowheads="1"/>
            </p:cNvSpPr>
            <p:nvPr/>
          </p:nvSpPr>
          <p:spPr bwMode="auto">
            <a:xfrm>
              <a:off x="6473" y="6080"/>
              <a:ext cx="6187" cy="2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．不显示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display:none</a:t>
              </a:r>
              <a:endPara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display:none</a:t>
              </a: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908050"/>
            <a:ext cx="8588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字体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与字体有关的属性包括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font-family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font-style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font-variant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font-weight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FontTx/>
              <a:buNone/>
              <a:defRPr/>
            </a:pPr>
            <a:endParaRPr lang="zh-CN" altLang="zh-CN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8" name="矩形 6"/>
          <p:cNvSpPr>
            <a:spLocks noChangeArrowheads="1"/>
          </p:cNvSpPr>
          <p:nvPr/>
        </p:nvSpPr>
        <p:spPr bwMode="auto">
          <a:xfrm>
            <a:off x="682943" y="2708275"/>
            <a:ext cx="457200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endParaRPr lang="zh-CN" altLang="en-US" sz="24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display:list-item</a:t>
            </a: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font-size:14pt;</a:t>
            </a:r>
            <a:endParaRPr lang="zh-CN" altLang="en-US" sz="24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" y="908050"/>
            <a:ext cx="858837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文本样式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与文本样式有关的属性：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Tx/>
              <a:buNone/>
              <a:defRPr/>
            </a:pPr>
            <a:endParaRPr lang="zh-CN" altLang="zh-CN" sz="24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0465" y="2168719"/>
          <a:ext cx="668845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属性名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设置文本的对齐方式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设置文本首行的缩进量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设置是否将文本中的字母全部大写、全部小写、首字母大写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设置是否将文本加划线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vertical-align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设置文本的垂直对齐方式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</a:rPr>
                        <a:t>设置文本间的间距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365125" y="1132205"/>
            <a:ext cx="8320405" cy="1641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buSzPct val="150000"/>
              <a:buBlip>
                <a:blip r:embed="rId2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20000"/>
              </a:lnSpc>
              <a:buSzPct val="150000"/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缩写，称之为可扩展置标语言。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11.1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文件的基本结构</a:t>
            </a:r>
          </a:p>
        </p:txBody>
      </p:sp>
      <p:sp>
        <p:nvSpPr>
          <p:cNvPr id="2" name="椭圆 1"/>
          <p:cNvSpPr/>
          <p:nvPr/>
        </p:nvSpPr>
        <p:spPr>
          <a:xfrm>
            <a:off x="3275856" y="3451330"/>
            <a:ext cx="259228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resume.xml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9250" y="967740"/>
            <a:ext cx="8588375" cy="187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显示数学公式和化合物分子式</a:t>
            </a:r>
            <a:endParaRPr lang="en-US" altLang="zh-CN" sz="2400" dirty="0">
              <a:solidFill>
                <a:srgbClr val="DF362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文件通过与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样式表文件相关联，可以将某个字符的显示位置设置成另一个字符的上标或下标位置。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39531"/>
            <a:ext cx="7435850" cy="4692701"/>
            <a:chOff x="964" y="3608"/>
            <a:chExt cx="9707" cy="6126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5258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26" y="4693"/>
              <a:ext cx="9162" cy="313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=yellow &gt;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显示几个数学公式和化合物分子式：</a:t>
              </a:r>
              <a:endParaRPr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&lt;A </a:t>
              </a: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href</a:t>
              </a: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="formula.xml"&gt;</a:t>
              </a:r>
              <a:r>
                <a:rPr lang="zh-CN" altLang="en-US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显示</a:t>
              </a: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&lt;/A&gt;</a:t>
              </a:r>
              <a:endParaRPr lang="en-US" altLang="zh-CN" sz="20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608"/>
              <a:ext cx="3584" cy="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type.jsp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56665" y="3787775"/>
            <a:ext cx="6630035" cy="1800225"/>
            <a:chOff x="623" y="5061"/>
            <a:chExt cx="10441" cy="283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23" y="5061"/>
              <a:ext cx="565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对话气泡: 圆角矩形 8"/>
            <p:cNvSpPr/>
            <p:nvPr/>
          </p:nvSpPr>
          <p:spPr>
            <a:xfrm>
              <a:off x="6074" y="6308"/>
              <a:ext cx="4990" cy="1588"/>
            </a:xfrm>
            <a:prstGeom prst="wedgeRoundRectCallout">
              <a:avLst>
                <a:gd name="adj1" fmla="val -65477"/>
                <a:gd name="adj2" fmla="val -128060"/>
                <a:gd name="adj3" fmla="val 16667"/>
              </a:avLst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使用超链接请求一个</a:t>
              </a: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XML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文件，其中</a:t>
              </a: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XML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文件与</a:t>
              </a: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CSS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样式表文件相关联</a:t>
              </a:r>
              <a:endParaRPr lang="zh-CN" altLang="en-US" sz="2000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44276" cy="5271053"/>
            <a:chOff x="964" y="3827"/>
            <a:chExt cx="9718" cy="6881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23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693"/>
              <a:ext cx="9162" cy="601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  version="1.0"  encoding="UTF-8" ?&gt;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&lt;?xml-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stylesheet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href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="show.css" type="text/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css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?&gt;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&lt;root&gt;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&lt;math&gt;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几个数学公式：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&lt;formula&gt;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平方和公式：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(A+B)&lt;sup&gt;2&lt;/sup&gt;=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A&lt;sup&gt;2&lt;/sup&gt;+2AB+B&lt;sup&gt;2&lt;/sup&gt;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&lt;/formula&gt;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&lt;formula&gt;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立方和公式：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(A+B)&lt;sup&gt;3&lt;/sup&gt;=  &lt;sup&gt;3&lt;/sup&gt;+3A&lt;sup&gt;2&lt;/sup&gt;B+3AB&lt;sup&gt;2&lt;/sup&gt;+B&lt;sup&gt;3&lt;/sup&gt;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&lt;/formula&gt;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&lt;/math&gt;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54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formula.xml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44276" cy="5478647"/>
            <a:chOff x="964" y="3827"/>
            <a:chExt cx="9718" cy="7152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23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599"/>
              <a:ext cx="9162" cy="638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&lt;chemistry&gt;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几个化合物分子式：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水的分子式：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H&lt;low&gt;2&lt;/low&gt;O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&lt;/molecular&gt;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二氧化硫的分子式：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SO&lt;low&gt;2&lt;/low&gt;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&lt;/molecular&gt;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碳酸的分子式：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H&lt;low&gt;2&lt;/low&gt;CO&lt;low&gt;3&lt;/low&gt;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&lt;/molecular&gt;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&lt;/chemistry&gt;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&lt;/root&gt;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54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formula.xml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444276" cy="5837915"/>
            <a:chOff x="964" y="3827"/>
            <a:chExt cx="9718" cy="7621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674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4599"/>
              <a:ext cx="9162" cy="684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math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display:block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background-color:yellow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color:green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left=100;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chemistry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display:block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background-color:cyan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color:green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left=100;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formula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display:list-item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list-style-type:lower-roman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margin-left:60;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font-size:14pt;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color:black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54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show.css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876762"/>
            <a:ext cx="7588290" cy="5899197"/>
            <a:chOff x="964" y="3827"/>
            <a:chExt cx="9906" cy="7701"/>
          </a:xfrm>
        </p:grpSpPr>
        <p:sp>
          <p:nvSpPr>
            <p:cNvPr id="17" name="圆角矩形 16"/>
            <p:cNvSpPr/>
            <p:nvPr/>
          </p:nvSpPr>
          <p:spPr>
            <a:xfrm>
              <a:off x="967" y="4476"/>
              <a:ext cx="9704" cy="705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60"/>
                </a:lnSpc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08" y="4411"/>
              <a:ext cx="9162" cy="711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molecular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display:list-item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list-style-type:decimal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margin-left:60;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font-size:14pt;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color:black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sup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display:line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font-size:10pt;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font-weight:bold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font-style:italic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color:blue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vertical-align:super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low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display:line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font-size:8pt;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font-weight:bold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color:blue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vertical-align:bottom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827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854"/>
              <a:ext cx="3584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show.css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11.6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2" name="Rectangle 3"/>
          <p:cNvSpPr txBox="1">
            <a:spLocks noChangeArrowheads="1"/>
          </p:cNvSpPr>
          <p:nvPr/>
        </p:nvSpPr>
        <p:spPr bwMode="auto">
          <a:xfrm>
            <a:off x="327025" y="1030605"/>
            <a:ext cx="8489950" cy="576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ct val="0"/>
              </a:spcBef>
              <a:buSzPct val="150000"/>
              <a:buBlip>
                <a:blip r:embed="rId5"/>
              </a:buBlip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文件是由标记构成的文本文件。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600"/>
              </a:lnSpc>
              <a:spcBef>
                <a:spcPct val="0"/>
              </a:spcBef>
              <a:buSzPct val="150000"/>
              <a:buBlip>
                <a:blip r:embed="rId5"/>
              </a:buBlip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解析器在内存中按树型结构组织数据。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600"/>
              </a:lnSpc>
              <a:spcBef>
                <a:spcPct val="0"/>
              </a:spcBef>
              <a:buSzPct val="150000"/>
              <a:buBlip>
                <a:blip r:embed="rId5"/>
              </a:buBlip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SAX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解析器根据从文件中解析出的数据产生相应的事件，并报告这个事件给事件处理器。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600"/>
              </a:lnSpc>
              <a:spcBef>
                <a:spcPct val="0"/>
              </a:spcBef>
              <a:buSzPct val="150000"/>
              <a:buBlip>
                <a:blip r:embed="rId5"/>
              </a:buBlip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通过将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文件和一个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CSS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样式表文件相关联，可以方便地显示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文件中的标记所含有的文本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小结</a:t>
            </a:r>
            <a:endParaRPr lang="en-US" altLang="zh-CN" sz="2800" b="1" dirty="0">
              <a:solidFill>
                <a:srgbClr val="0067B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181427"/>
            <a:chOff x="964" y="2950"/>
            <a:chExt cx="9707" cy="6764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08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2" y="4003"/>
              <a:ext cx="9162" cy="542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&lt;?xml  version="1.0"  encoding="UTF-8" ?&gt;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列车时刻表</a:t>
              </a:r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&lt;T28&gt;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20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点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58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分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08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点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18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分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&lt;/T28&gt;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&lt;T876&gt;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23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点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12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分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开车时间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07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点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25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分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终到时间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&lt;/T876&gt;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zh-CN" altLang="en-US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列车时刻表</a:t>
              </a:r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endParaRPr lang="zh-C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Time.xml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11.1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文件的基本结构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13815" y="1976755"/>
            <a:ext cx="6787474" cy="1917065"/>
            <a:chOff x="736" y="2661"/>
            <a:chExt cx="12474" cy="301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6" y="2661"/>
              <a:ext cx="95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36" y="3245"/>
              <a:ext cx="292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6" y="3812"/>
              <a:ext cx="132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对话气泡: 圆角矩形 11"/>
            <p:cNvSpPr/>
            <p:nvPr/>
          </p:nvSpPr>
          <p:spPr>
            <a:xfrm>
              <a:off x="10392" y="3000"/>
              <a:ext cx="2818" cy="773"/>
            </a:xfrm>
            <a:prstGeom prst="wedgeRoundRectCallout">
              <a:avLst>
                <a:gd name="adj1" fmla="val -97218"/>
                <a:gd name="adj2" fmla="val -80789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XML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声明</a:t>
              </a:r>
            </a:p>
          </p:txBody>
        </p:sp>
        <p:sp>
          <p:nvSpPr>
            <p:cNvPr id="14" name="对话气泡: 圆角矩形 13"/>
            <p:cNvSpPr/>
            <p:nvPr/>
          </p:nvSpPr>
          <p:spPr>
            <a:xfrm>
              <a:off x="4536" y="2813"/>
              <a:ext cx="2818" cy="773"/>
            </a:xfrm>
            <a:prstGeom prst="wedgeRoundRectCallout">
              <a:avLst>
                <a:gd name="adj1" fmla="val -77266"/>
                <a:gd name="adj2" fmla="val 2867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</a:rPr>
                <a:t>根标记</a:t>
              </a:r>
            </a:p>
          </p:txBody>
        </p:sp>
        <p:sp>
          <p:nvSpPr>
            <p:cNvPr id="16" name="矩形: 圆角 12"/>
            <p:cNvSpPr/>
            <p:nvPr/>
          </p:nvSpPr>
          <p:spPr>
            <a:xfrm>
              <a:off x="10602" y="4848"/>
              <a:ext cx="2608" cy="83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子标记</a:t>
              </a:r>
            </a:p>
          </p:txBody>
        </p:sp>
        <p:cxnSp>
          <p:nvCxnSpPr>
            <p:cNvPr id="18" name="直接箭头连接符 17"/>
            <p:cNvCxnSpPr>
              <a:endCxn id="16" idx="1"/>
            </p:cNvCxnSpPr>
            <p:nvPr/>
          </p:nvCxnSpPr>
          <p:spPr>
            <a:xfrm>
              <a:off x="2097" y="3699"/>
              <a:ext cx="8505" cy="1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1"/>
            <a:ext cx="8640763" cy="302500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规范的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文件应当用“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声明”开始。</a:t>
            </a:r>
            <a:endParaRPr lang="en-US" altLang="zh-CN" sz="2400" b="1" kern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根标记可以有若干个子标记。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如果一个标记仅仅包含文本，称为叶标记。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非空标记必须由“开始标记”与“结束标记”组成。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文件的标记必须形成树型结构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defRPr/>
            </a:pPr>
            <a:endParaRPr lang="en-US" altLang="zh-CN" sz="2400" kern="12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11.1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文件的基本结构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4586"/>
            <a:ext cx="8640763" cy="1091922"/>
          </a:xfrm>
        </p:spPr>
        <p:txBody>
          <a:bodyPr/>
          <a:lstStyle/>
          <a:p>
            <a:pPr algn="just" eaLnBrk="1" hangingPunct="1">
              <a:buSzPct val="150000"/>
              <a:buBlip>
                <a:blip r:embed="rId3"/>
              </a:buBlip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吸取了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发展的教训，对</a:t>
            </a:r>
            <a:r>
              <a:rPr lang="en-US" altLang="zh-CN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24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指定了严格的语法标准。</a:t>
            </a:r>
          </a:p>
        </p:txBody>
      </p:sp>
      <p:sp>
        <p:nvSpPr>
          <p:cNvPr id="9" name="椭圆 8"/>
          <p:cNvSpPr/>
          <p:nvPr/>
        </p:nvSpPr>
        <p:spPr>
          <a:xfrm>
            <a:off x="992486" y="3192996"/>
            <a:ext cx="1728191" cy="81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n-ea"/>
                <a:cs typeface="Tahoma" panose="020B0604030504040204" pitchFamily="34" charset="0"/>
              </a:rPr>
              <a:t>XML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cs typeface="Tahoma" panose="020B0604030504040204" pitchFamily="34" charset="0"/>
              </a:rPr>
              <a:t>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3491880" y="3192996"/>
            <a:ext cx="1728192" cy="8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浏览器</a:t>
            </a:r>
          </a:p>
        </p:txBody>
      </p:sp>
      <p:sp>
        <p:nvSpPr>
          <p:cNvPr id="10" name="椭圆 9"/>
          <p:cNvSpPr/>
          <p:nvPr/>
        </p:nvSpPr>
        <p:spPr>
          <a:xfrm>
            <a:off x="6486946" y="2343279"/>
            <a:ext cx="1728192" cy="81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源文件</a:t>
            </a:r>
            <a:endParaRPr lang="zh-CN" altLang="en-US" sz="2000" b="1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86947" y="3912763"/>
            <a:ext cx="1728192" cy="81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错误信息</a:t>
            </a:r>
            <a:endParaRPr lang="zh-CN" altLang="en-US" sz="2000" b="1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直接箭头连接符 3"/>
          <p:cNvCxnSpPr>
            <a:stCxn id="9" idx="6"/>
            <a:endCxn id="2" idx="1"/>
          </p:cNvCxnSpPr>
          <p:nvPr/>
        </p:nvCxnSpPr>
        <p:spPr>
          <a:xfrm>
            <a:off x="2720677" y="3599187"/>
            <a:ext cx="77120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  <a:endCxn id="10" idx="2"/>
          </p:cNvCxnSpPr>
          <p:nvPr/>
        </p:nvCxnSpPr>
        <p:spPr>
          <a:xfrm flipV="1">
            <a:off x="5220072" y="2749470"/>
            <a:ext cx="1266874" cy="8497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11" idx="2"/>
          </p:cNvCxnSpPr>
          <p:nvPr/>
        </p:nvCxnSpPr>
        <p:spPr>
          <a:xfrm>
            <a:off x="5220072" y="3599187"/>
            <a:ext cx="1266875" cy="7197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50731" y="2749469"/>
            <a:ext cx="7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规范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50730" y="4152717"/>
            <a:ext cx="7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错误</a:t>
            </a:r>
          </a:p>
        </p:txBody>
      </p:sp>
      <p:sp>
        <p:nvSpPr>
          <p:cNvPr id="1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11.1 XML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文件的基本结构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11" grpId="0" animBg="1"/>
      <p:bldP spid="18" grpId="0"/>
      <p:bldP spid="20" grpId="0"/>
      <p:bldP spid="16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74452f-5a7d-4910-8c3f-5c02374bed0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5136</Words>
  <Application>Microsoft Office PowerPoint</Application>
  <PresentationFormat>全屏显示(4:3)</PresentationFormat>
  <Paragraphs>743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隶书</vt:lpstr>
      <vt:lpstr>宋体</vt:lpstr>
      <vt:lpstr>Arial</vt:lpstr>
      <vt:lpstr>Calibri</vt:lpstr>
      <vt:lpstr>Comic Sans MS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1.使用DOM解析器的基本步骤</vt:lpstr>
      <vt:lpstr>2.Document对象</vt:lpstr>
      <vt:lpstr>2.Document对象-对象结构</vt:lpstr>
      <vt:lpstr>PowerPoint 演示文稿</vt:lpstr>
      <vt:lpstr>2.Document对象-Element节点</vt:lpstr>
      <vt:lpstr>2.Document对象-Element节点</vt:lpstr>
      <vt:lpstr>2.Document对象-Text节点</vt:lpstr>
      <vt:lpstr>3.查询成绩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1.使用SAX解析器的基本步骤</vt:lpstr>
      <vt:lpstr>2.SAX解析器的工作原理</vt:lpstr>
      <vt:lpstr>3. 事件的产生与处理</vt:lpstr>
      <vt:lpstr>3. 事件的产生与处理</vt:lpstr>
      <vt:lpstr>3. 事件的产生与处理</vt:lpstr>
      <vt:lpstr>3. 事件的产生与处理</vt:lpstr>
      <vt:lpstr>4.例子：SAX解析列车时刻表</vt:lpstr>
      <vt:lpstr>4.例子：SAX解析列车时刻表</vt:lpstr>
      <vt:lpstr>4.例子：SAX解析列车时刻表</vt:lpstr>
      <vt:lpstr>4.例子：SAX解析列车时刻表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小傲慢</dc:creator>
  <cp:lastModifiedBy>李 逸琦</cp:lastModifiedBy>
  <cp:revision>163</cp:revision>
  <dcterms:created xsi:type="dcterms:W3CDTF">2018-07-21T13:23:00Z</dcterms:created>
  <dcterms:modified xsi:type="dcterms:W3CDTF">2019-12-11T03:19:37Z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