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66" r:id="rId5"/>
    <p:sldId id="265" r:id="rId6"/>
    <p:sldId id="264" r:id="rId7"/>
    <p:sldId id="267" r:id="rId8"/>
    <p:sldId id="272" r:id="rId9"/>
    <p:sldId id="273" r:id="rId10"/>
    <p:sldId id="276" r:id="rId11"/>
    <p:sldId id="277" r:id="rId12"/>
    <p:sldId id="270" r:id="rId13"/>
    <p:sldId id="27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 userDrawn="1"/>
        </p:nvGrpSpPr>
        <p:grpSpPr>
          <a:xfrm rot="-5400000">
            <a:off x="-60325" y="-179387"/>
            <a:ext cx="1438275" cy="1797050"/>
            <a:chOff x="7319720" y="-866476"/>
            <a:chExt cx="4837216" cy="6889006"/>
          </a:xfrm>
        </p:grpSpPr>
        <p:sp>
          <p:nvSpPr>
            <p:cNvPr id="45" name="矩形 44"/>
            <p:cNvSpPr/>
            <p:nvPr/>
          </p:nvSpPr>
          <p:spPr>
            <a:xfrm rot="2700000">
              <a:off x="7555495" y="2363619"/>
              <a:ext cx="2130760" cy="2130760"/>
            </a:xfrm>
            <a:prstGeom prst="rect">
              <a:avLst/>
            </a:prstGeom>
            <a:solidFill>
              <a:srgbClr val="BCEDF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 dirty="0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46" name="直角三角形 45"/>
            <p:cNvSpPr/>
            <p:nvPr/>
          </p:nvSpPr>
          <p:spPr>
            <a:xfrm rot="10800000">
              <a:off x="7404827" y="1"/>
              <a:ext cx="4752109" cy="5132279"/>
            </a:xfrm>
            <a:prstGeom prst="rtTriangle">
              <a:avLst/>
            </a:prstGeom>
            <a:solidFill>
              <a:srgbClr val="EB5433"/>
            </a:solidFill>
            <a:ln>
              <a:noFill/>
            </a:ln>
            <a:effectLst>
              <a:outerShdw blurRad="1270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 dirty="0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47" name="任意多边形 8"/>
            <p:cNvSpPr/>
            <p:nvPr/>
          </p:nvSpPr>
          <p:spPr>
            <a:xfrm rot="2700000">
              <a:off x="7330773" y="1471519"/>
              <a:ext cx="4985960" cy="309967"/>
            </a:xfrm>
            <a:custGeom>
              <a:avLst/>
              <a:gdLst>
                <a:gd name="connsiteX0" fmla="*/ 0 w 4985960"/>
                <a:gd name="connsiteY0" fmla="*/ 309966 h 309967"/>
                <a:gd name="connsiteX1" fmla="*/ 309966 w 4985960"/>
                <a:gd name="connsiteY1" fmla="*/ 0 h 309967"/>
                <a:gd name="connsiteX2" fmla="*/ 4985960 w 4985960"/>
                <a:gd name="connsiteY2" fmla="*/ 1 h 309967"/>
                <a:gd name="connsiteX3" fmla="*/ 4985960 w 4985960"/>
                <a:gd name="connsiteY3" fmla="*/ 309967 h 309967"/>
                <a:gd name="connsiteX4" fmla="*/ 0 w 4985960"/>
                <a:gd name="connsiteY4" fmla="*/ 309966 h 30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5960" h="309967">
                  <a:moveTo>
                    <a:pt x="0" y="309966"/>
                  </a:moveTo>
                  <a:lnTo>
                    <a:pt x="309966" y="0"/>
                  </a:lnTo>
                  <a:lnTo>
                    <a:pt x="4985960" y="1"/>
                  </a:lnTo>
                  <a:lnTo>
                    <a:pt x="4985960" y="309967"/>
                  </a:lnTo>
                  <a:lnTo>
                    <a:pt x="0" y="309966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>
              <a:outerShdw blurRad="1270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 rot="2700000">
              <a:off x="8612981" y="2286204"/>
              <a:ext cx="1756964" cy="1756964"/>
            </a:xfrm>
            <a:prstGeom prst="rect">
              <a:avLst/>
            </a:prstGeom>
            <a:solidFill>
              <a:srgbClr val="E43043"/>
            </a:solidFill>
            <a:ln>
              <a:noFill/>
            </a:ln>
            <a:effectLst>
              <a:outerShdw blurRad="127000" dist="127000" dir="810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 dirty="0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 rot="2700000">
              <a:off x="7379180" y="2742316"/>
              <a:ext cx="501701" cy="501701"/>
            </a:xfrm>
            <a:prstGeom prst="rect">
              <a:avLst/>
            </a:prstGeom>
            <a:solidFill>
              <a:srgbClr val="EC7728"/>
            </a:solidFill>
            <a:ln>
              <a:noFill/>
            </a:ln>
            <a:effectLst>
              <a:outerShdw blurRad="63500" dist="165100" dir="810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rot="2700000">
              <a:off x="7319720" y="1300827"/>
              <a:ext cx="1242994" cy="1242994"/>
            </a:xfrm>
            <a:prstGeom prst="rect">
              <a:avLst/>
            </a:prstGeom>
            <a:solidFill>
              <a:srgbClr val="FFC036"/>
            </a:solidFill>
            <a:ln>
              <a:noFill/>
            </a:ln>
            <a:effectLst>
              <a:outerShdw blurRad="63500" dist="38100" dir="810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 rot="2700000">
              <a:off x="9347867" y="4557658"/>
              <a:ext cx="1043025" cy="1043025"/>
            </a:xfrm>
            <a:prstGeom prst="rect">
              <a:avLst/>
            </a:prstGeom>
            <a:solidFill>
              <a:srgbClr val="BCEDF3"/>
            </a:solidFill>
            <a:ln>
              <a:noFill/>
            </a:ln>
            <a:effectLst>
              <a:outerShdw blurRad="63500" dist="330200" dir="684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 rot="2700000">
              <a:off x="10859314" y="4203939"/>
              <a:ext cx="836223" cy="836224"/>
            </a:xfrm>
            <a:prstGeom prst="rect">
              <a:avLst/>
            </a:prstGeom>
            <a:solidFill>
              <a:srgbClr val="F36E3F"/>
            </a:solidFill>
            <a:ln>
              <a:noFill/>
            </a:ln>
            <a:effectLst>
              <a:outerShdw blurRad="63500" dist="330200" dir="684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 rot="2700000">
              <a:off x="10992753" y="5610876"/>
              <a:ext cx="411654" cy="411654"/>
            </a:xfrm>
            <a:prstGeom prst="rect">
              <a:avLst/>
            </a:prstGeom>
            <a:solidFill>
              <a:srgbClr val="EB5433"/>
            </a:solidFill>
            <a:ln>
              <a:noFill/>
            </a:ln>
            <a:effectLst>
              <a:outerShdw blurRad="63500" dist="330200" dir="684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4306888" y="-866775"/>
            <a:ext cx="4837112" cy="6889750"/>
            <a:chOff x="7319720" y="-866476"/>
            <a:chExt cx="4837215" cy="6889006"/>
          </a:xfrm>
        </p:grpSpPr>
        <p:sp>
          <p:nvSpPr>
            <p:cNvPr id="10" name="矩形 9"/>
            <p:cNvSpPr/>
            <p:nvPr/>
          </p:nvSpPr>
          <p:spPr>
            <a:xfrm rot="2700000">
              <a:off x="7555495" y="2363619"/>
              <a:ext cx="2130760" cy="2130760"/>
            </a:xfrm>
            <a:prstGeom prst="rect">
              <a:avLst/>
            </a:prstGeom>
            <a:solidFill>
              <a:srgbClr val="E4304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 dirty="0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11" name="直角三角形 10"/>
            <p:cNvSpPr/>
            <p:nvPr/>
          </p:nvSpPr>
          <p:spPr>
            <a:xfrm rot="10800000">
              <a:off x="7404826" y="0"/>
              <a:ext cx="4752109" cy="5132279"/>
            </a:xfrm>
            <a:prstGeom prst="rtTriangle">
              <a:avLst/>
            </a:prstGeom>
            <a:solidFill>
              <a:srgbClr val="EB5433"/>
            </a:solidFill>
            <a:ln>
              <a:noFill/>
            </a:ln>
            <a:effectLst>
              <a:outerShdw blurRad="1270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 dirty="0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 rot="2700000">
              <a:off x="7330773" y="1471519"/>
              <a:ext cx="4985960" cy="309967"/>
            </a:xfrm>
            <a:custGeom>
              <a:avLst/>
              <a:gdLst>
                <a:gd name="connsiteX0" fmla="*/ 0 w 4985960"/>
                <a:gd name="connsiteY0" fmla="*/ 309966 h 309967"/>
                <a:gd name="connsiteX1" fmla="*/ 309966 w 4985960"/>
                <a:gd name="connsiteY1" fmla="*/ 0 h 309967"/>
                <a:gd name="connsiteX2" fmla="*/ 4985960 w 4985960"/>
                <a:gd name="connsiteY2" fmla="*/ 1 h 309967"/>
                <a:gd name="connsiteX3" fmla="*/ 4985960 w 4985960"/>
                <a:gd name="connsiteY3" fmla="*/ 309967 h 309967"/>
                <a:gd name="connsiteX4" fmla="*/ 0 w 4985960"/>
                <a:gd name="connsiteY4" fmla="*/ 309966 h 30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5960" h="309967">
                  <a:moveTo>
                    <a:pt x="0" y="309966"/>
                  </a:moveTo>
                  <a:lnTo>
                    <a:pt x="309966" y="0"/>
                  </a:lnTo>
                  <a:lnTo>
                    <a:pt x="4985960" y="1"/>
                  </a:lnTo>
                  <a:lnTo>
                    <a:pt x="4985960" y="309967"/>
                  </a:lnTo>
                  <a:lnTo>
                    <a:pt x="0" y="309966"/>
                  </a:lnTo>
                  <a:close/>
                </a:path>
              </a:pathLst>
            </a:custGeom>
            <a:solidFill>
              <a:srgbClr val="BCEDF3"/>
            </a:solidFill>
            <a:ln>
              <a:noFill/>
            </a:ln>
            <a:effectLst>
              <a:outerShdw blurRad="127000" dist="38100" dir="8100000" sx="102000" sy="102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 dirty="0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2700000">
              <a:off x="8612981" y="2286204"/>
              <a:ext cx="1756964" cy="1756964"/>
            </a:xfrm>
            <a:prstGeom prst="rect">
              <a:avLst/>
            </a:prstGeom>
            <a:solidFill>
              <a:srgbClr val="BCEDF3"/>
            </a:solidFill>
            <a:ln>
              <a:noFill/>
            </a:ln>
            <a:effectLst>
              <a:outerShdw blurRad="127000" dist="127000" dir="810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 dirty="0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2700000">
              <a:off x="7379180" y="2742316"/>
              <a:ext cx="501701" cy="501701"/>
            </a:xfrm>
            <a:prstGeom prst="rect">
              <a:avLst/>
            </a:prstGeom>
            <a:solidFill>
              <a:srgbClr val="EC7728"/>
            </a:solidFill>
            <a:ln>
              <a:noFill/>
            </a:ln>
            <a:effectLst>
              <a:outerShdw blurRad="63500" dist="165100" dir="810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2700000">
              <a:off x="7319720" y="1300827"/>
              <a:ext cx="1242994" cy="1242994"/>
            </a:xfrm>
            <a:prstGeom prst="rect">
              <a:avLst/>
            </a:prstGeom>
            <a:solidFill>
              <a:srgbClr val="FFC036"/>
            </a:solidFill>
            <a:ln>
              <a:noFill/>
            </a:ln>
            <a:effectLst>
              <a:outerShdw blurRad="63500" dist="38100" dir="810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2700000">
              <a:off x="9347867" y="4557658"/>
              <a:ext cx="1043025" cy="1043025"/>
            </a:xfrm>
            <a:prstGeom prst="rect">
              <a:avLst/>
            </a:prstGeom>
            <a:solidFill>
              <a:srgbClr val="FFC036"/>
            </a:solidFill>
            <a:ln>
              <a:noFill/>
            </a:ln>
            <a:effectLst>
              <a:outerShdw blurRad="63500" dist="330200" dir="684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2700000">
              <a:off x="10859314" y="4203939"/>
              <a:ext cx="836223" cy="836224"/>
            </a:xfrm>
            <a:prstGeom prst="rect">
              <a:avLst/>
            </a:prstGeom>
            <a:solidFill>
              <a:srgbClr val="F36E3F"/>
            </a:solidFill>
            <a:ln>
              <a:noFill/>
            </a:ln>
            <a:effectLst>
              <a:outerShdw blurRad="63500" dist="330200" dir="684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2700000">
              <a:off x="10992753" y="5610876"/>
              <a:ext cx="411654" cy="411654"/>
            </a:xfrm>
            <a:prstGeom prst="rect">
              <a:avLst/>
            </a:prstGeom>
            <a:solidFill>
              <a:srgbClr val="BCEDF3"/>
            </a:solidFill>
            <a:ln>
              <a:noFill/>
            </a:ln>
            <a:effectLst>
              <a:outerShdw blurRad="63500" dist="330200" dir="6840000" sx="102000" sy="102000" algn="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>
                <a:latin typeface="字魂105号-简雅黑" pitchFamily="2" charset="-122"/>
                <a:ea typeface="字魂105号-简雅黑" pitchFamily="2" charset="-122"/>
                <a:cs typeface="+mn-ea"/>
                <a:sym typeface="字魂105号-简雅黑" pitchFamily="2" charset="-122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emf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214290"/>
            <a:ext cx="8786874" cy="62865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掌握的概念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数的原码，反码，补码表示 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计算机硬件的五大组成部分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微处理器，微型计算机和微型计算机系统的概念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微机工作的实质是什么？执行一条指令包含哪两个阶段？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的两个独立功能部件的名称、功能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指令周期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、总线周期和时钟周期的概念及其关系。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逻辑地址、偏移地址、有效地址、物理地址的含义，</a:t>
            </a: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存储器的物理地址是如何形成的？怎样进行计算？</a:t>
            </a: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 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8086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被复位以后，有关寄存器的状态是什么？微处理器从何处开始执行程序？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与外设间传送数据</a:t>
            </a:r>
            <a:r>
              <a:rPr lang="zh-CN" altLang="en-US" sz="1400" b="1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主要有哪几种方式？</a:t>
            </a:r>
            <a:endParaRPr lang="zh-CN" altLang="en-US" sz="1400" b="1" i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计算机使用中断有什么好处？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在中断周期要完成哪些主要的操作？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CPU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与外设交换数据时，为什么要通过</a:t>
            </a: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I/O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接口进行？</a:t>
            </a: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I/O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接口电路有哪些主要功能？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接口电路时一般遵循什么原则，为什么？ 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sz="1400" b="1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8086</a:t>
            </a:r>
            <a:r>
              <a:rPr lang="zh-CN" altLang="en-US" sz="1400" b="1" i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对存储器的管理为什么采用分段的办法？</a:t>
            </a: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位的物理地址是如何形成的？</a:t>
            </a:r>
            <a:endParaRPr lang="zh-CN" altLang="en-US" sz="1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701675" y="635635"/>
          <a:ext cx="7740650" cy="558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734300" imgH="5581650" progId="Paint.Picture">
                  <p:embed/>
                </p:oleObj>
              </mc:Choice>
              <mc:Fallback>
                <p:oleObj name="" r:id="rId1" imgW="7734300" imgH="5581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675" y="635635"/>
                        <a:ext cx="7740650" cy="558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357982"/>
          </a:xfrm>
        </p:spPr>
        <p:txBody>
          <a:bodyPr vert="horz" lIns="91440" tIns="45720" rIns="91440" bIns="45720" rtlCol="0">
            <a:normAutofit/>
          </a:bodyPr>
          <a:lstStyle/>
          <a:p>
            <a:pPr lvl="0"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设机器字长为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位，最高位是符号位。则十进制数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–127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所对应的原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en-US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，补码为</a:t>
            </a:r>
            <a:r>
              <a:rPr lang="en-US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pt-BR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pt-BR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，则执行</a:t>
            </a:r>
            <a:r>
              <a:rPr lang="pt-BR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 AX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</a:t>
            </a:r>
            <a:r>
              <a:rPr lang="pt-BR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SP=</a:t>
            </a:r>
            <a:r>
              <a:rPr lang="pt-BR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pt-BR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pt-BR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个含有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个字节数据的变量，它的逻辑地址为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1000H:0100H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，那么该变量的最后一个字节数据的物理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有一数据存放在内存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20000H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单元中，现给定段地址为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，若想用偏移地址寻到此单元。则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应满足的条件是：最小为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最大为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若用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4K×1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的存储器芯片组成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12K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字节的内存容量，则共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</a:t>
            </a:r>
            <a:r>
              <a:rPr lang="zh-CN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这样的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一般情况下，容量为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256KB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的存储器具有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数据线，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en-US" sz="1400" b="1" u="sng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条地址线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SS=1050H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SP=0008H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AX=1234H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，当执行指令：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  AX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后，寄存器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内容分别是什么？画图说明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在内存中的存放情况。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63579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使用最少的指令，实现下述要求的功能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位清零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位取反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位移到低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位，高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位清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的低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位移到高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位，低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位清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位清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，低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位保持不变；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、将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的低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，高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位保持不变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试写一指令序列，完成将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寄存器的最低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，最高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位清零，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D7~D9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位反相，其它位不变。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用单条指令或程序片段，实现下述功能。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位取反，低四位置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，其余位不变。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的高四位与低四位互换。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内容互换。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指令测试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寄存器位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、位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是否同时为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，若是，将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送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42852"/>
            <a:ext cx="8786874" cy="65722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10000H-1000FH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个字，逆序拷贝到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20000H-2000FH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着编写代码将数据段中以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BX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为偏移地址的连续四个单元的内容颠倒过来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将当前数据段中，偏移地址为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个字节数据传送到当前数据段首地址为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开始的单元中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设有一个具有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位地址和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位字长的存储器。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）求该存储器能存储多少字节的信息？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）如果存储器由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1K*4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芯片组成，需要多少片？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）需要用哪几位高位地址作片选译码来产生芯片选择信号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设有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一个具有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位地址和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位字长的存储器，问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）该存储器能存储多少个字节的信息？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）如果存储器由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512k×8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en-US" altLang="zh-CN" sz="1400" b="1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sram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芯片组成，需要多少片？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）需要多少位作芯片选择？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42852"/>
            <a:ext cx="8643998" cy="63579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设状态端口地址为60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H，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数据端口地址为61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H，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外部输入信息准备好状态标志位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D0=1，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请用查询方式写出读入外部数据的程序段。</a:t>
            </a: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设状态端口地址为76H，数据端口地址为75H，外设忙碌状态D7=1，请用查询方式写出CPU从存储器缓冲区Buffer送出100B的数据给外设的程序段。</a:t>
            </a:r>
            <a:endParaRPr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GB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</a:t>
            </a:r>
            <a:r>
              <a:rPr lang="zh-CN" altLang="en-GB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8253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空间地址为</a:t>
            </a:r>
            <a:r>
              <a:rPr lang="zh-CN" altLang="en-GB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320</a:t>
            </a:r>
            <a:r>
              <a:rPr lang="en-GB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H~323H，</a:t>
            </a:r>
            <a:r>
              <a:rPr lang="zh-CN" altLang="en-GB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输入的脉冲频率为1</a:t>
            </a:r>
            <a:r>
              <a:rPr lang="en-GB" altLang="zh-CN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MHz，</a:t>
            </a:r>
            <a:r>
              <a:rPr lang="zh-CN" altLang="en-GB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要求用8253产生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周期为</a:t>
            </a:r>
            <a:r>
              <a:rPr lang="zh-CN" altLang="en-GB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10秒的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连续方波</a:t>
            </a:r>
            <a:r>
              <a:rPr lang="zh-CN" altLang="en-GB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一个八位</a:t>
            </a: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DAC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电路满值输出电压为</a:t>
            </a: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10V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，求输入数字量为</a:t>
            </a:r>
            <a:r>
              <a:rPr 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FFH,80H,01H</a:t>
            </a: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时的模拟输出电压值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如果某芯片有64k*8位，起始地址为10000H，问它的存贮容量是多少？数据线和地址线各有多少根？该芯片的末地址是多少？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编写一段汇编代码，统计b100:0200处20个字节中，大小在[10,50]的数据个数。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0365" y="208280"/>
            <a:ext cx="8650605" cy="6442075"/>
          </a:xfrm>
        </p:spPr>
        <p:txBody>
          <a:bodyPr>
            <a:normAutofit fontScale="90000"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CPU从1000:0处开始执行指令当执行完1000:a处的指令后CPU几次修改IP ？都在什么时候？最后ip中的值是多少？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1000:0 mov ax,8 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1000:3 jmp ax    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1000:5 mov ax,0   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1000:8 mov bx,ax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1000:a jmp bx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若用以下的器件构成容量为128KB的存储器，试指出各需多少片？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（1）Intel 1024（1K×1位） 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（2）lntel 2ll4（1K×4位） 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（3）Intel 2128（2K×8位） 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（4）Inte1 2167（16K×1位） 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（5）Inte1 2164（64K×1位）  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设有一个具有20位地址和32位字长的存储器，问：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该存储器能存储多少个字节的信息？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如果存储器由512K*8位SRAM芯片组成，需要多少片？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需要多少位作芯片选择？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4005" y="225425"/>
            <a:ext cx="8229600" cy="4525963"/>
          </a:xfrm>
        </p:spPr>
        <p:txBody>
          <a:bodyPr/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内存中的情况如图所示,各寄存器的初始值：cs=2000h,ip=0,ds=1000h,ax=0,bx=0；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	写出CPU执行的指令序列（用汇编指令写出）。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4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	写出CPU执行每条指令后，CS、IP和相关寄存器的数值。</a:t>
            </a:r>
            <a:endParaRPr lang="zh-CN" altLang="en-US" sz="1400" b="1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410" y="1383030"/>
            <a:ext cx="5824855" cy="32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1"/>
          <p:cNvSpPr>
            <a:spLocks noGrp="1"/>
          </p:cNvSpPr>
          <p:nvPr>
            <p:ph type="title" idx="4294967295"/>
          </p:nvPr>
        </p:nvSpPr>
        <p:spPr>
          <a:xfrm>
            <a:off x="1476375" y="549275"/>
            <a:ext cx="6316663" cy="1143000"/>
          </a:xfrm>
        </p:spPr>
        <p:txBody>
          <a:bodyPr vert="horz" wrap="square" lIns="92075" tIns="46038" rIns="92075" bIns="46038" anchor="t"/>
          <a:p>
            <a:pPr indent="-342900" algn="l" eaLnBrk="0" hangingPunct="0">
              <a:lnSpc>
                <a:spcPct val="150000"/>
              </a:lnSpc>
              <a:spcBef>
                <a:spcPts val="1000"/>
              </a:spcBef>
              <a:buSzTx/>
            </a:pPr>
            <a:r>
              <a:rPr lang="zh-CN"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下图为SRAM6116芯片与 8088系统总线的连接图。 </a:t>
            </a:r>
            <a:br>
              <a:rPr lang="zh-CN"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</a:br>
            <a:r>
              <a:rPr lang="zh-CN"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（1）写出6116芯片的存储容量；</a:t>
            </a:r>
            <a:br>
              <a:rPr lang="zh-CN"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</a:br>
            <a:r>
              <a:rPr lang="zh-CN" sz="16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（2）分析每片6116所占的内存地址范围。 </a:t>
            </a:r>
            <a:endParaRPr lang="zh-CN" sz="1600" b="1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8194" name="图片 2"/>
          <p:cNvPicPr>
            <a:picLocks noGrp="1" noChangeAspect="1"/>
          </p:cNvPicPr>
          <p:nvPr>
            <p:ph idx="4294967295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3350" y="1844675"/>
            <a:ext cx="6619875" cy="45847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文本框 99"/>
          <p:cNvSpPr/>
          <p:nvPr/>
        </p:nvSpPr>
        <p:spPr>
          <a:xfrm>
            <a:off x="395288" y="1701800"/>
            <a:ext cx="8493125" cy="2014538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 anchor="t"/>
          <a:p>
            <a:pPr indent="-342900" eaLnBrk="0" hangingPunct="0">
              <a:lnSpc>
                <a:spcPct val="150000"/>
              </a:lnSpc>
              <a:spcBef>
                <a:spcPts val="1000"/>
              </a:spcBef>
              <a:buSzTx/>
            </a:pPr>
            <a:r>
              <a:rPr lang="zh-CN" sz="1600" b="1">
                <a:latin typeface="黑体" panose="02010609060101010101" charset="-122"/>
                <a:ea typeface="黑体" panose="02010609060101010101" charset="-122"/>
              </a:rPr>
              <a:t>设某系统中的数据总线宽度为8bit，地址总线宽度为16bit。若采用4K×4的RAM芯片组成16KB的存储系统。问：</a:t>
            </a:r>
            <a:endParaRPr lang="zh-CN" sz="1600" b="1">
              <a:latin typeface="黑体" panose="02010609060101010101" charset="-122"/>
              <a:ea typeface="黑体" panose="02010609060101010101" charset="-122"/>
            </a:endParaRPr>
          </a:p>
          <a:p>
            <a:pPr indent="-342900" eaLnBrk="0" hangingPunct="0">
              <a:lnSpc>
                <a:spcPct val="150000"/>
              </a:lnSpc>
              <a:spcBef>
                <a:spcPts val="1000"/>
              </a:spcBef>
              <a:buSzTx/>
            </a:pPr>
            <a:r>
              <a:rPr lang="zh-CN" sz="1600" b="1">
                <a:latin typeface="黑体" panose="02010609060101010101" charset="-122"/>
                <a:ea typeface="黑体" panose="02010609060101010101" charset="-122"/>
              </a:rPr>
              <a:t>（1）共需多少片4K×4的RAM芯片？这些芯片应分成多少组？每组多少片？</a:t>
            </a:r>
            <a:endParaRPr lang="zh-CN" sz="1600" b="1">
              <a:latin typeface="黑体" panose="02010609060101010101" charset="-122"/>
              <a:ea typeface="黑体" panose="02010609060101010101" charset="-122"/>
            </a:endParaRPr>
          </a:p>
          <a:p>
            <a:pPr indent="-342900" eaLnBrk="0" hangingPunct="0">
              <a:lnSpc>
                <a:spcPct val="150000"/>
              </a:lnSpc>
              <a:spcBef>
                <a:spcPts val="1000"/>
              </a:spcBef>
              <a:buSzTx/>
            </a:pPr>
            <a:r>
              <a:rPr lang="zh-CN" sz="1600" b="1">
                <a:latin typeface="黑体" panose="02010609060101010101" charset="-122"/>
                <a:ea typeface="黑体" panose="02010609060101010101" charset="-122"/>
              </a:rPr>
              <a:t>（2）该存储系统至少需要多少根地址总线？其中多少根低位地址线用于片内自选（译码）？      （3）设该存储系统从0000H开始占用一段连续地址空间，试给出每组芯片占用的地址范围。</a:t>
            </a:r>
            <a:endParaRPr lang="zh-CN" sz="16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998,&quot;width&quot;:103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2516</Words>
  <Application>WPS 演示</Application>
  <PresentationFormat>全屏显示(4:3)</PresentationFormat>
  <Paragraphs>126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Arial Unicode MS</vt:lpstr>
      <vt:lpstr>Calibri</vt:lpstr>
      <vt:lpstr>Times New Roman</vt:lpstr>
      <vt:lpstr>黑体</vt:lpstr>
      <vt:lpstr>字魂105号-简雅黑</vt:lpstr>
      <vt:lpstr>Office 主题</vt:lpstr>
      <vt:lpstr>默认设计模板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下图为SRAM6116芯片与 8088系统总线的连接图。  （1）写出6116芯片的存储容量； （2）分析每片6116所占的内存地址范围。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home</dc:creator>
  <cp:lastModifiedBy>冯芸</cp:lastModifiedBy>
  <cp:revision>26</cp:revision>
  <dcterms:created xsi:type="dcterms:W3CDTF">2018-11-19T13:40:00Z</dcterms:created>
  <dcterms:modified xsi:type="dcterms:W3CDTF">2021-10-27T06:59:55Z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