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1" r:id="rId5"/>
    <p:sldId id="259" r:id="rId6"/>
    <p:sldId id="260" r:id="rId7"/>
    <p:sldId id="262" r:id="rId8"/>
    <p:sldId id="263" r:id="rId9"/>
    <p:sldId id="267" r:id="rId10"/>
    <p:sldId id="264" r:id="rId11"/>
    <p:sldId id="266" r:id="rId12"/>
    <p:sldId id="265"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3" r:id="rId28"/>
    <p:sldId id="282"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p:restoredTop sz="95673"/>
  </p:normalViewPr>
  <p:slideViewPr>
    <p:cSldViewPr snapToGrid="0" snapToObjects="1">
      <p:cViewPr varScale="1">
        <p:scale>
          <a:sx n="98" d="100"/>
          <a:sy n="98" d="100"/>
        </p:scale>
        <p:origin x="2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C316E-D946-1B42-840D-5E7B61952012}" type="doc">
      <dgm:prSet loTypeId="urn:microsoft.com/office/officeart/2005/8/layout/list1" loCatId="" qsTypeId="urn:microsoft.com/office/officeart/2005/8/quickstyle/simple1" qsCatId="simple" csTypeId="urn:microsoft.com/office/officeart/2005/8/colors/accent2_2" csCatId="accent2" phldr="1"/>
      <dgm:spPr/>
      <dgm:t>
        <a:bodyPr/>
        <a:lstStyle/>
        <a:p>
          <a:endParaRPr lang="zh-CN" altLang="en-US"/>
        </a:p>
      </dgm:t>
    </dgm:pt>
    <dgm:pt modelId="{AB38E319-073E-D84A-93D8-60A5E0C45DC7}">
      <dgm:prSet phldrT="[Text]"/>
      <dgm:spPr>
        <a:solidFill>
          <a:srgbClr val="E94C21"/>
        </a:solidFill>
      </dgm:spPr>
      <dgm:t>
        <a:bodyPr/>
        <a:lstStyle/>
        <a:p>
          <a:r>
            <a:rPr lang="en-US" altLang="zh-CN">
              <a:latin typeface="Microsoft YaHei" charset="-122"/>
              <a:ea typeface="Microsoft YaHei" charset="-122"/>
              <a:cs typeface="Microsoft YaHei" charset="-122"/>
            </a:rPr>
            <a:t>1.3.1</a:t>
          </a:r>
          <a:r>
            <a:rPr lang="zh-CN" altLang="en-US">
              <a:latin typeface="Microsoft YaHei" charset="-122"/>
              <a:ea typeface="Microsoft YaHei" charset="-122"/>
              <a:cs typeface="Microsoft YaHei" charset="-122"/>
            </a:rPr>
            <a:t> 基本服务和用户接口</a:t>
          </a:r>
        </a:p>
      </dgm:t>
    </dgm:pt>
    <dgm:pt modelId="{ABA242D7-66F6-BE4F-9CCF-75BDC9A1AAF3}" type="parTrans" cxnId="{E373B7DF-C8F5-794E-8B4A-C1E7CEAE34BE}">
      <dgm:prSet/>
      <dgm:spPr/>
      <dgm:t>
        <a:bodyPr/>
        <a:lstStyle/>
        <a:p>
          <a:endParaRPr lang="zh-CN" altLang="en-US">
            <a:latin typeface="Microsoft YaHei" charset="-122"/>
            <a:ea typeface="Microsoft YaHei" charset="-122"/>
            <a:cs typeface="Microsoft YaHei" charset="-122"/>
          </a:endParaRPr>
        </a:p>
      </dgm:t>
    </dgm:pt>
    <dgm:pt modelId="{EA4672B4-CEB0-BE4A-9A8E-0D4634F5FFD1}" type="sibTrans" cxnId="{E373B7DF-C8F5-794E-8B4A-C1E7CEAE34BE}">
      <dgm:prSet/>
      <dgm:spPr/>
      <dgm:t>
        <a:bodyPr/>
        <a:lstStyle/>
        <a:p>
          <a:endParaRPr lang="zh-CN" altLang="en-US">
            <a:latin typeface="Microsoft YaHei" charset="-122"/>
            <a:ea typeface="Microsoft YaHei" charset="-122"/>
            <a:cs typeface="Microsoft YaHei" charset="-122"/>
          </a:endParaRPr>
        </a:p>
      </dgm:t>
    </dgm:pt>
    <dgm:pt modelId="{F5E3DE96-D39A-7B42-8522-1AE9E3D99EE0}">
      <dgm:prSet phldrT="[Text]"/>
      <dgm:spPr>
        <a:solidFill>
          <a:srgbClr val="E94C21"/>
        </a:solidFill>
      </dgm:spPr>
      <dgm:t>
        <a:bodyPr/>
        <a:lstStyle/>
        <a:p>
          <a:r>
            <a:rPr lang="en-US" altLang="zh-CN">
              <a:latin typeface="Microsoft YaHei" charset="-122"/>
              <a:ea typeface="Microsoft YaHei" charset="-122"/>
              <a:cs typeface="Microsoft YaHei" charset="-122"/>
            </a:rPr>
            <a:t>1.3.2</a:t>
          </a:r>
          <a:r>
            <a:rPr lang="zh-CN" altLang="en-US">
              <a:latin typeface="Microsoft YaHei" charset="-122"/>
              <a:ea typeface="Microsoft YaHei" charset="-122"/>
              <a:cs typeface="Microsoft YaHei" charset="-122"/>
            </a:rPr>
            <a:t> 程序接口与系统调用</a:t>
          </a:r>
        </a:p>
      </dgm:t>
    </dgm:pt>
    <dgm:pt modelId="{F1F2A42E-41BF-3641-88EE-E1034D794FC2}" type="parTrans" cxnId="{1899190E-B941-1D4E-89D7-BEF1A52FDC18}">
      <dgm:prSet/>
      <dgm:spPr/>
      <dgm:t>
        <a:bodyPr/>
        <a:lstStyle/>
        <a:p>
          <a:endParaRPr lang="zh-CN" altLang="en-US">
            <a:latin typeface="Microsoft YaHei" charset="-122"/>
            <a:ea typeface="Microsoft YaHei" charset="-122"/>
            <a:cs typeface="Microsoft YaHei" charset="-122"/>
          </a:endParaRPr>
        </a:p>
      </dgm:t>
    </dgm:pt>
    <dgm:pt modelId="{F2FA2AF6-2E98-1846-9275-B1179CB8EB24}" type="sibTrans" cxnId="{1899190E-B941-1D4E-89D7-BEF1A52FDC18}">
      <dgm:prSet/>
      <dgm:spPr/>
      <dgm:t>
        <a:bodyPr/>
        <a:lstStyle/>
        <a:p>
          <a:endParaRPr lang="zh-CN" altLang="en-US">
            <a:latin typeface="Microsoft YaHei" charset="-122"/>
            <a:ea typeface="Microsoft YaHei" charset="-122"/>
            <a:cs typeface="Microsoft YaHei" charset="-122"/>
          </a:endParaRPr>
        </a:p>
      </dgm:t>
    </dgm:pt>
    <dgm:pt modelId="{65C69680-77DD-6F43-93A9-80032937D879}">
      <dgm:prSet phldrT="[Text]"/>
      <dgm:spPr>
        <a:solidFill>
          <a:srgbClr val="E94C21"/>
        </a:solidFill>
      </dgm:spPr>
      <dgm:t>
        <a:bodyPr/>
        <a:lstStyle/>
        <a:p>
          <a:r>
            <a:rPr lang="en-US" altLang="zh-CN">
              <a:latin typeface="Microsoft YaHei" charset="-122"/>
              <a:ea typeface="Microsoft YaHei" charset="-122"/>
              <a:cs typeface="Microsoft YaHei" charset="-122"/>
            </a:rPr>
            <a:t>1.3.3</a:t>
          </a:r>
          <a:r>
            <a:rPr lang="zh-CN" altLang="en-US">
              <a:latin typeface="Microsoft YaHei" charset="-122"/>
              <a:ea typeface="Microsoft YaHei" charset="-122"/>
              <a:cs typeface="Microsoft YaHei" charset="-122"/>
            </a:rPr>
            <a:t> 操作接口与系统程序</a:t>
          </a:r>
        </a:p>
      </dgm:t>
    </dgm:pt>
    <dgm:pt modelId="{3D8AC707-527A-E344-8A69-7241661498BA}" type="parTrans" cxnId="{FC774FC8-D19D-7545-8583-B065F9D060EC}">
      <dgm:prSet/>
      <dgm:spPr/>
      <dgm:t>
        <a:bodyPr/>
        <a:lstStyle/>
        <a:p>
          <a:endParaRPr lang="zh-CN" altLang="en-US">
            <a:latin typeface="Microsoft YaHei" charset="-122"/>
            <a:ea typeface="Microsoft YaHei" charset="-122"/>
            <a:cs typeface="Microsoft YaHei" charset="-122"/>
          </a:endParaRPr>
        </a:p>
      </dgm:t>
    </dgm:pt>
    <dgm:pt modelId="{FF734972-CBF2-D142-8586-B291B51457E5}" type="sibTrans" cxnId="{FC774FC8-D19D-7545-8583-B065F9D060EC}">
      <dgm:prSet/>
      <dgm:spPr/>
      <dgm:t>
        <a:bodyPr/>
        <a:lstStyle/>
        <a:p>
          <a:endParaRPr lang="zh-CN" altLang="en-US">
            <a:latin typeface="Microsoft YaHei" charset="-122"/>
            <a:ea typeface="Microsoft YaHei" charset="-122"/>
            <a:cs typeface="Microsoft YaHei" charset="-122"/>
          </a:endParaRPr>
        </a:p>
      </dgm:t>
    </dgm:pt>
    <dgm:pt modelId="{0642AD0F-010D-5649-86A7-902C790FA427}" type="pres">
      <dgm:prSet presAssocID="{A60C316E-D946-1B42-840D-5E7B61952012}" presName="linear" presStyleCnt="0">
        <dgm:presLayoutVars>
          <dgm:dir/>
          <dgm:animLvl val="lvl"/>
          <dgm:resizeHandles val="exact"/>
        </dgm:presLayoutVars>
      </dgm:prSet>
      <dgm:spPr/>
      <dgm:t>
        <a:bodyPr/>
        <a:lstStyle/>
        <a:p>
          <a:endParaRPr lang="zh-CN" altLang="en-US"/>
        </a:p>
      </dgm:t>
    </dgm:pt>
    <dgm:pt modelId="{6BF82C7D-84A5-C64D-A6C2-2404D6CA0E52}" type="pres">
      <dgm:prSet presAssocID="{AB38E319-073E-D84A-93D8-60A5E0C45DC7}" presName="parentLin" presStyleCnt="0"/>
      <dgm:spPr/>
    </dgm:pt>
    <dgm:pt modelId="{409DB1C0-409B-4A49-AF25-3A806FCE88A7}" type="pres">
      <dgm:prSet presAssocID="{AB38E319-073E-D84A-93D8-60A5E0C45DC7}" presName="parentLeftMargin" presStyleLbl="node1" presStyleIdx="0" presStyleCnt="3"/>
      <dgm:spPr/>
      <dgm:t>
        <a:bodyPr/>
        <a:lstStyle/>
        <a:p>
          <a:endParaRPr lang="zh-CN" altLang="en-US"/>
        </a:p>
      </dgm:t>
    </dgm:pt>
    <dgm:pt modelId="{9BB94DEB-90EE-4D47-B912-FECC408B31CA}" type="pres">
      <dgm:prSet presAssocID="{AB38E319-073E-D84A-93D8-60A5E0C45DC7}" presName="parentText" presStyleLbl="node1" presStyleIdx="0" presStyleCnt="3">
        <dgm:presLayoutVars>
          <dgm:chMax val="0"/>
          <dgm:bulletEnabled val="1"/>
        </dgm:presLayoutVars>
      </dgm:prSet>
      <dgm:spPr/>
      <dgm:t>
        <a:bodyPr/>
        <a:lstStyle/>
        <a:p>
          <a:endParaRPr lang="zh-CN" altLang="en-US"/>
        </a:p>
      </dgm:t>
    </dgm:pt>
    <dgm:pt modelId="{2AE45FF9-C85C-4B42-8F49-10CF81D3AADB}" type="pres">
      <dgm:prSet presAssocID="{AB38E319-073E-D84A-93D8-60A5E0C45DC7}" presName="negativeSpace" presStyleCnt="0"/>
      <dgm:spPr/>
    </dgm:pt>
    <dgm:pt modelId="{44B30C22-B10A-4C4D-8556-CC447B469CA5}" type="pres">
      <dgm:prSet presAssocID="{AB38E319-073E-D84A-93D8-60A5E0C45DC7}" presName="childText" presStyleLbl="conFgAcc1" presStyleIdx="0" presStyleCnt="3">
        <dgm:presLayoutVars>
          <dgm:bulletEnabled val="1"/>
        </dgm:presLayoutVars>
      </dgm:prSet>
      <dgm:spPr/>
    </dgm:pt>
    <dgm:pt modelId="{B153248E-99F6-8A47-A8B6-A7A65F679395}" type="pres">
      <dgm:prSet presAssocID="{EA4672B4-CEB0-BE4A-9A8E-0D4634F5FFD1}" presName="spaceBetweenRectangles" presStyleCnt="0"/>
      <dgm:spPr/>
    </dgm:pt>
    <dgm:pt modelId="{89012355-6722-A243-88F0-EC4A926FE1B2}" type="pres">
      <dgm:prSet presAssocID="{F5E3DE96-D39A-7B42-8522-1AE9E3D99EE0}" presName="parentLin" presStyleCnt="0"/>
      <dgm:spPr/>
    </dgm:pt>
    <dgm:pt modelId="{A3C4B647-69ED-0F47-A3FB-3DD50B337560}" type="pres">
      <dgm:prSet presAssocID="{F5E3DE96-D39A-7B42-8522-1AE9E3D99EE0}" presName="parentLeftMargin" presStyleLbl="node1" presStyleIdx="0" presStyleCnt="3"/>
      <dgm:spPr/>
      <dgm:t>
        <a:bodyPr/>
        <a:lstStyle/>
        <a:p>
          <a:endParaRPr lang="zh-CN" altLang="en-US"/>
        </a:p>
      </dgm:t>
    </dgm:pt>
    <dgm:pt modelId="{A2DF2DA4-4E73-2A4E-981B-78B315D2340C}" type="pres">
      <dgm:prSet presAssocID="{F5E3DE96-D39A-7B42-8522-1AE9E3D99EE0}" presName="parentText" presStyleLbl="node1" presStyleIdx="1" presStyleCnt="3">
        <dgm:presLayoutVars>
          <dgm:chMax val="0"/>
          <dgm:bulletEnabled val="1"/>
        </dgm:presLayoutVars>
      </dgm:prSet>
      <dgm:spPr/>
      <dgm:t>
        <a:bodyPr/>
        <a:lstStyle/>
        <a:p>
          <a:endParaRPr lang="zh-CN" altLang="en-US"/>
        </a:p>
      </dgm:t>
    </dgm:pt>
    <dgm:pt modelId="{E7057798-61D7-004F-A865-7D367224947D}" type="pres">
      <dgm:prSet presAssocID="{F5E3DE96-D39A-7B42-8522-1AE9E3D99EE0}" presName="negativeSpace" presStyleCnt="0"/>
      <dgm:spPr/>
    </dgm:pt>
    <dgm:pt modelId="{B62BBB63-75F6-5245-98AB-E7580D67D0DD}" type="pres">
      <dgm:prSet presAssocID="{F5E3DE96-D39A-7B42-8522-1AE9E3D99EE0}" presName="childText" presStyleLbl="conFgAcc1" presStyleIdx="1" presStyleCnt="3">
        <dgm:presLayoutVars>
          <dgm:bulletEnabled val="1"/>
        </dgm:presLayoutVars>
      </dgm:prSet>
      <dgm:spPr/>
    </dgm:pt>
    <dgm:pt modelId="{3B41893C-69A7-5249-B6B8-28CD1DF4E998}" type="pres">
      <dgm:prSet presAssocID="{F2FA2AF6-2E98-1846-9275-B1179CB8EB24}" presName="spaceBetweenRectangles" presStyleCnt="0"/>
      <dgm:spPr/>
    </dgm:pt>
    <dgm:pt modelId="{D2E69320-5FCE-A948-8A42-BFC4E41A1998}" type="pres">
      <dgm:prSet presAssocID="{65C69680-77DD-6F43-93A9-80032937D879}" presName="parentLin" presStyleCnt="0"/>
      <dgm:spPr/>
    </dgm:pt>
    <dgm:pt modelId="{BF636634-8997-1C4C-B909-47AC1D88F1ED}" type="pres">
      <dgm:prSet presAssocID="{65C69680-77DD-6F43-93A9-80032937D879}" presName="parentLeftMargin" presStyleLbl="node1" presStyleIdx="1" presStyleCnt="3"/>
      <dgm:spPr/>
      <dgm:t>
        <a:bodyPr/>
        <a:lstStyle/>
        <a:p>
          <a:endParaRPr lang="zh-CN" altLang="en-US"/>
        </a:p>
      </dgm:t>
    </dgm:pt>
    <dgm:pt modelId="{AD1FC832-011E-8C4A-8124-89B66DFBFBD8}" type="pres">
      <dgm:prSet presAssocID="{65C69680-77DD-6F43-93A9-80032937D879}" presName="parentText" presStyleLbl="node1" presStyleIdx="2" presStyleCnt="3">
        <dgm:presLayoutVars>
          <dgm:chMax val="0"/>
          <dgm:bulletEnabled val="1"/>
        </dgm:presLayoutVars>
      </dgm:prSet>
      <dgm:spPr/>
      <dgm:t>
        <a:bodyPr/>
        <a:lstStyle/>
        <a:p>
          <a:endParaRPr lang="zh-CN" altLang="en-US"/>
        </a:p>
      </dgm:t>
    </dgm:pt>
    <dgm:pt modelId="{41144538-6793-DE44-ACB9-101368304A44}" type="pres">
      <dgm:prSet presAssocID="{65C69680-77DD-6F43-93A9-80032937D879}" presName="negativeSpace" presStyleCnt="0"/>
      <dgm:spPr/>
    </dgm:pt>
    <dgm:pt modelId="{37A7BF17-BDD0-1F49-8F16-012968F9C1B4}" type="pres">
      <dgm:prSet presAssocID="{65C69680-77DD-6F43-93A9-80032937D879}" presName="childText" presStyleLbl="conFgAcc1" presStyleIdx="2" presStyleCnt="3">
        <dgm:presLayoutVars>
          <dgm:bulletEnabled val="1"/>
        </dgm:presLayoutVars>
      </dgm:prSet>
      <dgm:spPr/>
    </dgm:pt>
  </dgm:ptLst>
  <dgm:cxnLst>
    <dgm:cxn modelId="{79654CCC-CFD5-E34C-A4BE-D8D276A20411}" type="presOf" srcId="{F5E3DE96-D39A-7B42-8522-1AE9E3D99EE0}" destId="{A2DF2DA4-4E73-2A4E-981B-78B315D2340C}" srcOrd="1" destOrd="0" presId="urn:microsoft.com/office/officeart/2005/8/layout/list1"/>
    <dgm:cxn modelId="{E373B7DF-C8F5-794E-8B4A-C1E7CEAE34BE}" srcId="{A60C316E-D946-1B42-840D-5E7B61952012}" destId="{AB38E319-073E-D84A-93D8-60A5E0C45DC7}" srcOrd="0" destOrd="0" parTransId="{ABA242D7-66F6-BE4F-9CCF-75BDC9A1AAF3}" sibTransId="{EA4672B4-CEB0-BE4A-9A8E-0D4634F5FFD1}"/>
    <dgm:cxn modelId="{4670E032-DD8E-F14F-AA2C-116487C0CDF6}" type="presOf" srcId="{65C69680-77DD-6F43-93A9-80032937D879}" destId="{BF636634-8997-1C4C-B909-47AC1D88F1ED}" srcOrd="0" destOrd="0" presId="urn:microsoft.com/office/officeart/2005/8/layout/list1"/>
    <dgm:cxn modelId="{FC774FC8-D19D-7545-8583-B065F9D060EC}" srcId="{A60C316E-D946-1B42-840D-5E7B61952012}" destId="{65C69680-77DD-6F43-93A9-80032937D879}" srcOrd="2" destOrd="0" parTransId="{3D8AC707-527A-E344-8A69-7241661498BA}" sibTransId="{FF734972-CBF2-D142-8586-B291B51457E5}"/>
    <dgm:cxn modelId="{A26ED704-3523-1B41-987A-8DB1DEE8AC11}" type="presOf" srcId="{A60C316E-D946-1B42-840D-5E7B61952012}" destId="{0642AD0F-010D-5649-86A7-902C790FA427}" srcOrd="0" destOrd="0" presId="urn:microsoft.com/office/officeart/2005/8/layout/list1"/>
    <dgm:cxn modelId="{C46BDB82-15CC-B443-AA13-3FB4536414BD}" type="presOf" srcId="{F5E3DE96-D39A-7B42-8522-1AE9E3D99EE0}" destId="{A3C4B647-69ED-0F47-A3FB-3DD50B337560}" srcOrd="0" destOrd="0" presId="urn:microsoft.com/office/officeart/2005/8/layout/list1"/>
    <dgm:cxn modelId="{D39B72F9-79A3-4947-BBE8-FCC879CF10A6}" type="presOf" srcId="{AB38E319-073E-D84A-93D8-60A5E0C45DC7}" destId="{409DB1C0-409B-4A49-AF25-3A806FCE88A7}" srcOrd="0" destOrd="0" presId="urn:microsoft.com/office/officeart/2005/8/layout/list1"/>
    <dgm:cxn modelId="{20D8D0B7-A42A-5B44-91B2-3701F4D13DB7}" type="presOf" srcId="{65C69680-77DD-6F43-93A9-80032937D879}" destId="{AD1FC832-011E-8C4A-8124-89B66DFBFBD8}" srcOrd="1" destOrd="0" presId="urn:microsoft.com/office/officeart/2005/8/layout/list1"/>
    <dgm:cxn modelId="{3C84EDA3-D075-B545-9706-7C74EE7E5BEF}" type="presOf" srcId="{AB38E319-073E-D84A-93D8-60A5E0C45DC7}" destId="{9BB94DEB-90EE-4D47-B912-FECC408B31CA}" srcOrd="1" destOrd="0" presId="urn:microsoft.com/office/officeart/2005/8/layout/list1"/>
    <dgm:cxn modelId="{1899190E-B941-1D4E-89D7-BEF1A52FDC18}" srcId="{A60C316E-D946-1B42-840D-5E7B61952012}" destId="{F5E3DE96-D39A-7B42-8522-1AE9E3D99EE0}" srcOrd="1" destOrd="0" parTransId="{F1F2A42E-41BF-3641-88EE-E1034D794FC2}" sibTransId="{F2FA2AF6-2E98-1846-9275-B1179CB8EB24}"/>
    <dgm:cxn modelId="{8D5366C8-3B8F-EF49-8BE1-105B13E5675B}" type="presParOf" srcId="{0642AD0F-010D-5649-86A7-902C790FA427}" destId="{6BF82C7D-84A5-C64D-A6C2-2404D6CA0E52}" srcOrd="0" destOrd="0" presId="urn:microsoft.com/office/officeart/2005/8/layout/list1"/>
    <dgm:cxn modelId="{2BDA90A2-B395-764E-87F2-13F7306179B0}" type="presParOf" srcId="{6BF82C7D-84A5-C64D-A6C2-2404D6CA0E52}" destId="{409DB1C0-409B-4A49-AF25-3A806FCE88A7}" srcOrd="0" destOrd="0" presId="urn:microsoft.com/office/officeart/2005/8/layout/list1"/>
    <dgm:cxn modelId="{6EF717F4-40CC-E74E-AE7C-76F0867B2F1D}" type="presParOf" srcId="{6BF82C7D-84A5-C64D-A6C2-2404D6CA0E52}" destId="{9BB94DEB-90EE-4D47-B912-FECC408B31CA}" srcOrd="1" destOrd="0" presId="urn:microsoft.com/office/officeart/2005/8/layout/list1"/>
    <dgm:cxn modelId="{9EAF4EDB-166E-8348-B1A1-5B24FF0DEAB3}" type="presParOf" srcId="{0642AD0F-010D-5649-86A7-902C790FA427}" destId="{2AE45FF9-C85C-4B42-8F49-10CF81D3AADB}" srcOrd="1" destOrd="0" presId="urn:microsoft.com/office/officeart/2005/8/layout/list1"/>
    <dgm:cxn modelId="{717490D7-4363-0E4E-9762-48A264F70327}" type="presParOf" srcId="{0642AD0F-010D-5649-86A7-902C790FA427}" destId="{44B30C22-B10A-4C4D-8556-CC447B469CA5}" srcOrd="2" destOrd="0" presId="urn:microsoft.com/office/officeart/2005/8/layout/list1"/>
    <dgm:cxn modelId="{C18D8C64-7655-2149-93E2-FCF99B3F443D}" type="presParOf" srcId="{0642AD0F-010D-5649-86A7-902C790FA427}" destId="{B153248E-99F6-8A47-A8B6-A7A65F679395}" srcOrd="3" destOrd="0" presId="urn:microsoft.com/office/officeart/2005/8/layout/list1"/>
    <dgm:cxn modelId="{6020DFB0-BFD0-4047-BA4A-13B6495891FA}" type="presParOf" srcId="{0642AD0F-010D-5649-86A7-902C790FA427}" destId="{89012355-6722-A243-88F0-EC4A926FE1B2}" srcOrd="4" destOrd="0" presId="urn:microsoft.com/office/officeart/2005/8/layout/list1"/>
    <dgm:cxn modelId="{A7C04F93-05D9-094A-ABEC-34E925FC1A12}" type="presParOf" srcId="{89012355-6722-A243-88F0-EC4A926FE1B2}" destId="{A3C4B647-69ED-0F47-A3FB-3DD50B337560}" srcOrd="0" destOrd="0" presId="urn:microsoft.com/office/officeart/2005/8/layout/list1"/>
    <dgm:cxn modelId="{A21AD669-B946-A542-BE51-F4B0B3A0207E}" type="presParOf" srcId="{89012355-6722-A243-88F0-EC4A926FE1B2}" destId="{A2DF2DA4-4E73-2A4E-981B-78B315D2340C}" srcOrd="1" destOrd="0" presId="urn:microsoft.com/office/officeart/2005/8/layout/list1"/>
    <dgm:cxn modelId="{49335545-2E89-4147-B5D8-21BE045DA898}" type="presParOf" srcId="{0642AD0F-010D-5649-86A7-902C790FA427}" destId="{E7057798-61D7-004F-A865-7D367224947D}" srcOrd="5" destOrd="0" presId="urn:microsoft.com/office/officeart/2005/8/layout/list1"/>
    <dgm:cxn modelId="{E9BA703D-10E6-8647-A8BA-298F304B6E46}" type="presParOf" srcId="{0642AD0F-010D-5649-86A7-902C790FA427}" destId="{B62BBB63-75F6-5245-98AB-E7580D67D0DD}" srcOrd="6" destOrd="0" presId="urn:microsoft.com/office/officeart/2005/8/layout/list1"/>
    <dgm:cxn modelId="{A82129F7-7423-1F4F-A201-54F6F2BD8F32}" type="presParOf" srcId="{0642AD0F-010D-5649-86A7-902C790FA427}" destId="{3B41893C-69A7-5249-B6B8-28CD1DF4E998}" srcOrd="7" destOrd="0" presId="urn:microsoft.com/office/officeart/2005/8/layout/list1"/>
    <dgm:cxn modelId="{859106DE-9093-C144-B7C2-FBE9305804A5}" type="presParOf" srcId="{0642AD0F-010D-5649-86A7-902C790FA427}" destId="{D2E69320-5FCE-A948-8A42-BFC4E41A1998}" srcOrd="8" destOrd="0" presId="urn:microsoft.com/office/officeart/2005/8/layout/list1"/>
    <dgm:cxn modelId="{D9D1BCC1-92D9-704C-A280-94AD8F17F396}" type="presParOf" srcId="{D2E69320-5FCE-A948-8A42-BFC4E41A1998}" destId="{BF636634-8997-1C4C-B909-47AC1D88F1ED}" srcOrd="0" destOrd="0" presId="urn:microsoft.com/office/officeart/2005/8/layout/list1"/>
    <dgm:cxn modelId="{5BA3F7B5-1442-C24A-B0C4-CF76C4FC58C6}" type="presParOf" srcId="{D2E69320-5FCE-A948-8A42-BFC4E41A1998}" destId="{AD1FC832-011E-8C4A-8124-89B66DFBFBD8}" srcOrd="1" destOrd="0" presId="urn:microsoft.com/office/officeart/2005/8/layout/list1"/>
    <dgm:cxn modelId="{E58FBA3E-8C4B-4440-8111-A1ED5130856C}" type="presParOf" srcId="{0642AD0F-010D-5649-86A7-902C790FA427}" destId="{41144538-6793-DE44-ACB9-101368304A44}" srcOrd="9" destOrd="0" presId="urn:microsoft.com/office/officeart/2005/8/layout/list1"/>
    <dgm:cxn modelId="{8A906635-FD1E-4B48-9DCA-0A60B960E1C2}" type="presParOf" srcId="{0642AD0F-010D-5649-86A7-902C790FA427}" destId="{37A7BF17-BDD0-1F49-8F16-012968F9C1B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30C22-B10A-4C4D-8556-CC447B469CA5}">
      <dsp:nvSpPr>
        <dsp:cNvPr id="0" name=""/>
        <dsp:cNvSpPr/>
      </dsp:nvSpPr>
      <dsp:spPr>
        <a:xfrm>
          <a:off x="0" y="468070"/>
          <a:ext cx="7886700" cy="730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B94DEB-90EE-4D47-B912-FECC408B31CA}">
      <dsp:nvSpPr>
        <dsp:cNvPr id="0" name=""/>
        <dsp:cNvSpPr/>
      </dsp:nvSpPr>
      <dsp:spPr>
        <a:xfrm>
          <a:off x="394335" y="40030"/>
          <a:ext cx="5520690" cy="85608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1289050">
            <a:lnSpc>
              <a:spcPct val="90000"/>
            </a:lnSpc>
            <a:spcBef>
              <a:spcPct val="0"/>
            </a:spcBef>
            <a:spcAft>
              <a:spcPct val="35000"/>
            </a:spcAft>
          </a:pPr>
          <a:r>
            <a:rPr lang="en-US" altLang="zh-CN" sz="2900" kern="1200">
              <a:latin typeface="Microsoft YaHei" charset="-122"/>
              <a:ea typeface="Microsoft YaHei" charset="-122"/>
              <a:cs typeface="Microsoft YaHei" charset="-122"/>
            </a:rPr>
            <a:t>1.3.1</a:t>
          </a:r>
          <a:r>
            <a:rPr lang="zh-CN" altLang="en-US" sz="2900" kern="1200">
              <a:latin typeface="Microsoft YaHei" charset="-122"/>
              <a:ea typeface="Microsoft YaHei" charset="-122"/>
              <a:cs typeface="Microsoft YaHei" charset="-122"/>
            </a:rPr>
            <a:t> 基本服务和用户接口</a:t>
          </a:r>
        </a:p>
      </dsp:txBody>
      <dsp:txXfrm>
        <a:off x="436125" y="81820"/>
        <a:ext cx="5437110" cy="772500"/>
      </dsp:txXfrm>
    </dsp:sp>
    <dsp:sp modelId="{B62BBB63-75F6-5245-98AB-E7580D67D0DD}">
      <dsp:nvSpPr>
        <dsp:cNvPr id="0" name=""/>
        <dsp:cNvSpPr/>
      </dsp:nvSpPr>
      <dsp:spPr>
        <a:xfrm>
          <a:off x="0" y="1783510"/>
          <a:ext cx="7886700" cy="730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DF2DA4-4E73-2A4E-981B-78B315D2340C}">
      <dsp:nvSpPr>
        <dsp:cNvPr id="0" name=""/>
        <dsp:cNvSpPr/>
      </dsp:nvSpPr>
      <dsp:spPr>
        <a:xfrm>
          <a:off x="394335" y="1355470"/>
          <a:ext cx="5520690" cy="85608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1289050">
            <a:lnSpc>
              <a:spcPct val="90000"/>
            </a:lnSpc>
            <a:spcBef>
              <a:spcPct val="0"/>
            </a:spcBef>
            <a:spcAft>
              <a:spcPct val="35000"/>
            </a:spcAft>
          </a:pPr>
          <a:r>
            <a:rPr lang="en-US" altLang="zh-CN" sz="2900" kern="1200">
              <a:latin typeface="Microsoft YaHei" charset="-122"/>
              <a:ea typeface="Microsoft YaHei" charset="-122"/>
              <a:cs typeface="Microsoft YaHei" charset="-122"/>
            </a:rPr>
            <a:t>1.3.2</a:t>
          </a:r>
          <a:r>
            <a:rPr lang="zh-CN" altLang="en-US" sz="2900" kern="1200">
              <a:latin typeface="Microsoft YaHei" charset="-122"/>
              <a:ea typeface="Microsoft YaHei" charset="-122"/>
              <a:cs typeface="Microsoft YaHei" charset="-122"/>
            </a:rPr>
            <a:t> 程序接口与系统调用</a:t>
          </a:r>
        </a:p>
      </dsp:txBody>
      <dsp:txXfrm>
        <a:off x="436125" y="1397260"/>
        <a:ext cx="5437110" cy="772500"/>
      </dsp:txXfrm>
    </dsp:sp>
    <dsp:sp modelId="{37A7BF17-BDD0-1F49-8F16-012968F9C1B4}">
      <dsp:nvSpPr>
        <dsp:cNvPr id="0" name=""/>
        <dsp:cNvSpPr/>
      </dsp:nvSpPr>
      <dsp:spPr>
        <a:xfrm>
          <a:off x="0" y="3098950"/>
          <a:ext cx="7886700" cy="730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1FC832-011E-8C4A-8124-89B66DFBFBD8}">
      <dsp:nvSpPr>
        <dsp:cNvPr id="0" name=""/>
        <dsp:cNvSpPr/>
      </dsp:nvSpPr>
      <dsp:spPr>
        <a:xfrm>
          <a:off x="394335" y="2670910"/>
          <a:ext cx="5520690" cy="85608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1289050">
            <a:lnSpc>
              <a:spcPct val="90000"/>
            </a:lnSpc>
            <a:spcBef>
              <a:spcPct val="0"/>
            </a:spcBef>
            <a:spcAft>
              <a:spcPct val="35000"/>
            </a:spcAft>
          </a:pPr>
          <a:r>
            <a:rPr lang="en-US" altLang="zh-CN" sz="2900" kern="1200">
              <a:latin typeface="Microsoft YaHei" charset="-122"/>
              <a:ea typeface="Microsoft YaHei" charset="-122"/>
              <a:cs typeface="Microsoft YaHei" charset="-122"/>
            </a:rPr>
            <a:t>1.3.3</a:t>
          </a:r>
          <a:r>
            <a:rPr lang="zh-CN" altLang="en-US" sz="2900" kern="1200">
              <a:latin typeface="Microsoft YaHei" charset="-122"/>
              <a:ea typeface="Microsoft YaHei" charset="-122"/>
              <a:cs typeface="Microsoft YaHei" charset="-122"/>
            </a:rPr>
            <a:t> 操作接口与系统程序</a:t>
          </a:r>
        </a:p>
      </dsp:txBody>
      <dsp:txXfrm>
        <a:off x="436125" y="2712700"/>
        <a:ext cx="5437110" cy="7725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9E8DD3-5293-F245-8649-938FE873156C}" type="datetimeFigureOut">
              <a:rPr lang="en-US" smtClean="0"/>
              <a:t>9/11/17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en-US" altLang="zh-CN" smtClean="0"/>
              <a:t>Click to edit Master title style</a:t>
            </a:r>
            <a:endParaRPr lang="en-US" dirty="0"/>
          </a:p>
        </p:txBody>
      </p:sp>
      <p:sp>
        <p:nvSpPr>
          <p:cNvPr id="9"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140362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9/11/17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08902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9/11/17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7388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9/11/17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62265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29E8DD3-5293-F245-8649-938FE873156C}" type="datetimeFigureOut">
              <a:rPr lang="en-US" smtClean="0"/>
              <a:t>9/11/17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2856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B29E8DD3-5293-F245-8649-938FE873156C}" type="datetimeFigureOut">
              <a:rPr lang="en-US" smtClean="0"/>
              <a:t>9/11/17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24818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29E8DD3-5293-F245-8649-938FE873156C}" type="datetimeFigureOut">
              <a:rPr lang="en-US" smtClean="0"/>
              <a:t>9/11/17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64924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29E8DD3-5293-F245-8649-938FE873156C}" type="datetimeFigureOut">
              <a:rPr lang="en-US" smtClean="0"/>
              <a:t>9/11/17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37316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E8DD3-5293-F245-8649-938FE873156C}" type="datetimeFigureOut">
              <a:rPr lang="en-US" smtClean="0"/>
              <a:t>9/11/17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95695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29E8DD3-5293-F245-8649-938FE873156C}" type="datetimeFigureOut">
              <a:rPr lang="en-US" smtClean="0"/>
              <a:t>9/11/17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78179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29E8DD3-5293-F245-8649-938FE873156C}" type="datetimeFigureOut">
              <a:rPr lang="en-US" smtClean="0"/>
              <a:t>9/11/17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20334470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E8DD3-5293-F245-8649-938FE873156C}" type="datetimeFigureOut">
              <a:rPr lang="en-US" smtClean="0"/>
              <a:t>9/11/17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F6D90-F126-1846-AB86-FA7CAA475461}" type="slidenum">
              <a:rPr lang="en-US" smtClean="0"/>
              <a:t>‹#›</a:t>
            </a:fld>
            <a:endParaRPr lang="en-US"/>
          </a:p>
        </p:txBody>
      </p:sp>
      <p:pic>
        <p:nvPicPr>
          <p:cNvPr id="7"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1069033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SimHei" charset="0"/>
          <a:ea typeface="SimHei" charset="0"/>
          <a:cs typeface="SimHe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kumimoji="1" lang="en-US" altLang="zh-CN"/>
              <a:t>1.3</a:t>
            </a:r>
            <a:r>
              <a:rPr kumimoji="1" lang="zh-CN" altLang="en-US"/>
              <a:t> 基本服务和用户接口</a:t>
            </a:r>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1028572641"/>
              </p:ext>
            </p:extLst>
          </p:nvPr>
        </p:nvGraphicFramePr>
        <p:xfrm>
          <a:off x="615587" y="2073819"/>
          <a:ext cx="7886700" cy="3869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95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solidFill>
                  <a:schemeClr val="accent5">
                    <a:lumMod val="75000"/>
                  </a:schemeClr>
                </a:solidFill>
              </a:rPr>
              <a:t>系统调用</a:t>
            </a:r>
            <a:r>
              <a:rPr kumimoji="1" lang="zh-CN" altLang="en-US"/>
              <a:t>可以看作是一个所有进程共享的子程序库，但是它是</a:t>
            </a:r>
            <a:r>
              <a:rPr kumimoji="1" lang="zh-CN" altLang="en-US">
                <a:solidFill>
                  <a:schemeClr val="accent5">
                    <a:lumMod val="75000"/>
                  </a:schemeClr>
                </a:solidFill>
              </a:rPr>
              <a:t>在特权方式下</a:t>
            </a:r>
            <a:r>
              <a:rPr kumimoji="1" lang="zh-CN" altLang="en-US"/>
              <a:t>运行，可以存取核心数据结构和它所支持的用户级数据。</a:t>
            </a:r>
          </a:p>
          <a:p>
            <a:pPr>
              <a:lnSpc>
                <a:spcPct val="150000"/>
              </a:lnSpc>
            </a:pPr>
            <a:endParaRPr kumimoji="1" lang="zh-CN" altLang="en-US"/>
          </a:p>
          <a:p>
            <a:pPr>
              <a:lnSpc>
                <a:spcPct val="150000"/>
              </a:lnSpc>
            </a:pPr>
            <a:endParaRPr kumimoji="1" lang="zh-CN" altLang="en-US"/>
          </a:p>
        </p:txBody>
      </p:sp>
      <p:sp>
        <p:nvSpPr>
          <p:cNvPr id="4" name="Rounded Rectangle 3"/>
          <p:cNvSpPr/>
          <p:nvPr/>
        </p:nvSpPr>
        <p:spPr>
          <a:xfrm>
            <a:off x="1645921" y="4114799"/>
            <a:ext cx="5865223" cy="2063932"/>
          </a:xfrm>
          <a:prstGeom prst="roundRect">
            <a:avLst>
              <a:gd name="adj" fmla="val 780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kumimoji="1" lang="zh-CN" altLang="en-US">
                <a:solidFill>
                  <a:schemeClr val="accent5">
                    <a:lumMod val="75000"/>
                  </a:schemeClr>
                </a:solidFill>
                <a:latin typeface="Microsoft YaHei" charset="-122"/>
                <a:ea typeface="Microsoft YaHei" charset="-122"/>
                <a:cs typeface="Microsoft YaHei" charset="-122"/>
              </a:rPr>
              <a:t>系统调用作用 一：</a:t>
            </a:r>
            <a:endParaRPr kumimoji="1" lang="en-US" altLang="zh-CN">
              <a:solidFill>
                <a:schemeClr val="accent5">
                  <a:lumMod val="75000"/>
                </a:schemeClr>
              </a:solidFill>
              <a:latin typeface="Microsoft YaHei" charset="-122"/>
              <a:ea typeface="Microsoft YaHei" charset="-122"/>
              <a:cs typeface="Microsoft YaHei" charset="-122"/>
            </a:endParaRPr>
          </a:p>
          <a:p>
            <a:pPr>
              <a:lnSpc>
                <a:spcPct val="150000"/>
              </a:lnSpc>
            </a:pPr>
            <a:r>
              <a:rPr kumimoji="1" lang="zh-CN" altLang="en-US">
                <a:solidFill>
                  <a:schemeClr val="accent5">
                    <a:lumMod val="75000"/>
                  </a:schemeClr>
                </a:solidFill>
                <a:latin typeface="Microsoft YaHei" charset="-122"/>
                <a:ea typeface="Microsoft YaHei" charset="-122"/>
                <a:cs typeface="Microsoft YaHei" charset="-122"/>
              </a:rPr>
              <a:t>       所有进程只能通过系统调用访问系统资源，由内核基于权限提供一致性规则对资源访问进行裁决，保证系统安全性。</a:t>
            </a:r>
          </a:p>
        </p:txBody>
      </p:sp>
    </p:spTree>
    <p:extLst>
      <p:ext uri="{BB962C8B-B14F-4D97-AF65-F5344CB8AC3E}">
        <p14:creationId xmlns:p14="http://schemas.microsoft.com/office/powerpoint/2010/main" val="235526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t>使用户可以使用操作系统提供的有关设备管理、文件系统、进程控制进程通讯等方面的功能，而</a:t>
            </a:r>
            <a:r>
              <a:rPr kumimoji="1" lang="zh-CN" altLang="en-US">
                <a:solidFill>
                  <a:schemeClr val="accent5">
                    <a:lumMod val="75000"/>
                  </a:schemeClr>
                </a:solidFill>
              </a:rPr>
              <a:t>不必了解</a:t>
            </a:r>
            <a:r>
              <a:rPr kumimoji="1" lang="zh-CN" altLang="en-US"/>
              <a:t>操作系统的内部结构和有关硬件的</a:t>
            </a:r>
            <a:r>
              <a:rPr kumimoji="1" lang="zh-CN" altLang="en-US">
                <a:solidFill>
                  <a:schemeClr val="accent5">
                    <a:lumMod val="75000"/>
                  </a:schemeClr>
                </a:solidFill>
              </a:rPr>
              <a:t>细节问题</a:t>
            </a:r>
            <a:r>
              <a:rPr kumimoji="1" lang="zh-CN" altLang="en-US"/>
              <a:t>，减轻用户负担和保护系统以及提高资源利用率 </a:t>
            </a:r>
          </a:p>
          <a:p>
            <a:pPr>
              <a:lnSpc>
                <a:spcPct val="150000"/>
              </a:lnSpc>
            </a:pPr>
            <a:endParaRPr kumimoji="1" lang="zh-CN" altLang="en-US"/>
          </a:p>
        </p:txBody>
      </p:sp>
      <p:sp>
        <p:nvSpPr>
          <p:cNvPr id="4" name="Rounded Rectangle 3"/>
          <p:cNvSpPr/>
          <p:nvPr/>
        </p:nvSpPr>
        <p:spPr>
          <a:xfrm>
            <a:off x="1815738" y="4258491"/>
            <a:ext cx="5865223" cy="2063932"/>
          </a:xfrm>
          <a:prstGeom prst="roundRect">
            <a:avLst>
              <a:gd name="adj" fmla="val 780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kumimoji="1" lang="zh-CN" altLang="en-US">
                <a:solidFill>
                  <a:schemeClr val="accent5">
                    <a:lumMod val="75000"/>
                  </a:schemeClr>
                </a:solidFill>
                <a:latin typeface="Microsoft YaHei" charset="-122"/>
                <a:ea typeface="Microsoft YaHei" charset="-122"/>
                <a:cs typeface="Microsoft YaHei" charset="-122"/>
              </a:rPr>
              <a:t>系统调用作用 二：</a:t>
            </a:r>
            <a:endParaRPr kumimoji="1" lang="en-US" altLang="zh-CN">
              <a:solidFill>
                <a:schemeClr val="accent5">
                  <a:lumMod val="75000"/>
                </a:schemeClr>
              </a:solidFill>
              <a:latin typeface="Microsoft YaHei" charset="-122"/>
              <a:ea typeface="Microsoft YaHei" charset="-122"/>
              <a:cs typeface="Microsoft YaHei" charset="-122"/>
            </a:endParaRPr>
          </a:p>
          <a:p>
            <a:pPr>
              <a:lnSpc>
                <a:spcPct val="150000"/>
              </a:lnSpc>
            </a:pPr>
            <a:r>
              <a:rPr kumimoji="1" lang="zh-CN" altLang="en-US">
                <a:solidFill>
                  <a:schemeClr val="accent5">
                    <a:lumMod val="75000"/>
                  </a:schemeClr>
                </a:solidFill>
                <a:latin typeface="Microsoft YaHei" charset="-122"/>
                <a:ea typeface="Microsoft YaHei" charset="-122"/>
                <a:cs typeface="Microsoft YaHei" charset="-122"/>
              </a:rPr>
              <a:t>       对系统资源的调用方法进行抽象，提供一致性接口，避免用户在使用资源时发生错误，提高编程效率。</a:t>
            </a:r>
          </a:p>
        </p:txBody>
      </p:sp>
    </p:spTree>
    <p:extLst>
      <p:ext uri="{BB962C8B-B14F-4D97-AF65-F5344CB8AC3E}">
        <p14:creationId xmlns:p14="http://schemas.microsoft.com/office/powerpoint/2010/main" val="157161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endParaRPr kumimoji="1" lang="zh-CN" altLang="en-US"/>
          </a:p>
        </p:txBody>
      </p:sp>
      <p:sp>
        <p:nvSpPr>
          <p:cNvPr id="3" name="Content Placeholder 2"/>
          <p:cNvSpPr>
            <a:spLocks noGrp="1"/>
          </p:cNvSpPr>
          <p:nvPr>
            <p:ph idx="1"/>
          </p:nvPr>
        </p:nvSpPr>
        <p:spPr/>
        <p:txBody>
          <a:bodyPr/>
          <a:lstStyle/>
          <a:p>
            <a:pPr>
              <a:lnSpc>
                <a:spcPct val="150000"/>
              </a:lnSpc>
            </a:pPr>
            <a:r>
              <a:rPr kumimoji="1" lang="en-US" altLang="zh-CN"/>
              <a:t>POSIX</a:t>
            </a:r>
            <a:r>
              <a:rPr kumimoji="1" lang="zh-CN" altLang="en-US"/>
              <a:t>：</a:t>
            </a:r>
            <a:r>
              <a:rPr kumimoji="1" lang="en-US" altLang="zh-CN"/>
              <a:t>Portable</a:t>
            </a:r>
            <a:r>
              <a:rPr kumimoji="1" lang="zh-CN" altLang="en-US"/>
              <a:t> </a:t>
            </a:r>
            <a:r>
              <a:rPr kumimoji="1" lang="en-US" altLang="zh-CN"/>
              <a:t>Operating</a:t>
            </a:r>
            <a:r>
              <a:rPr kumimoji="1" lang="zh-CN" altLang="en-US"/>
              <a:t> </a:t>
            </a:r>
            <a:r>
              <a:rPr kumimoji="1" lang="en-US" altLang="zh-CN"/>
              <a:t>System</a:t>
            </a:r>
            <a:r>
              <a:rPr kumimoji="1" lang="zh-CN" altLang="en-US"/>
              <a:t> </a:t>
            </a:r>
            <a:r>
              <a:rPr kumimoji="1" lang="en-US" altLang="zh-CN"/>
              <a:t>Interface</a:t>
            </a:r>
            <a:r>
              <a:rPr kumimoji="1" lang="zh-CN" altLang="en-US"/>
              <a:t> </a:t>
            </a:r>
            <a:endParaRPr kumimoji="1" lang="en-US" altLang="zh-CN"/>
          </a:p>
          <a:p>
            <a:pPr lvl="1">
              <a:lnSpc>
                <a:spcPct val="150000"/>
              </a:lnSpc>
            </a:pPr>
            <a:r>
              <a:rPr kumimoji="1" lang="zh-CN" altLang="en-US"/>
              <a:t>便于应用程序在不同操作系统间的移植</a:t>
            </a:r>
            <a:endParaRPr kumimoji="1" lang="en-US" altLang="zh-CN"/>
          </a:p>
          <a:p>
            <a:pPr lvl="1">
              <a:lnSpc>
                <a:spcPct val="150000"/>
              </a:lnSpc>
            </a:pPr>
            <a:r>
              <a:rPr kumimoji="1" lang="en-US" altLang="zh-CN"/>
              <a:t>Unix/Linux</a:t>
            </a:r>
            <a:r>
              <a:rPr kumimoji="1" lang="zh-CN" altLang="en-US"/>
              <a:t>基本遵循 </a:t>
            </a:r>
            <a:r>
              <a:rPr kumimoji="1" lang="en-US" altLang="zh-CN"/>
              <a:t>POSIX</a:t>
            </a:r>
            <a:r>
              <a:rPr kumimoji="1" lang="zh-CN" altLang="en-US"/>
              <a:t> 标准</a:t>
            </a:r>
            <a:endParaRPr kumimoji="1" lang="en-US" altLang="zh-CN"/>
          </a:p>
          <a:p>
            <a:pPr lvl="1">
              <a:lnSpc>
                <a:spcPct val="150000"/>
              </a:lnSpc>
            </a:pPr>
            <a:r>
              <a:rPr kumimoji="1" lang="en-US" altLang="zh-CN"/>
              <a:t>Windows</a:t>
            </a:r>
            <a:r>
              <a:rPr kumimoji="1" lang="zh-CN" altLang="en-US"/>
              <a:t> </a:t>
            </a:r>
            <a:r>
              <a:rPr kumimoji="1" lang="en-US" altLang="zh-CN"/>
              <a:t>NT</a:t>
            </a:r>
            <a:r>
              <a:rPr kumimoji="1" lang="zh-CN" altLang="en-US"/>
              <a:t> 声称部分实现标准</a:t>
            </a:r>
          </a:p>
        </p:txBody>
      </p:sp>
      <p:grpSp>
        <p:nvGrpSpPr>
          <p:cNvPr id="10" name="Group 9"/>
          <p:cNvGrpSpPr/>
          <p:nvPr/>
        </p:nvGrpSpPr>
        <p:grpSpPr>
          <a:xfrm>
            <a:off x="1619796" y="4175761"/>
            <a:ext cx="6270168" cy="2544533"/>
            <a:chOff x="1737362" y="4175761"/>
            <a:chExt cx="6270168" cy="2544533"/>
          </a:xfrm>
        </p:grpSpPr>
        <p:sp>
          <p:nvSpPr>
            <p:cNvPr id="6" name="Oval 5"/>
            <p:cNvSpPr/>
            <p:nvPr/>
          </p:nvSpPr>
          <p:spPr>
            <a:xfrm>
              <a:off x="2886892" y="4175761"/>
              <a:ext cx="3566158" cy="1650274"/>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zh-CN" altLang="en-US" sz="2400">
                  <a:solidFill>
                    <a:schemeClr val="accent5">
                      <a:lumMod val="75000"/>
                    </a:schemeClr>
                  </a:solidFill>
                  <a:latin typeface="Microsoft YaHei" charset="-122"/>
                  <a:ea typeface="Microsoft YaHei" charset="-122"/>
                  <a:cs typeface="Microsoft YaHei" charset="-122"/>
                </a:rPr>
                <a:t>库函数</a:t>
              </a:r>
            </a:p>
          </p:txBody>
        </p:sp>
        <p:sp>
          <p:nvSpPr>
            <p:cNvPr id="5" name="Oval 4"/>
            <p:cNvSpPr/>
            <p:nvPr/>
          </p:nvSpPr>
          <p:spPr>
            <a:xfrm>
              <a:off x="1737362" y="4650377"/>
              <a:ext cx="3513907" cy="2000837"/>
            </a:xfrm>
            <a:prstGeom prst="ellipse">
              <a:avLst/>
            </a:prstGeom>
            <a:noFill/>
            <a:ln w="285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kumimoji="1" lang="en-US" altLang="zh-CN" sz="2400">
                  <a:solidFill>
                    <a:schemeClr val="accent5">
                      <a:lumMod val="75000"/>
                    </a:schemeClr>
                  </a:solidFill>
                </a:rPr>
                <a:t>POSIX</a:t>
              </a:r>
              <a:r>
                <a:rPr kumimoji="1" lang="zh-CN" altLang="en-US" sz="2400">
                  <a:solidFill>
                    <a:schemeClr val="accent5">
                      <a:lumMod val="75000"/>
                    </a:schemeClr>
                  </a:solidFill>
                </a:rPr>
                <a:t> </a:t>
              </a:r>
              <a:r>
                <a:rPr kumimoji="1" lang="en-US" altLang="zh-CN" sz="2400">
                  <a:solidFill>
                    <a:schemeClr val="accent5">
                      <a:lumMod val="75000"/>
                    </a:schemeClr>
                  </a:solidFill>
                </a:rPr>
                <a:t>API</a:t>
              </a:r>
            </a:p>
            <a:p>
              <a:r>
                <a:rPr kumimoji="1" lang="zh-CN" altLang="en-US" sz="2400">
                  <a:solidFill>
                    <a:schemeClr val="accent5">
                      <a:lumMod val="75000"/>
                    </a:schemeClr>
                  </a:solidFill>
                </a:rPr>
                <a:t> </a:t>
              </a:r>
            </a:p>
          </p:txBody>
        </p:sp>
        <p:sp>
          <p:nvSpPr>
            <p:cNvPr id="7" name="Oval 6"/>
            <p:cNvSpPr/>
            <p:nvPr/>
          </p:nvSpPr>
          <p:spPr>
            <a:xfrm>
              <a:off x="5286104" y="5847805"/>
              <a:ext cx="2225039" cy="872489"/>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a:solidFill>
                    <a:schemeClr val="accent4">
                      <a:lumMod val="60000"/>
                      <a:lumOff val="40000"/>
                    </a:schemeClr>
                  </a:solidFill>
                  <a:latin typeface="Microsoft YaHei" charset="-122"/>
                  <a:ea typeface="Microsoft YaHei" charset="-122"/>
                  <a:cs typeface="Microsoft YaHei" charset="-122"/>
                </a:rPr>
                <a:t>系统调用</a:t>
              </a:r>
            </a:p>
          </p:txBody>
        </p:sp>
        <p:sp>
          <p:nvSpPr>
            <p:cNvPr id="8" name="Circular Arrow 7"/>
            <p:cNvSpPr/>
            <p:nvPr/>
          </p:nvSpPr>
          <p:spPr>
            <a:xfrm rot="11972009">
              <a:off x="5917474" y="4715691"/>
              <a:ext cx="1410788" cy="1449977"/>
            </a:xfrm>
            <a:prstGeom prst="circularArrow">
              <a:avLst>
                <a:gd name="adj1" fmla="val 3100"/>
                <a:gd name="adj2" fmla="val 1142319"/>
                <a:gd name="adj3" fmla="val 20277793"/>
                <a:gd name="adj4" fmla="val 3129808"/>
                <a:gd name="adj5" fmla="val 4348"/>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 name="TextBox 8"/>
            <p:cNvSpPr txBox="1"/>
            <p:nvPr/>
          </p:nvSpPr>
          <p:spPr>
            <a:xfrm>
              <a:off x="7315199" y="4990011"/>
              <a:ext cx="692331" cy="646331"/>
            </a:xfrm>
            <a:prstGeom prst="rect">
              <a:avLst/>
            </a:prstGeom>
            <a:noFill/>
          </p:spPr>
          <p:txBody>
            <a:bodyPr wrap="square" rtlCol="0">
              <a:spAutoFit/>
            </a:bodyPr>
            <a:lstStyle/>
            <a:p>
              <a:r>
                <a:rPr kumimoji="1" lang="zh-CN" altLang="en-US">
                  <a:latin typeface="Microsoft YaHei" charset="-122"/>
                  <a:ea typeface="Microsoft YaHei" charset="-122"/>
                  <a:cs typeface="Microsoft YaHei" charset="-122"/>
                </a:rPr>
                <a:t>相互调用</a:t>
              </a:r>
            </a:p>
          </p:txBody>
        </p:sp>
      </p:grpSp>
    </p:spTree>
    <p:extLst>
      <p:ext uri="{BB962C8B-B14F-4D97-AF65-F5344CB8AC3E}">
        <p14:creationId xmlns:p14="http://schemas.microsoft.com/office/powerpoint/2010/main" val="1663189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endParaRPr kumimoji="1" lang="zh-CN" altLang="en-US"/>
          </a:p>
        </p:txBody>
      </p:sp>
      <p:sp>
        <p:nvSpPr>
          <p:cNvPr id="3" name="Content Placeholder 2"/>
          <p:cNvSpPr>
            <a:spLocks noGrp="1"/>
          </p:cNvSpPr>
          <p:nvPr>
            <p:ph idx="1"/>
          </p:nvPr>
        </p:nvSpPr>
        <p:spPr/>
        <p:txBody>
          <a:bodyPr/>
          <a:lstStyle/>
          <a:p>
            <a:pPr marL="457200" indent="-457200">
              <a:buFont typeface="+mj-lt"/>
              <a:buAutoNum type="arabicPeriod"/>
            </a:pPr>
            <a:r>
              <a:rPr kumimoji="1" lang="zh-CN" altLang="en-US">
                <a:solidFill>
                  <a:schemeClr val="accent1">
                    <a:lumMod val="75000"/>
                  </a:schemeClr>
                </a:solidFill>
              </a:rPr>
              <a:t>进程和作业管理：</a:t>
            </a:r>
            <a:r>
              <a:rPr kumimoji="1" lang="zh-CN" altLang="en-US"/>
              <a:t>进程的创建、装入、执行、撤销、终止，进程属性的获取和设置</a:t>
            </a:r>
          </a:p>
          <a:p>
            <a:pPr marL="457200" indent="-457200">
              <a:buFont typeface="+mj-lt"/>
              <a:buAutoNum type="arabicPeriod"/>
            </a:pPr>
            <a:r>
              <a:rPr kumimoji="1" lang="zh-CN" altLang="en-US">
                <a:solidFill>
                  <a:schemeClr val="accent1">
                    <a:lumMod val="75000"/>
                  </a:schemeClr>
                </a:solidFill>
              </a:rPr>
              <a:t>文件管理：</a:t>
            </a:r>
            <a:r>
              <a:rPr kumimoji="1" lang="zh-CN" altLang="en-US"/>
              <a:t>文件的建立、打开、读写、关闭、删除，文件属性的获取和设置</a:t>
            </a:r>
          </a:p>
          <a:p>
            <a:pPr marL="457200" indent="-457200">
              <a:buFont typeface="+mj-lt"/>
              <a:buAutoNum type="arabicPeriod"/>
            </a:pPr>
            <a:r>
              <a:rPr kumimoji="1" lang="zh-CN" altLang="en-US">
                <a:solidFill>
                  <a:schemeClr val="accent1">
                    <a:lumMod val="75000"/>
                  </a:schemeClr>
                </a:solidFill>
              </a:rPr>
              <a:t>设备管理：</a:t>
            </a:r>
            <a:r>
              <a:rPr kumimoji="1" lang="zh-CN" altLang="en-US"/>
              <a:t>设备的申请、输入输出、释放、重定向，设备属性的获取和设置 </a:t>
            </a:r>
          </a:p>
          <a:p>
            <a:pPr marL="457200" indent="-457200">
              <a:buFont typeface="+mj-lt"/>
              <a:buAutoNum type="arabicPeriod"/>
            </a:pPr>
            <a:r>
              <a:rPr kumimoji="1" lang="zh-CN" altLang="en-US">
                <a:solidFill>
                  <a:schemeClr val="accent1">
                    <a:lumMod val="75000"/>
                  </a:schemeClr>
                </a:solidFill>
              </a:rPr>
              <a:t>存储管理：</a:t>
            </a:r>
            <a:r>
              <a:rPr kumimoji="1" lang="zh-CN" altLang="en-US"/>
              <a:t>内存的申请和释放</a:t>
            </a:r>
          </a:p>
          <a:p>
            <a:pPr marL="457200" indent="-457200">
              <a:buFont typeface="+mj-lt"/>
              <a:buAutoNum type="arabicPeriod"/>
            </a:pPr>
            <a:r>
              <a:rPr kumimoji="1" lang="zh-CN" altLang="en-US">
                <a:solidFill>
                  <a:schemeClr val="accent1">
                    <a:lumMod val="75000"/>
                  </a:schemeClr>
                </a:solidFill>
              </a:rPr>
              <a:t>进程通信：</a:t>
            </a:r>
            <a:r>
              <a:rPr kumimoji="1" lang="zh-CN" altLang="en-US"/>
              <a:t>通信连接的建立、连接和断开、信息的发送和接受 </a:t>
            </a:r>
            <a:endParaRPr kumimoji="1" lang="en-US" altLang="zh-CN"/>
          </a:p>
          <a:p>
            <a:pPr marL="457200" indent="-457200">
              <a:buFont typeface="+mj-lt"/>
              <a:buAutoNum type="arabicPeriod"/>
            </a:pPr>
            <a:r>
              <a:rPr kumimoji="1" lang="zh-CN" altLang="en-US">
                <a:solidFill>
                  <a:schemeClr val="accent1">
                    <a:lumMod val="75000"/>
                  </a:schemeClr>
                </a:solidFill>
              </a:rPr>
              <a:t>信息维护：</a:t>
            </a:r>
            <a:r>
              <a:rPr kumimoji="1" lang="zh-CN" altLang="en-US"/>
              <a:t>日期、时间及系统数据的获取和设置</a:t>
            </a:r>
            <a:endParaRPr kumimoji="1" lang="zh-CN" altLang="en-US"/>
          </a:p>
          <a:p>
            <a:pPr marL="457200" indent="-457200">
              <a:buFont typeface="+mj-lt"/>
              <a:buAutoNum type="arabicPeriod"/>
            </a:pPr>
            <a:endParaRPr kumimoji="1" lang="zh-CN" altLang="en-US"/>
          </a:p>
        </p:txBody>
      </p:sp>
    </p:spTree>
    <p:extLst>
      <p:ext uri="{BB962C8B-B14F-4D97-AF65-F5344CB8AC3E}">
        <p14:creationId xmlns:p14="http://schemas.microsoft.com/office/powerpoint/2010/main" val="15418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例：</a:t>
            </a:r>
            <a:r>
              <a:rPr kumimoji="1" lang="en-US" altLang="zh-CN"/>
              <a:t>Windows</a:t>
            </a:r>
            <a:r>
              <a:rPr kumimoji="1" lang="zh-CN" altLang="en-US"/>
              <a:t>支持</a:t>
            </a:r>
            <a:r>
              <a:rPr kumimoji="1" lang="en-US" altLang="zh-CN"/>
              <a:t>API</a:t>
            </a:r>
            <a:r>
              <a:rPr kumimoji="1" lang="zh-CN" altLang="en-US"/>
              <a:t>（应用编程接口）的三个组件： </a:t>
            </a:r>
          </a:p>
          <a:p>
            <a:pPr lvl="1">
              <a:lnSpc>
                <a:spcPct val="150000"/>
              </a:lnSpc>
            </a:pPr>
            <a:r>
              <a:rPr kumimoji="1" lang="en-US" altLang="zh-CN"/>
              <a:t>Kernel</a:t>
            </a:r>
            <a:r>
              <a:rPr kumimoji="1" lang="zh-CN" altLang="en-US"/>
              <a:t>：包含了多数操作系统函数，如内存管理、进程管理</a:t>
            </a:r>
          </a:p>
          <a:p>
            <a:pPr lvl="1">
              <a:lnSpc>
                <a:spcPct val="150000"/>
              </a:lnSpc>
            </a:pPr>
            <a:r>
              <a:rPr kumimoji="1" lang="en-US" altLang="zh-CN"/>
              <a:t>User</a:t>
            </a:r>
            <a:r>
              <a:rPr kumimoji="1" lang="zh-CN" altLang="en-US"/>
              <a:t>：集中了窗口管理函数，如窗口创建、撤销、移动、对话等相关函数</a:t>
            </a:r>
          </a:p>
          <a:p>
            <a:pPr lvl="1">
              <a:lnSpc>
                <a:spcPct val="150000"/>
              </a:lnSpc>
            </a:pPr>
            <a:r>
              <a:rPr kumimoji="1" lang="en-US" altLang="zh-CN"/>
              <a:t>GDI</a:t>
            </a:r>
            <a:r>
              <a:rPr kumimoji="1" lang="zh-CN" altLang="en-US"/>
              <a:t>：提供画图函数、打印函数 </a:t>
            </a:r>
          </a:p>
          <a:p>
            <a:pPr>
              <a:lnSpc>
                <a:spcPct val="150000"/>
              </a:lnSpc>
            </a:pPr>
            <a:r>
              <a:rPr kumimoji="1" lang="en-US" altLang="zh-CN"/>
              <a:t>Windows</a:t>
            </a:r>
            <a:r>
              <a:rPr kumimoji="1" lang="zh-CN" altLang="en-US"/>
              <a:t>将三个组件置于动态链接库</a:t>
            </a:r>
            <a:r>
              <a:rPr kumimoji="1" lang="en-US" altLang="zh-CN"/>
              <a:t>DLL</a:t>
            </a:r>
            <a:r>
              <a:rPr kumimoji="1" lang="zh-CN" altLang="en-US"/>
              <a:t>中 </a:t>
            </a:r>
          </a:p>
          <a:p>
            <a:pPr lvl="1">
              <a:lnSpc>
                <a:spcPct val="150000"/>
              </a:lnSpc>
            </a:pPr>
            <a:r>
              <a:rPr kumimoji="1" lang="en-US" altLang="zh-CN"/>
              <a:t>kernel32.dll ,  user32.dll, gdi32.dll</a:t>
            </a:r>
          </a:p>
          <a:p>
            <a:pPr lvl="1">
              <a:lnSpc>
                <a:spcPct val="150000"/>
              </a:lnSpc>
            </a:pPr>
            <a:r>
              <a:rPr kumimoji="1" lang="en-US" altLang="zh-CN"/>
              <a:t>System32/, SysWOW64/</a:t>
            </a:r>
          </a:p>
          <a:p>
            <a:pPr>
              <a:lnSpc>
                <a:spcPct val="150000"/>
              </a:lnSpc>
            </a:pPr>
            <a:endParaRPr kumimoji="1" lang="zh-CN" altLang="en-US"/>
          </a:p>
        </p:txBody>
      </p:sp>
    </p:spTree>
    <p:extLst>
      <p:ext uri="{BB962C8B-B14F-4D97-AF65-F5344CB8AC3E}">
        <p14:creationId xmlns:p14="http://schemas.microsoft.com/office/powerpoint/2010/main" val="52307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endParaRPr kumimoji="1" lang="zh-CN" altLang="en-US"/>
          </a:p>
        </p:txBody>
      </p:sp>
      <p:sp>
        <p:nvSpPr>
          <p:cNvPr id="4" name="Rectangle 3"/>
          <p:cNvSpPr/>
          <p:nvPr/>
        </p:nvSpPr>
        <p:spPr>
          <a:xfrm>
            <a:off x="653640" y="1925773"/>
            <a:ext cx="6082114" cy="424732"/>
          </a:xfrm>
          <a:prstGeom prst="rect">
            <a:avLst/>
          </a:prstGeom>
        </p:spPr>
        <p:txBody>
          <a:bodyPr wrap="none">
            <a:spAutoFit/>
          </a:bodyPr>
          <a:lstStyle/>
          <a:p>
            <a:pPr>
              <a:lnSpc>
                <a:spcPct val="90000"/>
              </a:lnSpc>
              <a:spcBef>
                <a:spcPct val="0"/>
              </a:spcBef>
              <a:spcAft>
                <a:spcPct val="50000"/>
              </a:spcAft>
              <a:buClr>
                <a:schemeClr val="folHlink"/>
              </a:buClr>
              <a:buSzPct val="60000"/>
            </a:pPr>
            <a:r>
              <a:rPr kumimoji="1" lang="en-US" altLang="zh-CN" sz="2400">
                <a:latin typeface="Microsoft YaHei" charset="-122"/>
                <a:ea typeface="Microsoft YaHei" charset="-122"/>
                <a:cs typeface="Microsoft YaHei" charset="-122"/>
              </a:rPr>
              <a:t>Windows</a:t>
            </a:r>
            <a:r>
              <a:rPr kumimoji="1" lang="zh-CN" altLang="en-US" sz="2400">
                <a:latin typeface="Microsoft YaHei" charset="-122"/>
                <a:ea typeface="Microsoft YaHei" charset="-122"/>
                <a:cs typeface="Microsoft YaHei" charset="-122"/>
              </a:rPr>
              <a:t>和</a:t>
            </a:r>
            <a:r>
              <a:rPr kumimoji="1" lang="en-US" altLang="zh-CN" sz="2400">
                <a:latin typeface="Microsoft YaHei" charset="-122"/>
                <a:ea typeface="Microsoft YaHei" charset="-122"/>
                <a:cs typeface="Microsoft YaHei" charset="-122"/>
              </a:rPr>
              <a:t>UNIX/Linux</a:t>
            </a:r>
            <a:r>
              <a:rPr kumimoji="1" lang="zh-CN" altLang="en-US" sz="2400">
                <a:latin typeface="Microsoft YaHei" charset="-122"/>
                <a:ea typeface="Microsoft YaHei" charset="-122"/>
                <a:cs typeface="Microsoft YaHei" charset="-122"/>
              </a:rPr>
              <a:t>的部分系统调用： </a:t>
            </a:r>
          </a:p>
        </p:txBody>
      </p:sp>
      <p:grpSp>
        <p:nvGrpSpPr>
          <p:cNvPr id="5" name="Group 4"/>
          <p:cNvGrpSpPr>
            <a:grpSpLocks/>
          </p:cNvGrpSpPr>
          <p:nvPr/>
        </p:nvGrpSpPr>
        <p:grpSpPr bwMode="auto">
          <a:xfrm>
            <a:off x="571999" y="2427106"/>
            <a:ext cx="8135937" cy="4176712"/>
            <a:chOff x="-3" y="-3"/>
            <a:chExt cx="2928" cy="3078"/>
          </a:xfrm>
        </p:grpSpPr>
        <p:grpSp>
          <p:nvGrpSpPr>
            <p:cNvPr id="6" name="Group 5"/>
            <p:cNvGrpSpPr>
              <a:grpSpLocks/>
            </p:cNvGrpSpPr>
            <p:nvPr/>
          </p:nvGrpSpPr>
          <p:grpSpPr bwMode="auto">
            <a:xfrm>
              <a:off x="0" y="0"/>
              <a:ext cx="2922" cy="3072"/>
              <a:chOff x="0" y="0"/>
              <a:chExt cx="2922" cy="3072"/>
            </a:xfrm>
          </p:grpSpPr>
          <p:grpSp>
            <p:nvGrpSpPr>
              <p:cNvPr id="8" name="Group 6"/>
              <p:cNvGrpSpPr>
                <a:grpSpLocks/>
              </p:cNvGrpSpPr>
              <p:nvPr/>
            </p:nvGrpSpPr>
            <p:grpSpPr bwMode="auto">
              <a:xfrm>
                <a:off x="0" y="0"/>
                <a:ext cx="690" cy="384"/>
                <a:chOff x="0" y="0"/>
                <a:chExt cx="690" cy="384"/>
              </a:xfrm>
            </p:grpSpPr>
            <p:sp>
              <p:nvSpPr>
                <p:cNvPr id="78" name="Rectangle 7"/>
                <p:cNvSpPr>
                  <a:spLocks noChangeArrowheads="1"/>
                </p:cNvSpPr>
                <p:nvPr/>
              </p:nvSpPr>
              <p:spPr bwMode="auto">
                <a:xfrm>
                  <a:off x="43" y="0"/>
                  <a:ext cx="6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r>
                    <a:rPr kumimoji="1" lang="en-US" altLang="zh-CN" sz="2000" b="1">
                      <a:solidFill>
                        <a:schemeClr val="accent2"/>
                      </a:solidFill>
                      <a:latin typeface="Times New Roman" charset="0"/>
                      <a:ea typeface="宋体" charset="-122"/>
                      <a:cs typeface="Times New Roman" charset="0"/>
                    </a:rPr>
                    <a:t>UNIX/Linux</a:t>
                  </a:r>
                </a:p>
                <a:p>
                  <a:pPr algn="ctr">
                    <a:spcBef>
                      <a:spcPct val="0"/>
                    </a:spcBef>
                    <a:buClrTx/>
                    <a:buSzTx/>
                    <a:buFontTx/>
                    <a:buNone/>
                  </a:pPr>
                  <a:endParaRPr kumimoji="1" lang="zh-CN" altLang="en-US" sz="2400">
                    <a:solidFill>
                      <a:schemeClr val="accent2"/>
                    </a:solidFill>
                    <a:latin typeface="Times New Roman" charset="0"/>
                    <a:ea typeface="宋体" charset="-122"/>
                    <a:cs typeface="Times New Roman" charset="0"/>
                  </a:endParaRPr>
                </a:p>
              </p:txBody>
            </p:sp>
            <p:sp>
              <p:nvSpPr>
                <p:cNvPr id="79" name="Rectangle 8"/>
                <p:cNvSpPr>
                  <a:spLocks noChangeArrowheads="1"/>
                </p:cNvSpPr>
                <p:nvPr/>
              </p:nvSpPr>
              <p:spPr bwMode="auto">
                <a:xfrm>
                  <a:off x="0" y="0"/>
                  <a:ext cx="6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9" name="Group 9"/>
              <p:cNvGrpSpPr>
                <a:grpSpLocks/>
              </p:cNvGrpSpPr>
              <p:nvPr/>
            </p:nvGrpSpPr>
            <p:grpSpPr bwMode="auto">
              <a:xfrm>
                <a:off x="690" y="0"/>
                <a:ext cx="1138" cy="384"/>
                <a:chOff x="690" y="0"/>
                <a:chExt cx="1138" cy="384"/>
              </a:xfrm>
            </p:grpSpPr>
            <p:sp>
              <p:nvSpPr>
                <p:cNvPr id="76" name="Rectangle 10"/>
                <p:cNvSpPr>
                  <a:spLocks noChangeArrowheads="1"/>
                </p:cNvSpPr>
                <p:nvPr/>
              </p:nvSpPr>
              <p:spPr bwMode="auto">
                <a:xfrm>
                  <a:off x="733" y="0"/>
                  <a:ext cx="10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r>
                    <a:rPr kumimoji="1" lang="en-US" altLang="zh-CN" sz="2000" b="1">
                      <a:solidFill>
                        <a:schemeClr val="accent2"/>
                      </a:solidFill>
                      <a:latin typeface="Times New Roman" charset="0"/>
                      <a:ea typeface="宋体" charset="-122"/>
                      <a:cs typeface="Times New Roman" charset="0"/>
                    </a:rPr>
                    <a:t>Win32</a:t>
                  </a:r>
                </a:p>
                <a:p>
                  <a:pPr algn="ctr">
                    <a:spcBef>
                      <a:spcPct val="0"/>
                    </a:spcBef>
                    <a:buClrTx/>
                    <a:buSzTx/>
                    <a:buFontTx/>
                    <a:buNone/>
                  </a:pPr>
                  <a:endParaRPr kumimoji="1" lang="zh-CN" altLang="en-US" sz="2400">
                    <a:solidFill>
                      <a:schemeClr val="accent2"/>
                    </a:solidFill>
                    <a:latin typeface="Times New Roman" charset="0"/>
                    <a:ea typeface="宋体" charset="-122"/>
                    <a:cs typeface="Times New Roman" charset="0"/>
                  </a:endParaRPr>
                </a:p>
              </p:txBody>
            </p:sp>
            <p:sp>
              <p:nvSpPr>
                <p:cNvPr id="77" name="Rectangle 11"/>
                <p:cNvSpPr>
                  <a:spLocks noChangeArrowheads="1"/>
                </p:cNvSpPr>
                <p:nvPr/>
              </p:nvSpPr>
              <p:spPr bwMode="auto">
                <a:xfrm>
                  <a:off x="690" y="0"/>
                  <a:ext cx="11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10" name="Group 12"/>
              <p:cNvGrpSpPr>
                <a:grpSpLocks/>
              </p:cNvGrpSpPr>
              <p:nvPr/>
            </p:nvGrpSpPr>
            <p:grpSpPr bwMode="auto">
              <a:xfrm>
                <a:off x="1828" y="0"/>
                <a:ext cx="1094" cy="384"/>
                <a:chOff x="1828" y="0"/>
                <a:chExt cx="1094" cy="384"/>
              </a:xfrm>
            </p:grpSpPr>
            <p:sp>
              <p:nvSpPr>
                <p:cNvPr id="74" name="Rectangle 13"/>
                <p:cNvSpPr>
                  <a:spLocks noChangeArrowheads="1"/>
                </p:cNvSpPr>
                <p:nvPr/>
              </p:nvSpPr>
              <p:spPr bwMode="auto">
                <a:xfrm>
                  <a:off x="1871" y="0"/>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r>
                    <a:rPr kumimoji="1" lang="zh-CN" altLang="en-US" sz="2000" b="1">
                      <a:solidFill>
                        <a:schemeClr val="accent2"/>
                      </a:solidFill>
                      <a:latin typeface="Times New Roman" charset="0"/>
                    </a:rPr>
                    <a:t>说明</a:t>
                  </a:r>
                  <a:endParaRPr kumimoji="1" lang="zh-CN" altLang="en-US" sz="2000">
                    <a:solidFill>
                      <a:schemeClr val="accent2"/>
                    </a:solidFill>
                    <a:latin typeface="Times New Roman" charset="0"/>
                  </a:endParaRPr>
                </a:p>
                <a:p>
                  <a:pPr algn="ctr">
                    <a:spcBef>
                      <a:spcPct val="0"/>
                    </a:spcBef>
                    <a:buClrTx/>
                    <a:buSzTx/>
                    <a:buFontTx/>
                    <a:buNone/>
                  </a:pPr>
                  <a:endParaRPr kumimoji="1" lang="zh-CN" altLang="en-US" sz="2400">
                    <a:solidFill>
                      <a:schemeClr val="accent2"/>
                    </a:solidFill>
                    <a:latin typeface="Times New Roman" charset="0"/>
                  </a:endParaRPr>
                </a:p>
              </p:txBody>
            </p:sp>
            <p:sp>
              <p:nvSpPr>
                <p:cNvPr id="75" name="Rectangle 14"/>
                <p:cNvSpPr>
                  <a:spLocks noChangeArrowheads="1"/>
                </p:cNvSpPr>
                <p:nvPr/>
              </p:nvSpPr>
              <p:spPr bwMode="auto">
                <a:xfrm>
                  <a:off x="1828" y="0"/>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11" name="Group 15"/>
              <p:cNvGrpSpPr>
                <a:grpSpLocks/>
              </p:cNvGrpSpPr>
              <p:nvPr/>
            </p:nvGrpSpPr>
            <p:grpSpPr bwMode="auto">
              <a:xfrm>
                <a:off x="0" y="384"/>
                <a:ext cx="690" cy="384"/>
                <a:chOff x="0" y="384"/>
                <a:chExt cx="690" cy="384"/>
              </a:xfrm>
            </p:grpSpPr>
            <p:sp>
              <p:nvSpPr>
                <p:cNvPr id="72" name="Rectangle 16"/>
                <p:cNvSpPr>
                  <a:spLocks noChangeArrowheads="1"/>
                </p:cNvSpPr>
                <p:nvPr/>
              </p:nvSpPr>
              <p:spPr bwMode="auto">
                <a:xfrm>
                  <a:off x="43" y="384"/>
                  <a:ext cx="6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spcBef>
                      <a:spcPct val="0"/>
                    </a:spcBef>
                    <a:buClrTx/>
                    <a:buSzTx/>
                    <a:buFontTx/>
                    <a:buNone/>
                  </a:pPr>
                  <a:r>
                    <a:rPr kumimoji="1" lang="en-US" altLang="zh-CN" sz="2000">
                      <a:solidFill>
                        <a:schemeClr val="accent2"/>
                      </a:solidFill>
                      <a:latin typeface="Times New Roman" charset="0"/>
                      <a:ea typeface="宋体" charset="-122"/>
                    </a:rPr>
                    <a:t>fork</a:t>
                  </a:r>
                </a:p>
                <a:p>
                  <a:pPr algn="just">
                    <a:spcBef>
                      <a:spcPct val="0"/>
                    </a:spcBef>
                    <a:buClrTx/>
                    <a:buSzTx/>
                    <a:buFontTx/>
                    <a:buNone/>
                  </a:pPr>
                  <a:endParaRPr kumimoji="1" lang="zh-CN" altLang="en-US" sz="2400">
                    <a:solidFill>
                      <a:schemeClr val="accent2"/>
                    </a:solidFill>
                    <a:latin typeface="Times New Roman" charset="0"/>
                    <a:ea typeface="宋体" charset="-122"/>
                  </a:endParaRPr>
                </a:p>
              </p:txBody>
            </p:sp>
            <p:sp>
              <p:nvSpPr>
                <p:cNvPr id="73" name="Rectangle 17"/>
                <p:cNvSpPr>
                  <a:spLocks noChangeArrowheads="1"/>
                </p:cNvSpPr>
                <p:nvPr/>
              </p:nvSpPr>
              <p:spPr bwMode="auto">
                <a:xfrm>
                  <a:off x="0" y="384"/>
                  <a:ext cx="6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12" name="Group 18"/>
              <p:cNvGrpSpPr>
                <a:grpSpLocks/>
              </p:cNvGrpSpPr>
              <p:nvPr/>
            </p:nvGrpSpPr>
            <p:grpSpPr bwMode="auto">
              <a:xfrm>
                <a:off x="690" y="384"/>
                <a:ext cx="1138" cy="384"/>
                <a:chOff x="690" y="384"/>
                <a:chExt cx="1138" cy="384"/>
              </a:xfrm>
            </p:grpSpPr>
            <p:sp>
              <p:nvSpPr>
                <p:cNvPr id="70" name="Rectangle 19"/>
                <p:cNvSpPr>
                  <a:spLocks noChangeArrowheads="1"/>
                </p:cNvSpPr>
                <p:nvPr/>
              </p:nvSpPr>
              <p:spPr bwMode="auto">
                <a:xfrm>
                  <a:off x="733" y="384"/>
                  <a:ext cx="10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spcBef>
                      <a:spcPct val="0"/>
                    </a:spcBef>
                    <a:buClrTx/>
                    <a:buSzTx/>
                    <a:buFontTx/>
                    <a:buNone/>
                  </a:pPr>
                  <a:r>
                    <a:rPr kumimoji="1" lang="en-US" altLang="zh-CN" sz="2000">
                      <a:solidFill>
                        <a:schemeClr val="accent2"/>
                      </a:solidFill>
                      <a:latin typeface="Times New Roman" charset="0"/>
                      <a:ea typeface="宋体" charset="-122"/>
                    </a:rPr>
                    <a:t>CreatProcess</a:t>
                  </a:r>
                </a:p>
                <a:p>
                  <a:pPr algn="just">
                    <a:spcBef>
                      <a:spcPct val="0"/>
                    </a:spcBef>
                    <a:buClrTx/>
                    <a:buSzTx/>
                    <a:buFontTx/>
                    <a:buNone/>
                  </a:pPr>
                  <a:endParaRPr kumimoji="1" lang="zh-CN" altLang="en-US" sz="2000">
                    <a:solidFill>
                      <a:schemeClr val="accent2"/>
                    </a:solidFill>
                    <a:latin typeface="Times New Roman" charset="0"/>
                    <a:ea typeface="宋体" charset="-122"/>
                  </a:endParaRPr>
                </a:p>
              </p:txBody>
            </p:sp>
            <p:sp>
              <p:nvSpPr>
                <p:cNvPr id="71" name="Rectangle 20"/>
                <p:cNvSpPr>
                  <a:spLocks noChangeArrowheads="1"/>
                </p:cNvSpPr>
                <p:nvPr/>
              </p:nvSpPr>
              <p:spPr bwMode="auto">
                <a:xfrm>
                  <a:off x="690" y="384"/>
                  <a:ext cx="11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13" name="Group 21"/>
              <p:cNvGrpSpPr>
                <a:grpSpLocks/>
              </p:cNvGrpSpPr>
              <p:nvPr/>
            </p:nvGrpSpPr>
            <p:grpSpPr bwMode="auto">
              <a:xfrm>
                <a:off x="1828" y="384"/>
                <a:ext cx="1094" cy="384"/>
                <a:chOff x="1828" y="384"/>
                <a:chExt cx="1094" cy="384"/>
              </a:xfrm>
            </p:grpSpPr>
            <p:sp>
              <p:nvSpPr>
                <p:cNvPr id="68" name="Rectangle 22"/>
                <p:cNvSpPr>
                  <a:spLocks noChangeArrowheads="1"/>
                </p:cNvSpPr>
                <p:nvPr/>
              </p:nvSpPr>
              <p:spPr bwMode="auto">
                <a:xfrm>
                  <a:off x="1871" y="384"/>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r>
                    <a:rPr kumimoji="1" lang="zh-CN" altLang="en-US" sz="2000" b="1">
                      <a:solidFill>
                        <a:schemeClr val="accent2"/>
                      </a:solidFill>
                      <a:latin typeface="Times New Roman" charset="0"/>
                    </a:rPr>
                    <a:t>创建进程</a:t>
                  </a:r>
                </a:p>
                <a:p>
                  <a:pPr algn="ctr" eaLnBrk="1" hangingPunct="1">
                    <a:spcBef>
                      <a:spcPct val="0"/>
                    </a:spcBef>
                    <a:buClrTx/>
                    <a:buSzTx/>
                    <a:buFontTx/>
                    <a:buNone/>
                  </a:pPr>
                  <a:endParaRPr kumimoji="1" lang="zh-CN" altLang="en-US" sz="2000" b="1">
                    <a:solidFill>
                      <a:schemeClr val="accent2"/>
                    </a:solidFill>
                    <a:latin typeface="Times New Roman" charset="0"/>
                  </a:endParaRPr>
                </a:p>
              </p:txBody>
            </p:sp>
            <p:sp>
              <p:nvSpPr>
                <p:cNvPr id="69" name="Rectangle 23"/>
                <p:cNvSpPr>
                  <a:spLocks noChangeArrowheads="1"/>
                </p:cNvSpPr>
                <p:nvPr/>
              </p:nvSpPr>
              <p:spPr bwMode="auto">
                <a:xfrm>
                  <a:off x="1828" y="384"/>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14" name="Group 24"/>
              <p:cNvGrpSpPr>
                <a:grpSpLocks/>
              </p:cNvGrpSpPr>
              <p:nvPr/>
            </p:nvGrpSpPr>
            <p:grpSpPr bwMode="auto">
              <a:xfrm>
                <a:off x="0" y="768"/>
                <a:ext cx="690" cy="384"/>
                <a:chOff x="0" y="768"/>
                <a:chExt cx="690" cy="384"/>
              </a:xfrm>
            </p:grpSpPr>
            <p:sp>
              <p:nvSpPr>
                <p:cNvPr id="66" name="Rectangle 25"/>
                <p:cNvSpPr>
                  <a:spLocks noChangeArrowheads="1"/>
                </p:cNvSpPr>
                <p:nvPr/>
              </p:nvSpPr>
              <p:spPr bwMode="auto">
                <a:xfrm>
                  <a:off x="43" y="768"/>
                  <a:ext cx="6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spcBef>
                      <a:spcPct val="0"/>
                    </a:spcBef>
                    <a:buClrTx/>
                    <a:buSzTx/>
                    <a:buFontTx/>
                    <a:buNone/>
                  </a:pPr>
                  <a:r>
                    <a:rPr kumimoji="1" lang="en-US" altLang="zh-CN" sz="2000">
                      <a:solidFill>
                        <a:schemeClr val="accent2"/>
                      </a:solidFill>
                      <a:latin typeface="Times New Roman" charset="0"/>
                      <a:ea typeface="宋体" charset="-122"/>
                    </a:rPr>
                    <a:t>waitpid</a:t>
                  </a:r>
                </a:p>
                <a:p>
                  <a:pPr algn="just">
                    <a:spcBef>
                      <a:spcPct val="0"/>
                    </a:spcBef>
                    <a:buClrTx/>
                    <a:buSzTx/>
                    <a:buFontTx/>
                    <a:buNone/>
                  </a:pPr>
                  <a:endParaRPr kumimoji="1" lang="zh-CN" altLang="en-US" sz="2400">
                    <a:solidFill>
                      <a:schemeClr val="accent2"/>
                    </a:solidFill>
                    <a:latin typeface="Times New Roman" charset="0"/>
                    <a:ea typeface="宋体" charset="-122"/>
                  </a:endParaRPr>
                </a:p>
              </p:txBody>
            </p:sp>
            <p:sp>
              <p:nvSpPr>
                <p:cNvPr id="67" name="Rectangle 26"/>
                <p:cNvSpPr>
                  <a:spLocks noChangeArrowheads="1"/>
                </p:cNvSpPr>
                <p:nvPr/>
              </p:nvSpPr>
              <p:spPr bwMode="auto">
                <a:xfrm>
                  <a:off x="0" y="768"/>
                  <a:ext cx="6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15" name="Group 27"/>
              <p:cNvGrpSpPr>
                <a:grpSpLocks/>
              </p:cNvGrpSpPr>
              <p:nvPr/>
            </p:nvGrpSpPr>
            <p:grpSpPr bwMode="auto">
              <a:xfrm>
                <a:off x="690" y="768"/>
                <a:ext cx="1138" cy="384"/>
                <a:chOff x="690" y="768"/>
                <a:chExt cx="1138" cy="384"/>
              </a:xfrm>
            </p:grpSpPr>
            <p:sp>
              <p:nvSpPr>
                <p:cNvPr id="64" name="Rectangle 28"/>
                <p:cNvSpPr>
                  <a:spLocks noChangeArrowheads="1"/>
                </p:cNvSpPr>
                <p:nvPr/>
              </p:nvSpPr>
              <p:spPr bwMode="auto">
                <a:xfrm>
                  <a:off x="733" y="768"/>
                  <a:ext cx="10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spcBef>
                      <a:spcPct val="0"/>
                    </a:spcBef>
                    <a:buClrTx/>
                    <a:buSzTx/>
                    <a:buFontTx/>
                    <a:buNone/>
                  </a:pPr>
                  <a:r>
                    <a:rPr kumimoji="1" lang="en-US" altLang="zh-CN" sz="2000">
                      <a:solidFill>
                        <a:schemeClr val="accent2"/>
                      </a:solidFill>
                      <a:latin typeface="Times New Roman" charset="0"/>
                      <a:ea typeface="宋体" charset="-122"/>
                    </a:rPr>
                    <a:t>WaitForSingleObject</a:t>
                  </a:r>
                </a:p>
                <a:p>
                  <a:pPr algn="just">
                    <a:spcBef>
                      <a:spcPct val="0"/>
                    </a:spcBef>
                    <a:buClrTx/>
                    <a:buSzTx/>
                    <a:buFontTx/>
                    <a:buNone/>
                  </a:pPr>
                  <a:endParaRPr kumimoji="1" lang="zh-CN" altLang="en-US" sz="2400">
                    <a:solidFill>
                      <a:schemeClr val="accent2"/>
                    </a:solidFill>
                    <a:latin typeface="Times New Roman" charset="0"/>
                    <a:ea typeface="宋体" charset="-122"/>
                  </a:endParaRPr>
                </a:p>
              </p:txBody>
            </p:sp>
            <p:sp>
              <p:nvSpPr>
                <p:cNvPr id="65" name="Rectangle 29"/>
                <p:cNvSpPr>
                  <a:spLocks noChangeArrowheads="1"/>
                </p:cNvSpPr>
                <p:nvPr/>
              </p:nvSpPr>
              <p:spPr bwMode="auto">
                <a:xfrm>
                  <a:off x="690" y="768"/>
                  <a:ext cx="11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16" name="Group 30"/>
              <p:cNvGrpSpPr>
                <a:grpSpLocks/>
              </p:cNvGrpSpPr>
              <p:nvPr/>
            </p:nvGrpSpPr>
            <p:grpSpPr bwMode="auto">
              <a:xfrm>
                <a:off x="1828" y="768"/>
                <a:ext cx="1094" cy="384"/>
                <a:chOff x="1828" y="768"/>
                <a:chExt cx="1094" cy="384"/>
              </a:xfrm>
            </p:grpSpPr>
            <p:sp>
              <p:nvSpPr>
                <p:cNvPr id="62" name="Rectangle 31"/>
                <p:cNvSpPr>
                  <a:spLocks noChangeArrowheads="1"/>
                </p:cNvSpPr>
                <p:nvPr/>
              </p:nvSpPr>
              <p:spPr bwMode="auto">
                <a:xfrm>
                  <a:off x="1871" y="768"/>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r>
                    <a:rPr kumimoji="1" lang="zh-CN" altLang="en-US" sz="2000" b="1">
                      <a:solidFill>
                        <a:schemeClr val="accent2"/>
                      </a:solidFill>
                      <a:latin typeface="Times New Roman" charset="0"/>
                    </a:rPr>
                    <a:t>等待进程终止</a:t>
                  </a:r>
                </a:p>
                <a:p>
                  <a:pPr algn="ctr" eaLnBrk="1" hangingPunct="1">
                    <a:spcBef>
                      <a:spcPct val="0"/>
                    </a:spcBef>
                    <a:buClrTx/>
                    <a:buSzTx/>
                    <a:buFontTx/>
                    <a:buNone/>
                  </a:pPr>
                  <a:endParaRPr kumimoji="1" lang="zh-CN" altLang="en-US" sz="2400" b="1">
                    <a:solidFill>
                      <a:schemeClr val="accent2"/>
                    </a:solidFill>
                    <a:latin typeface="Times New Roman" charset="0"/>
                  </a:endParaRPr>
                </a:p>
              </p:txBody>
            </p:sp>
            <p:sp>
              <p:nvSpPr>
                <p:cNvPr id="63" name="Rectangle 32"/>
                <p:cNvSpPr>
                  <a:spLocks noChangeArrowheads="1"/>
                </p:cNvSpPr>
                <p:nvPr/>
              </p:nvSpPr>
              <p:spPr bwMode="auto">
                <a:xfrm>
                  <a:off x="1828" y="768"/>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17" name="Group 33"/>
              <p:cNvGrpSpPr>
                <a:grpSpLocks/>
              </p:cNvGrpSpPr>
              <p:nvPr/>
            </p:nvGrpSpPr>
            <p:grpSpPr bwMode="auto">
              <a:xfrm>
                <a:off x="0" y="1152"/>
                <a:ext cx="690" cy="384"/>
                <a:chOff x="0" y="1152"/>
                <a:chExt cx="690" cy="384"/>
              </a:xfrm>
            </p:grpSpPr>
            <p:sp>
              <p:nvSpPr>
                <p:cNvPr id="60" name="Rectangle 34"/>
                <p:cNvSpPr>
                  <a:spLocks noChangeArrowheads="1"/>
                </p:cNvSpPr>
                <p:nvPr/>
              </p:nvSpPr>
              <p:spPr bwMode="auto">
                <a:xfrm>
                  <a:off x="43" y="1152"/>
                  <a:ext cx="6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spcBef>
                      <a:spcPct val="0"/>
                    </a:spcBef>
                    <a:buClrTx/>
                    <a:buSzTx/>
                    <a:buFontTx/>
                    <a:buNone/>
                  </a:pPr>
                  <a:r>
                    <a:rPr kumimoji="1" lang="en-US" altLang="zh-CN" sz="2000">
                      <a:solidFill>
                        <a:schemeClr val="accent2"/>
                      </a:solidFill>
                      <a:latin typeface="Times New Roman" charset="0"/>
                      <a:ea typeface="宋体" charset="-122"/>
                    </a:rPr>
                    <a:t>open/close</a:t>
                  </a:r>
                </a:p>
                <a:p>
                  <a:pPr algn="just" eaLnBrk="1" hangingPunct="1">
                    <a:spcBef>
                      <a:spcPct val="0"/>
                    </a:spcBef>
                    <a:buClrTx/>
                    <a:buSzTx/>
                    <a:buFontTx/>
                    <a:buNone/>
                  </a:pPr>
                  <a:endParaRPr kumimoji="1" lang="zh-CN" altLang="en-US" sz="2000">
                    <a:solidFill>
                      <a:schemeClr val="accent2"/>
                    </a:solidFill>
                    <a:latin typeface="Times New Roman" charset="0"/>
                    <a:ea typeface="宋体" charset="-122"/>
                  </a:endParaRPr>
                </a:p>
              </p:txBody>
            </p:sp>
            <p:sp>
              <p:nvSpPr>
                <p:cNvPr id="61" name="Rectangle 35"/>
                <p:cNvSpPr>
                  <a:spLocks noChangeArrowheads="1"/>
                </p:cNvSpPr>
                <p:nvPr/>
              </p:nvSpPr>
              <p:spPr bwMode="auto">
                <a:xfrm>
                  <a:off x="0" y="1152"/>
                  <a:ext cx="6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18" name="Group 36"/>
              <p:cNvGrpSpPr>
                <a:grpSpLocks/>
              </p:cNvGrpSpPr>
              <p:nvPr/>
            </p:nvGrpSpPr>
            <p:grpSpPr bwMode="auto">
              <a:xfrm>
                <a:off x="690" y="1152"/>
                <a:ext cx="1138" cy="384"/>
                <a:chOff x="690" y="1152"/>
                <a:chExt cx="1138" cy="384"/>
              </a:xfrm>
            </p:grpSpPr>
            <p:sp>
              <p:nvSpPr>
                <p:cNvPr id="58" name="Rectangle 37"/>
                <p:cNvSpPr>
                  <a:spLocks noChangeArrowheads="1"/>
                </p:cNvSpPr>
                <p:nvPr/>
              </p:nvSpPr>
              <p:spPr bwMode="auto">
                <a:xfrm>
                  <a:off x="733" y="1152"/>
                  <a:ext cx="10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spcBef>
                      <a:spcPct val="0"/>
                    </a:spcBef>
                    <a:buClrTx/>
                    <a:buSzTx/>
                    <a:buFontTx/>
                    <a:buNone/>
                  </a:pPr>
                  <a:r>
                    <a:rPr kumimoji="1" lang="en-US" altLang="zh-CN" sz="2000">
                      <a:solidFill>
                        <a:schemeClr val="accent2"/>
                      </a:solidFill>
                      <a:latin typeface="Times New Roman" charset="0"/>
                      <a:ea typeface="宋体" charset="-122"/>
                    </a:rPr>
                    <a:t>CreatFile/CloseHandle</a:t>
                  </a:r>
                </a:p>
                <a:p>
                  <a:pPr algn="just">
                    <a:spcBef>
                      <a:spcPct val="0"/>
                    </a:spcBef>
                    <a:buClrTx/>
                    <a:buSzTx/>
                    <a:buFontTx/>
                    <a:buNone/>
                  </a:pPr>
                  <a:endParaRPr kumimoji="1" lang="zh-CN" altLang="en-US" sz="2400">
                    <a:solidFill>
                      <a:schemeClr val="accent2"/>
                    </a:solidFill>
                    <a:latin typeface="Times New Roman" charset="0"/>
                    <a:ea typeface="宋体" charset="-122"/>
                  </a:endParaRPr>
                </a:p>
              </p:txBody>
            </p:sp>
            <p:sp>
              <p:nvSpPr>
                <p:cNvPr id="59" name="Rectangle 38"/>
                <p:cNvSpPr>
                  <a:spLocks noChangeArrowheads="1"/>
                </p:cNvSpPr>
                <p:nvPr/>
              </p:nvSpPr>
              <p:spPr bwMode="auto">
                <a:xfrm>
                  <a:off x="690" y="1152"/>
                  <a:ext cx="11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19" name="Group 39"/>
              <p:cNvGrpSpPr>
                <a:grpSpLocks/>
              </p:cNvGrpSpPr>
              <p:nvPr/>
            </p:nvGrpSpPr>
            <p:grpSpPr bwMode="auto">
              <a:xfrm>
                <a:off x="1828" y="1152"/>
                <a:ext cx="1094" cy="384"/>
                <a:chOff x="1828" y="1152"/>
                <a:chExt cx="1094" cy="384"/>
              </a:xfrm>
            </p:grpSpPr>
            <p:sp>
              <p:nvSpPr>
                <p:cNvPr id="56" name="Rectangle 40"/>
                <p:cNvSpPr>
                  <a:spLocks noChangeArrowheads="1"/>
                </p:cNvSpPr>
                <p:nvPr/>
              </p:nvSpPr>
              <p:spPr bwMode="auto">
                <a:xfrm>
                  <a:off x="1871" y="1152"/>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r>
                    <a:rPr kumimoji="1" lang="zh-CN" altLang="en-US" sz="2000" b="1">
                      <a:solidFill>
                        <a:schemeClr val="accent2"/>
                      </a:solidFill>
                      <a:latin typeface="Times New Roman" charset="0"/>
                    </a:rPr>
                    <a:t>创建或打开/关闭文件</a:t>
                  </a:r>
                </a:p>
                <a:p>
                  <a:pPr algn="just">
                    <a:spcBef>
                      <a:spcPct val="0"/>
                    </a:spcBef>
                    <a:buClrTx/>
                    <a:buSzTx/>
                    <a:buFontTx/>
                    <a:buNone/>
                  </a:pPr>
                  <a:endParaRPr kumimoji="1" lang="zh-CN" altLang="en-US" sz="2400">
                    <a:solidFill>
                      <a:schemeClr val="accent2"/>
                    </a:solidFill>
                    <a:latin typeface="Times New Roman" charset="0"/>
                    <a:ea typeface="宋体" charset="-122"/>
                  </a:endParaRPr>
                </a:p>
              </p:txBody>
            </p:sp>
            <p:sp>
              <p:nvSpPr>
                <p:cNvPr id="57" name="Rectangle 41"/>
                <p:cNvSpPr>
                  <a:spLocks noChangeArrowheads="1"/>
                </p:cNvSpPr>
                <p:nvPr/>
              </p:nvSpPr>
              <p:spPr bwMode="auto">
                <a:xfrm>
                  <a:off x="1828" y="1152"/>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20" name="Group 42"/>
              <p:cNvGrpSpPr>
                <a:grpSpLocks/>
              </p:cNvGrpSpPr>
              <p:nvPr/>
            </p:nvGrpSpPr>
            <p:grpSpPr bwMode="auto">
              <a:xfrm>
                <a:off x="0" y="1536"/>
                <a:ext cx="690" cy="384"/>
                <a:chOff x="0" y="1536"/>
                <a:chExt cx="690" cy="384"/>
              </a:xfrm>
            </p:grpSpPr>
            <p:sp>
              <p:nvSpPr>
                <p:cNvPr id="54" name="Rectangle 43"/>
                <p:cNvSpPr>
                  <a:spLocks noChangeArrowheads="1"/>
                </p:cNvSpPr>
                <p:nvPr/>
              </p:nvSpPr>
              <p:spPr bwMode="auto">
                <a:xfrm>
                  <a:off x="43" y="1536"/>
                  <a:ext cx="6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spcBef>
                      <a:spcPct val="0"/>
                    </a:spcBef>
                    <a:buClrTx/>
                    <a:buSzTx/>
                    <a:buFontTx/>
                    <a:buNone/>
                  </a:pPr>
                  <a:r>
                    <a:rPr kumimoji="1" lang="en-US" altLang="zh-CN" sz="2000">
                      <a:solidFill>
                        <a:schemeClr val="accent2"/>
                      </a:solidFill>
                      <a:latin typeface="Times New Roman" charset="0"/>
                      <a:ea typeface="宋体" charset="-122"/>
                    </a:rPr>
                    <a:t>read/write</a:t>
                  </a:r>
                </a:p>
                <a:p>
                  <a:pPr algn="just">
                    <a:spcBef>
                      <a:spcPct val="0"/>
                    </a:spcBef>
                    <a:buClrTx/>
                    <a:buSzTx/>
                    <a:buFontTx/>
                    <a:buNone/>
                  </a:pPr>
                  <a:endParaRPr kumimoji="1" lang="zh-CN" altLang="en-US" sz="2400">
                    <a:solidFill>
                      <a:schemeClr val="accent2"/>
                    </a:solidFill>
                    <a:latin typeface="Times New Roman" charset="0"/>
                    <a:ea typeface="宋体" charset="-122"/>
                  </a:endParaRPr>
                </a:p>
              </p:txBody>
            </p:sp>
            <p:sp>
              <p:nvSpPr>
                <p:cNvPr id="55" name="Rectangle 44"/>
                <p:cNvSpPr>
                  <a:spLocks noChangeArrowheads="1"/>
                </p:cNvSpPr>
                <p:nvPr/>
              </p:nvSpPr>
              <p:spPr bwMode="auto">
                <a:xfrm>
                  <a:off x="0" y="1536"/>
                  <a:ext cx="6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21" name="Group 45"/>
              <p:cNvGrpSpPr>
                <a:grpSpLocks/>
              </p:cNvGrpSpPr>
              <p:nvPr/>
            </p:nvGrpSpPr>
            <p:grpSpPr bwMode="auto">
              <a:xfrm>
                <a:off x="690" y="1536"/>
                <a:ext cx="1138" cy="384"/>
                <a:chOff x="690" y="1536"/>
                <a:chExt cx="1138" cy="384"/>
              </a:xfrm>
            </p:grpSpPr>
            <p:sp>
              <p:nvSpPr>
                <p:cNvPr id="52" name="Rectangle 46"/>
                <p:cNvSpPr>
                  <a:spLocks noChangeArrowheads="1"/>
                </p:cNvSpPr>
                <p:nvPr/>
              </p:nvSpPr>
              <p:spPr bwMode="auto">
                <a:xfrm>
                  <a:off x="733" y="1536"/>
                  <a:ext cx="10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spcBef>
                      <a:spcPct val="0"/>
                    </a:spcBef>
                    <a:buClrTx/>
                    <a:buSzTx/>
                    <a:buFontTx/>
                    <a:buNone/>
                  </a:pPr>
                  <a:r>
                    <a:rPr kumimoji="1" lang="en-US" altLang="zh-CN" sz="2000">
                      <a:solidFill>
                        <a:schemeClr val="accent2"/>
                      </a:solidFill>
                      <a:latin typeface="Times New Roman" charset="0"/>
                      <a:ea typeface="宋体" charset="-122"/>
                    </a:rPr>
                    <a:t>ReadFile/WriteFile</a:t>
                  </a:r>
                </a:p>
                <a:p>
                  <a:pPr algn="just">
                    <a:spcBef>
                      <a:spcPct val="0"/>
                    </a:spcBef>
                    <a:buClrTx/>
                    <a:buSzTx/>
                    <a:buFontTx/>
                    <a:buNone/>
                  </a:pPr>
                  <a:endParaRPr kumimoji="1" lang="zh-CN" altLang="en-US" sz="2400">
                    <a:solidFill>
                      <a:schemeClr val="accent2"/>
                    </a:solidFill>
                    <a:latin typeface="Times New Roman" charset="0"/>
                    <a:ea typeface="宋体" charset="-122"/>
                  </a:endParaRPr>
                </a:p>
              </p:txBody>
            </p:sp>
            <p:sp>
              <p:nvSpPr>
                <p:cNvPr id="53" name="Rectangle 47"/>
                <p:cNvSpPr>
                  <a:spLocks noChangeArrowheads="1"/>
                </p:cNvSpPr>
                <p:nvPr/>
              </p:nvSpPr>
              <p:spPr bwMode="auto">
                <a:xfrm>
                  <a:off x="690" y="1536"/>
                  <a:ext cx="11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22" name="Group 48"/>
              <p:cNvGrpSpPr>
                <a:grpSpLocks/>
              </p:cNvGrpSpPr>
              <p:nvPr/>
            </p:nvGrpSpPr>
            <p:grpSpPr bwMode="auto">
              <a:xfrm>
                <a:off x="1828" y="1536"/>
                <a:ext cx="1094" cy="384"/>
                <a:chOff x="1828" y="1536"/>
                <a:chExt cx="1094" cy="384"/>
              </a:xfrm>
            </p:grpSpPr>
            <p:sp>
              <p:nvSpPr>
                <p:cNvPr id="50" name="Rectangle 49"/>
                <p:cNvSpPr>
                  <a:spLocks noChangeArrowheads="1"/>
                </p:cNvSpPr>
                <p:nvPr/>
              </p:nvSpPr>
              <p:spPr bwMode="auto">
                <a:xfrm>
                  <a:off x="1871" y="1536"/>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r>
                    <a:rPr kumimoji="1" lang="zh-CN" altLang="en-US" sz="2000" b="1">
                      <a:solidFill>
                        <a:schemeClr val="accent2"/>
                      </a:solidFill>
                      <a:latin typeface="Times New Roman" charset="0"/>
                    </a:rPr>
                    <a:t>读/写文件</a:t>
                  </a:r>
                </a:p>
                <a:p>
                  <a:pPr algn="ctr" eaLnBrk="1" hangingPunct="1">
                    <a:spcBef>
                      <a:spcPct val="0"/>
                    </a:spcBef>
                    <a:buClrTx/>
                    <a:buSzTx/>
                    <a:buFontTx/>
                    <a:buNone/>
                  </a:pPr>
                  <a:endParaRPr kumimoji="1" lang="zh-CN" altLang="en-US" sz="2000" b="1">
                    <a:solidFill>
                      <a:schemeClr val="accent2"/>
                    </a:solidFill>
                    <a:latin typeface="Times New Roman" charset="0"/>
                  </a:endParaRPr>
                </a:p>
              </p:txBody>
            </p:sp>
            <p:sp>
              <p:nvSpPr>
                <p:cNvPr id="51" name="Rectangle 50"/>
                <p:cNvSpPr>
                  <a:spLocks noChangeArrowheads="1"/>
                </p:cNvSpPr>
                <p:nvPr/>
              </p:nvSpPr>
              <p:spPr bwMode="auto">
                <a:xfrm>
                  <a:off x="1828" y="1536"/>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23" name="Group 51"/>
              <p:cNvGrpSpPr>
                <a:grpSpLocks/>
              </p:cNvGrpSpPr>
              <p:nvPr/>
            </p:nvGrpSpPr>
            <p:grpSpPr bwMode="auto">
              <a:xfrm>
                <a:off x="0" y="1920"/>
                <a:ext cx="690" cy="384"/>
                <a:chOff x="0" y="1920"/>
                <a:chExt cx="690" cy="384"/>
              </a:xfrm>
            </p:grpSpPr>
            <p:sp>
              <p:nvSpPr>
                <p:cNvPr id="48" name="Rectangle 52"/>
                <p:cNvSpPr>
                  <a:spLocks noChangeArrowheads="1"/>
                </p:cNvSpPr>
                <p:nvPr/>
              </p:nvSpPr>
              <p:spPr bwMode="auto">
                <a:xfrm>
                  <a:off x="43" y="1920"/>
                  <a:ext cx="6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spcBef>
                      <a:spcPct val="0"/>
                    </a:spcBef>
                    <a:buClrTx/>
                    <a:buSzTx/>
                    <a:buFontTx/>
                    <a:buNone/>
                  </a:pPr>
                  <a:r>
                    <a:rPr kumimoji="1" lang="en-US" altLang="zh-CN" sz="2000">
                      <a:solidFill>
                        <a:schemeClr val="accent2"/>
                      </a:solidFill>
                      <a:latin typeface="Times New Roman" charset="0"/>
                      <a:ea typeface="宋体" charset="-122"/>
                    </a:rPr>
                    <a:t>lseek</a:t>
                  </a:r>
                </a:p>
                <a:p>
                  <a:pPr algn="just">
                    <a:spcBef>
                      <a:spcPct val="0"/>
                    </a:spcBef>
                    <a:buClrTx/>
                    <a:buSzTx/>
                    <a:buFontTx/>
                    <a:buNone/>
                  </a:pPr>
                  <a:endParaRPr kumimoji="1" lang="zh-CN" altLang="en-US" sz="2400">
                    <a:solidFill>
                      <a:schemeClr val="accent2"/>
                    </a:solidFill>
                    <a:latin typeface="Times New Roman" charset="0"/>
                    <a:ea typeface="宋体" charset="-122"/>
                  </a:endParaRPr>
                </a:p>
              </p:txBody>
            </p:sp>
            <p:sp>
              <p:nvSpPr>
                <p:cNvPr id="49" name="Rectangle 53"/>
                <p:cNvSpPr>
                  <a:spLocks noChangeArrowheads="1"/>
                </p:cNvSpPr>
                <p:nvPr/>
              </p:nvSpPr>
              <p:spPr bwMode="auto">
                <a:xfrm>
                  <a:off x="0" y="1920"/>
                  <a:ext cx="6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24" name="Group 54"/>
              <p:cNvGrpSpPr>
                <a:grpSpLocks/>
              </p:cNvGrpSpPr>
              <p:nvPr/>
            </p:nvGrpSpPr>
            <p:grpSpPr bwMode="auto">
              <a:xfrm>
                <a:off x="690" y="1920"/>
                <a:ext cx="1138" cy="384"/>
                <a:chOff x="690" y="1920"/>
                <a:chExt cx="1138" cy="384"/>
              </a:xfrm>
            </p:grpSpPr>
            <p:sp>
              <p:nvSpPr>
                <p:cNvPr id="46" name="Rectangle 55"/>
                <p:cNvSpPr>
                  <a:spLocks noChangeArrowheads="1"/>
                </p:cNvSpPr>
                <p:nvPr/>
              </p:nvSpPr>
              <p:spPr bwMode="auto">
                <a:xfrm>
                  <a:off x="733" y="1920"/>
                  <a:ext cx="10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spcBef>
                      <a:spcPct val="0"/>
                    </a:spcBef>
                    <a:buClrTx/>
                    <a:buSzTx/>
                    <a:buFontTx/>
                    <a:buNone/>
                  </a:pPr>
                  <a:r>
                    <a:rPr kumimoji="1" lang="en-US" altLang="zh-CN" sz="2000">
                      <a:solidFill>
                        <a:schemeClr val="accent2"/>
                      </a:solidFill>
                      <a:latin typeface="Times New Roman" charset="0"/>
                      <a:ea typeface="宋体" charset="-122"/>
                    </a:rPr>
                    <a:t>SetFilePointer</a:t>
                  </a:r>
                </a:p>
                <a:p>
                  <a:pPr algn="just">
                    <a:spcBef>
                      <a:spcPct val="0"/>
                    </a:spcBef>
                    <a:buClrTx/>
                    <a:buSzTx/>
                    <a:buFontTx/>
                    <a:buNone/>
                  </a:pPr>
                  <a:endParaRPr kumimoji="1" lang="zh-CN" altLang="en-US" sz="2400">
                    <a:solidFill>
                      <a:schemeClr val="accent2"/>
                    </a:solidFill>
                    <a:latin typeface="Times New Roman" charset="0"/>
                    <a:ea typeface="宋体" charset="-122"/>
                  </a:endParaRPr>
                </a:p>
              </p:txBody>
            </p:sp>
            <p:sp>
              <p:nvSpPr>
                <p:cNvPr id="47" name="Rectangle 56"/>
                <p:cNvSpPr>
                  <a:spLocks noChangeArrowheads="1"/>
                </p:cNvSpPr>
                <p:nvPr/>
              </p:nvSpPr>
              <p:spPr bwMode="auto">
                <a:xfrm>
                  <a:off x="690" y="1920"/>
                  <a:ext cx="11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25" name="Group 57"/>
              <p:cNvGrpSpPr>
                <a:grpSpLocks/>
              </p:cNvGrpSpPr>
              <p:nvPr/>
            </p:nvGrpSpPr>
            <p:grpSpPr bwMode="auto">
              <a:xfrm>
                <a:off x="1828" y="1920"/>
                <a:ext cx="1094" cy="384"/>
                <a:chOff x="1828" y="1920"/>
                <a:chExt cx="1094" cy="384"/>
              </a:xfrm>
            </p:grpSpPr>
            <p:sp>
              <p:nvSpPr>
                <p:cNvPr id="44" name="Rectangle 58"/>
                <p:cNvSpPr>
                  <a:spLocks noChangeArrowheads="1"/>
                </p:cNvSpPr>
                <p:nvPr/>
              </p:nvSpPr>
              <p:spPr bwMode="auto">
                <a:xfrm>
                  <a:off x="1871" y="1920"/>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r>
                    <a:rPr kumimoji="1" lang="zh-CN" altLang="en-US" sz="2000" b="1">
                      <a:solidFill>
                        <a:schemeClr val="accent2"/>
                      </a:solidFill>
                      <a:latin typeface="Times New Roman" charset="0"/>
                    </a:rPr>
                    <a:t>移动文件指针</a:t>
                  </a:r>
                </a:p>
                <a:p>
                  <a:pPr algn="ctr" eaLnBrk="1" hangingPunct="1">
                    <a:spcBef>
                      <a:spcPct val="0"/>
                    </a:spcBef>
                    <a:buClrTx/>
                    <a:buSzTx/>
                    <a:buFontTx/>
                    <a:buNone/>
                  </a:pPr>
                  <a:endParaRPr kumimoji="1" lang="zh-CN" altLang="en-US" sz="2000" b="1">
                    <a:solidFill>
                      <a:schemeClr val="accent2"/>
                    </a:solidFill>
                    <a:latin typeface="Times New Roman" charset="0"/>
                  </a:endParaRPr>
                </a:p>
              </p:txBody>
            </p:sp>
            <p:sp>
              <p:nvSpPr>
                <p:cNvPr id="45" name="Rectangle 59"/>
                <p:cNvSpPr>
                  <a:spLocks noChangeArrowheads="1"/>
                </p:cNvSpPr>
                <p:nvPr/>
              </p:nvSpPr>
              <p:spPr bwMode="auto">
                <a:xfrm>
                  <a:off x="1828" y="1920"/>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26" name="Group 60"/>
              <p:cNvGrpSpPr>
                <a:grpSpLocks/>
              </p:cNvGrpSpPr>
              <p:nvPr/>
            </p:nvGrpSpPr>
            <p:grpSpPr bwMode="auto">
              <a:xfrm>
                <a:off x="0" y="2304"/>
                <a:ext cx="690" cy="384"/>
                <a:chOff x="0" y="2304"/>
                <a:chExt cx="690" cy="384"/>
              </a:xfrm>
            </p:grpSpPr>
            <p:sp>
              <p:nvSpPr>
                <p:cNvPr id="42" name="Rectangle 61"/>
                <p:cNvSpPr>
                  <a:spLocks noChangeArrowheads="1"/>
                </p:cNvSpPr>
                <p:nvPr/>
              </p:nvSpPr>
              <p:spPr bwMode="auto">
                <a:xfrm>
                  <a:off x="43" y="2304"/>
                  <a:ext cx="6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spcBef>
                      <a:spcPct val="0"/>
                    </a:spcBef>
                    <a:buClrTx/>
                    <a:buSzTx/>
                    <a:buFontTx/>
                    <a:buNone/>
                  </a:pPr>
                  <a:r>
                    <a:rPr kumimoji="1" lang="en-US" altLang="zh-CN" sz="2000">
                      <a:solidFill>
                        <a:schemeClr val="accent2"/>
                      </a:solidFill>
                      <a:latin typeface="Times New Roman" charset="0"/>
                      <a:ea typeface="宋体" charset="-122"/>
                    </a:rPr>
                    <a:t>mkdir/rmdir</a:t>
                  </a:r>
                </a:p>
                <a:p>
                  <a:pPr algn="just">
                    <a:spcBef>
                      <a:spcPct val="0"/>
                    </a:spcBef>
                    <a:buClrTx/>
                    <a:buSzTx/>
                    <a:buFontTx/>
                    <a:buNone/>
                  </a:pPr>
                  <a:endParaRPr kumimoji="1" lang="zh-CN" altLang="en-US" sz="2400">
                    <a:solidFill>
                      <a:schemeClr val="accent2"/>
                    </a:solidFill>
                    <a:latin typeface="Times New Roman" charset="0"/>
                    <a:ea typeface="宋体" charset="-122"/>
                  </a:endParaRPr>
                </a:p>
              </p:txBody>
            </p:sp>
            <p:sp>
              <p:nvSpPr>
                <p:cNvPr id="43" name="Rectangle 62"/>
                <p:cNvSpPr>
                  <a:spLocks noChangeArrowheads="1"/>
                </p:cNvSpPr>
                <p:nvPr/>
              </p:nvSpPr>
              <p:spPr bwMode="auto">
                <a:xfrm>
                  <a:off x="0" y="2304"/>
                  <a:ext cx="6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27" name="Group 63"/>
              <p:cNvGrpSpPr>
                <a:grpSpLocks/>
              </p:cNvGrpSpPr>
              <p:nvPr/>
            </p:nvGrpSpPr>
            <p:grpSpPr bwMode="auto">
              <a:xfrm>
                <a:off x="690" y="2304"/>
                <a:ext cx="1138" cy="384"/>
                <a:chOff x="690" y="2304"/>
                <a:chExt cx="1138" cy="384"/>
              </a:xfrm>
            </p:grpSpPr>
            <p:sp>
              <p:nvSpPr>
                <p:cNvPr id="40" name="Rectangle 64"/>
                <p:cNvSpPr>
                  <a:spLocks noChangeArrowheads="1"/>
                </p:cNvSpPr>
                <p:nvPr/>
              </p:nvSpPr>
              <p:spPr bwMode="auto">
                <a:xfrm>
                  <a:off x="733" y="2304"/>
                  <a:ext cx="10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spcBef>
                      <a:spcPct val="0"/>
                    </a:spcBef>
                    <a:buClrTx/>
                    <a:buSzTx/>
                    <a:buFontTx/>
                    <a:buNone/>
                  </a:pPr>
                  <a:r>
                    <a:rPr kumimoji="1" lang="en-US" altLang="zh-CN" sz="2000">
                      <a:solidFill>
                        <a:schemeClr val="accent2"/>
                      </a:solidFill>
                      <a:latin typeface="Times New Roman" charset="0"/>
                      <a:ea typeface="宋体" charset="-122"/>
                    </a:rPr>
                    <a:t>Creat/Remove Directory</a:t>
                  </a:r>
                </a:p>
                <a:p>
                  <a:pPr algn="just">
                    <a:spcBef>
                      <a:spcPct val="0"/>
                    </a:spcBef>
                    <a:buClrTx/>
                    <a:buSzTx/>
                    <a:buFontTx/>
                    <a:buNone/>
                  </a:pPr>
                  <a:endParaRPr kumimoji="1" lang="zh-CN" altLang="en-US" sz="2400">
                    <a:solidFill>
                      <a:schemeClr val="accent2"/>
                    </a:solidFill>
                    <a:latin typeface="Times New Roman" charset="0"/>
                    <a:ea typeface="宋体" charset="-122"/>
                  </a:endParaRPr>
                </a:p>
              </p:txBody>
            </p:sp>
            <p:sp>
              <p:nvSpPr>
                <p:cNvPr id="41" name="Rectangle 65"/>
                <p:cNvSpPr>
                  <a:spLocks noChangeArrowheads="1"/>
                </p:cNvSpPr>
                <p:nvPr/>
              </p:nvSpPr>
              <p:spPr bwMode="auto">
                <a:xfrm>
                  <a:off x="690" y="2304"/>
                  <a:ext cx="11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28" name="Group 66"/>
              <p:cNvGrpSpPr>
                <a:grpSpLocks/>
              </p:cNvGrpSpPr>
              <p:nvPr/>
            </p:nvGrpSpPr>
            <p:grpSpPr bwMode="auto">
              <a:xfrm>
                <a:off x="1828" y="2304"/>
                <a:ext cx="1094" cy="384"/>
                <a:chOff x="1828" y="2304"/>
                <a:chExt cx="1094" cy="384"/>
              </a:xfrm>
            </p:grpSpPr>
            <p:sp>
              <p:nvSpPr>
                <p:cNvPr id="38" name="Rectangle 67"/>
                <p:cNvSpPr>
                  <a:spLocks noChangeArrowheads="1"/>
                </p:cNvSpPr>
                <p:nvPr/>
              </p:nvSpPr>
              <p:spPr bwMode="auto">
                <a:xfrm>
                  <a:off x="1871" y="2304"/>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r>
                    <a:rPr kumimoji="1" lang="zh-CN" altLang="en-US" sz="2000" b="1">
                      <a:solidFill>
                        <a:schemeClr val="accent2"/>
                      </a:solidFill>
                      <a:latin typeface="Times New Roman" charset="0"/>
                    </a:rPr>
                    <a:t>建立/删除目录</a:t>
                  </a:r>
                </a:p>
                <a:p>
                  <a:pPr algn="just">
                    <a:spcBef>
                      <a:spcPct val="0"/>
                    </a:spcBef>
                    <a:buClrTx/>
                    <a:buSzTx/>
                    <a:buFontTx/>
                    <a:buNone/>
                  </a:pPr>
                  <a:endParaRPr kumimoji="1" lang="zh-CN" altLang="en-US" sz="2400">
                    <a:solidFill>
                      <a:schemeClr val="accent2"/>
                    </a:solidFill>
                    <a:latin typeface="Times New Roman" charset="0"/>
                    <a:ea typeface="宋体" charset="-122"/>
                  </a:endParaRPr>
                </a:p>
              </p:txBody>
            </p:sp>
            <p:sp>
              <p:nvSpPr>
                <p:cNvPr id="39" name="Rectangle 68"/>
                <p:cNvSpPr>
                  <a:spLocks noChangeArrowheads="1"/>
                </p:cNvSpPr>
                <p:nvPr/>
              </p:nvSpPr>
              <p:spPr bwMode="auto">
                <a:xfrm>
                  <a:off x="1828" y="2304"/>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29" name="Group 69"/>
              <p:cNvGrpSpPr>
                <a:grpSpLocks/>
              </p:cNvGrpSpPr>
              <p:nvPr/>
            </p:nvGrpSpPr>
            <p:grpSpPr bwMode="auto">
              <a:xfrm>
                <a:off x="0" y="2688"/>
                <a:ext cx="690" cy="384"/>
                <a:chOff x="0" y="2688"/>
                <a:chExt cx="690" cy="384"/>
              </a:xfrm>
            </p:grpSpPr>
            <p:sp>
              <p:nvSpPr>
                <p:cNvPr id="36" name="Rectangle 70"/>
                <p:cNvSpPr>
                  <a:spLocks noChangeArrowheads="1"/>
                </p:cNvSpPr>
                <p:nvPr/>
              </p:nvSpPr>
              <p:spPr bwMode="auto">
                <a:xfrm>
                  <a:off x="43" y="2688"/>
                  <a:ext cx="6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spcBef>
                      <a:spcPct val="0"/>
                    </a:spcBef>
                    <a:buClrTx/>
                    <a:buSzTx/>
                    <a:buFontTx/>
                    <a:buNone/>
                  </a:pPr>
                  <a:r>
                    <a:rPr kumimoji="1" lang="en-US" altLang="zh-CN" sz="2400">
                      <a:solidFill>
                        <a:schemeClr val="accent2"/>
                      </a:solidFill>
                      <a:latin typeface="Times New Roman" charset="0"/>
                      <a:ea typeface="宋体" charset="-122"/>
                    </a:rPr>
                    <a:t>st</a:t>
                  </a:r>
                  <a:r>
                    <a:rPr kumimoji="1" lang="en-US" altLang="zh-CN" sz="2000">
                      <a:solidFill>
                        <a:schemeClr val="accent2"/>
                      </a:solidFill>
                      <a:latin typeface="Times New Roman" charset="0"/>
                      <a:ea typeface="宋体" charset="-122"/>
                    </a:rPr>
                    <a:t>a</a:t>
                  </a:r>
                  <a:r>
                    <a:rPr kumimoji="1" lang="en-US" altLang="zh-CN" sz="2400">
                      <a:solidFill>
                        <a:schemeClr val="accent2"/>
                      </a:solidFill>
                      <a:latin typeface="Times New Roman" charset="0"/>
                      <a:ea typeface="宋体" charset="-122"/>
                    </a:rPr>
                    <a:t>t</a:t>
                  </a:r>
                </a:p>
                <a:p>
                  <a:pPr algn="just">
                    <a:spcBef>
                      <a:spcPct val="0"/>
                    </a:spcBef>
                    <a:buClrTx/>
                    <a:buSzTx/>
                    <a:buFontTx/>
                    <a:buNone/>
                  </a:pPr>
                  <a:endParaRPr kumimoji="1" lang="zh-CN" altLang="en-US" sz="2400">
                    <a:solidFill>
                      <a:schemeClr val="accent2"/>
                    </a:solidFill>
                    <a:latin typeface="Times New Roman" charset="0"/>
                    <a:ea typeface="宋体" charset="-122"/>
                  </a:endParaRPr>
                </a:p>
              </p:txBody>
            </p:sp>
            <p:sp>
              <p:nvSpPr>
                <p:cNvPr id="37" name="Rectangle 71"/>
                <p:cNvSpPr>
                  <a:spLocks noChangeArrowheads="1"/>
                </p:cNvSpPr>
                <p:nvPr/>
              </p:nvSpPr>
              <p:spPr bwMode="auto">
                <a:xfrm>
                  <a:off x="0" y="2688"/>
                  <a:ext cx="69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30" name="Group 72"/>
              <p:cNvGrpSpPr>
                <a:grpSpLocks/>
              </p:cNvGrpSpPr>
              <p:nvPr/>
            </p:nvGrpSpPr>
            <p:grpSpPr bwMode="auto">
              <a:xfrm>
                <a:off x="690" y="2688"/>
                <a:ext cx="1138" cy="384"/>
                <a:chOff x="690" y="2688"/>
                <a:chExt cx="1138" cy="384"/>
              </a:xfrm>
            </p:grpSpPr>
            <p:sp>
              <p:nvSpPr>
                <p:cNvPr id="34" name="Rectangle 73"/>
                <p:cNvSpPr>
                  <a:spLocks noChangeArrowheads="1"/>
                </p:cNvSpPr>
                <p:nvPr/>
              </p:nvSpPr>
              <p:spPr bwMode="auto">
                <a:xfrm>
                  <a:off x="733" y="2688"/>
                  <a:ext cx="105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spcBef>
                      <a:spcPct val="0"/>
                    </a:spcBef>
                    <a:buClrTx/>
                    <a:buSzTx/>
                    <a:buFontTx/>
                    <a:buNone/>
                  </a:pPr>
                  <a:r>
                    <a:rPr kumimoji="1" lang="en-US" altLang="zh-CN" sz="2000">
                      <a:solidFill>
                        <a:schemeClr val="accent2"/>
                      </a:solidFill>
                      <a:latin typeface="Times New Roman" charset="0"/>
                      <a:ea typeface="宋体" charset="-122"/>
                    </a:rPr>
                    <a:t>GetFileAttributesEx</a:t>
                  </a:r>
                </a:p>
                <a:p>
                  <a:pPr algn="just">
                    <a:spcBef>
                      <a:spcPct val="0"/>
                    </a:spcBef>
                    <a:buClrTx/>
                    <a:buSzTx/>
                    <a:buFontTx/>
                    <a:buNone/>
                  </a:pPr>
                  <a:endParaRPr kumimoji="1" lang="zh-CN" altLang="en-US" sz="2400">
                    <a:solidFill>
                      <a:schemeClr val="accent2"/>
                    </a:solidFill>
                    <a:latin typeface="Times New Roman" charset="0"/>
                    <a:ea typeface="宋体" charset="-122"/>
                  </a:endParaRPr>
                </a:p>
              </p:txBody>
            </p:sp>
            <p:sp>
              <p:nvSpPr>
                <p:cNvPr id="35" name="Rectangle 74"/>
                <p:cNvSpPr>
                  <a:spLocks noChangeArrowheads="1"/>
                </p:cNvSpPr>
                <p:nvPr/>
              </p:nvSpPr>
              <p:spPr bwMode="auto">
                <a:xfrm>
                  <a:off x="690" y="2688"/>
                  <a:ext cx="113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nvGrpSpPr>
              <p:cNvPr id="31" name="Group 75"/>
              <p:cNvGrpSpPr>
                <a:grpSpLocks/>
              </p:cNvGrpSpPr>
              <p:nvPr/>
            </p:nvGrpSpPr>
            <p:grpSpPr bwMode="auto">
              <a:xfrm>
                <a:off x="1828" y="2688"/>
                <a:ext cx="1094" cy="384"/>
                <a:chOff x="1828" y="2688"/>
                <a:chExt cx="1094" cy="384"/>
              </a:xfrm>
            </p:grpSpPr>
            <p:sp>
              <p:nvSpPr>
                <p:cNvPr id="32" name="Rectangle 76"/>
                <p:cNvSpPr>
                  <a:spLocks noChangeArrowheads="1"/>
                </p:cNvSpPr>
                <p:nvPr/>
              </p:nvSpPr>
              <p:spPr bwMode="auto">
                <a:xfrm>
                  <a:off x="1871" y="2688"/>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r>
                    <a:rPr kumimoji="1" lang="zh-CN" altLang="en-US" sz="2000" b="1">
                      <a:solidFill>
                        <a:schemeClr val="accent2"/>
                      </a:solidFill>
                      <a:latin typeface="Times New Roman" charset="0"/>
                    </a:rPr>
                    <a:t>获得文件属性</a:t>
                  </a:r>
                </a:p>
                <a:p>
                  <a:pPr algn="just">
                    <a:spcBef>
                      <a:spcPct val="0"/>
                    </a:spcBef>
                    <a:buClrTx/>
                    <a:buSzTx/>
                    <a:buFontTx/>
                    <a:buNone/>
                  </a:pPr>
                  <a:endParaRPr kumimoji="1" lang="zh-CN" altLang="en-US" sz="2000" b="1">
                    <a:solidFill>
                      <a:schemeClr val="accent2"/>
                    </a:solidFill>
                    <a:latin typeface="Times New Roman" charset="0"/>
                  </a:endParaRPr>
                </a:p>
              </p:txBody>
            </p:sp>
            <p:sp>
              <p:nvSpPr>
                <p:cNvPr id="33" name="Rectangle 77"/>
                <p:cNvSpPr>
                  <a:spLocks noChangeArrowheads="1"/>
                </p:cNvSpPr>
                <p:nvPr/>
              </p:nvSpPr>
              <p:spPr bwMode="auto">
                <a:xfrm>
                  <a:off x="1828" y="2688"/>
                  <a:ext cx="109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grpSp>
        <p:sp>
          <p:nvSpPr>
            <p:cNvPr id="7" name="Rectangle 78"/>
            <p:cNvSpPr>
              <a:spLocks noChangeArrowheads="1"/>
            </p:cNvSpPr>
            <p:nvPr/>
          </p:nvSpPr>
          <p:spPr bwMode="auto">
            <a:xfrm>
              <a:off x="-3" y="-3"/>
              <a:ext cx="2928" cy="3078"/>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grpSp>
    </p:spTree>
    <p:extLst>
      <p:ext uri="{BB962C8B-B14F-4D97-AF65-F5344CB8AC3E}">
        <p14:creationId xmlns:p14="http://schemas.microsoft.com/office/powerpoint/2010/main" val="70306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endParaRPr kumimoji="1" lang="zh-CN" altLang="en-US"/>
          </a:p>
        </p:txBody>
      </p:sp>
      <p:sp>
        <p:nvSpPr>
          <p:cNvPr id="3" name="Content Placeholder 2"/>
          <p:cNvSpPr>
            <a:spLocks noGrp="1"/>
          </p:cNvSpPr>
          <p:nvPr>
            <p:ph idx="1"/>
          </p:nvPr>
        </p:nvSpPr>
        <p:spPr>
          <a:xfrm>
            <a:off x="628650" y="1825625"/>
            <a:ext cx="7886700" cy="1792786"/>
          </a:xfrm>
        </p:spPr>
        <p:txBody>
          <a:bodyPr/>
          <a:lstStyle/>
          <a:p>
            <a:pPr>
              <a:lnSpc>
                <a:spcPct val="150000"/>
              </a:lnSpc>
            </a:pPr>
            <a:r>
              <a:rPr kumimoji="1" lang="zh-CN" altLang="en-US">
                <a:solidFill>
                  <a:schemeClr val="accent1">
                    <a:lumMod val="75000"/>
                  </a:schemeClr>
                </a:solidFill>
              </a:rPr>
              <a:t>异常处理机制</a:t>
            </a:r>
            <a:r>
              <a:rPr kumimoji="1" lang="zh-CN" altLang="en-US"/>
              <a:t>：在操作系统中，系统调用的实现机制</a:t>
            </a:r>
            <a:endParaRPr kumimoji="1" lang="en-US" altLang="zh-CN"/>
          </a:p>
          <a:p>
            <a:pPr lvl="1">
              <a:lnSpc>
                <a:spcPct val="150000"/>
              </a:lnSpc>
            </a:pPr>
            <a:r>
              <a:rPr kumimoji="1" lang="zh-CN" altLang="en-US"/>
              <a:t>通过访管指令（</a:t>
            </a:r>
            <a:r>
              <a:rPr kumimoji="1" lang="en-US" altLang="zh-CN"/>
              <a:t>supervisor</a:t>
            </a:r>
            <a:r>
              <a:rPr kumimoji="1" lang="zh-CN" altLang="en-US"/>
              <a:t>）、自陷指令（</a:t>
            </a:r>
            <a:r>
              <a:rPr kumimoji="1" lang="en-US" altLang="zh-CN"/>
              <a:t>trap</a:t>
            </a:r>
            <a:r>
              <a:rPr kumimoji="1" lang="zh-CN" altLang="en-US"/>
              <a:t>）或中断指令（</a:t>
            </a:r>
            <a:r>
              <a:rPr kumimoji="1" lang="en-US" altLang="zh-CN"/>
              <a:t>interrupt</a:t>
            </a:r>
            <a:r>
              <a:rPr kumimoji="1" lang="zh-CN" altLang="en-US"/>
              <a:t>）</a:t>
            </a:r>
            <a:r>
              <a:rPr kumimoji="1" lang="en-US" altLang="zh-CN"/>
              <a:t>,</a:t>
            </a:r>
            <a:r>
              <a:rPr kumimoji="1" lang="zh-CN" altLang="en-US"/>
              <a:t>引起处理器中断，实现系统调用服务例程访问。</a:t>
            </a:r>
          </a:p>
        </p:txBody>
      </p:sp>
      <p:grpSp>
        <p:nvGrpSpPr>
          <p:cNvPr id="24" name="Group 23"/>
          <p:cNvGrpSpPr/>
          <p:nvPr/>
        </p:nvGrpSpPr>
        <p:grpSpPr>
          <a:xfrm>
            <a:off x="1214846" y="3814354"/>
            <a:ext cx="6727371" cy="2316702"/>
            <a:chOff x="666206" y="3500846"/>
            <a:chExt cx="6727371" cy="2316702"/>
          </a:xfrm>
        </p:grpSpPr>
        <p:cxnSp>
          <p:nvCxnSpPr>
            <p:cNvPr id="5" name="Straight Connector 4"/>
            <p:cNvCxnSpPr/>
            <p:nvPr/>
          </p:nvCxnSpPr>
          <p:spPr>
            <a:xfrm>
              <a:off x="666206" y="4754880"/>
              <a:ext cx="6727371" cy="0"/>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1519" y="3709852"/>
              <a:ext cx="431075" cy="923330"/>
            </a:xfrm>
            <a:prstGeom prst="rect">
              <a:avLst/>
            </a:prstGeom>
            <a:noFill/>
          </p:spPr>
          <p:txBody>
            <a:bodyPr wrap="square" rtlCol="0">
              <a:spAutoFit/>
            </a:bodyPr>
            <a:lstStyle/>
            <a:p>
              <a:r>
                <a:rPr kumimoji="1" lang="zh-CN" altLang="en-US">
                  <a:latin typeface="Microsoft YaHei" charset="-122"/>
                  <a:ea typeface="Microsoft YaHei" charset="-122"/>
                  <a:cs typeface="Microsoft YaHei" charset="-122"/>
                </a:rPr>
                <a:t>用户态</a:t>
              </a:r>
            </a:p>
          </p:txBody>
        </p:sp>
        <p:sp>
          <p:nvSpPr>
            <p:cNvPr id="8" name="TextBox 7"/>
            <p:cNvSpPr txBox="1"/>
            <p:nvPr/>
          </p:nvSpPr>
          <p:spPr>
            <a:xfrm>
              <a:off x="740228" y="4894218"/>
              <a:ext cx="431075" cy="923330"/>
            </a:xfrm>
            <a:prstGeom prst="rect">
              <a:avLst/>
            </a:prstGeom>
            <a:noFill/>
          </p:spPr>
          <p:txBody>
            <a:bodyPr wrap="square" rtlCol="0">
              <a:spAutoFit/>
            </a:bodyPr>
            <a:lstStyle/>
            <a:p>
              <a:r>
                <a:rPr kumimoji="1" lang="zh-CN" altLang="en-US">
                  <a:latin typeface="Microsoft YaHei" charset="-122"/>
                  <a:ea typeface="Microsoft YaHei" charset="-122"/>
                  <a:cs typeface="Microsoft YaHei" charset="-122"/>
                </a:rPr>
                <a:t>内核态</a:t>
              </a:r>
            </a:p>
          </p:txBody>
        </p:sp>
        <p:cxnSp>
          <p:nvCxnSpPr>
            <p:cNvPr id="10" name="Straight Connector 9"/>
            <p:cNvCxnSpPr/>
            <p:nvPr/>
          </p:nvCxnSpPr>
          <p:spPr>
            <a:xfrm>
              <a:off x="1410789" y="4040778"/>
              <a:ext cx="1867988" cy="0"/>
            </a:xfrm>
            <a:prstGeom prst="line">
              <a:avLst/>
            </a:prstGeom>
            <a:ln w="5715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61360" y="5664926"/>
              <a:ext cx="1867988"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11932" y="4053841"/>
              <a:ext cx="1867988" cy="0"/>
            </a:xfrm>
            <a:prstGeom prst="line">
              <a:avLst/>
            </a:prstGeom>
            <a:ln w="5715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252651" y="4036423"/>
              <a:ext cx="0" cy="1632857"/>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16285" y="4019006"/>
              <a:ext cx="0" cy="1632857"/>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095898" y="3879670"/>
              <a:ext cx="326572" cy="32657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0" name="Straight Arrow Connector 19"/>
            <p:cNvCxnSpPr/>
            <p:nvPr/>
          </p:nvCxnSpPr>
          <p:spPr>
            <a:xfrm flipH="1">
              <a:off x="3500846" y="3722914"/>
              <a:ext cx="1018903" cy="222069"/>
            </a:xfrm>
            <a:prstGeom prst="straightConnector1">
              <a:avLst/>
            </a:prstGeom>
            <a:ln w="28575">
              <a:tailEnd type="arrow"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72001" y="3500846"/>
              <a:ext cx="1107996"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访管指令</a:t>
              </a:r>
            </a:p>
          </p:txBody>
        </p:sp>
        <p:sp>
          <p:nvSpPr>
            <p:cNvPr id="22" name="TextBox 21"/>
            <p:cNvSpPr txBox="1"/>
            <p:nvPr/>
          </p:nvSpPr>
          <p:spPr>
            <a:xfrm>
              <a:off x="3657600" y="5238205"/>
              <a:ext cx="1165704" cy="369332"/>
            </a:xfrm>
            <a:prstGeom prst="rect">
              <a:avLst/>
            </a:prstGeom>
            <a:noFill/>
          </p:spPr>
          <p:txBody>
            <a:bodyPr wrap="none" rtlCol="0">
              <a:spAutoFit/>
            </a:bodyPr>
            <a:lstStyle/>
            <a:p>
              <a:r>
                <a:rPr kumimoji="1" lang="en-US" altLang="zh-CN">
                  <a:latin typeface="Microsoft YaHei" charset="-122"/>
                  <a:ea typeface="Microsoft YaHei" charset="-122"/>
                  <a:cs typeface="Microsoft YaHei" charset="-122"/>
                </a:rPr>
                <a:t>trap</a:t>
              </a:r>
              <a:r>
                <a:rPr kumimoji="1" lang="zh-CN" altLang="en-US">
                  <a:latin typeface="Microsoft YaHei" charset="-122"/>
                  <a:ea typeface="Microsoft YaHei" charset="-122"/>
                  <a:cs typeface="Microsoft YaHei" charset="-122"/>
                </a:rPr>
                <a:t> 陷阱</a:t>
              </a:r>
            </a:p>
          </p:txBody>
        </p:sp>
      </p:grpSp>
    </p:spTree>
    <p:extLst>
      <p:ext uri="{BB962C8B-B14F-4D97-AF65-F5344CB8AC3E}">
        <p14:creationId xmlns:p14="http://schemas.microsoft.com/office/powerpoint/2010/main" val="398638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endParaRPr kumimoji="1" lang="zh-CN" altLang="en-US"/>
          </a:p>
        </p:txBody>
      </p:sp>
      <p:grpSp>
        <p:nvGrpSpPr>
          <p:cNvPr id="4" name="Group 4"/>
          <p:cNvGrpSpPr>
            <a:grpSpLocks/>
          </p:cNvGrpSpPr>
          <p:nvPr/>
        </p:nvGrpSpPr>
        <p:grpSpPr bwMode="auto">
          <a:xfrm>
            <a:off x="65315" y="1981200"/>
            <a:ext cx="9144000" cy="4876800"/>
            <a:chOff x="1314" y="3427"/>
            <a:chExt cx="8637" cy="4409"/>
          </a:xfrm>
        </p:grpSpPr>
        <p:sp>
          <p:nvSpPr>
            <p:cNvPr id="5" name="Text Box 5"/>
            <p:cNvSpPr txBox="1">
              <a:spLocks noChangeArrowheads="1"/>
            </p:cNvSpPr>
            <p:nvPr/>
          </p:nvSpPr>
          <p:spPr bwMode="auto">
            <a:xfrm>
              <a:off x="1314" y="5329"/>
              <a:ext cx="1613" cy="20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endParaRPr lang="zh-CN" altLang="en-US" sz="2000">
                <a:solidFill>
                  <a:schemeClr val="accent2"/>
                </a:solidFill>
                <a:latin typeface="Times New Roman" charset="0"/>
                <a:ea typeface="宋体" charset="-122"/>
              </a:endParaRPr>
            </a:p>
            <a:p>
              <a:pPr algn="just">
                <a:spcBef>
                  <a:spcPct val="0"/>
                </a:spcBef>
                <a:buClrTx/>
                <a:buSzTx/>
                <a:buFontTx/>
                <a:buNone/>
              </a:pPr>
              <a:endParaRPr lang="zh-CN" altLang="en-US" sz="2000">
                <a:solidFill>
                  <a:schemeClr val="accent2"/>
                </a:solidFill>
                <a:latin typeface="Times New Roman" charset="0"/>
                <a:ea typeface="宋体" charset="-122"/>
              </a:endParaRPr>
            </a:p>
            <a:p>
              <a:pPr algn="ctr">
                <a:spcBef>
                  <a:spcPct val="0"/>
                </a:spcBef>
                <a:buClrTx/>
                <a:buSzTx/>
                <a:buFontTx/>
                <a:buNone/>
              </a:pPr>
              <a:r>
                <a:rPr lang="en-US" altLang="zh-CN" sz="2000">
                  <a:solidFill>
                    <a:schemeClr val="accent2"/>
                  </a:solidFill>
                  <a:latin typeface="Times New Roman" charset="0"/>
                  <a:ea typeface="宋体" charset="-122"/>
                </a:rPr>
                <a:t>System Call A</a:t>
              </a:r>
              <a:r>
                <a:rPr lang="en-US" altLang="zh-CN" sz="2000" baseline="-25000">
                  <a:solidFill>
                    <a:schemeClr val="accent2"/>
                  </a:solidFill>
                  <a:latin typeface="Times New Roman" charset="0"/>
                  <a:ea typeface="宋体" charset="-122"/>
                </a:rPr>
                <a:t>i</a:t>
              </a:r>
              <a:endParaRPr lang="en-US" altLang="zh-CN" sz="2000">
                <a:solidFill>
                  <a:schemeClr val="accent2"/>
                </a:solidFill>
                <a:latin typeface="Times New Roman" charset="0"/>
                <a:ea typeface="宋体" charset="-122"/>
              </a:endParaRPr>
            </a:p>
          </p:txBody>
        </p:sp>
        <p:sp>
          <p:nvSpPr>
            <p:cNvPr id="6" name="Text Box 6"/>
            <p:cNvSpPr txBox="1">
              <a:spLocks noChangeArrowheads="1"/>
            </p:cNvSpPr>
            <p:nvPr/>
          </p:nvSpPr>
          <p:spPr bwMode="auto">
            <a:xfrm>
              <a:off x="1566" y="4824"/>
              <a:ext cx="100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000">
                  <a:solidFill>
                    <a:schemeClr val="accent2"/>
                  </a:solidFill>
                  <a:latin typeface="Times New Roman" charset="0"/>
                </a:rPr>
                <a:t>用户程序</a:t>
              </a:r>
            </a:p>
          </p:txBody>
        </p:sp>
        <p:sp>
          <p:nvSpPr>
            <p:cNvPr id="7" name="Text Box 7"/>
            <p:cNvSpPr txBox="1">
              <a:spLocks noChangeArrowheads="1"/>
            </p:cNvSpPr>
            <p:nvPr/>
          </p:nvSpPr>
          <p:spPr bwMode="auto">
            <a:xfrm>
              <a:off x="8169" y="4318"/>
              <a:ext cx="403"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en-US" altLang="zh-CN" sz="2000">
                  <a:solidFill>
                    <a:schemeClr val="accent2"/>
                  </a:solidFill>
                  <a:latin typeface="Times New Roman" charset="0"/>
                  <a:ea typeface="宋体" charset="-122"/>
                </a:rPr>
                <a:t>A</a:t>
              </a:r>
              <a:r>
                <a:rPr lang="en-US" altLang="zh-CN" sz="2000" baseline="-25000">
                  <a:solidFill>
                    <a:schemeClr val="accent2"/>
                  </a:solidFill>
                  <a:latin typeface="Times New Roman" charset="0"/>
                  <a:ea typeface="宋体" charset="-122"/>
                </a:rPr>
                <a:t>0</a:t>
              </a:r>
              <a:endParaRPr lang="en-US" altLang="zh-CN" sz="2000">
                <a:solidFill>
                  <a:schemeClr val="accent2"/>
                </a:solidFill>
                <a:latin typeface="Times New Roman" charset="0"/>
                <a:ea typeface="宋体" charset="-122"/>
              </a:endParaRPr>
            </a:p>
          </p:txBody>
        </p:sp>
        <p:sp>
          <p:nvSpPr>
            <p:cNvPr id="8" name="Text Box 8"/>
            <p:cNvSpPr txBox="1">
              <a:spLocks noChangeArrowheads="1"/>
            </p:cNvSpPr>
            <p:nvPr/>
          </p:nvSpPr>
          <p:spPr bwMode="auto">
            <a:xfrm>
              <a:off x="8572" y="4318"/>
              <a:ext cx="806" cy="3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en-US" altLang="zh-CN" sz="2000">
                  <a:solidFill>
                    <a:schemeClr val="accent2"/>
                  </a:solidFill>
                  <a:latin typeface="Times New Roman" charset="0"/>
                  <a:ea typeface="宋体" charset="-122"/>
                </a:rPr>
                <a:t>SUB</a:t>
              </a:r>
              <a:r>
                <a:rPr lang="en-US" altLang="zh-CN" sz="2000" baseline="-25000">
                  <a:solidFill>
                    <a:schemeClr val="accent2"/>
                  </a:solidFill>
                  <a:latin typeface="Times New Roman" charset="0"/>
                  <a:ea typeface="宋体" charset="-122"/>
                </a:rPr>
                <a:t>0</a:t>
              </a:r>
              <a:endParaRPr lang="en-US" altLang="zh-CN" sz="2000">
                <a:solidFill>
                  <a:schemeClr val="accent2"/>
                </a:solidFill>
                <a:latin typeface="Times New Roman" charset="0"/>
                <a:ea typeface="宋体" charset="-122"/>
              </a:endParaRPr>
            </a:p>
          </p:txBody>
        </p:sp>
        <p:sp>
          <p:nvSpPr>
            <p:cNvPr id="9" name="Text Box 9"/>
            <p:cNvSpPr txBox="1">
              <a:spLocks noChangeArrowheads="1"/>
            </p:cNvSpPr>
            <p:nvPr/>
          </p:nvSpPr>
          <p:spPr bwMode="auto">
            <a:xfrm>
              <a:off x="8572" y="4872"/>
              <a:ext cx="806"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en-US" altLang="zh-CN" sz="2000">
                  <a:solidFill>
                    <a:schemeClr val="accent2"/>
                  </a:solidFill>
                  <a:latin typeface="Times New Roman" charset="0"/>
                  <a:ea typeface="宋体" charset="-122"/>
                </a:rPr>
                <a:t>SUB</a:t>
              </a:r>
              <a:r>
                <a:rPr lang="en-US" altLang="zh-CN" sz="2000" baseline="-25000">
                  <a:solidFill>
                    <a:schemeClr val="accent2"/>
                  </a:solidFill>
                  <a:latin typeface="Times New Roman" charset="0"/>
                  <a:ea typeface="宋体" charset="-122"/>
                </a:rPr>
                <a:t>1</a:t>
              </a:r>
              <a:endParaRPr lang="en-US" altLang="zh-CN" sz="2000">
                <a:solidFill>
                  <a:schemeClr val="accent2"/>
                </a:solidFill>
                <a:latin typeface="Times New Roman" charset="0"/>
                <a:ea typeface="宋体" charset="-122"/>
              </a:endParaRPr>
            </a:p>
          </p:txBody>
        </p:sp>
        <p:sp>
          <p:nvSpPr>
            <p:cNvPr id="10" name="Text Box 10"/>
            <p:cNvSpPr txBox="1">
              <a:spLocks noChangeArrowheads="1"/>
            </p:cNvSpPr>
            <p:nvPr/>
          </p:nvSpPr>
          <p:spPr bwMode="auto">
            <a:xfrm>
              <a:off x="8572" y="5887"/>
              <a:ext cx="806"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en-US" altLang="zh-CN" sz="2000">
                  <a:solidFill>
                    <a:schemeClr val="accent2"/>
                  </a:solidFill>
                  <a:latin typeface="Times New Roman" charset="0"/>
                  <a:ea typeface="宋体" charset="-122"/>
                </a:rPr>
                <a:t>SUB</a:t>
              </a:r>
              <a:r>
                <a:rPr lang="en-US" altLang="zh-CN" sz="2000" baseline="-25000">
                  <a:solidFill>
                    <a:schemeClr val="accent2"/>
                  </a:solidFill>
                  <a:latin typeface="Times New Roman" charset="0"/>
                  <a:ea typeface="宋体" charset="-122"/>
                </a:rPr>
                <a:t>i</a:t>
              </a:r>
              <a:endParaRPr lang="en-US" altLang="zh-CN" sz="2000">
                <a:solidFill>
                  <a:schemeClr val="accent2"/>
                </a:solidFill>
                <a:latin typeface="Times New Roman" charset="0"/>
                <a:ea typeface="宋体" charset="-122"/>
              </a:endParaRPr>
            </a:p>
          </p:txBody>
        </p:sp>
        <p:sp>
          <p:nvSpPr>
            <p:cNvPr id="11" name="Text Box 11"/>
            <p:cNvSpPr txBox="1">
              <a:spLocks noChangeArrowheads="1"/>
            </p:cNvSpPr>
            <p:nvPr/>
          </p:nvSpPr>
          <p:spPr bwMode="auto">
            <a:xfrm>
              <a:off x="8572" y="6761"/>
              <a:ext cx="806" cy="2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en-US" altLang="zh-CN" sz="2000">
                  <a:solidFill>
                    <a:schemeClr val="accent2"/>
                  </a:solidFill>
                  <a:latin typeface="Times New Roman" charset="0"/>
                  <a:ea typeface="宋体" charset="-122"/>
                </a:rPr>
                <a:t>SUB</a:t>
              </a:r>
              <a:r>
                <a:rPr lang="en-US" altLang="zh-CN" sz="2000" baseline="-25000">
                  <a:solidFill>
                    <a:schemeClr val="accent2"/>
                  </a:solidFill>
                  <a:latin typeface="Times New Roman" charset="0"/>
                  <a:ea typeface="宋体" charset="-122"/>
                </a:rPr>
                <a:t>n</a:t>
              </a:r>
              <a:endParaRPr lang="en-US" altLang="zh-CN" sz="2000">
                <a:solidFill>
                  <a:schemeClr val="accent2"/>
                </a:solidFill>
                <a:latin typeface="Times New Roman" charset="0"/>
                <a:ea typeface="宋体" charset="-122"/>
              </a:endParaRPr>
            </a:p>
          </p:txBody>
        </p:sp>
        <p:sp>
          <p:nvSpPr>
            <p:cNvPr id="12" name="Text Box 12"/>
            <p:cNvSpPr txBox="1">
              <a:spLocks noChangeArrowheads="1"/>
            </p:cNvSpPr>
            <p:nvPr/>
          </p:nvSpPr>
          <p:spPr bwMode="auto">
            <a:xfrm>
              <a:off x="8169" y="4872"/>
              <a:ext cx="403"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en-US" altLang="zh-CN" sz="2000">
                  <a:solidFill>
                    <a:schemeClr val="accent2"/>
                  </a:solidFill>
                  <a:latin typeface="Times New Roman" charset="0"/>
                  <a:ea typeface="宋体" charset="-122"/>
                </a:rPr>
                <a:t>A</a:t>
              </a:r>
              <a:r>
                <a:rPr lang="en-US" altLang="zh-CN" sz="2000" baseline="-25000">
                  <a:solidFill>
                    <a:schemeClr val="accent2"/>
                  </a:solidFill>
                  <a:latin typeface="Times New Roman" charset="0"/>
                  <a:ea typeface="宋体" charset="-122"/>
                </a:rPr>
                <a:t>1</a:t>
              </a:r>
              <a:endParaRPr lang="en-US" altLang="zh-CN" sz="2000">
                <a:solidFill>
                  <a:schemeClr val="accent2"/>
                </a:solidFill>
                <a:latin typeface="Times New Roman" charset="0"/>
                <a:ea typeface="宋体" charset="-122"/>
              </a:endParaRPr>
            </a:p>
          </p:txBody>
        </p:sp>
        <p:sp>
          <p:nvSpPr>
            <p:cNvPr id="13" name="Text Box 13"/>
            <p:cNvSpPr txBox="1">
              <a:spLocks noChangeArrowheads="1"/>
            </p:cNvSpPr>
            <p:nvPr/>
          </p:nvSpPr>
          <p:spPr bwMode="auto">
            <a:xfrm>
              <a:off x="8169" y="5887"/>
              <a:ext cx="40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en-US" altLang="zh-CN" sz="2000">
                  <a:solidFill>
                    <a:schemeClr val="accent2"/>
                  </a:solidFill>
                  <a:latin typeface="Times New Roman" charset="0"/>
                  <a:ea typeface="宋体" charset="-122"/>
                </a:rPr>
                <a:t>A</a:t>
              </a:r>
              <a:r>
                <a:rPr lang="en-US" altLang="zh-CN" sz="2000" baseline="-25000">
                  <a:solidFill>
                    <a:schemeClr val="accent2"/>
                  </a:solidFill>
                  <a:latin typeface="Times New Roman" charset="0"/>
                  <a:ea typeface="宋体" charset="-122"/>
                </a:rPr>
                <a:t>i</a:t>
              </a:r>
              <a:endParaRPr lang="en-US" altLang="zh-CN" sz="2000">
                <a:solidFill>
                  <a:schemeClr val="accent2"/>
                </a:solidFill>
                <a:latin typeface="Times New Roman" charset="0"/>
                <a:ea typeface="宋体" charset="-122"/>
              </a:endParaRPr>
            </a:p>
          </p:txBody>
        </p:sp>
        <p:sp>
          <p:nvSpPr>
            <p:cNvPr id="14" name="Text Box 14"/>
            <p:cNvSpPr txBox="1">
              <a:spLocks noChangeArrowheads="1"/>
            </p:cNvSpPr>
            <p:nvPr/>
          </p:nvSpPr>
          <p:spPr bwMode="auto">
            <a:xfrm>
              <a:off x="8169" y="6744"/>
              <a:ext cx="40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en-US" altLang="zh-CN" sz="2000">
                  <a:solidFill>
                    <a:schemeClr val="accent2"/>
                  </a:solidFill>
                  <a:latin typeface="Times New Roman" charset="0"/>
                  <a:ea typeface="宋体" charset="-122"/>
                </a:rPr>
                <a:t>A</a:t>
              </a:r>
              <a:r>
                <a:rPr lang="en-US" altLang="zh-CN" sz="2000" baseline="-25000">
                  <a:solidFill>
                    <a:schemeClr val="accent2"/>
                  </a:solidFill>
                  <a:latin typeface="Times New Roman" charset="0"/>
                  <a:ea typeface="宋体" charset="-122"/>
                </a:rPr>
                <a:t>n</a:t>
              </a:r>
              <a:endParaRPr lang="en-US" altLang="zh-CN" sz="2000">
                <a:solidFill>
                  <a:schemeClr val="accent2"/>
                </a:solidFill>
                <a:latin typeface="Times New Roman" charset="0"/>
                <a:ea typeface="宋体" charset="-122"/>
              </a:endParaRPr>
            </a:p>
          </p:txBody>
        </p:sp>
        <p:sp>
          <p:nvSpPr>
            <p:cNvPr id="15" name="Text Box 15"/>
            <p:cNvSpPr txBox="1">
              <a:spLocks noChangeArrowheads="1"/>
            </p:cNvSpPr>
            <p:nvPr/>
          </p:nvSpPr>
          <p:spPr bwMode="auto">
            <a:xfrm>
              <a:off x="8572" y="5427"/>
              <a:ext cx="80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000">
                  <a:solidFill>
                    <a:schemeClr val="accent2"/>
                  </a:solidFill>
                  <a:latin typeface="Times New Roman" charset="0"/>
                  <a:ea typeface="宋体" charset="-122"/>
                </a:rPr>
                <a:t>…</a:t>
              </a:r>
            </a:p>
          </p:txBody>
        </p:sp>
        <p:sp>
          <p:nvSpPr>
            <p:cNvPr id="16" name="Text Box 16"/>
            <p:cNvSpPr txBox="1">
              <a:spLocks noChangeArrowheads="1"/>
            </p:cNvSpPr>
            <p:nvPr/>
          </p:nvSpPr>
          <p:spPr bwMode="auto">
            <a:xfrm>
              <a:off x="8572" y="6276"/>
              <a:ext cx="806"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000">
                  <a:solidFill>
                    <a:schemeClr val="accent2"/>
                  </a:solidFill>
                  <a:latin typeface="Times New Roman" charset="0"/>
                  <a:ea typeface="宋体" charset="-122"/>
                </a:rPr>
                <a:t>…</a:t>
              </a:r>
            </a:p>
          </p:txBody>
        </p:sp>
        <p:sp>
          <p:nvSpPr>
            <p:cNvPr id="17" name="Rectangle 17"/>
            <p:cNvSpPr>
              <a:spLocks noChangeArrowheads="1"/>
            </p:cNvSpPr>
            <p:nvPr/>
          </p:nvSpPr>
          <p:spPr bwMode="auto">
            <a:xfrm>
              <a:off x="7967" y="4065"/>
              <a:ext cx="1613" cy="330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sp>
          <p:nvSpPr>
            <p:cNvPr id="18" name="Text Box 18"/>
            <p:cNvSpPr txBox="1">
              <a:spLocks noChangeArrowheads="1"/>
            </p:cNvSpPr>
            <p:nvPr/>
          </p:nvSpPr>
          <p:spPr bwMode="auto">
            <a:xfrm>
              <a:off x="7762" y="3585"/>
              <a:ext cx="2189"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000">
                  <a:solidFill>
                    <a:schemeClr val="accent2"/>
                  </a:solidFill>
                  <a:latin typeface="Times New Roman" charset="0"/>
                </a:rPr>
                <a:t>系统调用处理子程序</a:t>
              </a:r>
            </a:p>
          </p:txBody>
        </p:sp>
        <p:sp>
          <p:nvSpPr>
            <p:cNvPr id="19" name="Line 19"/>
            <p:cNvSpPr>
              <a:spLocks noChangeShapeType="1"/>
            </p:cNvSpPr>
            <p:nvPr/>
          </p:nvSpPr>
          <p:spPr bwMode="auto">
            <a:xfrm>
              <a:off x="4943" y="4092"/>
              <a:ext cx="0" cy="50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20"/>
            <p:cNvSpPr txBox="1">
              <a:spLocks noChangeArrowheads="1"/>
            </p:cNvSpPr>
            <p:nvPr/>
          </p:nvSpPr>
          <p:spPr bwMode="auto">
            <a:xfrm>
              <a:off x="4133" y="4659"/>
              <a:ext cx="1613"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000">
                  <a:solidFill>
                    <a:schemeClr val="accent2"/>
                  </a:solidFill>
                  <a:latin typeface="Times New Roman" charset="0"/>
                </a:rPr>
                <a:t>取系统功能号找入口地址表</a:t>
              </a:r>
            </a:p>
            <a:p>
              <a:pPr algn="just">
                <a:spcBef>
                  <a:spcPct val="0"/>
                </a:spcBef>
                <a:buClrTx/>
                <a:buSzTx/>
                <a:buFontTx/>
                <a:buNone/>
              </a:pPr>
              <a:r>
                <a:rPr lang="zh-CN" altLang="en-US" sz="2000">
                  <a:solidFill>
                    <a:schemeClr val="accent2"/>
                  </a:solidFill>
                  <a:latin typeface="Times New Roman" charset="0"/>
                </a:rPr>
                <a:t>相应入口地址</a:t>
              </a:r>
            </a:p>
          </p:txBody>
        </p:sp>
        <p:sp>
          <p:nvSpPr>
            <p:cNvPr id="21" name="Text Box 21"/>
            <p:cNvSpPr txBox="1">
              <a:spLocks noChangeArrowheads="1"/>
            </p:cNvSpPr>
            <p:nvPr/>
          </p:nvSpPr>
          <p:spPr bwMode="auto">
            <a:xfrm>
              <a:off x="4424" y="7046"/>
              <a:ext cx="1210"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000">
                  <a:solidFill>
                    <a:schemeClr val="accent2"/>
                  </a:solidFill>
                  <a:latin typeface="Times New Roman" charset="0"/>
                </a:rPr>
                <a:t>结束处理恢复现场</a:t>
              </a:r>
            </a:p>
          </p:txBody>
        </p:sp>
        <p:sp>
          <p:nvSpPr>
            <p:cNvPr id="22" name="Line 22"/>
            <p:cNvSpPr>
              <a:spLocks noChangeShapeType="1"/>
            </p:cNvSpPr>
            <p:nvPr/>
          </p:nvSpPr>
          <p:spPr bwMode="auto">
            <a:xfrm>
              <a:off x="4943" y="5540"/>
              <a:ext cx="0" cy="151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5548" y="5406"/>
              <a:ext cx="403"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4" name="Text Box 24"/>
            <p:cNvSpPr txBox="1">
              <a:spLocks noChangeArrowheads="1"/>
            </p:cNvSpPr>
            <p:nvPr/>
          </p:nvSpPr>
          <p:spPr bwMode="auto">
            <a:xfrm>
              <a:off x="5951" y="4405"/>
              <a:ext cx="1008" cy="5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en-US" altLang="zh-CN" sz="2000">
                  <a:solidFill>
                    <a:schemeClr val="accent2"/>
                  </a:solidFill>
                  <a:latin typeface="Times New Roman" charset="0"/>
                  <a:ea typeface="宋体" charset="-122"/>
                </a:rPr>
                <a:t>A</a:t>
              </a:r>
              <a:r>
                <a:rPr lang="en-US" altLang="zh-CN" sz="2000" baseline="-25000">
                  <a:solidFill>
                    <a:schemeClr val="accent2"/>
                  </a:solidFill>
                  <a:latin typeface="Times New Roman" charset="0"/>
                  <a:ea typeface="宋体" charset="-122"/>
                </a:rPr>
                <a:t>0</a:t>
              </a:r>
              <a:endParaRPr lang="en-US" altLang="zh-CN" sz="2000">
                <a:solidFill>
                  <a:schemeClr val="accent2"/>
                </a:solidFill>
                <a:latin typeface="Times New Roman" charset="0"/>
                <a:ea typeface="宋体" charset="-122"/>
              </a:endParaRPr>
            </a:p>
          </p:txBody>
        </p:sp>
        <p:sp>
          <p:nvSpPr>
            <p:cNvPr id="25" name="Text Box 25"/>
            <p:cNvSpPr txBox="1">
              <a:spLocks noChangeArrowheads="1"/>
            </p:cNvSpPr>
            <p:nvPr/>
          </p:nvSpPr>
          <p:spPr bwMode="auto">
            <a:xfrm>
              <a:off x="5951" y="4906"/>
              <a:ext cx="1008" cy="5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en-US" altLang="zh-CN" sz="2000">
                  <a:solidFill>
                    <a:schemeClr val="accent2"/>
                  </a:solidFill>
                  <a:latin typeface="Times New Roman" charset="0"/>
                  <a:ea typeface="宋体" charset="-122"/>
                </a:rPr>
                <a:t>A</a:t>
              </a:r>
              <a:r>
                <a:rPr lang="en-US" altLang="zh-CN" sz="2000" baseline="-25000">
                  <a:solidFill>
                    <a:schemeClr val="accent2"/>
                  </a:solidFill>
                  <a:latin typeface="Times New Roman" charset="0"/>
                  <a:ea typeface="宋体" charset="-122"/>
                </a:rPr>
                <a:t>1</a:t>
              </a:r>
              <a:endParaRPr lang="en-US" altLang="zh-CN" sz="2000">
                <a:solidFill>
                  <a:schemeClr val="accent2"/>
                </a:solidFill>
                <a:latin typeface="Times New Roman" charset="0"/>
                <a:ea typeface="宋体" charset="-122"/>
              </a:endParaRPr>
            </a:p>
          </p:txBody>
        </p:sp>
        <p:sp>
          <p:nvSpPr>
            <p:cNvPr id="26" name="Text Box 26"/>
            <p:cNvSpPr txBox="1">
              <a:spLocks noChangeArrowheads="1"/>
            </p:cNvSpPr>
            <p:nvPr/>
          </p:nvSpPr>
          <p:spPr bwMode="auto">
            <a:xfrm>
              <a:off x="5951" y="5413"/>
              <a:ext cx="1008" cy="3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endParaRPr lang="zh-CN" altLang="en-US" sz="2000">
                <a:solidFill>
                  <a:schemeClr val="accent2"/>
                </a:solidFill>
                <a:latin typeface="Times New Roman" charset="0"/>
                <a:ea typeface="宋体" charset="-122"/>
              </a:endParaRPr>
            </a:p>
            <a:p>
              <a:pPr algn="ctr">
                <a:spcBef>
                  <a:spcPct val="0"/>
                </a:spcBef>
                <a:buClrTx/>
                <a:buSzTx/>
                <a:buFontTx/>
                <a:buNone/>
              </a:pPr>
              <a:r>
                <a:rPr lang="zh-CN" altLang="en-US" sz="2000">
                  <a:solidFill>
                    <a:schemeClr val="accent2"/>
                  </a:solidFill>
                  <a:latin typeface="Times New Roman" charset="0"/>
                  <a:ea typeface="宋体" charset="-122"/>
                </a:rPr>
                <a:t>…</a:t>
              </a:r>
            </a:p>
          </p:txBody>
        </p:sp>
        <p:sp>
          <p:nvSpPr>
            <p:cNvPr id="27" name="Text Box 27"/>
            <p:cNvSpPr txBox="1">
              <a:spLocks noChangeArrowheads="1"/>
            </p:cNvSpPr>
            <p:nvPr/>
          </p:nvSpPr>
          <p:spPr bwMode="auto">
            <a:xfrm>
              <a:off x="5951" y="5808"/>
              <a:ext cx="1008" cy="5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en-US" altLang="zh-CN" sz="2000">
                  <a:solidFill>
                    <a:schemeClr val="accent2"/>
                  </a:solidFill>
                  <a:latin typeface="Times New Roman" charset="0"/>
                  <a:ea typeface="宋体" charset="-122"/>
                </a:rPr>
                <a:t>A</a:t>
              </a:r>
              <a:r>
                <a:rPr lang="en-US" altLang="zh-CN" sz="2000" baseline="-25000">
                  <a:solidFill>
                    <a:schemeClr val="accent2"/>
                  </a:solidFill>
                  <a:latin typeface="Times New Roman" charset="0"/>
                  <a:ea typeface="宋体" charset="-122"/>
                </a:rPr>
                <a:t>i</a:t>
              </a:r>
              <a:endParaRPr lang="en-US" altLang="zh-CN" sz="2000">
                <a:solidFill>
                  <a:schemeClr val="accent2"/>
                </a:solidFill>
                <a:latin typeface="Times New Roman" charset="0"/>
                <a:ea typeface="宋体" charset="-122"/>
              </a:endParaRPr>
            </a:p>
          </p:txBody>
        </p:sp>
        <p:sp>
          <p:nvSpPr>
            <p:cNvPr id="28" name="Text Box 28"/>
            <p:cNvSpPr txBox="1">
              <a:spLocks noChangeArrowheads="1"/>
            </p:cNvSpPr>
            <p:nvPr/>
          </p:nvSpPr>
          <p:spPr bwMode="auto">
            <a:xfrm>
              <a:off x="5951" y="6313"/>
              <a:ext cx="1008" cy="3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endParaRPr lang="zh-CN" altLang="en-US" sz="2000">
                <a:solidFill>
                  <a:schemeClr val="accent2"/>
                </a:solidFill>
                <a:latin typeface="Times New Roman" charset="0"/>
                <a:ea typeface="宋体" charset="-122"/>
              </a:endParaRPr>
            </a:p>
            <a:p>
              <a:pPr algn="ctr">
                <a:spcBef>
                  <a:spcPct val="0"/>
                </a:spcBef>
                <a:buClrTx/>
                <a:buSzTx/>
                <a:buFontTx/>
                <a:buNone/>
              </a:pPr>
              <a:r>
                <a:rPr lang="zh-CN" altLang="en-US" sz="2000">
                  <a:solidFill>
                    <a:schemeClr val="accent2"/>
                  </a:solidFill>
                  <a:latin typeface="Times New Roman" charset="0"/>
                  <a:ea typeface="宋体" charset="-122"/>
                </a:rPr>
                <a:t>…</a:t>
              </a:r>
            </a:p>
          </p:txBody>
        </p:sp>
        <p:sp>
          <p:nvSpPr>
            <p:cNvPr id="29" name="Text Box 29"/>
            <p:cNvSpPr txBox="1">
              <a:spLocks noChangeArrowheads="1"/>
            </p:cNvSpPr>
            <p:nvPr/>
          </p:nvSpPr>
          <p:spPr bwMode="auto">
            <a:xfrm>
              <a:off x="5951" y="6698"/>
              <a:ext cx="1008" cy="5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en-US" altLang="zh-CN" sz="2000">
                  <a:solidFill>
                    <a:schemeClr val="accent2"/>
                  </a:solidFill>
                  <a:latin typeface="Times New Roman" charset="0"/>
                  <a:ea typeface="宋体" charset="-122"/>
                </a:rPr>
                <a:t>A</a:t>
              </a:r>
              <a:r>
                <a:rPr lang="en-US" altLang="zh-CN" sz="2000" baseline="-25000">
                  <a:solidFill>
                    <a:schemeClr val="accent2"/>
                  </a:solidFill>
                  <a:latin typeface="Times New Roman" charset="0"/>
                  <a:ea typeface="宋体" charset="-122"/>
                </a:rPr>
                <a:t>n</a:t>
              </a:r>
              <a:endParaRPr lang="en-US" altLang="zh-CN" sz="2000">
                <a:solidFill>
                  <a:schemeClr val="accent2"/>
                </a:solidFill>
                <a:latin typeface="Times New Roman" charset="0"/>
                <a:ea typeface="宋体" charset="-122"/>
              </a:endParaRPr>
            </a:p>
          </p:txBody>
        </p:sp>
        <p:sp>
          <p:nvSpPr>
            <p:cNvPr id="30" name="Text Box 30"/>
            <p:cNvSpPr txBox="1">
              <a:spLocks noChangeArrowheads="1"/>
            </p:cNvSpPr>
            <p:nvPr/>
          </p:nvSpPr>
          <p:spPr bwMode="auto">
            <a:xfrm>
              <a:off x="4133" y="3812"/>
              <a:ext cx="1613"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000">
                  <a:solidFill>
                    <a:schemeClr val="accent2"/>
                  </a:solidFill>
                  <a:latin typeface="Times New Roman" charset="0"/>
                </a:rPr>
                <a:t>保护</a:t>
              </a:r>
              <a:r>
                <a:rPr lang="en-US" altLang="zh-CN" sz="2000">
                  <a:solidFill>
                    <a:schemeClr val="accent2"/>
                  </a:solidFill>
                  <a:latin typeface="Times New Roman" charset="0"/>
                </a:rPr>
                <a:t>CPU</a:t>
              </a:r>
              <a:r>
                <a:rPr lang="zh-CN" altLang="en-US" sz="2000">
                  <a:solidFill>
                    <a:schemeClr val="accent2"/>
                  </a:solidFill>
                  <a:latin typeface="Times New Roman" charset="0"/>
                </a:rPr>
                <a:t>现场</a:t>
              </a:r>
            </a:p>
          </p:txBody>
        </p:sp>
        <p:sp>
          <p:nvSpPr>
            <p:cNvPr id="31" name="Rectangle 31"/>
            <p:cNvSpPr>
              <a:spLocks noChangeArrowheads="1"/>
            </p:cNvSpPr>
            <p:nvPr/>
          </p:nvSpPr>
          <p:spPr bwMode="auto">
            <a:xfrm>
              <a:off x="4136" y="3812"/>
              <a:ext cx="3024" cy="40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sp>
          <p:nvSpPr>
            <p:cNvPr id="32" name="Line 32"/>
            <p:cNvSpPr>
              <a:spLocks noChangeShapeType="1"/>
            </p:cNvSpPr>
            <p:nvPr/>
          </p:nvSpPr>
          <p:spPr bwMode="auto">
            <a:xfrm flipH="1">
              <a:off x="3935" y="7539"/>
              <a:ext cx="4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3"/>
            <p:cNvSpPr>
              <a:spLocks noChangeShapeType="1"/>
            </p:cNvSpPr>
            <p:nvPr/>
          </p:nvSpPr>
          <p:spPr bwMode="auto">
            <a:xfrm flipH="1" flipV="1">
              <a:off x="2927" y="6276"/>
              <a:ext cx="1008" cy="1263"/>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34"/>
            <p:cNvSpPr>
              <a:spLocks noChangeShapeType="1"/>
            </p:cNvSpPr>
            <p:nvPr/>
          </p:nvSpPr>
          <p:spPr bwMode="auto">
            <a:xfrm flipV="1">
              <a:off x="2934" y="4092"/>
              <a:ext cx="1260" cy="187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5" name="Text Box 35"/>
            <p:cNvSpPr txBox="1">
              <a:spLocks noChangeArrowheads="1"/>
            </p:cNvSpPr>
            <p:nvPr/>
          </p:nvSpPr>
          <p:spPr bwMode="auto">
            <a:xfrm>
              <a:off x="2804" y="4352"/>
              <a:ext cx="100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000">
                  <a:solidFill>
                    <a:schemeClr val="accent2"/>
                  </a:solidFill>
                  <a:latin typeface="Times New Roman" charset="0"/>
                </a:rPr>
                <a:t>陷入指令</a:t>
              </a:r>
            </a:p>
          </p:txBody>
        </p:sp>
        <p:sp>
          <p:nvSpPr>
            <p:cNvPr id="36" name="Line 36"/>
            <p:cNvSpPr>
              <a:spLocks noChangeShapeType="1"/>
            </p:cNvSpPr>
            <p:nvPr/>
          </p:nvSpPr>
          <p:spPr bwMode="auto">
            <a:xfrm>
              <a:off x="6959" y="6061"/>
              <a:ext cx="1209"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37"/>
            <p:cNvSpPr>
              <a:spLocks noChangeShapeType="1"/>
            </p:cNvSpPr>
            <p:nvPr/>
          </p:nvSpPr>
          <p:spPr bwMode="auto">
            <a:xfrm flipH="1">
              <a:off x="7362" y="6163"/>
              <a:ext cx="806" cy="15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8"/>
            <p:cNvSpPr>
              <a:spLocks noChangeShapeType="1"/>
            </p:cNvSpPr>
            <p:nvPr/>
          </p:nvSpPr>
          <p:spPr bwMode="auto">
            <a:xfrm flipH="1">
              <a:off x="5346" y="7680"/>
              <a:ext cx="201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9" name="Text Box 39"/>
            <p:cNvSpPr txBox="1">
              <a:spLocks noChangeArrowheads="1"/>
            </p:cNvSpPr>
            <p:nvPr/>
          </p:nvSpPr>
          <p:spPr bwMode="auto">
            <a:xfrm>
              <a:off x="4684" y="3427"/>
              <a:ext cx="216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000">
                  <a:solidFill>
                    <a:schemeClr val="accent2"/>
                  </a:solidFill>
                  <a:latin typeface="Times New Roman" charset="0"/>
                </a:rPr>
                <a:t>系统调用陷入机构</a:t>
              </a:r>
            </a:p>
          </p:txBody>
        </p:sp>
        <p:sp>
          <p:nvSpPr>
            <p:cNvPr id="40" name="Text Box 40"/>
            <p:cNvSpPr txBox="1">
              <a:spLocks noChangeArrowheads="1"/>
            </p:cNvSpPr>
            <p:nvPr/>
          </p:nvSpPr>
          <p:spPr bwMode="auto">
            <a:xfrm>
              <a:off x="5807" y="3863"/>
              <a:ext cx="129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000">
                  <a:solidFill>
                    <a:schemeClr val="accent2"/>
                  </a:solidFill>
                  <a:latin typeface="Times New Roman" charset="0"/>
                </a:rPr>
                <a:t>入口地址表</a:t>
              </a:r>
            </a:p>
            <a:p>
              <a:pPr algn="just">
                <a:spcBef>
                  <a:spcPct val="0"/>
                </a:spcBef>
                <a:buClrTx/>
                <a:buSzTx/>
                <a:buFontTx/>
                <a:buNone/>
              </a:pPr>
              <a:endParaRPr lang="zh-CN" altLang="en-US" sz="2000">
                <a:solidFill>
                  <a:schemeClr val="accent2"/>
                </a:solidFill>
                <a:latin typeface="Times New Roman" charset="0"/>
                <a:ea typeface="宋体" charset="-122"/>
              </a:endParaRPr>
            </a:p>
          </p:txBody>
        </p:sp>
      </p:grpSp>
    </p:spTree>
    <p:extLst>
      <p:ext uri="{BB962C8B-B14F-4D97-AF65-F5344CB8AC3E}">
        <p14:creationId xmlns:p14="http://schemas.microsoft.com/office/powerpoint/2010/main" val="654537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endParaRPr kumimoji="1" lang="zh-CN" altLang="en-US"/>
          </a:p>
        </p:txBody>
      </p:sp>
      <p:sp>
        <p:nvSpPr>
          <p:cNvPr id="3" name="Content Placeholder 2"/>
          <p:cNvSpPr>
            <a:spLocks noGrp="1"/>
          </p:cNvSpPr>
          <p:nvPr>
            <p:ph idx="1"/>
          </p:nvPr>
        </p:nvSpPr>
        <p:spPr/>
        <p:txBody>
          <a:bodyPr/>
          <a:lstStyle/>
          <a:p>
            <a:pPr>
              <a:lnSpc>
                <a:spcPct val="120000"/>
              </a:lnSpc>
            </a:pPr>
            <a:r>
              <a:rPr kumimoji="1" lang="zh-CN" altLang="en-US"/>
              <a:t>系统调用的参数传递 </a:t>
            </a:r>
          </a:p>
          <a:p>
            <a:pPr lvl="1">
              <a:lnSpc>
                <a:spcPct val="120000"/>
              </a:lnSpc>
            </a:pPr>
            <a:r>
              <a:rPr kumimoji="1" lang="zh-CN" altLang="en-US"/>
              <a:t>不同的系统调用需传递给系统调用处理程序不同的参数</a:t>
            </a:r>
          </a:p>
          <a:p>
            <a:pPr lvl="1">
              <a:lnSpc>
                <a:spcPct val="120000"/>
              </a:lnSpc>
            </a:pPr>
            <a:r>
              <a:rPr kumimoji="1" lang="zh-CN" altLang="en-US"/>
              <a:t>系统调用执行的结果也要以参数形式返回给用户程序</a:t>
            </a:r>
          </a:p>
          <a:p>
            <a:pPr>
              <a:lnSpc>
                <a:spcPct val="120000"/>
              </a:lnSpc>
            </a:pPr>
            <a:r>
              <a:rPr kumimoji="1" lang="zh-CN" altLang="en-US"/>
              <a:t>用户程序和系统调用之间的参数传递方法：</a:t>
            </a:r>
          </a:p>
          <a:p>
            <a:pPr marL="914400" lvl="1" indent="-457200">
              <a:lnSpc>
                <a:spcPct val="120000"/>
              </a:lnSpc>
              <a:buFont typeface="+mj-lt"/>
              <a:buAutoNum type="arabicPeriod"/>
            </a:pPr>
            <a:r>
              <a:rPr kumimoji="1" lang="zh-CN" altLang="en-US"/>
              <a:t>由访管指令或陷入指令自带参数，可以规定指令之后的若干个单元存放的是参数，这称为</a:t>
            </a:r>
            <a:r>
              <a:rPr kumimoji="1" lang="zh-CN" altLang="en-US">
                <a:solidFill>
                  <a:schemeClr val="accent1">
                    <a:lumMod val="75000"/>
                  </a:schemeClr>
                </a:solidFill>
              </a:rPr>
              <a:t>直接参数</a:t>
            </a:r>
            <a:r>
              <a:rPr kumimoji="1" lang="zh-CN" altLang="en-US"/>
              <a:t>；或者在指令之后紧靠的单元中存放参数的地址，这称为</a:t>
            </a:r>
            <a:r>
              <a:rPr kumimoji="1" lang="zh-CN" altLang="en-US">
                <a:solidFill>
                  <a:schemeClr val="accent1">
                    <a:lumMod val="75000"/>
                  </a:schemeClr>
                </a:solidFill>
              </a:rPr>
              <a:t>间接参数</a:t>
            </a:r>
          </a:p>
          <a:p>
            <a:pPr marL="914400" lvl="1" indent="-457200">
              <a:lnSpc>
                <a:spcPct val="120000"/>
              </a:lnSpc>
              <a:buFont typeface="+mj-lt"/>
              <a:buAutoNum type="arabicPeriod"/>
            </a:pPr>
            <a:r>
              <a:rPr kumimoji="1" lang="zh-CN" altLang="en-US"/>
              <a:t>通过</a:t>
            </a:r>
            <a:r>
              <a:rPr kumimoji="1" lang="en-US" altLang="zh-CN"/>
              <a:t>CPU</a:t>
            </a:r>
            <a:r>
              <a:rPr kumimoji="1" lang="zh-CN" altLang="en-US"/>
              <a:t>的通用寄存器传递参数，或在内存的一个块或表中存放参数，其首地址送入寄存器，实现参数传递</a:t>
            </a:r>
          </a:p>
          <a:p>
            <a:pPr marL="914400" lvl="1" indent="-457200">
              <a:lnSpc>
                <a:spcPct val="120000"/>
              </a:lnSpc>
              <a:buFont typeface="+mj-lt"/>
              <a:buAutoNum type="arabicPeriod"/>
            </a:pPr>
            <a:r>
              <a:rPr kumimoji="1" lang="zh-CN" altLang="en-US"/>
              <a:t>在内存中开辟专用堆栈区域传递参数 </a:t>
            </a:r>
          </a:p>
          <a:p>
            <a:pPr>
              <a:lnSpc>
                <a:spcPct val="120000"/>
              </a:lnSpc>
            </a:pPr>
            <a:endParaRPr kumimoji="1" lang="zh-CN" altLang="en-US"/>
          </a:p>
        </p:txBody>
      </p:sp>
    </p:spTree>
    <p:extLst>
      <p:ext uri="{BB962C8B-B14F-4D97-AF65-F5344CB8AC3E}">
        <p14:creationId xmlns:p14="http://schemas.microsoft.com/office/powerpoint/2010/main" val="1079362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endParaRPr kumimoji="1" lang="zh-CN" altLang="en-US"/>
          </a:p>
        </p:txBody>
      </p:sp>
      <p:grpSp>
        <p:nvGrpSpPr>
          <p:cNvPr id="4" name="Group 3"/>
          <p:cNvGrpSpPr>
            <a:grpSpLocks/>
          </p:cNvGrpSpPr>
          <p:nvPr/>
        </p:nvGrpSpPr>
        <p:grpSpPr bwMode="auto">
          <a:xfrm>
            <a:off x="228600" y="2107474"/>
            <a:ext cx="8915400" cy="3810000"/>
            <a:chOff x="1674" y="10872"/>
            <a:chExt cx="8100" cy="2736"/>
          </a:xfrm>
        </p:grpSpPr>
        <p:sp>
          <p:nvSpPr>
            <p:cNvPr id="5" name="Text Box 4"/>
            <p:cNvSpPr txBox="1">
              <a:spLocks noChangeArrowheads="1"/>
            </p:cNvSpPr>
            <p:nvPr/>
          </p:nvSpPr>
          <p:spPr bwMode="auto">
            <a:xfrm>
              <a:off x="8415" y="12351"/>
              <a:ext cx="1359"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000">
                  <a:solidFill>
                    <a:schemeClr val="accent2"/>
                  </a:solidFill>
                  <a:latin typeface="Times New Roman" charset="0"/>
                </a:rPr>
                <a:t>系统调用8的处理子程序</a:t>
              </a:r>
            </a:p>
            <a:p>
              <a:pPr algn="ctr">
                <a:spcBef>
                  <a:spcPct val="0"/>
                </a:spcBef>
                <a:buClrTx/>
                <a:buSzTx/>
                <a:buFontTx/>
                <a:buNone/>
              </a:pPr>
              <a:endParaRPr lang="zh-CN" altLang="en-US" sz="2000">
                <a:solidFill>
                  <a:schemeClr val="accent2"/>
                </a:solidFill>
                <a:latin typeface="Times New Roman" charset="0"/>
              </a:endParaRPr>
            </a:p>
          </p:txBody>
        </p:sp>
        <p:sp>
          <p:nvSpPr>
            <p:cNvPr id="6" name="Text Box 5"/>
            <p:cNvSpPr txBox="1">
              <a:spLocks noChangeArrowheads="1"/>
            </p:cNvSpPr>
            <p:nvPr/>
          </p:nvSpPr>
          <p:spPr bwMode="auto">
            <a:xfrm>
              <a:off x="6700" y="10872"/>
              <a:ext cx="1132" cy="396"/>
            </a:xfrm>
            <a:prstGeom prst="rect">
              <a:avLst/>
            </a:prstGeom>
            <a:solidFill>
              <a:srgbClr val="FFFFFF"/>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000">
                  <a:solidFill>
                    <a:schemeClr val="accent2"/>
                  </a:solidFill>
                  <a:latin typeface="Times New Roman" charset="0"/>
                </a:rPr>
                <a:t>操作系统</a:t>
              </a:r>
            </a:p>
          </p:txBody>
        </p:sp>
        <p:sp>
          <p:nvSpPr>
            <p:cNvPr id="7" name="Text Box 6"/>
            <p:cNvSpPr txBox="1">
              <a:spLocks noChangeArrowheads="1"/>
            </p:cNvSpPr>
            <p:nvPr/>
          </p:nvSpPr>
          <p:spPr bwMode="auto">
            <a:xfrm>
              <a:off x="1674" y="11278"/>
              <a:ext cx="1858" cy="2174"/>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lgn="ctr">
                <a:defRPr sz="2400">
                  <a:solidFill>
                    <a:schemeClr val="tx1"/>
                  </a:solidFill>
                  <a:latin typeface="Arial" charset="0"/>
                  <a:ea typeface="隶书" charset="0"/>
                </a:defRPr>
              </a:lvl1pPr>
              <a:lvl2pPr marL="742950" indent="-285750" algn="ctr">
                <a:defRPr sz="2400">
                  <a:solidFill>
                    <a:schemeClr val="tx1"/>
                  </a:solidFill>
                  <a:latin typeface="Arial" charset="0"/>
                  <a:ea typeface="隶书" charset="0"/>
                </a:defRPr>
              </a:lvl2pPr>
              <a:lvl3pPr marL="1143000" indent="-228600" algn="ctr">
                <a:defRPr sz="2400">
                  <a:solidFill>
                    <a:schemeClr val="tx1"/>
                  </a:solidFill>
                  <a:latin typeface="Arial" charset="0"/>
                  <a:ea typeface="隶书" charset="0"/>
                </a:defRPr>
              </a:lvl3pPr>
              <a:lvl4pPr marL="1600200" indent="-228600" algn="ctr">
                <a:defRPr sz="2400">
                  <a:solidFill>
                    <a:schemeClr val="tx1"/>
                  </a:solidFill>
                  <a:latin typeface="Arial" charset="0"/>
                  <a:ea typeface="隶书" charset="0"/>
                </a:defRPr>
              </a:lvl4pPr>
              <a:lvl5pPr marL="2057400" indent="-228600" algn="ctr">
                <a:defRPr sz="2400">
                  <a:solidFill>
                    <a:schemeClr val="tx1"/>
                  </a:solidFill>
                  <a:latin typeface="Arial" charset="0"/>
                  <a:ea typeface="隶书" charset="0"/>
                </a:defRPr>
              </a:lvl5pPr>
              <a:lvl6pPr marL="2514600" indent="-228600" algn="ctr" eaLnBrk="0" fontAlgn="base" hangingPunct="0">
                <a:spcBef>
                  <a:spcPct val="0"/>
                </a:spcBef>
                <a:spcAft>
                  <a:spcPct val="0"/>
                </a:spcAft>
                <a:defRPr sz="2400">
                  <a:solidFill>
                    <a:schemeClr val="tx1"/>
                  </a:solidFill>
                  <a:latin typeface="Arial" charset="0"/>
                  <a:ea typeface="隶书" charset="0"/>
                </a:defRPr>
              </a:lvl6pPr>
              <a:lvl7pPr marL="2971800" indent="-228600" algn="ctr" eaLnBrk="0" fontAlgn="base" hangingPunct="0">
                <a:spcBef>
                  <a:spcPct val="0"/>
                </a:spcBef>
                <a:spcAft>
                  <a:spcPct val="0"/>
                </a:spcAft>
                <a:defRPr sz="2400">
                  <a:solidFill>
                    <a:schemeClr val="tx1"/>
                  </a:solidFill>
                  <a:latin typeface="Arial" charset="0"/>
                  <a:ea typeface="隶书" charset="0"/>
                </a:defRPr>
              </a:lvl7pPr>
              <a:lvl8pPr marL="3429000" indent="-228600" algn="ctr" eaLnBrk="0" fontAlgn="base" hangingPunct="0">
                <a:spcBef>
                  <a:spcPct val="0"/>
                </a:spcBef>
                <a:spcAft>
                  <a:spcPct val="0"/>
                </a:spcAft>
                <a:defRPr sz="2400">
                  <a:solidFill>
                    <a:schemeClr val="tx1"/>
                  </a:solidFill>
                  <a:latin typeface="Arial" charset="0"/>
                  <a:ea typeface="隶书" charset="0"/>
                </a:defRPr>
              </a:lvl8pPr>
              <a:lvl9pPr marL="3886200" indent="-228600" algn="ctr" eaLnBrk="0" fontAlgn="base" hangingPunct="0">
                <a:spcBef>
                  <a:spcPct val="0"/>
                </a:spcBef>
                <a:spcAft>
                  <a:spcPct val="0"/>
                </a:spcAft>
                <a:defRPr sz="2400">
                  <a:solidFill>
                    <a:schemeClr val="tx1"/>
                  </a:solidFill>
                  <a:latin typeface="Arial" charset="0"/>
                  <a:ea typeface="隶书" charset="0"/>
                </a:defRPr>
              </a:lvl9pPr>
            </a:lstStyle>
            <a:p>
              <a:pPr algn="just"/>
              <a:endParaRPr lang="zh-CN" altLang="en-US" sz="2000">
                <a:solidFill>
                  <a:schemeClr val="accent2"/>
                </a:solidFill>
                <a:latin typeface="Times New Roman" charset="0"/>
                <a:ea typeface="宋体" charset="-122"/>
              </a:endParaRPr>
            </a:p>
            <a:p>
              <a:pPr algn="just"/>
              <a:r>
                <a:rPr lang="en-US" altLang="zh-CN" sz="2000">
                  <a:solidFill>
                    <a:schemeClr val="accent2"/>
                  </a:solidFill>
                  <a:latin typeface="Times New Roman" charset="0"/>
                  <a:ea typeface="宋体" charset="-122"/>
                </a:rPr>
                <a:t>X: </a:t>
              </a:r>
              <a:r>
                <a:rPr lang="zh-CN" altLang="en-US" sz="2000">
                  <a:solidFill>
                    <a:schemeClr val="accent2"/>
                  </a:solidFill>
                  <a:latin typeface="Times New Roman" charset="0"/>
                </a:rPr>
                <a:t>参数</a:t>
              </a:r>
            </a:p>
            <a:p>
              <a:pPr algn="just"/>
              <a:r>
                <a:rPr lang="en-US" altLang="zh-CN" sz="2000">
                  <a:solidFill>
                    <a:schemeClr val="accent2"/>
                  </a:solidFill>
                  <a:latin typeface="Times New Roman" charset="0"/>
                  <a:ea typeface="宋体" charset="-122"/>
                </a:rPr>
                <a:t>LOAD AddR X</a:t>
              </a:r>
            </a:p>
            <a:p>
              <a:pPr algn="just"/>
              <a:r>
                <a:rPr lang="en-US" altLang="zh-CN" sz="2000">
                  <a:solidFill>
                    <a:schemeClr val="accent2"/>
                  </a:solidFill>
                  <a:latin typeface="Times New Roman" charset="0"/>
                  <a:ea typeface="宋体" charset="-122"/>
                </a:rPr>
                <a:t>System Call  8</a:t>
              </a:r>
            </a:p>
          </p:txBody>
        </p:sp>
        <p:sp>
          <p:nvSpPr>
            <p:cNvPr id="8" name="Text Box 7"/>
            <p:cNvSpPr txBox="1">
              <a:spLocks noChangeArrowheads="1"/>
            </p:cNvSpPr>
            <p:nvPr/>
          </p:nvSpPr>
          <p:spPr bwMode="auto">
            <a:xfrm>
              <a:off x="4210" y="11685"/>
              <a:ext cx="1135" cy="406"/>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en-US" altLang="zh-CN" sz="2000">
                  <a:solidFill>
                    <a:schemeClr val="accent2"/>
                  </a:solidFill>
                  <a:latin typeface="Times New Roman" charset="0"/>
                  <a:ea typeface="宋体" charset="-122"/>
                </a:rPr>
                <a:t>X</a:t>
              </a:r>
            </a:p>
          </p:txBody>
        </p:sp>
        <p:sp>
          <p:nvSpPr>
            <p:cNvPr id="9" name="Text Box 8"/>
            <p:cNvSpPr txBox="1">
              <a:spLocks noChangeArrowheads="1"/>
            </p:cNvSpPr>
            <p:nvPr/>
          </p:nvSpPr>
          <p:spPr bwMode="auto">
            <a:xfrm>
              <a:off x="6248" y="11364"/>
              <a:ext cx="1813" cy="1562"/>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lgn="ctr">
                <a:defRPr sz="2400">
                  <a:solidFill>
                    <a:schemeClr val="tx1"/>
                  </a:solidFill>
                  <a:latin typeface="Arial" charset="0"/>
                  <a:ea typeface="隶书" charset="0"/>
                </a:defRPr>
              </a:lvl1pPr>
              <a:lvl2pPr marL="742950" indent="-285750" algn="ctr">
                <a:defRPr sz="2400">
                  <a:solidFill>
                    <a:schemeClr val="tx1"/>
                  </a:solidFill>
                  <a:latin typeface="Arial" charset="0"/>
                  <a:ea typeface="隶书" charset="0"/>
                </a:defRPr>
              </a:lvl2pPr>
              <a:lvl3pPr marL="1143000" indent="-228600" algn="ctr">
                <a:defRPr sz="2400">
                  <a:solidFill>
                    <a:schemeClr val="tx1"/>
                  </a:solidFill>
                  <a:latin typeface="Arial" charset="0"/>
                  <a:ea typeface="隶书" charset="0"/>
                </a:defRPr>
              </a:lvl3pPr>
              <a:lvl4pPr marL="1600200" indent="-228600" algn="ctr">
                <a:defRPr sz="2400">
                  <a:solidFill>
                    <a:schemeClr val="tx1"/>
                  </a:solidFill>
                  <a:latin typeface="Arial" charset="0"/>
                  <a:ea typeface="隶书" charset="0"/>
                </a:defRPr>
              </a:lvl4pPr>
              <a:lvl5pPr marL="2057400" indent="-228600" algn="ctr">
                <a:defRPr sz="2400">
                  <a:solidFill>
                    <a:schemeClr val="tx1"/>
                  </a:solidFill>
                  <a:latin typeface="Arial" charset="0"/>
                  <a:ea typeface="隶书" charset="0"/>
                </a:defRPr>
              </a:lvl5pPr>
              <a:lvl6pPr marL="2514600" indent="-228600" algn="ctr" eaLnBrk="0" fontAlgn="base" hangingPunct="0">
                <a:spcBef>
                  <a:spcPct val="0"/>
                </a:spcBef>
                <a:spcAft>
                  <a:spcPct val="0"/>
                </a:spcAft>
                <a:defRPr sz="2400">
                  <a:solidFill>
                    <a:schemeClr val="tx1"/>
                  </a:solidFill>
                  <a:latin typeface="Arial" charset="0"/>
                  <a:ea typeface="隶书" charset="0"/>
                </a:defRPr>
              </a:lvl6pPr>
              <a:lvl7pPr marL="2971800" indent="-228600" algn="ctr" eaLnBrk="0" fontAlgn="base" hangingPunct="0">
                <a:spcBef>
                  <a:spcPct val="0"/>
                </a:spcBef>
                <a:spcAft>
                  <a:spcPct val="0"/>
                </a:spcAft>
                <a:defRPr sz="2400">
                  <a:solidFill>
                    <a:schemeClr val="tx1"/>
                  </a:solidFill>
                  <a:latin typeface="Arial" charset="0"/>
                  <a:ea typeface="隶书" charset="0"/>
                </a:defRPr>
              </a:lvl7pPr>
              <a:lvl8pPr marL="3429000" indent="-228600" algn="ctr" eaLnBrk="0" fontAlgn="base" hangingPunct="0">
                <a:spcBef>
                  <a:spcPct val="0"/>
                </a:spcBef>
                <a:spcAft>
                  <a:spcPct val="0"/>
                </a:spcAft>
                <a:defRPr sz="2400">
                  <a:solidFill>
                    <a:schemeClr val="tx1"/>
                  </a:solidFill>
                  <a:latin typeface="Arial" charset="0"/>
                  <a:ea typeface="隶书" charset="0"/>
                </a:defRPr>
              </a:lvl8pPr>
              <a:lvl9pPr marL="3886200" indent="-228600" algn="ctr" eaLnBrk="0" fontAlgn="base" hangingPunct="0">
                <a:spcBef>
                  <a:spcPct val="0"/>
                </a:spcBef>
                <a:spcAft>
                  <a:spcPct val="0"/>
                </a:spcAft>
                <a:defRPr sz="2400">
                  <a:solidFill>
                    <a:schemeClr val="tx1"/>
                  </a:solidFill>
                  <a:latin typeface="Arial" charset="0"/>
                  <a:ea typeface="隶书" charset="0"/>
                </a:defRPr>
              </a:lvl9pPr>
            </a:lstStyle>
            <a:p>
              <a:pPr algn="just"/>
              <a:endParaRPr lang="zh-CN" altLang="en-US" sz="2000">
                <a:solidFill>
                  <a:schemeClr val="accent2"/>
                </a:solidFill>
                <a:latin typeface="Times New Roman" charset="0"/>
                <a:ea typeface="宋体" charset="-122"/>
              </a:endParaRPr>
            </a:p>
            <a:p>
              <a:pPr algn="just"/>
              <a:endParaRPr lang="zh-CN" altLang="en-US" sz="2000">
                <a:solidFill>
                  <a:schemeClr val="accent2"/>
                </a:solidFill>
                <a:latin typeface="Times New Roman" charset="0"/>
                <a:ea typeface="宋体" charset="-122"/>
              </a:endParaRPr>
            </a:p>
            <a:p>
              <a:pPr algn="just"/>
              <a:endParaRPr lang="zh-CN" altLang="en-US" sz="2000">
                <a:solidFill>
                  <a:schemeClr val="accent2"/>
                </a:solidFill>
                <a:latin typeface="Times New Roman" charset="0"/>
                <a:ea typeface="宋体" charset="-122"/>
              </a:endParaRPr>
            </a:p>
            <a:p>
              <a:pPr algn="just"/>
              <a:r>
                <a:rPr lang="zh-CN" altLang="en-US" sz="1800">
                  <a:solidFill>
                    <a:schemeClr val="accent2"/>
                  </a:solidFill>
                  <a:latin typeface="Times New Roman" charset="0"/>
                </a:rPr>
                <a:t>从寄存器取</a:t>
              </a:r>
              <a:r>
                <a:rPr lang="en-US" altLang="zh-CN" sz="1800">
                  <a:solidFill>
                    <a:schemeClr val="accent2"/>
                  </a:solidFill>
                  <a:latin typeface="Times New Roman" charset="0"/>
                </a:rPr>
                <a:t>X</a:t>
              </a:r>
              <a:r>
                <a:rPr lang="zh-CN" altLang="en-US" sz="1800">
                  <a:solidFill>
                    <a:schemeClr val="accent2"/>
                  </a:solidFill>
                  <a:latin typeface="Times New Roman" charset="0"/>
                </a:rPr>
                <a:t>参数</a:t>
              </a:r>
            </a:p>
          </p:txBody>
        </p:sp>
        <p:sp>
          <p:nvSpPr>
            <p:cNvPr id="10" name="Rectangle 9"/>
            <p:cNvSpPr>
              <a:spLocks noChangeArrowheads="1"/>
            </p:cNvSpPr>
            <p:nvPr/>
          </p:nvSpPr>
          <p:spPr bwMode="auto">
            <a:xfrm>
              <a:off x="6248" y="12903"/>
              <a:ext cx="1813" cy="705"/>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lvl1pPr algn="ctr">
                <a:defRPr sz="2400">
                  <a:solidFill>
                    <a:schemeClr val="tx1"/>
                  </a:solidFill>
                  <a:latin typeface="Arial" charset="0"/>
                  <a:ea typeface="隶书" charset="0"/>
                </a:defRPr>
              </a:lvl1pPr>
              <a:lvl2pPr marL="742950" indent="-285750" algn="ctr">
                <a:defRPr sz="2400">
                  <a:solidFill>
                    <a:schemeClr val="tx1"/>
                  </a:solidFill>
                  <a:latin typeface="Arial" charset="0"/>
                  <a:ea typeface="隶书" charset="0"/>
                </a:defRPr>
              </a:lvl2pPr>
              <a:lvl3pPr marL="1143000" indent="-228600" algn="ctr">
                <a:defRPr sz="2400">
                  <a:solidFill>
                    <a:schemeClr val="tx1"/>
                  </a:solidFill>
                  <a:latin typeface="Arial" charset="0"/>
                  <a:ea typeface="隶书" charset="0"/>
                </a:defRPr>
              </a:lvl3pPr>
              <a:lvl4pPr marL="1600200" indent="-228600" algn="ctr">
                <a:defRPr sz="2400">
                  <a:solidFill>
                    <a:schemeClr val="tx1"/>
                  </a:solidFill>
                  <a:latin typeface="Arial" charset="0"/>
                  <a:ea typeface="隶书" charset="0"/>
                </a:defRPr>
              </a:lvl4pPr>
              <a:lvl5pPr marL="2057400" indent="-228600" algn="ctr">
                <a:defRPr sz="2400">
                  <a:solidFill>
                    <a:schemeClr val="tx1"/>
                  </a:solidFill>
                  <a:latin typeface="Arial" charset="0"/>
                  <a:ea typeface="隶书" charset="0"/>
                </a:defRPr>
              </a:lvl5pPr>
              <a:lvl6pPr marL="2514600" indent="-228600" algn="ctr" eaLnBrk="0" fontAlgn="base" hangingPunct="0">
                <a:spcBef>
                  <a:spcPct val="0"/>
                </a:spcBef>
                <a:spcAft>
                  <a:spcPct val="0"/>
                </a:spcAft>
                <a:defRPr sz="2400">
                  <a:solidFill>
                    <a:schemeClr val="tx1"/>
                  </a:solidFill>
                  <a:latin typeface="Arial" charset="0"/>
                  <a:ea typeface="隶书" charset="0"/>
                </a:defRPr>
              </a:lvl6pPr>
              <a:lvl7pPr marL="2971800" indent="-228600" algn="ctr" eaLnBrk="0" fontAlgn="base" hangingPunct="0">
                <a:spcBef>
                  <a:spcPct val="0"/>
                </a:spcBef>
                <a:spcAft>
                  <a:spcPct val="0"/>
                </a:spcAft>
                <a:defRPr sz="2400">
                  <a:solidFill>
                    <a:schemeClr val="tx1"/>
                  </a:solidFill>
                  <a:latin typeface="Arial" charset="0"/>
                  <a:ea typeface="隶书" charset="0"/>
                </a:defRPr>
              </a:lvl7pPr>
              <a:lvl8pPr marL="3429000" indent="-228600" algn="ctr" eaLnBrk="0" fontAlgn="base" hangingPunct="0">
                <a:spcBef>
                  <a:spcPct val="0"/>
                </a:spcBef>
                <a:spcAft>
                  <a:spcPct val="0"/>
                </a:spcAft>
                <a:defRPr sz="2400">
                  <a:solidFill>
                    <a:schemeClr val="tx1"/>
                  </a:solidFill>
                  <a:latin typeface="Arial" charset="0"/>
                  <a:ea typeface="隶书" charset="0"/>
                </a:defRPr>
              </a:lvl8pPr>
              <a:lvl9pPr marL="3886200" indent="-228600" algn="ctr" eaLnBrk="0" fontAlgn="base" hangingPunct="0">
                <a:spcBef>
                  <a:spcPct val="0"/>
                </a:spcBef>
                <a:spcAft>
                  <a:spcPct val="0"/>
                </a:spcAft>
                <a:defRPr sz="2400">
                  <a:solidFill>
                    <a:schemeClr val="tx1"/>
                  </a:solidFill>
                  <a:latin typeface="Arial" charset="0"/>
                  <a:ea typeface="隶书" charset="0"/>
                </a:defRPr>
              </a:lvl9pPr>
            </a:lstStyle>
            <a:p>
              <a:pPr eaLnBrk="1" hangingPunct="1"/>
              <a:endParaRPr lang="zh-CN" altLang="en-US"/>
            </a:p>
          </p:txBody>
        </p:sp>
        <p:sp>
          <p:nvSpPr>
            <p:cNvPr id="11" name="AutoShape 10"/>
            <p:cNvSpPr>
              <a:spLocks/>
            </p:cNvSpPr>
            <p:nvPr/>
          </p:nvSpPr>
          <p:spPr bwMode="auto">
            <a:xfrm>
              <a:off x="8059" y="12294"/>
              <a:ext cx="226" cy="609"/>
            </a:xfrm>
            <a:prstGeom prst="rightBrace">
              <a:avLst>
                <a:gd name="adj1" fmla="val 22456"/>
                <a:gd name="adj2" fmla="val 52565"/>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sp>
          <p:nvSpPr>
            <p:cNvPr id="12" name="Line 11"/>
            <p:cNvSpPr>
              <a:spLocks noChangeShapeType="1"/>
            </p:cNvSpPr>
            <p:nvPr/>
          </p:nvSpPr>
          <p:spPr bwMode="auto">
            <a:xfrm>
              <a:off x="3305" y="12294"/>
              <a:ext cx="4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flipV="1">
              <a:off x="3758" y="11889"/>
              <a:ext cx="0" cy="4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a:off x="3758" y="11889"/>
              <a:ext cx="45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4"/>
            <p:cNvSpPr>
              <a:spLocks noChangeShapeType="1"/>
            </p:cNvSpPr>
            <p:nvPr/>
          </p:nvSpPr>
          <p:spPr bwMode="auto">
            <a:xfrm>
              <a:off x="5343" y="11889"/>
              <a:ext cx="2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5"/>
            <p:cNvSpPr>
              <a:spLocks noChangeShapeType="1"/>
            </p:cNvSpPr>
            <p:nvPr/>
          </p:nvSpPr>
          <p:spPr bwMode="auto">
            <a:xfrm>
              <a:off x="5569" y="11889"/>
              <a:ext cx="0" cy="6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6"/>
            <p:cNvSpPr>
              <a:spLocks noChangeShapeType="1"/>
            </p:cNvSpPr>
            <p:nvPr/>
          </p:nvSpPr>
          <p:spPr bwMode="auto">
            <a:xfrm>
              <a:off x="5569" y="12498"/>
              <a:ext cx="67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7"/>
            <p:cNvSpPr>
              <a:spLocks noChangeShapeType="1"/>
            </p:cNvSpPr>
            <p:nvPr/>
          </p:nvSpPr>
          <p:spPr bwMode="auto">
            <a:xfrm>
              <a:off x="3305" y="12701"/>
              <a:ext cx="294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 name="Text Box 18"/>
            <p:cNvSpPr txBox="1">
              <a:spLocks noChangeArrowheads="1"/>
            </p:cNvSpPr>
            <p:nvPr/>
          </p:nvSpPr>
          <p:spPr bwMode="auto">
            <a:xfrm>
              <a:off x="4210" y="12247"/>
              <a:ext cx="11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000">
                  <a:solidFill>
                    <a:schemeClr val="accent2"/>
                  </a:solidFill>
                  <a:latin typeface="Times New Roman" charset="0"/>
                </a:rPr>
                <a:t>寄存器</a:t>
              </a:r>
            </a:p>
          </p:txBody>
        </p:sp>
        <p:sp>
          <p:nvSpPr>
            <p:cNvPr id="20" name="Line 19"/>
            <p:cNvSpPr>
              <a:spLocks noChangeShapeType="1"/>
            </p:cNvSpPr>
            <p:nvPr/>
          </p:nvSpPr>
          <p:spPr bwMode="auto">
            <a:xfrm>
              <a:off x="6229" y="12351"/>
              <a:ext cx="1796"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Rectangle 20"/>
          <p:cNvSpPr>
            <a:spLocks noChangeArrowheads="1"/>
          </p:cNvSpPr>
          <p:nvPr/>
        </p:nvSpPr>
        <p:spPr bwMode="auto">
          <a:xfrm>
            <a:off x="3250475" y="6170023"/>
            <a:ext cx="2819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eaLnBrk="1" hangingPunct="1">
              <a:spcBef>
                <a:spcPct val="0"/>
              </a:spcBef>
              <a:buClrTx/>
              <a:buSzTx/>
              <a:buFontTx/>
              <a:buNone/>
            </a:pPr>
            <a:r>
              <a:rPr kumimoji="1" lang="zh-CN" altLang="en-US" sz="2200">
                <a:latin typeface="Microsoft YaHei" charset="-122"/>
                <a:ea typeface="Microsoft YaHei" charset="-122"/>
                <a:cs typeface="Microsoft YaHei" charset="-122"/>
              </a:rPr>
              <a:t>传递参数的一种方法 </a:t>
            </a:r>
          </a:p>
        </p:txBody>
      </p:sp>
    </p:spTree>
    <p:extLst>
      <p:ext uri="{BB962C8B-B14F-4D97-AF65-F5344CB8AC3E}">
        <p14:creationId xmlns:p14="http://schemas.microsoft.com/office/powerpoint/2010/main" val="7569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1.3.1</a:t>
            </a:r>
            <a:r>
              <a:rPr kumimoji="1" lang="zh-CN" altLang="en-US"/>
              <a:t> 基本服务和用户接口</a:t>
            </a:r>
          </a:p>
        </p:txBody>
      </p:sp>
      <p:sp>
        <p:nvSpPr>
          <p:cNvPr id="3" name="Content Placeholder 2"/>
          <p:cNvSpPr>
            <a:spLocks noGrp="1"/>
          </p:cNvSpPr>
          <p:nvPr>
            <p:ph idx="1"/>
          </p:nvPr>
        </p:nvSpPr>
        <p:spPr/>
        <p:txBody>
          <a:bodyPr/>
          <a:lstStyle/>
          <a:p>
            <a:r>
              <a:rPr kumimoji="1" lang="zh-CN" altLang="en-US"/>
              <a:t>共性服务：</a:t>
            </a:r>
          </a:p>
          <a:p>
            <a:pPr lvl="1"/>
            <a:r>
              <a:rPr kumimoji="1" lang="zh-CN" altLang="en-US">
                <a:solidFill>
                  <a:schemeClr val="accent1">
                    <a:lumMod val="75000"/>
                  </a:schemeClr>
                </a:solidFill>
              </a:rPr>
              <a:t>创建程序：</a:t>
            </a:r>
            <a:r>
              <a:rPr kumimoji="1" lang="zh-CN" altLang="en-US"/>
              <a:t>提供程序的编辑、调试、编译等生成工具</a:t>
            </a:r>
          </a:p>
          <a:p>
            <a:pPr lvl="1"/>
            <a:r>
              <a:rPr kumimoji="1" lang="zh-CN" altLang="en-US">
                <a:solidFill>
                  <a:schemeClr val="accent1">
                    <a:lumMod val="75000"/>
                  </a:schemeClr>
                </a:solidFill>
              </a:rPr>
              <a:t>执行程序：</a:t>
            </a:r>
            <a:r>
              <a:rPr kumimoji="1" lang="zh-CN" altLang="en-US"/>
              <a:t>装入内存、执行、异常报告、终止程序</a:t>
            </a:r>
          </a:p>
          <a:p>
            <a:pPr lvl="1"/>
            <a:r>
              <a:rPr kumimoji="1" lang="zh-CN" altLang="en-US">
                <a:solidFill>
                  <a:schemeClr val="accent1">
                    <a:lumMod val="75000"/>
                  </a:schemeClr>
                </a:solidFill>
              </a:rPr>
              <a:t>数据</a:t>
            </a:r>
            <a:r>
              <a:rPr kumimoji="1" lang="en-US" altLang="zh-CN">
                <a:solidFill>
                  <a:schemeClr val="accent1">
                    <a:lumMod val="75000"/>
                  </a:schemeClr>
                </a:solidFill>
              </a:rPr>
              <a:t>I/O</a:t>
            </a:r>
            <a:r>
              <a:rPr kumimoji="1" lang="zh-CN" altLang="en-US">
                <a:solidFill>
                  <a:schemeClr val="accent1">
                    <a:lumMod val="75000"/>
                  </a:schemeClr>
                </a:solidFill>
              </a:rPr>
              <a:t>：</a:t>
            </a:r>
            <a:r>
              <a:rPr kumimoji="1" lang="zh-CN" altLang="en-US"/>
              <a:t>以简单方式提供给用户进行</a:t>
            </a:r>
            <a:r>
              <a:rPr kumimoji="1" lang="en-US" altLang="zh-CN"/>
              <a:t>I/O</a:t>
            </a:r>
          </a:p>
          <a:p>
            <a:pPr lvl="1"/>
            <a:r>
              <a:rPr kumimoji="1" lang="zh-CN" altLang="en-US">
                <a:solidFill>
                  <a:schemeClr val="accent1">
                    <a:lumMod val="75000"/>
                  </a:schemeClr>
                </a:solidFill>
              </a:rPr>
              <a:t>信息存取：</a:t>
            </a:r>
            <a:r>
              <a:rPr kumimoji="1" lang="zh-CN" altLang="en-US"/>
              <a:t>文件操作 </a:t>
            </a:r>
          </a:p>
          <a:p>
            <a:pPr lvl="1"/>
            <a:r>
              <a:rPr kumimoji="1" lang="zh-CN" altLang="en-US">
                <a:solidFill>
                  <a:schemeClr val="accent1">
                    <a:lumMod val="75000"/>
                  </a:schemeClr>
                </a:solidFill>
              </a:rPr>
              <a:t>通信服务：</a:t>
            </a:r>
            <a:r>
              <a:rPr kumimoji="1" lang="zh-CN" altLang="en-US"/>
              <a:t>进程通信 </a:t>
            </a:r>
          </a:p>
          <a:p>
            <a:pPr lvl="1"/>
            <a:r>
              <a:rPr kumimoji="1" lang="zh-CN" altLang="en-US">
                <a:solidFill>
                  <a:schemeClr val="accent1">
                    <a:lumMod val="75000"/>
                  </a:schemeClr>
                </a:solidFill>
              </a:rPr>
              <a:t>错误检测和处理</a:t>
            </a:r>
            <a:r>
              <a:rPr kumimoji="1" lang="zh-CN" altLang="en-US"/>
              <a:t> </a:t>
            </a:r>
          </a:p>
          <a:p>
            <a:r>
              <a:rPr kumimoji="1" lang="zh-CN" altLang="en-US"/>
              <a:t>其他功能</a:t>
            </a:r>
            <a:r>
              <a:rPr kumimoji="1" lang="en-US" altLang="zh-CN"/>
              <a:t>:</a:t>
            </a:r>
          </a:p>
          <a:p>
            <a:pPr lvl="1"/>
            <a:r>
              <a:rPr kumimoji="1" lang="zh-CN" altLang="en-US">
                <a:solidFill>
                  <a:schemeClr val="accent1">
                    <a:lumMod val="75000"/>
                  </a:schemeClr>
                </a:solidFill>
              </a:rPr>
              <a:t>资源分配</a:t>
            </a:r>
          </a:p>
          <a:p>
            <a:pPr lvl="1"/>
            <a:r>
              <a:rPr kumimoji="1" lang="zh-CN" altLang="en-US">
                <a:solidFill>
                  <a:schemeClr val="accent1">
                    <a:lumMod val="75000"/>
                  </a:schemeClr>
                </a:solidFill>
              </a:rPr>
              <a:t>统计</a:t>
            </a:r>
          </a:p>
          <a:p>
            <a:pPr lvl="1"/>
            <a:r>
              <a:rPr kumimoji="1" lang="zh-CN" altLang="en-US">
                <a:solidFill>
                  <a:schemeClr val="accent1">
                    <a:lumMod val="75000"/>
                  </a:schemeClr>
                </a:solidFill>
              </a:rPr>
              <a:t>保护 </a:t>
            </a:r>
          </a:p>
          <a:p>
            <a:endParaRPr kumimoji="1" lang="zh-CN" altLang="en-US"/>
          </a:p>
        </p:txBody>
      </p:sp>
    </p:spTree>
    <p:extLst>
      <p:ext uri="{BB962C8B-B14F-4D97-AF65-F5344CB8AC3E}">
        <p14:creationId xmlns:p14="http://schemas.microsoft.com/office/powerpoint/2010/main" val="1027496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t>系统调用与函数调用的区别</a:t>
            </a:r>
            <a:endParaRPr kumimoji="1" lang="en-US" altLang="zh-CN"/>
          </a:p>
          <a:p>
            <a:pPr marL="914400" lvl="1" indent="-457200">
              <a:lnSpc>
                <a:spcPct val="150000"/>
              </a:lnSpc>
              <a:buFont typeface="+mj-lt"/>
              <a:buAutoNum type="arabicPeriod"/>
            </a:pPr>
            <a:r>
              <a:rPr kumimoji="1" lang="zh-CN" altLang="en-US">
                <a:solidFill>
                  <a:schemeClr val="accent1">
                    <a:lumMod val="75000"/>
                  </a:schemeClr>
                </a:solidFill>
              </a:rPr>
              <a:t>调用形式不同</a:t>
            </a:r>
          </a:p>
          <a:p>
            <a:pPr lvl="2">
              <a:lnSpc>
                <a:spcPct val="150000"/>
              </a:lnSpc>
            </a:pPr>
            <a:r>
              <a:rPr kumimoji="1" lang="zh-CN" altLang="en-US"/>
              <a:t>过程（函数）使用一般调用指令，其转向地址包含在跳转语句中</a:t>
            </a:r>
          </a:p>
          <a:p>
            <a:pPr lvl="2">
              <a:lnSpc>
                <a:spcPct val="150000"/>
              </a:lnSpc>
            </a:pPr>
            <a:r>
              <a:rPr kumimoji="1" lang="zh-CN" altLang="en-US"/>
              <a:t>系统调用不包含处理程序入口，仅仅提供功能号，按功能号调用</a:t>
            </a:r>
          </a:p>
          <a:p>
            <a:pPr marL="914400" lvl="1" indent="-457200">
              <a:lnSpc>
                <a:spcPct val="150000"/>
              </a:lnSpc>
              <a:buFont typeface="+mj-lt"/>
              <a:buAutoNum type="arabicPeriod"/>
            </a:pPr>
            <a:r>
              <a:rPr kumimoji="1" lang="zh-CN" altLang="en-US">
                <a:solidFill>
                  <a:schemeClr val="accent1">
                    <a:lumMod val="75000"/>
                  </a:schemeClr>
                </a:solidFill>
              </a:rPr>
              <a:t>被调用代码的位置不同</a:t>
            </a:r>
          </a:p>
          <a:p>
            <a:pPr lvl="2">
              <a:lnSpc>
                <a:spcPct val="150000"/>
              </a:lnSpc>
            </a:pPr>
            <a:r>
              <a:rPr kumimoji="1" lang="zh-CN" altLang="en-US"/>
              <a:t>在过程（函数）调用中，调用程序和被调用代码在同一程序内，经过连接编译后作为目标代码的一部分。当过程（函数）升级或修改时，必须重新编译连接</a:t>
            </a:r>
          </a:p>
          <a:p>
            <a:pPr lvl="2">
              <a:lnSpc>
                <a:spcPct val="150000"/>
              </a:lnSpc>
            </a:pPr>
            <a:r>
              <a:rPr kumimoji="1" lang="zh-CN" altLang="en-US"/>
              <a:t>系统调用的处理代码在调用程序之外（在操作系统中），系统调用处理代码升级或修改时，与调用程序无关 </a:t>
            </a:r>
          </a:p>
          <a:p>
            <a:pPr>
              <a:lnSpc>
                <a:spcPct val="150000"/>
              </a:lnSpc>
            </a:pPr>
            <a:endParaRPr kumimoji="1" lang="zh-CN" altLang="en-US"/>
          </a:p>
        </p:txBody>
      </p:sp>
    </p:spTree>
    <p:extLst>
      <p:ext uri="{BB962C8B-B14F-4D97-AF65-F5344CB8AC3E}">
        <p14:creationId xmlns:p14="http://schemas.microsoft.com/office/powerpoint/2010/main" val="481658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t>系统调用与函数调用的区别</a:t>
            </a:r>
            <a:endParaRPr kumimoji="1" lang="en-US" altLang="zh-CN"/>
          </a:p>
          <a:p>
            <a:pPr marL="914400" lvl="1" indent="-457200">
              <a:lnSpc>
                <a:spcPct val="150000"/>
              </a:lnSpc>
              <a:buFont typeface="+mj-lt"/>
              <a:buAutoNum type="arabicPeriod" startAt="3"/>
            </a:pPr>
            <a:r>
              <a:rPr kumimoji="1" lang="zh-CN" altLang="en-US">
                <a:solidFill>
                  <a:schemeClr val="accent1">
                    <a:lumMod val="75000"/>
                  </a:schemeClr>
                </a:solidFill>
              </a:rPr>
              <a:t>提供方式不同</a:t>
            </a:r>
          </a:p>
          <a:p>
            <a:pPr lvl="2">
              <a:lnSpc>
                <a:spcPct val="100000"/>
              </a:lnSpc>
            </a:pPr>
            <a:r>
              <a:rPr kumimoji="1" lang="zh-CN" altLang="en-US"/>
              <a:t>过程（函数）往往由编译系统提供，不同编译系统提供的过程（函数）可以不同</a:t>
            </a:r>
          </a:p>
          <a:p>
            <a:pPr lvl="2">
              <a:lnSpc>
                <a:spcPct val="100000"/>
              </a:lnSpc>
            </a:pPr>
            <a:r>
              <a:rPr kumimoji="1" lang="zh-CN" altLang="en-US"/>
              <a:t>系统调用由操作系统提供，一旦操作系统设计好，系统调用的功能、种类与数量就固定不变了</a:t>
            </a:r>
          </a:p>
          <a:p>
            <a:pPr marL="914400" lvl="1" indent="-457200">
              <a:lnSpc>
                <a:spcPct val="150000"/>
              </a:lnSpc>
              <a:buFont typeface="+mj-lt"/>
              <a:buAutoNum type="arabicPeriod" startAt="3"/>
            </a:pPr>
            <a:r>
              <a:rPr kumimoji="1" lang="zh-CN" altLang="en-US">
                <a:solidFill>
                  <a:schemeClr val="accent1">
                    <a:lumMod val="75000"/>
                  </a:schemeClr>
                </a:solidFill>
              </a:rPr>
              <a:t>调用实现不同</a:t>
            </a:r>
          </a:p>
          <a:p>
            <a:pPr lvl="2">
              <a:lnSpc>
                <a:spcPct val="100000"/>
              </a:lnSpc>
            </a:pPr>
            <a:r>
              <a:rPr kumimoji="1" lang="zh-CN" altLang="en-US"/>
              <a:t>程序使用一般机器指令（跳转指令）来调用过程（函数），是在用户态运行的</a:t>
            </a:r>
          </a:p>
          <a:p>
            <a:pPr lvl="2">
              <a:lnSpc>
                <a:spcPct val="100000"/>
              </a:lnSpc>
            </a:pPr>
            <a:r>
              <a:rPr kumimoji="1" lang="zh-CN" altLang="en-US"/>
              <a:t>程序执行系统调用，是通过中断机构来实现的，需要从用户态转变到核心态，在管理态执行 </a:t>
            </a:r>
          </a:p>
          <a:p>
            <a:pPr>
              <a:lnSpc>
                <a:spcPct val="150000"/>
              </a:lnSpc>
            </a:pPr>
            <a:endParaRPr kumimoji="1" lang="zh-CN" altLang="en-US"/>
          </a:p>
        </p:txBody>
      </p:sp>
    </p:spTree>
    <p:extLst>
      <p:ext uri="{BB962C8B-B14F-4D97-AF65-F5344CB8AC3E}">
        <p14:creationId xmlns:p14="http://schemas.microsoft.com/office/powerpoint/2010/main" val="2076409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1.3.3</a:t>
            </a:r>
            <a:r>
              <a:rPr kumimoji="1" lang="zh-CN" altLang="en-US"/>
              <a:t> 操作接口和系统程序</a:t>
            </a:r>
          </a:p>
        </p:txBody>
      </p:sp>
      <p:sp>
        <p:nvSpPr>
          <p:cNvPr id="3" name="Content Placeholder 2"/>
          <p:cNvSpPr>
            <a:spLocks noGrp="1"/>
          </p:cNvSpPr>
          <p:nvPr>
            <p:ph idx="1"/>
          </p:nvPr>
        </p:nvSpPr>
        <p:spPr/>
        <p:txBody>
          <a:bodyPr/>
          <a:lstStyle/>
          <a:p>
            <a:pPr>
              <a:lnSpc>
                <a:spcPct val="150000"/>
              </a:lnSpc>
            </a:pPr>
            <a:r>
              <a:rPr kumimoji="1" lang="zh-CN" altLang="en-US"/>
              <a:t>作业是用户提交给操作系统进行计算的一个独立任务</a:t>
            </a:r>
            <a:endParaRPr kumimoji="1" lang="en-US" altLang="zh-CN"/>
          </a:p>
          <a:p>
            <a:pPr>
              <a:lnSpc>
                <a:spcPct val="150000"/>
              </a:lnSpc>
            </a:pPr>
            <a:r>
              <a:rPr kumimoji="1" lang="zh-CN" altLang="en-US"/>
              <a:t>控制作业时，用到的两类作业级接口：</a:t>
            </a:r>
            <a:endParaRPr kumimoji="1" lang="en-US" altLang="zh-CN"/>
          </a:p>
          <a:p>
            <a:pPr lvl="1">
              <a:lnSpc>
                <a:spcPct val="150000"/>
              </a:lnSpc>
            </a:pPr>
            <a:r>
              <a:rPr kumimoji="1" lang="zh-CN" altLang="en-US">
                <a:solidFill>
                  <a:schemeClr val="accent1">
                    <a:lumMod val="75000"/>
                  </a:schemeClr>
                </a:solidFill>
              </a:rPr>
              <a:t>联机作业控制接口</a:t>
            </a:r>
            <a:r>
              <a:rPr kumimoji="1" lang="zh-CN" altLang="en-US"/>
              <a:t>：交互型作业处理</a:t>
            </a:r>
            <a:endParaRPr kumimoji="1" lang="en-US" altLang="zh-CN"/>
          </a:p>
          <a:p>
            <a:pPr lvl="2">
              <a:lnSpc>
                <a:spcPct val="150000"/>
              </a:lnSpc>
            </a:pPr>
            <a:r>
              <a:rPr kumimoji="1" lang="zh-CN" altLang="en-US"/>
              <a:t>字符型用户界面：字符界面（命令行、批处理）</a:t>
            </a:r>
            <a:endParaRPr kumimoji="1" lang="en-US" altLang="zh-CN"/>
          </a:p>
          <a:p>
            <a:pPr lvl="2">
              <a:lnSpc>
                <a:spcPct val="150000"/>
              </a:lnSpc>
            </a:pPr>
            <a:r>
              <a:rPr kumimoji="1" lang="zh-CN" altLang="en-US"/>
              <a:t>图形化用户界面</a:t>
            </a:r>
            <a:endParaRPr kumimoji="1" lang="en-US" altLang="zh-CN"/>
          </a:p>
          <a:p>
            <a:pPr lvl="1">
              <a:lnSpc>
                <a:spcPct val="150000"/>
              </a:lnSpc>
            </a:pPr>
            <a:r>
              <a:rPr kumimoji="1" lang="zh-CN" altLang="en-US">
                <a:solidFill>
                  <a:schemeClr val="accent1">
                    <a:lumMod val="75000"/>
                  </a:schemeClr>
                </a:solidFill>
              </a:rPr>
              <a:t>脱机作业控制接口</a:t>
            </a:r>
            <a:r>
              <a:rPr kumimoji="1" lang="zh-CN" altLang="en-US"/>
              <a:t>：批处理作业处理 </a:t>
            </a:r>
          </a:p>
        </p:txBody>
      </p:sp>
    </p:spTree>
    <p:extLst>
      <p:ext uri="{BB962C8B-B14F-4D97-AF65-F5344CB8AC3E}">
        <p14:creationId xmlns:p14="http://schemas.microsoft.com/office/powerpoint/2010/main" val="351552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1.3.3</a:t>
            </a:r>
            <a:r>
              <a:rPr kumimoji="1" lang="zh-CN" altLang="en-US"/>
              <a:t> 操作接口和系统程序</a:t>
            </a:r>
            <a:endParaRPr kumimoji="1" lang="zh-CN" altLang="en-US"/>
          </a:p>
        </p:txBody>
      </p:sp>
      <p:sp>
        <p:nvSpPr>
          <p:cNvPr id="3" name="Content Placeholder 2"/>
          <p:cNvSpPr>
            <a:spLocks noGrp="1"/>
          </p:cNvSpPr>
          <p:nvPr>
            <p:ph idx="1"/>
          </p:nvPr>
        </p:nvSpPr>
        <p:spPr>
          <a:xfrm>
            <a:off x="628650" y="1825625"/>
            <a:ext cx="7886700" cy="1740535"/>
          </a:xfrm>
        </p:spPr>
        <p:txBody>
          <a:bodyPr/>
          <a:lstStyle/>
          <a:p>
            <a:pPr>
              <a:lnSpc>
                <a:spcPct val="150000"/>
              </a:lnSpc>
            </a:pPr>
            <a:r>
              <a:rPr kumimoji="1" lang="zh-CN" altLang="en-US"/>
              <a:t>命令行方式是以命令为基本单位来完成预定的工作任务</a:t>
            </a:r>
          </a:p>
          <a:p>
            <a:pPr lvl="1">
              <a:lnSpc>
                <a:spcPct val="150000"/>
              </a:lnSpc>
            </a:pPr>
            <a:r>
              <a:rPr kumimoji="1" lang="zh-CN" altLang="en-US"/>
              <a:t>每个命令以命令行的形式输入并提交给系统</a:t>
            </a:r>
          </a:p>
          <a:p>
            <a:pPr lvl="1">
              <a:lnSpc>
                <a:spcPct val="150000"/>
              </a:lnSpc>
            </a:pPr>
            <a:r>
              <a:rPr kumimoji="1" lang="zh-CN" altLang="en-US"/>
              <a:t>一个命令行由命令动词和一组参数构成，其一般形式如下： </a:t>
            </a:r>
          </a:p>
          <a:p>
            <a:pPr>
              <a:lnSpc>
                <a:spcPct val="150000"/>
              </a:lnSpc>
            </a:pPr>
            <a:endParaRPr kumimoji="1" lang="zh-CN" altLang="en-US"/>
          </a:p>
        </p:txBody>
      </p:sp>
      <p:sp>
        <p:nvSpPr>
          <p:cNvPr id="4" name="Content Placeholder 2"/>
          <p:cNvSpPr txBox="1">
            <a:spLocks/>
          </p:cNvSpPr>
          <p:nvPr/>
        </p:nvSpPr>
        <p:spPr>
          <a:xfrm>
            <a:off x="705393" y="3883540"/>
            <a:ext cx="7543801" cy="528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FontTx/>
              <a:buNone/>
              <a:defRPr/>
            </a:pPr>
            <a:r>
              <a:rPr kumimoji="1" lang="en-US" altLang="zh-CN" i="1" dirty="0" smtClean="0"/>
              <a:t>Command</a:t>
            </a:r>
            <a:r>
              <a:rPr kumimoji="1" lang="en-US" altLang="zh-CN" i="1" dirty="0"/>
              <a:t>	</a:t>
            </a:r>
            <a:r>
              <a:rPr kumimoji="1" lang="en-US" altLang="zh-CN" i="1" dirty="0" smtClean="0"/>
              <a:t>Option(s)</a:t>
            </a:r>
            <a:r>
              <a:rPr kumimoji="1" lang="zh-CN" altLang="en-US" i="1" dirty="0" smtClean="0"/>
              <a:t> </a:t>
            </a:r>
            <a:r>
              <a:rPr kumimoji="1" lang="en-US" altLang="zh-CN" i="1" dirty="0" smtClean="0"/>
              <a:t>	Argument(s)</a:t>
            </a:r>
            <a:endParaRPr kumimoji="1" lang="zh-CN" altLang="en-US" i="1" dirty="0"/>
          </a:p>
        </p:txBody>
      </p:sp>
      <p:sp>
        <p:nvSpPr>
          <p:cNvPr id="5" name="Rectangle 4"/>
          <p:cNvSpPr/>
          <p:nvPr/>
        </p:nvSpPr>
        <p:spPr>
          <a:xfrm>
            <a:off x="561705" y="4613255"/>
            <a:ext cx="7994468" cy="461665"/>
          </a:xfrm>
          <a:prstGeom prst="rect">
            <a:avLst/>
          </a:prstGeom>
        </p:spPr>
        <p:txBody>
          <a:bodyPr wrap="square">
            <a:spAutoFit/>
          </a:bodyPr>
          <a:lstStyle/>
          <a:p>
            <a:pPr algn="ctr"/>
            <a:r>
              <a:rPr kumimoji="1" lang="en-US" altLang="zh-CN" sz="2400" dirty="0" err="1">
                <a:solidFill>
                  <a:srgbClr val="FF0000"/>
                </a:solidFill>
              </a:rPr>
              <a:t>ls</a:t>
            </a:r>
            <a:r>
              <a:rPr kumimoji="1" lang="en-US" altLang="zh-CN" sz="2400" dirty="0">
                <a:solidFill>
                  <a:srgbClr val="FF0000"/>
                </a:solidFill>
              </a:rPr>
              <a:t> [-</a:t>
            </a:r>
            <a:r>
              <a:rPr kumimoji="1" lang="en-US" altLang="zh-CN" sz="2400" b="1" dirty="0">
                <a:solidFill>
                  <a:srgbClr val="FF0000"/>
                </a:solidFill>
              </a:rPr>
              <a:t>ABCFGHLOPRSTUW@abcdefghiklmnopqrstuwx1</a:t>
            </a:r>
            <a:r>
              <a:rPr kumimoji="1" lang="en-US" altLang="zh-CN" sz="2400" dirty="0">
                <a:solidFill>
                  <a:srgbClr val="FF0000"/>
                </a:solidFill>
              </a:rPr>
              <a:t>] [</a:t>
            </a:r>
            <a:r>
              <a:rPr kumimoji="1" lang="en-US" altLang="zh-CN" sz="2400" i="1" dirty="0">
                <a:solidFill>
                  <a:srgbClr val="FF0000"/>
                </a:solidFill>
              </a:rPr>
              <a:t>file</a:t>
            </a:r>
            <a:r>
              <a:rPr kumimoji="1" lang="en-US" altLang="zh-CN" sz="2400" dirty="0">
                <a:solidFill>
                  <a:srgbClr val="FF0000"/>
                </a:solidFill>
              </a:rPr>
              <a:t> ...]</a:t>
            </a:r>
            <a:r>
              <a:rPr kumimoji="1" lang="zh-CN" altLang="en-US" sz="2400" dirty="0"/>
              <a:t>  </a:t>
            </a:r>
            <a:endParaRPr kumimoji="1" lang="zh-CN" altLang="en-US" sz="2400" dirty="0"/>
          </a:p>
        </p:txBody>
      </p:sp>
    </p:spTree>
    <p:extLst>
      <p:ext uri="{BB962C8B-B14F-4D97-AF65-F5344CB8AC3E}">
        <p14:creationId xmlns:p14="http://schemas.microsoft.com/office/powerpoint/2010/main" val="1718735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1.3.3</a:t>
            </a:r>
            <a:r>
              <a:rPr kumimoji="1" lang="zh-CN" altLang="en-US"/>
              <a:t> 操作接口和系统程序</a:t>
            </a:r>
            <a:endParaRPr kumimoji="1" lang="zh-CN" altLang="en-US"/>
          </a:p>
        </p:txBody>
      </p:sp>
      <p:sp>
        <p:nvSpPr>
          <p:cNvPr id="3" name="Content Placeholder 2"/>
          <p:cNvSpPr>
            <a:spLocks noGrp="1"/>
          </p:cNvSpPr>
          <p:nvPr>
            <p:ph idx="1"/>
          </p:nvPr>
        </p:nvSpPr>
        <p:spPr/>
        <p:txBody>
          <a:bodyPr/>
          <a:lstStyle/>
          <a:p>
            <a:r>
              <a:rPr kumimoji="1" lang="en-US" altLang="zh-CN"/>
              <a:t>Linux</a:t>
            </a:r>
            <a:r>
              <a:rPr kumimoji="1" lang="zh-CN" altLang="en-US"/>
              <a:t>常用的五大类命令： </a:t>
            </a:r>
          </a:p>
          <a:p>
            <a:pPr marL="914400" lvl="1" indent="-457200">
              <a:buFont typeface="+mj-lt"/>
              <a:buAutoNum type="arabicPeriod"/>
            </a:pPr>
            <a:r>
              <a:rPr kumimoji="1" lang="zh-CN" altLang="en-US"/>
              <a:t>文件管理类</a:t>
            </a:r>
          </a:p>
          <a:p>
            <a:pPr lvl="2"/>
            <a:r>
              <a:rPr kumimoji="1" lang="en-US" altLang="zh-CN"/>
              <a:t>cd</a:t>
            </a:r>
            <a:r>
              <a:rPr kumimoji="1" lang="zh-CN" altLang="en-US"/>
              <a:t>、</a:t>
            </a:r>
            <a:r>
              <a:rPr kumimoji="1" lang="en-US" altLang="zh-CN"/>
              <a:t>chmod</a:t>
            </a:r>
            <a:r>
              <a:rPr kumimoji="1" lang="zh-CN" altLang="en-US"/>
              <a:t>、</a:t>
            </a:r>
            <a:r>
              <a:rPr kumimoji="1" lang="en-US" altLang="zh-CN"/>
              <a:t>chgrp</a:t>
            </a:r>
            <a:r>
              <a:rPr kumimoji="1" lang="zh-CN" altLang="en-US"/>
              <a:t>、</a:t>
            </a:r>
            <a:r>
              <a:rPr kumimoji="1" lang="en-US" altLang="zh-CN"/>
              <a:t>comm</a:t>
            </a:r>
            <a:r>
              <a:rPr kumimoji="1" lang="zh-CN" altLang="en-US"/>
              <a:t>、</a:t>
            </a:r>
            <a:r>
              <a:rPr kumimoji="1" lang="en-US" altLang="zh-CN"/>
              <a:t>cp</a:t>
            </a:r>
            <a:r>
              <a:rPr kumimoji="1" lang="zh-CN" altLang="en-US"/>
              <a:t>、</a:t>
            </a:r>
            <a:r>
              <a:rPr kumimoji="1" lang="en-US" altLang="zh-CN"/>
              <a:t>crypt</a:t>
            </a:r>
            <a:r>
              <a:rPr kumimoji="1" lang="zh-CN" altLang="en-US"/>
              <a:t>、</a:t>
            </a:r>
            <a:r>
              <a:rPr kumimoji="1" lang="en-US" altLang="zh-CN"/>
              <a:t>diff</a:t>
            </a:r>
            <a:r>
              <a:rPr kumimoji="1" lang="zh-CN" altLang="en-US"/>
              <a:t>、</a:t>
            </a:r>
            <a:r>
              <a:rPr kumimoji="1" lang="en-US" altLang="zh-CN"/>
              <a:t>file</a:t>
            </a:r>
            <a:r>
              <a:rPr kumimoji="1" lang="zh-CN" altLang="en-US"/>
              <a:t>、</a:t>
            </a:r>
            <a:r>
              <a:rPr kumimoji="1" lang="en-US" altLang="zh-CN"/>
              <a:t>find</a:t>
            </a:r>
            <a:r>
              <a:rPr kumimoji="1" lang="zh-CN" altLang="en-US"/>
              <a:t>、</a:t>
            </a:r>
            <a:r>
              <a:rPr kumimoji="1" lang="en-US" altLang="zh-CN"/>
              <a:t>ln</a:t>
            </a:r>
            <a:r>
              <a:rPr kumimoji="1" lang="zh-CN" altLang="en-US"/>
              <a:t>、  </a:t>
            </a:r>
            <a:r>
              <a:rPr kumimoji="1" lang="en-US" altLang="zh-CN"/>
              <a:t>ls</a:t>
            </a:r>
            <a:r>
              <a:rPr kumimoji="1" lang="zh-CN" altLang="en-US"/>
              <a:t>、</a:t>
            </a:r>
            <a:r>
              <a:rPr kumimoji="1" lang="en-US" altLang="zh-CN"/>
              <a:t>mkdir</a:t>
            </a:r>
            <a:r>
              <a:rPr kumimoji="1" lang="zh-CN" altLang="en-US"/>
              <a:t>、</a:t>
            </a:r>
            <a:r>
              <a:rPr kumimoji="1" lang="en-US" altLang="zh-CN"/>
              <a:t>mv</a:t>
            </a:r>
            <a:r>
              <a:rPr kumimoji="1" lang="zh-CN" altLang="en-US"/>
              <a:t>、</a:t>
            </a:r>
            <a:r>
              <a:rPr kumimoji="1" lang="en-US" altLang="zh-CN"/>
              <a:t>od</a:t>
            </a:r>
            <a:r>
              <a:rPr kumimoji="1" lang="zh-CN" altLang="en-US"/>
              <a:t>、</a:t>
            </a:r>
            <a:r>
              <a:rPr kumimoji="1" lang="en-US" altLang="zh-CN"/>
              <a:t>pr</a:t>
            </a:r>
            <a:r>
              <a:rPr kumimoji="1" lang="zh-CN" altLang="en-US"/>
              <a:t>、</a:t>
            </a:r>
            <a:r>
              <a:rPr kumimoji="1" lang="en-US" altLang="zh-CN"/>
              <a:t>pwd</a:t>
            </a:r>
            <a:r>
              <a:rPr kumimoji="1" lang="zh-CN" altLang="en-US"/>
              <a:t>、</a:t>
            </a:r>
            <a:r>
              <a:rPr kumimoji="1" lang="en-US" altLang="zh-CN"/>
              <a:t>rm</a:t>
            </a:r>
            <a:r>
              <a:rPr kumimoji="1" lang="zh-CN" altLang="en-US"/>
              <a:t>、</a:t>
            </a:r>
            <a:r>
              <a:rPr kumimoji="1" lang="en-US" altLang="zh-CN"/>
              <a:t>rmdir</a:t>
            </a:r>
          </a:p>
          <a:p>
            <a:pPr marL="914400" lvl="1" indent="-457200">
              <a:buFont typeface="+mj-lt"/>
              <a:buAutoNum type="arabicPeriod"/>
            </a:pPr>
            <a:r>
              <a:rPr kumimoji="1" lang="zh-CN" altLang="en-US"/>
              <a:t>进程管理类</a:t>
            </a:r>
          </a:p>
          <a:p>
            <a:pPr lvl="2"/>
            <a:r>
              <a:rPr kumimoji="1" lang="en-US" altLang="zh-CN"/>
              <a:t>at</a:t>
            </a:r>
            <a:r>
              <a:rPr kumimoji="1" lang="zh-CN" altLang="en-US"/>
              <a:t>、</a:t>
            </a:r>
            <a:r>
              <a:rPr kumimoji="1" lang="en-US" altLang="zh-CN"/>
              <a:t>kill</a:t>
            </a:r>
            <a:r>
              <a:rPr kumimoji="1" lang="zh-CN" altLang="en-US"/>
              <a:t>、</a:t>
            </a:r>
            <a:r>
              <a:rPr kumimoji="1" lang="en-US" altLang="zh-CN"/>
              <a:t>mail</a:t>
            </a:r>
            <a:r>
              <a:rPr kumimoji="1" lang="zh-CN" altLang="en-US"/>
              <a:t>、</a:t>
            </a:r>
            <a:r>
              <a:rPr kumimoji="1" lang="en-US" altLang="zh-CN"/>
              <a:t>nice</a:t>
            </a:r>
            <a:r>
              <a:rPr kumimoji="1" lang="zh-CN" altLang="en-US"/>
              <a:t>、</a:t>
            </a:r>
            <a:r>
              <a:rPr kumimoji="1" lang="en-US" altLang="zh-CN"/>
              <a:t>nohup</a:t>
            </a:r>
            <a:r>
              <a:rPr kumimoji="1" lang="zh-CN" altLang="en-US"/>
              <a:t>、</a:t>
            </a:r>
            <a:r>
              <a:rPr kumimoji="1" lang="en-US" altLang="zh-CN"/>
              <a:t>ps</a:t>
            </a:r>
            <a:r>
              <a:rPr kumimoji="1" lang="zh-CN" altLang="en-US"/>
              <a:t>、</a:t>
            </a:r>
            <a:r>
              <a:rPr kumimoji="1" lang="en-US" altLang="zh-CN"/>
              <a:t>time</a:t>
            </a:r>
            <a:r>
              <a:rPr kumimoji="1" lang="zh-CN" altLang="en-US"/>
              <a:t>、</a:t>
            </a:r>
            <a:r>
              <a:rPr kumimoji="1" lang="en-US" altLang="zh-CN"/>
              <a:t>write</a:t>
            </a:r>
            <a:r>
              <a:rPr kumimoji="1" lang="zh-CN" altLang="en-US"/>
              <a:t>、</a:t>
            </a:r>
            <a:r>
              <a:rPr kumimoji="1" lang="en-US" altLang="zh-CN"/>
              <a:t>mesg </a:t>
            </a:r>
          </a:p>
          <a:p>
            <a:pPr marL="914400" lvl="1" indent="-457200">
              <a:buFont typeface="+mj-lt"/>
              <a:buAutoNum type="arabicPeriod"/>
            </a:pPr>
            <a:r>
              <a:rPr kumimoji="1" lang="zh-CN" altLang="en-US"/>
              <a:t>文本加工类</a:t>
            </a:r>
          </a:p>
          <a:p>
            <a:pPr lvl="2"/>
            <a:r>
              <a:rPr kumimoji="1" lang="en-US" altLang="zh-CN"/>
              <a:t>cat</a:t>
            </a:r>
            <a:r>
              <a:rPr kumimoji="1" lang="zh-CN" altLang="en-US"/>
              <a:t>、</a:t>
            </a:r>
            <a:r>
              <a:rPr kumimoji="1" lang="en-US" altLang="zh-CN"/>
              <a:t>crypt</a:t>
            </a:r>
            <a:r>
              <a:rPr kumimoji="1" lang="zh-CN" altLang="en-US"/>
              <a:t>、</a:t>
            </a:r>
            <a:r>
              <a:rPr kumimoji="1" lang="en-US" altLang="zh-CN"/>
              <a:t>grep</a:t>
            </a:r>
            <a:r>
              <a:rPr kumimoji="1" lang="zh-CN" altLang="en-US"/>
              <a:t>、</a:t>
            </a:r>
            <a:r>
              <a:rPr kumimoji="1" lang="en-US" altLang="zh-CN"/>
              <a:t>norff</a:t>
            </a:r>
            <a:r>
              <a:rPr kumimoji="1" lang="zh-CN" altLang="en-US"/>
              <a:t>、</a:t>
            </a:r>
            <a:r>
              <a:rPr kumimoji="1" lang="en-US" altLang="zh-CN"/>
              <a:t>uniq</a:t>
            </a:r>
            <a:r>
              <a:rPr kumimoji="1" lang="zh-CN" altLang="en-US"/>
              <a:t>、</a:t>
            </a:r>
            <a:r>
              <a:rPr kumimoji="1" lang="en-US" altLang="zh-CN"/>
              <a:t>wc</a:t>
            </a:r>
            <a:r>
              <a:rPr kumimoji="1" lang="zh-CN" altLang="en-US"/>
              <a:t>、</a:t>
            </a:r>
            <a:r>
              <a:rPr kumimoji="1" lang="en-US" altLang="zh-CN"/>
              <a:t>sort</a:t>
            </a:r>
            <a:r>
              <a:rPr kumimoji="1" lang="zh-CN" altLang="en-US"/>
              <a:t>、</a:t>
            </a:r>
            <a:r>
              <a:rPr kumimoji="1" lang="en-US" altLang="zh-CN"/>
              <a:t>spell</a:t>
            </a:r>
            <a:r>
              <a:rPr kumimoji="1" lang="zh-CN" altLang="en-US"/>
              <a:t>、</a:t>
            </a:r>
            <a:r>
              <a:rPr kumimoji="1" lang="en-US" altLang="zh-CN"/>
              <a:t>tail</a:t>
            </a:r>
            <a:r>
              <a:rPr kumimoji="1" lang="zh-CN" altLang="en-US"/>
              <a:t>、</a:t>
            </a:r>
            <a:r>
              <a:rPr kumimoji="1" lang="en-US" altLang="zh-CN"/>
              <a:t>troff</a:t>
            </a:r>
          </a:p>
          <a:p>
            <a:pPr marL="914400" lvl="1" indent="-457200">
              <a:buFont typeface="+mj-lt"/>
              <a:buAutoNum type="arabicPeriod"/>
            </a:pPr>
            <a:r>
              <a:rPr kumimoji="1" lang="zh-CN" altLang="en-US"/>
              <a:t>软件开发类</a:t>
            </a:r>
          </a:p>
          <a:p>
            <a:pPr lvl="2"/>
            <a:r>
              <a:rPr kumimoji="1" lang="en-US" altLang="zh-CN"/>
              <a:t>cc</a:t>
            </a:r>
            <a:r>
              <a:rPr kumimoji="1" lang="zh-CN" altLang="en-US"/>
              <a:t>、</a:t>
            </a:r>
            <a:r>
              <a:rPr kumimoji="1" lang="en-US" altLang="zh-CN"/>
              <a:t>f77</a:t>
            </a:r>
            <a:r>
              <a:rPr kumimoji="1" lang="zh-CN" altLang="en-US"/>
              <a:t>、</a:t>
            </a:r>
            <a:r>
              <a:rPr kumimoji="1" lang="en-US" altLang="zh-CN"/>
              <a:t>login</a:t>
            </a:r>
            <a:r>
              <a:rPr kumimoji="1" lang="zh-CN" altLang="en-US"/>
              <a:t>、</a:t>
            </a:r>
            <a:r>
              <a:rPr kumimoji="1" lang="en-US" altLang="zh-CN"/>
              <a:t>logout</a:t>
            </a:r>
            <a:r>
              <a:rPr kumimoji="1" lang="zh-CN" altLang="en-US"/>
              <a:t>、</a:t>
            </a:r>
            <a:r>
              <a:rPr kumimoji="1" lang="en-US" altLang="zh-CN"/>
              <a:t>size</a:t>
            </a:r>
            <a:r>
              <a:rPr kumimoji="1" lang="zh-CN" altLang="en-US"/>
              <a:t>、</a:t>
            </a:r>
            <a:r>
              <a:rPr kumimoji="1" lang="en-US" altLang="zh-CN"/>
              <a:t>yacc</a:t>
            </a:r>
            <a:r>
              <a:rPr kumimoji="1" lang="zh-CN" altLang="en-US"/>
              <a:t>、</a:t>
            </a:r>
            <a:r>
              <a:rPr kumimoji="1" lang="en-US" altLang="zh-CN"/>
              <a:t>vi</a:t>
            </a:r>
            <a:r>
              <a:rPr kumimoji="1" lang="zh-CN" altLang="en-US"/>
              <a:t>、</a:t>
            </a:r>
            <a:r>
              <a:rPr kumimoji="1" lang="en-US" altLang="zh-CN"/>
              <a:t>emacs</a:t>
            </a:r>
            <a:r>
              <a:rPr kumimoji="1" lang="zh-CN" altLang="en-US"/>
              <a:t>、</a:t>
            </a:r>
            <a:r>
              <a:rPr kumimoji="1" lang="en-US" altLang="zh-CN"/>
              <a:t>dbs</a:t>
            </a:r>
            <a:r>
              <a:rPr kumimoji="1" lang="zh-CN" altLang="en-US"/>
              <a:t>、</a:t>
            </a:r>
            <a:r>
              <a:rPr kumimoji="1" lang="en-US" altLang="zh-CN"/>
              <a:t>lex</a:t>
            </a:r>
            <a:r>
              <a:rPr kumimoji="1" lang="zh-CN" altLang="en-US"/>
              <a:t>、</a:t>
            </a:r>
            <a:r>
              <a:rPr kumimoji="1" lang="en-US" altLang="zh-CN"/>
              <a:t>make</a:t>
            </a:r>
            <a:r>
              <a:rPr kumimoji="1" lang="zh-CN" altLang="en-US"/>
              <a:t>、</a:t>
            </a:r>
            <a:r>
              <a:rPr kumimoji="1" lang="en-US" altLang="zh-CN"/>
              <a:t>lint</a:t>
            </a:r>
            <a:r>
              <a:rPr kumimoji="1" lang="zh-CN" altLang="en-US"/>
              <a:t>、</a:t>
            </a:r>
            <a:r>
              <a:rPr kumimoji="1" lang="en-US" altLang="zh-CN"/>
              <a:t>ld</a:t>
            </a:r>
          </a:p>
          <a:p>
            <a:pPr marL="914400" lvl="1" indent="-457200">
              <a:buFont typeface="+mj-lt"/>
              <a:buAutoNum type="arabicPeriod"/>
            </a:pPr>
            <a:r>
              <a:rPr kumimoji="1" lang="zh-CN" altLang="en-US"/>
              <a:t>系统维护类</a:t>
            </a:r>
          </a:p>
          <a:p>
            <a:pPr lvl="2"/>
            <a:r>
              <a:rPr kumimoji="1" lang="en-US" altLang="zh-CN"/>
              <a:t>date</a:t>
            </a:r>
            <a:r>
              <a:rPr kumimoji="1" lang="zh-CN" altLang="en-US"/>
              <a:t>、</a:t>
            </a:r>
            <a:r>
              <a:rPr kumimoji="1" lang="en-US" altLang="zh-CN"/>
              <a:t>man</a:t>
            </a:r>
            <a:r>
              <a:rPr kumimoji="1" lang="zh-CN" altLang="en-US"/>
              <a:t>、</a:t>
            </a:r>
            <a:r>
              <a:rPr kumimoji="1" lang="en-US" altLang="zh-CN"/>
              <a:t>passwd</a:t>
            </a:r>
            <a:r>
              <a:rPr kumimoji="1" lang="zh-CN" altLang="en-US"/>
              <a:t>、</a:t>
            </a:r>
            <a:r>
              <a:rPr kumimoji="1" lang="en-US" altLang="zh-CN"/>
              <a:t>stty</a:t>
            </a:r>
            <a:r>
              <a:rPr kumimoji="1" lang="zh-CN" altLang="en-US"/>
              <a:t>、</a:t>
            </a:r>
            <a:r>
              <a:rPr kumimoji="1" lang="en-US" altLang="zh-CN"/>
              <a:t>tty</a:t>
            </a:r>
            <a:r>
              <a:rPr kumimoji="1" lang="zh-CN" altLang="en-US"/>
              <a:t>、</a:t>
            </a:r>
            <a:r>
              <a:rPr kumimoji="1" lang="en-US" altLang="zh-CN"/>
              <a:t>who </a:t>
            </a:r>
          </a:p>
          <a:p>
            <a:endParaRPr kumimoji="1" lang="zh-CN" altLang="en-US"/>
          </a:p>
        </p:txBody>
      </p:sp>
    </p:spTree>
    <p:extLst>
      <p:ext uri="{BB962C8B-B14F-4D97-AF65-F5344CB8AC3E}">
        <p14:creationId xmlns:p14="http://schemas.microsoft.com/office/powerpoint/2010/main" val="466527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1.3.3</a:t>
            </a:r>
            <a:r>
              <a:rPr kumimoji="1" lang="zh-CN" altLang="en-US"/>
              <a:t> 操作接口和系统程序</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命令解释程序</a:t>
            </a:r>
            <a:endParaRPr kumimoji="1" lang="en-US" altLang="zh-CN">
              <a:solidFill>
                <a:schemeClr val="accent1">
                  <a:lumMod val="75000"/>
                </a:schemeClr>
              </a:solidFill>
            </a:endParaRPr>
          </a:p>
          <a:p>
            <a:pPr lvl="1">
              <a:lnSpc>
                <a:spcPct val="150000"/>
              </a:lnSpc>
            </a:pPr>
            <a:r>
              <a:rPr kumimoji="1" lang="zh-CN" altLang="en-US">
                <a:solidFill>
                  <a:schemeClr val="accent4">
                    <a:lumMod val="75000"/>
                  </a:schemeClr>
                </a:solidFill>
              </a:rPr>
              <a:t>主要功能：</a:t>
            </a:r>
            <a:r>
              <a:rPr kumimoji="1" lang="zh-CN" altLang="en-US"/>
              <a:t>接受和执行一条用户从键盘输入的命令，它通常保存一张命令名字（动词）表，其中记录着所有操作命令及其处理程序的入口地址或有关信息</a:t>
            </a:r>
          </a:p>
          <a:p>
            <a:pPr lvl="1">
              <a:lnSpc>
                <a:spcPct val="150000"/>
              </a:lnSpc>
            </a:pPr>
            <a:r>
              <a:rPr kumimoji="1" lang="zh-CN" altLang="en-US"/>
              <a:t>当新的批作业被启动，或新的交互型用户登录时，系统就自动地执行命令解释程序，它负责读入控制卡或命令行，并作出相应解释和执行 </a:t>
            </a:r>
          </a:p>
          <a:p>
            <a:pPr lvl="1">
              <a:lnSpc>
                <a:spcPct val="150000"/>
              </a:lnSpc>
            </a:pPr>
            <a:endParaRPr kumimoji="1" lang="zh-CN" altLang="en-US"/>
          </a:p>
        </p:txBody>
      </p:sp>
    </p:spTree>
    <p:extLst>
      <p:ext uri="{BB962C8B-B14F-4D97-AF65-F5344CB8AC3E}">
        <p14:creationId xmlns:p14="http://schemas.microsoft.com/office/powerpoint/2010/main" val="426273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1.3.3</a:t>
            </a:r>
            <a:r>
              <a:rPr kumimoji="1" lang="zh-CN" altLang="en-US"/>
              <a:t> 操作接口和系统程序</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命令解释程序</a:t>
            </a:r>
            <a:endParaRPr kumimoji="1" lang="en-US" altLang="zh-CN">
              <a:solidFill>
                <a:schemeClr val="accent1">
                  <a:lumMod val="75000"/>
                </a:schemeClr>
              </a:solidFill>
            </a:endParaRPr>
          </a:p>
          <a:p>
            <a:pPr lvl="1">
              <a:lnSpc>
                <a:spcPct val="150000"/>
              </a:lnSpc>
            </a:pPr>
            <a:r>
              <a:rPr kumimoji="1" lang="zh-CN" altLang="en-US">
                <a:solidFill>
                  <a:schemeClr val="accent4">
                    <a:lumMod val="75000"/>
                  </a:schemeClr>
                </a:solidFill>
              </a:rPr>
              <a:t>处理过程：</a:t>
            </a:r>
            <a:r>
              <a:rPr kumimoji="1" lang="zh-CN" altLang="en-US"/>
              <a:t>系统启动命令解释程序，输出命令提示符，等待键盘中断。用户打入命令并按回车换行，申请键盘中断</a:t>
            </a:r>
          </a:p>
          <a:p>
            <a:pPr lvl="1">
              <a:lnSpc>
                <a:spcPct val="150000"/>
              </a:lnSpc>
            </a:pPr>
            <a:r>
              <a:rPr kumimoji="1" lang="en-US" altLang="zh-CN"/>
              <a:t>CPU</a:t>
            </a:r>
            <a:r>
              <a:rPr kumimoji="1" lang="zh-CN" altLang="en-US"/>
              <a:t>响应后，控制权交给命令解释程序，它读入命令缓冲区内容，分析命令、接受参数</a:t>
            </a:r>
          </a:p>
          <a:p>
            <a:pPr lvl="1">
              <a:lnSpc>
                <a:spcPct val="150000"/>
              </a:lnSpc>
            </a:pPr>
            <a:r>
              <a:rPr kumimoji="1" lang="zh-CN" altLang="en-US"/>
              <a:t>若为简单命令立即转向命令处理代码执行。否则查找命令处理文件，装入主存，传递参数，将控制权交给其执行</a:t>
            </a:r>
          </a:p>
          <a:p>
            <a:pPr lvl="1">
              <a:lnSpc>
                <a:spcPct val="150000"/>
              </a:lnSpc>
            </a:pPr>
            <a:r>
              <a:rPr kumimoji="1" lang="zh-CN" altLang="en-US"/>
              <a:t>命令处理结束后，再次输出命令提示符，等待下一条命令 </a:t>
            </a:r>
          </a:p>
          <a:p>
            <a:pPr>
              <a:lnSpc>
                <a:spcPct val="150000"/>
              </a:lnSpc>
            </a:pPr>
            <a:endParaRPr kumimoji="1" lang="zh-CN" altLang="en-US"/>
          </a:p>
        </p:txBody>
      </p:sp>
    </p:spTree>
    <p:extLst>
      <p:ext uri="{BB962C8B-B14F-4D97-AF65-F5344CB8AC3E}">
        <p14:creationId xmlns:p14="http://schemas.microsoft.com/office/powerpoint/2010/main" val="1373118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1.3.3</a:t>
            </a:r>
            <a:r>
              <a:rPr kumimoji="1" lang="zh-CN" altLang="en-US"/>
              <a:t> 操作接口和系统程序</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命令解释程序</a:t>
            </a:r>
            <a:endParaRPr kumimoji="1" lang="en-US" altLang="zh-CN">
              <a:solidFill>
                <a:schemeClr val="accent1">
                  <a:lumMod val="75000"/>
                </a:schemeClr>
              </a:solidFill>
            </a:endParaRPr>
          </a:p>
          <a:p>
            <a:pPr lvl="1">
              <a:lnSpc>
                <a:spcPct val="150000"/>
              </a:lnSpc>
            </a:pPr>
            <a:r>
              <a:rPr kumimoji="1" lang="zh-CN" altLang="en-US">
                <a:solidFill>
                  <a:schemeClr val="accent4">
                    <a:lumMod val="75000"/>
                  </a:schemeClr>
                </a:solidFill>
              </a:rPr>
              <a:t>实现方式：</a:t>
            </a:r>
            <a:r>
              <a:rPr kumimoji="1" lang="zh-CN" altLang="en-US"/>
              <a:t>一种是它自身包含了命令的执行代码 </a:t>
            </a:r>
          </a:p>
          <a:p>
            <a:pPr lvl="1">
              <a:lnSpc>
                <a:spcPct val="150000"/>
              </a:lnSpc>
            </a:pPr>
            <a:r>
              <a:rPr kumimoji="1" lang="zh-CN" altLang="en-US"/>
              <a:t>另一种是由专门的“系统程序” 实现，自身不含命令处理代码，也不进行处理，仅仅把这条命令对应的命令文件装入内存执行 </a:t>
            </a:r>
          </a:p>
          <a:p>
            <a:pPr>
              <a:lnSpc>
                <a:spcPct val="150000"/>
              </a:lnSpc>
            </a:pPr>
            <a:endParaRPr kumimoji="1" lang="zh-CN" altLang="en-US"/>
          </a:p>
        </p:txBody>
      </p:sp>
    </p:spTree>
    <p:extLst>
      <p:ext uri="{BB962C8B-B14F-4D97-AF65-F5344CB8AC3E}">
        <p14:creationId xmlns:p14="http://schemas.microsoft.com/office/powerpoint/2010/main" val="645853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1.3.3</a:t>
            </a:r>
            <a:r>
              <a:rPr kumimoji="1" lang="zh-CN" altLang="en-US"/>
              <a:t> 操作接口和系统程序</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系统程序</a:t>
            </a:r>
            <a:endParaRPr kumimoji="1" lang="en-US" altLang="zh-CN">
              <a:solidFill>
                <a:schemeClr val="accent1">
                  <a:lumMod val="75000"/>
                </a:schemeClr>
              </a:solidFill>
            </a:endParaRPr>
          </a:p>
          <a:p>
            <a:pPr lvl="1">
              <a:lnSpc>
                <a:spcPct val="150000"/>
              </a:lnSpc>
            </a:pPr>
            <a:r>
              <a:rPr kumimoji="1" lang="zh-CN" altLang="en-US"/>
              <a:t>又称标准程序或实用程序（</a:t>
            </a:r>
            <a:r>
              <a:rPr kumimoji="1" lang="en-US" altLang="zh-CN"/>
              <a:t>Utilities</a:t>
            </a:r>
            <a:r>
              <a:rPr kumimoji="1" lang="zh-CN" altLang="en-US"/>
              <a:t>）。不属于操作系统的核心，但为用户程序的开发、调试、执行、和维护解决带有共性的问题或执行公共操作</a:t>
            </a:r>
          </a:p>
          <a:p>
            <a:pPr lvl="1">
              <a:lnSpc>
                <a:spcPct val="150000"/>
              </a:lnSpc>
            </a:pPr>
            <a:r>
              <a:rPr kumimoji="1" lang="zh-CN" altLang="en-US"/>
              <a:t>操作系统常以外部操作命令形式向用户提供许多系统程序，它的功能和性能很大程度上反映了操作系统的功能和性能，用户看待操作系统，不是看系统调用怎么样，而是看系统程序怎么样 </a:t>
            </a:r>
          </a:p>
          <a:p>
            <a:pPr>
              <a:lnSpc>
                <a:spcPct val="150000"/>
              </a:lnSpc>
            </a:pPr>
            <a:endParaRPr kumimoji="1" lang="en-US" altLang="zh-CN">
              <a:solidFill>
                <a:schemeClr val="accent1">
                  <a:lumMod val="75000"/>
                </a:schemeClr>
              </a:solidFill>
            </a:endParaRPr>
          </a:p>
        </p:txBody>
      </p:sp>
    </p:spTree>
    <p:extLst>
      <p:ext uri="{BB962C8B-B14F-4D97-AF65-F5344CB8AC3E}">
        <p14:creationId xmlns:p14="http://schemas.microsoft.com/office/powerpoint/2010/main" val="607599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1.3.3</a:t>
            </a:r>
            <a:r>
              <a:rPr kumimoji="1" lang="zh-CN" altLang="en-US"/>
              <a:t> 操作接口和系统程序</a:t>
            </a:r>
            <a:endParaRPr kumimoji="1" lang="zh-CN" altLang="en-US"/>
          </a:p>
        </p:txBody>
      </p:sp>
      <p:sp>
        <p:nvSpPr>
          <p:cNvPr id="3" name="Content Placeholder 2"/>
          <p:cNvSpPr>
            <a:spLocks noGrp="1"/>
          </p:cNvSpPr>
          <p:nvPr>
            <p:ph idx="1"/>
          </p:nvPr>
        </p:nvSpPr>
        <p:spPr/>
        <p:txBody>
          <a:bodyPr/>
          <a:lstStyle/>
          <a:p>
            <a:r>
              <a:rPr kumimoji="1" lang="zh-CN" altLang="en-US">
                <a:solidFill>
                  <a:schemeClr val="accent1">
                    <a:lumMod val="75000"/>
                  </a:schemeClr>
                </a:solidFill>
              </a:rPr>
              <a:t>系统程序的分类 </a:t>
            </a:r>
          </a:p>
          <a:p>
            <a:pPr lvl="1"/>
            <a:r>
              <a:rPr kumimoji="1" lang="zh-CN" altLang="en-US"/>
              <a:t>文件管理</a:t>
            </a:r>
          </a:p>
          <a:p>
            <a:pPr lvl="2"/>
            <a:r>
              <a:rPr kumimoji="1" lang="zh-CN" altLang="en-US"/>
              <a:t>文件和目录的建立、删除、复制、改名、打印、列表、转存等管理工作</a:t>
            </a:r>
          </a:p>
          <a:p>
            <a:pPr lvl="1"/>
            <a:r>
              <a:rPr kumimoji="1" lang="zh-CN" altLang="en-US"/>
              <a:t>状态信息</a:t>
            </a:r>
          </a:p>
          <a:p>
            <a:pPr lvl="2"/>
            <a:r>
              <a:rPr kumimoji="1" lang="zh-CN" altLang="en-US"/>
              <a:t>获得日期、时间、可用内存、磁盘空间数量、用户数及其它状态信息</a:t>
            </a:r>
          </a:p>
          <a:p>
            <a:pPr lvl="1"/>
            <a:r>
              <a:rPr kumimoji="1" lang="zh-CN" altLang="en-US"/>
              <a:t>程序设计语言</a:t>
            </a:r>
          </a:p>
          <a:p>
            <a:pPr lvl="2"/>
            <a:r>
              <a:rPr kumimoji="1" lang="zh-CN" altLang="en-US"/>
              <a:t>支持编译、汇编、解释程序</a:t>
            </a:r>
          </a:p>
          <a:p>
            <a:pPr lvl="1"/>
            <a:r>
              <a:rPr kumimoji="1" lang="zh-CN" altLang="en-US"/>
              <a:t>程序的装入和执行支持</a:t>
            </a:r>
          </a:p>
          <a:p>
            <a:pPr lvl="2"/>
            <a:r>
              <a:rPr kumimoji="1" lang="zh-CN" altLang="en-US"/>
              <a:t>绝对装入工具、重定位装入工具、链接编辑程序、调试程序等</a:t>
            </a:r>
          </a:p>
          <a:p>
            <a:pPr lvl="1"/>
            <a:r>
              <a:rPr kumimoji="1" lang="zh-CN" altLang="en-US"/>
              <a:t>通信</a:t>
            </a:r>
          </a:p>
          <a:p>
            <a:pPr lvl="2"/>
            <a:r>
              <a:rPr kumimoji="1" lang="zh-CN" altLang="en-US"/>
              <a:t>机间通信、电子邮件、远程登录、文件传输</a:t>
            </a:r>
          </a:p>
          <a:p>
            <a:pPr lvl="1"/>
            <a:r>
              <a:rPr kumimoji="1" lang="zh-CN" altLang="en-US"/>
              <a:t>其它软件工具</a:t>
            </a:r>
          </a:p>
          <a:p>
            <a:pPr lvl="2"/>
            <a:r>
              <a:rPr kumimoji="1" lang="en-US" altLang="zh-CN"/>
              <a:t>Web</a:t>
            </a:r>
            <a:r>
              <a:rPr kumimoji="1" lang="zh-CN" altLang="en-US"/>
              <a:t>浏览器、字处理工具、电子表格、数据库系统、画图软件包、统计分析包、游戏程序等 </a:t>
            </a:r>
          </a:p>
          <a:p>
            <a:endParaRPr kumimoji="1" lang="zh-CN" altLang="en-US"/>
          </a:p>
        </p:txBody>
      </p:sp>
    </p:spTree>
    <p:extLst>
      <p:ext uri="{BB962C8B-B14F-4D97-AF65-F5344CB8AC3E}">
        <p14:creationId xmlns:p14="http://schemas.microsoft.com/office/powerpoint/2010/main" val="123076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1.3.1</a:t>
            </a:r>
            <a:r>
              <a:rPr kumimoji="1" lang="zh-CN" altLang="en-US"/>
              <a:t> 基本服务和用户接口</a:t>
            </a:r>
            <a:endParaRPr kumimoji="1" lang="zh-CN" altLang="en-US"/>
          </a:p>
        </p:txBody>
      </p:sp>
      <p:sp>
        <p:nvSpPr>
          <p:cNvPr id="3" name="Content Placeholder 2"/>
          <p:cNvSpPr>
            <a:spLocks noGrp="1"/>
          </p:cNvSpPr>
          <p:nvPr>
            <p:ph idx="1"/>
          </p:nvPr>
        </p:nvSpPr>
        <p:spPr>
          <a:xfrm>
            <a:off x="628650" y="1825625"/>
            <a:ext cx="7886700" cy="786946"/>
          </a:xfrm>
        </p:spPr>
        <p:txBody>
          <a:bodyPr/>
          <a:lstStyle/>
          <a:p>
            <a:pPr>
              <a:lnSpc>
                <a:spcPct val="150000"/>
              </a:lnSpc>
            </a:pPr>
            <a:r>
              <a:rPr kumimoji="1" lang="zh-CN" altLang="en-US"/>
              <a:t>操作系统通过</a:t>
            </a:r>
            <a:r>
              <a:rPr kumimoji="1" lang="zh-CN" altLang="en-US" u="sng">
                <a:solidFill>
                  <a:schemeClr val="accent1">
                    <a:lumMod val="75000"/>
                  </a:schemeClr>
                </a:solidFill>
              </a:rPr>
              <a:t>程序接口</a:t>
            </a:r>
            <a:r>
              <a:rPr kumimoji="1" lang="zh-CN" altLang="en-US"/>
              <a:t>和</a:t>
            </a:r>
            <a:r>
              <a:rPr kumimoji="1" lang="zh-CN" altLang="en-US" u="sng">
                <a:solidFill>
                  <a:schemeClr val="accent1">
                    <a:lumMod val="75000"/>
                  </a:schemeClr>
                </a:solidFill>
              </a:rPr>
              <a:t>操作接口</a:t>
            </a:r>
            <a:r>
              <a:rPr kumimoji="1" lang="zh-CN" altLang="en-US"/>
              <a:t>，向用户提供服务：</a:t>
            </a:r>
            <a:endParaRPr kumimoji="1" lang="en-US" altLang="zh-CN"/>
          </a:p>
          <a:p>
            <a:pPr>
              <a:lnSpc>
                <a:spcPct val="150000"/>
              </a:lnSpc>
            </a:pPr>
            <a:endParaRPr kumimoji="1" lang="zh-CN" altLang="en-US"/>
          </a:p>
        </p:txBody>
      </p:sp>
      <p:grpSp>
        <p:nvGrpSpPr>
          <p:cNvPr id="52" name="Group 51"/>
          <p:cNvGrpSpPr/>
          <p:nvPr/>
        </p:nvGrpSpPr>
        <p:grpSpPr>
          <a:xfrm>
            <a:off x="1502502" y="2573381"/>
            <a:ext cx="5899784" cy="3953694"/>
            <a:chOff x="1502502" y="2573381"/>
            <a:chExt cx="5899784" cy="3953694"/>
          </a:xfrm>
        </p:grpSpPr>
        <p:grpSp>
          <p:nvGrpSpPr>
            <p:cNvPr id="23" name="Group 22"/>
            <p:cNvGrpSpPr/>
            <p:nvPr/>
          </p:nvGrpSpPr>
          <p:grpSpPr>
            <a:xfrm>
              <a:off x="4131589" y="2573381"/>
              <a:ext cx="393141" cy="843058"/>
              <a:chOff x="4188015" y="3735976"/>
              <a:chExt cx="393141" cy="843058"/>
            </a:xfrm>
          </p:grpSpPr>
          <p:sp>
            <p:nvSpPr>
              <p:cNvPr id="10" name="Oval 10"/>
              <p:cNvSpPr>
                <a:spLocks noChangeArrowheads="1"/>
              </p:cNvSpPr>
              <p:nvPr/>
            </p:nvSpPr>
            <p:spPr bwMode="auto">
              <a:xfrm>
                <a:off x="4188015" y="3735976"/>
                <a:ext cx="393141" cy="280583"/>
              </a:xfrm>
              <a:prstGeom prst="ellipse">
                <a:avLst/>
              </a:prstGeom>
              <a:solidFill>
                <a:srgbClr val="FFFFFF"/>
              </a:solidFill>
              <a:ln w="19050">
                <a:solidFill>
                  <a:srgbClr val="000000"/>
                </a:solidFill>
                <a:round/>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eaLnBrk="1" hangingPunct="1">
                  <a:spcBef>
                    <a:spcPct val="0"/>
                  </a:spcBef>
                  <a:buClrTx/>
                  <a:buSzTx/>
                  <a:buFontTx/>
                  <a:buNone/>
                </a:pPr>
                <a:endParaRPr lang="zh-CN" altLang="en-US" sz="2400">
                  <a:latin typeface="Arial" charset="0"/>
                </a:endParaRPr>
              </a:p>
            </p:txBody>
          </p:sp>
          <p:sp>
            <p:nvSpPr>
              <p:cNvPr id="11" name="Line 11"/>
              <p:cNvSpPr>
                <a:spLocks noChangeShapeType="1"/>
              </p:cNvSpPr>
              <p:nvPr/>
            </p:nvSpPr>
            <p:spPr bwMode="auto">
              <a:xfrm>
                <a:off x="4385198" y="4016559"/>
                <a:ext cx="0" cy="4208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 name="Line 12"/>
              <p:cNvSpPr>
                <a:spLocks noChangeShapeType="1"/>
              </p:cNvSpPr>
              <p:nvPr/>
            </p:nvSpPr>
            <p:spPr bwMode="auto">
              <a:xfrm flipV="1">
                <a:off x="4188015" y="4437432"/>
                <a:ext cx="197183" cy="1416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3" name="Line 13"/>
              <p:cNvSpPr>
                <a:spLocks noChangeShapeType="1"/>
              </p:cNvSpPr>
              <p:nvPr/>
            </p:nvSpPr>
            <p:spPr bwMode="auto">
              <a:xfrm flipH="1" flipV="1">
                <a:off x="4385198" y="4437432"/>
                <a:ext cx="195958" cy="1416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4" name="Line 14"/>
              <p:cNvSpPr>
                <a:spLocks noChangeShapeType="1"/>
              </p:cNvSpPr>
              <p:nvPr/>
            </p:nvSpPr>
            <p:spPr bwMode="auto">
              <a:xfrm flipH="1">
                <a:off x="4188015" y="4016559"/>
                <a:ext cx="197183" cy="14029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5" name="Line 15"/>
              <p:cNvSpPr>
                <a:spLocks noChangeShapeType="1"/>
              </p:cNvSpPr>
              <p:nvPr/>
            </p:nvSpPr>
            <p:spPr bwMode="auto">
              <a:xfrm>
                <a:off x="4385198" y="4016559"/>
                <a:ext cx="195958" cy="14029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6" name="Line 16"/>
              <p:cNvSpPr>
                <a:spLocks noChangeShapeType="1"/>
              </p:cNvSpPr>
              <p:nvPr/>
            </p:nvSpPr>
            <p:spPr bwMode="auto">
              <a:xfrm>
                <a:off x="4188015" y="4156850"/>
                <a:ext cx="0" cy="1416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 name="Line 17"/>
              <p:cNvSpPr>
                <a:spLocks noChangeShapeType="1"/>
              </p:cNvSpPr>
              <p:nvPr/>
            </p:nvSpPr>
            <p:spPr bwMode="auto">
              <a:xfrm>
                <a:off x="4581156" y="4156850"/>
                <a:ext cx="0" cy="1416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24" name="Wave 23"/>
            <p:cNvSpPr/>
            <p:nvPr/>
          </p:nvSpPr>
          <p:spPr>
            <a:xfrm>
              <a:off x="2599508" y="3200400"/>
              <a:ext cx="1018903" cy="705395"/>
            </a:xfrm>
            <a:prstGeom prst="wav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1">
                      <a:lumMod val="75000"/>
                    </a:schemeClr>
                  </a:solidFill>
                  <a:latin typeface="Microsoft YaHei" charset="-122"/>
                  <a:ea typeface="Microsoft YaHei" charset="-122"/>
                  <a:cs typeface="Microsoft YaHei" charset="-122"/>
                </a:rPr>
                <a:t>应用程序</a:t>
              </a:r>
            </a:p>
          </p:txBody>
        </p:sp>
        <p:sp>
          <p:nvSpPr>
            <p:cNvPr id="25" name="Trapezoid 24"/>
            <p:cNvSpPr/>
            <p:nvPr/>
          </p:nvSpPr>
          <p:spPr>
            <a:xfrm>
              <a:off x="5037908" y="3331029"/>
              <a:ext cx="1206138" cy="574766"/>
            </a:xfrm>
            <a:prstGeom prst="trapezoid">
              <a:avLst>
                <a:gd name="adj" fmla="val 222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a:solidFill>
                    <a:schemeClr val="accent1">
                      <a:lumMod val="75000"/>
                    </a:schemeClr>
                  </a:solidFill>
                  <a:latin typeface="Microsoft YaHei" charset="-122"/>
                  <a:ea typeface="Microsoft YaHei" charset="-122"/>
                  <a:cs typeface="Microsoft YaHei" charset="-122"/>
                </a:rPr>
                <a:t>操作命令</a:t>
              </a:r>
            </a:p>
          </p:txBody>
        </p:sp>
        <p:grpSp>
          <p:nvGrpSpPr>
            <p:cNvPr id="32" name="Group 31"/>
            <p:cNvGrpSpPr/>
            <p:nvPr/>
          </p:nvGrpSpPr>
          <p:grpSpPr>
            <a:xfrm>
              <a:off x="1502502" y="4136798"/>
              <a:ext cx="1332138" cy="1049156"/>
              <a:chOff x="1894388" y="4293553"/>
              <a:chExt cx="1332138" cy="1049156"/>
            </a:xfrm>
          </p:grpSpPr>
          <p:sp>
            <p:nvSpPr>
              <p:cNvPr id="27" name="Snip Single Corner Rectangle 26"/>
              <p:cNvSpPr/>
              <p:nvPr/>
            </p:nvSpPr>
            <p:spPr>
              <a:xfrm>
                <a:off x="1894388" y="4549141"/>
                <a:ext cx="1332138" cy="79356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系统调用</a:t>
                </a:r>
              </a:p>
              <a:p>
                <a:pPr algn="ctr" eaLnBrk="1" hangingPunct="1">
                  <a:defRPr/>
                </a:pPr>
                <a:r>
                  <a:rPr lang="en-US" altLang="zh-CN" dirty="0"/>
                  <a:t>System</a:t>
                </a:r>
                <a:r>
                  <a:rPr lang="zh-CN" altLang="en-US" dirty="0"/>
                  <a:t> </a:t>
                </a:r>
                <a:r>
                  <a:rPr lang="en-US" altLang="zh-CN" dirty="0"/>
                  <a:t>Call</a:t>
                </a:r>
                <a:endParaRPr lang="en-US" dirty="0"/>
              </a:p>
            </p:txBody>
          </p:sp>
          <p:sp>
            <p:nvSpPr>
              <p:cNvPr id="28" name="TextBox 27"/>
              <p:cNvSpPr txBox="1"/>
              <p:nvPr/>
            </p:nvSpPr>
            <p:spPr>
              <a:xfrm>
                <a:off x="1998618" y="4293553"/>
                <a:ext cx="1025120" cy="340519"/>
              </a:xfrm>
              <a:prstGeom prst="roundRect">
                <a:avLst/>
              </a:prstGeom>
              <a:solidFill>
                <a:schemeClr val="accent2">
                  <a:lumMod val="40000"/>
                  <a:lumOff val="6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eaLnBrk="1" hangingPunct="1">
                  <a:defRPr/>
                </a:pPr>
                <a:r>
                  <a:rPr lang="zh-CN" altLang="en-US" sz="1400">
                    <a:latin typeface="Microsoft YaHei" charset="-122"/>
                    <a:ea typeface="Microsoft YaHei" charset="-122"/>
                    <a:cs typeface="Microsoft YaHei" charset="-122"/>
                  </a:rPr>
                  <a:t>程序接口</a:t>
                </a:r>
                <a:endParaRPr lang="en-US" sz="1400" dirty="0">
                  <a:latin typeface="Microsoft YaHei" charset="-122"/>
                  <a:ea typeface="Microsoft YaHei" charset="-122"/>
                  <a:cs typeface="Microsoft YaHei" charset="-122"/>
                </a:endParaRPr>
              </a:p>
            </p:txBody>
          </p:sp>
        </p:grpSp>
        <p:grpSp>
          <p:nvGrpSpPr>
            <p:cNvPr id="31" name="Group 30"/>
            <p:cNvGrpSpPr/>
            <p:nvPr/>
          </p:nvGrpSpPr>
          <p:grpSpPr>
            <a:xfrm>
              <a:off x="6070148" y="4136798"/>
              <a:ext cx="1332138" cy="1049156"/>
              <a:chOff x="5612948" y="4302261"/>
              <a:chExt cx="1332138" cy="1049156"/>
            </a:xfrm>
          </p:grpSpPr>
          <p:sp>
            <p:nvSpPr>
              <p:cNvPr id="29" name="Snip Single Corner Rectangle 28"/>
              <p:cNvSpPr/>
              <p:nvPr/>
            </p:nvSpPr>
            <p:spPr>
              <a:xfrm>
                <a:off x="5612948" y="4557849"/>
                <a:ext cx="1332138" cy="79356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eaLnBrk="1" hangingPunct="1">
                  <a:defRPr/>
                </a:pPr>
                <a:r>
                  <a:rPr lang="zh-CN" altLang="en-US" dirty="0"/>
                  <a:t>系统程序</a:t>
                </a:r>
              </a:p>
              <a:p>
                <a:pPr algn="ctr" eaLnBrk="1" hangingPunct="1">
                  <a:defRPr/>
                </a:pPr>
                <a:r>
                  <a:rPr lang="en-US" altLang="zh-CN" dirty="0"/>
                  <a:t>System</a:t>
                </a:r>
                <a:r>
                  <a:rPr lang="zh-CN" altLang="en-US" dirty="0"/>
                  <a:t> </a:t>
                </a:r>
                <a:r>
                  <a:rPr lang="en-US" altLang="zh-CN" dirty="0"/>
                  <a:t>App</a:t>
                </a:r>
                <a:endParaRPr lang="en-US" dirty="0"/>
              </a:p>
            </p:txBody>
          </p:sp>
          <p:sp>
            <p:nvSpPr>
              <p:cNvPr id="30" name="TextBox 29"/>
              <p:cNvSpPr txBox="1"/>
              <p:nvPr/>
            </p:nvSpPr>
            <p:spPr>
              <a:xfrm>
                <a:off x="5717178" y="4302261"/>
                <a:ext cx="1025120" cy="340519"/>
              </a:xfrm>
              <a:prstGeom prst="round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algn="ctr" eaLnBrk="1" hangingPunct="1">
                  <a:defRPr/>
                </a:pPr>
                <a:r>
                  <a:rPr lang="zh-CN" altLang="en-US" sz="1400" dirty="0">
                    <a:latin typeface="Microsoft YaHei" charset="-122"/>
                    <a:ea typeface="Microsoft YaHei" charset="-122"/>
                    <a:cs typeface="Microsoft YaHei" charset="-122"/>
                  </a:rPr>
                  <a:t>操作接口</a:t>
                </a:r>
                <a:endParaRPr lang="en-US" sz="1400" dirty="0">
                  <a:latin typeface="Microsoft YaHei" charset="-122"/>
                  <a:ea typeface="Microsoft YaHei" charset="-122"/>
                  <a:cs typeface="Microsoft YaHei" charset="-122"/>
                </a:endParaRPr>
              </a:p>
            </p:txBody>
          </p:sp>
        </p:grpSp>
        <p:sp>
          <p:nvSpPr>
            <p:cNvPr id="33" name="Rectangle 32"/>
            <p:cNvSpPr/>
            <p:nvPr/>
          </p:nvSpPr>
          <p:spPr>
            <a:xfrm>
              <a:off x="3383280" y="5630092"/>
              <a:ext cx="2181497"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solidFill>
                    <a:sysClr val="windowText" lastClr="000000"/>
                  </a:solidFill>
                  <a:latin typeface="Microsoft YaHei" charset="-122"/>
                  <a:ea typeface="Microsoft YaHei" charset="-122"/>
                  <a:cs typeface="Microsoft YaHei" charset="-122"/>
                </a:rPr>
                <a:t>操作系统</a:t>
              </a:r>
            </a:p>
          </p:txBody>
        </p:sp>
        <p:sp>
          <p:nvSpPr>
            <p:cNvPr id="34" name="Rectangle 33"/>
            <p:cNvSpPr/>
            <p:nvPr/>
          </p:nvSpPr>
          <p:spPr>
            <a:xfrm>
              <a:off x="3378925" y="6069875"/>
              <a:ext cx="218149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Microsoft YaHei" charset="-122"/>
                  <a:ea typeface="Microsoft YaHei" charset="-122"/>
                  <a:cs typeface="Microsoft YaHei" charset="-122"/>
                </a:rPr>
                <a:t>计算机硬件</a:t>
              </a:r>
            </a:p>
          </p:txBody>
        </p:sp>
        <p:cxnSp>
          <p:nvCxnSpPr>
            <p:cNvPr id="36" name="Straight Arrow Connector 35"/>
            <p:cNvCxnSpPr/>
            <p:nvPr/>
          </p:nvCxnSpPr>
          <p:spPr>
            <a:xfrm>
              <a:off x="4754880" y="2886891"/>
              <a:ext cx="627017" cy="313509"/>
            </a:xfrm>
            <a:prstGeom prst="straightConnector1">
              <a:avLst/>
            </a:prstGeom>
            <a:ln w="28575">
              <a:tailEnd type="arrow"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7200000">
              <a:off x="3326676" y="2895600"/>
              <a:ext cx="627017" cy="313509"/>
            </a:xfrm>
            <a:prstGeom prst="straightConnector1">
              <a:avLst/>
            </a:prstGeom>
            <a:ln w="28575">
              <a:tailEnd type="arrow"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1"/>
              <a:endCxn id="28" idx="0"/>
            </p:cNvCxnSpPr>
            <p:nvPr/>
          </p:nvCxnSpPr>
          <p:spPr>
            <a:xfrm flipH="1">
              <a:off x="2119292" y="3553098"/>
              <a:ext cx="480216" cy="583700"/>
            </a:xfrm>
            <a:prstGeom prst="straightConnector1">
              <a:avLst/>
            </a:prstGeom>
            <a:ln w="28575">
              <a:tailEnd type="arrow"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5" idx="3"/>
              <a:endCxn id="30" idx="0"/>
            </p:cNvCxnSpPr>
            <p:nvPr/>
          </p:nvCxnSpPr>
          <p:spPr>
            <a:xfrm>
              <a:off x="6180184" y="3618412"/>
              <a:ext cx="506754" cy="518386"/>
            </a:xfrm>
            <a:prstGeom prst="straightConnector1">
              <a:avLst/>
            </a:prstGeom>
            <a:ln w="28575">
              <a:tailEnd type="arrow"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7" idx="1"/>
              <a:endCxn id="33" idx="1"/>
            </p:cNvCxnSpPr>
            <p:nvPr/>
          </p:nvCxnSpPr>
          <p:spPr>
            <a:xfrm>
              <a:off x="2168571" y="5185954"/>
              <a:ext cx="1214709" cy="672738"/>
            </a:xfrm>
            <a:prstGeom prst="straightConnector1">
              <a:avLst/>
            </a:prstGeom>
            <a:ln w="28575">
              <a:tailEnd type="arrow"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9" idx="1"/>
              <a:endCxn id="33" idx="3"/>
            </p:cNvCxnSpPr>
            <p:nvPr/>
          </p:nvCxnSpPr>
          <p:spPr>
            <a:xfrm flipH="1">
              <a:off x="5564777" y="5185954"/>
              <a:ext cx="1171440" cy="672738"/>
            </a:xfrm>
            <a:prstGeom prst="straightConnector1">
              <a:avLst/>
            </a:prstGeom>
            <a:ln w="28575">
              <a:tailEnd type="arrow"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373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1.3.1</a:t>
            </a:r>
            <a:r>
              <a:rPr kumimoji="1" lang="zh-CN" altLang="en-US"/>
              <a:t> 基本服务和用户接口</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t>操作系统通过程序接口和操作接口，向用户提供服务：</a:t>
            </a:r>
            <a:endParaRPr kumimoji="1" lang="en-US" altLang="zh-CN"/>
          </a:p>
          <a:p>
            <a:pPr lvl="1">
              <a:lnSpc>
                <a:spcPct val="150000"/>
              </a:lnSpc>
            </a:pPr>
            <a:r>
              <a:rPr kumimoji="1" lang="zh-CN" altLang="en-US">
                <a:solidFill>
                  <a:schemeClr val="accent1">
                    <a:lumMod val="75000"/>
                  </a:schemeClr>
                </a:solidFill>
              </a:rPr>
              <a:t>程序接口：</a:t>
            </a:r>
            <a:r>
              <a:rPr kumimoji="1" lang="zh-CN" altLang="en-US"/>
              <a:t>应用编程接口</a:t>
            </a:r>
            <a:r>
              <a:rPr kumimoji="1" lang="en-US" altLang="zh-CN"/>
              <a:t>API</a:t>
            </a:r>
            <a:r>
              <a:rPr kumimoji="1" lang="zh-CN" altLang="en-US"/>
              <a:t>（</a:t>
            </a:r>
            <a:r>
              <a:rPr kumimoji="1" lang="en-US" altLang="zh-CN"/>
              <a:t>Application Programming Interface</a:t>
            </a:r>
            <a:r>
              <a:rPr kumimoji="1" lang="zh-CN" altLang="en-US"/>
              <a:t>），允许运行程序调用操作系统的服务和功能 </a:t>
            </a:r>
          </a:p>
          <a:p>
            <a:pPr lvl="1">
              <a:lnSpc>
                <a:spcPct val="150000"/>
              </a:lnSpc>
            </a:pPr>
            <a:r>
              <a:rPr kumimoji="1" lang="zh-CN" altLang="en-US">
                <a:solidFill>
                  <a:schemeClr val="accent1">
                    <a:lumMod val="75000"/>
                  </a:schemeClr>
                </a:solidFill>
              </a:rPr>
              <a:t>操作接口：</a:t>
            </a:r>
            <a:r>
              <a:rPr kumimoji="1" lang="zh-CN" altLang="en-US"/>
              <a:t>作业级接口，操作系统为用户提供的操作控制计算机工作和提供服务手段的集合</a:t>
            </a:r>
          </a:p>
          <a:p>
            <a:pPr>
              <a:lnSpc>
                <a:spcPct val="150000"/>
              </a:lnSpc>
            </a:pPr>
            <a:endParaRPr kumimoji="1" lang="zh-CN" altLang="en-US"/>
          </a:p>
        </p:txBody>
      </p:sp>
    </p:spTree>
    <p:extLst>
      <p:ext uri="{BB962C8B-B14F-4D97-AF65-F5344CB8AC3E}">
        <p14:creationId xmlns:p14="http://schemas.microsoft.com/office/powerpoint/2010/main" val="94108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1.3.1</a:t>
            </a:r>
            <a:r>
              <a:rPr kumimoji="1" lang="zh-CN" altLang="en-US"/>
              <a:t> 基本服务和用户接口</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程序接口：</a:t>
            </a:r>
            <a:r>
              <a:rPr kumimoji="1" lang="zh-CN" altLang="en-US"/>
              <a:t>由一组</a:t>
            </a:r>
            <a:r>
              <a:rPr kumimoji="1" lang="zh-CN" altLang="en-US">
                <a:solidFill>
                  <a:srgbClr val="FF0000"/>
                </a:solidFill>
              </a:rPr>
              <a:t>系统调用</a:t>
            </a:r>
            <a:r>
              <a:rPr kumimoji="1" lang="zh-CN" altLang="en-US"/>
              <a:t>（</a:t>
            </a:r>
            <a:r>
              <a:rPr kumimoji="1" lang="en-US" altLang="zh-CN"/>
              <a:t>System Call)</a:t>
            </a:r>
            <a:r>
              <a:rPr kumimoji="1" lang="zh-CN" altLang="en-US"/>
              <a:t>）组成，用户程序使用“系统调用”就可</a:t>
            </a:r>
            <a:r>
              <a:rPr kumimoji="1" lang="zh-CN" altLang="en-US">
                <a:solidFill>
                  <a:schemeClr val="accent1">
                    <a:lumMod val="75000"/>
                  </a:schemeClr>
                </a:solidFill>
              </a:rPr>
              <a:t>获得</a:t>
            </a:r>
            <a:r>
              <a:rPr kumimoji="1" lang="zh-CN" altLang="en-US"/>
              <a:t>操作系统的</a:t>
            </a:r>
            <a:r>
              <a:rPr kumimoji="1" lang="zh-CN" altLang="en-US">
                <a:solidFill>
                  <a:schemeClr val="accent1">
                    <a:lumMod val="75000"/>
                  </a:schemeClr>
                </a:solidFill>
              </a:rPr>
              <a:t>底层服务</a:t>
            </a:r>
            <a:r>
              <a:rPr kumimoji="1" lang="zh-CN" altLang="en-US"/>
              <a:t>；使用或</a:t>
            </a:r>
            <a:r>
              <a:rPr kumimoji="1" lang="zh-CN" altLang="en-US">
                <a:solidFill>
                  <a:schemeClr val="accent1">
                    <a:lumMod val="75000"/>
                  </a:schemeClr>
                </a:solidFill>
              </a:rPr>
              <a:t>访问</a:t>
            </a:r>
            <a:r>
              <a:rPr kumimoji="1" lang="zh-CN" altLang="en-US"/>
              <a:t>系统的</a:t>
            </a:r>
            <a:r>
              <a:rPr kumimoji="1" lang="zh-CN" altLang="en-US">
                <a:solidFill>
                  <a:schemeClr val="accent1">
                    <a:lumMod val="75000"/>
                  </a:schemeClr>
                </a:solidFill>
              </a:rPr>
              <a:t>各种软硬件资源</a:t>
            </a:r>
          </a:p>
          <a:p>
            <a:pPr>
              <a:lnSpc>
                <a:spcPct val="150000"/>
              </a:lnSpc>
            </a:pPr>
            <a:r>
              <a:rPr kumimoji="1" lang="zh-CN" altLang="en-US"/>
              <a:t>系统调用的主要功能是使用户可以使用操作系统提供的有关设备管理、文件系统、进程控制进程通讯以及存储管理方面的功能，而不必要了解操作系统的内部结构和有关硬件的细节问题，从而减轻用户负担和保护系统以及提高资源利用率</a:t>
            </a:r>
          </a:p>
          <a:p>
            <a:pPr>
              <a:lnSpc>
                <a:spcPct val="150000"/>
              </a:lnSpc>
            </a:pPr>
            <a:endParaRPr kumimoji="1" lang="zh-CN" altLang="en-US"/>
          </a:p>
        </p:txBody>
      </p:sp>
    </p:spTree>
    <p:extLst>
      <p:ext uri="{BB962C8B-B14F-4D97-AF65-F5344CB8AC3E}">
        <p14:creationId xmlns:p14="http://schemas.microsoft.com/office/powerpoint/2010/main" val="7824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1.3.1</a:t>
            </a:r>
            <a:r>
              <a:rPr kumimoji="1" lang="zh-CN" altLang="en-US"/>
              <a:t> 基本服务和用户接口</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操作接口：</a:t>
            </a:r>
            <a:r>
              <a:rPr kumimoji="1" lang="zh-CN" altLang="en-US"/>
              <a:t>为用户操作控制计算机工作和提供服务的手段的集合，通常有</a:t>
            </a:r>
          </a:p>
          <a:p>
            <a:pPr lvl="1">
              <a:lnSpc>
                <a:spcPct val="150000"/>
              </a:lnSpc>
            </a:pPr>
            <a:r>
              <a:rPr kumimoji="1" lang="zh-CN" altLang="en-US"/>
              <a:t>操作控制命令</a:t>
            </a:r>
          </a:p>
          <a:p>
            <a:pPr lvl="1">
              <a:lnSpc>
                <a:spcPct val="150000"/>
              </a:lnSpc>
            </a:pPr>
            <a:r>
              <a:rPr kumimoji="1" lang="zh-CN" altLang="en-US"/>
              <a:t>图形操作界面</a:t>
            </a:r>
          </a:p>
          <a:p>
            <a:pPr lvl="1">
              <a:lnSpc>
                <a:spcPct val="150000"/>
              </a:lnSpc>
            </a:pPr>
            <a:r>
              <a:rPr kumimoji="1" lang="zh-CN" altLang="en-US" u="sng">
                <a:solidFill>
                  <a:schemeClr val="bg1">
                    <a:lumMod val="65000"/>
                  </a:schemeClr>
                </a:solidFill>
              </a:rPr>
              <a:t>批处理系统提供的作业控制语言</a:t>
            </a:r>
            <a:r>
              <a:rPr kumimoji="1" lang="en-US" altLang="zh-CN" u="sng">
                <a:solidFill>
                  <a:schemeClr val="bg1">
                    <a:lumMod val="65000"/>
                  </a:schemeClr>
                </a:solidFill>
              </a:rPr>
              <a:t>(</a:t>
            </a:r>
            <a:r>
              <a:rPr kumimoji="1" lang="zh-CN" altLang="en-US" u="sng">
                <a:solidFill>
                  <a:schemeClr val="bg1">
                    <a:lumMod val="65000"/>
                  </a:schemeClr>
                </a:solidFill>
              </a:rPr>
              <a:t>命令</a:t>
            </a:r>
            <a:r>
              <a:rPr kumimoji="1" lang="en-US" altLang="zh-CN" u="sng">
                <a:solidFill>
                  <a:schemeClr val="bg1">
                    <a:lumMod val="65000"/>
                  </a:schemeClr>
                </a:solidFill>
              </a:rPr>
              <a:t>)</a:t>
            </a:r>
            <a:r>
              <a:rPr kumimoji="1" lang="zh-CN" altLang="en-US" u="sng">
                <a:solidFill>
                  <a:schemeClr val="bg1">
                    <a:lumMod val="65000"/>
                  </a:schemeClr>
                </a:solidFill>
              </a:rPr>
              <a:t>等</a:t>
            </a:r>
          </a:p>
          <a:p>
            <a:pPr>
              <a:lnSpc>
                <a:spcPct val="150000"/>
              </a:lnSpc>
            </a:pPr>
            <a:endParaRPr kumimoji="1" lang="zh-CN" altLang="en-US"/>
          </a:p>
        </p:txBody>
      </p:sp>
    </p:spTree>
    <p:extLst>
      <p:ext uri="{BB962C8B-B14F-4D97-AF65-F5344CB8AC3E}">
        <p14:creationId xmlns:p14="http://schemas.microsoft.com/office/powerpoint/2010/main" val="173909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p>
        </p:txBody>
      </p:sp>
      <p:sp>
        <p:nvSpPr>
          <p:cNvPr id="3" name="Content Placeholder 2"/>
          <p:cNvSpPr>
            <a:spLocks noGrp="1"/>
          </p:cNvSpPr>
          <p:nvPr>
            <p:ph idx="1"/>
          </p:nvPr>
        </p:nvSpPr>
        <p:spPr/>
        <p:txBody>
          <a:bodyPr/>
          <a:lstStyle/>
          <a:p>
            <a:pPr>
              <a:lnSpc>
                <a:spcPct val="150000"/>
              </a:lnSpc>
            </a:pPr>
            <a:r>
              <a:rPr kumimoji="1" lang="zh-CN" altLang="en-US">
                <a:solidFill>
                  <a:schemeClr val="accent1">
                    <a:lumMod val="75000"/>
                  </a:schemeClr>
                </a:solidFill>
              </a:rPr>
              <a:t>系统调用</a:t>
            </a:r>
            <a:endParaRPr kumimoji="1" lang="en-US" altLang="zh-CN">
              <a:solidFill>
                <a:schemeClr val="accent1">
                  <a:lumMod val="75000"/>
                </a:schemeClr>
              </a:solidFill>
            </a:endParaRPr>
          </a:p>
          <a:p>
            <a:pPr lvl="1">
              <a:lnSpc>
                <a:spcPct val="150000"/>
              </a:lnSpc>
            </a:pPr>
            <a:r>
              <a:rPr kumimoji="1" lang="zh-CN" altLang="en-US"/>
              <a:t>为了扩充机器功能、增强系统能力、方便用户使用而在</a:t>
            </a:r>
            <a:r>
              <a:rPr kumimoji="1" lang="zh-CN" altLang="en-US">
                <a:solidFill>
                  <a:schemeClr val="accent4">
                    <a:lumMod val="75000"/>
                  </a:schemeClr>
                </a:solidFill>
              </a:rPr>
              <a:t>内核</a:t>
            </a:r>
            <a:r>
              <a:rPr kumimoji="1" lang="zh-CN" altLang="en-US"/>
              <a:t>中建立的特殊的</a:t>
            </a:r>
            <a:r>
              <a:rPr kumimoji="1" lang="zh-CN" altLang="en-US">
                <a:solidFill>
                  <a:schemeClr val="accent4">
                    <a:lumMod val="75000"/>
                  </a:schemeClr>
                </a:solidFill>
              </a:rPr>
              <a:t>公共子程序</a:t>
            </a:r>
            <a:r>
              <a:rPr kumimoji="1" lang="zh-CN" altLang="en-US"/>
              <a:t>，它是</a:t>
            </a:r>
            <a:r>
              <a:rPr kumimoji="1" lang="zh-CN" altLang="en-US">
                <a:solidFill>
                  <a:schemeClr val="accent2">
                    <a:lumMod val="75000"/>
                  </a:schemeClr>
                </a:solidFill>
              </a:rPr>
              <a:t>用户程序</a:t>
            </a:r>
            <a:r>
              <a:rPr kumimoji="1" lang="zh-CN" altLang="en-US"/>
              <a:t>或</a:t>
            </a:r>
            <a:r>
              <a:rPr kumimoji="1" lang="zh-CN" altLang="en-US">
                <a:solidFill>
                  <a:schemeClr val="accent2">
                    <a:lumMod val="75000"/>
                  </a:schemeClr>
                </a:solidFill>
              </a:rPr>
              <a:t>其它系统程序</a:t>
            </a:r>
            <a:r>
              <a:rPr kumimoji="1" lang="zh-CN" altLang="en-US"/>
              <a:t>获得操作系统服务的唯一途径，系统调用也称为广义指令</a:t>
            </a:r>
          </a:p>
          <a:p>
            <a:pPr>
              <a:lnSpc>
                <a:spcPct val="150000"/>
              </a:lnSpc>
            </a:pPr>
            <a:r>
              <a:rPr kumimoji="1" lang="zh-CN" altLang="en-US">
                <a:solidFill>
                  <a:schemeClr val="accent1">
                    <a:lumMod val="75000"/>
                  </a:schemeClr>
                </a:solidFill>
              </a:rPr>
              <a:t>系统调用与机器指令的区别</a:t>
            </a:r>
            <a:r>
              <a:rPr kumimoji="1" lang="zh-CN" altLang="en-US"/>
              <a:t>：</a:t>
            </a:r>
          </a:p>
          <a:p>
            <a:pPr lvl="1">
              <a:lnSpc>
                <a:spcPct val="150000"/>
              </a:lnSpc>
            </a:pPr>
            <a:r>
              <a:rPr kumimoji="1" lang="zh-CN" altLang="en-US"/>
              <a:t>机器指令由硬件实现</a:t>
            </a:r>
          </a:p>
          <a:p>
            <a:pPr lvl="1">
              <a:lnSpc>
                <a:spcPct val="150000"/>
              </a:lnSpc>
            </a:pPr>
            <a:r>
              <a:rPr kumimoji="1" lang="zh-CN" altLang="en-US"/>
              <a:t>广义指令（系统调用）是由操作系统在机器指令基础上实现的过程或子程序 </a:t>
            </a:r>
          </a:p>
          <a:p>
            <a:pPr>
              <a:lnSpc>
                <a:spcPct val="150000"/>
              </a:lnSpc>
            </a:pPr>
            <a:endParaRPr kumimoji="1" lang="zh-CN" altLang="en-US"/>
          </a:p>
        </p:txBody>
      </p:sp>
    </p:spTree>
    <p:extLst>
      <p:ext uri="{BB962C8B-B14F-4D97-AF65-F5344CB8AC3E}">
        <p14:creationId xmlns:p14="http://schemas.microsoft.com/office/powerpoint/2010/main" val="175979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endParaRPr kumimoji="1" lang="zh-CN" altLang="en-US"/>
          </a:p>
        </p:txBody>
      </p:sp>
      <p:grpSp>
        <p:nvGrpSpPr>
          <p:cNvPr id="4" name="Group 3"/>
          <p:cNvGrpSpPr>
            <a:grpSpLocks/>
          </p:cNvGrpSpPr>
          <p:nvPr/>
        </p:nvGrpSpPr>
        <p:grpSpPr bwMode="auto">
          <a:xfrm>
            <a:off x="510677" y="1784200"/>
            <a:ext cx="8455320" cy="4524525"/>
            <a:chOff x="1483" y="2073"/>
            <a:chExt cx="7002" cy="3735"/>
          </a:xfrm>
        </p:grpSpPr>
        <p:sp>
          <p:nvSpPr>
            <p:cNvPr id="5" name="Text Box 4"/>
            <p:cNvSpPr txBox="1">
              <a:spLocks noChangeArrowheads="1"/>
            </p:cNvSpPr>
            <p:nvPr/>
          </p:nvSpPr>
          <p:spPr bwMode="auto">
            <a:xfrm>
              <a:off x="2493" y="4456"/>
              <a:ext cx="4942" cy="658"/>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200">
                  <a:solidFill>
                    <a:schemeClr val="accent2"/>
                  </a:solidFill>
                  <a:latin typeface="Times New Roman" charset="0"/>
                </a:rPr>
                <a:t>操作系统</a:t>
              </a:r>
            </a:p>
            <a:p>
              <a:pPr algn="just">
                <a:spcBef>
                  <a:spcPct val="0"/>
                </a:spcBef>
                <a:buClrTx/>
                <a:buSzTx/>
                <a:buFontTx/>
                <a:buNone/>
              </a:pPr>
              <a:r>
                <a:rPr lang="zh-CN" altLang="en-US" sz="2200">
                  <a:solidFill>
                    <a:schemeClr val="accent2"/>
                  </a:solidFill>
                  <a:latin typeface="Times New Roman" charset="0"/>
                </a:rPr>
                <a:t>(进程管理、存储管理、文件管理、设备管理等)</a:t>
              </a:r>
            </a:p>
          </p:txBody>
        </p:sp>
        <p:sp>
          <p:nvSpPr>
            <p:cNvPr id="6" name="Text Box 5"/>
            <p:cNvSpPr txBox="1">
              <a:spLocks noChangeArrowheads="1"/>
            </p:cNvSpPr>
            <p:nvPr/>
          </p:nvSpPr>
          <p:spPr bwMode="auto">
            <a:xfrm>
              <a:off x="2814" y="3605"/>
              <a:ext cx="3902" cy="716"/>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200">
                  <a:solidFill>
                    <a:schemeClr val="accent2"/>
                  </a:solidFill>
                  <a:latin typeface="Times New Roman" charset="0"/>
                </a:rPr>
                <a:t>标准库函数</a:t>
              </a:r>
            </a:p>
            <a:p>
              <a:pPr algn="ctr">
                <a:spcBef>
                  <a:spcPct val="0"/>
                </a:spcBef>
                <a:buClrTx/>
                <a:buSzTx/>
                <a:buFontTx/>
                <a:buNone/>
              </a:pPr>
              <a:r>
                <a:rPr lang="zh-CN" altLang="en-US" sz="2200">
                  <a:solidFill>
                    <a:schemeClr val="accent2"/>
                  </a:solidFill>
                  <a:latin typeface="Times New Roman" charset="0"/>
                </a:rPr>
                <a:t>(打开、关闭、读、写、创建、撤销等)</a:t>
              </a:r>
            </a:p>
          </p:txBody>
        </p:sp>
        <p:sp>
          <p:nvSpPr>
            <p:cNvPr id="7" name="Text Box 6"/>
            <p:cNvSpPr txBox="1">
              <a:spLocks noChangeArrowheads="1"/>
            </p:cNvSpPr>
            <p:nvPr/>
          </p:nvSpPr>
          <p:spPr bwMode="auto">
            <a:xfrm>
              <a:off x="3190" y="2865"/>
              <a:ext cx="2984" cy="603"/>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200">
                  <a:solidFill>
                    <a:schemeClr val="accent2"/>
                  </a:solidFill>
                  <a:latin typeface="Times New Roman" charset="0"/>
                </a:rPr>
                <a:t>标准系统程序(实用程序)</a:t>
              </a:r>
            </a:p>
            <a:p>
              <a:pPr algn="ctr">
                <a:spcBef>
                  <a:spcPct val="0"/>
                </a:spcBef>
                <a:buClrTx/>
                <a:buSzTx/>
                <a:buFontTx/>
                <a:buNone/>
              </a:pPr>
              <a:r>
                <a:rPr lang="zh-CN" altLang="en-US" sz="2200">
                  <a:solidFill>
                    <a:schemeClr val="accent2"/>
                  </a:solidFill>
                  <a:latin typeface="Times New Roman" charset="0"/>
                </a:rPr>
                <a:t>(汇编、编译、编辑、</a:t>
              </a:r>
              <a:r>
                <a:rPr lang="en-US" altLang="zh-CN" sz="2200">
                  <a:solidFill>
                    <a:schemeClr val="accent2"/>
                  </a:solidFill>
                  <a:latin typeface="Times New Roman" charset="0"/>
                </a:rPr>
                <a:t>Shell</a:t>
              </a:r>
              <a:r>
                <a:rPr lang="zh-CN" altLang="en-US" sz="2200">
                  <a:solidFill>
                    <a:schemeClr val="accent2"/>
                  </a:solidFill>
                  <a:latin typeface="Times New Roman" charset="0"/>
                </a:rPr>
                <a:t>等)</a:t>
              </a:r>
            </a:p>
          </p:txBody>
        </p:sp>
        <p:sp>
          <p:nvSpPr>
            <p:cNvPr id="8" name="Text Box 7"/>
            <p:cNvSpPr txBox="1">
              <a:spLocks noChangeArrowheads="1"/>
            </p:cNvSpPr>
            <p:nvPr/>
          </p:nvSpPr>
          <p:spPr bwMode="auto">
            <a:xfrm>
              <a:off x="3834" y="2376"/>
              <a:ext cx="902" cy="376"/>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200">
                  <a:solidFill>
                    <a:schemeClr val="accent2"/>
                  </a:solidFill>
                  <a:latin typeface="Times New Roman" charset="0"/>
                </a:rPr>
                <a:t>用户</a:t>
              </a:r>
            </a:p>
          </p:txBody>
        </p:sp>
        <p:sp>
          <p:nvSpPr>
            <p:cNvPr id="9" name="Text Box 8"/>
            <p:cNvSpPr txBox="1">
              <a:spLocks noChangeArrowheads="1"/>
            </p:cNvSpPr>
            <p:nvPr/>
          </p:nvSpPr>
          <p:spPr bwMode="auto">
            <a:xfrm>
              <a:off x="5877" y="2073"/>
              <a:ext cx="986" cy="312"/>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200">
                  <a:solidFill>
                    <a:schemeClr val="accent2"/>
                  </a:solidFill>
                  <a:latin typeface="Times New Roman" charset="0"/>
                </a:rPr>
                <a:t>用户接口</a:t>
              </a:r>
            </a:p>
          </p:txBody>
        </p:sp>
        <p:sp>
          <p:nvSpPr>
            <p:cNvPr id="10" name="Text Box 9"/>
            <p:cNvSpPr txBox="1">
              <a:spLocks noChangeArrowheads="1"/>
            </p:cNvSpPr>
            <p:nvPr/>
          </p:nvSpPr>
          <p:spPr bwMode="auto">
            <a:xfrm>
              <a:off x="6660" y="2688"/>
              <a:ext cx="1313" cy="362"/>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200">
                  <a:solidFill>
                    <a:schemeClr val="accent2"/>
                  </a:solidFill>
                  <a:latin typeface="Times New Roman" charset="0"/>
                </a:rPr>
                <a:t>库函数接口</a:t>
              </a:r>
            </a:p>
          </p:txBody>
        </p:sp>
        <p:sp>
          <p:nvSpPr>
            <p:cNvPr id="11" name="Text Box 10"/>
            <p:cNvSpPr txBox="1">
              <a:spLocks noChangeArrowheads="1"/>
            </p:cNvSpPr>
            <p:nvPr/>
          </p:nvSpPr>
          <p:spPr bwMode="auto">
            <a:xfrm>
              <a:off x="7009" y="3402"/>
              <a:ext cx="1476" cy="383"/>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200">
                  <a:solidFill>
                    <a:schemeClr val="accent2"/>
                  </a:solidFill>
                  <a:latin typeface="Times New Roman" charset="0"/>
                </a:rPr>
                <a:t>系统调用接口</a:t>
              </a:r>
            </a:p>
          </p:txBody>
        </p:sp>
        <p:sp>
          <p:nvSpPr>
            <p:cNvPr id="12" name="Line 11"/>
            <p:cNvSpPr>
              <a:spLocks noChangeShapeType="1"/>
            </p:cNvSpPr>
            <p:nvPr/>
          </p:nvSpPr>
          <p:spPr bwMode="auto">
            <a:xfrm flipH="1">
              <a:off x="4914" y="2239"/>
              <a:ext cx="938" cy="6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flipH="1">
              <a:off x="6354" y="2986"/>
              <a:ext cx="306" cy="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flipH="1">
              <a:off x="6894" y="3824"/>
              <a:ext cx="494" cy="5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14"/>
            <p:cNvSpPr txBox="1">
              <a:spLocks noChangeArrowheads="1"/>
            </p:cNvSpPr>
            <p:nvPr/>
          </p:nvSpPr>
          <p:spPr bwMode="auto">
            <a:xfrm>
              <a:off x="2394" y="5184"/>
              <a:ext cx="5201" cy="624"/>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200">
                  <a:solidFill>
                    <a:schemeClr val="accent2"/>
                  </a:solidFill>
                  <a:latin typeface="Times New Roman" charset="0"/>
                </a:rPr>
                <a:t>硬件</a:t>
              </a:r>
            </a:p>
            <a:p>
              <a:pPr algn="ctr">
                <a:spcBef>
                  <a:spcPct val="0"/>
                </a:spcBef>
                <a:buClrTx/>
                <a:buSzTx/>
                <a:buFontTx/>
                <a:buNone/>
              </a:pPr>
              <a:r>
                <a:rPr lang="zh-CN" altLang="en-US" sz="2200">
                  <a:solidFill>
                    <a:schemeClr val="accent2"/>
                  </a:solidFill>
                  <a:latin typeface="Times New Roman" charset="0"/>
                </a:rPr>
                <a:t>(处理器、存储器、磁盘、打印机、终端等)</a:t>
              </a:r>
            </a:p>
          </p:txBody>
        </p:sp>
        <p:sp>
          <p:nvSpPr>
            <p:cNvPr id="16" name="Text Box 15"/>
            <p:cNvSpPr txBox="1">
              <a:spLocks noChangeArrowheads="1"/>
            </p:cNvSpPr>
            <p:nvPr/>
          </p:nvSpPr>
          <p:spPr bwMode="auto">
            <a:xfrm>
              <a:off x="1729" y="3420"/>
              <a:ext cx="363" cy="1058"/>
            </a:xfrm>
            <a:prstGeom prst="rect">
              <a:avLst/>
            </a:prstGeom>
            <a:solidFill>
              <a:srgbClr val="FFFFFF"/>
            </a:solidFill>
            <a:ln w="9525">
              <a:solidFill>
                <a:srgbClr val="FFFFFF"/>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200" b="1">
                  <a:solidFill>
                    <a:schemeClr val="accent5">
                      <a:lumMod val="75000"/>
                    </a:schemeClr>
                  </a:solidFill>
                  <a:latin typeface="Microsoft YaHei" charset="-122"/>
                  <a:ea typeface="Microsoft YaHei" charset="-122"/>
                  <a:cs typeface="Microsoft YaHei" charset="-122"/>
                </a:rPr>
                <a:t>用</a:t>
              </a:r>
            </a:p>
            <a:p>
              <a:pPr algn="just">
                <a:spcBef>
                  <a:spcPct val="0"/>
                </a:spcBef>
                <a:buClrTx/>
                <a:buSzTx/>
                <a:buFontTx/>
                <a:buNone/>
              </a:pPr>
              <a:r>
                <a:rPr lang="zh-CN" altLang="en-US" sz="2200" b="1">
                  <a:solidFill>
                    <a:schemeClr val="accent5">
                      <a:lumMod val="75000"/>
                    </a:schemeClr>
                  </a:solidFill>
                  <a:latin typeface="Microsoft YaHei" charset="-122"/>
                  <a:ea typeface="Microsoft YaHei" charset="-122"/>
                  <a:cs typeface="Microsoft YaHei" charset="-122"/>
                </a:rPr>
                <a:t>户</a:t>
              </a:r>
            </a:p>
            <a:p>
              <a:pPr algn="just">
                <a:spcBef>
                  <a:spcPct val="0"/>
                </a:spcBef>
                <a:buClrTx/>
                <a:buSzTx/>
                <a:buFontTx/>
                <a:buNone/>
              </a:pPr>
              <a:r>
                <a:rPr lang="zh-CN" altLang="en-US" sz="2200" b="1">
                  <a:solidFill>
                    <a:schemeClr val="accent5">
                      <a:lumMod val="75000"/>
                    </a:schemeClr>
                  </a:solidFill>
                  <a:latin typeface="Microsoft YaHei" charset="-122"/>
                  <a:ea typeface="Microsoft YaHei" charset="-122"/>
                  <a:cs typeface="Microsoft YaHei" charset="-122"/>
                </a:rPr>
                <a:t>态</a:t>
              </a:r>
            </a:p>
          </p:txBody>
        </p:sp>
        <p:sp>
          <p:nvSpPr>
            <p:cNvPr id="17" name="Text Box 16"/>
            <p:cNvSpPr txBox="1">
              <a:spLocks noChangeArrowheads="1"/>
            </p:cNvSpPr>
            <p:nvPr/>
          </p:nvSpPr>
          <p:spPr bwMode="auto">
            <a:xfrm>
              <a:off x="1729" y="4622"/>
              <a:ext cx="363" cy="904"/>
            </a:xfrm>
            <a:prstGeom prst="rect">
              <a:avLst/>
            </a:prstGeom>
            <a:solidFill>
              <a:srgbClr val="FFFFFF"/>
            </a:solidFill>
            <a:ln w="9525">
              <a:solidFill>
                <a:srgbClr val="FFFFFF"/>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200" b="1">
                  <a:solidFill>
                    <a:schemeClr val="accent5">
                      <a:lumMod val="75000"/>
                    </a:schemeClr>
                  </a:solidFill>
                  <a:latin typeface="Microsoft YaHei" charset="-122"/>
                  <a:ea typeface="Microsoft YaHei" charset="-122"/>
                  <a:cs typeface="Microsoft YaHei" charset="-122"/>
                </a:rPr>
                <a:t>核</a:t>
              </a:r>
            </a:p>
            <a:p>
              <a:pPr algn="just">
                <a:spcBef>
                  <a:spcPct val="0"/>
                </a:spcBef>
                <a:buClrTx/>
                <a:buSzTx/>
                <a:buFontTx/>
                <a:buNone/>
              </a:pPr>
              <a:r>
                <a:rPr lang="zh-CN" altLang="en-US" sz="2200" b="1">
                  <a:solidFill>
                    <a:schemeClr val="accent5">
                      <a:lumMod val="75000"/>
                    </a:schemeClr>
                  </a:solidFill>
                  <a:latin typeface="Microsoft YaHei" charset="-122"/>
                  <a:ea typeface="Microsoft YaHei" charset="-122"/>
                  <a:cs typeface="Microsoft YaHei" charset="-122"/>
                </a:rPr>
                <a:t>心</a:t>
              </a:r>
            </a:p>
            <a:p>
              <a:pPr algn="just">
                <a:spcBef>
                  <a:spcPct val="0"/>
                </a:spcBef>
                <a:buClrTx/>
                <a:buSzTx/>
                <a:buFontTx/>
                <a:buNone/>
              </a:pPr>
              <a:r>
                <a:rPr lang="zh-CN" altLang="en-US" sz="2200" b="1">
                  <a:solidFill>
                    <a:schemeClr val="accent5">
                      <a:lumMod val="75000"/>
                    </a:schemeClr>
                  </a:solidFill>
                  <a:latin typeface="Microsoft YaHei" charset="-122"/>
                  <a:ea typeface="Microsoft YaHei" charset="-122"/>
                  <a:cs typeface="Microsoft YaHei" charset="-122"/>
                </a:rPr>
                <a:t>态</a:t>
              </a:r>
            </a:p>
          </p:txBody>
        </p:sp>
        <p:sp>
          <p:nvSpPr>
            <p:cNvPr id="18" name="Line 17"/>
            <p:cNvSpPr>
              <a:spLocks noChangeShapeType="1"/>
            </p:cNvSpPr>
            <p:nvPr/>
          </p:nvSpPr>
          <p:spPr bwMode="auto">
            <a:xfrm>
              <a:off x="1494" y="2986"/>
              <a:ext cx="73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a:off x="1483" y="4398"/>
              <a:ext cx="73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9"/>
            <p:cNvSpPr>
              <a:spLocks noChangeShapeType="1"/>
            </p:cNvSpPr>
            <p:nvPr/>
          </p:nvSpPr>
          <p:spPr bwMode="auto">
            <a:xfrm>
              <a:off x="1494" y="5703"/>
              <a:ext cx="73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Rectangle 20"/>
          <p:cNvSpPr>
            <a:spLocks noChangeArrowheads="1"/>
          </p:cNvSpPr>
          <p:nvPr/>
        </p:nvSpPr>
        <p:spPr bwMode="auto">
          <a:xfrm>
            <a:off x="1663337" y="6461125"/>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eaLnBrk="1" hangingPunct="1">
              <a:spcBef>
                <a:spcPct val="0"/>
              </a:spcBef>
              <a:buClrTx/>
              <a:buSzTx/>
              <a:buFontTx/>
              <a:buNone/>
            </a:pPr>
            <a:r>
              <a:rPr kumimoji="1" lang="en-US" altLang="zh-CN" sz="2000" b="1">
                <a:latin typeface="Times New Roman" charset="0"/>
                <a:ea typeface="宋体" charset="-122"/>
              </a:rPr>
              <a:t>UNIX/Linux</a:t>
            </a:r>
            <a:r>
              <a:rPr kumimoji="1" lang="zh-CN" altLang="en-US" sz="2000" b="1">
                <a:latin typeface="隶书" charset="0"/>
              </a:rPr>
              <a:t>系统程序、库函数、系统调用的分层关系</a:t>
            </a:r>
            <a:r>
              <a:rPr kumimoji="1" lang="zh-CN" altLang="en-US" sz="2000">
                <a:latin typeface="隶书" charset="0"/>
              </a:rPr>
              <a:t> </a:t>
            </a:r>
          </a:p>
        </p:txBody>
      </p:sp>
    </p:spTree>
    <p:extLst>
      <p:ext uri="{BB962C8B-B14F-4D97-AF65-F5344CB8AC3E}">
        <p14:creationId xmlns:p14="http://schemas.microsoft.com/office/powerpoint/2010/main" val="90660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1.3.2</a:t>
            </a:r>
            <a:r>
              <a:rPr kumimoji="1" lang="zh-CN" altLang="en-US"/>
              <a:t> 程序接口和系统调用</a:t>
            </a:r>
            <a:endParaRPr kumimoji="1" lang="zh-CN" altLang="en-US"/>
          </a:p>
        </p:txBody>
      </p:sp>
      <p:sp>
        <p:nvSpPr>
          <p:cNvPr id="3" name="Content Placeholder 2"/>
          <p:cNvSpPr>
            <a:spLocks noGrp="1"/>
          </p:cNvSpPr>
          <p:nvPr>
            <p:ph idx="1"/>
          </p:nvPr>
        </p:nvSpPr>
        <p:spPr/>
        <p:txBody>
          <a:bodyPr/>
          <a:lstStyle/>
          <a:p>
            <a:pPr>
              <a:lnSpc>
                <a:spcPct val="150000"/>
              </a:lnSpc>
            </a:pPr>
            <a:r>
              <a:rPr kumimoji="1" lang="zh-CN" altLang="en-US">
                <a:solidFill>
                  <a:schemeClr val="accent5">
                    <a:lumMod val="75000"/>
                  </a:schemeClr>
                </a:solidFill>
              </a:rPr>
              <a:t>内核态（</a:t>
            </a:r>
            <a:r>
              <a:rPr kumimoji="1" lang="en-US" altLang="zh-CN">
                <a:solidFill>
                  <a:schemeClr val="accent5">
                    <a:lumMod val="75000"/>
                  </a:schemeClr>
                </a:solidFill>
              </a:rPr>
              <a:t>kernel</a:t>
            </a:r>
            <a:r>
              <a:rPr kumimoji="1" lang="zh-CN" altLang="en-US">
                <a:solidFill>
                  <a:schemeClr val="accent5">
                    <a:lumMod val="75000"/>
                  </a:schemeClr>
                </a:solidFill>
              </a:rPr>
              <a:t> </a:t>
            </a:r>
            <a:r>
              <a:rPr kumimoji="1" lang="en-US" altLang="zh-CN">
                <a:solidFill>
                  <a:schemeClr val="accent5">
                    <a:lumMod val="75000"/>
                  </a:schemeClr>
                </a:solidFill>
              </a:rPr>
              <a:t>mode</a:t>
            </a:r>
            <a:r>
              <a:rPr kumimoji="1" lang="zh-CN" altLang="en-US">
                <a:solidFill>
                  <a:schemeClr val="accent5">
                    <a:lumMod val="75000"/>
                  </a:schemeClr>
                </a:solidFill>
              </a:rPr>
              <a:t>）</a:t>
            </a:r>
            <a:r>
              <a:rPr kumimoji="1" lang="zh-CN" altLang="en-US"/>
              <a:t>：又称管态、核心态。运行在该模式的代码，可以无限制地对系统存储、外部设备进行访问。程序受硬件保护，用户不能随意篡改内容。</a:t>
            </a:r>
            <a:endParaRPr kumimoji="1" lang="en-US" altLang="zh-CN"/>
          </a:p>
          <a:p>
            <a:pPr>
              <a:lnSpc>
                <a:spcPct val="150000"/>
              </a:lnSpc>
            </a:pPr>
            <a:r>
              <a:rPr kumimoji="1" lang="zh-CN" altLang="en-US">
                <a:solidFill>
                  <a:schemeClr val="accent5">
                    <a:lumMod val="75000"/>
                  </a:schemeClr>
                </a:solidFill>
              </a:rPr>
              <a:t>用户态（</a:t>
            </a:r>
            <a:r>
              <a:rPr kumimoji="1" lang="en-US" altLang="zh-CN">
                <a:solidFill>
                  <a:schemeClr val="accent5">
                    <a:lumMod val="75000"/>
                  </a:schemeClr>
                </a:solidFill>
              </a:rPr>
              <a:t>user</a:t>
            </a:r>
            <a:r>
              <a:rPr kumimoji="1" lang="zh-CN" altLang="en-US">
                <a:solidFill>
                  <a:schemeClr val="accent5">
                    <a:lumMod val="75000"/>
                  </a:schemeClr>
                </a:solidFill>
              </a:rPr>
              <a:t> </a:t>
            </a:r>
            <a:r>
              <a:rPr kumimoji="1" lang="en-US" altLang="zh-CN">
                <a:solidFill>
                  <a:schemeClr val="accent5">
                    <a:lumMod val="75000"/>
                  </a:schemeClr>
                </a:solidFill>
              </a:rPr>
              <a:t>mode</a:t>
            </a:r>
            <a:r>
              <a:rPr kumimoji="1" lang="zh-CN" altLang="en-US">
                <a:solidFill>
                  <a:schemeClr val="accent5">
                    <a:lumMod val="75000"/>
                  </a:schemeClr>
                </a:solidFill>
              </a:rPr>
              <a:t>）</a:t>
            </a:r>
            <a:r>
              <a:rPr kumimoji="1" lang="zh-CN" altLang="en-US"/>
              <a:t>：又称目态、普通态。执行的代码被硬件限定，不能进行例如写入其他进程的存储空间这样的操作。</a:t>
            </a:r>
            <a:endParaRPr kumimoji="1" lang="en-US" altLang="zh-CN"/>
          </a:p>
          <a:p>
            <a:pPr>
              <a:lnSpc>
                <a:spcPct val="150000"/>
              </a:lnSpc>
            </a:pPr>
            <a:endParaRPr kumimoji="1" lang="en-US" altLang="zh-CN"/>
          </a:p>
        </p:txBody>
      </p:sp>
    </p:spTree>
    <p:extLst>
      <p:ext uri="{BB962C8B-B14F-4D97-AF65-F5344CB8AC3E}">
        <p14:creationId xmlns:p14="http://schemas.microsoft.com/office/powerpoint/2010/main" val="647081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F81299E0-97B9-3C4B-B861-223E5F621EE7}" vid="{47B4F5F2-6D0C-B24E-99AE-C52AAAC47363}"/>
    </a:ext>
  </a:extLst>
</a:theme>
</file>

<file path=docProps/app.xml><?xml version="1.0" encoding="utf-8"?>
<Properties xmlns="http://schemas.openxmlformats.org/officeDocument/2006/extended-properties" xmlns:vt="http://schemas.openxmlformats.org/officeDocument/2006/docPropsVTypes">
  <Template>河海大学_操作系统2</Template>
  <TotalTime>158</TotalTime>
  <Words>2299</Words>
  <Application>Microsoft Macintosh PowerPoint</Application>
  <PresentationFormat>On-screen Show (4:3)</PresentationFormat>
  <Paragraphs>261</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Microsoft YaHei</vt:lpstr>
      <vt:lpstr>SimHei</vt:lpstr>
      <vt:lpstr>宋体</vt:lpstr>
      <vt:lpstr>隶书</vt:lpstr>
      <vt:lpstr>Arial</vt:lpstr>
      <vt:lpstr>Calibri</vt:lpstr>
      <vt:lpstr>Times New Roman</vt:lpstr>
      <vt:lpstr>Office Theme</vt:lpstr>
      <vt:lpstr>1.3 基本服务和用户接口</vt:lpstr>
      <vt:lpstr>1.3.1 基本服务和用户接口</vt:lpstr>
      <vt:lpstr>1.3.1 基本服务和用户接口</vt:lpstr>
      <vt:lpstr>1.3.1 基本服务和用户接口</vt:lpstr>
      <vt:lpstr>1.3.1 基本服务和用户接口</vt:lpstr>
      <vt:lpstr>1.3.1 基本服务和用户接口</vt:lpstr>
      <vt:lpstr>1.3.2 程序接口和系统调用</vt:lpstr>
      <vt:lpstr>1.3.2 程序接口和系统调用</vt:lpstr>
      <vt:lpstr>1.3.2 程序接口和系统调用</vt:lpstr>
      <vt:lpstr>1.3.2 程序接口和系统调用</vt:lpstr>
      <vt:lpstr>1.3.2 程序接口和系统调用</vt:lpstr>
      <vt:lpstr>1.3.2 程序接口和系统调用</vt:lpstr>
      <vt:lpstr>1.3.2 程序接口和系统调用</vt:lpstr>
      <vt:lpstr>1.3.2 程序接口和系统调用</vt:lpstr>
      <vt:lpstr>1.3.2 程序接口和系统调用</vt:lpstr>
      <vt:lpstr>1.3.2 程序接口和系统调用</vt:lpstr>
      <vt:lpstr>1.3.2 程序接口和系统调用</vt:lpstr>
      <vt:lpstr>1.3.2 程序接口和系统调用</vt:lpstr>
      <vt:lpstr>1.3.2 程序接口和系统调用</vt:lpstr>
      <vt:lpstr>1.3.2 程序接口和系统调用</vt:lpstr>
      <vt:lpstr>1.3.2 程序接口和系统调用</vt:lpstr>
      <vt:lpstr>1.3.3 操作接口和系统程序</vt:lpstr>
      <vt:lpstr>1.3.3 操作接口和系统程序</vt:lpstr>
      <vt:lpstr>1.3.3 操作接口和系统程序</vt:lpstr>
      <vt:lpstr>1.3.3 操作接口和系统程序</vt:lpstr>
      <vt:lpstr>1.3.3 操作接口和系统程序</vt:lpstr>
      <vt:lpstr>1.3.3 操作接口和系统程序</vt:lpstr>
      <vt:lpstr>1.3.3 操作接口和系统程序</vt:lpstr>
      <vt:lpstr>1.3.3 操作接口和系统程序</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基本服务和用户接口</dc:title>
  <dc:creator>陆佳民</dc:creator>
  <cp:lastModifiedBy>陆佳民</cp:lastModifiedBy>
  <cp:revision>88</cp:revision>
  <dcterms:created xsi:type="dcterms:W3CDTF">2017-09-11T00:36:34Z</dcterms:created>
  <dcterms:modified xsi:type="dcterms:W3CDTF">2017-09-11T03:16:56Z</dcterms:modified>
</cp:coreProperties>
</file>