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7" r:id="rId2"/>
    <p:sldId id="258" r:id="rId3"/>
    <p:sldId id="259" r:id="rId4"/>
    <p:sldId id="260" r:id="rId5"/>
    <p:sldId id="285" r:id="rId6"/>
    <p:sldId id="286" r:id="rId7"/>
    <p:sldId id="287" r:id="rId8"/>
    <p:sldId id="261" r:id="rId9"/>
    <p:sldId id="262" r:id="rId10"/>
    <p:sldId id="264" r:id="rId11"/>
    <p:sldId id="265" r:id="rId12"/>
    <p:sldId id="263" r:id="rId13"/>
    <p:sldId id="268" r:id="rId14"/>
    <p:sldId id="267" r:id="rId15"/>
    <p:sldId id="266" r:id="rId16"/>
    <p:sldId id="269" r:id="rId17"/>
    <p:sldId id="270" r:id="rId18"/>
    <p:sldId id="271" r:id="rId19"/>
    <p:sldId id="272" r:id="rId20"/>
    <p:sldId id="275" r:id="rId21"/>
    <p:sldId id="274" r:id="rId22"/>
    <p:sldId id="279" r:id="rId23"/>
    <p:sldId id="289" r:id="rId24"/>
    <p:sldId id="290" r:id="rId25"/>
    <p:sldId id="278" r:id="rId26"/>
    <p:sldId id="280" r:id="rId27"/>
    <p:sldId id="281" r:id="rId28"/>
    <p:sldId id="282" r:id="rId29"/>
    <p:sldId id="283" r:id="rId30"/>
    <p:sldId id="284"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4C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84"/>
    <p:restoredTop sz="95673"/>
  </p:normalViewPr>
  <p:slideViewPr>
    <p:cSldViewPr snapToGrid="0" snapToObjects="1">
      <p:cViewPr varScale="1">
        <p:scale>
          <a:sx n="64" d="100"/>
          <a:sy n="64" d="100"/>
        </p:scale>
        <p:origin x="15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C316E-D946-1B42-840D-5E7B61952012}" type="doc">
      <dgm:prSet loTypeId="urn:microsoft.com/office/officeart/2005/8/layout/list1" loCatId="" qsTypeId="urn:microsoft.com/office/officeart/2005/8/quickstyle/simple1" qsCatId="simple" csTypeId="urn:microsoft.com/office/officeart/2005/8/colors/accent2_2" csCatId="accent2" phldr="1"/>
      <dgm:spPr/>
      <dgm:t>
        <a:bodyPr/>
        <a:lstStyle/>
        <a:p>
          <a:endParaRPr lang="zh-CN" altLang="en-US"/>
        </a:p>
      </dgm:t>
    </dgm:pt>
    <dgm:pt modelId="{F5E3DE96-D39A-7B42-8522-1AE9E3D99EE0}">
      <dgm:prSet phldrT="[Text]"/>
      <dgm:spPr>
        <a:solidFill>
          <a:srgbClr val="E94C21"/>
        </a:solidFill>
      </dgm:spPr>
      <dgm:t>
        <a:bodyPr/>
        <a:lstStyle/>
        <a:p>
          <a:r>
            <a:rPr lang="en-US" altLang="zh-CN" dirty="0" smtClean="0">
              <a:solidFill>
                <a:schemeClr val="bg1">
                  <a:lumMod val="65000"/>
                </a:schemeClr>
              </a:solidFill>
              <a:latin typeface="Microsoft YaHei" charset="-122"/>
              <a:ea typeface="Microsoft YaHei" charset="-122"/>
              <a:cs typeface="Microsoft YaHei" charset="-122"/>
            </a:rPr>
            <a:t>1.3.1</a:t>
          </a:r>
          <a:r>
            <a:rPr lang="zh-CN" altLang="en-US" dirty="0" smtClean="0">
              <a:solidFill>
                <a:schemeClr val="bg1">
                  <a:lumMod val="65000"/>
                </a:schemeClr>
              </a:solidFill>
              <a:latin typeface="Microsoft YaHei" charset="-122"/>
              <a:ea typeface="Microsoft YaHei" charset="-122"/>
              <a:cs typeface="Microsoft YaHei" charset="-122"/>
            </a:rPr>
            <a:t> </a:t>
          </a:r>
          <a:r>
            <a:rPr lang="zh-CN" altLang="en-US" dirty="0">
              <a:solidFill>
                <a:schemeClr val="bg1">
                  <a:lumMod val="65000"/>
                </a:schemeClr>
              </a:solidFill>
              <a:latin typeface="Microsoft YaHei" charset="-122"/>
              <a:ea typeface="Microsoft YaHei" charset="-122"/>
              <a:cs typeface="Microsoft YaHei" charset="-122"/>
            </a:rPr>
            <a:t>操作系统结构设计</a:t>
          </a:r>
        </a:p>
      </dgm:t>
    </dgm:pt>
    <dgm:pt modelId="{F1F2A42E-41BF-3641-88EE-E1034D794FC2}" type="parTrans" cxnId="{1899190E-B941-1D4E-89D7-BEF1A52FDC18}">
      <dgm:prSet/>
      <dgm:spPr/>
      <dgm:t>
        <a:bodyPr/>
        <a:lstStyle/>
        <a:p>
          <a:endParaRPr lang="zh-CN" altLang="en-US">
            <a:latin typeface="Microsoft YaHei" charset="-122"/>
            <a:ea typeface="Microsoft YaHei" charset="-122"/>
            <a:cs typeface="Microsoft YaHei" charset="-122"/>
          </a:endParaRPr>
        </a:p>
      </dgm:t>
    </dgm:pt>
    <dgm:pt modelId="{F2FA2AF6-2E98-1846-9275-B1179CB8EB24}" type="sibTrans" cxnId="{1899190E-B941-1D4E-89D7-BEF1A52FDC18}">
      <dgm:prSet/>
      <dgm:spPr/>
      <dgm:t>
        <a:bodyPr/>
        <a:lstStyle/>
        <a:p>
          <a:endParaRPr lang="zh-CN" altLang="en-US">
            <a:latin typeface="Microsoft YaHei" charset="-122"/>
            <a:ea typeface="Microsoft YaHei" charset="-122"/>
            <a:cs typeface="Microsoft YaHei" charset="-122"/>
          </a:endParaRPr>
        </a:p>
      </dgm:t>
    </dgm:pt>
    <dgm:pt modelId="{65C69680-77DD-6F43-93A9-80032937D879}">
      <dgm:prSet phldrT="[Text]"/>
      <dgm:spPr>
        <a:solidFill>
          <a:srgbClr val="E94C21"/>
        </a:solidFill>
      </dgm:spPr>
      <dgm:t>
        <a:bodyPr/>
        <a:lstStyle/>
        <a:p>
          <a:r>
            <a:rPr lang="en-US" altLang="zh-CN" dirty="0" smtClean="0">
              <a:latin typeface="Microsoft YaHei" charset="-122"/>
              <a:ea typeface="Microsoft YaHei" charset="-122"/>
              <a:cs typeface="Microsoft YaHei" charset="-122"/>
            </a:rPr>
            <a:t>1.3.2</a:t>
          </a:r>
          <a:r>
            <a:rPr lang="zh-CN" altLang="en-US" dirty="0" smtClean="0">
              <a:latin typeface="Microsoft YaHei" charset="-122"/>
              <a:ea typeface="Microsoft YaHei" charset="-122"/>
              <a:cs typeface="Microsoft YaHei" charset="-122"/>
            </a:rPr>
            <a:t> 操作系统</a:t>
          </a:r>
          <a:r>
            <a:rPr lang="zh-CN" altLang="en-US" dirty="0">
              <a:latin typeface="Microsoft YaHei" charset="-122"/>
              <a:ea typeface="Microsoft YaHei" charset="-122"/>
              <a:cs typeface="Microsoft YaHei" charset="-122"/>
            </a:rPr>
            <a:t>内核</a:t>
          </a:r>
        </a:p>
      </dgm:t>
    </dgm:pt>
    <dgm:pt modelId="{3D8AC707-527A-E344-8A69-7241661498BA}" type="parTrans" cxnId="{FC774FC8-D19D-7545-8583-B065F9D060EC}">
      <dgm:prSet/>
      <dgm:spPr/>
      <dgm:t>
        <a:bodyPr/>
        <a:lstStyle/>
        <a:p>
          <a:endParaRPr lang="zh-CN" altLang="en-US">
            <a:latin typeface="Microsoft YaHei" charset="-122"/>
            <a:ea typeface="Microsoft YaHei" charset="-122"/>
            <a:cs typeface="Microsoft YaHei" charset="-122"/>
          </a:endParaRPr>
        </a:p>
      </dgm:t>
    </dgm:pt>
    <dgm:pt modelId="{FF734972-CBF2-D142-8586-B291B51457E5}" type="sibTrans" cxnId="{FC774FC8-D19D-7545-8583-B065F9D060EC}">
      <dgm:prSet/>
      <dgm:spPr/>
      <dgm:t>
        <a:bodyPr/>
        <a:lstStyle/>
        <a:p>
          <a:endParaRPr lang="zh-CN" altLang="en-US">
            <a:latin typeface="Microsoft YaHei" charset="-122"/>
            <a:ea typeface="Microsoft YaHei" charset="-122"/>
            <a:cs typeface="Microsoft YaHei" charset="-122"/>
          </a:endParaRPr>
        </a:p>
      </dgm:t>
    </dgm:pt>
    <dgm:pt modelId="{A461C754-E3A2-4D47-8DD9-B7E236E87B71}">
      <dgm:prSet/>
      <dgm:spPr>
        <a:solidFill>
          <a:srgbClr val="E94C21"/>
        </a:solidFill>
      </dgm:spPr>
      <dgm:t>
        <a:bodyPr/>
        <a:lstStyle/>
        <a:p>
          <a:r>
            <a:rPr lang="en-US" altLang="zh-CN" dirty="0" smtClean="0">
              <a:latin typeface="Microsoft YaHei" charset="-122"/>
              <a:ea typeface="Microsoft YaHei" charset="-122"/>
              <a:cs typeface="Microsoft YaHei" charset="-122"/>
            </a:rPr>
            <a:t>1.3.3</a:t>
          </a:r>
          <a:r>
            <a:rPr lang="zh-CN" altLang="en-US" dirty="0" smtClean="0">
              <a:latin typeface="Microsoft YaHei" charset="-122"/>
              <a:ea typeface="Microsoft YaHei" charset="-122"/>
              <a:cs typeface="Microsoft YaHei" charset="-122"/>
            </a:rPr>
            <a:t> 操作系统结构分类</a:t>
          </a:r>
          <a:endParaRPr lang="zh-CN" altLang="en-US" dirty="0">
            <a:latin typeface="Microsoft YaHei" charset="-122"/>
            <a:ea typeface="Microsoft YaHei" charset="-122"/>
            <a:cs typeface="Microsoft YaHei" charset="-122"/>
          </a:endParaRPr>
        </a:p>
      </dgm:t>
    </dgm:pt>
    <dgm:pt modelId="{2728F324-5907-354F-87B8-E4C645A73E17}" type="parTrans" cxnId="{CD0E5011-05A0-6A4D-BE1E-955BA22A565B}">
      <dgm:prSet/>
      <dgm:spPr/>
      <dgm:t>
        <a:bodyPr/>
        <a:lstStyle/>
        <a:p>
          <a:endParaRPr lang="zh-CN" altLang="en-US"/>
        </a:p>
      </dgm:t>
    </dgm:pt>
    <dgm:pt modelId="{70AAD8EE-EBD4-6C44-B052-A5656FCF9018}" type="sibTrans" cxnId="{CD0E5011-05A0-6A4D-BE1E-955BA22A565B}">
      <dgm:prSet/>
      <dgm:spPr/>
      <dgm:t>
        <a:bodyPr/>
        <a:lstStyle/>
        <a:p>
          <a:endParaRPr lang="zh-CN" altLang="en-US"/>
        </a:p>
      </dgm:t>
    </dgm:pt>
    <dgm:pt modelId="{A2AF5A70-1046-4B43-8F31-5A87C1AA90EB}">
      <dgm:prSet/>
      <dgm:spPr>
        <a:solidFill>
          <a:srgbClr val="E94C21"/>
        </a:solidFill>
      </dgm:spPr>
      <dgm:t>
        <a:bodyPr/>
        <a:lstStyle/>
        <a:p>
          <a:r>
            <a:rPr lang="en-US" altLang="zh-CN" dirty="0" smtClean="0">
              <a:latin typeface="Microsoft YaHei" charset="-122"/>
              <a:ea typeface="Microsoft YaHei" charset="-122"/>
              <a:cs typeface="Microsoft YaHei" charset="-122"/>
            </a:rPr>
            <a:t>1.3.3</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操作系统运行模型</a:t>
          </a:r>
        </a:p>
      </dgm:t>
    </dgm:pt>
    <dgm:pt modelId="{FC346B8F-3EDF-41C7-AD09-4527501A9CA5}" type="parTrans" cxnId="{EDF20975-81DF-4BEB-B57A-E2A734CEB1A8}">
      <dgm:prSet/>
      <dgm:spPr/>
      <dgm:t>
        <a:bodyPr/>
        <a:lstStyle/>
        <a:p>
          <a:endParaRPr lang="zh-CN" altLang="en-US"/>
        </a:p>
      </dgm:t>
    </dgm:pt>
    <dgm:pt modelId="{D1893C99-721F-4965-8EBD-2D6794349B31}" type="sibTrans" cxnId="{EDF20975-81DF-4BEB-B57A-E2A734CEB1A8}">
      <dgm:prSet/>
      <dgm:spPr/>
      <dgm:t>
        <a:bodyPr/>
        <a:lstStyle/>
        <a:p>
          <a:endParaRPr lang="zh-CN" altLang="en-US"/>
        </a:p>
      </dgm:t>
    </dgm:pt>
    <dgm:pt modelId="{0642AD0F-010D-5649-86A7-902C790FA427}" type="pres">
      <dgm:prSet presAssocID="{A60C316E-D946-1B42-840D-5E7B61952012}" presName="linear" presStyleCnt="0">
        <dgm:presLayoutVars>
          <dgm:dir/>
          <dgm:animLvl val="lvl"/>
          <dgm:resizeHandles val="exact"/>
        </dgm:presLayoutVars>
      </dgm:prSet>
      <dgm:spPr/>
      <dgm:t>
        <a:bodyPr/>
        <a:lstStyle/>
        <a:p>
          <a:endParaRPr lang="zh-CN" altLang="en-US"/>
        </a:p>
      </dgm:t>
    </dgm:pt>
    <dgm:pt modelId="{89012355-6722-A243-88F0-EC4A926FE1B2}" type="pres">
      <dgm:prSet presAssocID="{F5E3DE96-D39A-7B42-8522-1AE9E3D99EE0}" presName="parentLin" presStyleCnt="0"/>
      <dgm:spPr/>
    </dgm:pt>
    <dgm:pt modelId="{A3C4B647-69ED-0F47-A3FB-3DD50B337560}" type="pres">
      <dgm:prSet presAssocID="{F5E3DE96-D39A-7B42-8522-1AE9E3D99EE0}" presName="parentLeftMargin" presStyleLbl="node1" presStyleIdx="0" presStyleCnt="4"/>
      <dgm:spPr/>
      <dgm:t>
        <a:bodyPr/>
        <a:lstStyle/>
        <a:p>
          <a:endParaRPr lang="zh-CN" altLang="en-US"/>
        </a:p>
      </dgm:t>
    </dgm:pt>
    <dgm:pt modelId="{A2DF2DA4-4E73-2A4E-981B-78B315D2340C}" type="pres">
      <dgm:prSet presAssocID="{F5E3DE96-D39A-7B42-8522-1AE9E3D99EE0}" presName="parentText" presStyleLbl="node1" presStyleIdx="0" presStyleCnt="4">
        <dgm:presLayoutVars>
          <dgm:chMax val="0"/>
          <dgm:bulletEnabled val="1"/>
        </dgm:presLayoutVars>
      </dgm:prSet>
      <dgm:spPr/>
      <dgm:t>
        <a:bodyPr/>
        <a:lstStyle/>
        <a:p>
          <a:endParaRPr lang="zh-CN" altLang="en-US"/>
        </a:p>
      </dgm:t>
    </dgm:pt>
    <dgm:pt modelId="{E7057798-61D7-004F-A865-7D367224947D}" type="pres">
      <dgm:prSet presAssocID="{F5E3DE96-D39A-7B42-8522-1AE9E3D99EE0}" presName="negativeSpace" presStyleCnt="0"/>
      <dgm:spPr/>
    </dgm:pt>
    <dgm:pt modelId="{B62BBB63-75F6-5245-98AB-E7580D67D0DD}" type="pres">
      <dgm:prSet presAssocID="{F5E3DE96-D39A-7B42-8522-1AE9E3D99EE0}" presName="childText" presStyleLbl="conFgAcc1" presStyleIdx="0" presStyleCnt="4">
        <dgm:presLayoutVars>
          <dgm:bulletEnabled val="1"/>
        </dgm:presLayoutVars>
      </dgm:prSet>
      <dgm:spPr/>
    </dgm:pt>
    <dgm:pt modelId="{3B41893C-69A7-5249-B6B8-28CD1DF4E998}" type="pres">
      <dgm:prSet presAssocID="{F2FA2AF6-2E98-1846-9275-B1179CB8EB24}" presName="spaceBetweenRectangles" presStyleCnt="0"/>
      <dgm:spPr/>
    </dgm:pt>
    <dgm:pt modelId="{D2E69320-5FCE-A948-8A42-BFC4E41A1998}" type="pres">
      <dgm:prSet presAssocID="{65C69680-77DD-6F43-93A9-80032937D879}" presName="parentLin" presStyleCnt="0"/>
      <dgm:spPr/>
    </dgm:pt>
    <dgm:pt modelId="{BF636634-8997-1C4C-B909-47AC1D88F1ED}" type="pres">
      <dgm:prSet presAssocID="{65C69680-77DD-6F43-93A9-80032937D879}" presName="parentLeftMargin" presStyleLbl="node1" presStyleIdx="0" presStyleCnt="4"/>
      <dgm:spPr/>
      <dgm:t>
        <a:bodyPr/>
        <a:lstStyle/>
        <a:p>
          <a:endParaRPr lang="zh-CN" altLang="en-US"/>
        </a:p>
      </dgm:t>
    </dgm:pt>
    <dgm:pt modelId="{AD1FC832-011E-8C4A-8124-89B66DFBFBD8}" type="pres">
      <dgm:prSet presAssocID="{65C69680-77DD-6F43-93A9-80032937D879}" presName="parentText" presStyleLbl="node1" presStyleIdx="1" presStyleCnt="4">
        <dgm:presLayoutVars>
          <dgm:chMax val="0"/>
          <dgm:bulletEnabled val="1"/>
        </dgm:presLayoutVars>
      </dgm:prSet>
      <dgm:spPr/>
      <dgm:t>
        <a:bodyPr/>
        <a:lstStyle/>
        <a:p>
          <a:endParaRPr lang="zh-CN" altLang="en-US"/>
        </a:p>
      </dgm:t>
    </dgm:pt>
    <dgm:pt modelId="{41144538-6793-DE44-ACB9-101368304A44}" type="pres">
      <dgm:prSet presAssocID="{65C69680-77DD-6F43-93A9-80032937D879}" presName="negativeSpace" presStyleCnt="0"/>
      <dgm:spPr/>
    </dgm:pt>
    <dgm:pt modelId="{37A7BF17-BDD0-1F49-8F16-012968F9C1B4}" type="pres">
      <dgm:prSet presAssocID="{65C69680-77DD-6F43-93A9-80032937D879}" presName="childText" presStyleLbl="conFgAcc1" presStyleIdx="1" presStyleCnt="4">
        <dgm:presLayoutVars>
          <dgm:bulletEnabled val="1"/>
        </dgm:presLayoutVars>
      </dgm:prSet>
      <dgm:spPr/>
    </dgm:pt>
    <dgm:pt modelId="{035EE3F8-C4E7-DE4A-9408-6D9A5A67F367}" type="pres">
      <dgm:prSet presAssocID="{FF734972-CBF2-D142-8586-B291B51457E5}" presName="spaceBetweenRectangles" presStyleCnt="0"/>
      <dgm:spPr/>
    </dgm:pt>
    <dgm:pt modelId="{AC268E81-3745-3948-9328-F7FF390F44DF}" type="pres">
      <dgm:prSet presAssocID="{A461C754-E3A2-4D47-8DD9-B7E236E87B71}" presName="parentLin" presStyleCnt="0"/>
      <dgm:spPr/>
    </dgm:pt>
    <dgm:pt modelId="{130335D5-B7FC-844D-B2F2-55E63FCBAB81}" type="pres">
      <dgm:prSet presAssocID="{A461C754-E3A2-4D47-8DD9-B7E236E87B71}" presName="parentLeftMargin" presStyleLbl="node1" presStyleIdx="1" presStyleCnt="4"/>
      <dgm:spPr/>
      <dgm:t>
        <a:bodyPr/>
        <a:lstStyle/>
        <a:p>
          <a:endParaRPr lang="zh-CN" altLang="en-US"/>
        </a:p>
      </dgm:t>
    </dgm:pt>
    <dgm:pt modelId="{4BBDECCA-C1B9-8340-A118-5001BB953175}" type="pres">
      <dgm:prSet presAssocID="{A461C754-E3A2-4D47-8DD9-B7E236E87B71}" presName="parentText" presStyleLbl="node1" presStyleIdx="2" presStyleCnt="4">
        <dgm:presLayoutVars>
          <dgm:chMax val="0"/>
          <dgm:bulletEnabled val="1"/>
        </dgm:presLayoutVars>
      </dgm:prSet>
      <dgm:spPr/>
      <dgm:t>
        <a:bodyPr/>
        <a:lstStyle/>
        <a:p>
          <a:endParaRPr lang="zh-CN" altLang="en-US"/>
        </a:p>
      </dgm:t>
    </dgm:pt>
    <dgm:pt modelId="{CE4C2E01-0E04-B54E-9A4B-384D62AF07E1}" type="pres">
      <dgm:prSet presAssocID="{A461C754-E3A2-4D47-8DD9-B7E236E87B71}" presName="negativeSpace" presStyleCnt="0"/>
      <dgm:spPr/>
    </dgm:pt>
    <dgm:pt modelId="{B77486E0-14B4-1349-B4AB-B7FAA4C9F07F}" type="pres">
      <dgm:prSet presAssocID="{A461C754-E3A2-4D47-8DD9-B7E236E87B71}" presName="childText" presStyleLbl="conFgAcc1" presStyleIdx="2" presStyleCnt="4">
        <dgm:presLayoutVars>
          <dgm:bulletEnabled val="1"/>
        </dgm:presLayoutVars>
      </dgm:prSet>
      <dgm:spPr/>
    </dgm:pt>
    <dgm:pt modelId="{E1726D9C-BD9F-4239-970A-5611C867A650}" type="pres">
      <dgm:prSet presAssocID="{70AAD8EE-EBD4-6C44-B052-A5656FCF9018}" presName="spaceBetweenRectangles" presStyleCnt="0"/>
      <dgm:spPr/>
    </dgm:pt>
    <dgm:pt modelId="{20D1B872-8AFE-4B29-B3C1-7AC402CF530C}" type="pres">
      <dgm:prSet presAssocID="{A2AF5A70-1046-4B43-8F31-5A87C1AA90EB}" presName="parentLin" presStyleCnt="0"/>
      <dgm:spPr/>
    </dgm:pt>
    <dgm:pt modelId="{25434D65-88F0-4A90-869F-E3ABA1DD24CF}" type="pres">
      <dgm:prSet presAssocID="{A2AF5A70-1046-4B43-8F31-5A87C1AA90EB}" presName="parentLeftMargin" presStyleLbl="node1" presStyleIdx="2" presStyleCnt="4"/>
      <dgm:spPr/>
      <dgm:t>
        <a:bodyPr/>
        <a:lstStyle/>
        <a:p>
          <a:endParaRPr lang="zh-CN" altLang="en-US"/>
        </a:p>
      </dgm:t>
    </dgm:pt>
    <dgm:pt modelId="{9DE7F019-5074-4195-A947-A364ACBBD817}" type="pres">
      <dgm:prSet presAssocID="{A2AF5A70-1046-4B43-8F31-5A87C1AA90EB}" presName="parentText" presStyleLbl="node1" presStyleIdx="3" presStyleCnt="4">
        <dgm:presLayoutVars>
          <dgm:chMax val="0"/>
          <dgm:bulletEnabled val="1"/>
        </dgm:presLayoutVars>
      </dgm:prSet>
      <dgm:spPr/>
      <dgm:t>
        <a:bodyPr/>
        <a:lstStyle/>
        <a:p>
          <a:endParaRPr lang="zh-CN" altLang="en-US"/>
        </a:p>
      </dgm:t>
    </dgm:pt>
    <dgm:pt modelId="{9D9A1603-C498-4910-9B0A-CD7722A0F035}" type="pres">
      <dgm:prSet presAssocID="{A2AF5A70-1046-4B43-8F31-5A87C1AA90EB}" presName="negativeSpace" presStyleCnt="0"/>
      <dgm:spPr/>
    </dgm:pt>
    <dgm:pt modelId="{E5838EA9-ECDC-4973-92FF-75F11CCFCB5C}" type="pres">
      <dgm:prSet presAssocID="{A2AF5A70-1046-4B43-8F31-5A87C1AA90EB}" presName="childText" presStyleLbl="conFgAcc1" presStyleIdx="3" presStyleCnt="4">
        <dgm:presLayoutVars>
          <dgm:bulletEnabled val="1"/>
        </dgm:presLayoutVars>
      </dgm:prSet>
      <dgm:spPr/>
    </dgm:pt>
  </dgm:ptLst>
  <dgm:cxnLst>
    <dgm:cxn modelId="{FC774FC8-D19D-7545-8583-B065F9D060EC}" srcId="{A60C316E-D946-1B42-840D-5E7B61952012}" destId="{65C69680-77DD-6F43-93A9-80032937D879}" srcOrd="1" destOrd="0" parTransId="{3D8AC707-527A-E344-8A69-7241661498BA}" sibTransId="{FF734972-CBF2-D142-8586-B291B51457E5}"/>
    <dgm:cxn modelId="{C9E2BC37-359C-3644-B8EC-C754D16BAEFB}" type="presOf" srcId="{F5E3DE96-D39A-7B42-8522-1AE9E3D99EE0}" destId="{A3C4B647-69ED-0F47-A3FB-3DD50B337560}" srcOrd="0" destOrd="0" presId="urn:microsoft.com/office/officeart/2005/8/layout/list1"/>
    <dgm:cxn modelId="{4D784AD1-3A5F-0546-BF54-A39325D4B0F9}" type="presOf" srcId="{A461C754-E3A2-4D47-8DD9-B7E236E87B71}" destId="{130335D5-B7FC-844D-B2F2-55E63FCBAB81}" srcOrd="0" destOrd="0" presId="urn:microsoft.com/office/officeart/2005/8/layout/list1"/>
    <dgm:cxn modelId="{B8844E89-06AB-B54E-BBA6-5DA54E5FD8D5}" type="presOf" srcId="{A60C316E-D946-1B42-840D-5E7B61952012}" destId="{0642AD0F-010D-5649-86A7-902C790FA427}" srcOrd="0" destOrd="0" presId="urn:microsoft.com/office/officeart/2005/8/layout/list1"/>
    <dgm:cxn modelId="{7034CA2D-0433-AB4F-96DF-EA912C9D4695}" type="presOf" srcId="{65C69680-77DD-6F43-93A9-80032937D879}" destId="{BF636634-8997-1C4C-B909-47AC1D88F1ED}" srcOrd="0" destOrd="0" presId="urn:microsoft.com/office/officeart/2005/8/layout/list1"/>
    <dgm:cxn modelId="{E3903A5E-4FC6-4C98-BD6A-0BD3092B933B}" type="presOf" srcId="{A2AF5A70-1046-4B43-8F31-5A87C1AA90EB}" destId="{25434D65-88F0-4A90-869F-E3ABA1DD24CF}" srcOrd="0" destOrd="0" presId="urn:microsoft.com/office/officeart/2005/8/layout/list1"/>
    <dgm:cxn modelId="{EDF20975-81DF-4BEB-B57A-E2A734CEB1A8}" srcId="{A60C316E-D946-1B42-840D-5E7B61952012}" destId="{A2AF5A70-1046-4B43-8F31-5A87C1AA90EB}" srcOrd="3" destOrd="0" parTransId="{FC346B8F-3EDF-41C7-AD09-4527501A9CA5}" sibTransId="{D1893C99-721F-4965-8EBD-2D6794349B31}"/>
    <dgm:cxn modelId="{F4D2E184-E372-5842-BCE8-EEA08974A0A0}" type="presOf" srcId="{A461C754-E3A2-4D47-8DD9-B7E236E87B71}" destId="{4BBDECCA-C1B9-8340-A118-5001BB953175}" srcOrd="1" destOrd="0" presId="urn:microsoft.com/office/officeart/2005/8/layout/list1"/>
    <dgm:cxn modelId="{CD0E5011-05A0-6A4D-BE1E-955BA22A565B}" srcId="{A60C316E-D946-1B42-840D-5E7B61952012}" destId="{A461C754-E3A2-4D47-8DD9-B7E236E87B71}" srcOrd="2" destOrd="0" parTransId="{2728F324-5907-354F-87B8-E4C645A73E17}" sibTransId="{70AAD8EE-EBD4-6C44-B052-A5656FCF9018}"/>
    <dgm:cxn modelId="{E2539483-659E-6F45-B55A-1814D6A6784E}" type="presOf" srcId="{F5E3DE96-D39A-7B42-8522-1AE9E3D99EE0}" destId="{A2DF2DA4-4E73-2A4E-981B-78B315D2340C}" srcOrd="1" destOrd="0" presId="urn:microsoft.com/office/officeart/2005/8/layout/list1"/>
    <dgm:cxn modelId="{0636CAE8-6EB7-E446-A804-C904D2410152}" type="presOf" srcId="{65C69680-77DD-6F43-93A9-80032937D879}" destId="{AD1FC832-011E-8C4A-8124-89B66DFBFBD8}" srcOrd="1" destOrd="0" presId="urn:microsoft.com/office/officeart/2005/8/layout/list1"/>
    <dgm:cxn modelId="{1899190E-B941-1D4E-89D7-BEF1A52FDC18}" srcId="{A60C316E-D946-1B42-840D-5E7B61952012}" destId="{F5E3DE96-D39A-7B42-8522-1AE9E3D99EE0}" srcOrd="0" destOrd="0" parTransId="{F1F2A42E-41BF-3641-88EE-E1034D794FC2}" sibTransId="{F2FA2AF6-2E98-1846-9275-B1179CB8EB24}"/>
    <dgm:cxn modelId="{1DF4BA8E-261C-4F8F-A682-CEC9667A4B25}" type="presOf" srcId="{A2AF5A70-1046-4B43-8F31-5A87C1AA90EB}" destId="{9DE7F019-5074-4195-A947-A364ACBBD817}" srcOrd="1" destOrd="0" presId="urn:microsoft.com/office/officeart/2005/8/layout/list1"/>
    <dgm:cxn modelId="{74D7E61C-C91E-E741-8373-1852651CCEA0}" type="presParOf" srcId="{0642AD0F-010D-5649-86A7-902C790FA427}" destId="{89012355-6722-A243-88F0-EC4A926FE1B2}" srcOrd="0" destOrd="0" presId="urn:microsoft.com/office/officeart/2005/8/layout/list1"/>
    <dgm:cxn modelId="{8894F2EC-9B5A-0A44-937A-89D6ACD39081}" type="presParOf" srcId="{89012355-6722-A243-88F0-EC4A926FE1B2}" destId="{A3C4B647-69ED-0F47-A3FB-3DD50B337560}" srcOrd="0" destOrd="0" presId="urn:microsoft.com/office/officeart/2005/8/layout/list1"/>
    <dgm:cxn modelId="{4DED21CE-C4E9-E64D-ACBC-4500DF780193}" type="presParOf" srcId="{89012355-6722-A243-88F0-EC4A926FE1B2}" destId="{A2DF2DA4-4E73-2A4E-981B-78B315D2340C}" srcOrd="1" destOrd="0" presId="urn:microsoft.com/office/officeart/2005/8/layout/list1"/>
    <dgm:cxn modelId="{77437645-6B77-AF45-9AC3-0A8D00362E2A}" type="presParOf" srcId="{0642AD0F-010D-5649-86A7-902C790FA427}" destId="{E7057798-61D7-004F-A865-7D367224947D}" srcOrd="1" destOrd="0" presId="urn:microsoft.com/office/officeart/2005/8/layout/list1"/>
    <dgm:cxn modelId="{97673F64-622F-1347-90EB-207D2DEFBD3E}" type="presParOf" srcId="{0642AD0F-010D-5649-86A7-902C790FA427}" destId="{B62BBB63-75F6-5245-98AB-E7580D67D0DD}" srcOrd="2" destOrd="0" presId="urn:microsoft.com/office/officeart/2005/8/layout/list1"/>
    <dgm:cxn modelId="{101738EA-1906-DA40-9AEE-94D13D34B19A}" type="presParOf" srcId="{0642AD0F-010D-5649-86A7-902C790FA427}" destId="{3B41893C-69A7-5249-B6B8-28CD1DF4E998}" srcOrd="3" destOrd="0" presId="urn:microsoft.com/office/officeart/2005/8/layout/list1"/>
    <dgm:cxn modelId="{84148AC7-6178-224C-86AD-B43A6E0590A5}" type="presParOf" srcId="{0642AD0F-010D-5649-86A7-902C790FA427}" destId="{D2E69320-5FCE-A948-8A42-BFC4E41A1998}" srcOrd="4" destOrd="0" presId="urn:microsoft.com/office/officeart/2005/8/layout/list1"/>
    <dgm:cxn modelId="{67456D8A-51E7-8F43-823E-04E848847258}" type="presParOf" srcId="{D2E69320-5FCE-A948-8A42-BFC4E41A1998}" destId="{BF636634-8997-1C4C-B909-47AC1D88F1ED}" srcOrd="0" destOrd="0" presId="urn:microsoft.com/office/officeart/2005/8/layout/list1"/>
    <dgm:cxn modelId="{7AC25DD3-AA66-4847-99A0-CA182178D171}" type="presParOf" srcId="{D2E69320-5FCE-A948-8A42-BFC4E41A1998}" destId="{AD1FC832-011E-8C4A-8124-89B66DFBFBD8}" srcOrd="1" destOrd="0" presId="urn:microsoft.com/office/officeart/2005/8/layout/list1"/>
    <dgm:cxn modelId="{08A39E26-8443-4947-B6EF-A1C2E348D063}" type="presParOf" srcId="{0642AD0F-010D-5649-86A7-902C790FA427}" destId="{41144538-6793-DE44-ACB9-101368304A44}" srcOrd="5" destOrd="0" presId="urn:microsoft.com/office/officeart/2005/8/layout/list1"/>
    <dgm:cxn modelId="{6693680F-4E3F-EF46-AE18-B104D2B0D2E9}" type="presParOf" srcId="{0642AD0F-010D-5649-86A7-902C790FA427}" destId="{37A7BF17-BDD0-1F49-8F16-012968F9C1B4}" srcOrd="6" destOrd="0" presId="urn:microsoft.com/office/officeart/2005/8/layout/list1"/>
    <dgm:cxn modelId="{FC7E19CB-32EE-734D-8637-97939E379A97}" type="presParOf" srcId="{0642AD0F-010D-5649-86A7-902C790FA427}" destId="{035EE3F8-C4E7-DE4A-9408-6D9A5A67F367}" srcOrd="7" destOrd="0" presId="urn:microsoft.com/office/officeart/2005/8/layout/list1"/>
    <dgm:cxn modelId="{85ABD967-F80D-8A46-9387-C3934D998C63}" type="presParOf" srcId="{0642AD0F-010D-5649-86A7-902C790FA427}" destId="{AC268E81-3745-3948-9328-F7FF390F44DF}" srcOrd="8" destOrd="0" presId="urn:microsoft.com/office/officeart/2005/8/layout/list1"/>
    <dgm:cxn modelId="{A3EB33B9-265C-FE45-AD84-4A029D898AFA}" type="presParOf" srcId="{AC268E81-3745-3948-9328-F7FF390F44DF}" destId="{130335D5-B7FC-844D-B2F2-55E63FCBAB81}" srcOrd="0" destOrd="0" presId="urn:microsoft.com/office/officeart/2005/8/layout/list1"/>
    <dgm:cxn modelId="{D896FEFC-229D-404D-9A28-E1117557D3FB}" type="presParOf" srcId="{AC268E81-3745-3948-9328-F7FF390F44DF}" destId="{4BBDECCA-C1B9-8340-A118-5001BB953175}" srcOrd="1" destOrd="0" presId="urn:microsoft.com/office/officeart/2005/8/layout/list1"/>
    <dgm:cxn modelId="{81C50FB8-AF0B-F044-AEB3-E4D7AA94A5F1}" type="presParOf" srcId="{0642AD0F-010D-5649-86A7-902C790FA427}" destId="{CE4C2E01-0E04-B54E-9A4B-384D62AF07E1}" srcOrd="9" destOrd="0" presId="urn:microsoft.com/office/officeart/2005/8/layout/list1"/>
    <dgm:cxn modelId="{31CF89E8-0027-284B-9F86-9CD9F8C91CD0}" type="presParOf" srcId="{0642AD0F-010D-5649-86A7-902C790FA427}" destId="{B77486E0-14B4-1349-B4AB-B7FAA4C9F07F}" srcOrd="10" destOrd="0" presId="urn:microsoft.com/office/officeart/2005/8/layout/list1"/>
    <dgm:cxn modelId="{2376C185-BD17-4419-8A14-CF176E27AF49}" type="presParOf" srcId="{0642AD0F-010D-5649-86A7-902C790FA427}" destId="{E1726D9C-BD9F-4239-970A-5611C867A650}" srcOrd="11" destOrd="0" presId="urn:microsoft.com/office/officeart/2005/8/layout/list1"/>
    <dgm:cxn modelId="{F9B2D4E7-0D6A-4E26-8233-A22A841D165C}" type="presParOf" srcId="{0642AD0F-010D-5649-86A7-902C790FA427}" destId="{20D1B872-8AFE-4B29-B3C1-7AC402CF530C}" srcOrd="12" destOrd="0" presId="urn:microsoft.com/office/officeart/2005/8/layout/list1"/>
    <dgm:cxn modelId="{525FF359-6544-432C-94F5-19ECD1E4D785}" type="presParOf" srcId="{20D1B872-8AFE-4B29-B3C1-7AC402CF530C}" destId="{25434D65-88F0-4A90-869F-E3ABA1DD24CF}" srcOrd="0" destOrd="0" presId="urn:microsoft.com/office/officeart/2005/8/layout/list1"/>
    <dgm:cxn modelId="{F5DD7345-6082-482B-82FC-2530E7914F63}" type="presParOf" srcId="{20D1B872-8AFE-4B29-B3C1-7AC402CF530C}" destId="{9DE7F019-5074-4195-A947-A364ACBBD817}" srcOrd="1" destOrd="0" presId="urn:microsoft.com/office/officeart/2005/8/layout/list1"/>
    <dgm:cxn modelId="{D803AD3F-1B49-4FE1-9DA1-6DC58B71D949}" type="presParOf" srcId="{0642AD0F-010D-5649-86A7-902C790FA427}" destId="{9D9A1603-C498-4910-9B0A-CD7722A0F035}" srcOrd="13" destOrd="0" presId="urn:microsoft.com/office/officeart/2005/8/layout/list1"/>
    <dgm:cxn modelId="{28B47B08-A598-40DC-86D3-42724AAFDC08}" type="presParOf" srcId="{0642AD0F-010D-5649-86A7-902C790FA427}" destId="{E5838EA9-ECDC-4973-92FF-75F11CCFCB5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BBB63-75F6-5245-98AB-E7580D67D0DD}">
      <dsp:nvSpPr>
        <dsp:cNvPr id="0" name=""/>
        <dsp:cNvSpPr/>
      </dsp:nvSpPr>
      <dsp:spPr>
        <a:xfrm>
          <a:off x="0" y="321886"/>
          <a:ext cx="7886700"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DF2DA4-4E73-2A4E-981B-78B315D2340C}">
      <dsp:nvSpPr>
        <dsp:cNvPr id="0" name=""/>
        <dsp:cNvSpPr/>
      </dsp:nvSpPr>
      <dsp:spPr>
        <a:xfrm>
          <a:off x="394335" y="11926"/>
          <a:ext cx="5520690" cy="61992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933450">
            <a:lnSpc>
              <a:spcPct val="90000"/>
            </a:lnSpc>
            <a:spcBef>
              <a:spcPct val="0"/>
            </a:spcBef>
            <a:spcAft>
              <a:spcPct val="35000"/>
            </a:spcAft>
          </a:pPr>
          <a:r>
            <a:rPr lang="en-US" altLang="zh-CN" sz="2100" kern="1200" dirty="0" smtClean="0">
              <a:solidFill>
                <a:schemeClr val="bg1">
                  <a:lumMod val="65000"/>
                </a:schemeClr>
              </a:solidFill>
              <a:latin typeface="Microsoft YaHei" charset="-122"/>
              <a:ea typeface="Microsoft YaHei" charset="-122"/>
              <a:cs typeface="Microsoft YaHei" charset="-122"/>
            </a:rPr>
            <a:t>1.3.1</a:t>
          </a:r>
          <a:r>
            <a:rPr lang="zh-CN" altLang="en-US" sz="2100" kern="1200" dirty="0" smtClean="0">
              <a:solidFill>
                <a:schemeClr val="bg1">
                  <a:lumMod val="65000"/>
                </a:schemeClr>
              </a:solidFill>
              <a:latin typeface="Microsoft YaHei" charset="-122"/>
              <a:ea typeface="Microsoft YaHei" charset="-122"/>
              <a:cs typeface="Microsoft YaHei" charset="-122"/>
            </a:rPr>
            <a:t> </a:t>
          </a:r>
          <a:r>
            <a:rPr lang="zh-CN" altLang="en-US" sz="2100" kern="1200" dirty="0">
              <a:solidFill>
                <a:schemeClr val="bg1">
                  <a:lumMod val="65000"/>
                </a:schemeClr>
              </a:solidFill>
              <a:latin typeface="Microsoft YaHei" charset="-122"/>
              <a:ea typeface="Microsoft YaHei" charset="-122"/>
              <a:cs typeface="Microsoft YaHei" charset="-122"/>
            </a:rPr>
            <a:t>操作系统结构设计</a:t>
          </a:r>
        </a:p>
      </dsp:txBody>
      <dsp:txXfrm>
        <a:off x="424597" y="42188"/>
        <a:ext cx="5460166" cy="559396"/>
      </dsp:txXfrm>
    </dsp:sp>
    <dsp:sp modelId="{37A7BF17-BDD0-1F49-8F16-012968F9C1B4}">
      <dsp:nvSpPr>
        <dsp:cNvPr id="0" name=""/>
        <dsp:cNvSpPr/>
      </dsp:nvSpPr>
      <dsp:spPr>
        <a:xfrm>
          <a:off x="0" y="1274446"/>
          <a:ext cx="7886700"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1FC832-011E-8C4A-8124-89B66DFBFBD8}">
      <dsp:nvSpPr>
        <dsp:cNvPr id="0" name=""/>
        <dsp:cNvSpPr/>
      </dsp:nvSpPr>
      <dsp:spPr>
        <a:xfrm>
          <a:off x="394335" y="964486"/>
          <a:ext cx="5520690" cy="61992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Microsoft YaHei" charset="-122"/>
              <a:ea typeface="Microsoft YaHei" charset="-122"/>
              <a:cs typeface="Microsoft YaHei" charset="-122"/>
            </a:rPr>
            <a:t>1.3.2</a:t>
          </a:r>
          <a:r>
            <a:rPr lang="zh-CN" altLang="en-US" sz="2100" kern="1200" dirty="0" smtClean="0">
              <a:latin typeface="Microsoft YaHei" charset="-122"/>
              <a:ea typeface="Microsoft YaHei" charset="-122"/>
              <a:cs typeface="Microsoft YaHei" charset="-122"/>
            </a:rPr>
            <a:t> 操作系统</a:t>
          </a:r>
          <a:r>
            <a:rPr lang="zh-CN" altLang="en-US" sz="2100" kern="1200" dirty="0">
              <a:latin typeface="Microsoft YaHei" charset="-122"/>
              <a:ea typeface="Microsoft YaHei" charset="-122"/>
              <a:cs typeface="Microsoft YaHei" charset="-122"/>
            </a:rPr>
            <a:t>内核</a:t>
          </a:r>
        </a:p>
      </dsp:txBody>
      <dsp:txXfrm>
        <a:off x="424597" y="994748"/>
        <a:ext cx="5460166" cy="559396"/>
      </dsp:txXfrm>
    </dsp:sp>
    <dsp:sp modelId="{B77486E0-14B4-1349-B4AB-B7FAA4C9F07F}">
      <dsp:nvSpPr>
        <dsp:cNvPr id="0" name=""/>
        <dsp:cNvSpPr/>
      </dsp:nvSpPr>
      <dsp:spPr>
        <a:xfrm>
          <a:off x="0" y="2227006"/>
          <a:ext cx="7886700"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BDECCA-C1B9-8340-A118-5001BB953175}">
      <dsp:nvSpPr>
        <dsp:cNvPr id="0" name=""/>
        <dsp:cNvSpPr/>
      </dsp:nvSpPr>
      <dsp:spPr>
        <a:xfrm>
          <a:off x="394335" y="1917046"/>
          <a:ext cx="5520690" cy="61992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Microsoft YaHei" charset="-122"/>
              <a:ea typeface="Microsoft YaHei" charset="-122"/>
              <a:cs typeface="Microsoft YaHei" charset="-122"/>
            </a:rPr>
            <a:t>1.3.3</a:t>
          </a:r>
          <a:r>
            <a:rPr lang="zh-CN" altLang="en-US" sz="2100" kern="1200" dirty="0" smtClean="0">
              <a:latin typeface="Microsoft YaHei" charset="-122"/>
              <a:ea typeface="Microsoft YaHei" charset="-122"/>
              <a:cs typeface="Microsoft YaHei" charset="-122"/>
            </a:rPr>
            <a:t> 操作系统结构分类</a:t>
          </a:r>
          <a:endParaRPr lang="zh-CN" altLang="en-US" sz="2100" kern="1200" dirty="0">
            <a:latin typeface="Microsoft YaHei" charset="-122"/>
            <a:ea typeface="Microsoft YaHei" charset="-122"/>
            <a:cs typeface="Microsoft YaHei" charset="-122"/>
          </a:endParaRPr>
        </a:p>
      </dsp:txBody>
      <dsp:txXfrm>
        <a:off x="424597" y="1947308"/>
        <a:ext cx="5460166" cy="559396"/>
      </dsp:txXfrm>
    </dsp:sp>
    <dsp:sp modelId="{E5838EA9-ECDC-4973-92FF-75F11CCFCB5C}">
      <dsp:nvSpPr>
        <dsp:cNvPr id="0" name=""/>
        <dsp:cNvSpPr/>
      </dsp:nvSpPr>
      <dsp:spPr>
        <a:xfrm>
          <a:off x="0" y="3179566"/>
          <a:ext cx="7886700"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E7F019-5074-4195-A947-A364ACBBD817}">
      <dsp:nvSpPr>
        <dsp:cNvPr id="0" name=""/>
        <dsp:cNvSpPr/>
      </dsp:nvSpPr>
      <dsp:spPr>
        <a:xfrm>
          <a:off x="394335" y="2869606"/>
          <a:ext cx="5520690" cy="61992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Microsoft YaHei" charset="-122"/>
              <a:ea typeface="Microsoft YaHei" charset="-122"/>
              <a:cs typeface="Microsoft YaHei" charset="-122"/>
            </a:rPr>
            <a:t>1.3.3</a:t>
          </a:r>
          <a:r>
            <a:rPr lang="zh-CN" altLang="en-US" sz="2100" kern="1200" dirty="0" smtClean="0">
              <a:latin typeface="Microsoft YaHei" charset="-122"/>
              <a:ea typeface="Microsoft YaHei" charset="-122"/>
              <a:cs typeface="Microsoft YaHei" charset="-122"/>
            </a:rPr>
            <a:t> </a:t>
          </a:r>
          <a:r>
            <a:rPr lang="zh-CN" altLang="en-US" sz="2100" kern="1200" dirty="0">
              <a:latin typeface="Microsoft YaHei" charset="-122"/>
              <a:ea typeface="Microsoft YaHei" charset="-122"/>
              <a:cs typeface="Microsoft YaHei" charset="-122"/>
            </a:rPr>
            <a:t>操作系统运行模型</a:t>
          </a:r>
        </a:p>
      </dsp:txBody>
      <dsp:txXfrm>
        <a:off x="424597" y="2899868"/>
        <a:ext cx="546016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2FB11-A3D6-B94C-91A1-3BACBE95EC26}" type="datetimeFigureOut">
              <a:t>2019-9-7</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7BDF4-45AD-AA40-B4BA-F68702536F4A}" type="slidenum">
              <a:t>‹#›</a:t>
            </a:fld>
            <a:endParaRPr kumimoji="1" lang="zh-CN" altLang="en-US"/>
          </a:p>
        </p:txBody>
      </p:sp>
    </p:spTree>
    <p:extLst>
      <p:ext uri="{BB962C8B-B14F-4D97-AF65-F5344CB8AC3E}">
        <p14:creationId xmlns:p14="http://schemas.microsoft.com/office/powerpoint/2010/main" val="60377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13F7BDF4-45AD-AA40-B4BA-F68702536F4A}" type="slidenum">
              <a:t>4</a:t>
            </a:fld>
            <a:endParaRPr kumimoji="1" lang="zh-CN" altLang="en-US"/>
          </a:p>
        </p:txBody>
      </p:sp>
    </p:spTree>
    <p:extLst>
      <p:ext uri="{BB962C8B-B14F-4D97-AF65-F5344CB8AC3E}">
        <p14:creationId xmlns:p14="http://schemas.microsoft.com/office/powerpoint/2010/main" val="1132191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13F7BDF4-45AD-AA40-B4BA-F68702536F4A}" type="slidenum">
              <a:t>8</a:t>
            </a:fld>
            <a:endParaRPr kumimoji="1" lang="zh-CN" altLang="en-US"/>
          </a:p>
        </p:txBody>
      </p:sp>
    </p:spTree>
    <p:extLst>
      <p:ext uri="{BB962C8B-B14F-4D97-AF65-F5344CB8AC3E}">
        <p14:creationId xmlns:p14="http://schemas.microsoft.com/office/powerpoint/2010/main" val="146891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13F7BDF4-45AD-AA40-B4BA-F68702536F4A}" type="slidenum">
              <a:t>14</a:t>
            </a:fld>
            <a:endParaRPr kumimoji="1" lang="zh-CN" altLang="en-US"/>
          </a:p>
        </p:txBody>
      </p:sp>
    </p:spTree>
    <p:extLst>
      <p:ext uri="{BB962C8B-B14F-4D97-AF65-F5344CB8AC3E}">
        <p14:creationId xmlns:p14="http://schemas.microsoft.com/office/powerpoint/2010/main" val="1606044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13F7BDF4-45AD-AA40-B4BA-F68702536F4A}" type="slidenum">
              <a:t>26</a:t>
            </a:fld>
            <a:endParaRPr kumimoji="1" lang="zh-CN" altLang="en-US"/>
          </a:p>
        </p:txBody>
      </p:sp>
    </p:spTree>
    <p:extLst>
      <p:ext uri="{BB962C8B-B14F-4D97-AF65-F5344CB8AC3E}">
        <p14:creationId xmlns:p14="http://schemas.microsoft.com/office/powerpoint/2010/main" val="2098210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9E8DD3-5293-F245-8649-938FE873156C}"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en-US" altLang="zh-CN" smtClean="0"/>
              <a:t>Click to edit Master title style</a:t>
            </a:r>
            <a:endParaRPr lang="en-US" dirty="0"/>
          </a:p>
        </p:txBody>
      </p:sp>
      <p:sp>
        <p:nvSpPr>
          <p:cNvPr id="9"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14036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08902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388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62265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29E8DD3-5293-F245-8649-938FE873156C}"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856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B29E8DD3-5293-F245-8649-938FE873156C}" type="datetimeFigureOut">
              <a:rPr lang="en-US" smtClean="0"/>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24818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29E8DD3-5293-F245-8649-938FE873156C}" type="datetimeFigureOut">
              <a:rPr lang="en-US" smtClean="0"/>
              <a:t>9/7/2019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64924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29E8DD3-5293-F245-8649-938FE873156C}" type="datetimeFigureOut">
              <a:rPr lang="en-US" smtClean="0"/>
              <a:t>9/7/2019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37316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E8DD3-5293-F245-8649-938FE873156C}" type="datetimeFigureOut">
              <a:rPr lang="en-US" smtClean="0"/>
              <a:t>9/7/2019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95695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8179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033447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E8DD3-5293-F245-8649-938FE873156C}" type="datetimeFigureOut">
              <a:rPr lang="en-US" smtClean="0"/>
              <a:t>9/7/2019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1069033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SimHei" charset="0"/>
          <a:ea typeface="SimHei" charset="0"/>
          <a:cs typeface="SimHe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a:t>
            </a:r>
            <a:r>
              <a:rPr kumimoji="1" lang="en-US" altLang="zh-CN" dirty="0"/>
              <a:t>	</a:t>
            </a:r>
            <a:r>
              <a:rPr kumimoji="1" lang="zh-CN" altLang="en-US" dirty="0"/>
              <a:t> 操作系统结构和运行模型</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1862973"/>
              </p:ext>
            </p:extLst>
          </p:nvPr>
        </p:nvGraphicFramePr>
        <p:xfrm>
          <a:off x="615587" y="2073819"/>
          <a:ext cx="7886700" cy="3720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6960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a:xfrm>
            <a:off x="628650" y="1825625"/>
            <a:ext cx="4626638" cy="4351338"/>
          </a:xfrm>
        </p:spPr>
        <p:txBody>
          <a:bodyPr/>
          <a:lstStyle/>
          <a:p>
            <a:pPr>
              <a:lnSpc>
                <a:spcPct val="150000"/>
              </a:lnSpc>
            </a:pPr>
            <a:r>
              <a:rPr kumimoji="1" lang="zh-CN" altLang="en-US">
                <a:solidFill>
                  <a:schemeClr val="accent1">
                    <a:lumMod val="75000"/>
                  </a:schemeClr>
                </a:solidFill>
              </a:rPr>
              <a:t>层次式结构</a:t>
            </a:r>
            <a:r>
              <a:rPr kumimoji="1" lang="zh-CN" altLang="en-US"/>
              <a:t>构造方法</a:t>
            </a:r>
            <a:endParaRPr kumimoji="1" lang="en-US" altLang="zh-CN"/>
          </a:p>
          <a:p>
            <a:pPr lvl="1">
              <a:lnSpc>
                <a:spcPct val="150000"/>
              </a:lnSpc>
            </a:pPr>
            <a:r>
              <a:rPr kumimoji="1" lang="zh-CN" altLang="en-US"/>
              <a:t>自底向上方法</a:t>
            </a:r>
          </a:p>
          <a:p>
            <a:pPr lvl="2">
              <a:lnSpc>
                <a:spcPct val="150000"/>
              </a:lnSpc>
            </a:pPr>
            <a:r>
              <a:rPr kumimoji="1" lang="zh-CN" altLang="en-US"/>
              <a:t>从裸机开始，逐步添加各层软件，形成接近目标虚拟机的系统</a:t>
            </a:r>
          </a:p>
          <a:p>
            <a:pPr lvl="1">
              <a:lnSpc>
                <a:spcPct val="150000"/>
              </a:lnSpc>
            </a:pPr>
            <a:r>
              <a:rPr kumimoji="1" lang="zh-CN" altLang="en-US"/>
              <a:t>自顶向下方法</a:t>
            </a:r>
          </a:p>
          <a:p>
            <a:pPr lvl="2">
              <a:lnSpc>
                <a:spcPct val="150000"/>
              </a:lnSpc>
            </a:pPr>
            <a:r>
              <a:rPr kumimoji="1" lang="zh-CN" altLang="en-US"/>
              <a:t>自顶向下方法从目标系统出发，通过若干层软件过渡到宿主机器，其实质是对目标系统的逐步求精 </a:t>
            </a:r>
          </a:p>
          <a:p>
            <a:pPr>
              <a:lnSpc>
                <a:spcPct val="150000"/>
              </a:lnSpc>
            </a:pPr>
            <a:endParaRPr kumimoji="1" lang="zh-CN" altLang="en-US"/>
          </a:p>
        </p:txBody>
      </p:sp>
      <p:pic>
        <p:nvPicPr>
          <p:cNvPr id="4" name="Picture 3"/>
          <p:cNvPicPr>
            <a:picLocks noChangeAspect="1"/>
          </p:cNvPicPr>
          <p:nvPr/>
        </p:nvPicPr>
        <p:blipFill>
          <a:blip r:embed="rId2"/>
          <a:stretch>
            <a:fillRect/>
          </a:stretch>
        </p:blipFill>
        <p:spPr>
          <a:xfrm>
            <a:off x="5796136" y="1828800"/>
            <a:ext cx="3043064" cy="3701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5858189" y="5687367"/>
            <a:ext cx="2961067" cy="338554"/>
          </a:xfrm>
          <a:prstGeom prst="rect">
            <a:avLst/>
          </a:prstGeom>
          <a:noFill/>
        </p:spPr>
        <p:txBody>
          <a:bodyPr wrap="none" rtlCol="0">
            <a:spAutoFit/>
          </a:bodyPr>
          <a:lstStyle/>
          <a:p>
            <a:r>
              <a:rPr kumimoji="1" lang="en-US" altLang="zh-CN" sz="1600">
                <a:latin typeface="Microsoft YaHei" charset="-122"/>
                <a:ea typeface="Microsoft YaHei" charset="-122"/>
                <a:cs typeface="Microsoft YaHei" charset="-122"/>
              </a:rPr>
              <a:t>THE</a:t>
            </a:r>
            <a:r>
              <a:rPr kumimoji="1" lang="zh-CN" altLang="en-US" sz="1600">
                <a:latin typeface="Microsoft YaHei" charset="-122"/>
                <a:ea typeface="Microsoft YaHei" charset="-122"/>
                <a:cs typeface="Microsoft YaHei" charset="-122"/>
              </a:rPr>
              <a:t> 多道程序设计系统，</a:t>
            </a:r>
            <a:r>
              <a:rPr kumimoji="1" lang="en-US" altLang="zh-CN" sz="1600">
                <a:latin typeface="Microsoft YaHei" charset="-122"/>
                <a:ea typeface="Microsoft YaHei" charset="-122"/>
                <a:cs typeface="Microsoft YaHei" charset="-122"/>
              </a:rPr>
              <a:t>1968</a:t>
            </a:r>
            <a:endParaRPr kumimoji="1" lang="zh-CN" altLang="en-US" sz="16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511629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a:xfrm>
            <a:off x="628650" y="1825625"/>
            <a:ext cx="5731958" cy="4351338"/>
          </a:xfrm>
        </p:spPr>
        <p:txBody>
          <a:bodyPr/>
          <a:lstStyle/>
          <a:p>
            <a:pPr>
              <a:lnSpc>
                <a:spcPct val="150000"/>
              </a:lnSpc>
            </a:pPr>
            <a:r>
              <a:rPr kumimoji="1" lang="zh-CN" altLang="en-US">
                <a:solidFill>
                  <a:schemeClr val="accent1">
                    <a:lumMod val="75000"/>
                  </a:schemeClr>
                </a:solidFill>
              </a:rPr>
              <a:t>层次式结构</a:t>
            </a:r>
            <a:r>
              <a:rPr kumimoji="1" lang="zh-CN" altLang="en-US"/>
              <a:t>分层原则</a:t>
            </a:r>
            <a:endParaRPr kumimoji="1" lang="en-US" altLang="zh-CN"/>
          </a:p>
          <a:p>
            <a:pPr lvl="1">
              <a:lnSpc>
                <a:spcPct val="150000"/>
              </a:lnSpc>
            </a:pPr>
            <a:r>
              <a:rPr kumimoji="1" lang="zh-CN" altLang="en-US"/>
              <a:t>把与机器硬件有关的程序模块放在最底层，以便把硬件与其它层隔离开来</a:t>
            </a:r>
          </a:p>
          <a:p>
            <a:pPr lvl="1">
              <a:lnSpc>
                <a:spcPct val="150000"/>
              </a:lnSpc>
            </a:pPr>
            <a:r>
              <a:rPr kumimoji="1" lang="zh-CN" altLang="en-US"/>
              <a:t>为进程（线程）的正常运行创造环境和提供条件的内核程序应该尽可能放在底层</a:t>
            </a:r>
          </a:p>
          <a:p>
            <a:pPr lvl="1">
              <a:lnSpc>
                <a:spcPct val="150000"/>
              </a:lnSpc>
            </a:pPr>
            <a:r>
              <a:rPr kumimoji="1" lang="zh-CN" altLang="en-US"/>
              <a:t>反映系统外特性的软件放在最外层</a:t>
            </a:r>
          </a:p>
          <a:p>
            <a:pPr lvl="1">
              <a:lnSpc>
                <a:spcPct val="150000"/>
              </a:lnSpc>
            </a:pPr>
            <a:r>
              <a:rPr kumimoji="1" lang="zh-CN" altLang="en-US"/>
              <a:t>按照实现操作系统命令时模块间的调用次序或按进程间单向发送信息的顺序来分层</a:t>
            </a:r>
          </a:p>
          <a:p>
            <a:pPr lvl="2">
              <a:lnSpc>
                <a:spcPct val="150000"/>
              </a:lnSpc>
            </a:pPr>
            <a:endParaRPr kumimoji="1" lang="zh-CN" altLang="en-US"/>
          </a:p>
          <a:p>
            <a:pPr>
              <a:lnSpc>
                <a:spcPct val="150000"/>
              </a:lnSpc>
            </a:pPr>
            <a:endParaRPr kumimoji="1" lang="zh-CN" altLang="en-US"/>
          </a:p>
        </p:txBody>
      </p:sp>
      <p:sp>
        <p:nvSpPr>
          <p:cNvPr id="6" name="Rectangle 5"/>
          <p:cNvSpPr/>
          <p:nvPr/>
        </p:nvSpPr>
        <p:spPr>
          <a:xfrm>
            <a:off x="7182896" y="5395965"/>
            <a:ext cx="1559170" cy="582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charset="-122"/>
                <a:ea typeface="Microsoft YaHei" charset="-122"/>
                <a:cs typeface="Microsoft YaHei" charset="-122"/>
              </a:rPr>
              <a:t>硬件设备</a:t>
            </a:r>
          </a:p>
        </p:txBody>
      </p:sp>
      <p:sp>
        <p:nvSpPr>
          <p:cNvPr id="7" name="Rectangle 6"/>
          <p:cNvSpPr/>
          <p:nvPr/>
        </p:nvSpPr>
        <p:spPr>
          <a:xfrm>
            <a:off x="7174523" y="4322466"/>
            <a:ext cx="1559170" cy="5828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charset="-122"/>
                <a:ea typeface="Microsoft YaHei" charset="-122"/>
                <a:cs typeface="Microsoft YaHei" charset="-122"/>
              </a:rPr>
              <a:t>进程环境</a:t>
            </a:r>
          </a:p>
        </p:txBody>
      </p:sp>
      <p:sp>
        <p:nvSpPr>
          <p:cNvPr id="8" name="Rectangle 7"/>
          <p:cNvSpPr/>
          <p:nvPr/>
        </p:nvSpPr>
        <p:spPr>
          <a:xfrm>
            <a:off x="7146053" y="2615921"/>
            <a:ext cx="1559170" cy="5828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latin typeface="Microsoft YaHei" charset="-122"/>
                <a:ea typeface="Microsoft YaHei" charset="-122"/>
                <a:cs typeface="Microsoft YaHei" charset="-122"/>
              </a:rPr>
              <a:t>系统特征</a:t>
            </a:r>
          </a:p>
        </p:txBody>
      </p:sp>
      <p:cxnSp>
        <p:nvCxnSpPr>
          <p:cNvPr id="10" name="Straight Arrow Connector 9"/>
          <p:cNvCxnSpPr/>
          <p:nvPr/>
        </p:nvCxnSpPr>
        <p:spPr>
          <a:xfrm flipV="1">
            <a:off x="6802734" y="2592475"/>
            <a:ext cx="0" cy="3356149"/>
          </a:xfrm>
          <a:prstGeom prst="straightConnector1">
            <a:avLst/>
          </a:prstGeom>
          <a:ln w="571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22831" y="3557117"/>
            <a:ext cx="543739" cy="523220"/>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调用</a:t>
            </a:r>
            <a:endParaRPr kumimoji="1" lang="en-US" altLang="zh-CN" sz="1400">
              <a:latin typeface="Microsoft YaHei" charset="-122"/>
              <a:ea typeface="Microsoft YaHei" charset="-122"/>
              <a:cs typeface="Microsoft YaHei" charset="-122"/>
            </a:endParaRPr>
          </a:p>
          <a:p>
            <a:r>
              <a:rPr kumimoji="1" lang="zh-CN" altLang="en-US" sz="1400">
                <a:latin typeface="Microsoft YaHei" charset="-122"/>
                <a:ea typeface="Microsoft YaHei" charset="-122"/>
                <a:cs typeface="Microsoft YaHei" charset="-122"/>
              </a:rPr>
              <a:t>次序</a:t>
            </a:r>
          </a:p>
        </p:txBody>
      </p:sp>
    </p:spTree>
    <p:extLst>
      <p:ext uri="{BB962C8B-B14F-4D97-AF65-F5344CB8AC3E}">
        <p14:creationId xmlns:p14="http://schemas.microsoft.com/office/powerpoint/2010/main" val="735330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a:xfrm>
            <a:off x="628650" y="1825625"/>
            <a:ext cx="4867798" cy="4351338"/>
          </a:xfrm>
        </p:spPr>
        <p:txBody>
          <a:bodyPr/>
          <a:lstStyle/>
          <a:p>
            <a:pPr>
              <a:lnSpc>
                <a:spcPct val="150000"/>
              </a:lnSpc>
            </a:pPr>
            <a:r>
              <a:rPr kumimoji="1" lang="zh-CN" altLang="en-US">
                <a:solidFill>
                  <a:schemeClr val="accent1">
                    <a:lumMod val="75000"/>
                  </a:schemeClr>
                </a:solidFill>
              </a:rPr>
              <a:t>虚拟机结构</a:t>
            </a:r>
            <a:endParaRPr kumimoji="1" lang="en-US" altLang="zh-CN">
              <a:solidFill>
                <a:schemeClr val="accent1">
                  <a:lumMod val="75000"/>
                </a:schemeClr>
              </a:solidFill>
            </a:endParaRPr>
          </a:p>
          <a:p>
            <a:pPr lvl="1">
              <a:lnSpc>
                <a:spcPct val="150000"/>
              </a:lnSpc>
            </a:pPr>
            <a:r>
              <a:rPr kumimoji="1" lang="zh-CN" altLang="en-US"/>
              <a:t>设计目标：</a:t>
            </a:r>
            <a:endParaRPr kumimoji="1" lang="en-US" altLang="zh-CN"/>
          </a:p>
          <a:p>
            <a:pPr lvl="2">
              <a:lnSpc>
                <a:spcPct val="150000"/>
              </a:lnSpc>
            </a:pPr>
            <a:r>
              <a:rPr kumimoji="1" lang="zh-CN" altLang="en-US"/>
              <a:t>使分时系统具有以下两个特性： </a:t>
            </a:r>
          </a:p>
          <a:p>
            <a:pPr lvl="3">
              <a:lnSpc>
                <a:spcPct val="150000"/>
              </a:lnSpc>
            </a:pPr>
            <a:r>
              <a:rPr kumimoji="1" lang="zh-CN" altLang="en-US"/>
              <a:t>多道程序</a:t>
            </a:r>
            <a:endParaRPr kumimoji="1" lang="en-US" altLang="zh-CN"/>
          </a:p>
          <a:p>
            <a:pPr lvl="3">
              <a:lnSpc>
                <a:spcPct val="150000"/>
              </a:lnSpc>
            </a:pPr>
            <a:r>
              <a:rPr kumimoji="1" lang="zh-CN" altLang="en-US"/>
              <a:t>一个具有比裸机更方便、界面扩展的计算机</a:t>
            </a:r>
          </a:p>
          <a:p>
            <a:pPr lvl="2">
              <a:lnSpc>
                <a:spcPct val="150000"/>
              </a:lnSpc>
            </a:pPr>
            <a:r>
              <a:rPr kumimoji="1" lang="zh-CN" altLang="en-US"/>
              <a:t>将此二者彻底地隔离开来 </a:t>
            </a:r>
          </a:p>
          <a:p>
            <a:pPr lvl="2">
              <a:lnSpc>
                <a:spcPct val="150000"/>
              </a:lnSpc>
            </a:pPr>
            <a:endParaRPr kumimoji="1" lang="zh-CN" altLang="en-US"/>
          </a:p>
        </p:txBody>
      </p:sp>
      <p:grpSp>
        <p:nvGrpSpPr>
          <p:cNvPr id="13" name="Group 12"/>
          <p:cNvGrpSpPr/>
          <p:nvPr/>
        </p:nvGrpSpPr>
        <p:grpSpPr>
          <a:xfrm>
            <a:off x="5836416" y="2929097"/>
            <a:ext cx="2776698" cy="2346289"/>
            <a:chOff x="5786174" y="3451611"/>
            <a:chExt cx="2776698" cy="2346289"/>
          </a:xfrm>
        </p:grpSpPr>
        <p:sp>
          <p:nvSpPr>
            <p:cNvPr id="5" name="Rectangle 4"/>
            <p:cNvSpPr/>
            <p:nvPr/>
          </p:nvSpPr>
          <p:spPr>
            <a:xfrm>
              <a:off x="5786174" y="5215096"/>
              <a:ext cx="2775021" cy="5828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latin typeface="Microsoft YaHei" charset="-122"/>
                  <a:ea typeface="Microsoft YaHei" charset="-122"/>
                  <a:cs typeface="Microsoft YaHei" charset="-122"/>
                </a:rPr>
                <a:t>System</a:t>
              </a:r>
              <a:r>
                <a:rPr kumimoji="1" lang="zh-CN" altLang="en-US">
                  <a:solidFill>
                    <a:schemeClr val="bg1"/>
                  </a:solidFill>
                  <a:latin typeface="Microsoft YaHei" charset="-122"/>
                  <a:ea typeface="Microsoft YaHei" charset="-122"/>
                  <a:cs typeface="Microsoft YaHei" charset="-122"/>
                </a:rPr>
                <a:t> </a:t>
              </a:r>
              <a:r>
                <a:rPr kumimoji="1" lang="en-US" altLang="zh-CN">
                  <a:solidFill>
                    <a:schemeClr val="bg1"/>
                  </a:solidFill>
                  <a:latin typeface="Microsoft YaHei" charset="-122"/>
                  <a:ea typeface="Microsoft YaHei" charset="-122"/>
                  <a:cs typeface="Microsoft YaHei" charset="-122"/>
                </a:rPr>
                <a:t>/</a:t>
              </a:r>
              <a:r>
                <a:rPr kumimoji="1" lang="zh-CN" altLang="en-US">
                  <a:solidFill>
                    <a:schemeClr val="bg1"/>
                  </a:solidFill>
                  <a:latin typeface="Microsoft YaHei" charset="-122"/>
                  <a:ea typeface="Microsoft YaHei" charset="-122"/>
                  <a:cs typeface="Microsoft YaHei" charset="-122"/>
                </a:rPr>
                <a:t> </a:t>
              </a:r>
              <a:r>
                <a:rPr kumimoji="1" lang="en-US" altLang="zh-CN">
                  <a:solidFill>
                    <a:schemeClr val="bg1"/>
                  </a:solidFill>
                  <a:latin typeface="Microsoft YaHei" charset="-122"/>
                  <a:ea typeface="Microsoft YaHei" charset="-122"/>
                  <a:cs typeface="Microsoft YaHei" charset="-122"/>
                </a:rPr>
                <a:t>370</a:t>
              </a:r>
              <a:r>
                <a:rPr kumimoji="1" lang="zh-CN" altLang="en-US">
                  <a:solidFill>
                    <a:schemeClr val="bg1"/>
                  </a:solidFill>
                  <a:latin typeface="Microsoft YaHei" charset="-122"/>
                  <a:ea typeface="Microsoft YaHei" charset="-122"/>
                  <a:cs typeface="Microsoft YaHei" charset="-122"/>
                </a:rPr>
                <a:t> 硬件</a:t>
              </a:r>
            </a:p>
          </p:txBody>
        </p:sp>
        <p:sp>
          <p:nvSpPr>
            <p:cNvPr id="6" name="Rectangle 5"/>
            <p:cNvSpPr/>
            <p:nvPr/>
          </p:nvSpPr>
          <p:spPr>
            <a:xfrm>
              <a:off x="5787849" y="4623918"/>
              <a:ext cx="2775021"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VM</a:t>
              </a:r>
              <a:r>
                <a:rPr kumimoji="1" lang="zh-CN" altLang="en-US">
                  <a:solidFill>
                    <a:schemeClr val="tx1"/>
                  </a:solidFill>
                  <a:latin typeface="Microsoft YaHei" charset="-122"/>
                  <a:ea typeface="Microsoft YaHei" charset="-122"/>
                  <a:cs typeface="Microsoft YaHei" charset="-122"/>
                </a:rPr>
                <a:t> </a:t>
              </a:r>
              <a:r>
                <a:rPr kumimoji="1" lang="en-US" altLang="zh-CN">
                  <a:solidFill>
                    <a:schemeClr val="tx1"/>
                  </a:solidFill>
                  <a:latin typeface="Microsoft YaHei" charset="-122"/>
                  <a:ea typeface="Microsoft YaHei" charset="-122"/>
                  <a:cs typeface="Microsoft YaHei" charset="-122"/>
                </a:rPr>
                <a:t>/</a:t>
              </a:r>
              <a:r>
                <a:rPr kumimoji="1" lang="zh-CN" altLang="en-US">
                  <a:solidFill>
                    <a:schemeClr val="tx1"/>
                  </a:solidFill>
                  <a:latin typeface="Microsoft YaHei" charset="-122"/>
                  <a:ea typeface="Microsoft YaHei" charset="-122"/>
                  <a:cs typeface="Microsoft YaHei" charset="-122"/>
                </a:rPr>
                <a:t> </a:t>
              </a:r>
              <a:r>
                <a:rPr kumimoji="1" lang="en-US" altLang="zh-CN">
                  <a:solidFill>
                    <a:schemeClr val="tx1"/>
                  </a:solidFill>
                  <a:latin typeface="Microsoft YaHei" charset="-122"/>
                  <a:ea typeface="Microsoft YaHei" charset="-122"/>
                  <a:cs typeface="Microsoft YaHei" charset="-122"/>
                </a:rPr>
                <a:t>370</a:t>
              </a:r>
              <a:endParaRPr kumimoji="1" lang="zh-CN" altLang="en-US">
                <a:solidFill>
                  <a:schemeClr val="tx1"/>
                </a:solidFill>
                <a:latin typeface="Microsoft YaHei" charset="-122"/>
                <a:ea typeface="Microsoft YaHei" charset="-122"/>
                <a:cs typeface="Microsoft YaHei" charset="-122"/>
              </a:endParaRPr>
            </a:p>
          </p:txBody>
        </p:sp>
        <p:sp>
          <p:nvSpPr>
            <p:cNvPr id="7" name="Rectangle 6"/>
            <p:cNvSpPr/>
            <p:nvPr/>
          </p:nvSpPr>
          <p:spPr>
            <a:xfrm>
              <a:off x="5789524" y="4043626"/>
              <a:ext cx="942871"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CMS</a:t>
              </a:r>
              <a:endParaRPr kumimoji="1" lang="zh-CN" altLang="en-US">
                <a:solidFill>
                  <a:schemeClr val="tx1"/>
                </a:solidFill>
                <a:latin typeface="Microsoft YaHei" charset="-122"/>
                <a:ea typeface="Microsoft YaHei" charset="-122"/>
                <a:cs typeface="Microsoft YaHei" charset="-122"/>
              </a:endParaRPr>
            </a:p>
          </p:txBody>
        </p:sp>
        <p:sp>
          <p:nvSpPr>
            <p:cNvPr id="8" name="Rectangle 7"/>
            <p:cNvSpPr/>
            <p:nvPr/>
          </p:nvSpPr>
          <p:spPr>
            <a:xfrm>
              <a:off x="6735745" y="4043626"/>
              <a:ext cx="90100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CMS</a:t>
              </a:r>
              <a:endParaRPr kumimoji="1" lang="zh-CN" altLang="en-US">
                <a:solidFill>
                  <a:schemeClr val="tx1"/>
                </a:solidFill>
                <a:latin typeface="Microsoft YaHei" charset="-122"/>
                <a:ea typeface="Microsoft YaHei" charset="-122"/>
                <a:cs typeface="Microsoft YaHei" charset="-122"/>
              </a:endParaRPr>
            </a:p>
          </p:txBody>
        </p:sp>
        <p:sp>
          <p:nvSpPr>
            <p:cNvPr id="9" name="Rectangle 8"/>
            <p:cNvSpPr/>
            <p:nvPr/>
          </p:nvSpPr>
          <p:spPr>
            <a:xfrm>
              <a:off x="7631724" y="4043626"/>
              <a:ext cx="931148"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CMS</a:t>
              </a:r>
              <a:endParaRPr kumimoji="1" lang="zh-CN" altLang="en-US">
                <a:solidFill>
                  <a:schemeClr val="tx1"/>
                </a:solidFill>
                <a:latin typeface="Microsoft YaHei" charset="-122"/>
                <a:ea typeface="Microsoft YaHei" charset="-122"/>
                <a:cs typeface="Microsoft YaHei" charset="-122"/>
              </a:endParaRPr>
            </a:p>
          </p:txBody>
        </p:sp>
        <p:sp>
          <p:nvSpPr>
            <p:cNvPr id="10" name="Rectangle 9"/>
            <p:cNvSpPr/>
            <p:nvPr/>
          </p:nvSpPr>
          <p:spPr>
            <a:xfrm>
              <a:off x="5791199" y="3459984"/>
              <a:ext cx="35839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sp>
          <p:nvSpPr>
            <p:cNvPr id="11" name="Rectangle 10"/>
            <p:cNvSpPr/>
            <p:nvPr/>
          </p:nvSpPr>
          <p:spPr>
            <a:xfrm>
              <a:off x="6727372" y="3459984"/>
              <a:ext cx="909376"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应用</a:t>
              </a:r>
              <a:endParaRPr kumimoji="1" lang="en-US" altLang="zh-CN" sz="1400">
                <a:solidFill>
                  <a:schemeClr val="tx1"/>
                </a:solidFill>
                <a:latin typeface="Microsoft YaHei" charset="-122"/>
                <a:ea typeface="Microsoft YaHei" charset="-122"/>
                <a:cs typeface="Microsoft YaHei" charset="-122"/>
              </a:endParaRPr>
            </a:p>
            <a:p>
              <a:pPr algn="ctr"/>
              <a:r>
                <a:rPr kumimoji="1" lang="zh-CN" altLang="en-US" sz="1400">
                  <a:solidFill>
                    <a:schemeClr val="tx1"/>
                  </a:solidFill>
                  <a:latin typeface="Microsoft YaHei" charset="-122"/>
                  <a:ea typeface="Microsoft YaHei" charset="-122"/>
                  <a:cs typeface="Microsoft YaHei" charset="-122"/>
                </a:rPr>
                <a:t>程序</a:t>
              </a:r>
            </a:p>
          </p:txBody>
        </p:sp>
        <p:sp>
          <p:nvSpPr>
            <p:cNvPr id="12" name="Rectangle 11"/>
            <p:cNvSpPr/>
            <p:nvPr/>
          </p:nvSpPr>
          <p:spPr>
            <a:xfrm>
              <a:off x="7636747" y="3459984"/>
              <a:ext cx="919426"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应用</a:t>
              </a:r>
              <a:endParaRPr kumimoji="1" lang="en-US" altLang="zh-CN" sz="1400">
                <a:solidFill>
                  <a:schemeClr val="tx1"/>
                </a:solidFill>
                <a:latin typeface="Microsoft YaHei" charset="-122"/>
                <a:ea typeface="Microsoft YaHei" charset="-122"/>
                <a:cs typeface="Microsoft YaHei" charset="-122"/>
              </a:endParaRPr>
            </a:p>
            <a:p>
              <a:pPr algn="ctr"/>
              <a:r>
                <a:rPr kumimoji="1" lang="zh-CN" altLang="en-US" sz="1400">
                  <a:solidFill>
                    <a:schemeClr val="tx1"/>
                  </a:solidFill>
                  <a:latin typeface="Microsoft YaHei" charset="-122"/>
                  <a:ea typeface="Microsoft YaHei" charset="-122"/>
                  <a:cs typeface="Microsoft YaHei" charset="-122"/>
                </a:rPr>
                <a:t>程序</a:t>
              </a:r>
            </a:p>
          </p:txBody>
        </p:sp>
        <p:sp>
          <p:nvSpPr>
            <p:cNvPr id="14" name="Rectangle 13"/>
            <p:cNvSpPr/>
            <p:nvPr/>
          </p:nvSpPr>
          <p:spPr>
            <a:xfrm>
              <a:off x="6149593" y="3451611"/>
              <a:ext cx="29140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sp>
          <p:nvSpPr>
            <p:cNvPr id="15" name="Rectangle 14"/>
            <p:cNvSpPr/>
            <p:nvPr/>
          </p:nvSpPr>
          <p:spPr>
            <a:xfrm>
              <a:off x="6447691" y="3453285"/>
              <a:ext cx="286379"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grpSp>
      <p:sp>
        <p:nvSpPr>
          <p:cNvPr id="16" name="TextBox 15"/>
          <p:cNvSpPr txBox="1"/>
          <p:nvPr/>
        </p:nvSpPr>
        <p:spPr>
          <a:xfrm>
            <a:off x="5345723" y="5426110"/>
            <a:ext cx="3662156" cy="369332"/>
          </a:xfrm>
          <a:prstGeom prst="rect">
            <a:avLst/>
          </a:prstGeom>
          <a:noFill/>
        </p:spPr>
        <p:txBody>
          <a:bodyPr wrap="none" rtlCol="0">
            <a:spAutoFit/>
          </a:bodyPr>
          <a:lstStyle/>
          <a:p>
            <a:r>
              <a:rPr kumimoji="1" lang="en-US" altLang="zh-CN"/>
              <a:t>CMS:</a:t>
            </a:r>
            <a:r>
              <a:rPr kumimoji="1" lang="zh-CN" altLang="en-US"/>
              <a:t> </a:t>
            </a:r>
            <a:r>
              <a:rPr kumimoji="1" lang="en-US" altLang="zh-CN"/>
              <a:t>Conversational</a:t>
            </a:r>
            <a:r>
              <a:rPr kumimoji="1" lang="zh-CN" altLang="en-US"/>
              <a:t> </a:t>
            </a:r>
            <a:r>
              <a:rPr kumimoji="1" lang="en-US" altLang="zh-CN"/>
              <a:t>Monitor</a:t>
            </a:r>
            <a:r>
              <a:rPr kumimoji="1" lang="zh-CN" altLang="en-US"/>
              <a:t> </a:t>
            </a:r>
            <a:r>
              <a:rPr kumimoji="1" lang="en-US" altLang="zh-CN"/>
              <a:t>System</a:t>
            </a:r>
            <a:endParaRPr kumimoji="1" lang="zh-CN" altLang="en-US"/>
          </a:p>
        </p:txBody>
      </p:sp>
    </p:spTree>
    <p:extLst>
      <p:ext uri="{BB962C8B-B14F-4D97-AF65-F5344CB8AC3E}">
        <p14:creationId xmlns:p14="http://schemas.microsoft.com/office/powerpoint/2010/main" val="1232845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a:xfrm>
            <a:off x="628650" y="1825625"/>
            <a:ext cx="4867798" cy="4351338"/>
          </a:xfrm>
        </p:spPr>
        <p:txBody>
          <a:bodyPr>
            <a:normAutofit lnSpcReduction="10000"/>
          </a:bodyPr>
          <a:lstStyle/>
          <a:p>
            <a:pPr>
              <a:lnSpc>
                <a:spcPct val="150000"/>
              </a:lnSpc>
            </a:pPr>
            <a:r>
              <a:rPr kumimoji="1" lang="zh-CN" altLang="en-US">
                <a:solidFill>
                  <a:schemeClr val="accent1">
                    <a:lumMod val="75000"/>
                  </a:schemeClr>
                </a:solidFill>
              </a:rPr>
              <a:t>虚拟机结构</a:t>
            </a:r>
            <a:endParaRPr kumimoji="1" lang="en-US" altLang="zh-CN">
              <a:solidFill>
                <a:schemeClr val="accent1">
                  <a:lumMod val="75000"/>
                </a:schemeClr>
              </a:solidFill>
            </a:endParaRPr>
          </a:p>
          <a:p>
            <a:pPr lvl="1">
              <a:lnSpc>
                <a:spcPct val="150000"/>
              </a:lnSpc>
            </a:pPr>
            <a:r>
              <a:rPr kumimoji="1" lang="zh-CN" altLang="en-US"/>
              <a:t>物理计算机资源通过多重化和共享技术可改变成多个虚拟机</a:t>
            </a:r>
          </a:p>
          <a:p>
            <a:pPr lvl="1">
              <a:lnSpc>
                <a:spcPct val="150000"/>
              </a:lnSpc>
            </a:pPr>
            <a:r>
              <a:rPr kumimoji="1" lang="zh-CN" altLang="en-US"/>
              <a:t>通过用一类物理设备来模拟另一类物理设备，或通过分时地使用一类物理设备，把一个物理实体改变成若干个逻辑上的对应物</a:t>
            </a:r>
          </a:p>
          <a:p>
            <a:pPr lvl="1">
              <a:lnSpc>
                <a:spcPct val="150000"/>
              </a:lnSpc>
            </a:pPr>
            <a:r>
              <a:rPr kumimoji="1" lang="zh-CN" altLang="en-US"/>
              <a:t>物理实体是实际存在的，而逻辑上的对应物是虚幻的、感觉上的  </a:t>
            </a:r>
          </a:p>
          <a:p>
            <a:pPr lvl="2">
              <a:lnSpc>
                <a:spcPct val="150000"/>
              </a:lnSpc>
            </a:pPr>
            <a:endParaRPr kumimoji="1" lang="zh-CN" altLang="en-US"/>
          </a:p>
        </p:txBody>
      </p:sp>
      <p:grpSp>
        <p:nvGrpSpPr>
          <p:cNvPr id="13" name="Group 12"/>
          <p:cNvGrpSpPr/>
          <p:nvPr/>
        </p:nvGrpSpPr>
        <p:grpSpPr>
          <a:xfrm>
            <a:off x="5836416" y="2929097"/>
            <a:ext cx="2776698" cy="2346289"/>
            <a:chOff x="5786174" y="3451611"/>
            <a:chExt cx="2776698" cy="2346289"/>
          </a:xfrm>
        </p:grpSpPr>
        <p:sp>
          <p:nvSpPr>
            <p:cNvPr id="5" name="Rectangle 4"/>
            <p:cNvSpPr/>
            <p:nvPr/>
          </p:nvSpPr>
          <p:spPr>
            <a:xfrm>
              <a:off x="5786174" y="5215096"/>
              <a:ext cx="2775021" cy="5828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latin typeface="Microsoft YaHei" charset="-122"/>
                  <a:ea typeface="Microsoft YaHei" charset="-122"/>
                  <a:cs typeface="Microsoft YaHei" charset="-122"/>
                </a:rPr>
                <a:t>System</a:t>
              </a:r>
              <a:r>
                <a:rPr kumimoji="1" lang="zh-CN" altLang="en-US">
                  <a:solidFill>
                    <a:schemeClr val="bg1"/>
                  </a:solidFill>
                  <a:latin typeface="Microsoft YaHei" charset="-122"/>
                  <a:ea typeface="Microsoft YaHei" charset="-122"/>
                  <a:cs typeface="Microsoft YaHei" charset="-122"/>
                </a:rPr>
                <a:t> </a:t>
              </a:r>
              <a:r>
                <a:rPr kumimoji="1" lang="en-US" altLang="zh-CN">
                  <a:solidFill>
                    <a:schemeClr val="bg1"/>
                  </a:solidFill>
                  <a:latin typeface="Microsoft YaHei" charset="-122"/>
                  <a:ea typeface="Microsoft YaHei" charset="-122"/>
                  <a:cs typeface="Microsoft YaHei" charset="-122"/>
                </a:rPr>
                <a:t>/</a:t>
              </a:r>
              <a:r>
                <a:rPr kumimoji="1" lang="zh-CN" altLang="en-US">
                  <a:solidFill>
                    <a:schemeClr val="bg1"/>
                  </a:solidFill>
                  <a:latin typeface="Microsoft YaHei" charset="-122"/>
                  <a:ea typeface="Microsoft YaHei" charset="-122"/>
                  <a:cs typeface="Microsoft YaHei" charset="-122"/>
                </a:rPr>
                <a:t> </a:t>
              </a:r>
              <a:r>
                <a:rPr kumimoji="1" lang="en-US" altLang="zh-CN">
                  <a:solidFill>
                    <a:schemeClr val="bg1"/>
                  </a:solidFill>
                  <a:latin typeface="Microsoft YaHei" charset="-122"/>
                  <a:ea typeface="Microsoft YaHei" charset="-122"/>
                  <a:cs typeface="Microsoft YaHei" charset="-122"/>
                </a:rPr>
                <a:t>370</a:t>
              </a:r>
              <a:r>
                <a:rPr kumimoji="1" lang="zh-CN" altLang="en-US">
                  <a:solidFill>
                    <a:schemeClr val="bg1"/>
                  </a:solidFill>
                  <a:latin typeface="Microsoft YaHei" charset="-122"/>
                  <a:ea typeface="Microsoft YaHei" charset="-122"/>
                  <a:cs typeface="Microsoft YaHei" charset="-122"/>
                </a:rPr>
                <a:t> 硬件</a:t>
              </a:r>
            </a:p>
          </p:txBody>
        </p:sp>
        <p:sp>
          <p:nvSpPr>
            <p:cNvPr id="6" name="Rectangle 5"/>
            <p:cNvSpPr/>
            <p:nvPr/>
          </p:nvSpPr>
          <p:spPr>
            <a:xfrm>
              <a:off x="5787849" y="4623918"/>
              <a:ext cx="2775021"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VM</a:t>
              </a:r>
              <a:r>
                <a:rPr kumimoji="1" lang="zh-CN" altLang="en-US">
                  <a:solidFill>
                    <a:schemeClr val="tx1"/>
                  </a:solidFill>
                  <a:latin typeface="Microsoft YaHei" charset="-122"/>
                  <a:ea typeface="Microsoft YaHei" charset="-122"/>
                  <a:cs typeface="Microsoft YaHei" charset="-122"/>
                </a:rPr>
                <a:t> </a:t>
              </a:r>
              <a:r>
                <a:rPr kumimoji="1" lang="en-US" altLang="zh-CN">
                  <a:solidFill>
                    <a:schemeClr val="tx1"/>
                  </a:solidFill>
                  <a:latin typeface="Microsoft YaHei" charset="-122"/>
                  <a:ea typeface="Microsoft YaHei" charset="-122"/>
                  <a:cs typeface="Microsoft YaHei" charset="-122"/>
                </a:rPr>
                <a:t>/</a:t>
              </a:r>
              <a:r>
                <a:rPr kumimoji="1" lang="zh-CN" altLang="en-US">
                  <a:solidFill>
                    <a:schemeClr val="tx1"/>
                  </a:solidFill>
                  <a:latin typeface="Microsoft YaHei" charset="-122"/>
                  <a:ea typeface="Microsoft YaHei" charset="-122"/>
                  <a:cs typeface="Microsoft YaHei" charset="-122"/>
                </a:rPr>
                <a:t> </a:t>
              </a:r>
              <a:r>
                <a:rPr kumimoji="1" lang="en-US" altLang="zh-CN">
                  <a:solidFill>
                    <a:schemeClr val="tx1"/>
                  </a:solidFill>
                  <a:latin typeface="Microsoft YaHei" charset="-122"/>
                  <a:ea typeface="Microsoft YaHei" charset="-122"/>
                  <a:cs typeface="Microsoft YaHei" charset="-122"/>
                </a:rPr>
                <a:t>370</a:t>
              </a:r>
              <a:endParaRPr kumimoji="1" lang="zh-CN" altLang="en-US">
                <a:solidFill>
                  <a:schemeClr val="tx1"/>
                </a:solidFill>
                <a:latin typeface="Microsoft YaHei" charset="-122"/>
                <a:ea typeface="Microsoft YaHei" charset="-122"/>
                <a:cs typeface="Microsoft YaHei" charset="-122"/>
              </a:endParaRPr>
            </a:p>
          </p:txBody>
        </p:sp>
        <p:sp>
          <p:nvSpPr>
            <p:cNvPr id="7" name="Rectangle 6"/>
            <p:cNvSpPr/>
            <p:nvPr/>
          </p:nvSpPr>
          <p:spPr>
            <a:xfrm>
              <a:off x="5789524" y="4043626"/>
              <a:ext cx="942871"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CMS</a:t>
              </a:r>
              <a:endParaRPr kumimoji="1" lang="zh-CN" altLang="en-US">
                <a:solidFill>
                  <a:schemeClr val="tx1"/>
                </a:solidFill>
                <a:latin typeface="Microsoft YaHei" charset="-122"/>
                <a:ea typeface="Microsoft YaHei" charset="-122"/>
                <a:cs typeface="Microsoft YaHei" charset="-122"/>
              </a:endParaRPr>
            </a:p>
          </p:txBody>
        </p:sp>
        <p:sp>
          <p:nvSpPr>
            <p:cNvPr id="8" name="Rectangle 7"/>
            <p:cNvSpPr/>
            <p:nvPr/>
          </p:nvSpPr>
          <p:spPr>
            <a:xfrm>
              <a:off x="6735745" y="4043626"/>
              <a:ext cx="90100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CMS</a:t>
              </a:r>
              <a:endParaRPr kumimoji="1" lang="zh-CN" altLang="en-US">
                <a:solidFill>
                  <a:schemeClr val="tx1"/>
                </a:solidFill>
                <a:latin typeface="Microsoft YaHei" charset="-122"/>
                <a:ea typeface="Microsoft YaHei" charset="-122"/>
                <a:cs typeface="Microsoft YaHei" charset="-122"/>
              </a:endParaRPr>
            </a:p>
          </p:txBody>
        </p:sp>
        <p:sp>
          <p:nvSpPr>
            <p:cNvPr id="9" name="Rectangle 8"/>
            <p:cNvSpPr/>
            <p:nvPr/>
          </p:nvSpPr>
          <p:spPr>
            <a:xfrm>
              <a:off x="7631724" y="4043626"/>
              <a:ext cx="931148"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icrosoft YaHei" charset="-122"/>
                  <a:ea typeface="Microsoft YaHei" charset="-122"/>
                  <a:cs typeface="Microsoft YaHei" charset="-122"/>
                </a:rPr>
                <a:t>CMS</a:t>
              </a:r>
              <a:endParaRPr kumimoji="1" lang="zh-CN" altLang="en-US">
                <a:solidFill>
                  <a:schemeClr val="tx1"/>
                </a:solidFill>
                <a:latin typeface="Microsoft YaHei" charset="-122"/>
                <a:ea typeface="Microsoft YaHei" charset="-122"/>
                <a:cs typeface="Microsoft YaHei" charset="-122"/>
              </a:endParaRPr>
            </a:p>
          </p:txBody>
        </p:sp>
        <p:sp>
          <p:nvSpPr>
            <p:cNvPr id="10" name="Rectangle 9"/>
            <p:cNvSpPr/>
            <p:nvPr/>
          </p:nvSpPr>
          <p:spPr>
            <a:xfrm>
              <a:off x="5791199" y="3459984"/>
              <a:ext cx="35839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sp>
          <p:nvSpPr>
            <p:cNvPr id="11" name="Rectangle 10"/>
            <p:cNvSpPr/>
            <p:nvPr/>
          </p:nvSpPr>
          <p:spPr>
            <a:xfrm>
              <a:off x="6727372" y="3459984"/>
              <a:ext cx="909376"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应用</a:t>
              </a:r>
              <a:endParaRPr kumimoji="1" lang="en-US" altLang="zh-CN" sz="1400">
                <a:solidFill>
                  <a:schemeClr val="tx1"/>
                </a:solidFill>
                <a:latin typeface="Microsoft YaHei" charset="-122"/>
                <a:ea typeface="Microsoft YaHei" charset="-122"/>
                <a:cs typeface="Microsoft YaHei" charset="-122"/>
              </a:endParaRPr>
            </a:p>
            <a:p>
              <a:pPr algn="ctr"/>
              <a:r>
                <a:rPr kumimoji="1" lang="zh-CN" altLang="en-US" sz="1400">
                  <a:solidFill>
                    <a:schemeClr val="tx1"/>
                  </a:solidFill>
                  <a:latin typeface="Microsoft YaHei" charset="-122"/>
                  <a:ea typeface="Microsoft YaHei" charset="-122"/>
                  <a:cs typeface="Microsoft YaHei" charset="-122"/>
                </a:rPr>
                <a:t>程序</a:t>
              </a:r>
            </a:p>
          </p:txBody>
        </p:sp>
        <p:sp>
          <p:nvSpPr>
            <p:cNvPr id="12" name="Rectangle 11"/>
            <p:cNvSpPr/>
            <p:nvPr/>
          </p:nvSpPr>
          <p:spPr>
            <a:xfrm>
              <a:off x="7636747" y="3459984"/>
              <a:ext cx="919426"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应用</a:t>
              </a:r>
              <a:endParaRPr kumimoji="1" lang="en-US" altLang="zh-CN" sz="1400">
                <a:solidFill>
                  <a:schemeClr val="tx1"/>
                </a:solidFill>
                <a:latin typeface="Microsoft YaHei" charset="-122"/>
                <a:ea typeface="Microsoft YaHei" charset="-122"/>
                <a:cs typeface="Microsoft YaHei" charset="-122"/>
              </a:endParaRPr>
            </a:p>
            <a:p>
              <a:pPr algn="ctr"/>
              <a:r>
                <a:rPr kumimoji="1" lang="zh-CN" altLang="en-US" sz="1400">
                  <a:solidFill>
                    <a:schemeClr val="tx1"/>
                  </a:solidFill>
                  <a:latin typeface="Microsoft YaHei" charset="-122"/>
                  <a:ea typeface="Microsoft YaHei" charset="-122"/>
                  <a:cs typeface="Microsoft YaHei" charset="-122"/>
                </a:rPr>
                <a:t>程序</a:t>
              </a:r>
            </a:p>
          </p:txBody>
        </p:sp>
        <p:sp>
          <p:nvSpPr>
            <p:cNvPr id="14" name="Rectangle 13"/>
            <p:cNvSpPr/>
            <p:nvPr/>
          </p:nvSpPr>
          <p:spPr>
            <a:xfrm>
              <a:off x="6149593" y="3451611"/>
              <a:ext cx="29140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sp>
          <p:nvSpPr>
            <p:cNvPr id="15" name="Rectangle 14"/>
            <p:cNvSpPr/>
            <p:nvPr/>
          </p:nvSpPr>
          <p:spPr>
            <a:xfrm>
              <a:off x="6447691" y="3453285"/>
              <a:ext cx="286379"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grpSp>
      <p:sp>
        <p:nvSpPr>
          <p:cNvPr id="4" name="TextBox 3"/>
          <p:cNvSpPr txBox="1"/>
          <p:nvPr/>
        </p:nvSpPr>
        <p:spPr>
          <a:xfrm>
            <a:off x="5345723" y="5426110"/>
            <a:ext cx="3662156" cy="369332"/>
          </a:xfrm>
          <a:prstGeom prst="rect">
            <a:avLst/>
          </a:prstGeom>
          <a:noFill/>
        </p:spPr>
        <p:txBody>
          <a:bodyPr wrap="none" rtlCol="0">
            <a:spAutoFit/>
          </a:bodyPr>
          <a:lstStyle/>
          <a:p>
            <a:r>
              <a:rPr kumimoji="1" lang="en-US" altLang="zh-CN"/>
              <a:t>CMS:</a:t>
            </a:r>
            <a:r>
              <a:rPr kumimoji="1" lang="zh-CN" altLang="en-US"/>
              <a:t> </a:t>
            </a:r>
            <a:r>
              <a:rPr kumimoji="1" lang="en-US" altLang="zh-CN"/>
              <a:t>Conversational</a:t>
            </a:r>
            <a:r>
              <a:rPr kumimoji="1" lang="zh-CN" altLang="en-US"/>
              <a:t> </a:t>
            </a:r>
            <a:r>
              <a:rPr kumimoji="1" lang="en-US" altLang="zh-CN"/>
              <a:t>Monitor</a:t>
            </a:r>
            <a:r>
              <a:rPr kumimoji="1" lang="zh-CN" altLang="en-US"/>
              <a:t> </a:t>
            </a:r>
            <a:r>
              <a:rPr kumimoji="1" lang="en-US" altLang="zh-CN"/>
              <a:t>System</a:t>
            </a:r>
            <a:endParaRPr kumimoji="1" lang="zh-CN" altLang="en-US"/>
          </a:p>
        </p:txBody>
      </p:sp>
      <p:cxnSp>
        <p:nvCxnSpPr>
          <p:cNvPr id="17" name="Elbow Connector 16"/>
          <p:cNvCxnSpPr/>
          <p:nvPr/>
        </p:nvCxnSpPr>
        <p:spPr>
          <a:xfrm rot="5400000">
            <a:off x="8395399" y="3320982"/>
            <a:ext cx="472270" cy="301450"/>
          </a:xfrm>
          <a:prstGeom prst="bentConnector3">
            <a:avLst>
              <a:gd name="adj1" fmla="val 1064"/>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H="1">
            <a:off x="5551717" y="4044465"/>
            <a:ext cx="524186" cy="313170"/>
          </a:xfrm>
          <a:prstGeom prst="bentConnector3">
            <a:avLst>
              <a:gd name="adj1" fmla="val 207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661680" y="3275762"/>
            <a:ext cx="572756" cy="600164"/>
          </a:xfrm>
          <a:prstGeom prst="rect">
            <a:avLst/>
          </a:prstGeom>
          <a:noFill/>
        </p:spPr>
        <p:txBody>
          <a:bodyPr wrap="square" rtlCol="0">
            <a:spAutoFit/>
          </a:bodyPr>
          <a:lstStyle/>
          <a:p>
            <a:r>
              <a:rPr kumimoji="1" lang="en-US" altLang="zh-CN" sz="1100">
                <a:latin typeface="Microsoft YaHei" charset="-122"/>
                <a:ea typeface="Microsoft YaHei" charset="-122"/>
                <a:cs typeface="Microsoft YaHei" charset="-122"/>
              </a:rPr>
              <a:t>I/O</a:t>
            </a:r>
            <a:r>
              <a:rPr kumimoji="1" lang="zh-CN" altLang="en-US" sz="1100">
                <a:latin typeface="Microsoft YaHei" charset="-122"/>
                <a:ea typeface="Microsoft YaHei" charset="-122"/>
                <a:cs typeface="Microsoft YaHei" charset="-122"/>
              </a:rPr>
              <a:t> 系统调用</a:t>
            </a:r>
          </a:p>
        </p:txBody>
      </p:sp>
      <p:sp>
        <p:nvSpPr>
          <p:cNvPr id="32" name="TextBox 31"/>
          <p:cNvSpPr txBox="1"/>
          <p:nvPr/>
        </p:nvSpPr>
        <p:spPr>
          <a:xfrm>
            <a:off x="5437834" y="3980821"/>
            <a:ext cx="572756" cy="430887"/>
          </a:xfrm>
          <a:prstGeom prst="rect">
            <a:avLst/>
          </a:prstGeom>
          <a:noFill/>
        </p:spPr>
        <p:txBody>
          <a:bodyPr wrap="square" rtlCol="0">
            <a:spAutoFit/>
          </a:bodyPr>
          <a:lstStyle/>
          <a:p>
            <a:r>
              <a:rPr kumimoji="1" lang="en-US" altLang="zh-CN" sz="1100">
                <a:latin typeface="Microsoft YaHei" charset="-122"/>
                <a:ea typeface="Microsoft YaHei" charset="-122"/>
                <a:cs typeface="Microsoft YaHei" charset="-122"/>
              </a:rPr>
              <a:t>I/O</a:t>
            </a:r>
            <a:r>
              <a:rPr kumimoji="1" lang="zh-CN" altLang="en-US" sz="1100">
                <a:latin typeface="Microsoft YaHei" charset="-122"/>
                <a:ea typeface="Microsoft YaHei" charset="-122"/>
                <a:cs typeface="Microsoft YaHei" charset="-122"/>
              </a:rPr>
              <a:t> 指令</a:t>
            </a:r>
          </a:p>
        </p:txBody>
      </p:sp>
    </p:spTree>
    <p:extLst>
      <p:ext uri="{BB962C8B-B14F-4D97-AF65-F5344CB8AC3E}">
        <p14:creationId xmlns:p14="http://schemas.microsoft.com/office/powerpoint/2010/main" val="1075818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a:xfrm>
            <a:off x="628650" y="1825625"/>
            <a:ext cx="4867798" cy="4351338"/>
          </a:xfrm>
        </p:spPr>
        <p:txBody>
          <a:bodyPr>
            <a:normAutofit lnSpcReduction="10000"/>
          </a:bodyPr>
          <a:lstStyle/>
          <a:p>
            <a:pPr>
              <a:lnSpc>
                <a:spcPct val="150000"/>
              </a:lnSpc>
            </a:pPr>
            <a:r>
              <a:rPr kumimoji="1" lang="zh-CN" altLang="en-US">
                <a:solidFill>
                  <a:schemeClr val="accent1">
                    <a:lumMod val="75000"/>
                  </a:schemeClr>
                </a:solidFill>
              </a:rPr>
              <a:t>虚拟机结构</a:t>
            </a:r>
            <a:endParaRPr kumimoji="1" lang="en-US" altLang="zh-CN">
              <a:solidFill>
                <a:schemeClr val="accent1">
                  <a:lumMod val="75000"/>
                </a:schemeClr>
              </a:solidFill>
            </a:endParaRPr>
          </a:p>
          <a:p>
            <a:pPr lvl="1">
              <a:lnSpc>
                <a:spcPct val="150000"/>
              </a:lnSpc>
            </a:pPr>
            <a:r>
              <a:rPr kumimoji="1" lang="zh-CN" altLang="en-US"/>
              <a:t>将一台物理计算机虚拟成了若干台逻辑计算机，而且每个虚拟计算机可以运行不同的操作系统，每个操作系统上又可并发运行多道程序</a:t>
            </a:r>
          </a:p>
          <a:p>
            <a:pPr lvl="1">
              <a:lnSpc>
                <a:spcPct val="150000"/>
              </a:lnSpc>
            </a:pPr>
            <a:r>
              <a:rPr kumimoji="1" lang="zh-CN" altLang="en-US"/>
              <a:t>进程其实并不直接运行在虚拟计算机上，而是运行在</a:t>
            </a:r>
            <a:r>
              <a:rPr kumimoji="1" lang="zh-CN" altLang="en-US">
                <a:solidFill>
                  <a:schemeClr val="accent1">
                    <a:lumMod val="75000"/>
                  </a:schemeClr>
                </a:solidFill>
              </a:rPr>
              <a:t>虚拟计算机上运行的操作系统上</a:t>
            </a:r>
            <a:r>
              <a:rPr kumimoji="1" lang="zh-CN" altLang="en-US"/>
              <a:t>，从而不同进程赖以运行的内核（平台）可以不相同</a:t>
            </a:r>
          </a:p>
          <a:p>
            <a:pPr lvl="2">
              <a:lnSpc>
                <a:spcPct val="150000"/>
              </a:lnSpc>
            </a:pPr>
            <a:endParaRPr kumimoji="1" lang="zh-CN" altLang="en-US"/>
          </a:p>
        </p:txBody>
      </p:sp>
      <p:grpSp>
        <p:nvGrpSpPr>
          <p:cNvPr id="14" name="Group 13"/>
          <p:cNvGrpSpPr/>
          <p:nvPr/>
        </p:nvGrpSpPr>
        <p:grpSpPr>
          <a:xfrm>
            <a:off x="5836416" y="2929097"/>
            <a:ext cx="2776698" cy="2346289"/>
            <a:chOff x="5786174" y="3451611"/>
            <a:chExt cx="2776698" cy="2346289"/>
          </a:xfrm>
        </p:grpSpPr>
        <p:sp>
          <p:nvSpPr>
            <p:cNvPr id="15" name="Rectangle 14"/>
            <p:cNvSpPr/>
            <p:nvPr/>
          </p:nvSpPr>
          <p:spPr>
            <a:xfrm>
              <a:off x="5786174" y="5215096"/>
              <a:ext cx="2775021" cy="5828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latin typeface="Microsoft YaHei" charset="-122"/>
                  <a:ea typeface="Microsoft YaHei" charset="-122"/>
                  <a:cs typeface="Microsoft YaHei" charset="-122"/>
                </a:rPr>
                <a:t>物理硬件</a:t>
              </a:r>
            </a:p>
          </p:txBody>
        </p:sp>
        <p:sp>
          <p:nvSpPr>
            <p:cNvPr id="16" name="Rectangle 15"/>
            <p:cNvSpPr/>
            <p:nvPr/>
          </p:nvSpPr>
          <p:spPr>
            <a:xfrm>
              <a:off x="5787849" y="4623918"/>
              <a:ext cx="2775021"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latin typeface="Microsoft YaHei" charset="-122"/>
                  <a:ea typeface="Microsoft YaHei" charset="-122"/>
                  <a:cs typeface="Microsoft YaHei" charset="-122"/>
                </a:rPr>
                <a:t>操作系统</a:t>
              </a:r>
            </a:p>
          </p:txBody>
        </p:sp>
        <p:sp>
          <p:nvSpPr>
            <p:cNvPr id="17" name="Rectangle 16"/>
            <p:cNvSpPr/>
            <p:nvPr/>
          </p:nvSpPr>
          <p:spPr>
            <a:xfrm>
              <a:off x="5789524" y="4043626"/>
              <a:ext cx="942871"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latin typeface="Microsoft YaHei" charset="-122"/>
                  <a:ea typeface="Microsoft YaHei" charset="-122"/>
                  <a:cs typeface="Microsoft YaHei" charset="-122"/>
                </a:rPr>
                <a:t>虚拟</a:t>
              </a:r>
              <a:r>
                <a:rPr kumimoji="1" lang="en-US" altLang="zh-CN">
                  <a:solidFill>
                    <a:schemeClr val="tx1"/>
                  </a:solidFill>
                  <a:latin typeface="Microsoft YaHei" charset="-122"/>
                  <a:ea typeface="Microsoft YaHei" charset="-122"/>
                  <a:cs typeface="Microsoft YaHei" charset="-122"/>
                </a:rPr>
                <a:t>OS</a:t>
              </a:r>
              <a:endParaRPr kumimoji="1" lang="zh-CN" altLang="en-US">
                <a:solidFill>
                  <a:schemeClr val="tx1"/>
                </a:solidFill>
                <a:latin typeface="Microsoft YaHei" charset="-122"/>
                <a:ea typeface="Microsoft YaHei" charset="-122"/>
                <a:cs typeface="Microsoft YaHei" charset="-122"/>
              </a:endParaRPr>
            </a:p>
          </p:txBody>
        </p:sp>
        <p:sp>
          <p:nvSpPr>
            <p:cNvPr id="18" name="Rectangle 17"/>
            <p:cNvSpPr/>
            <p:nvPr/>
          </p:nvSpPr>
          <p:spPr>
            <a:xfrm>
              <a:off x="6735745" y="4043626"/>
              <a:ext cx="90100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latin typeface="Microsoft YaHei" charset="-122"/>
                  <a:ea typeface="Microsoft YaHei" charset="-122"/>
                  <a:cs typeface="Microsoft YaHei" charset="-122"/>
                </a:rPr>
                <a:t>虚拟</a:t>
              </a:r>
              <a:r>
                <a:rPr kumimoji="1" lang="en-US" altLang="zh-CN">
                  <a:solidFill>
                    <a:schemeClr val="tx1"/>
                  </a:solidFill>
                  <a:latin typeface="Microsoft YaHei" charset="-122"/>
                  <a:ea typeface="Microsoft YaHei" charset="-122"/>
                  <a:cs typeface="Microsoft YaHei" charset="-122"/>
                </a:rPr>
                <a:t>OS</a:t>
              </a:r>
              <a:endParaRPr kumimoji="1" lang="zh-CN" altLang="en-US">
                <a:solidFill>
                  <a:schemeClr val="tx1"/>
                </a:solidFill>
                <a:latin typeface="Microsoft YaHei" charset="-122"/>
                <a:ea typeface="Microsoft YaHei" charset="-122"/>
                <a:cs typeface="Microsoft YaHei" charset="-122"/>
              </a:endParaRPr>
            </a:p>
          </p:txBody>
        </p:sp>
        <p:sp>
          <p:nvSpPr>
            <p:cNvPr id="19" name="Rectangle 18"/>
            <p:cNvSpPr/>
            <p:nvPr/>
          </p:nvSpPr>
          <p:spPr>
            <a:xfrm>
              <a:off x="7631724" y="4043626"/>
              <a:ext cx="931148"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latin typeface="Microsoft YaHei" charset="-122"/>
                  <a:ea typeface="Microsoft YaHei" charset="-122"/>
                  <a:cs typeface="Microsoft YaHei" charset="-122"/>
                </a:rPr>
                <a:t>虚拟</a:t>
              </a:r>
              <a:r>
                <a:rPr kumimoji="1" lang="en-US" altLang="zh-CN">
                  <a:solidFill>
                    <a:schemeClr val="tx1"/>
                  </a:solidFill>
                  <a:latin typeface="Microsoft YaHei" charset="-122"/>
                  <a:ea typeface="Microsoft YaHei" charset="-122"/>
                  <a:cs typeface="Microsoft YaHei" charset="-122"/>
                </a:rPr>
                <a:t>OS</a:t>
              </a:r>
              <a:endParaRPr kumimoji="1" lang="zh-CN" altLang="en-US">
                <a:solidFill>
                  <a:schemeClr val="tx1"/>
                </a:solidFill>
                <a:latin typeface="Microsoft YaHei" charset="-122"/>
                <a:ea typeface="Microsoft YaHei" charset="-122"/>
                <a:cs typeface="Microsoft YaHei" charset="-122"/>
              </a:endParaRPr>
            </a:p>
          </p:txBody>
        </p:sp>
        <p:sp>
          <p:nvSpPr>
            <p:cNvPr id="20" name="Rectangle 19"/>
            <p:cNvSpPr/>
            <p:nvPr/>
          </p:nvSpPr>
          <p:spPr>
            <a:xfrm>
              <a:off x="5791199" y="3459984"/>
              <a:ext cx="35839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sp>
          <p:nvSpPr>
            <p:cNvPr id="21" name="Rectangle 20"/>
            <p:cNvSpPr/>
            <p:nvPr/>
          </p:nvSpPr>
          <p:spPr>
            <a:xfrm>
              <a:off x="6727372" y="3459984"/>
              <a:ext cx="909376"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应用</a:t>
              </a:r>
              <a:endParaRPr kumimoji="1" lang="en-US" altLang="zh-CN" sz="1400">
                <a:solidFill>
                  <a:schemeClr val="tx1"/>
                </a:solidFill>
                <a:latin typeface="Microsoft YaHei" charset="-122"/>
                <a:ea typeface="Microsoft YaHei" charset="-122"/>
                <a:cs typeface="Microsoft YaHei" charset="-122"/>
              </a:endParaRPr>
            </a:p>
            <a:p>
              <a:pPr algn="ctr"/>
              <a:r>
                <a:rPr kumimoji="1" lang="zh-CN" altLang="en-US" sz="1400">
                  <a:solidFill>
                    <a:schemeClr val="tx1"/>
                  </a:solidFill>
                  <a:latin typeface="Microsoft YaHei" charset="-122"/>
                  <a:ea typeface="Microsoft YaHei" charset="-122"/>
                  <a:cs typeface="Microsoft YaHei" charset="-122"/>
                </a:rPr>
                <a:t>程序</a:t>
              </a:r>
            </a:p>
          </p:txBody>
        </p:sp>
        <p:sp>
          <p:nvSpPr>
            <p:cNvPr id="22" name="Rectangle 21"/>
            <p:cNvSpPr/>
            <p:nvPr/>
          </p:nvSpPr>
          <p:spPr>
            <a:xfrm>
              <a:off x="7636747" y="3459984"/>
              <a:ext cx="919426"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应用</a:t>
              </a:r>
              <a:endParaRPr kumimoji="1" lang="en-US" altLang="zh-CN" sz="1400">
                <a:solidFill>
                  <a:schemeClr val="tx1"/>
                </a:solidFill>
                <a:latin typeface="Microsoft YaHei" charset="-122"/>
                <a:ea typeface="Microsoft YaHei" charset="-122"/>
                <a:cs typeface="Microsoft YaHei" charset="-122"/>
              </a:endParaRPr>
            </a:p>
            <a:p>
              <a:pPr algn="ctr"/>
              <a:r>
                <a:rPr kumimoji="1" lang="zh-CN" altLang="en-US" sz="1400">
                  <a:solidFill>
                    <a:schemeClr val="tx1"/>
                  </a:solidFill>
                  <a:latin typeface="Microsoft YaHei" charset="-122"/>
                  <a:ea typeface="Microsoft YaHei" charset="-122"/>
                  <a:cs typeface="Microsoft YaHei" charset="-122"/>
                </a:rPr>
                <a:t>程序</a:t>
              </a:r>
            </a:p>
          </p:txBody>
        </p:sp>
        <p:sp>
          <p:nvSpPr>
            <p:cNvPr id="23" name="Rectangle 22"/>
            <p:cNvSpPr/>
            <p:nvPr/>
          </p:nvSpPr>
          <p:spPr>
            <a:xfrm>
              <a:off x="6149593" y="3451611"/>
              <a:ext cx="291402"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sp>
          <p:nvSpPr>
            <p:cNvPr id="24" name="Rectangle 23"/>
            <p:cNvSpPr/>
            <p:nvPr/>
          </p:nvSpPr>
          <p:spPr>
            <a:xfrm>
              <a:off x="6447691" y="3453285"/>
              <a:ext cx="286379" cy="5828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icrosoft YaHei" charset="-122"/>
                  <a:ea typeface="Microsoft YaHei" charset="-122"/>
                  <a:cs typeface="Microsoft YaHei" charset="-122"/>
                </a:rPr>
                <a:t>应用</a:t>
              </a:r>
              <a:endParaRPr kumimoji="1" lang="en-US" altLang="zh-CN" sz="900">
                <a:solidFill>
                  <a:schemeClr val="tx1"/>
                </a:solidFill>
                <a:latin typeface="Microsoft YaHei" charset="-122"/>
                <a:ea typeface="Microsoft YaHei" charset="-122"/>
                <a:cs typeface="Microsoft YaHei" charset="-122"/>
              </a:endParaRPr>
            </a:p>
            <a:p>
              <a:pPr algn="ctr"/>
              <a:r>
                <a:rPr kumimoji="1" lang="zh-CN" altLang="en-US" sz="900">
                  <a:solidFill>
                    <a:schemeClr val="tx1"/>
                  </a:solidFill>
                  <a:latin typeface="Microsoft YaHei" charset="-122"/>
                  <a:ea typeface="Microsoft YaHei" charset="-122"/>
                  <a:cs typeface="Microsoft YaHei" charset="-122"/>
                </a:rPr>
                <a:t>程序</a:t>
              </a:r>
            </a:p>
          </p:txBody>
        </p:sp>
      </p:grpSp>
    </p:spTree>
    <p:extLst>
      <p:ext uri="{BB962C8B-B14F-4D97-AF65-F5344CB8AC3E}">
        <p14:creationId xmlns:p14="http://schemas.microsoft.com/office/powerpoint/2010/main" val="1512812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a:xfrm>
            <a:off x="628650" y="1825625"/>
            <a:ext cx="7886700" cy="1872168"/>
          </a:xfrm>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lvl="1">
              <a:lnSpc>
                <a:spcPct val="150000"/>
              </a:lnSpc>
            </a:pPr>
            <a:r>
              <a:rPr kumimoji="1" lang="zh-CN" altLang="en-US"/>
              <a:t>封装所有应用必需的核心功能，形成微内核（</a:t>
            </a:r>
            <a:r>
              <a:rPr kumimoji="1" lang="en-US" altLang="zh-CN"/>
              <a:t>microkernel</a:t>
            </a:r>
            <a:r>
              <a:rPr kumimoji="1" lang="zh-CN" altLang="en-US"/>
              <a:t>）</a:t>
            </a:r>
            <a:endParaRPr kumimoji="1" lang="en-US" altLang="zh-CN"/>
          </a:p>
          <a:p>
            <a:pPr lvl="1">
              <a:lnSpc>
                <a:spcPct val="150000"/>
              </a:lnSpc>
            </a:pPr>
            <a:r>
              <a:rPr kumimoji="1" lang="zh-CN" altLang="en-US"/>
              <a:t>其它功能形成运行在用户态的服务进程。</a:t>
            </a:r>
          </a:p>
        </p:txBody>
      </p:sp>
      <p:pic>
        <p:nvPicPr>
          <p:cNvPr id="22" name="Picture 21"/>
          <p:cNvPicPr>
            <a:picLocks noChangeAspect="1"/>
          </p:cNvPicPr>
          <p:nvPr/>
        </p:nvPicPr>
        <p:blipFill>
          <a:blip r:embed="rId2"/>
          <a:stretch>
            <a:fillRect/>
          </a:stretch>
        </p:blipFill>
        <p:spPr>
          <a:xfrm>
            <a:off x="1195753" y="3696254"/>
            <a:ext cx="6741816" cy="3161746"/>
          </a:xfrm>
          <a:prstGeom prst="rect">
            <a:avLst/>
          </a:prstGeom>
        </p:spPr>
      </p:pic>
    </p:spTree>
    <p:extLst>
      <p:ext uri="{BB962C8B-B14F-4D97-AF65-F5344CB8AC3E}">
        <p14:creationId xmlns:p14="http://schemas.microsoft.com/office/powerpoint/2010/main" val="173605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lvl="1">
              <a:lnSpc>
                <a:spcPct val="150000"/>
              </a:lnSpc>
            </a:pPr>
            <a:r>
              <a:rPr kumimoji="1" lang="zh-CN" altLang="en-US"/>
              <a:t>将操作系统分成两大部分</a:t>
            </a:r>
          </a:p>
          <a:p>
            <a:pPr marL="1257300" lvl="2" indent="-342900">
              <a:lnSpc>
                <a:spcPct val="150000"/>
              </a:lnSpc>
              <a:buFont typeface="+mj-lt"/>
              <a:buAutoNum type="arabicPeriod"/>
            </a:pPr>
            <a:r>
              <a:rPr kumimoji="1" lang="zh-CN" altLang="en-US"/>
              <a:t>运行在用户态并以客户</a:t>
            </a:r>
            <a:r>
              <a:rPr kumimoji="1" lang="en-US" altLang="zh-CN"/>
              <a:t>/</a:t>
            </a:r>
            <a:r>
              <a:rPr kumimoji="1" lang="zh-CN" altLang="en-US"/>
              <a:t>服务器方式活动的进程</a:t>
            </a:r>
          </a:p>
          <a:p>
            <a:pPr marL="1257300" lvl="2" indent="-342900">
              <a:lnSpc>
                <a:spcPct val="150000"/>
              </a:lnSpc>
              <a:buFont typeface="+mj-lt"/>
              <a:buAutoNum type="arabicPeriod"/>
            </a:pPr>
            <a:r>
              <a:rPr kumimoji="1" lang="zh-CN" altLang="en-US"/>
              <a:t>运行在核心态的内核</a:t>
            </a:r>
          </a:p>
          <a:p>
            <a:pPr lvl="1">
              <a:lnSpc>
                <a:spcPct val="150000"/>
              </a:lnSpc>
            </a:pPr>
            <a:r>
              <a:rPr kumimoji="1" lang="zh-CN" altLang="en-US"/>
              <a:t>除内核部分外，操作系统的其他部分被分成若干个相对独立的进程，每一个进程实现一类服务，称服务器进程</a:t>
            </a:r>
          </a:p>
          <a:p>
            <a:pPr>
              <a:lnSpc>
                <a:spcPct val="150000"/>
              </a:lnSpc>
            </a:pPr>
            <a:endParaRPr kumimoji="1" lang="zh-CN" altLang="en-US"/>
          </a:p>
        </p:txBody>
      </p:sp>
    </p:spTree>
    <p:extLst>
      <p:ext uri="{BB962C8B-B14F-4D97-AF65-F5344CB8AC3E}">
        <p14:creationId xmlns:p14="http://schemas.microsoft.com/office/powerpoint/2010/main" val="247107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lvl="1">
              <a:lnSpc>
                <a:spcPct val="150000"/>
              </a:lnSpc>
            </a:pPr>
            <a:r>
              <a:rPr kumimoji="1" lang="zh-CN" altLang="en-US"/>
              <a:t>用户进程也在用户态，以客户</a:t>
            </a:r>
            <a:r>
              <a:rPr kumimoji="1" lang="en-US" altLang="zh-CN"/>
              <a:t>/</a:t>
            </a:r>
            <a:r>
              <a:rPr kumimoji="1" lang="zh-CN" altLang="en-US"/>
              <a:t>服务器方式活动</a:t>
            </a:r>
          </a:p>
          <a:p>
            <a:pPr lvl="1">
              <a:lnSpc>
                <a:spcPct val="150000"/>
              </a:lnSpc>
            </a:pPr>
            <a:r>
              <a:rPr kumimoji="1" lang="zh-CN" altLang="en-US">
                <a:solidFill>
                  <a:schemeClr val="accent4">
                    <a:lumMod val="75000"/>
                  </a:schemeClr>
                </a:solidFill>
              </a:rPr>
              <a:t>每个进程具有不同的虚拟地址空间，客户和服务器进程之间采用消息传送进行通信，而内核被映射到所有进程的虚拟地址空间内，它就</a:t>
            </a:r>
            <a:r>
              <a:rPr kumimoji="1" lang="zh-CN" altLang="en-US">
                <a:solidFill>
                  <a:srgbClr val="FF0000"/>
                </a:solidFill>
              </a:rPr>
              <a:t>可以控制所有进程</a:t>
            </a:r>
          </a:p>
          <a:p>
            <a:pPr>
              <a:lnSpc>
                <a:spcPct val="150000"/>
              </a:lnSpc>
            </a:pPr>
            <a:endParaRPr kumimoji="1" lang="zh-CN" altLang="en-US"/>
          </a:p>
        </p:txBody>
      </p:sp>
    </p:spTree>
    <p:extLst>
      <p:ext uri="{BB962C8B-B14F-4D97-AF65-F5344CB8AC3E}">
        <p14:creationId xmlns:p14="http://schemas.microsoft.com/office/powerpoint/2010/main" val="649048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a:xfrm>
            <a:off x="628650" y="1825625"/>
            <a:ext cx="7886700" cy="2185658"/>
          </a:xfrm>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lvl="1">
              <a:lnSpc>
                <a:spcPct val="150000"/>
              </a:lnSpc>
            </a:pPr>
            <a:r>
              <a:rPr kumimoji="1" lang="zh-CN" altLang="en-US"/>
              <a:t>客户进程发出消息，内核将消息传送给服务器进程，服务器进程执行客户提出的服务请求，并通过内核发送消息将结果返回给客户</a:t>
            </a:r>
          </a:p>
          <a:p>
            <a:pPr>
              <a:lnSpc>
                <a:spcPct val="150000"/>
              </a:lnSpc>
            </a:pPr>
            <a:endParaRPr kumimoji="1" lang="zh-CN" altLang="en-US"/>
          </a:p>
        </p:txBody>
      </p:sp>
      <p:grpSp>
        <p:nvGrpSpPr>
          <p:cNvPr id="23" name="Group 22"/>
          <p:cNvGrpSpPr/>
          <p:nvPr/>
        </p:nvGrpSpPr>
        <p:grpSpPr>
          <a:xfrm>
            <a:off x="833888" y="4103298"/>
            <a:ext cx="7834317" cy="1952445"/>
            <a:chOff x="1230703" y="3973902"/>
            <a:chExt cx="7834317" cy="1952445"/>
          </a:xfrm>
        </p:grpSpPr>
        <p:sp>
          <p:nvSpPr>
            <p:cNvPr id="4" name="Rectangle 3"/>
            <p:cNvSpPr/>
            <p:nvPr/>
          </p:nvSpPr>
          <p:spPr>
            <a:xfrm>
              <a:off x="1233578" y="5460521"/>
              <a:ext cx="6909758" cy="465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latin typeface="Microsoft YaHei" charset="-122"/>
                  <a:ea typeface="Microsoft YaHei" charset="-122"/>
                  <a:cs typeface="Microsoft YaHei" charset="-122"/>
                </a:rPr>
                <a:t>		</a:t>
              </a:r>
              <a:r>
                <a:rPr kumimoji="1" lang="zh-CN" altLang="en-US">
                  <a:solidFill>
                    <a:schemeClr val="bg1"/>
                  </a:solidFill>
                  <a:latin typeface="Microsoft YaHei" charset="-122"/>
                  <a:ea typeface="Microsoft YaHei" charset="-122"/>
                  <a:cs typeface="Microsoft YaHei" charset="-122"/>
                </a:rPr>
                <a:t>计 算 机 硬 件</a:t>
              </a:r>
            </a:p>
          </p:txBody>
        </p:sp>
        <p:sp>
          <p:nvSpPr>
            <p:cNvPr id="5" name="Rectangle 4"/>
            <p:cNvSpPr/>
            <p:nvPr/>
          </p:nvSpPr>
          <p:spPr>
            <a:xfrm>
              <a:off x="1230703" y="4974567"/>
              <a:ext cx="6909758" cy="46582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latin typeface="Microsoft YaHei" charset="-122"/>
                  <a:ea typeface="Microsoft YaHei" charset="-122"/>
                  <a:cs typeface="Microsoft YaHei" charset="-122"/>
                </a:rPr>
                <a:t>		</a:t>
              </a:r>
              <a:r>
                <a:rPr kumimoji="1" lang="zh-CN" altLang="en-US">
                  <a:solidFill>
                    <a:schemeClr val="bg1"/>
                  </a:solidFill>
                  <a:latin typeface="Microsoft YaHei" charset="-122"/>
                  <a:ea typeface="Microsoft YaHei" charset="-122"/>
                  <a:cs typeface="Microsoft YaHei" charset="-122"/>
                </a:rPr>
                <a:t>微 内 核 （消 息 传 递）</a:t>
              </a:r>
            </a:p>
          </p:txBody>
        </p:sp>
        <p:sp>
          <p:nvSpPr>
            <p:cNvPr id="6" name="Rectangle 5"/>
            <p:cNvSpPr/>
            <p:nvPr/>
          </p:nvSpPr>
          <p:spPr>
            <a:xfrm>
              <a:off x="1230703" y="4505864"/>
              <a:ext cx="1132936" cy="46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用户进程 </a:t>
              </a:r>
              <a:r>
                <a:rPr kumimoji="1" lang="en-US" altLang="zh-CN" sz="1400">
                  <a:solidFill>
                    <a:schemeClr val="tx1"/>
                  </a:solidFill>
                  <a:latin typeface="Microsoft YaHei" charset="-122"/>
                  <a:ea typeface="Microsoft YaHei" charset="-122"/>
                  <a:cs typeface="Microsoft YaHei" charset="-122"/>
                </a:rPr>
                <a:t>1</a:t>
              </a:r>
              <a:endParaRPr kumimoji="1" lang="zh-CN" altLang="en-US" sz="1400">
                <a:solidFill>
                  <a:schemeClr val="tx1"/>
                </a:solidFill>
                <a:latin typeface="Microsoft YaHei" charset="-122"/>
                <a:ea typeface="Microsoft YaHei" charset="-122"/>
                <a:cs typeface="Microsoft YaHei" charset="-122"/>
              </a:endParaRPr>
            </a:p>
          </p:txBody>
        </p:sp>
        <p:sp>
          <p:nvSpPr>
            <p:cNvPr id="7" name="Rectangle 6"/>
            <p:cNvSpPr/>
            <p:nvPr/>
          </p:nvSpPr>
          <p:spPr>
            <a:xfrm>
              <a:off x="2383767" y="4505864"/>
              <a:ext cx="1132936" cy="46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用户进程 </a:t>
              </a:r>
              <a:r>
                <a:rPr kumimoji="1" lang="en-US" altLang="zh-CN" sz="1400">
                  <a:solidFill>
                    <a:schemeClr val="tx1"/>
                  </a:solidFill>
                  <a:latin typeface="Microsoft YaHei" charset="-122"/>
                  <a:ea typeface="Microsoft YaHei" charset="-122"/>
                  <a:cs typeface="Microsoft YaHei" charset="-122"/>
                </a:rPr>
                <a:t>2</a:t>
              </a:r>
              <a:endParaRPr kumimoji="1" lang="zh-CN" altLang="en-US" sz="1400">
                <a:solidFill>
                  <a:schemeClr val="tx1"/>
                </a:solidFill>
                <a:latin typeface="Microsoft YaHei" charset="-122"/>
                <a:ea typeface="Microsoft YaHei" charset="-122"/>
                <a:cs typeface="Microsoft YaHei" charset="-122"/>
              </a:endParaRPr>
            </a:p>
          </p:txBody>
        </p:sp>
        <p:sp>
          <p:nvSpPr>
            <p:cNvPr id="8" name="Rectangle 7"/>
            <p:cNvSpPr/>
            <p:nvPr/>
          </p:nvSpPr>
          <p:spPr>
            <a:xfrm>
              <a:off x="3536831" y="4505864"/>
              <a:ext cx="1132936" cy="46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文件服务器</a:t>
              </a:r>
            </a:p>
          </p:txBody>
        </p:sp>
        <p:sp>
          <p:nvSpPr>
            <p:cNvPr id="9" name="Rectangle 8"/>
            <p:cNvSpPr/>
            <p:nvPr/>
          </p:nvSpPr>
          <p:spPr>
            <a:xfrm>
              <a:off x="4689895" y="4505864"/>
              <a:ext cx="1132936" cy="46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进程服务器</a:t>
              </a:r>
            </a:p>
          </p:txBody>
        </p:sp>
        <p:sp>
          <p:nvSpPr>
            <p:cNvPr id="10" name="Rectangle 9"/>
            <p:cNvSpPr/>
            <p:nvPr/>
          </p:nvSpPr>
          <p:spPr>
            <a:xfrm>
              <a:off x="5842959" y="4505864"/>
              <a:ext cx="1132936" cy="46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solidFill>
                  <a:latin typeface="Microsoft YaHei" charset="-122"/>
                  <a:ea typeface="Microsoft YaHei" charset="-122"/>
                  <a:cs typeface="Microsoft YaHei" charset="-122"/>
                </a:rPr>
                <a:t>内存服务器</a:t>
              </a:r>
            </a:p>
          </p:txBody>
        </p:sp>
        <p:sp>
          <p:nvSpPr>
            <p:cNvPr id="11" name="Rectangle 10"/>
            <p:cNvSpPr/>
            <p:nvPr/>
          </p:nvSpPr>
          <p:spPr>
            <a:xfrm>
              <a:off x="6996022" y="4505864"/>
              <a:ext cx="1147313" cy="4658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a:solidFill>
                    <a:schemeClr val="tx1"/>
                  </a:solidFill>
                  <a:latin typeface="Microsoft YaHei" charset="-122"/>
                  <a:ea typeface="Microsoft YaHei" charset="-122"/>
                  <a:cs typeface="Microsoft YaHei" charset="-122"/>
                </a:rPr>
                <a:t>...</a:t>
              </a:r>
              <a:r>
                <a:rPr kumimoji="1" lang="zh-CN" altLang="en-US" sz="1400">
                  <a:solidFill>
                    <a:schemeClr val="tx1"/>
                  </a:solidFill>
                  <a:latin typeface="Microsoft YaHei" charset="-122"/>
                  <a:ea typeface="Microsoft YaHei" charset="-122"/>
                  <a:cs typeface="Microsoft YaHei" charset="-122"/>
                </a:rPr>
                <a:t> </a:t>
              </a:r>
              <a:r>
                <a:rPr kumimoji="1" lang="en-US" altLang="zh-CN" sz="1400">
                  <a:solidFill>
                    <a:schemeClr val="tx1"/>
                  </a:solidFill>
                  <a:latin typeface="Microsoft YaHei" charset="-122"/>
                  <a:ea typeface="Microsoft YaHei" charset="-122"/>
                  <a:cs typeface="Microsoft YaHei" charset="-122"/>
                </a:rPr>
                <a:t>...</a:t>
              </a:r>
              <a:endParaRPr kumimoji="1" lang="zh-CN" altLang="en-US" sz="1400">
                <a:solidFill>
                  <a:schemeClr val="tx1"/>
                </a:solidFill>
                <a:latin typeface="Microsoft YaHei" charset="-122"/>
                <a:ea typeface="Microsoft YaHei" charset="-122"/>
                <a:cs typeface="Microsoft YaHei" charset="-122"/>
              </a:endParaRPr>
            </a:p>
          </p:txBody>
        </p:sp>
        <p:sp>
          <p:nvSpPr>
            <p:cNvPr id="13" name="Right Brace 12"/>
            <p:cNvSpPr/>
            <p:nvPr/>
          </p:nvSpPr>
          <p:spPr>
            <a:xfrm rot="16200000">
              <a:off x="2324818" y="3247847"/>
              <a:ext cx="94894" cy="22773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Right Brace 13"/>
            <p:cNvSpPr/>
            <p:nvPr/>
          </p:nvSpPr>
          <p:spPr>
            <a:xfrm rot="16200000">
              <a:off x="5784011" y="2080405"/>
              <a:ext cx="100644" cy="46007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TextBox 14"/>
            <p:cNvSpPr txBox="1"/>
            <p:nvPr/>
          </p:nvSpPr>
          <p:spPr>
            <a:xfrm>
              <a:off x="1949570" y="3973902"/>
              <a:ext cx="902811" cy="307777"/>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用户进程</a:t>
              </a:r>
            </a:p>
          </p:txBody>
        </p:sp>
        <p:sp>
          <p:nvSpPr>
            <p:cNvPr id="16" name="TextBox 15"/>
            <p:cNvSpPr txBox="1"/>
            <p:nvPr/>
          </p:nvSpPr>
          <p:spPr>
            <a:xfrm>
              <a:off x="5388634" y="3973902"/>
              <a:ext cx="1620957" cy="307777"/>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操作系统服务进程</a:t>
              </a:r>
            </a:p>
          </p:txBody>
        </p:sp>
        <p:sp>
          <p:nvSpPr>
            <p:cNvPr id="17" name="Curved Up Arrow 16"/>
            <p:cNvSpPr/>
            <p:nvPr/>
          </p:nvSpPr>
          <p:spPr>
            <a:xfrm>
              <a:off x="1949569" y="4994694"/>
              <a:ext cx="1932317" cy="345057"/>
            </a:xfrm>
            <a:prstGeom prst="curvedUpArrow">
              <a:avLst>
                <a:gd name="adj1" fmla="val 29824"/>
                <a:gd name="adj2" fmla="val 52016"/>
                <a:gd name="adj3" fmla="val 3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 name="TextBox 17"/>
            <p:cNvSpPr txBox="1"/>
            <p:nvPr/>
          </p:nvSpPr>
          <p:spPr>
            <a:xfrm>
              <a:off x="1483742" y="5451896"/>
              <a:ext cx="1871933" cy="461665"/>
            </a:xfrm>
            <a:prstGeom prst="wedgeRectCallout">
              <a:avLst>
                <a:gd name="adj1" fmla="val 17241"/>
                <a:gd name="adj2" fmla="val -69633"/>
              </a:avLst>
            </a:prstGeom>
            <a:noFill/>
            <a:ln w="38100">
              <a:solidFill>
                <a:schemeClr val="bg1"/>
              </a:solidFill>
              <a:prstDash val="sysDash"/>
            </a:ln>
          </p:spPr>
          <p:txBody>
            <a:bodyPr wrap="square" rtlCol="0">
              <a:spAutoFit/>
            </a:bodyPr>
            <a:lstStyle/>
            <a:p>
              <a:pPr algn="just"/>
              <a:r>
                <a:rPr kumimoji="1" lang="zh-CN" altLang="en-US" sz="1200">
                  <a:solidFill>
                    <a:schemeClr val="bg1"/>
                  </a:solidFill>
                  <a:latin typeface="Microsoft YaHei" charset="-122"/>
                  <a:ea typeface="Microsoft YaHei" charset="-122"/>
                  <a:cs typeface="Microsoft YaHei" charset="-122"/>
                </a:rPr>
                <a:t>用户进程通过微内核向文件服务器发送消息</a:t>
              </a:r>
            </a:p>
          </p:txBody>
        </p:sp>
        <p:sp>
          <p:nvSpPr>
            <p:cNvPr id="19" name="Right Brace 18"/>
            <p:cNvSpPr/>
            <p:nvPr/>
          </p:nvSpPr>
          <p:spPr>
            <a:xfrm>
              <a:off x="8195094" y="4511615"/>
              <a:ext cx="112144" cy="4485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Right Brace 19"/>
            <p:cNvSpPr/>
            <p:nvPr/>
          </p:nvSpPr>
          <p:spPr>
            <a:xfrm>
              <a:off x="8195094" y="5026323"/>
              <a:ext cx="158152" cy="8913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TextBox 20"/>
            <p:cNvSpPr txBox="1"/>
            <p:nvPr/>
          </p:nvSpPr>
          <p:spPr>
            <a:xfrm>
              <a:off x="8341745" y="4583502"/>
              <a:ext cx="723275" cy="307777"/>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用户态</a:t>
              </a:r>
            </a:p>
          </p:txBody>
        </p:sp>
        <p:sp>
          <p:nvSpPr>
            <p:cNvPr id="22" name="TextBox 21"/>
            <p:cNvSpPr txBox="1"/>
            <p:nvPr/>
          </p:nvSpPr>
          <p:spPr>
            <a:xfrm>
              <a:off x="8341745" y="5305246"/>
              <a:ext cx="723275" cy="307777"/>
            </a:xfrm>
            <a:prstGeom prst="rect">
              <a:avLst/>
            </a:prstGeom>
            <a:noFill/>
          </p:spPr>
          <p:txBody>
            <a:bodyPr wrap="none" rtlCol="0">
              <a:spAutoFit/>
            </a:bodyPr>
            <a:lstStyle/>
            <a:p>
              <a:r>
                <a:rPr kumimoji="1" lang="zh-CN" altLang="en-US" sz="1400">
                  <a:latin typeface="Microsoft YaHei" charset="-122"/>
                  <a:ea typeface="Microsoft YaHei" charset="-122"/>
                  <a:cs typeface="Microsoft YaHei" charset="-122"/>
                </a:rPr>
                <a:t>内核态</a:t>
              </a:r>
            </a:p>
          </p:txBody>
        </p:sp>
      </p:grpSp>
    </p:spTree>
    <p:extLst>
      <p:ext uri="{BB962C8B-B14F-4D97-AF65-F5344CB8AC3E}">
        <p14:creationId xmlns:p14="http://schemas.microsoft.com/office/powerpoint/2010/main" val="195406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a:xfrm>
            <a:off x="628650" y="1825624"/>
            <a:ext cx="7886700" cy="4109349"/>
          </a:xfrm>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lvl="1">
              <a:lnSpc>
                <a:spcPct val="150000"/>
              </a:lnSpc>
            </a:pPr>
            <a:r>
              <a:rPr kumimoji="1" lang="zh-CN" altLang="en-US"/>
              <a:t>微内核只实现极少任务，特别是那些</a:t>
            </a:r>
            <a:r>
              <a:rPr kumimoji="1" lang="zh-CN" altLang="en-US">
                <a:solidFill>
                  <a:srgbClr val="FF0000"/>
                </a:solidFill>
              </a:rPr>
              <a:t>直接依赖于硬件</a:t>
            </a:r>
            <a:r>
              <a:rPr kumimoji="1" lang="zh-CN" altLang="en-US"/>
              <a:t>的功能</a:t>
            </a:r>
            <a:endParaRPr kumimoji="1" lang="en-US" altLang="zh-CN"/>
          </a:p>
          <a:p>
            <a:pPr lvl="2">
              <a:lnSpc>
                <a:spcPct val="150000"/>
              </a:lnSpc>
            </a:pPr>
            <a:r>
              <a:rPr kumimoji="1" lang="zh-CN" altLang="en-US"/>
              <a:t>进程通信</a:t>
            </a:r>
          </a:p>
          <a:p>
            <a:pPr lvl="2">
              <a:lnSpc>
                <a:spcPct val="150000"/>
              </a:lnSpc>
            </a:pPr>
            <a:r>
              <a:rPr kumimoji="1" lang="zh-CN" altLang="en-US"/>
              <a:t>少量内存管理</a:t>
            </a:r>
          </a:p>
          <a:p>
            <a:pPr lvl="2">
              <a:lnSpc>
                <a:spcPct val="150000"/>
              </a:lnSpc>
            </a:pPr>
            <a:r>
              <a:rPr kumimoji="1" lang="en-US" altLang="zh-CN"/>
              <a:t>I/O</a:t>
            </a:r>
            <a:r>
              <a:rPr kumimoji="1" lang="zh-CN" altLang="en-US"/>
              <a:t>和中断管理 </a:t>
            </a:r>
            <a:endParaRPr kumimoji="1" lang="en-US" altLang="zh-CN"/>
          </a:p>
          <a:p>
            <a:pPr lvl="1">
              <a:lnSpc>
                <a:spcPct val="150000"/>
              </a:lnSpc>
            </a:pPr>
            <a:r>
              <a:rPr kumimoji="1" lang="zh-CN" altLang="en-US"/>
              <a:t>主要起到信息验证、消息交换的作用</a:t>
            </a:r>
            <a:endParaRPr kumimoji="1" lang="en-US" altLang="zh-CN"/>
          </a:p>
          <a:p>
            <a:pPr lvl="1">
              <a:lnSpc>
                <a:spcPct val="150000"/>
              </a:lnSpc>
            </a:pPr>
            <a:r>
              <a:rPr kumimoji="1" lang="zh-CN" altLang="en-US"/>
              <a:t>这种结构也被称为客户</a:t>
            </a:r>
            <a:r>
              <a:rPr kumimoji="1" lang="en-US" altLang="zh-CN"/>
              <a:t>/</a:t>
            </a:r>
            <a:r>
              <a:rPr kumimoji="1" lang="zh-CN" altLang="en-US"/>
              <a:t>服务器与微内核结构 </a:t>
            </a:r>
          </a:p>
          <a:p>
            <a:pPr>
              <a:lnSpc>
                <a:spcPct val="150000"/>
              </a:lnSpc>
            </a:pPr>
            <a:endParaRPr kumimoji="1" lang="zh-CN" altLang="en-US"/>
          </a:p>
        </p:txBody>
      </p:sp>
    </p:spTree>
    <p:extLst>
      <p:ext uri="{BB962C8B-B14F-4D97-AF65-F5344CB8AC3E}">
        <p14:creationId xmlns:p14="http://schemas.microsoft.com/office/powerpoint/2010/main" val="1182770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a:t>
            </a:r>
            <a:r>
              <a:rPr kumimoji="1" lang="en-US" altLang="zh-CN" dirty="0"/>
              <a:t>	</a:t>
            </a:r>
            <a:r>
              <a:rPr kumimoji="1" lang="zh-CN" altLang="en-US" dirty="0"/>
              <a:t> 操作系统结构和运行模型</a:t>
            </a:r>
          </a:p>
        </p:txBody>
      </p:sp>
      <p:sp>
        <p:nvSpPr>
          <p:cNvPr id="3" name="Content Placeholder 2"/>
          <p:cNvSpPr>
            <a:spLocks noGrp="1"/>
          </p:cNvSpPr>
          <p:nvPr>
            <p:ph idx="1"/>
          </p:nvPr>
        </p:nvSpPr>
        <p:spPr/>
        <p:txBody>
          <a:bodyPr/>
          <a:lstStyle/>
          <a:p>
            <a:pPr>
              <a:lnSpc>
                <a:spcPct val="150000"/>
              </a:lnSpc>
            </a:pPr>
            <a:r>
              <a:rPr kumimoji="1" lang="zh-CN" altLang="en-US" dirty="0"/>
              <a:t>操作系统设计呈现出以下特征： </a:t>
            </a:r>
          </a:p>
          <a:p>
            <a:pPr marL="914400" lvl="1" indent="-457200">
              <a:lnSpc>
                <a:spcPct val="150000"/>
              </a:lnSpc>
              <a:buFont typeface="+mj-lt"/>
              <a:buAutoNum type="arabicPeriod"/>
            </a:pPr>
            <a:r>
              <a:rPr kumimoji="1" lang="zh-CN" altLang="en-US" dirty="0"/>
              <a:t>复杂程度高</a:t>
            </a:r>
          </a:p>
          <a:p>
            <a:pPr marL="914400" lvl="1" indent="-457200">
              <a:lnSpc>
                <a:spcPct val="150000"/>
              </a:lnSpc>
              <a:buFont typeface="+mj-lt"/>
              <a:buAutoNum type="arabicPeriod"/>
            </a:pPr>
            <a:r>
              <a:rPr kumimoji="1" lang="zh-CN" altLang="en-US" dirty="0"/>
              <a:t>生成周期长</a:t>
            </a:r>
          </a:p>
          <a:p>
            <a:pPr marL="914400" lvl="1" indent="-457200">
              <a:lnSpc>
                <a:spcPct val="150000"/>
              </a:lnSpc>
              <a:buFont typeface="+mj-lt"/>
              <a:buAutoNum type="arabicPeriod"/>
            </a:pPr>
            <a:r>
              <a:rPr kumimoji="1" lang="zh-CN" altLang="en-US" dirty="0"/>
              <a:t>正确性难保证 </a:t>
            </a:r>
          </a:p>
        </p:txBody>
      </p:sp>
      <p:pic>
        <p:nvPicPr>
          <p:cNvPr id="4" name="Picture 5" descr="ttp://www.ituring.com.cn/bookcover/148.b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495" y="1988840"/>
            <a:ext cx="3101355" cy="45213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70936" y="4446486"/>
            <a:ext cx="4951562" cy="2157859"/>
          </a:xfrm>
          <a:prstGeom prst="roundRect">
            <a:avLst>
              <a:gd name="adj" fmla="val 7756"/>
            </a:avLst>
          </a:prstGeom>
          <a:solidFill>
            <a:schemeClr val="accent4">
              <a:lumMod val="20000"/>
              <a:lumOff val="80000"/>
            </a:schemeClr>
          </a:solidFill>
        </p:spPr>
        <p:txBody>
          <a:bodyPr wrap="square">
            <a:spAutoFit/>
          </a:bodyPr>
          <a:lstStyle/>
          <a:p>
            <a:pPr marL="285750" indent="-285750">
              <a:lnSpc>
                <a:spcPct val="150000"/>
              </a:lnSpc>
              <a:buClr>
                <a:schemeClr val="folHlink"/>
              </a:buClr>
              <a:buSzPct val="60000"/>
              <a:buFont typeface="Wingdings" charset="2"/>
              <a:buChar char="u"/>
            </a:pPr>
            <a:r>
              <a:rPr kumimoji="1" lang="en-US" altLang="zh-CN" sz="1600">
                <a:latin typeface="Microsoft YaHei" charset="-122"/>
                <a:ea typeface="Microsoft YaHei" charset="-122"/>
                <a:cs typeface="Microsoft YaHei" charset="-122"/>
              </a:rPr>
              <a:t>Windows 2000 </a:t>
            </a:r>
            <a:r>
              <a:rPr kumimoji="1" lang="zh-CN" altLang="en-US" sz="1600">
                <a:latin typeface="Microsoft YaHei" charset="-122"/>
                <a:ea typeface="Microsoft YaHei" charset="-122"/>
                <a:cs typeface="Microsoft YaHei" charset="-122"/>
              </a:rPr>
              <a:t>超过</a:t>
            </a:r>
            <a:r>
              <a:rPr kumimoji="1" lang="zh-CN" altLang="en-US">
                <a:solidFill>
                  <a:schemeClr val="accent1">
                    <a:lumMod val="75000"/>
                  </a:schemeClr>
                </a:solidFill>
                <a:latin typeface="Microsoft YaHei" charset="-122"/>
                <a:ea typeface="Microsoft YaHei" charset="-122"/>
                <a:cs typeface="Microsoft YaHei" charset="-122"/>
              </a:rPr>
              <a:t>3200万行</a:t>
            </a:r>
            <a:r>
              <a:rPr kumimoji="1" lang="zh-CN" altLang="en-US" sz="1600">
                <a:latin typeface="Microsoft YaHei" charset="-122"/>
                <a:ea typeface="Microsoft YaHei" charset="-122"/>
                <a:cs typeface="Microsoft YaHei" charset="-122"/>
              </a:rPr>
              <a:t>语句，有2500个主要开发人员参与开发 </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u"/>
            </a:pPr>
            <a:r>
              <a:rPr kumimoji="1" lang="en-US" altLang="zh-CN" sz="1600">
                <a:latin typeface="Microsoft YaHei" charset="-122"/>
                <a:ea typeface="Microsoft YaHei" charset="-122"/>
                <a:cs typeface="Microsoft YaHei" charset="-122"/>
              </a:rPr>
              <a:t>Linux </a:t>
            </a:r>
            <a:r>
              <a:rPr kumimoji="1" lang="zh-CN" altLang="en-US" sz="1600">
                <a:latin typeface="Microsoft YaHei" charset="-122"/>
                <a:ea typeface="Microsoft YaHei" charset="-122"/>
                <a:cs typeface="Microsoft YaHei" charset="-122"/>
              </a:rPr>
              <a:t>内核 拥有</a:t>
            </a:r>
            <a:r>
              <a:rPr kumimoji="1" lang="en-US" altLang="zh-CN" sz="1600">
                <a:latin typeface="Microsoft YaHei" charset="-122"/>
                <a:ea typeface="Microsoft YaHei" charset="-122"/>
                <a:cs typeface="Microsoft YaHei" charset="-122"/>
              </a:rPr>
              <a:t>3.7</a:t>
            </a:r>
            <a:r>
              <a:rPr kumimoji="1" lang="zh-CN" altLang="en-US" sz="1600">
                <a:latin typeface="Microsoft YaHei" charset="-122"/>
                <a:ea typeface="Microsoft YaHei" charset="-122"/>
                <a:cs typeface="Microsoft YaHei" charset="-122"/>
              </a:rPr>
              <a:t>万个文件，</a:t>
            </a:r>
            <a:r>
              <a:rPr kumimoji="1" lang="en-US" altLang="zh-CN">
                <a:solidFill>
                  <a:schemeClr val="accent1">
                    <a:lumMod val="75000"/>
                  </a:schemeClr>
                </a:solidFill>
                <a:latin typeface="Microsoft YaHei" charset="-122"/>
                <a:ea typeface="Microsoft YaHei" charset="-122"/>
                <a:cs typeface="Microsoft YaHei" charset="-122"/>
              </a:rPr>
              <a:t>1500</a:t>
            </a:r>
            <a:r>
              <a:rPr kumimoji="1" lang="zh-CN" altLang="en-US">
                <a:solidFill>
                  <a:schemeClr val="accent1">
                    <a:lumMod val="75000"/>
                  </a:schemeClr>
                </a:solidFill>
                <a:latin typeface="Microsoft YaHei" charset="-122"/>
                <a:ea typeface="Microsoft YaHei" charset="-122"/>
                <a:cs typeface="Microsoft YaHei" charset="-122"/>
              </a:rPr>
              <a:t>万行</a:t>
            </a:r>
            <a:r>
              <a:rPr kumimoji="1" lang="zh-CN" altLang="en-US" sz="1600">
                <a:latin typeface="Microsoft YaHei" charset="-122"/>
                <a:ea typeface="Microsoft YaHei" charset="-122"/>
                <a:cs typeface="Microsoft YaHei" charset="-122"/>
              </a:rPr>
              <a:t>语句，主要参与人员达</a:t>
            </a:r>
            <a:r>
              <a:rPr kumimoji="1" lang="en-US" altLang="zh-CN" sz="1600">
                <a:latin typeface="Microsoft YaHei" charset="-122"/>
                <a:ea typeface="Microsoft YaHei" charset="-122"/>
                <a:cs typeface="Microsoft YaHei" charset="-122"/>
              </a:rPr>
              <a:t>1300</a:t>
            </a:r>
            <a:r>
              <a:rPr kumimoji="1" lang="zh-CN" altLang="en-US" sz="1600">
                <a:latin typeface="Microsoft YaHei" charset="-122"/>
                <a:ea typeface="Microsoft YaHei" charset="-122"/>
                <a:cs typeface="Microsoft YaHei" charset="-122"/>
              </a:rPr>
              <a:t>人（截至</a:t>
            </a:r>
            <a:r>
              <a:rPr kumimoji="1" lang="en-US" altLang="zh-CN" sz="1600">
                <a:latin typeface="Microsoft YaHei" charset="-122"/>
                <a:ea typeface="Microsoft YaHei" charset="-122"/>
                <a:cs typeface="Microsoft YaHei" charset="-122"/>
              </a:rPr>
              <a:t>2011</a:t>
            </a:r>
            <a:r>
              <a:rPr kumimoji="1" lang="zh-CN" altLang="en-US" sz="1600">
                <a:latin typeface="Microsoft YaHei" charset="-122"/>
                <a:ea typeface="Microsoft YaHei" charset="-122"/>
                <a:cs typeface="Microsoft YaHei" charset="-122"/>
              </a:rPr>
              <a:t>年）</a:t>
            </a:r>
          </a:p>
          <a:p>
            <a:pPr marL="285750" indent="-285750">
              <a:lnSpc>
                <a:spcPct val="150000"/>
              </a:lnSpc>
              <a:buClr>
                <a:schemeClr val="folHlink"/>
              </a:buClr>
              <a:buSzPct val="60000"/>
              <a:buFont typeface="Wingdings" charset="2"/>
              <a:buChar char="u"/>
            </a:pPr>
            <a:r>
              <a:rPr kumimoji="1" lang="en-US" altLang="zh-CN" sz="1600">
                <a:latin typeface="Microsoft YaHei" charset="-122"/>
                <a:ea typeface="Microsoft YaHei" charset="-122"/>
                <a:cs typeface="Microsoft YaHei" charset="-122"/>
              </a:rPr>
              <a:t>Android</a:t>
            </a:r>
            <a:r>
              <a:rPr kumimoji="1" lang="zh-CN" altLang="en-US" sz="1600">
                <a:latin typeface="Microsoft YaHei" charset="-122"/>
                <a:ea typeface="Microsoft YaHei" charset="-122"/>
                <a:cs typeface="Microsoft YaHei" charset="-122"/>
              </a:rPr>
              <a:t> </a:t>
            </a:r>
            <a:r>
              <a:rPr kumimoji="1" lang="en-US" altLang="zh-CN" sz="1600">
                <a:latin typeface="Microsoft YaHei" charset="-122"/>
                <a:ea typeface="Microsoft YaHei" charset="-122"/>
                <a:cs typeface="Microsoft YaHei" charset="-122"/>
              </a:rPr>
              <a:t>4.0</a:t>
            </a:r>
            <a:r>
              <a:rPr kumimoji="1" lang="zh-CN" altLang="en-US" sz="1600">
                <a:latin typeface="Microsoft YaHei" charset="-122"/>
                <a:ea typeface="Microsoft YaHei" charset="-122"/>
                <a:cs typeface="Microsoft YaHei" charset="-122"/>
              </a:rPr>
              <a:t> 包含</a:t>
            </a:r>
            <a:r>
              <a:rPr kumimoji="1" lang="en-US" altLang="zh-CN">
                <a:solidFill>
                  <a:schemeClr val="accent1">
                    <a:lumMod val="75000"/>
                  </a:schemeClr>
                </a:solidFill>
                <a:latin typeface="Microsoft YaHei" charset="-122"/>
                <a:ea typeface="Microsoft YaHei" charset="-122"/>
                <a:cs typeface="Microsoft YaHei" charset="-122"/>
              </a:rPr>
              <a:t>100</a:t>
            </a:r>
            <a:r>
              <a:rPr kumimoji="1" lang="zh-CN" altLang="en-US">
                <a:solidFill>
                  <a:schemeClr val="accent1">
                    <a:lumMod val="75000"/>
                  </a:schemeClr>
                </a:solidFill>
                <a:latin typeface="Microsoft YaHei" charset="-122"/>
                <a:ea typeface="Microsoft YaHei" charset="-122"/>
                <a:cs typeface="Microsoft YaHei" charset="-122"/>
              </a:rPr>
              <a:t>万行</a:t>
            </a:r>
            <a:r>
              <a:rPr kumimoji="1" lang="zh-CN" altLang="en-US" sz="1600">
                <a:latin typeface="Microsoft YaHei" charset="-122"/>
                <a:ea typeface="Microsoft YaHei" charset="-122"/>
                <a:cs typeface="Microsoft YaHei" charset="-122"/>
              </a:rPr>
              <a:t>语句 （截至</a:t>
            </a:r>
            <a:r>
              <a:rPr kumimoji="1" lang="en-US" altLang="zh-CN" sz="1600">
                <a:latin typeface="Microsoft YaHei" charset="-122"/>
                <a:ea typeface="Microsoft YaHei" charset="-122"/>
                <a:cs typeface="Microsoft YaHei" charset="-122"/>
              </a:rPr>
              <a:t>2011</a:t>
            </a:r>
            <a:r>
              <a:rPr kumimoji="1" lang="zh-CN" altLang="en-US" sz="1600">
                <a:latin typeface="Microsoft YaHei" charset="-122"/>
                <a:ea typeface="Microsoft YaHei" charset="-122"/>
                <a:cs typeface="Microsoft YaHei" charset="-122"/>
              </a:rPr>
              <a:t>年）</a:t>
            </a:r>
          </a:p>
        </p:txBody>
      </p:sp>
    </p:spTree>
    <p:extLst>
      <p:ext uri="{BB962C8B-B14F-4D97-AF65-F5344CB8AC3E}">
        <p14:creationId xmlns:p14="http://schemas.microsoft.com/office/powerpoint/2010/main" val="800834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a:xfrm>
            <a:off x="628650" y="1825624"/>
            <a:ext cx="7886700" cy="4109349"/>
          </a:xfrm>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lvl="1">
              <a:lnSpc>
                <a:spcPct val="150000"/>
              </a:lnSpc>
            </a:pPr>
            <a:r>
              <a:rPr kumimoji="1" lang="zh-CN" altLang="en-US"/>
              <a:t>微内核只实现极少任务，特别是那些</a:t>
            </a:r>
            <a:r>
              <a:rPr kumimoji="1" lang="zh-CN" altLang="en-US">
                <a:solidFill>
                  <a:srgbClr val="FF0000"/>
                </a:solidFill>
              </a:rPr>
              <a:t>直接依赖于硬件</a:t>
            </a:r>
            <a:r>
              <a:rPr kumimoji="1" lang="zh-CN" altLang="en-US"/>
              <a:t>的功能</a:t>
            </a:r>
            <a:endParaRPr kumimoji="1" lang="en-US" altLang="zh-CN"/>
          </a:p>
          <a:p>
            <a:pPr lvl="2">
              <a:lnSpc>
                <a:spcPct val="150000"/>
              </a:lnSpc>
            </a:pPr>
            <a:r>
              <a:rPr kumimoji="1" lang="zh-CN" altLang="en-US"/>
              <a:t>进程通信</a:t>
            </a:r>
          </a:p>
          <a:p>
            <a:pPr lvl="2">
              <a:lnSpc>
                <a:spcPct val="150000"/>
              </a:lnSpc>
            </a:pPr>
            <a:r>
              <a:rPr kumimoji="1" lang="zh-CN" altLang="en-US"/>
              <a:t>少量内存管理</a:t>
            </a:r>
          </a:p>
          <a:p>
            <a:pPr lvl="2">
              <a:lnSpc>
                <a:spcPct val="150000"/>
              </a:lnSpc>
            </a:pPr>
            <a:r>
              <a:rPr kumimoji="1" lang="en-US" altLang="zh-CN"/>
              <a:t>I/O</a:t>
            </a:r>
            <a:r>
              <a:rPr kumimoji="1" lang="zh-CN" altLang="en-US"/>
              <a:t>和中断管理 </a:t>
            </a:r>
            <a:endParaRPr kumimoji="1" lang="en-US" altLang="zh-CN"/>
          </a:p>
          <a:p>
            <a:pPr lvl="1">
              <a:lnSpc>
                <a:spcPct val="150000"/>
              </a:lnSpc>
            </a:pPr>
            <a:r>
              <a:rPr kumimoji="1" lang="zh-CN" altLang="en-US"/>
              <a:t>主要起到信息验证、消息交换的作用</a:t>
            </a:r>
            <a:endParaRPr kumimoji="1" lang="en-US" altLang="zh-CN"/>
          </a:p>
          <a:p>
            <a:pPr lvl="1">
              <a:lnSpc>
                <a:spcPct val="150000"/>
              </a:lnSpc>
            </a:pPr>
            <a:r>
              <a:rPr kumimoji="1" lang="zh-CN" altLang="en-US"/>
              <a:t>这种结构也被称为客户</a:t>
            </a:r>
            <a:r>
              <a:rPr kumimoji="1" lang="en-US" altLang="zh-CN"/>
              <a:t>/</a:t>
            </a:r>
            <a:r>
              <a:rPr kumimoji="1" lang="zh-CN" altLang="en-US"/>
              <a:t>服务器与微内核结构 </a:t>
            </a:r>
          </a:p>
          <a:p>
            <a:pPr>
              <a:lnSpc>
                <a:spcPct val="150000"/>
              </a:lnSpc>
            </a:pPr>
            <a:endParaRPr kumimoji="1" lang="zh-CN" altLang="en-US"/>
          </a:p>
        </p:txBody>
      </p:sp>
      <p:sp>
        <p:nvSpPr>
          <p:cNvPr id="24" name="Rectangle 23"/>
          <p:cNvSpPr/>
          <p:nvPr/>
        </p:nvSpPr>
        <p:spPr>
          <a:xfrm>
            <a:off x="1017916" y="4535913"/>
            <a:ext cx="7427343" cy="1938992"/>
          </a:xfrm>
          <a:prstGeom prst="rect">
            <a:avLst/>
          </a:prstGeom>
          <a:solidFill>
            <a:schemeClr val="accent2">
              <a:lumMod val="40000"/>
              <a:lumOff val="60000"/>
            </a:schemeClr>
          </a:solidFill>
        </p:spPr>
        <p:txBody>
          <a:bodyPr wrap="square">
            <a:spAutoFit/>
          </a:bodyPr>
          <a:lstStyle/>
          <a:p>
            <a:pPr>
              <a:lnSpc>
                <a:spcPct val="150000"/>
              </a:lnSpc>
            </a:pPr>
            <a:r>
              <a:rPr lang="zh-CN" altLang="en-US" sz="1600">
                <a:solidFill>
                  <a:schemeClr val="accent1">
                    <a:lumMod val="75000"/>
                  </a:schemeClr>
                </a:solidFill>
                <a:latin typeface="Microsoft YaHei" charset="-122"/>
                <a:ea typeface="Microsoft YaHei" charset="-122"/>
                <a:cs typeface="Microsoft YaHei" charset="-122"/>
              </a:rPr>
              <a:t>例：</a:t>
            </a:r>
            <a:r>
              <a:rPr lang="zh-CN" altLang="en-US" sz="1600">
                <a:latin typeface="Microsoft YaHei" charset="-122"/>
                <a:ea typeface="Microsoft YaHei" charset="-122"/>
                <a:cs typeface="Microsoft YaHei" charset="-122"/>
              </a:rPr>
              <a:t>对存储管理而言，为了实现进程级的保护，微内核必须控制地址空间的硬件设施，因此：</a:t>
            </a:r>
          </a:p>
          <a:p>
            <a:pPr marL="285750" indent="-285750">
              <a:lnSpc>
                <a:spcPct val="150000"/>
              </a:lnSpc>
              <a:buFont typeface="Arial" charset="0"/>
              <a:buChar char="•"/>
            </a:pPr>
            <a:r>
              <a:rPr lang="zh-CN" altLang="en-US" sz="1600">
                <a:latin typeface="Microsoft YaHei" charset="-122"/>
                <a:ea typeface="Microsoft YaHei" charset="-122"/>
                <a:cs typeface="Microsoft YaHei" charset="-122"/>
              </a:rPr>
              <a:t>内核负责把每个虚页面映射到物理页框</a:t>
            </a:r>
          </a:p>
          <a:p>
            <a:pPr marL="285750" indent="-285750">
              <a:lnSpc>
                <a:spcPct val="150000"/>
              </a:lnSpc>
              <a:buFont typeface="Arial" charset="0"/>
              <a:buChar char="•"/>
            </a:pPr>
            <a:r>
              <a:rPr lang="zh-CN" altLang="en-US" sz="1600">
                <a:latin typeface="Microsoft YaHei" charset="-122"/>
                <a:ea typeface="Microsoft YaHei" charset="-122"/>
                <a:cs typeface="Microsoft YaHei" charset="-122"/>
              </a:rPr>
              <a:t>大量的存储管理功能，包括进程地址空间之间的相互保护、页面淘汰算法等功能可在内核外实现</a:t>
            </a:r>
          </a:p>
        </p:txBody>
      </p:sp>
    </p:spTree>
    <p:extLst>
      <p:ext uri="{BB962C8B-B14F-4D97-AF65-F5344CB8AC3E}">
        <p14:creationId xmlns:p14="http://schemas.microsoft.com/office/powerpoint/2010/main" val="370363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a:xfrm>
            <a:off x="628650" y="1825624"/>
            <a:ext cx="7886700" cy="770927"/>
          </a:xfrm>
        </p:spPr>
        <p:txBody>
          <a:bodyPr/>
          <a:lstStyle/>
          <a:p>
            <a:pPr>
              <a:lnSpc>
                <a:spcPct val="150000"/>
              </a:lnSpc>
            </a:pPr>
            <a:r>
              <a:rPr kumimoji="1" lang="zh-CN" altLang="en-US">
                <a:solidFill>
                  <a:schemeClr val="accent1">
                    <a:lumMod val="75000"/>
                  </a:schemeClr>
                </a:solidFill>
              </a:rPr>
              <a:t>微内核结构</a:t>
            </a:r>
            <a:endParaRPr kumimoji="1" lang="en-US" altLang="zh-CN">
              <a:solidFill>
                <a:schemeClr val="accent1">
                  <a:lumMod val="75000"/>
                </a:schemeClr>
              </a:solidFill>
            </a:endParaRPr>
          </a:p>
          <a:p>
            <a:pPr>
              <a:lnSpc>
                <a:spcPct val="150000"/>
              </a:lnSpc>
            </a:pPr>
            <a:endParaRPr kumimoji="1" lang="zh-CN" altLang="en-US"/>
          </a:p>
        </p:txBody>
      </p:sp>
      <p:sp>
        <p:nvSpPr>
          <p:cNvPr id="4" name="Rounded Rectangle 3"/>
          <p:cNvSpPr/>
          <p:nvPr/>
        </p:nvSpPr>
        <p:spPr>
          <a:xfrm>
            <a:off x="1031094" y="2521533"/>
            <a:ext cx="3408010" cy="3732618"/>
          </a:xfrm>
          <a:prstGeom prst="roundRect">
            <a:avLst>
              <a:gd name="adj" fmla="val 3959"/>
            </a:avLst>
          </a:prstGeom>
          <a:solidFill>
            <a:schemeClr val="accent6">
              <a:lumMod val="20000"/>
              <a:lumOff val="80000"/>
            </a:schemeClr>
          </a:solidFill>
        </p:spPr>
        <p:txBody>
          <a:bodyPr wrap="square" anchor="ctr">
            <a:noAutofit/>
          </a:bodyPr>
          <a:lstStyle/>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提供一致性接口，不用区分内核级服务还是用户级服务</a:t>
            </a: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良好的可扩充性，增加新功能只需更新服务器即可</a:t>
            </a: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可移植性好，与</a:t>
            </a:r>
            <a:r>
              <a:rPr kumimoji="1" lang="en-US" altLang="zh-CN" sz="1600">
                <a:latin typeface="Microsoft YaHei" charset="-122"/>
                <a:ea typeface="Microsoft YaHei" charset="-122"/>
                <a:cs typeface="Microsoft YaHei" charset="-122"/>
              </a:rPr>
              <a:t>CPU</a:t>
            </a:r>
            <a:r>
              <a:rPr kumimoji="1" lang="zh-CN" altLang="en-US" sz="1600">
                <a:latin typeface="Microsoft YaHei" charset="-122"/>
                <a:ea typeface="Microsoft YaHei" charset="-122"/>
                <a:cs typeface="Microsoft YaHei" charset="-122"/>
              </a:rPr>
              <a:t>相关的代码都在微内核中</a:t>
            </a: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支持分布式系统，只需要发布消息，不必知道服务器是在哪台硬件设备上</a:t>
            </a:r>
          </a:p>
        </p:txBody>
      </p:sp>
      <p:sp>
        <p:nvSpPr>
          <p:cNvPr id="5" name="Rounded Rectangle 4"/>
          <p:cNvSpPr/>
          <p:nvPr/>
        </p:nvSpPr>
        <p:spPr>
          <a:xfrm>
            <a:off x="4583722" y="2504280"/>
            <a:ext cx="3663130" cy="3732618"/>
          </a:xfrm>
          <a:prstGeom prst="roundRect">
            <a:avLst>
              <a:gd name="adj" fmla="val 4224"/>
            </a:avLst>
          </a:prstGeom>
          <a:solidFill>
            <a:schemeClr val="accent2">
              <a:lumMod val="20000"/>
              <a:lumOff val="80000"/>
            </a:schemeClr>
          </a:solidFill>
        </p:spPr>
        <p:txBody>
          <a:bodyPr wrap="square" anchor="ctr">
            <a:noAutofit/>
          </a:bodyPr>
          <a:lstStyle/>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所有进程通信，都必须通过内核的通信机制才能进行通信</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系统效率低</a:t>
            </a:r>
          </a:p>
        </p:txBody>
      </p:sp>
    </p:spTree>
    <p:extLst>
      <p:ext uri="{BB962C8B-B14F-4D97-AF65-F5344CB8AC3E}">
        <p14:creationId xmlns:p14="http://schemas.microsoft.com/office/powerpoint/2010/main" val="1423247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8906" y="1016323"/>
            <a:ext cx="7643004" cy="5510791"/>
          </a:xfrm>
          <a:prstGeom prst="rect">
            <a:avLst/>
          </a:prstGeom>
        </p:spPr>
      </p:pic>
    </p:spTree>
    <p:extLst>
      <p:ext uri="{BB962C8B-B14F-4D97-AF65-F5344CB8AC3E}">
        <p14:creationId xmlns:p14="http://schemas.microsoft.com/office/powerpoint/2010/main" val="1756576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p:txBody>
          <a:bodyPr>
            <a:normAutofit fontScale="92500" lnSpcReduction="10000"/>
          </a:bodyPr>
          <a:lstStyle/>
          <a:p>
            <a:r>
              <a:rPr kumimoji="1" lang="en-US" altLang="zh-CN" dirty="0" smtClean="0"/>
              <a:t>1</a:t>
            </a:r>
            <a:r>
              <a:rPr kumimoji="1" lang="zh-CN" altLang="en-US" dirty="0"/>
              <a:t>、操作系统</a:t>
            </a:r>
            <a:r>
              <a:rPr kumimoji="1" lang="zh-CN" altLang="en-US" dirty="0" smtClean="0"/>
              <a:t>通过</a:t>
            </a:r>
            <a:r>
              <a:rPr kumimoji="1" lang="zh-CN" altLang="en-US" dirty="0"/>
              <a:t>哪两种方式向用户提供服务？</a:t>
            </a:r>
            <a:endParaRPr kumimoji="1" lang="en-US" altLang="zh-CN" dirty="0"/>
          </a:p>
          <a:p>
            <a:r>
              <a:rPr kumimoji="1" lang="en-US" altLang="zh-CN" dirty="0"/>
              <a:t>2</a:t>
            </a:r>
            <a:r>
              <a:rPr kumimoji="1" lang="zh-CN" altLang="en-US" dirty="0" smtClean="0"/>
              <a:t>、什么叫程序接口？</a:t>
            </a:r>
            <a:endParaRPr kumimoji="1" lang="en-US" altLang="zh-CN" dirty="0"/>
          </a:p>
          <a:p>
            <a:r>
              <a:rPr kumimoji="1" lang="en-US" altLang="zh-CN" dirty="0"/>
              <a:t>3</a:t>
            </a:r>
            <a:r>
              <a:rPr kumimoji="1" lang="zh-CN" altLang="en-US" dirty="0" smtClean="0"/>
              <a:t>、什么叫操作接口？</a:t>
            </a:r>
            <a:endParaRPr kumimoji="1" lang="en-US" altLang="zh-CN" dirty="0"/>
          </a:p>
          <a:p>
            <a:r>
              <a:rPr kumimoji="1" lang="en-US" altLang="zh-CN" dirty="0"/>
              <a:t>4</a:t>
            </a:r>
            <a:r>
              <a:rPr kumimoji="1" lang="zh-CN" altLang="en-US" dirty="0" smtClean="0"/>
              <a:t>、</a:t>
            </a:r>
            <a:r>
              <a:rPr kumimoji="1" lang="zh-CN" altLang="en-US" dirty="0"/>
              <a:t>系统调用与机器指令的区别？</a:t>
            </a:r>
            <a:endParaRPr kumimoji="1" lang="en-US" altLang="zh-CN" dirty="0"/>
          </a:p>
          <a:p>
            <a:r>
              <a:rPr kumimoji="1" lang="en-US" altLang="zh-CN" dirty="0" smtClean="0"/>
              <a:t>5</a:t>
            </a:r>
            <a:r>
              <a:rPr kumimoji="1" lang="zh-CN" altLang="en-US" dirty="0"/>
              <a:t>、系统调用的参数</a:t>
            </a:r>
            <a:r>
              <a:rPr kumimoji="1" lang="zh-CN" altLang="en-US" dirty="0" smtClean="0"/>
              <a:t>传递方式</a:t>
            </a:r>
            <a:r>
              <a:rPr kumimoji="1" lang="zh-CN" altLang="en-US" dirty="0" smtClean="0"/>
              <a:t>？</a:t>
            </a:r>
            <a:endParaRPr kumimoji="1" lang="en-US" altLang="zh-CN" dirty="0" smtClean="0"/>
          </a:p>
          <a:p>
            <a:r>
              <a:rPr kumimoji="1" lang="en-US" altLang="zh-CN" dirty="0" smtClean="0"/>
              <a:t>6</a:t>
            </a:r>
            <a:r>
              <a:rPr kumimoji="1" lang="zh-CN" altLang="en-US" dirty="0"/>
              <a:t>、系统调用与函数调用的</a:t>
            </a:r>
            <a:r>
              <a:rPr kumimoji="1" lang="zh-CN" altLang="en-US" dirty="0" smtClean="0"/>
              <a:t>区别</a:t>
            </a:r>
            <a:r>
              <a:rPr kumimoji="1" lang="zh-CN" altLang="en-US" dirty="0" smtClean="0"/>
              <a:t>？</a:t>
            </a:r>
            <a:endParaRPr kumimoji="1" lang="en-US" altLang="zh-CN" dirty="0"/>
          </a:p>
          <a:p>
            <a:r>
              <a:rPr kumimoji="1" lang="en-US" altLang="zh-CN" dirty="0" smtClean="0"/>
              <a:t>7</a:t>
            </a:r>
            <a:r>
              <a:rPr kumimoji="1" lang="zh-CN" altLang="en-US" dirty="0" smtClean="0"/>
              <a:t>、有哪两</a:t>
            </a:r>
            <a:r>
              <a:rPr kumimoji="1" lang="zh-CN" altLang="en-US" dirty="0"/>
              <a:t>类作业级接口？</a:t>
            </a:r>
            <a:endParaRPr kumimoji="1" lang="en-US" altLang="zh-CN" dirty="0" smtClean="0"/>
          </a:p>
          <a:p>
            <a:r>
              <a:rPr kumimoji="1" lang="en-US" altLang="zh-CN" dirty="0" smtClean="0"/>
              <a:t>8</a:t>
            </a:r>
            <a:r>
              <a:rPr kumimoji="1" lang="zh-CN" altLang="en-US" dirty="0" smtClean="0"/>
              <a:t>、</a:t>
            </a:r>
            <a:r>
              <a:rPr kumimoji="1" lang="zh-CN" altLang="en-US" dirty="0"/>
              <a:t>什么叫</a:t>
            </a:r>
            <a:r>
              <a:rPr kumimoji="1" lang="zh-CN" altLang="en-US" dirty="0"/>
              <a:t>命令解释程序？</a:t>
            </a:r>
            <a:endParaRPr kumimoji="1" lang="en-US" altLang="zh-CN" dirty="0"/>
          </a:p>
          <a:p>
            <a:r>
              <a:rPr kumimoji="1" lang="en-US" altLang="zh-CN" dirty="0"/>
              <a:t>9</a:t>
            </a:r>
            <a:r>
              <a:rPr kumimoji="1" lang="zh-CN" altLang="en-US" dirty="0"/>
              <a:t>、什么叫</a:t>
            </a:r>
            <a:r>
              <a:rPr kumimoji="1" lang="zh-CN" altLang="en-US" dirty="0"/>
              <a:t>系统程序？</a:t>
            </a:r>
            <a:endParaRPr kumimoji="1" lang="en-US" altLang="zh-CN" dirty="0"/>
          </a:p>
          <a:p>
            <a:r>
              <a:rPr kumimoji="1" lang="en-US" altLang="zh-CN" dirty="0" smtClean="0"/>
              <a:t>10</a:t>
            </a:r>
            <a:r>
              <a:rPr kumimoji="1" lang="zh-CN" altLang="en-US" dirty="0"/>
              <a:t>、</a:t>
            </a:r>
            <a:r>
              <a:rPr kumimoji="1" lang="zh-CN" altLang="en-US" dirty="0"/>
              <a:t>操作系统设计呈现</a:t>
            </a:r>
            <a:r>
              <a:rPr kumimoji="1" lang="zh-CN" altLang="en-US" dirty="0"/>
              <a:t>出特征</a:t>
            </a:r>
            <a:r>
              <a:rPr kumimoji="1" lang="zh-CN" altLang="en-US" dirty="0"/>
              <a:t>？</a:t>
            </a:r>
            <a:endParaRPr kumimoji="1" lang="en-US" altLang="zh-CN" dirty="0"/>
          </a:p>
          <a:p>
            <a:r>
              <a:rPr kumimoji="1" lang="en-US" altLang="zh-CN" dirty="0"/>
              <a:t>11</a:t>
            </a:r>
            <a:r>
              <a:rPr kumimoji="1" lang="zh-CN" altLang="en-US" dirty="0"/>
              <a:t>、</a:t>
            </a:r>
            <a:r>
              <a:rPr kumimoji="1" lang="zh-CN" altLang="en-US" dirty="0"/>
              <a:t>微</a:t>
            </a:r>
            <a:r>
              <a:rPr kumimoji="1" lang="zh-CN" altLang="en-US" dirty="0"/>
              <a:t>内核和单内核</a:t>
            </a:r>
            <a:r>
              <a:rPr kumimoji="1" lang="zh-CN" altLang="en-US" dirty="0" smtClean="0"/>
              <a:t>？</a:t>
            </a:r>
            <a:endParaRPr kumimoji="1" lang="zh-CN" altLang="en-US" dirty="0"/>
          </a:p>
        </p:txBody>
      </p:sp>
    </p:spTree>
    <p:extLst>
      <p:ext uri="{BB962C8B-B14F-4D97-AF65-F5344CB8AC3E}">
        <p14:creationId xmlns:p14="http://schemas.microsoft.com/office/powerpoint/2010/main" val="3503381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p:txBody>
          <a:bodyPr>
            <a:normAutofit/>
          </a:bodyPr>
          <a:lstStyle/>
          <a:p>
            <a:r>
              <a:rPr kumimoji="1" lang="en-US" altLang="zh-CN" dirty="0" smtClean="0"/>
              <a:t>12</a:t>
            </a:r>
            <a:r>
              <a:rPr kumimoji="1" lang="zh-CN" altLang="en-US" dirty="0" smtClean="0"/>
              <a:t>、操作系统的整体结构</a:t>
            </a:r>
            <a:endParaRPr kumimoji="1" lang="en-US" altLang="zh-CN" dirty="0"/>
          </a:p>
          <a:p>
            <a:r>
              <a:rPr kumimoji="1" lang="en-US" altLang="zh-CN" dirty="0"/>
              <a:t>13</a:t>
            </a:r>
            <a:r>
              <a:rPr kumimoji="1" lang="zh-CN" altLang="en-US" dirty="0" smtClean="0"/>
              <a:t>、</a:t>
            </a:r>
            <a:r>
              <a:rPr kumimoji="1" lang="zh-CN" altLang="en-US" dirty="0"/>
              <a:t>操作系统</a:t>
            </a:r>
            <a:r>
              <a:rPr kumimoji="1" lang="zh-CN" altLang="en-US" dirty="0" smtClean="0"/>
              <a:t>的</a:t>
            </a:r>
            <a:r>
              <a:rPr kumimoji="1" lang="zh-CN" altLang="en-US" dirty="0"/>
              <a:t>局部</a:t>
            </a:r>
            <a:r>
              <a:rPr kumimoji="1" lang="zh-CN" altLang="en-US" dirty="0" smtClean="0"/>
              <a:t>结构</a:t>
            </a:r>
            <a:endParaRPr kumimoji="1" lang="en-US" altLang="zh-CN" dirty="0" smtClean="0"/>
          </a:p>
          <a:p>
            <a:r>
              <a:rPr kumimoji="1" lang="en-US" altLang="zh-CN" dirty="0" smtClean="0"/>
              <a:t>14</a:t>
            </a:r>
            <a:r>
              <a:rPr kumimoji="1" lang="zh-CN" altLang="en-US" dirty="0" smtClean="0"/>
              <a:t>、</a:t>
            </a:r>
            <a:r>
              <a:rPr kumimoji="1" lang="zh-CN" altLang="en-US" dirty="0"/>
              <a:t>操作系统</a:t>
            </a:r>
            <a:r>
              <a:rPr kumimoji="1" lang="zh-CN" altLang="en-US" dirty="0" smtClean="0"/>
              <a:t>的运行模型</a:t>
            </a:r>
            <a:endParaRPr kumimoji="1" lang="en-US" altLang="zh-CN" dirty="0"/>
          </a:p>
          <a:p>
            <a:r>
              <a:rPr kumimoji="1" lang="en-US" altLang="zh-CN" dirty="0" smtClean="0"/>
              <a:t>15</a:t>
            </a:r>
            <a:r>
              <a:rPr kumimoji="1" lang="zh-CN" altLang="en-US" dirty="0" smtClean="0"/>
              <a:t>、单体式结构？缺点和优点</a:t>
            </a:r>
            <a:endParaRPr kumimoji="1" lang="en-US" altLang="zh-CN" dirty="0"/>
          </a:p>
          <a:p>
            <a:r>
              <a:rPr kumimoji="1" lang="en-US" altLang="zh-CN" dirty="0" smtClean="0"/>
              <a:t>16</a:t>
            </a:r>
            <a:r>
              <a:rPr kumimoji="1" lang="zh-CN" altLang="en-US" dirty="0" smtClean="0"/>
              <a:t>、</a:t>
            </a:r>
            <a:r>
              <a:rPr kumimoji="1" lang="zh-CN" altLang="en-US" dirty="0"/>
              <a:t>层次</a:t>
            </a:r>
            <a:r>
              <a:rPr kumimoji="1" lang="zh-CN" altLang="en-US" dirty="0" smtClean="0"/>
              <a:t>式</a:t>
            </a:r>
            <a:r>
              <a:rPr kumimoji="1" lang="zh-CN" altLang="en-US" dirty="0"/>
              <a:t>结构？缺点和优点</a:t>
            </a:r>
            <a:endParaRPr kumimoji="1" lang="en-US" altLang="zh-CN" dirty="0"/>
          </a:p>
          <a:p>
            <a:r>
              <a:rPr kumimoji="1" lang="en-US" altLang="zh-CN" dirty="0" smtClean="0"/>
              <a:t>17</a:t>
            </a:r>
            <a:r>
              <a:rPr kumimoji="1" lang="zh-CN" altLang="en-US" dirty="0" smtClean="0"/>
              <a:t>、虚拟机结构</a:t>
            </a:r>
            <a:r>
              <a:rPr kumimoji="1" lang="zh-CN" altLang="en-US" dirty="0"/>
              <a:t>？缺点和优点</a:t>
            </a:r>
            <a:endParaRPr kumimoji="1" lang="en-US" altLang="zh-CN" dirty="0"/>
          </a:p>
          <a:p>
            <a:r>
              <a:rPr kumimoji="1" lang="en-US" altLang="zh-CN" dirty="0" smtClean="0"/>
              <a:t>18</a:t>
            </a:r>
            <a:r>
              <a:rPr kumimoji="1" lang="zh-CN" altLang="en-US" dirty="0" smtClean="0"/>
              <a:t>、微内核结构</a:t>
            </a:r>
            <a:r>
              <a:rPr kumimoji="1" lang="zh-CN" altLang="en-US" dirty="0"/>
              <a:t>？缺点和</a:t>
            </a:r>
            <a:r>
              <a:rPr kumimoji="1" lang="zh-CN" altLang="en-US" dirty="0" smtClean="0"/>
              <a:t>优点</a:t>
            </a:r>
            <a:endParaRPr kumimoji="1" lang="en-US" altLang="zh-CN" dirty="0" smtClean="0"/>
          </a:p>
        </p:txBody>
      </p:sp>
    </p:spTree>
    <p:extLst>
      <p:ext uri="{BB962C8B-B14F-4D97-AF65-F5344CB8AC3E}">
        <p14:creationId xmlns:p14="http://schemas.microsoft.com/office/powerpoint/2010/main" val="3077187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1.3.4</a:t>
            </a:r>
            <a:r>
              <a:rPr kumimoji="1" lang="zh-CN" altLang="en-US" dirty="0" smtClean="0"/>
              <a:t> </a:t>
            </a:r>
            <a:r>
              <a:rPr kumimoji="1" lang="zh-CN" altLang="en-US" dirty="0"/>
              <a:t>操作系统运行模型</a:t>
            </a:r>
          </a:p>
        </p:txBody>
      </p:sp>
      <p:sp>
        <p:nvSpPr>
          <p:cNvPr id="3" name="Content Placeholder 2"/>
          <p:cNvSpPr>
            <a:spLocks noGrp="1"/>
          </p:cNvSpPr>
          <p:nvPr>
            <p:ph idx="1"/>
          </p:nvPr>
        </p:nvSpPr>
        <p:spPr/>
        <p:txBody>
          <a:bodyPr/>
          <a:lstStyle/>
          <a:p>
            <a:pPr>
              <a:lnSpc>
                <a:spcPct val="150000"/>
              </a:lnSpc>
            </a:pPr>
            <a:r>
              <a:rPr kumimoji="1" lang="zh-CN" altLang="en-US"/>
              <a:t>操作系统服务例程与应用进程如何交互、运行</a:t>
            </a:r>
          </a:p>
          <a:p>
            <a:pPr lvl="1">
              <a:lnSpc>
                <a:spcPct val="150000"/>
              </a:lnSpc>
            </a:pPr>
            <a:r>
              <a:rPr kumimoji="1" lang="zh-CN" altLang="en-US"/>
              <a:t> 两个问题：</a:t>
            </a:r>
            <a:endParaRPr kumimoji="1" lang="en-US" altLang="zh-CN"/>
          </a:p>
          <a:p>
            <a:pPr marL="914400" lvl="1" indent="-457200">
              <a:lnSpc>
                <a:spcPct val="150000"/>
              </a:lnSpc>
              <a:buFont typeface="+mj-lt"/>
              <a:buAutoNum type="arabicPeriod"/>
            </a:pPr>
            <a:r>
              <a:rPr kumimoji="1" lang="zh-CN" altLang="en-US"/>
              <a:t>操作系统组成</a:t>
            </a:r>
            <a:r>
              <a:rPr kumimoji="1" lang="zh-CN" altLang="en-US">
                <a:solidFill>
                  <a:schemeClr val="accent1">
                    <a:lumMod val="75000"/>
                  </a:schemeClr>
                </a:solidFill>
              </a:rPr>
              <a:t>子程序</a:t>
            </a:r>
            <a:r>
              <a:rPr kumimoji="1" lang="zh-CN" altLang="en-US"/>
              <a:t>为用户调用，还是组成</a:t>
            </a:r>
            <a:r>
              <a:rPr kumimoji="1" lang="zh-CN" altLang="en-US">
                <a:solidFill>
                  <a:schemeClr val="accent1">
                    <a:lumMod val="75000"/>
                  </a:schemeClr>
                </a:solidFill>
              </a:rPr>
              <a:t>进程</a:t>
            </a:r>
            <a:r>
              <a:rPr kumimoji="1" lang="zh-CN" altLang="en-US"/>
              <a:t>提供服务</a:t>
            </a:r>
            <a:endParaRPr kumimoji="1" lang="en-US" altLang="zh-CN"/>
          </a:p>
          <a:p>
            <a:pPr marL="914400" lvl="1" indent="-457200">
              <a:lnSpc>
                <a:spcPct val="150000"/>
              </a:lnSpc>
              <a:buFont typeface="+mj-lt"/>
              <a:buAutoNum type="arabicPeriod"/>
            </a:pPr>
            <a:r>
              <a:rPr kumimoji="1" lang="zh-CN" altLang="en-US"/>
              <a:t>操作系统程序运行在系统空间，还是用户空间</a:t>
            </a:r>
            <a:endParaRPr kumimoji="1" lang="en-US" altLang="zh-CN"/>
          </a:p>
          <a:p>
            <a:pPr lvl="1">
              <a:lnSpc>
                <a:spcPct val="150000"/>
              </a:lnSpc>
            </a:pPr>
            <a:r>
              <a:rPr kumimoji="1" lang="zh-CN" altLang="en-US"/>
              <a:t>两种模型：</a:t>
            </a:r>
            <a:endParaRPr kumimoji="1" lang="en-US" altLang="zh-CN"/>
          </a:p>
          <a:p>
            <a:pPr marL="914400" lvl="1" indent="-457200">
              <a:lnSpc>
                <a:spcPct val="150000"/>
              </a:lnSpc>
              <a:buFont typeface="+mj-lt"/>
              <a:buAutoNum type="arabicPeriod"/>
            </a:pPr>
            <a:r>
              <a:rPr kumimoji="1" lang="zh-CN" altLang="en-US"/>
              <a:t>服务例程</a:t>
            </a:r>
            <a:r>
              <a:rPr kumimoji="1" lang="zh-CN" altLang="en-US">
                <a:solidFill>
                  <a:schemeClr val="accent4">
                    <a:lumMod val="75000"/>
                  </a:schemeClr>
                </a:solidFill>
              </a:rPr>
              <a:t>嵌入到应用进程</a:t>
            </a:r>
            <a:r>
              <a:rPr kumimoji="1" lang="zh-CN" altLang="en-US"/>
              <a:t>中运行</a:t>
            </a:r>
            <a:endParaRPr kumimoji="1" lang="en-US" altLang="zh-CN"/>
          </a:p>
          <a:p>
            <a:pPr marL="914400" lvl="1" indent="-457200">
              <a:lnSpc>
                <a:spcPct val="150000"/>
              </a:lnSpc>
              <a:buFont typeface="+mj-lt"/>
              <a:buAutoNum type="arabicPeriod"/>
            </a:pPr>
            <a:r>
              <a:rPr kumimoji="1" lang="zh-CN" altLang="en-US"/>
              <a:t>服务例程作为</a:t>
            </a:r>
            <a:r>
              <a:rPr kumimoji="1" lang="zh-CN" altLang="en-US">
                <a:solidFill>
                  <a:schemeClr val="accent4">
                    <a:lumMod val="75000"/>
                  </a:schemeClr>
                </a:solidFill>
              </a:rPr>
              <a:t>独立进程</a:t>
            </a:r>
            <a:r>
              <a:rPr kumimoji="1" lang="zh-CN" altLang="en-US"/>
              <a:t>运行</a:t>
            </a:r>
            <a:endParaRPr kumimoji="1" lang="en-US" altLang="zh-CN"/>
          </a:p>
          <a:p>
            <a:pPr marL="914400" lvl="1" indent="-457200">
              <a:lnSpc>
                <a:spcPct val="150000"/>
              </a:lnSpc>
              <a:buFont typeface="+mj-lt"/>
              <a:buAutoNum type="arabicPeriod"/>
            </a:pPr>
            <a:endParaRPr kumimoji="1" lang="zh-CN" altLang="en-US"/>
          </a:p>
        </p:txBody>
      </p:sp>
    </p:spTree>
    <p:extLst>
      <p:ext uri="{BB962C8B-B14F-4D97-AF65-F5344CB8AC3E}">
        <p14:creationId xmlns:p14="http://schemas.microsoft.com/office/powerpoint/2010/main" val="1331628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1.3.4</a:t>
            </a:r>
            <a:r>
              <a:rPr kumimoji="1" lang="zh-CN" altLang="en-US" dirty="0" smtClean="0"/>
              <a:t> </a:t>
            </a:r>
            <a:r>
              <a:rPr kumimoji="1" lang="zh-CN" altLang="en-US" dirty="0"/>
              <a:t>操作系统运行模型</a:t>
            </a:r>
          </a:p>
        </p:txBody>
      </p:sp>
      <p:sp>
        <p:nvSpPr>
          <p:cNvPr id="3" name="Content Placeholder 2"/>
          <p:cNvSpPr>
            <a:spLocks noGrp="1"/>
          </p:cNvSpPr>
          <p:nvPr>
            <p:ph idx="1"/>
          </p:nvPr>
        </p:nvSpPr>
        <p:spPr>
          <a:xfrm>
            <a:off x="628650" y="1825625"/>
            <a:ext cx="7886700" cy="1728458"/>
          </a:xfrm>
        </p:spPr>
        <p:txBody>
          <a:bodyPr/>
          <a:lstStyle/>
          <a:p>
            <a:pPr marL="457200" lvl="1" indent="-457200">
              <a:lnSpc>
                <a:spcPct val="150000"/>
              </a:lnSpc>
              <a:spcBef>
                <a:spcPts val="1000"/>
              </a:spcBef>
              <a:buFont typeface="+mj-lt"/>
              <a:buAutoNum type="arabicPeriod"/>
            </a:pPr>
            <a:r>
              <a:rPr kumimoji="1" lang="zh-CN" altLang="en-US"/>
              <a:t>服务例程</a:t>
            </a:r>
            <a:r>
              <a:rPr kumimoji="1" lang="zh-CN" altLang="en-US">
                <a:solidFill>
                  <a:schemeClr val="accent4">
                    <a:lumMod val="75000"/>
                  </a:schemeClr>
                </a:solidFill>
              </a:rPr>
              <a:t>嵌入到应用进程</a:t>
            </a:r>
            <a:r>
              <a:rPr kumimoji="1" lang="zh-CN" altLang="en-US"/>
              <a:t>中运行</a:t>
            </a:r>
            <a:endParaRPr kumimoji="1" lang="en-US" altLang="zh-CN"/>
          </a:p>
          <a:p>
            <a:pPr lvl="1">
              <a:lnSpc>
                <a:spcPct val="100000"/>
              </a:lnSpc>
            </a:pPr>
            <a:r>
              <a:rPr kumimoji="1" lang="zh-CN" altLang="en-US"/>
              <a:t>操作系统的地址空间被包含在用户进程的地址空间中</a:t>
            </a:r>
          </a:p>
          <a:p>
            <a:pPr lvl="1">
              <a:lnSpc>
                <a:spcPct val="100000"/>
              </a:lnSpc>
            </a:pPr>
            <a:r>
              <a:rPr kumimoji="1" lang="zh-CN" altLang="en-US"/>
              <a:t>操作系统例行程序也在用户进程的上下文环境中执行</a:t>
            </a:r>
            <a:endParaRPr kumimoji="1" lang="en-US" altLang="zh-CN"/>
          </a:p>
          <a:p>
            <a:pPr lvl="1">
              <a:lnSpc>
                <a:spcPct val="100000"/>
              </a:lnSpc>
            </a:pPr>
            <a:r>
              <a:rPr kumimoji="1" lang="zh-CN" altLang="en-US">
                <a:solidFill>
                  <a:srgbClr val="FF0000"/>
                </a:solidFill>
              </a:rPr>
              <a:t>只切换处理器状态，</a:t>
            </a:r>
            <a:r>
              <a:rPr kumimoji="1" lang="zh-CN" altLang="en-US"/>
              <a:t>而不切换进程，来提高效率 </a:t>
            </a:r>
          </a:p>
          <a:p>
            <a:pPr>
              <a:lnSpc>
                <a:spcPct val="150000"/>
              </a:lnSpc>
            </a:pPr>
            <a:endParaRPr kumimoji="1" lang="zh-CN" altLang="en-US"/>
          </a:p>
        </p:txBody>
      </p:sp>
      <p:sp>
        <p:nvSpPr>
          <p:cNvPr id="4" name="Rectangle 3"/>
          <p:cNvSpPr/>
          <p:nvPr/>
        </p:nvSpPr>
        <p:spPr>
          <a:xfrm>
            <a:off x="1104181" y="4942936"/>
            <a:ext cx="6374921" cy="13025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Straight Connector 5"/>
          <p:cNvCxnSpPr/>
          <p:nvPr/>
        </p:nvCxnSpPr>
        <p:spPr>
          <a:xfrm>
            <a:off x="7477680" y="4944357"/>
            <a:ext cx="124220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46795" y="4200211"/>
            <a:ext cx="877163"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用户态</a:t>
            </a:r>
          </a:p>
        </p:txBody>
      </p:sp>
      <p:sp>
        <p:nvSpPr>
          <p:cNvPr id="8" name="TextBox 7"/>
          <p:cNvSpPr txBox="1"/>
          <p:nvPr/>
        </p:nvSpPr>
        <p:spPr>
          <a:xfrm>
            <a:off x="7698711" y="5337350"/>
            <a:ext cx="877163"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核心态</a:t>
            </a:r>
          </a:p>
        </p:txBody>
      </p:sp>
      <p:grpSp>
        <p:nvGrpSpPr>
          <p:cNvPr id="11" name="Group 10"/>
          <p:cNvGrpSpPr/>
          <p:nvPr/>
        </p:nvGrpSpPr>
        <p:grpSpPr>
          <a:xfrm>
            <a:off x="1426866" y="3888712"/>
            <a:ext cx="695011" cy="2091731"/>
            <a:chOff x="1426866" y="3888712"/>
            <a:chExt cx="695011" cy="2091731"/>
          </a:xfrm>
        </p:grpSpPr>
        <p:sp>
          <p:nvSpPr>
            <p:cNvPr id="9" name="Rectangle 8"/>
            <p:cNvSpPr/>
            <p:nvPr/>
          </p:nvSpPr>
          <p:spPr>
            <a:xfrm>
              <a:off x="1426866" y="3888712"/>
              <a:ext cx="693336" cy="1034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b="1">
                  <a:solidFill>
                    <a:schemeClr val="accent4">
                      <a:lumMod val="75000"/>
                    </a:schemeClr>
                  </a:solidFill>
                  <a:latin typeface="Microsoft YaHei" charset="-122"/>
                  <a:ea typeface="Microsoft YaHei" charset="-122"/>
                  <a:cs typeface="Microsoft YaHei" charset="-122"/>
                </a:rPr>
                <a:t>应用进程</a:t>
              </a:r>
            </a:p>
          </p:txBody>
        </p:sp>
        <p:sp>
          <p:nvSpPr>
            <p:cNvPr id="10" name="Rectangle 9"/>
            <p:cNvSpPr/>
            <p:nvPr/>
          </p:nvSpPr>
          <p:spPr>
            <a:xfrm>
              <a:off x="1428541" y="4945463"/>
              <a:ext cx="693336" cy="1034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a:latin typeface="Microsoft YaHei" charset="-122"/>
                  <a:ea typeface="Microsoft YaHei" charset="-122"/>
                  <a:cs typeface="Microsoft YaHei" charset="-122"/>
                </a:rPr>
                <a:t>服务例程</a:t>
              </a:r>
            </a:p>
          </p:txBody>
        </p:sp>
      </p:grpSp>
      <p:grpSp>
        <p:nvGrpSpPr>
          <p:cNvPr id="12" name="Group 11"/>
          <p:cNvGrpSpPr/>
          <p:nvPr/>
        </p:nvGrpSpPr>
        <p:grpSpPr>
          <a:xfrm>
            <a:off x="2704681" y="3900435"/>
            <a:ext cx="695011" cy="2091731"/>
            <a:chOff x="1426866" y="3888712"/>
            <a:chExt cx="695011" cy="2091731"/>
          </a:xfrm>
        </p:grpSpPr>
        <p:sp>
          <p:nvSpPr>
            <p:cNvPr id="13" name="Rectangle 12"/>
            <p:cNvSpPr/>
            <p:nvPr/>
          </p:nvSpPr>
          <p:spPr>
            <a:xfrm>
              <a:off x="1426866" y="3888712"/>
              <a:ext cx="693336" cy="1034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b="1">
                  <a:solidFill>
                    <a:schemeClr val="accent4">
                      <a:lumMod val="75000"/>
                    </a:schemeClr>
                  </a:solidFill>
                  <a:latin typeface="Microsoft YaHei" charset="-122"/>
                  <a:ea typeface="Microsoft YaHei" charset="-122"/>
                  <a:cs typeface="Microsoft YaHei" charset="-122"/>
                </a:rPr>
                <a:t>应用进程</a:t>
              </a:r>
            </a:p>
          </p:txBody>
        </p:sp>
        <p:sp>
          <p:nvSpPr>
            <p:cNvPr id="14" name="Rectangle 13"/>
            <p:cNvSpPr/>
            <p:nvPr/>
          </p:nvSpPr>
          <p:spPr>
            <a:xfrm>
              <a:off x="1428541" y="4945463"/>
              <a:ext cx="693336" cy="1034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a:latin typeface="Microsoft YaHei" charset="-122"/>
                  <a:ea typeface="Microsoft YaHei" charset="-122"/>
                  <a:cs typeface="Microsoft YaHei" charset="-122"/>
                </a:rPr>
                <a:t>服务例程</a:t>
              </a:r>
            </a:p>
          </p:txBody>
        </p:sp>
      </p:grpSp>
      <p:grpSp>
        <p:nvGrpSpPr>
          <p:cNvPr id="15" name="Group 14"/>
          <p:cNvGrpSpPr/>
          <p:nvPr/>
        </p:nvGrpSpPr>
        <p:grpSpPr>
          <a:xfrm>
            <a:off x="3982496" y="3912158"/>
            <a:ext cx="695011" cy="2091731"/>
            <a:chOff x="1426866" y="3888712"/>
            <a:chExt cx="695011" cy="2091731"/>
          </a:xfrm>
        </p:grpSpPr>
        <p:sp>
          <p:nvSpPr>
            <p:cNvPr id="16" name="Rectangle 15"/>
            <p:cNvSpPr/>
            <p:nvPr/>
          </p:nvSpPr>
          <p:spPr>
            <a:xfrm>
              <a:off x="1426866" y="3888712"/>
              <a:ext cx="693336" cy="1034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b="1">
                  <a:solidFill>
                    <a:schemeClr val="accent4">
                      <a:lumMod val="75000"/>
                    </a:schemeClr>
                  </a:solidFill>
                  <a:latin typeface="Microsoft YaHei" charset="-122"/>
                  <a:ea typeface="Microsoft YaHei" charset="-122"/>
                  <a:cs typeface="Microsoft YaHei" charset="-122"/>
                </a:rPr>
                <a:t>应用进程</a:t>
              </a:r>
            </a:p>
          </p:txBody>
        </p:sp>
        <p:sp>
          <p:nvSpPr>
            <p:cNvPr id="17" name="Rectangle 16"/>
            <p:cNvSpPr/>
            <p:nvPr/>
          </p:nvSpPr>
          <p:spPr>
            <a:xfrm>
              <a:off x="1428541" y="4945463"/>
              <a:ext cx="693336" cy="1034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a:latin typeface="Microsoft YaHei" charset="-122"/>
                  <a:ea typeface="Microsoft YaHei" charset="-122"/>
                  <a:cs typeface="Microsoft YaHei" charset="-122"/>
                </a:rPr>
                <a:t>服务例程</a:t>
              </a:r>
            </a:p>
          </p:txBody>
        </p:sp>
      </p:grpSp>
      <p:grpSp>
        <p:nvGrpSpPr>
          <p:cNvPr id="18" name="Group 17"/>
          <p:cNvGrpSpPr/>
          <p:nvPr/>
        </p:nvGrpSpPr>
        <p:grpSpPr>
          <a:xfrm>
            <a:off x="5260311" y="3923881"/>
            <a:ext cx="695011" cy="2071635"/>
            <a:chOff x="1426866" y="3888712"/>
            <a:chExt cx="695011" cy="2071635"/>
          </a:xfrm>
        </p:grpSpPr>
        <p:sp>
          <p:nvSpPr>
            <p:cNvPr id="19" name="Rectangle 18"/>
            <p:cNvSpPr/>
            <p:nvPr/>
          </p:nvSpPr>
          <p:spPr>
            <a:xfrm>
              <a:off x="1426866" y="3888712"/>
              <a:ext cx="693336" cy="1034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b="1">
                  <a:solidFill>
                    <a:schemeClr val="accent4">
                      <a:lumMod val="75000"/>
                    </a:schemeClr>
                  </a:solidFill>
                  <a:latin typeface="Microsoft YaHei" charset="-122"/>
                  <a:ea typeface="Microsoft YaHei" charset="-122"/>
                  <a:cs typeface="Microsoft YaHei" charset="-122"/>
                </a:rPr>
                <a:t>应用进程</a:t>
              </a:r>
            </a:p>
          </p:txBody>
        </p:sp>
        <p:sp>
          <p:nvSpPr>
            <p:cNvPr id="20" name="Rectangle 19"/>
            <p:cNvSpPr/>
            <p:nvPr/>
          </p:nvSpPr>
          <p:spPr>
            <a:xfrm>
              <a:off x="1428541" y="4925367"/>
              <a:ext cx="693336" cy="1034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a:latin typeface="Microsoft YaHei" charset="-122"/>
                  <a:ea typeface="Microsoft YaHei" charset="-122"/>
                  <a:cs typeface="Microsoft YaHei" charset="-122"/>
                </a:rPr>
                <a:t>服务例程</a:t>
              </a:r>
            </a:p>
          </p:txBody>
        </p:sp>
      </p:grpSp>
      <p:grpSp>
        <p:nvGrpSpPr>
          <p:cNvPr id="21" name="Group 20"/>
          <p:cNvGrpSpPr/>
          <p:nvPr/>
        </p:nvGrpSpPr>
        <p:grpSpPr>
          <a:xfrm>
            <a:off x="6538126" y="3905460"/>
            <a:ext cx="695011" cy="2091731"/>
            <a:chOff x="1426866" y="3888712"/>
            <a:chExt cx="695011" cy="2091731"/>
          </a:xfrm>
        </p:grpSpPr>
        <p:sp>
          <p:nvSpPr>
            <p:cNvPr id="22" name="Rectangle 21"/>
            <p:cNvSpPr/>
            <p:nvPr/>
          </p:nvSpPr>
          <p:spPr>
            <a:xfrm>
              <a:off x="1426866" y="3888712"/>
              <a:ext cx="693336" cy="1034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b="1">
                  <a:solidFill>
                    <a:schemeClr val="accent4">
                      <a:lumMod val="75000"/>
                    </a:schemeClr>
                  </a:solidFill>
                  <a:latin typeface="Microsoft YaHei" charset="-122"/>
                  <a:ea typeface="Microsoft YaHei" charset="-122"/>
                  <a:cs typeface="Microsoft YaHei" charset="-122"/>
                </a:rPr>
                <a:t>应用进程</a:t>
              </a:r>
            </a:p>
          </p:txBody>
        </p:sp>
        <p:sp>
          <p:nvSpPr>
            <p:cNvPr id="23" name="Rectangle 22"/>
            <p:cNvSpPr/>
            <p:nvPr/>
          </p:nvSpPr>
          <p:spPr>
            <a:xfrm>
              <a:off x="1428541" y="4945463"/>
              <a:ext cx="693336" cy="1034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a:latin typeface="Microsoft YaHei" charset="-122"/>
                  <a:ea typeface="Microsoft YaHei" charset="-122"/>
                  <a:cs typeface="Microsoft YaHei" charset="-122"/>
                </a:rPr>
                <a:t>服务例程</a:t>
              </a:r>
            </a:p>
          </p:txBody>
        </p:sp>
      </p:grpSp>
    </p:spTree>
    <p:extLst>
      <p:ext uri="{BB962C8B-B14F-4D97-AF65-F5344CB8AC3E}">
        <p14:creationId xmlns:p14="http://schemas.microsoft.com/office/powerpoint/2010/main" val="616740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1.3.4</a:t>
            </a:r>
            <a:r>
              <a:rPr kumimoji="1" lang="zh-CN" altLang="en-US" dirty="0" smtClean="0"/>
              <a:t> </a:t>
            </a:r>
            <a:r>
              <a:rPr kumimoji="1" lang="zh-CN" altLang="en-US" dirty="0"/>
              <a:t>操作系统运行模型</a:t>
            </a:r>
          </a:p>
        </p:txBody>
      </p:sp>
      <p:grpSp>
        <p:nvGrpSpPr>
          <p:cNvPr id="4" name="Group 4"/>
          <p:cNvGrpSpPr>
            <a:grpSpLocks/>
          </p:cNvGrpSpPr>
          <p:nvPr/>
        </p:nvGrpSpPr>
        <p:grpSpPr bwMode="auto">
          <a:xfrm>
            <a:off x="1261357" y="2540000"/>
            <a:ext cx="6251575" cy="2933700"/>
            <a:chOff x="2034" y="1596"/>
            <a:chExt cx="4500" cy="2529"/>
          </a:xfrm>
        </p:grpSpPr>
        <p:grpSp>
          <p:nvGrpSpPr>
            <p:cNvPr id="5" name="Group 5"/>
            <p:cNvGrpSpPr>
              <a:grpSpLocks/>
            </p:cNvGrpSpPr>
            <p:nvPr/>
          </p:nvGrpSpPr>
          <p:grpSpPr bwMode="auto">
            <a:xfrm>
              <a:off x="2574" y="1596"/>
              <a:ext cx="3538" cy="2098"/>
              <a:chOff x="4140" y="2064"/>
              <a:chExt cx="2700" cy="1560"/>
            </a:xfrm>
          </p:grpSpPr>
          <p:sp>
            <p:nvSpPr>
              <p:cNvPr id="7" name="Text Box 6"/>
              <p:cNvSpPr txBox="1">
                <a:spLocks noChangeArrowheads="1"/>
              </p:cNvSpPr>
              <p:nvPr/>
            </p:nvSpPr>
            <p:spPr bwMode="auto">
              <a:xfrm>
                <a:off x="4140" y="2064"/>
                <a:ext cx="2700" cy="312"/>
              </a:xfrm>
              <a:prstGeom prst="rect">
                <a:avLst/>
              </a:prstGeom>
              <a:solidFill>
                <a:srgbClr val="FFFFFF"/>
              </a:solidFill>
              <a:ln w="952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400">
                    <a:solidFill>
                      <a:srgbClr val="CC00FF"/>
                    </a:solidFill>
                    <a:latin typeface="隶书" charset="0"/>
                  </a:rPr>
                  <a:t>进程控制块</a:t>
                </a:r>
              </a:p>
            </p:txBody>
          </p:sp>
          <p:sp>
            <p:nvSpPr>
              <p:cNvPr id="8" name="Text Box 7"/>
              <p:cNvSpPr txBox="1">
                <a:spLocks noChangeArrowheads="1"/>
              </p:cNvSpPr>
              <p:nvPr/>
            </p:nvSpPr>
            <p:spPr bwMode="auto">
              <a:xfrm>
                <a:off x="4140" y="2376"/>
                <a:ext cx="2700" cy="312"/>
              </a:xfrm>
              <a:prstGeom prst="rect">
                <a:avLst/>
              </a:prstGeom>
              <a:solidFill>
                <a:srgbClr val="FFFFFF"/>
              </a:solidFill>
              <a:ln w="952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400">
                    <a:solidFill>
                      <a:srgbClr val="CC00FF"/>
                    </a:solidFill>
                    <a:latin typeface="隶书" charset="0"/>
                  </a:rPr>
                  <a:t>用户堆栈</a:t>
                </a:r>
              </a:p>
            </p:txBody>
          </p:sp>
          <p:sp>
            <p:nvSpPr>
              <p:cNvPr id="9" name="Text Box 8"/>
              <p:cNvSpPr txBox="1">
                <a:spLocks noChangeArrowheads="1"/>
              </p:cNvSpPr>
              <p:nvPr/>
            </p:nvSpPr>
            <p:spPr bwMode="auto">
              <a:xfrm>
                <a:off x="4140" y="2688"/>
                <a:ext cx="2700" cy="312"/>
              </a:xfrm>
              <a:prstGeom prst="rect">
                <a:avLst/>
              </a:prstGeom>
              <a:solidFill>
                <a:srgbClr val="FFFFFF"/>
              </a:solidFill>
              <a:ln w="952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400">
                    <a:solidFill>
                      <a:srgbClr val="CC00FF"/>
                    </a:solidFill>
                    <a:latin typeface="隶书" charset="0"/>
                  </a:rPr>
                  <a:t>用户私有地址空间(程序、数据)</a:t>
                </a:r>
              </a:p>
            </p:txBody>
          </p:sp>
          <p:sp>
            <p:nvSpPr>
              <p:cNvPr id="10" name="Text Box 9"/>
              <p:cNvSpPr txBox="1">
                <a:spLocks noChangeArrowheads="1"/>
              </p:cNvSpPr>
              <p:nvPr/>
            </p:nvSpPr>
            <p:spPr bwMode="auto">
              <a:xfrm>
                <a:off x="4140" y="3312"/>
                <a:ext cx="2700" cy="312"/>
              </a:xfrm>
              <a:prstGeom prst="rect">
                <a:avLst/>
              </a:prstGeom>
              <a:solidFill>
                <a:srgbClr val="FFFFFF"/>
              </a:solidFill>
              <a:ln w="9525">
                <a:solidFill>
                  <a:srgbClr val="000000"/>
                </a:solidFill>
                <a:prstDash val="dash"/>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400">
                    <a:solidFill>
                      <a:srgbClr val="CC00FF"/>
                    </a:solidFill>
                    <a:latin typeface="隶书" charset="0"/>
                  </a:rPr>
                  <a:t>共享地址空间</a:t>
                </a:r>
              </a:p>
            </p:txBody>
          </p:sp>
          <p:sp>
            <p:nvSpPr>
              <p:cNvPr id="11" name="Text Box 10"/>
              <p:cNvSpPr txBox="1">
                <a:spLocks noChangeArrowheads="1"/>
              </p:cNvSpPr>
              <p:nvPr/>
            </p:nvSpPr>
            <p:spPr bwMode="auto">
              <a:xfrm>
                <a:off x="4140" y="3000"/>
                <a:ext cx="2700" cy="312"/>
              </a:xfrm>
              <a:prstGeom prst="rect">
                <a:avLst/>
              </a:prstGeom>
              <a:solidFill>
                <a:srgbClr val="FFFFFF"/>
              </a:solidFill>
              <a:ln w="952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400">
                    <a:solidFill>
                      <a:srgbClr val="CC00FF"/>
                    </a:solidFill>
                    <a:latin typeface="隶书" charset="0"/>
                  </a:rPr>
                  <a:t>内核堆栈</a:t>
                </a:r>
              </a:p>
            </p:txBody>
          </p:sp>
        </p:grpSp>
        <p:sp>
          <p:nvSpPr>
            <p:cNvPr id="6" name="Text Box 11"/>
            <p:cNvSpPr txBox="1">
              <a:spLocks noChangeArrowheads="1"/>
            </p:cNvSpPr>
            <p:nvPr/>
          </p:nvSpPr>
          <p:spPr bwMode="auto">
            <a:xfrm>
              <a:off x="2034" y="3816"/>
              <a:ext cx="4500" cy="309"/>
            </a:xfrm>
            <a:prstGeom prst="rect">
              <a:avLst/>
            </a:prstGeom>
            <a:solidFill>
              <a:srgbClr val="FFFFFF"/>
            </a:solidFill>
            <a:ln w="9525">
              <a:solidFill>
                <a:srgbClr val="FFFFFF"/>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400" b="1">
                  <a:solidFill>
                    <a:srgbClr val="0000FF"/>
                  </a:solidFill>
                  <a:latin typeface="Times New Roman" charset="0"/>
                </a:rPr>
                <a:t>服务例程嵌入应用进程的</a:t>
              </a:r>
              <a:r>
                <a:rPr lang="zh-CN" altLang="en-US" sz="2400" b="1">
                  <a:solidFill>
                    <a:srgbClr val="0000FF"/>
                  </a:solidFill>
                  <a:latin typeface="隶书" charset="0"/>
                </a:rPr>
                <a:t>执行模型下的</a:t>
              </a:r>
              <a:endParaRPr lang="en-US" altLang="zh-CN" sz="2400" b="1">
                <a:solidFill>
                  <a:srgbClr val="0000FF"/>
                </a:solidFill>
                <a:latin typeface="隶书" charset="0"/>
              </a:endParaRPr>
            </a:p>
            <a:p>
              <a:pPr algn="ctr">
                <a:spcBef>
                  <a:spcPct val="0"/>
                </a:spcBef>
                <a:buClrTx/>
                <a:buSzTx/>
                <a:buFontTx/>
                <a:buNone/>
              </a:pPr>
              <a:r>
                <a:rPr lang="zh-CN" altLang="en-US" sz="2400" b="1">
                  <a:solidFill>
                    <a:srgbClr val="0000FF"/>
                  </a:solidFill>
                  <a:latin typeface="隶书" charset="0"/>
                </a:rPr>
                <a:t>进程映像</a:t>
              </a:r>
              <a:endParaRPr lang="zh-CN" altLang="en-US" sz="2400">
                <a:latin typeface="隶书" charset="0"/>
              </a:endParaRPr>
            </a:p>
          </p:txBody>
        </p:sp>
      </p:grpSp>
    </p:spTree>
    <p:extLst>
      <p:ext uri="{BB962C8B-B14F-4D97-AF65-F5344CB8AC3E}">
        <p14:creationId xmlns:p14="http://schemas.microsoft.com/office/powerpoint/2010/main" val="3944863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1.3.4</a:t>
            </a:r>
            <a:r>
              <a:rPr kumimoji="1" lang="zh-CN" altLang="en-US" dirty="0" smtClean="0"/>
              <a:t> </a:t>
            </a:r>
            <a:r>
              <a:rPr kumimoji="1" lang="zh-CN" altLang="en-US" dirty="0"/>
              <a:t>操作系统运行模型</a:t>
            </a:r>
          </a:p>
        </p:txBody>
      </p:sp>
      <p:sp>
        <p:nvSpPr>
          <p:cNvPr id="3" name="Content Placeholder 2"/>
          <p:cNvSpPr>
            <a:spLocks noGrp="1"/>
          </p:cNvSpPr>
          <p:nvPr>
            <p:ph idx="1"/>
          </p:nvPr>
        </p:nvSpPr>
        <p:spPr/>
        <p:txBody>
          <a:bodyPr/>
          <a:lstStyle/>
          <a:p>
            <a:pPr marL="457200" lvl="1" indent="-457200">
              <a:lnSpc>
                <a:spcPct val="150000"/>
              </a:lnSpc>
              <a:spcBef>
                <a:spcPts val="1000"/>
              </a:spcBef>
              <a:buFont typeface="+mj-lt"/>
              <a:buAutoNum type="arabicPeriod" startAt="2"/>
            </a:pPr>
            <a:r>
              <a:rPr kumimoji="1" lang="zh-CN" altLang="en-US" sz="2400"/>
              <a:t>服务例程作为</a:t>
            </a:r>
            <a:r>
              <a:rPr kumimoji="1" lang="zh-CN" altLang="en-US" sz="2400">
                <a:solidFill>
                  <a:schemeClr val="accent4">
                    <a:lumMod val="75000"/>
                  </a:schemeClr>
                </a:solidFill>
              </a:rPr>
              <a:t>独立进程</a:t>
            </a:r>
            <a:r>
              <a:rPr kumimoji="1" lang="zh-CN" altLang="en-US" sz="2400"/>
              <a:t>运行</a:t>
            </a:r>
            <a:endParaRPr kumimoji="1" lang="en-US" altLang="zh-CN" sz="2400"/>
          </a:p>
          <a:p>
            <a:pPr marL="685800" lvl="2">
              <a:lnSpc>
                <a:spcPct val="150000"/>
              </a:lnSpc>
              <a:spcBef>
                <a:spcPts val="1000"/>
              </a:spcBef>
            </a:pPr>
            <a:r>
              <a:rPr kumimoji="1" lang="en-US" altLang="zh-CN" sz="2200"/>
              <a:t>OS</a:t>
            </a:r>
            <a:r>
              <a:rPr kumimoji="1" lang="zh-CN" altLang="en-US" sz="2200"/>
              <a:t>功能</a:t>
            </a:r>
            <a:r>
              <a:rPr kumimoji="1" lang="en-US" altLang="zh-CN" sz="2200"/>
              <a:t>(</a:t>
            </a:r>
            <a:r>
              <a:rPr kumimoji="1" lang="zh-CN" altLang="en-US" sz="2200"/>
              <a:t>函数</a:t>
            </a:r>
            <a:r>
              <a:rPr kumimoji="1" lang="en-US" altLang="zh-CN" sz="2200"/>
              <a:t>)</a:t>
            </a:r>
            <a:r>
              <a:rPr kumimoji="1" lang="zh-CN" altLang="en-US" sz="2200"/>
              <a:t>作为进程执行的模型把操作系统组织成一组系统进程</a:t>
            </a:r>
          </a:p>
          <a:p>
            <a:pPr marL="685800" lvl="2">
              <a:lnSpc>
                <a:spcPct val="150000"/>
              </a:lnSpc>
              <a:spcBef>
                <a:spcPts val="1000"/>
              </a:spcBef>
            </a:pPr>
            <a:r>
              <a:rPr kumimoji="1" lang="zh-CN" altLang="en-US" sz="2200"/>
              <a:t>即操作系统功能是这些系统进程集合运行的结果，这些系统进程也称为服务器或服务器进程</a:t>
            </a:r>
          </a:p>
          <a:p>
            <a:pPr marL="685800" lvl="2">
              <a:lnSpc>
                <a:spcPct val="150000"/>
              </a:lnSpc>
              <a:spcBef>
                <a:spcPts val="1000"/>
              </a:spcBef>
            </a:pPr>
            <a:r>
              <a:rPr kumimoji="1" lang="zh-CN" altLang="en-US" sz="2200"/>
              <a:t>与用户进程或其他服务器进程之间构成了客户</a:t>
            </a:r>
            <a:r>
              <a:rPr kumimoji="1" lang="en-US" altLang="zh-CN" sz="2200"/>
              <a:t>/</a:t>
            </a:r>
            <a:r>
              <a:rPr kumimoji="1" lang="zh-CN" altLang="en-US" sz="2200"/>
              <a:t>服务器关系</a:t>
            </a:r>
          </a:p>
        </p:txBody>
      </p:sp>
    </p:spTree>
    <p:extLst>
      <p:ext uri="{BB962C8B-B14F-4D97-AF65-F5344CB8AC3E}">
        <p14:creationId xmlns:p14="http://schemas.microsoft.com/office/powerpoint/2010/main" val="762937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1.3.4</a:t>
            </a:r>
            <a:r>
              <a:rPr kumimoji="1" lang="zh-CN" altLang="en-US" dirty="0" smtClean="0"/>
              <a:t> </a:t>
            </a:r>
            <a:r>
              <a:rPr kumimoji="1" lang="zh-CN" altLang="en-US" dirty="0"/>
              <a:t>操作系统运行模型</a:t>
            </a:r>
          </a:p>
        </p:txBody>
      </p:sp>
      <p:pic>
        <p:nvPicPr>
          <p:cNvPr id="4" name="Picture 3"/>
          <p:cNvPicPr>
            <a:picLocks noChangeAspect="1"/>
          </p:cNvPicPr>
          <p:nvPr/>
        </p:nvPicPr>
        <p:blipFill>
          <a:blip r:embed="rId2"/>
          <a:stretch>
            <a:fillRect/>
          </a:stretch>
        </p:blipFill>
        <p:spPr>
          <a:xfrm>
            <a:off x="639939" y="2762250"/>
            <a:ext cx="8089900" cy="2755900"/>
          </a:xfrm>
          <a:prstGeom prst="rect">
            <a:avLst/>
          </a:prstGeom>
        </p:spPr>
      </p:pic>
    </p:spTree>
    <p:extLst>
      <p:ext uri="{BB962C8B-B14F-4D97-AF65-F5344CB8AC3E}">
        <p14:creationId xmlns:p14="http://schemas.microsoft.com/office/powerpoint/2010/main" val="383036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1.3	</a:t>
            </a:r>
            <a:r>
              <a:rPr kumimoji="1" lang="zh-CN" altLang="en-US" dirty="0"/>
              <a:t> 操作系统结构和运行模型</a:t>
            </a:r>
          </a:p>
        </p:txBody>
      </p:sp>
      <p:sp>
        <p:nvSpPr>
          <p:cNvPr id="3" name="Content Placeholder 2"/>
          <p:cNvSpPr>
            <a:spLocks noGrp="1"/>
          </p:cNvSpPr>
          <p:nvPr>
            <p:ph idx="1"/>
          </p:nvPr>
        </p:nvSpPr>
        <p:spPr/>
        <p:txBody>
          <a:bodyPr>
            <a:normAutofit/>
          </a:bodyPr>
          <a:lstStyle/>
          <a:p>
            <a:pPr>
              <a:lnSpc>
                <a:spcPct val="150000"/>
              </a:lnSpc>
            </a:pPr>
            <a:r>
              <a:rPr kumimoji="1" lang="zh-CN" altLang="en-US" sz="2000"/>
              <a:t>一个操作系统即使开发完成，仍然是无生命的，必须开发该系统下运行的大量的应用程序；</a:t>
            </a:r>
            <a:endParaRPr kumimoji="1" lang="en-US" altLang="zh-CN" sz="2000"/>
          </a:p>
          <a:p>
            <a:pPr>
              <a:lnSpc>
                <a:spcPct val="150000"/>
              </a:lnSpc>
            </a:pPr>
            <a:r>
              <a:rPr kumimoji="1" lang="zh-CN" altLang="en-US" sz="2000"/>
              <a:t>待应用程序开发问世后，用户还必须通过文件、培训及实践去学会操作和使用</a:t>
            </a:r>
          </a:p>
          <a:p>
            <a:pPr>
              <a:lnSpc>
                <a:spcPct val="150000"/>
              </a:lnSpc>
            </a:pPr>
            <a:r>
              <a:rPr kumimoji="1" lang="zh-CN" altLang="en-US" sz="2000"/>
              <a:t>这意味着用户拥有并使用的是</a:t>
            </a:r>
            <a:r>
              <a:rPr kumimoji="1" lang="en-US" altLang="zh-CN" sz="2000"/>
              <a:t>10</a:t>
            </a:r>
            <a:r>
              <a:rPr kumimoji="1" lang="zh-CN" altLang="en-US" sz="2000"/>
              <a:t>年或</a:t>
            </a:r>
            <a:r>
              <a:rPr kumimoji="1" lang="en-US" altLang="zh-CN" sz="2000"/>
              <a:t>20</a:t>
            </a:r>
            <a:r>
              <a:rPr kumimoji="1" lang="zh-CN" altLang="en-US" sz="2000"/>
              <a:t>年前的操作系统技术</a:t>
            </a:r>
          </a:p>
          <a:p>
            <a:pPr>
              <a:lnSpc>
                <a:spcPct val="150000"/>
              </a:lnSpc>
            </a:pPr>
            <a:r>
              <a:rPr kumimoji="1" lang="zh-CN" altLang="en-US" sz="2000"/>
              <a:t>而计算机硬件却在不断地更新换代，刚刚开发完成的操作系统又需要升级 </a:t>
            </a:r>
          </a:p>
        </p:txBody>
      </p:sp>
    </p:spTree>
    <p:extLst>
      <p:ext uri="{BB962C8B-B14F-4D97-AF65-F5344CB8AC3E}">
        <p14:creationId xmlns:p14="http://schemas.microsoft.com/office/powerpoint/2010/main" val="1247654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1.3.4</a:t>
            </a:r>
            <a:r>
              <a:rPr kumimoji="1" lang="zh-CN" altLang="en-US" dirty="0" smtClean="0"/>
              <a:t> </a:t>
            </a:r>
            <a:r>
              <a:rPr kumimoji="1" lang="zh-CN" altLang="en-US" dirty="0"/>
              <a:t>操作系统运行模型</a:t>
            </a:r>
          </a:p>
        </p:txBody>
      </p:sp>
      <p:sp>
        <p:nvSpPr>
          <p:cNvPr id="3" name="Content Placeholder 2"/>
          <p:cNvSpPr>
            <a:spLocks noGrp="1"/>
          </p:cNvSpPr>
          <p:nvPr>
            <p:ph idx="1"/>
          </p:nvPr>
        </p:nvSpPr>
        <p:spPr>
          <a:xfrm>
            <a:off x="651228" y="1814337"/>
            <a:ext cx="7886700" cy="4351338"/>
          </a:xfrm>
        </p:spPr>
        <p:txBody>
          <a:bodyPr/>
          <a:lstStyle/>
          <a:p>
            <a:pPr marL="228600" lvl="1">
              <a:lnSpc>
                <a:spcPct val="150000"/>
              </a:lnSpc>
              <a:spcBef>
                <a:spcPts val="1000"/>
              </a:spcBef>
            </a:pPr>
            <a:r>
              <a:rPr kumimoji="1" lang="zh-CN" altLang="en-US" sz="2400"/>
              <a:t>服务例程作为</a:t>
            </a:r>
            <a:r>
              <a:rPr kumimoji="1" lang="zh-CN" altLang="en-US" sz="2400">
                <a:solidFill>
                  <a:schemeClr val="accent4">
                    <a:lumMod val="75000"/>
                  </a:schemeClr>
                </a:solidFill>
              </a:rPr>
              <a:t>独立进程</a:t>
            </a:r>
            <a:r>
              <a:rPr kumimoji="1" lang="zh-CN" altLang="en-US" sz="2400"/>
              <a:t>运行的优点：</a:t>
            </a:r>
            <a:endParaRPr kumimoji="1" lang="en-US" altLang="zh-CN" sz="2400"/>
          </a:p>
          <a:p>
            <a:pPr marL="685800" lvl="2">
              <a:lnSpc>
                <a:spcPct val="150000"/>
              </a:lnSpc>
              <a:spcBef>
                <a:spcPts val="1000"/>
              </a:spcBef>
            </a:pPr>
            <a:r>
              <a:rPr kumimoji="1" lang="zh-CN" altLang="en-US" sz="2200"/>
              <a:t>首先，它采用了模块化的操作系统实现方法</a:t>
            </a:r>
          </a:p>
          <a:p>
            <a:pPr marL="685800" lvl="2">
              <a:lnSpc>
                <a:spcPct val="150000"/>
              </a:lnSpc>
              <a:spcBef>
                <a:spcPts val="1000"/>
              </a:spcBef>
            </a:pPr>
            <a:r>
              <a:rPr kumimoji="1" lang="zh-CN" altLang="en-US" sz="2200"/>
              <a:t>其次，操作系统功能被组织成独立的进程，有利于操作系统的实现、配置和扩充</a:t>
            </a:r>
          </a:p>
          <a:p>
            <a:pPr marL="685800" lvl="2">
              <a:lnSpc>
                <a:spcPct val="150000"/>
              </a:lnSpc>
              <a:spcBef>
                <a:spcPts val="1000"/>
              </a:spcBef>
            </a:pPr>
            <a:r>
              <a:rPr kumimoji="1" lang="zh-CN" altLang="en-US" sz="2200"/>
              <a:t>最后，这一结构在多处理器多计算机的环境下非常有效，一些操作系统服务可指派到专门处理器上执行 </a:t>
            </a:r>
          </a:p>
          <a:p>
            <a:pPr marL="228600" lvl="1">
              <a:lnSpc>
                <a:spcPct val="150000"/>
              </a:lnSpc>
              <a:spcBef>
                <a:spcPts val="1000"/>
              </a:spcBef>
            </a:pPr>
            <a:endParaRPr kumimoji="1" lang="en-US" altLang="zh-CN" sz="2400"/>
          </a:p>
          <a:p>
            <a:pPr>
              <a:lnSpc>
                <a:spcPct val="150000"/>
              </a:lnSpc>
            </a:pPr>
            <a:endParaRPr kumimoji="1" lang="zh-CN" altLang="en-US"/>
          </a:p>
        </p:txBody>
      </p:sp>
    </p:spTree>
    <p:extLst>
      <p:ext uri="{BB962C8B-B14F-4D97-AF65-F5344CB8AC3E}">
        <p14:creationId xmlns:p14="http://schemas.microsoft.com/office/powerpoint/2010/main" val="1253512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第一章作业</a:t>
            </a:r>
            <a:endParaRPr lang="zh-CN" altLang="en-US" dirty="0"/>
          </a:p>
        </p:txBody>
      </p:sp>
      <p:sp>
        <p:nvSpPr>
          <p:cNvPr id="3" name="内容占位符 2"/>
          <p:cNvSpPr>
            <a:spLocks noGrp="1"/>
          </p:cNvSpPr>
          <p:nvPr>
            <p:ph idx="1"/>
          </p:nvPr>
        </p:nvSpPr>
        <p:spPr/>
        <p:txBody>
          <a:bodyPr/>
          <a:lstStyle/>
          <a:p>
            <a:pPr marL="0" indent="0">
              <a:buNone/>
            </a:pPr>
            <a:r>
              <a:rPr lang="zh-CN" altLang="en-US" dirty="0"/>
              <a:t>一</a:t>
            </a:r>
            <a:r>
              <a:rPr lang="zh-CN" altLang="en-US" dirty="0" smtClean="0"/>
              <a:t>、线上</a:t>
            </a:r>
            <a:r>
              <a:rPr lang="zh-CN" altLang="en-US" dirty="0" smtClean="0"/>
              <a:t>作业  </a:t>
            </a:r>
            <a:r>
              <a:rPr lang="en-US" altLang="zh-CN" dirty="0"/>
              <a:t>http://hhu.fanya.chaoxing.com/portal</a:t>
            </a:r>
            <a:endParaRPr lang="en-US" altLang="zh-CN" dirty="0" smtClean="0"/>
          </a:p>
          <a:p>
            <a:pPr marL="0" indent="0">
              <a:buNone/>
            </a:pPr>
            <a:r>
              <a:rPr lang="en-US" altLang="zh-CN" dirty="0" smtClean="0"/>
              <a:t> 1</a:t>
            </a:r>
            <a:r>
              <a:rPr lang="zh-CN" altLang="en-US" dirty="0" smtClean="0"/>
              <a:t>、</a:t>
            </a:r>
            <a:r>
              <a:rPr lang="zh-CN" altLang="en-US" dirty="0"/>
              <a:t>课堂在线任务点</a:t>
            </a:r>
            <a:r>
              <a:rPr lang="en-US" altLang="zh-CN" dirty="0"/>
              <a:t>1</a:t>
            </a:r>
            <a:r>
              <a:rPr lang="zh-CN" altLang="en-US" dirty="0"/>
              <a:t>要看</a:t>
            </a:r>
            <a:r>
              <a:rPr lang="zh-CN" altLang="en-US" dirty="0" smtClean="0"/>
              <a:t>完</a:t>
            </a:r>
            <a:endParaRPr lang="en-US" altLang="zh-CN" dirty="0" smtClean="0"/>
          </a:p>
          <a:p>
            <a:pPr marL="0" indent="0">
              <a:buNone/>
            </a:pPr>
            <a:r>
              <a:rPr lang="en-US" altLang="zh-CN" dirty="0" smtClean="0"/>
              <a:t> 2</a:t>
            </a:r>
            <a:r>
              <a:rPr lang="zh-CN" altLang="en-US" dirty="0" smtClean="0"/>
              <a:t>、</a:t>
            </a:r>
            <a:r>
              <a:rPr lang="zh-CN" altLang="en-US" dirty="0"/>
              <a:t>课堂在线</a:t>
            </a:r>
            <a:r>
              <a:rPr lang="zh-CN" altLang="en-US" dirty="0" smtClean="0"/>
              <a:t>第一章线上作业</a:t>
            </a:r>
            <a:endParaRPr lang="en-US" altLang="zh-CN" dirty="0" smtClean="0"/>
          </a:p>
          <a:p>
            <a:pPr marL="0" indent="0">
              <a:buNone/>
            </a:pPr>
            <a:endParaRPr lang="en-US" altLang="zh-CN" dirty="0" smtClean="0"/>
          </a:p>
          <a:p>
            <a:pPr marL="0" indent="0">
              <a:buNone/>
            </a:pPr>
            <a:r>
              <a:rPr lang="zh-CN" altLang="en-US" dirty="0" smtClean="0"/>
              <a:t>二、线下作业</a:t>
            </a:r>
            <a:endParaRPr lang="en-US" altLang="zh-CN" dirty="0" smtClean="0"/>
          </a:p>
          <a:p>
            <a:pPr marL="0" indent="0">
              <a:buNone/>
            </a:pPr>
            <a:r>
              <a:rPr lang="zh-CN" altLang="en-US" dirty="0" smtClean="0"/>
              <a:t>习题</a:t>
            </a:r>
            <a:r>
              <a:rPr lang="en-US" altLang="zh-CN" dirty="0" smtClean="0"/>
              <a:t>1</a:t>
            </a:r>
            <a:r>
              <a:rPr lang="zh-CN" altLang="en-US" dirty="0" smtClean="0"/>
              <a:t>应用题</a:t>
            </a:r>
            <a:r>
              <a:rPr lang="en-US" altLang="zh-CN" dirty="0" smtClean="0"/>
              <a:t>1</a:t>
            </a:r>
            <a:r>
              <a:rPr lang="zh-CN" altLang="en-US" dirty="0" smtClean="0"/>
              <a:t>，</a:t>
            </a:r>
            <a:r>
              <a:rPr lang="en-US" altLang="zh-CN" dirty="0" smtClean="0"/>
              <a:t>2</a:t>
            </a:r>
            <a:r>
              <a:rPr lang="zh-CN" altLang="en-US" dirty="0" smtClean="0"/>
              <a:t>，</a:t>
            </a:r>
            <a:r>
              <a:rPr lang="en-US" altLang="zh-CN" dirty="0" smtClean="0"/>
              <a:t>5</a:t>
            </a:r>
            <a:r>
              <a:rPr lang="zh-CN" altLang="en-US" dirty="0" smtClean="0"/>
              <a:t>，</a:t>
            </a:r>
            <a:r>
              <a:rPr lang="en-US" altLang="zh-CN" dirty="0" smtClean="0"/>
              <a:t>7</a:t>
            </a:r>
            <a:endParaRPr lang="zh-CN" altLang="en-US" dirty="0"/>
          </a:p>
        </p:txBody>
      </p:sp>
    </p:spTree>
    <p:extLst>
      <p:ext uri="{BB962C8B-B14F-4D97-AF65-F5344CB8AC3E}">
        <p14:creationId xmlns:p14="http://schemas.microsoft.com/office/powerpoint/2010/main" val="50099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a:t>
            </a:r>
            <a:r>
              <a:rPr kumimoji="1" lang="en-US" altLang="zh-CN" dirty="0"/>
              <a:t>	</a:t>
            </a:r>
            <a:r>
              <a:rPr kumimoji="1" lang="en-US" altLang="zh-CN" dirty="0" smtClean="0"/>
              <a:t>.1 </a:t>
            </a:r>
            <a:r>
              <a:rPr kumimoji="1" lang="zh-CN" altLang="en-US" dirty="0" smtClean="0"/>
              <a:t>操作系统结构</a:t>
            </a:r>
            <a:r>
              <a:rPr kumimoji="1" lang="zh-CN" altLang="en-US" dirty="0"/>
              <a:t>设计</a:t>
            </a:r>
          </a:p>
        </p:txBody>
      </p:sp>
      <p:sp>
        <p:nvSpPr>
          <p:cNvPr id="3" name="Content Placeholder 2"/>
          <p:cNvSpPr>
            <a:spLocks noGrp="1"/>
          </p:cNvSpPr>
          <p:nvPr>
            <p:ph idx="1"/>
          </p:nvPr>
        </p:nvSpPr>
        <p:spPr/>
        <p:txBody>
          <a:bodyPr/>
          <a:lstStyle/>
          <a:p>
            <a:pPr>
              <a:lnSpc>
                <a:spcPct val="150000"/>
              </a:lnSpc>
            </a:pPr>
            <a:r>
              <a:rPr kumimoji="1" lang="zh-CN" altLang="en-US" dirty="0"/>
              <a:t>操作系统结构设计有三层含义 </a:t>
            </a:r>
          </a:p>
          <a:p>
            <a:pPr marL="914400" lvl="1" indent="-457200">
              <a:lnSpc>
                <a:spcPct val="150000"/>
              </a:lnSpc>
              <a:buFont typeface="+mj-lt"/>
              <a:buAutoNum type="arabicPeriod"/>
            </a:pPr>
            <a:r>
              <a:rPr kumimoji="1" lang="zh-CN" altLang="en-US" dirty="0"/>
              <a:t>研究操作系统的</a:t>
            </a:r>
            <a:r>
              <a:rPr kumimoji="1" lang="zh-CN" altLang="en-US" u="sng" dirty="0">
                <a:solidFill>
                  <a:srgbClr val="FF0000"/>
                </a:solidFill>
              </a:rPr>
              <a:t>整体结构 </a:t>
            </a:r>
            <a:r>
              <a:rPr kumimoji="1" lang="zh-CN" altLang="en-US" dirty="0"/>
              <a:t>（</a:t>
            </a:r>
            <a:r>
              <a:rPr kumimoji="1" lang="en-US" altLang="zh-CN" i="1" dirty="0"/>
              <a:t>1.4.1</a:t>
            </a:r>
            <a:r>
              <a:rPr kumimoji="1" lang="zh-CN" altLang="en-US" dirty="0"/>
              <a:t>）</a:t>
            </a:r>
            <a:endParaRPr kumimoji="1" lang="en-US" altLang="zh-CN" dirty="0"/>
          </a:p>
          <a:p>
            <a:pPr lvl="2">
              <a:lnSpc>
                <a:spcPct val="150000"/>
              </a:lnSpc>
            </a:pPr>
            <a:r>
              <a:rPr kumimoji="1" lang="zh-CN" altLang="en-US" dirty="0"/>
              <a:t>功能如何分块、模块间如何交互、构造的过程和方法</a:t>
            </a:r>
          </a:p>
          <a:p>
            <a:pPr marL="914400" lvl="1" indent="-457200">
              <a:lnSpc>
                <a:spcPct val="150000"/>
              </a:lnSpc>
              <a:buFont typeface="+mj-lt"/>
              <a:buAutoNum type="arabicPeriod"/>
            </a:pPr>
            <a:r>
              <a:rPr kumimoji="1" lang="zh-CN" altLang="en-US" dirty="0"/>
              <a:t>研究操作系统程序的</a:t>
            </a:r>
            <a:r>
              <a:rPr kumimoji="1" lang="zh-CN" altLang="en-US" u="sng" dirty="0">
                <a:solidFill>
                  <a:srgbClr val="FF0000"/>
                </a:solidFill>
              </a:rPr>
              <a:t>局部结构</a:t>
            </a:r>
            <a:r>
              <a:rPr kumimoji="1" lang="zh-CN" altLang="en-US" dirty="0"/>
              <a:t>（</a:t>
            </a:r>
            <a:r>
              <a:rPr kumimoji="1" lang="en-US" altLang="zh-CN" i="1" dirty="0"/>
              <a:t>1.4.3</a:t>
            </a:r>
            <a:r>
              <a:rPr kumimoji="1" lang="zh-CN" altLang="en-US" dirty="0"/>
              <a:t>）</a:t>
            </a:r>
            <a:endParaRPr kumimoji="1" lang="en-US" altLang="zh-CN" dirty="0"/>
          </a:p>
          <a:p>
            <a:pPr lvl="2">
              <a:lnSpc>
                <a:spcPct val="150000"/>
              </a:lnSpc>
            </a:pPr>
            <a:r>
              <a:rPr kumimoji="1" lang="zh-CN" altLang="en-US" dirty="0"/>
              <a:t>数据结构、控制结构</a:t>
            </a:r>
            <a:endParaRPr kumimoji="1" lang="en-US" altLang="zh-CN" dirty="0"/>
          </a:p>
          <a:p>
            <a:pPr marL="914400" lvl="1" indent="-457200">
              <a:lnSpc>
                <a:spcPct val="150000"/>
              </a:lnSpc>
              <a:buFont typeface="+mj-lt"/>
              <a:buAutoNum type="arabicPeriod"/>
            </a:pPr>
            <a:r>
              <a:rPr kumimoji="1" lang="zh-CN" altLang="en-US" dirty="0"/>
              <a:t>研究操作系统</a:t>
            </a:r>
            <a:r>
              <a:rPr kumimoji="1" lang="zh-CN" altLang="en-US" u="sng" dirty="0">
                <a:solidFill>
                  <a:srgbClr val="FF0000"/>
                </a:solidFill>
              </a:rPr>
              <a:t>运行模型</a:t>
            </a:r>
            <a:r>
              <a:rPr kumimoji="1" lang="zh-CN" altLang="en-US" dirty="0"/>
              <a:t>（</a:t>
            </a:r>
            <a:r>
              <a:rPr kumimoji="1" lang="en-US" altLang="zh-CN" i="1" dirty="0"/>
              <a:t>1.4.4</a:t>
            </a:r>
            <a:r>
              <a:rPr kumimoji="1" lang="zh-CN" altLang="en-US" dirty="0"/>
              <a:t>）</a:t>
            </a:r>
            <a:endParaRPr kumimoji="1" lang="en-US" altLang="zh-CN" u="sng" dirty="0">
              <a:solidFill>
                <a:srgbClr val="FF0000"/>
              </a:solidFill>
            </a:endParaRPr>
          </a:p>
          <a:p>
            <a:pPr lvl="2">
              <a:lnSpc>
                <a:spcPct val="150000"/>
              </a:lnSpc>
            </a:pPr>
            <a:r>
              <a:rPr kumimoji="1" lang="zh-CN" altLang="en-US" dirty="0"/>
              <a:t>操作系统服务例程与应用进程如何交互、运行</a:t>
            </a:r>
            <a:endParaRPr kumimoji="1" lang="en-US" altLang="zh-CN" dirty="0"/>
          </a:p>
          <a:p>
            <a:pPr marL="914400" lvl="1" indent="-457200">
              <a:lnSpc>
                <a:spcPct val="150000"/>
              </a:lnSpc>
              <a:buFont typeface="+mj-lt"/>
              <a:buAutoNum type="arabicPeriod"/>
            </a:pPr>
            <a:endParaRPr kumimoji="1" lang="zh-CN" altLang="en-US" dirty="0"/>
          </a:p>
          <a:p>
            <a:pPr marL="457200" indent="-457200">
              <a:lnSpc>
                <a:spcPct val="150000"/>
              </a:lnSpc>
              <a:buFont typeface="+mj-lt"/>
              <a:buAutoNum type="arabicPeriod"/>
            </a:pPr>
            <a:endParaRPr kumimoji="1" lang="zh-CN" altLang="en-US" dirty="0"/>
          </a:p>
        </p:txBody>
      </p:sp>
    </p:spTree>
    <p:extLst>
      <p:ext uri="{BB962C8B-B14F-4D97-AF65-F5344CB8AC3E}">
        <p14:creationId xmlns:p14="http://schemas.microsoft.com/office/powerpoint/2010/main" val="329276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1.3.2</a:t>
            </a:r>
            <a:r>
              <a:rPr kumimoji="1" lang="zh-CN" altLang="en-US" dirty="0" smtClean="0"/>
              <a:t> </a:t>
            </a:r>
            <a:r>
              <a:rPr kumimoji="1" lang="zh-CN" altLang="en-US" dirty="0"/>
              <a:t>操作系统内核</a:t>
            </a:r>
          </a:p>
        </p:txBody>
      </p:sp>
      <p:sp>
        <p:nvSpPr>
          <p:cNvPr id="3" name="Content Placeholder 2"/>
          <p:cNvSpPr>
            <a:spLocks noGrp="1"/>
          </p:cNvSpPr>
          <p:nvPr>
            <p:ph idx="1"/>
          </p:nvPr>
        </p:nvSpPr>
        <p:spPr/>
        <p:txBody>
          <a:bodyPr>
            <a:normAutofit fontScale="92500" lnSpcReduction="10000"/>
          </a:bodyPr>
          <a:lstStyle/>
          <a:p>
            <a:pPr>
              <a:lnSpc>
                <a:spcPct val="150000"/>
              </a:lnSpc>
            </a:pPr>
            <a:r>
              <a:rPr kumimoji="1" lang="zh-CN" altLang="en-US" dirty="0">
                <a:solidFill>
                  <a:srgbClr val="FF0000"/>
                </a:solidFill>
              </a:rPr>
              <a:t>内核</a:t>
            </a:r>
            <a:r>
              <a:rPr kumimoji="1" lang="zh-CN" altLang="en-US" dirty="0"/>
              <a:t>不是进程，而是支持系统运行基本功能的</a:t>
            </a:r>
            <a:r>
              <a:rPr kumimoji="1" lang="zh-CN" altLang="en-US" dirty="0">
                <a:solidFill>
                  <a:schemeClr val="accent1">
                    <a:lumMod val="75000"/>
                  </a:schemeClr>
                </a:solidFill>
              </a:rPr>
              <a:t>一组程序模块</a:t>
            </a:r>
            <a:r>
              <a:rPr kumimoji="1" lang="zh-CN" altLang="en-US" dirty="0"/>
              <a:t>。内核对硬件处理器及有关资源进行首次改造，以便给进程的执行提供良好的运行环境 </a:t>
            </a:r>
          </a:p>
          <a:p>
            <a:pPr>
              <a:lnSpc>
                <a:spcPct val="150000"/>
              </a:lnSpc>
            </a:pPr>
            <a:r>
              <a:rPr kumimoji="1" lang="zh-CN" altLang="en-US" dirty="0"/>
              <a:t>内核分为： </a:t>
            </a:r>
          </a:p>
          <a:p>
            <a:pPr lvl="1">
              <a:lnSpc>
                <a:spcPct val="150000"/>
              </a:lnSpc>
            </a:pPr>
            <a:r>
              <a:rPr kumimoji="1" lang="zh-CN" altLang="en-US" dirty="0">
                <a:solidFill>
                  <a:schemeClr val="accent1">
                    <a:lumMod val="75000"/>
                  </a:schemeClr>
                </a:solidFill>
              </a:rPr>
              <a:t>微内核：</a:t>
            </a:r>
            <a:r>
              <a:rPr kumimoji="1" lang="zh-CN" altLang="en-US" dirty="0"/>
              <a:t>内核很小，仅具有极少的必须功能，其它功能都在核外实现。通过微内核提供的消息传递机制完成其余功能模块间的联系。内核和核外服务程序的开发是分离的</a:t>
            </a:r>
          </a:p>
          <a:p>
            <a:pPr lvl="1">
              <a:lnSpc>
                <a:spcPct val="150000"/>
              </a:lnSpc>
            </a:pPr>
            <a:r>
              <a:rPr kumimoji="1" lang="zh-CN" altLang="en-US" dirty="0">
                <a:solidFill>
                  <a:schemeClr val="accent1">
                    <a:lumMod val="75000"/>
                  </a:schemeClr>
                </a:solidFill>
              </a:rPr>
              <a:t>单内核：</a:t>
            </a:r>
            <a:r>
              <a:rPr kumimoji="1" lang="zh-CN" altLang="en-US" dirty="0"/>
              <a:t>内核具有较多的功能，运行时是一个大的二进制映像，模块间的联系通过函数或过程调用实现</a:t>
            </a:r>
          </a:p>
          <a:p>
            <a:pPr>
              <a:lnSpc>
                <a:spcPct val="150000"/>
              </a:lnSpc>
            </a:pPr>
            <a:endParaRPr kumimoji="1" lang="zh-CN" altLang="en-US" dirty="0"/>
          </a:p>
        </p:txBody>
      </p:sp>
    </p:spTree>
    <p:extLst>
      <p:ext uri="{BB962C8B-B14F-4D97-AF65-F5344CB8AC3E}">
        <p14:creationId xmlns:p14="http://schemas.microsoft.com/office/powerpoint/2010/main" val="495995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1.3.2</a:t>
            </a:r>
            <a:r>
              <a:rPr kumimoji="1" lang="zh-CN" altLang="en-US" dirty="0" smtClean="0"/>
              <a:t> </a:t>
            </a:r>
            <a:r>
              <a:rPr kumimoji="1" lang="zh-CN" altLang="en-US" dirty="0"/>
              <a:t>操作系统内核</a:t>
            </a:r>
          </a:p>
        </p:txBody>
      </p:sp>
      <p:sp>
        <p:nvSpPr>
          <p:cNvPr id="3" name="Content Placeholder 2"/>
          <p:cNvSpPr>
            <a:spLocks noGrp="1"/>
          </p:cNvSpPr>
          <p:nvPr>
            <p:ph idx="1"/>
          </p:nvPr>
        </p:nvSpPr>
        <p:spPr/>
        <p:txBody>
          <a:bodyPr>
            <a:normAutofit lnSpcReduction="10000"/>
          </a:bodyPr>
          <a:lstStyle/>
          <a:p>
            <a:r>
              <a:rPr kumimoji="1" lang="zh-CN" altLang="en-US"/>
              <a:t>内核的功能</a:t>
            </a:r>
            <a:endParaRPr kumimoji="1" lang="en-US" altLang="zh-CN"/>
          </a:p>
          <a:p>
            <a:pPr lvl="1">
              <a:lnSpc>
                <a:spcPct val="150000"/>
              </a:lnSpc>
            </a:pPr>
            <a:r>
              <a:rPr kumimoji="1" lang="zh-CN" altLang="en-US">
                <a:solidFill>
                  <a:schemeClr val="accent1">
                    <a:lumMod val="75000"/>
                  </a:schemeClr>
                </a:solidFill>
              </a:rPr>
              <a:t>中断处理：</a:t>
            </a:r>
            <a:endParaRPr kumimoji="1" lang="en-US" altLang="zh-CN">
              <a:solidFill>
                <a:schemeClr val="accent1">
                  <a:lumMod val="75000"/>
                </a:schemeClr>
              </a:solidFill>
            </a:endParaRPr>
          </a:p>
          <a:p>
            <a:pPr lvl="2"/>
            <a:r>
              <a:rPr kumimoji="1" lang="zh-CN" altLang="en-US"/>
              <a:t>为了缩短屏蔽中断的时间，增加系统内的并发性，内核通常仅进行有限的、简短的处理：分析中断事件的类型和性质，进行必要的状态修改，然后交给内核之外的</a:t>
            </a:r>
            <a:r>
              <a:rPr kumimoji="1" lang="zh-CN" altLang="en-US">
                <a:solidFill>
                  <a:schemeClr val="accent1">
                    <a:lumMod val="75000"/>
                  </a:schemeClr>
                </a:solidFill>
              </a:rPr>
              <a:t>（可中断）</a:t>
            </a:r>
            <a:r>
              <a:rPr kumimoji="1" lang="zh-CN" altLang="en-US"/>
              <a:t>进程去处理</a:t>
            </a:r>
          </a:p>
          <a:p>
            <a:pPr lvl="1">
              <a:lnSpc>
                <a:spcPct val="150000"/>
              </a:lnSpc>
            </a:pPr>
            <a:r>
              <a:rPr kumimoji="1" lang="zh-CN" altLang="en-US">
                <a:solidFill>
                  <a:schemeClr val="accent1">
                    <a:lumMod val="75000"/>
                  </a:schemeClr>
                </a:solidFill>
              </a:rPr>
              <a:t>时钟管理：</a:t>
            </a:r>
            <a:r>
              <a:rPr kumimoji="1" lang="zh-CN" altLang="en-US"/>
              <a:t>时间片调度，定时唤醒等</a:t>
            </a:r>
          </a:p>
          <a:p>
            <a:pPr lvl="1">
              <a:lnSpc>
                <a:spcPct val="150000"/>
              </a:lnSpc>
            </a:pPr>
            <a:r>
              <a:rPr kumimoji="1" lang="zh-CN" altLang="en-US">
                <a:solidFill>
                  <a:schemeClr val="accent1">
                    <a:lumMod val="75000"/>
                  </a:schemeClr>
                </a:solidFill>
              </a:rPr>
              <a:t>短程调度：</a:t>
            </a:r>
            <a:r>
              <a:rPr kumimoji="1" lang="zh-CN" altLang="en-US"/>
              <a:t>主要职能是分配处理器，处理器转让，保护恢复现场等</a:t>
            </a:r>
            <a:endParaRPr kumimoji="1" lang="en-US" altLang="zh-CN"/>
          </a:p>
          <a:p>
            <a:pPr lvl="1">
              <a:lnSpc>
                <a:spcPct val="150000"/>
              </a:lnSpc>
            </a:pPr>
            <a:r>
              <a:rPr kumimoji="1" lang="zh-CN" altLang="en-US">
                <a:solidFill>
                  <a:schemeClr val="accent1">
                    <a:lumMod val="75000"/>
                  </a:schemeClr>
                </a:solidFill>
              </a:rPr>
              <a:t>原语管理：</a:t>
            </a:r>
            <a:endParaRPr kumimoji="1" lang="en-US" altLang="zh-CN">
              <a:solidFill>
                <a:schemeClr val="accent1">
                  <a:lumMod val="75000"/>
                </a:schemeClr>
              </a:solidFill>
            </a:endParaRPr>
          </a:p>
          <a:p>
            <a:pPr lvl="2"/>
            <a:r>
              <a:rPr kumimoji="1" lang="zh-CN" altLang="en-US"/>
              <a:t>原语是内核中实现某一功能的不可中断过程</a:t>
            </a:r>
          </a:p>
          <a:p>
            <a:pPr lvl="2"/>
            <a:r>
              <a:rPr kumimoji="1" lang="zh-CN" altLang="en-US"/>
              <a:t>原语由内核完成，系统调用由系统进程实现</a:t>
            </a:r>
          </a:p>
          <a:p>
            <a:endParaRPr kumimoji="1" lang="zh-CN" altLang="en-US"/>
          </a:p>
        </p:txBody>
      </p:sp>
    </p:spTree>
    <p:extLst>
      <p:ext uri="{BB962C8B-B14F-4D97-AF65-F5344CB8AC3E}">
        <p14:creationId xmlns:p14="http://schemas.microsoft.com/office/powerpoint/2010/main" val="1819359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1.3.2</a:t>
            </a:r>
            <a:r>
              <a:rPr kumimoji="1" lang="zh-CN" altLang="en-US" dirty="0" smtClean="0"/>
              <a:t> </a:t>
            </a:r>
            <a:r>
              <a:rPr kumimoji="1" lang="zh-CN" altLang="en-US" dirty="0"/>
              <a:t>操作系统内核</a:t>
            </a:r>
          </a:p>
        </p:txBody>
      </p:sp>
      <p:sp>
        <p:nvSpPr>
          <p:cNvPr id="3" name="Content Placeholder 2"/>
          <p:cNvSpPr>
            <a:spLocks noGrp="1"/>
          </p:cNvSpPr>
          <p:nvPr>
            <p:ph idx="1"/>
          </p:nvPr>
        </p:nvSpPr>
        <p:spPr/>
        <p:txBody>
          <a:bodyPr/>
          <a:lstStyle/>
          <a:p>
            <a:r>
              <a:rPr kumimoji="1" lang="zh-CN" altLang="en-US"/>
              <a:t>内核的属性</a:t>
            </a:r>
            <a:endParaRPr kumimoji="1" lang="en-US" altLang="zh-CN"/>
          </a:p>
          <a:p>
            <a:pPr marL="914400" lvl="1" indent="-457200">
              <a:buFont typeface="+mj-lt"/>
              <a:buAutoNum type="arabicPeriod"/>
            </a:pPr>
            <a:r>
              <a:rPr kumimoji="1" lang="zh-CN" altLang="en-US"/>
              <a:t>由中断驱动</a:t>
            </a:r>
          </a:p>
          <a:p>
            <a:pPr lvl="2"/>
            <a:r>
              <a:rPr kumimoji="1" lang="zh-CN" altLang="en-US"/>
              <a:t>只有当发生中断事件后由硬件交换程序状态字才引出操作系统的内核进行中断处理，且在处理完中断事件后内核自行退出</a:t>
            </a:r>
          </a:p>
          <a:p>
            <a:pPr marL="914400" lvl="1" indent="-457200">
              <a:buFont typeface="+mj-lt"/>
              <a:buAutoNum type="arabicPeriod"/>
            </a:pPr>
            <a:r>
              <a:rPr kumimoji="1" lang="zh-CN" altLang="en-US"/>
              <a:t>内核的执行是连续的</a:t>
            </a:r>
          </a:p>
          <a:p>
            <a:pPr lvl="2"/>
            <a:r>
              <a:rPr kumimoji="1" lang="zh-CN" altLang="en-US"/>
              <a:t>在内核执行期间不能插入</a:t>
            </a:r>
            <a:r>
              <a:rPr kumimoji="1" lang="zh-CN" altLang="en-US" u="sng">
                <a:solidFill>
                  <a:schemeClr val="accent1">
                    <a:lumMod val="75000"/>
                  </a:schemeClr>
                </a:solidFill>
              </a:rPr>
              <a:t>内核以外的程序</a:t>
            </a:r>
            <a:r>
              <a:rPr kumimoji="1" lang="zh-CN" altLang="en-US"/>
              <a:t>执行</a:t>
            </a:r>
            <a:endParaRPr kumimoji="1" lang="en-US" altLang="zh-CN"/>
          </a:p>
          <a:p>
            <a:pPr lvl="2"/>
            <a:r>
              <a:rPr kumimoji="1" lang="zh-CN" altLang="en-US"/>
              <a:t>可陷入到高级中断</a:t>
            </a:r>
          </a:p>
          <a:p>
            <a:pPr marL="914400" lvl="1" indent="-457200">
              <a:buFont typeface="+mj-lt"/>
              <a:buAutoNum type="arabicPeriod"/>
            </a:pPr>
            <a:r>
              <a:rPr kumimoji="1" lang="zh-CN" altLang="en-US"/>
              <a:t>可以在屏蔽中断状态下执行</a:t>
            </a:r>
          </a:p>
          <a:p>
            <a:pPr lvl="2"/>
            <a:r>
              <a:rPr kumimoji="1" lang="zh-CN" altLang="en-US"/>
              <a:t>在处理某个中断时，为避免中断的嵌套可能引起的错误，必须屏蔽该级中断</a:t>
            </a:r>
          </a:p>
          <a:p>
            <a:pPr marL="914400" lvl="1" indent="-457200">
              <a:buFont typeface="+mj-lt"/>
              <a:buAutoNum type="arabicPeriod"/>
            </a:pPr>
            <a:r>
              <a:rPr kumimoji="1" lang="zh-CN" altLang="en-US"/>
              <a:t>可以使用特权指令</a:t>
            </a:r>
          </a:p>
          <a:p>
            <a:pPr lvl="2"/>
            <a:r>
              <a:rPr kumimoji="1" lang="zh-CN" altLang="en-US"/>
              <a:t>现代计算机都提供常态和特态等多种机器工作状态，有一类指令称为特权指令，只允许在特态下使用，规定这类指令只允许内核使用，可防止系统出现混乱 </a:t>
            </a:r>
          </a:p>
          <a:p>
            <a:endParaRPr kumimoji="1" lang="zh-CN" altLang="en-US"/>
          </a:p>
        </p:txBody>
      </p:sp>
    </p:spTree>
    <p:extLst>
      <p:ext uri="{BB962C8B-B14F-4D97-AF65-F5344CB8AC3E}">
        <p14:creationId xmlns:p14="http://schemas.microsoft.com/office/powerpoint/2010/main" val="2108311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p:txBody>
          <a:bodyPr/>
          <a:lstStyle/>
          <a:p>
            <a:pPr>
              <a:lnSpc>
                <a:spcPct val="150000"/>
              </a:lnSpc>
            </a:pPr>
            <a:r>
              <a:rPr kumimoji="1" lang="zh-CN" altLang="en-US" dirty="0">
                <a:solidFill>
                  <a:schemeClr val="accent1">
                    <a:lumMod val="75000"/>
                  </a:schemeClr>
                </a:solidFill>
              </a:rPr>
              <a:t>单体式结构</a:t>
            </a:r>
            <a:endParaRPr kumimoji="1" lang="en-US" altLang="zh-CN" dirty="0">
              <a:solidFill>
                <a:schemeClr val="accent1">
                  <a:lumMod val="75000"/>
                </a:schemeClr>
              </a:solidFill>
            </a:endParaRPr>
          </a:p>
          <a:p>
            <a:pPr lvl="1">
              <a:lnSpc>
                <a:spcPct val="150000"/>
              </a:lnSpc>
            </a:pPr>
            <a:r>
              <a:rPr kumimoji="1" lang="zh-CN" altLang="en-US" dirty="0"/>
              <a:t>以功能模块为操作系统的基本单位</a:t>
            </a:r>
            <a:endParaRPr kumimoji="1" lang="en-US" altLang="zh-CN" dirty="0"/>
          </a:p>
          <a:p>
            <a:pPr lvl="2">
              <a:lnSpc>
                <a:spcPct val="150000"/>
              </a:lnSpc>
            </a:pPr>
            <a:r>
              <a:rPr kumimoji="1" lang="zh-CN" altLang="en-US" dirty="0"/>
              <a:t>每个模块有一定的独立功能，若干模块可协作完成某个功能</a:t>
            </a:r>
            <a:endParaRPr kumimoji="1" lang="en-US" altLang="zh-CN" dirty="0"/>
          </a:p>
          <a:p>
            <a:pPr lvl="2">
              <a:lnSpc>
                <a:spcPct val="150000"/>
              </a:lnSpc>
            </a:pPr>
            <a:r>
              <a:rPr kumimoji="1" lang="zh-CN" altLang="en-US" dirty="0"/>
              <a:t>模块间调用方法自由、随意，可不加控制</a:t>
            </a:r>
            <a:endParaRPr kumimoji="1" lang="en-US" altLang="zh-CN" dirty="0"/>
          </a:p>
          <a:p>
            <a:pPr lvl="2">
              <a:lnSpc>
                <a:spcPct val="150000"/>
              </a:lnSpc>
            </a:pPr>
            <a:r>
              <a:rPr kumimoji="1" lang="zh-CN" altLang="en-US" dirty="0"/>
              <a:t>模块分别设计、编码、调试</a:t>
            </a:r>
            <a:endParaRPr kumimoji="1" lang="en-US" altLang="zh-CN" dirty="0"/>
          </a:p>
        </p:txBody>
      </p:sp>
      <p:sp>
        <p:nvSpPr>
          <p:cNvPr id="5" name="Rounded Rectangle 4"/>
          <p:cNvSpPr/>
          <p:nvPr/>
        </p:nvSpPr>
        <p:spPr>
          <a:xfrm>
            <a:off x="1003983" y="4488355"/>
            <a:ext cx="1863306" cy="2185426"/>
          </a:xfrm>
          <a:prstGeom prst="roundRect">
            <a:avLst>
              <a:gd name="adj" fmla="val 7756"/>
            </a:avLst>
          </a:prstGeom>
          <a:solidFill>
            <a:schemeClr val="accent6">
              <a:lumMod val="20000"/>
              <a:lumOff val="80000"/>
            </a:schemeClr>
          </a:solidFill>
        </p:spPr>
        <p:txBody>
          <a:bodyPr wrap="square" anchor="ctr">
            <a:noAutofit/>
          </a:bodyPr>
          <a:lstStyle/>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结构紧密</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组合方便</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灵活性高</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系统效率高</a:t>
            </a:r>
          </a:p>
        </p:txBody>
      </p:sp>
      <p:sp>
        <p:nvSpPr>
          <p:cNvPr id="6" name="Rounded Rectangle 5"/>
          <p:cNvSpPr/>
          <p:nvPr/>
        </p:nvSpPr>
        <p:spPr>
          <a:xfrm>
            <a:off x="3125859" y="4488355"/>
            <a:ext cx="2440927" cy="2185426"/>
          </a:xfrm>
          <a:prstGeom prst="roundRect">
            <a:avLst>
              <a:gd name="adj" fmla="val 7756"/>
            </a:avLst>
          </a:prstGeom>
          <a:solidFill>
            <a:schemeClr val="accent2">
              <a:lumMod val="20000"/>
              <a:lumOff val="80000"/>
            </a:schemeClr>
          </a:solidFill>
        </p:spPr>
        <p:txBody>
          <a:bodyPr wrap="square" anchor="ctr">
            <a:noAutofit/>
          </a:bodyPr>
          <a:lstStyle/>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模块独立性差</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模块间调用关系复杂</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系统结构不清晰</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难以保证系统正确性</a:t>
            </a:r>
          </a:p>
        </p:txBody>
      </p:sp>
      <p:grpSp>
        <p:nvGrpSpPr>
          <p:cNvPr id="26" name="Group 25"/>
          <p:cNvGrpSpPr/>
          <p:nvPr/>
        </p:nvGrpSpPr>
        <p:grpSpPr>
          <a:xfrm>
            <a:off x="5912330" y="4297177"/>
            <a:ext cx="3038475" cy="2371725"/>
            <a:chOff x="5912330" y="4297177"/>
            <a:chExt cx="3038475" cy="2371725"/>
          </a:xfrm>
        </p:grpSpPr>
        <p:pic>
          <p:nvPicPr>
            <p:cNvPr id="4" name="Picture 2" descr="https://www.ibm.com/developerworks/cn/linux/l-linux-kernel/figur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330" y="4297177"/>
              <a:ext cx="3038475" cy="23717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V="1">
              <a:off x="6571621" y="5968721"/>
              <a:ext cx="411983" cy="803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397260" y="5447882"/>
              <a:ext cx="411983" cy="803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072175" y="5700767"/>
              <a:ext cx="16748" cy="32824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7033846" y="5687368"/>
              <a:ext cx="532563" cy="32154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033846" y="5124659"/>
              <a:ext cx="221064" cy="3315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425732" y="4963886"/>
              <a:ext cx="452176" cy="8038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088923" y="5134708"/>
              <a:ext cx="70339" cy="43207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260124" y="4923692"/>
              <a:ext cx="532562" cy="109527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5433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1.3.3</a:t>
            </a:r>
            <a:r>
              <a:rPr kumimoji="1" lang="zh-CN" altLang="en-US" dirty="0" smtClean="0"/>
              <a:t> </a:t>
            </a:r>
            <a:r>
              <a:rPr kumimoji="1" lang="zh-CN" altLang="en-US" dirty="0"/>
              <a:t>操作系统结构分类</a:t>
            </a:r>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层次式结构</a:t>
            </a:r>
            <a:endParaRPr kumimoji="1" lang="en-US" altLang="zh-CN">
              <a:solidFill>
                <a:schemeClr val="accent1">
                  <a:lumMod val="75000"/>
                </a:schemeClr>
              </a:solidFill>
            </a:endParaRPr>
          </a:p>
          <a:p>
            <a:pPr lvl="1">
              <a:lnSpc>
                <a:spcPct val="150000"/>
              </a:lnSpc>
            </a:pPr>
            <a:r>
              <a:rPr kumimoji="1" lang="zh-CN" altLang="en-US"/>
              <a:t>把操作系统划分为内核和模块（进程）</a:t>
            </a:r>
            <a:endParaRPr kumimoji="1" lang="en-US" altLang="zh-CN"/>
          </a:p>
          <a:p>
            <a:pPr lvl="1">
              <a:lnSpc>
                <a:spcPct val="150000"/>
              </a:lnSpc>
            </a:pPr>
            <a:r>
              <a:rPr kumimoji="1" lang="zh-CN" altLang="en-US"/>
              <a:t>模块（进程）按功能调用次序排列成层次</a:t>
            </a:r>
            <a:endParaRPr kumimoji="1" lang="en-US" altLang="zh-CN"/>
          </a:p>
          <a:p>
            <a:pPr lvl="2">
              <a:lnSpc>
                <a:spcPct val="150000"/>
              </a:lnSpc>
            </a:pPr>
            <a:r>
              <a:rPr kumimoji="1" lang="zh-CN" altLang="en-US"/>
              <a:t>层次间只能单向依赖和调用，高层可调用低层功能，反之不能</a:t>
            </a:r>
            <a:endParaRPr kumimoji="1" lang="en-US" altLang="zh-CN"/>
          </a:p>
          <a:p>
            <a:pPr lvl="2">
              <a:lnSpc>
                <a:spcPct val="150000"/>
              </a:lnSpc>
            </a:pPr>
            <a:r>
              <a:rPr kumimoji="1" lang="zh-CN" altLang="en-US"/>
              <a:t>层次间不构成循环调用关系</a:t>
            </a:r>
            <a:endParaRPr kumimoji="1" lang="en-US" altLang="zh-CN"/>
          </a:p>
          <a:p>
            <a:pPr lvl="1">
              <a:lnSpc>
                <a:spcPct val="150000"/>
              </a:lnSpc>
            </a:pPr>
            <a:endParaRPr kumimoji="1" lang="en-US" altLang="zh-CN"/>
          </a:p>
          <a:p>
            <a:pPr lvl="2">
              <a:lnSpc>
                <a:spcPct val="150000"/>
              </a:lnSpc>
            </a:pPr>
            <a:endParaRPr kumimoji="1" lang="zh-CN" altLang="en-US"/>
          </a:p>
        </p:txBody>
      </p:sp>
      <p:pic>
        <p:nvPicPr>
          <p:cNvPr id="4" name="Picture 2" descr="https://www.ibm.com/developerworks/cn/linux/l-linux-kernel/figur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2330" y="4297177"/>
            <a:ext cx="3038475" cy="237172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720861" y="4752870"/>
            <a:ext cx="3326004" cy="1068476"/>
            <a:chOff x="5720861" y="4752870"/>
            <a:chExt cx="3326004" cy="1068476"/>
          </a:xfrm>
        </p:grpSpPr>
        <p:cxnSp>
          <p:nvCxnSpPr>
            <p:cNvPr id="6" name="Straight Connector 5"/>
            <p:cNvCxnSpPr/>
            <p:nvPr/>
          </p:nvCxnSpPr>
          <p:spPr>
            <a:xfrm>
              <a:off x="5720861" y="4752870"/>
              <a:ext cx="3326004"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20861" y="5287108"/>
              <a:ext cx="3326004"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20861" y="5821346"/>
              <a:ext cx="3326004"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8088923" y="5657222"/>
            <a:ext cx="0" cy="37178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342185" y="5104563"/>
            <a:ext cx="0" cy="37178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348696" y="5104563"/>
            <a:ext cx="438777" cy="38518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86954" y="4625591"/>
            <a:ext cx="0" cy="37178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362281" y="5657222"/>
            <a:ext cx="0" cy="37178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63675" y="4488355"/>
            <a:ext cx="2270928" cy="2185426"/>
          </a:xfrm>
          <a:prstGeom prst="roundRect">
            <a:avLst>
              <a:gd name="adj" fmla="val 7756"/>
            </a:avLst>
          </a:prstGeom>
          <a:solidFill>
            <a:schemeClr val="accent6">
              <a:lumMod val="20000"/>
              <a:lumOff val="80000"/>
            </a:schemeClr>
          </a:solidFill>
        </p:spPr>
        <p:txBody>
          <a:bodyPr wrap="square" anchor="ctr">
            <a:noAutofit/>
          </a:bodyPr>
          <a:lstStyle/>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规范层次依赖和调用关系</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系统接口少、简单</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逐层保证正确性</a:t>
            </a:r>
            <a:endParaRPr kumimoji="1" lang="en-US" altLang="zh-CN" sz="1600">
              <a:latin typeface="Microsoft YaHei" charset="-122"/>
              <a:ea typeface="Microsoft YaHei" charset="-122"/>
              <a:cs typeface="Microsoft YaHei" charset="-122"/>
            </a:endParaRPr>
          </a:p>
        </p:txBody>
      </p:sp>
      <p:sp>
        <p:nvSpPr>
          <p:cNvPr id="21" name="Rounded Rectangle 20"/>
          <p:cNvSpPr/>
          <p:nvPr/>
        </p:nvSpPr>
        <p:spPr>
          <a:xfrm>
            <a:off x="3125859" y="4488355"/>
            <a:ext cx="2440927" cy="2185426"/>
          </a:xfrm>
          <a:prstGeom prst="roundRect">
            <a:avLst>
              <a:gd name="adj" fmla="val 7756"/>
            </a:avLst>
          </a:prstGeom>
          <a:solidFill>
            <a:schemeClr val="accent2">
              <a:lumMod val="20000"/>
              <a:lumOff val="80000"/>
            </a:schemeClr>
          </a:solidFill>
        </p:spPr>
        <p:txBody>
          <a:bodyPr wrap="square" anchor="ctr">
            <a:noAutofit/>
          </a:bodyPr>
          <a:lstStyle/>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层次间通信开销较大</a:t>
            </a:r>
            <a:endParaRPr kumimoji="1" lang="en-US" altLang="zh-CN" sz="1600">
              <a:latin typeface="Microsoft YaHei" charset="-122"/>
              <a:ea typeface="Microsoft YaHei" charset="-122"/>
              <a:cs typeface="Microsoft YaHei" charset="-122"/>
            </a:endParaRPr>
          </a:p>
          <a:p>
            <a:pPr marL="285750" indent="-285750">
              <a:lnSpc>
                <a:spcPct val="150000"/>
              </a:lnSpc>
              <a:buClr>
                <a:schemeClr val="folHlink"/>
              </a:buClr>
              <a:buSzPct val="60000"/>
              <a:buFont typeface="Wingdings" charset="2"/>
              <a:buChar char="l"/>
            </a:pPr>
            <a:r>
              <a:rPr kumimoji="1" lang="zh-CN" altLang="en-US" sz="1600">
                <a:latin typeface="Microsoft YaHei" charset="-122"/>
                <a:ea typeface="Microsoft YaHei" charset="-122"/>
                <a:cs typeface="Microsoft YaHei" charset="-122"/>
              </a:rPr>
              <a:t>影响系统效率</a:t>
            </a:r>
          </a:p>
        </p:txBody>
      </p:sp>
    </p:spTree>
    <p:extLst>
      <p:ext uri="{BB962C8B-B14F-4D97-AF65-F5344CB8AC3E}">
        <p14:creationId xmlns:p14="http://schemas.microsoft.com/office/powerpoint/2010/main" val="1308001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F81299E0-97B9-3C4B-B861-223E5F621EE7}" vid="{47B4F5F2-6D0C-B24E-99AE-C52AAAC473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河海大学_操作系统2</Template>
  <TotalTime>558</TotalTime>
  <Words>2068</Words>
  <Application>Microsoft Office PowerPoint</Application>
  <PresentationFormat>全屏显示(4:3)</PresentationFormat>
  <Paragraphs>291</Paragraphs>
  <Slides>31</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DengXian</vt:lpstr>
      <vt:lpstr>SimHei</vt:lpstr>
      <vt:lpstr>隶书</vt:lpstr>
      <vt:lpstr>宋体</vt:lpstr>
      <vt:lpstr>Microsoft YaHei</vt:lpstr>
      <vt:lpstr>Arial</vt:lpstr>
      <vt:lpstr>Calibri</vt:lpstr>
      <vt:lpstr>Times New Roman</vt:lpstr>
      <vt:lpstr>Wingdings</vt:lpstr>
      <vt:lpstr>Office Theme</vt:lpstr>
      <vt:lpstr>1.3  操作系统结构和运行模型</vt:lpstr>
      <vt:lpstr>1.3  操作系统结构和运行模型</vt:lpstr>
      <vt:lpstr>1.3  操作系统结构和运行模型</vt:lpstr>
      <vt:lpstr>1.3 .1 操作系统结构设计</vt:lpstr>
      <vt:lpstr>1.3.2 操作系统内核</vt:lpstr>
      <vt:lpstr>1.3.2 操作系统内核</vt:lpstr>
      <vt:lpstr>1.3.2 操作系统内核</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1.3.3 操作系统结构分类</vt:lpstr>
      <vt:lpstr>PowerPoint 演示文稿</vt:lpstr>
      <vt:lpstr>回顾</vt:lpstr>
      <vt:lpstr>回顾</vt:lpstr>
      <vt:lpstr>1.3.4 操作系统运行模型</vt:lpstr>
      <vt:lpstr>1.3.4 操作系统运行模型</vt:lpstr>
      <vt:lpstr>1.3.4 操作系统运行模型</vt:lpstr>
      <vt:lpstr>1.3.4 操作系统运行模型</vt:lpstr>
      <vt:lpstr>1.3.4 操作系统运行模型</vt:lpstr>
      <vt:lpstr>1.3.4 操作系统运行模型</vt:lpstr>
      <vt:lpstr>第一章作业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操作系统结构和运行模型</dc:title>
  <dc:creator>陆佳民</dc:creator>
  <cp:lastModifiedBy>pchzhang</cp:lastModifiedBy>
  <cp:revision>124</cp:revision>
  <dcterms:created xsi:type="dcterms:W3CDTF">2017-09-13T06:15:59Z</dcterms:created>
  <dcterms:modified xsi:type="dcterms:W3CDTF">2019-09-07T01:21:59Z</dcterms:modified>
</cp:coreProperties>
</file>