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7"/>
  </p:notesMasterIdLst>
  <p:sldIdLst>
    <p:sldId id="256" r:id="rId2"/>
    <p:sldId id="258"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6" r:id="rId17"/>
    <p:sldId id="275" r:id="rId18"/>
    <p:sldId id="279" r:id="rId19"/>
    <p:sldId id="281" r:id="rId20"/>
    <p:sldId id="282" r:id="rId21"/>
    <p:sldId id="283" r:id="rId22"/>
    <p:sldId id="284" r:id="rId23"/>
    <p:sldId id="291" r:id="rId24"/>
    <p:sldId id="288" r:id="rId25"/>
    <p:sldId id="287" r:id="rId26"/>
    <p:sldId id="285" r:id="rId27"/>
    <p:sldId id="286" r:id="rId28"/>
    <p:sldId id="289" r:id="rId29"/>
    <p:sldId id="290" r:id="rId30"/>
    <p:sldId id="294" r:id="rId31"/>
    <p:sldId id="295" r:id="rId32"/>
    <p:sldId id="292" r:id="rId33"/>
    <p:sldId id="296" r:id="rId34"/>
    <p:sldId id="293" r:id="rId35"/>
    <p:sldId id="29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790"/>
    <p:restoredTop sz="95513"/>
  </p:normalViewPr>
  <p:slideViewPr>
    <p:cSldViewPr snapToGrid="0" snapToObjects="1">
      <p:cViewPr varScale="1">
        <p:scale>
          <a:sx n="64" d="100"/>
          <a:sy n="64" d="100"/>
        </p:scale>
        <p:origin x="7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0C316E-D946-1B42-840D-5E7B61952012}" type="doc">
      <dgm:prSet loTypeId="urn:microsoft.com/office/officeart/2005/8/layout/list1" loCatId="" qsTypeId="urn:microsoft.com/office/officeart/2005/8/quickstyle/simple1" qsCatId="simple" csTypeId="urn:microsoft.com/office/officeart/2005/8/colors/accent2_2" csCatId="accent2" phldr="1"/>
      <dgm:spPr/>
      <dgm:t>
        <a:bodyPr/>
        <a:lstStyle/>
        <a:p>
          <a:endParaRPr lang="zh-CN" altLang="en-US"/>
        </a:p>
      </dgm:t>
    </dgm:pt>
    <dgm:pt modelId="{AB38E319-073E-D84A-93D8-60A5E0C45DC7}">
      <dgm:prSet phldrT="[Text]"/>
      <dgm:spPr>
        <a:solidFill>
          <a:srgbClr val="E94C21"/>
        </a:solidFill>
      </dgm:spPr>
      <dgm:t>
        <a:bodyPr/>
        <a:lstStyle/>
        <a:p>
          <a:r>
            <a:rPr lang="en-US" altLang="zh-CN">
              <a:latin typeface="Microsoft YaHei" charset="-122"/>
              <a:ea typeface="Microsoft YaHei" charset="-122"/>
              <a:cs typeface="Microsoft YaHei" charset="-122"/>
            </a:rPr>
            <a:t>2.2.1</a:t>
          </a:r>
          <a:r>
            <a:rPr lang="zh-CN" altLang="en-US">
              <a:latin typeface="Microsoft YaHei" charset="-122"/>
              <a:ea typeface="Microsoft YaHei" charset="-122"/>
              <a:cs typeface="Microsoft YaHei" charset="-122"/>
            </a:rPr>
            <a:t> 中断概念</a:t>
          </a:r>
        </a:p>
      </dgm:t>
    </dgm:pt>
    <dgm:pt modelId="{ABA242D7-66F6-BE4F-9CCF-75BDC9A1AAF3}" type="parTrans" cxnId="{E373B7DF-C8F5-794E-8B4A-C1E7CEAE34BE}">
      <dgm:prSet/>
      <dgm:spPr/>
      <dgm:t>
        <a:bodyPr/>
        <a:lstStyle/>
        <a:p>
          <a:endParaRPr lang="zh-CN" altLang="en-US">
            <a:latin typeface="Microsoft YaHei" charset="-122"/>
            <a:ea typeface="Microsoft YaHei" charset="-122"/>
            <a:cs typeface="Microsoft YaHei" charset="-122"/>
          </a:endParaRPr>
        </a:p>
      </dgm:t>
    </dgm:pt>
    <dgm:pt modelId="{EA4672B4-CEB0-BE4A-9A8E-0D4634F5FFD1}" type="sibTrans" cxnId="{E373B7DF-C8F5-794E-8B4A-C1E7CEAE34BE}">
      <dgm:prSet/>
      <dgm:spPr/>
      <dgm:t>
        <a:bodyPr/>
        <a:lstStyle/>
        <a:p>
          <a:endParaRPr lang="zh-CN" altLang="en-US">
            <a:latin typeface="Microsoft YaHei" charset="-122"/>
            <a:ea typeface="Microsoft YaHei" charset="-122"/>
            <a:cs typeface="Microsoft YaHei" charset="-122"/>
          </a:endParaRPr>
        </a:p>
      </dgm:t>
    </dgm:pt>
    <dgm:pt modelId="{65C69680-77DD-6F43-93A9-80032937D879}">
      <dgm:prSet phldrT="[Text]"/>
      <dgm:spPr>
        <a:solidFill>
          <a:srgbClr val="E94C21"/>
        </a:solidFill>
      </dgm:spPr>
      <dgm:t>
        <a:bodyPr/>
        <a:lstStyle/>
        <a:p>
          <a:r>
            <a:rPr lang="en-US" altLang="zh-CN">
              <a:latin typeface="Microsoft YaHei" charset="-122"/>
              <a:ea typeface="Microsoft YaHei" charset="-122"/>
              <a:cs typeface="Microsoft YaHei" charset="-122"/>
            </a:rPr>
            <a:t>2.2.2</a:t>
          </a:r>
          <a:r>
            <a:rPr lang="zh-CN" altLang="en-US">
              <a:latin typeface="Microsoft YaHei" charset="-122"/>
              <a:ea typeface="Microsoft YaHei" charset="-122"/>
              <a:cs typeface="Microsoft YaHei" charset="-122"/>
            </a:rPr>
            <a:t> 中断源分类</a:t>
          </a:r>
        </a:p>
      </dgm:t>
    </dgm:pt>
    <dgm:pt modelId="{3D8AC707-527A-E344-8A69-7241661498BA}" type="parTrans" cxnId="{FC774FC8-D19D-7545-8583-B065F9D060EC}">
      <dgm:prSet/>
      <dgm:spPr/>
      <dgm:t>
        <a:bodyPr/>
        <a:lstStyle/>
        <a:p>
          <a:endParaRPr lang="zh-CN" altLang="en-US">
            <a:latin typeface="Microsoft YaHei" charset="-122"/>
            <a:ea typeface="Microsoft YaHei" charset="-122"/>
            <a:cs typeface="Microsoft YaHei" charset="-122"/>
          </a:endParaRPr>
        </a:p>
      </dgm:t>
    </dgm:pt>
    <dgm:pt modelId="{FF734972-CBF2-D142-8586-B291B51457E5}" type="sibTrans" cxnId="{FC774FC8-D19D-7545-8583-B065F9D060EC}">
      <dgm:prSet/>
      <dgm:spPr/>
      <dgm:t>
        <a:bodyPr/>
        <a:lstStyle/>
        <a:p>
          <a:endParaRPr lang="zh-CN" altLang="en-US">
            <a:latin typeface="Microsoft YaHei" charset="-122"/>
            <a:ea typeface="Microsoft YaHei" charset="-122"/>
            <a:cs typeface="Microsoft YaHei" charset="-122"/>
          </a:endParaRPr>
        </a:p>
      </dgm:t>
    </dgm:pt>
    <dgm:pt modelId="{728D5F9B-44D2-9541-AFEE-3A88AB7DF470}">
      <dgm:prSet phldrT="[Text]"/>
      <dgm:spPr>
        <a:solidFill>
          <a:srgbClr val="E94C21"/>
        </a:solidFill>
      </dgm:spPr>
      <dgm:t>
        <a:bodyPr/>
        <a:lstStyle/>
        <a:p>
          <a:r>
            <a:rPr lang="en-US" altLang="zh-CN">
              <a:latin typeface="Microsoft YaHei" charset="-122"/>
              <a:ea typeface="Microsoft YaHei" charset="-122"/>
              <a:cs typeface="Microsoft YaHei" charset="-122"/>
            </a:rPr>
            <a:t>2.2.3</a:t>
          </a:r>
          <a:r>
            <a:rPr lang="zh-CN" altLang="en-US">
              <a:latin typeface="Microsoft YaHei" charset="-122"/>
              <a:ea typeface="Microsoft YaHei" charset="-122"/>
              <a:cs typeface="Microsoft YaHei" charset="-122"/>
            </a:rPr>
            <a:t> 中断和异常的响应及服务</a:t>
          </a:r>
        </a:p>
      </dgm:t>
    </dgm:pt>
    <dgm:pt modelId="{3C6939E7-7C1F-5D45-90A9-209A9C8C9D0F}" type="parTrans" cxnId="{A06D357D-F578-E944-8AC7-27298D0D781F}">
      <dgm:prSet/>
      <dgm:spPr/>
      <dgm:t>
        <a:bodyPr/>
        <a:lstStyle/>
        <a:p>
          <a:endParaRPr lang="zh-CN" altLang="en-US"/>
        </a:p>
      </dgm:t>
    </dgm:pt>
    <dgm:pt modelId="{8DE73337-8EF6-C64A-B81A-BD3FE79D5E8F}" type="sibTrans" cxnId="{A06D357D-F578-E944-8AC7-27298D0D781F}">
      <dgm:prSet/>
      <dgm:spPr/>
      <dgm:t>
        <a:bodyPr/>
        <a:lstStyle/>
        <a:p>
          <a:endParaRPr lang="zh-CN" altLang="en-US"/>
        </a:p>
      </dgm:t>
    </dgm:pt>
    <dgm:pt modelId="{C0C26E34-23CF-6647-B178-E81FAB0940D2}">
      <dgm:prSet phldrT="[Text]"/>
      <dgm:spPr>
        <a:solidFill>
          <a:srgbClr val="E94C21"/>
        </a:solidFill>
      </dgm:spPr>
      <dgm:t>
        <a:bodyPr/>
        <a:lstStyle/>
        <a:p>
          <a:r>
            <a:rPr lang="en-US" altLang="zh-CN">
              <a:latin typeface="Microsoft YaHei" charset="-122"/>
              <a:ea typeface="Microsoft YaHei" charset="-122"/>
              <a:cs typeface="Microsoft YaHei" charset="-122"/>
            </a:rPr>
            <a:t>2.2.4</a:t>
          </a:r>
          <a:r>
            <a:rPr lang="zh-CN" altLang="en-US">
              <a:latin typeface="Microsoft YaHei" charset="-122"/>
              <a:ea typeface="Microsoft YaHei" charset="-122"/>
              <a:cs typeface="Microsoft YaHei" charset="-122"/>
            </a:rPr>
            <a:t> 中断事件处理原则</a:t>
          </a:r>
        </a:p>
      </dgm:t>
    </dgm:pt>
    <dgm:pt modelId="{54144F03-9666-8D4F-AEBC-E27831195417}" type="parTrans" cxnId="{15F16AC1-50BF-B344-BC6B-9E9BA487064D}">
      <dgm:prSet/>
      <dgm:spPr/>
      <dgm:t>
        <a:bodyPr/>
        <a:lstStyle/>
        <a:p>
          <a:endParaRPr lang="zh-CN" altLang="en-US"/>
        </a:p>
      </dgm:t>
    </dgm:pt>
    <dgm:pt modelId="{4BBAB97F-A6FD-AA49-85ED-B8DB2784CBA3}" type="sibTrans" cxnId="{15F16AC1-50BF-B344-BC6B-9E9BA487064D}">
      <dgm:prSet/>
      <dgm:spPr/>
      <dgm:t>
        <a:bodyPr/>
        <a:lstStyle/>
        <a:p>
          <a:endParaRPr lang="zh-CN" altLang="en-US"/>
        </a:p>
      </dgm:t>
    </dgm:pt>
    <dgm:pt modelId="{9C0A260D-F04E-4C46-B10D-29BE79008C1D}">
      <dgm:prSet phldrT="[Text]"/>
      <dgm:spPr>
        <a:solidFill>
          <a:srgbClr val="E94C21"/>
        </a:solidFill>
      </dgm:spPr>
      <dgm:t>
        <a:bodyPr/>
        <a:lstStyle/>
        <a:p>
          <a:r>
            <a:rPr lang="en-US" altLang="zh-CN">
              <a:latin typeface="Microsoft YaHei" charset="-122"/>
              <a:ea typeface="Microsoft YaHei" charset="-122"/>
              <a:cs typeface="Microsoft YaHei" charset="-122"/>
            </a:rPr>
            <a:t>2.2.5</a:t>
          </a:r>
          <a:r>
            <a:rPr lang="zh-CN" altLang="en-US">
              <a:latin typeface="Microsoft YaHei" charset="-122"/>
              <a:ea typeface="Microsoft YaHei" charset="-122"/>
              <a:cs typeface="Microsoft YaHei" charset="-122"/>
            </a:rPr>
            <a:t> 中断优先级和多重中断</a:t>
          </a:r>
        </a:p>
      </dgm:t>
    </dgm:pt>
    <dgm:pt modelId="{733598E6-31E5-DE41-B98C-DEFF57CD19DE}" type="parTrans" cxnId="{7B201E55-D531-5F40-A596-6290E3ED86A7}">
      <dgm:prSet/>
      <dgm:spPr/>
      <dgm:t>
        <a:bodyPr/>
        <a:lstStyle/>
        <a:p>
          <a:endParaRPr lang="zh-CN" altLang="en-US"/>
        </a:p>
      </dgm:t>
    </dgm:pt>
    <dgm:pt modelId="{4CA7DAC3-4B1E-9748-B49B-1E6F2EAECD0A}" type="sibTrans" cxnId="{7B201E55-D531-5F40-A596-6290E3ED86A7}">
      <dgm:prSet/>
      <dgm:spPr/>
      <dgm:t>
        <a:bodyPr/>
        <a:lstStyle/>
        <a:p>
          <a:endParaRPr lang="zh-CN" altLang="en-US"/>
        </a:p>
      </dgm:t>
    </dgm:pt>
    <dgm:pt modelId="{0642AD0F-010D-5649-86A7-902C790FA427}" type="pres">
      <dgm:prSet presAssocID="{A60C316E-D946-1B42-840D-5E7B61952012}" presName="linear" presStyleCnt="0">
        <dgm:presLayoutVars>
          <dgm:dir/>
          <dgm:animLvl val="lvl"/>
          <dgm:resizeHandles val="exact"/>
        </dgm:presLayoutVars>
      </dgm:prSet>
      <dgm:spPr/>
      <dgm:t>
        <a:bodyPr/>
        <a:lstStyle/>
        <a:p>
          <a:endParaRPr lang="zh-CN" altLang="en-US"/>
        </a:p>
      </dgm:t>
    </dgm:pt>
    <dgm:pt modelId="{6BF82C7D-84A5-C64D-A6C2-2404D6CA0E52}" type="pres">
      <dgm:prSet presAssocID="{AB38E319-073E-D84A-93D8-60A5E0C45DC7}" presName="parentLin" presStyleCnt="0"/>
      <dgm:spPr/>
    </dgm:pt>
    <dgm:pt modelId="{409DB1C0-409B-4A49-AF25-3A806FCE88A7}" type="pres">
      <dgm:prSet presAssocID="{AB38E319-073E-D84A-93D8-60A5E0C45DC7}" presName="parentLeftMargin" presStyleLbl="node1" presStyleIdx="0" presStyleCnt="5"/>
      <dgm:spPr/>
      <dgm:t>
        <a:bodyPr/>
        <a:lstStyle/>
        <a:p>
          <a:endParaRPr lang="zh-CN" altLang="en-US"/>
        </a:p>
      </dgm:t>
    </dgm:pt>
    <dgm:pt modelId="{9BB94DEB-90EE-4D47-B912-FECC408B31CA}" type="pres">
      <dgm:prSet presAssocID="{AB38E319-073E-D84A-93D8-60A5E0C45DC7}" presName="parentText" presStyleLbl="node1" presStyleIdx="0" presStyleCnt="5">
        <dgm:presLayoutVars>
          <dgm:chMax val="0"/>
          <dgm:bulletEnabled val="1"/>
        </dgm:presLayoutVars>
      </dgm:prSet>
      <dgm:spPr/>
      <dgm:t>
        <a:bodyPr/>
        <a:lstStyle/>
        <a:p>
          <a:endParaRPr lang="zh-CN" altLang="en-US"/>
        </a:p>
      </dgm:t>
    </dgm:pt>
    <dgm:pt modelId="{2AE45FF9-C85C-4B42-8F49-10CF81D3AADB}" type="pres">
      <dgm:prSet presAssocID="{AB38E319-073E-D84A-93D8-60A5E0C45DC7}" presName="negativeSpace" presStyleCnt="0"/>
      <dgm:spPr/>
    </dgm:pt>
    <dgm:pt modelId="{44B30C22-B10A-4C4D-8556-CC447B469CA5}" type="pres">
      <dgm:prSet presAssocID="{AB38E319-073E-D84A-93D8-60A5E0C45DC7}" presName="childText" presStyleLbl="conFgAcc1" presStyleIdx="0" presStyleCnt="5">
        <dgm:presLayoutVars>
          <dgm:bulletEnabled val="1"/>
        </dgm:presLayoutVars>
      </dgm:prSet>
      <dgm:spPr/>
    </dgm:pt>
    <dgm:pt modelId="{B153248E-99F6-8A47-A8B6-A7A65F679395}" type="pres">
      <dgm:prSet presAssocID="{EA4672B4-CEB0-BE4A-9A8E-0D4634F5FFD1}" presName="spaceBetweenRectangles" presStyleCnt="0"/>
      <dgm:spPr/>
    </dgm:pt>
    <dgm:pt modelId="{D2E69320-5FCE-A948-8A42-BFC4E41A1998}" type="pres">
      <dgm:prSet presAssocID="{65C69680-77DD-6F43-93A9-80032937D879}" presName="parentLin" presStyleCnt="0"/>
      <dgm:spPr/>
    </dgm:pt>
    <dgm:pt modelId="{BF636634-8997-1C4C-B909-47AC1D88F1ED}" type="pres">
      <dgm:prSet presAssocID="{65C69680-77DD-6F43-93A9-80032937D879}" presName="parentLeftMargin" presStyleLbl="node1" presStyleIdx="0" presStyleCnt="5"/>
      <dgm:spPr/>
      <dgm:t>
        <a:bodyPr/>
        <a:lstStyle/>
        <a:p>
          <a:endParaRPr lang="zh-CN" altLang="en-US"/>
        </a:p>
      </dgm:t>
    </dgm:pt>
    <dgm:pt modelId="{AD1FC832-011E-8C4A-8124-89B66DFBFBD8}" type="pres">
      <dgm:prSet presAssocID="{65C69680-77DD-6F43-93A9-80032937D879}" presName="parentText" presStyleLbl="node1" presStyleIdx="1" presStyleCnt="5">
        <dgm:presLayoutVars>
          <dgm:chMax val="0"/>
          <dgm:bulletEnabled val="1"/>
        </dgm:presLayoutVars>
      </dgm:prSet>
      <dgm:spPr/>
      <dgm:t>
        <a:bodyPr/>
        <a:lstStyle/>
        <a:p>
          <a:endParaRPr lang="zh-CN" altLang="en-US"/>
        </a:p>
      </dgm:t>
    </dgm:pt>
    <dgm:pt modelId="{41144538-6793-DE44-ACB9-101368304A44}" type="pres">
      <dgm:prSet presAssocID="{65C69680-77DD-6F43-93A9-80032937D879}" presName="negativeSpace" presStyleCnt="0"/>
      <dgm:spPr/>
    </dgm:pt>
    <dgm:pt modelId="{37A7BF17-BDD0-1F49-8F16-012968F9C1B4}" type="pres">
      <dgm:prSet presAssocID="{65C69680-77DD-6F43-93A9-80032937D879}" presName="childText" presStyleLbl="conFgAcc1" presStyleIdx="1" presStyleCnt="5">
        <dgm:presLayoutVars>
          <dgm:bulletEnabled val="1"/>
        </dgm:presLayoutVars>
      </dgm:prSet>
      <dgm:spPr/>
    </dgm:pt>
    <dgm:pt modelId="{5710E4DC-9086-024A-BC89-667F0F8FEF46}" type="pres">
      <dgm:prSet presAssocID="{FF734972-CBF2-D142-8586-B291B51457E5}" presName="spaceBetweenRectangles" presStyleCnt="0"/>
      <dgm:spPr/>
    </dgm:pt>
    <dgm:pt modelId="{F20DC7A0-23D1-294F-B03A-78558664C1C8}" type="pres">
      <dgm:prSet presAssocID="{728D5F9B-44D2-9541-AFEE-3A88AB7DF470}" presName="parentLin" presStyleCnt="0"/>
      <dgm:spPr/>
    </dgm:pt>
    <dgm:pt modelId="{76B4EEBD-099E-4246-9FD9-2B8EE78C4B87}" type="pres">
      <dgm:prSet presAssocID="{728D5F9B-44D2-9541-AFEE-3A88AB7DF470}" presName="parentLeftMargin" presStyleLbl="node1" presStyleIdx="1" presStyleCnt="5"/>
      <dgm:spPr/>
      <dgm:t>
        <a:bodyPr/>
        <a:lstStyle/>
        <a:p>
          <a:endParaRPr lang="zh-CN" altLang="en-US"/>
        </a:p>
      </dgm:t>
    </dgm:pt>
    <dgm:pt modelId="{E9815119-79FE-E146-8251-72E40BDBC4D4}" type="pres">
      <dgm:prSet presAssocID="{728D5F9B-44D2-9541-AFEE-3A88AB7DF470}" presName="parentText" presStyleLbl="node1" presStyleIdx="2" presStyleCnt="5">
        <dgm:presLayoutVars>
          <dgm:chMax val="0"/>
          <dgm:bulletEnabled val="1"/>
        </dgm:presLayoutVars>
      </dgm:prSet>
      <dgm:spPr/>
      <dgm:t>
        <a:bodyPr/>
        <a:lstStyle/>
        <a:p>
          <a:endParaRPr lang="zh-CN" altLang="en-US"/>
        </a:p>
      </dgm:t>
    </dgm:pt>
    <dgm:pt modelId="{BAE19968-721A-B14E-B65C-A5B52E524D94}" type="pres">
      <dgm:prSet presAssocID="{728D5F9B-44D2-9541-AFEE-3A88AB7DF470}" presName="negativeSpace" presStyleCnt="0"/>
      <dgm:spPr/>
    </dgm:pt>
    <dgm:pt modelId="{34643F94-B37D-6544-A910-856E0C90CA8E}" type="pres">
      <dgm:prSet presAssocID="{728D5F9B-44D2-9541-AFEE-3A88AB7DF470}" presName="childText" presStyleLbl="conFgAcc1" presStyleIdx="2" presStyleCnt="5">
        <dgm:presLayoutVars>
          <dgm:bulletEnabled val="1"/>
        </dgm:presLayoutVars>
      </dgm:prSet>
      <dgm:spPr/>
    </dgm:pt>
    <dgm:pt modelId="{98881DAD-1885-6D41-83C0-3F5DA4DFBE96}" type="pres">
      <dgm:prSet presAssocID="{8DE73337-8EF6-C64A-B81A-BD3FE79D5E8F}" presName="spaceBetweenRectangles" presStyleCnt="0"/>
      <dgm:spPr/>
    </dgm:pt>
    <dgm:pt modelId="{437A1539-28D0-0643-BECA-A3BA9C5FE946}" type="pres">
      <dgm:prSet presAssocID="{C0C26E34-23CF-6647-B178-E81FAB0940D2}" presName="parentLin" presStyleCnt="0"/>
      <dgm:spPr/>
    </dgm:pt>
    <dgm:pt modelId="{0F5AD1AF-15CA-C347-AB7E-D4EAE00F9855}" type="pres">
      <dgm:prSet presAssocID="{C0C26E34-23CF-6647-B178-E81FAB0940D2}" presName="parentLeftMargin" presStyleLbl="node1" presStyleIdx="2" presStyleCnt="5"/>
      <dgm:spPr/>
      <dgm:t>
        <a:bodyPr/>
        <a:lstStyle/>
        <a:p>
          <a:endParaRPr lang="zh-CN" altLang="en-US"/>
        </a:p>
      </dgm:t>
    </dgm:pt>
    <dgm:pt modelId="{63666030-7AC6-2A4C-B127-FCCDD699922A}" type="pres">
      <dgm:prSet presAssocID="{C0C26E34-23CF-6647-B178-E81FAB0940D2}" presName="parentText" presStyleLbl="node1" presStyleIdx="3" presStyleCnt="5">
        <dgm:presLayoutVars>
          <dgm:chMax val="0"/>
          <dgm:bulletEnabled val="1"/>
        </dgm:presLayoutVars>
      </dgm:prSet>
      <dgm:spPr/>
      <dgm:t>
        <a:bodyPr/>
        <a:lstStyle/>
        <a:p>
          <a:endParaRPr lang="zh-CN" altLang="en-US"/>
        </a:p>
      </dgm:t>
    </dgm:pt>
    <dgm:pt modelId="{11EAE82E-784F-B347-881A-BC023773B402}" type="pres">
      <dgm:prSet presAssocID="{C0C26E34-23CF-6647-B178-E81FAB0940D2}" presName="negativeSpace" presStyleCnt="0"/>
      <dgm:spPr/>
    </dgm:pt>
    <dgm:pt modelId="{C0B759E3-95B9-8645-86F6-CA4ABC5C9B85}" type="pres">
      <dgm:prSet presAssocID="{C0C26E34-23CF-6647-B178-E81FAB0940D2}" presName="childText" presStyleLbl="conFgAcc1" presStyleIdx="3" presStyleCnt="5">
        <dgm:presLayoutVars>
          <dgm:bulletEnabled val="1"/>
        </dgm:presLayoutVars>
      </dgm:prSet>
      <dgm:spPr/>
    </dgm:pt>
    <dgm:pt modelId="{59B43B8B-8C9B-1F4B-AC2B-950B6E18A0FB}" type="pres">
      <dgm:prSet presAssocID="{4BBAB97F-A6FD-AA49-85ED-B8DB2784CBA3}" presName="spaceBetweenRectangles" presStyleCnt="0"/>
      <dgm:spPr/>
    </dgm:pt>
    <dgm:pt modelId="{1B7BE106-D2E8-AA41-80EC-E7988B614BBC}" type="pres">
      <dgm:prSet presAssocID="{9C0A260D-F04E-4C46-B10D-29BE79008C1D}" presName="parentLin" presStyleCnt="0"/>
      <dgm:spPr/>
    </dgm:pt>
    <dgm:pt modelId="{79B0D5FB-5911-0C43-9D60-9A0FD3ADD84F}" type="pres">
      <dgm:prSet presAssocID="{9C0A260D-F04E-4C46-B10D-29BE79008C1D}" presName="parentLeftMargin" presStyleLbl="node1" presStyleIdx="3" presStyleCnt="5"/>
      <dgm:spPr/>
      <dgm:t>
        <a:bodyPr/>
        <a:lstStyle/>
        <a:p>
          <a:endParaRPr lang="zh-CN" altLang="en-US"/>
        </a:p>
      </dgm:t>
    </dgm:pt>
    <dgm:pt modelId="{22747E74-2655-E941-B139-6CDE0A9D7B71}" type="pres">
      <dgm:prSet presAssocID="{9C0A260D-F04E-4C46-B10D-29BE79008C1D}" presName="parentText" presStyleLbl="node1" presStyleIdx="4" presStyleCnt="5">
        <dgm:presLayoutVars>
          <dgm:chMax val="0"/>
          <dgm:bulletEnabled val="1"/>
        </dgm:presLayoutVars>
      </dgm:prSet>
      <dgm:spPr/>
      <dgm:t>
        <a:bodyPr/>
        <a:lstStyle/>
        <a:p>
          <a:endParaRPr lang="zh-CN" altLang="en-US"/>
        </a:p>
      </dgm:t>
    </dgm:pt>
    <dgm:pt modelId="{F20EC55F-DC30-5F44-AF32-032684A407C4}" type="pres">
      <dgm:prSet presAssocID="{9C0A260D-F04E-4C46-B10D-29BE79008C1D}" presName="negativeSpace" presStyleCnt="0"/>
      <dgm:spPr/>
    </dgm:pt>
    <dgm:pt modelId="{6B062452-DCA7-C248-8FB0-9E924044CF59}" type="pres">
      <dgm:prSet presAssocID="{9C0A260D-F04E-4C46-B10D-29BE79008C1D}" presName="childText" presStyleLbl="conFgAcc1" presStyleIdx="4" presStyleCnt="5">
        <dgm:presLayoutVars>
          <dgm:bulletEnabled val="1"/>
        </dgm:presLayoutVars>
      </dgm:prSet>
      <dgm:spPr/>
    </dgm:pt>
  </dgm:ptLst>
  <dgm:cxnLst>
    <dgm:cxn modelId="{A06D357D-F578-E944-8AC7-27298D0D781F}" srcId="{A60C316E-D946-1B42-840D-5E7B61952012}" destId="{728D5F9B-44D2-9541-AFEE-3A88AB7DF470}" srcOrd="2" destOrd="0" parTransId="{3C6939E7-7C1F-5D45-90A9-209A9C8C9D0F}" sibTransId="{8DE73337-8EF6-C64A-B81A-BD3FE79D5E8F}"/>
    <dgm:cxn modelId="{93ADB171-CA95-114C-8094-9E289467168E}" type="presOf" srcId="{C0C26E34-23CF-6647-B178-E81FAB0940D2}" destId="{0F5AD1AF-15CA-C347-AB7E-D4EAE00F9855}" srcOrd="0" destOrd="0" presId="urn:microsoft.com/office/officeart/2005/8/layout/list1"/>
    <dgm:cxn modelId="{7B201E55-D531-5F40-A596-6290E3ED86A7}" srcId="{A60C316E-D946-1B42-840D-5E7B61952012}" destId="{9C0A260D-F04E-4C46-B10D-29BE79008C1D}" srcOrd="4" destOrd="0" parTransId="{733598E6-31E5-DE41-B98C-DEFF57CD19DE}" sibTransId="{4CA7DAC3-4B1E-9748-B49B-1E6F2EAECD0A}"/>
    <dgm:cxn modelId="{15F16AC1-50BF-B344-BC6B-9E9BA487064D}" srcId="{A60C316E-D946-1B42-840D-5E7B61952012}" destId="{C0C26E34-23CF-6647-B178-E81FAB0940D2}" srcOrd="3" destOrd="0" parTransId="{54144F03-9666-8D4F-AEBC-E27831195417}" sibTransId="{4BBAB97F-A6FD-AA49-85ED-B8DB2784CBA3}"/>
    <dgm:cxn modelId="{E373B7DF-C8F5-794E-8B4A-C1E7CEAE34BE}" srcId="{A60C316E-D946-1B42-840D-5E7B61952012}" destId="{AB38E319-073E-D84A-93D8-60A5E0C45DC7}" srcOrd="0" destOrd="0" parTransId="{ABA242D7-66F6-BE4F-9CCF-75BDC9A1AAF3}" sibTransId="{EA4672B4-CEB0-BE4A-9A8E-0D4634F5FFD1}"/>
    <dgm:cxn modelId="{D5A030F9-05F3-1D4C-9810-CCEBC0E5E259}" type="presOf" srcId="{728D5F9B-44D2-9541-AFEE-3A88AB7DF470}" destId="{76B4EEBD-099E-4246-9FD9-2B8EE78C4B87}" srcOrd="0" destOrd="0" presId="urn:microsoft.com/office/officeart/2005/8/layout/list1"/>
    <dgm:cxn modelId="{60BEF49C-A4DF-6243-9058-6AE8C0F1B5F6}" type="presOf" srcId="{A60C316E-D946-1B42-840D-5E7B61952012}" destId="{0642AD0F-010D-5649-86A7-902C790FA427}" srcOrd="0" destOrd="0" presId="urn:microsoft.com/office/officeart/2005/8/layout/list1"/>
    <dgm:cxn modelId="{80F48DE4-BE71-C44F-9C73-0D62FF7EB7E8}" type="presOf" srcId="{728D5F9B-44D2-9541-AFEE-3A88AB7DF470}" destId="{E9815119-79FE-E146-8251-72E40BDBC4D4}" srcOrd="1" destOrd="0" presId="urn:microsoft.com/office/officeart/2005/8/layout/list1"/>
    <dgm:cxn modelId="{FC774FC8-D19D-7545-8583-B065F9D060EC}" srcId="{A60C316E-D946-1B42-840D-5E7B61952012}" destId="{65C69680-77DD-6F43-93A9-80032937D879}" srcOrd="1" destOrd="0" parTransId="{3D8AC707-527A-E344-8A69-7241661498BA}" sibTransId="{FF734972-CBF2-D142-8586-B291B51457E5}"/>
    <dgm:cxn modelId="{117D2CC2-A495-C047-89CA-E1EEAAC2347B}" type="presOf" srcId="{AB38E319-073E-D84A-93D8-60A5E0C45DC7}" destId="{9BB94DEB-90EE-4D47-B912-FECC408B31CA}" srcOrd="1" destOrd="0" presId="urn:microsoft.com/office/officeart/2005/8/layout/list1"/>
    <dgm:cxn modelId="{62598D68-3474-5446-842A-021EC02E5CB9}" type="presOf" srcId="{9C0A260D-F04E-4C46-B10D-29BE79008C1D}" destId="{79B0D5FB-5911-0C43-9D60-9A0FD3ADD84F}" srcOrd="0" destOrd="0" presId="urn:microsoft.com/office/officeart/2005/8/layout/list1"/>
    <dgm:cxn modelId="{14234B68-2D44-FD48-B486-F6D4A5BA4553}" type="presOf" srcId="{65C69680-77DD-6F43-93A9-80032937D879}" destId="{AD1FC832-011E-8C4A-8124-89B66DFBFBD8}" srcOrd="1" destOrd="0" presId="urn:microsoft.com/office/officeart/2005/8/layout/list1"/>
    <dgm:cxn modelId="{20273FC9-04E5-A74D-9778-5A92DD257A9B}" type="presOf" srcId="{C0C26E34-23CF-6647-B178-E81FAB0940D2}" destId="{63666030-7AC6-2A4C-B127-FCCDD699922A}" srcOrd="1" destOrd="0" presId="urn:microsoft.com/office/officeart/2005/8/layout/list1"/>
    <dgm:cxn modelId="{A77C03AA-2A79-6A46-B73F-40810B255347}" type="presOf" srcId="{9C0A260D-F04E-4C46-B10D-29BE79008C1D}" destId="{22747E74-2655-E941-B139-6CDE0A9D7B71}" srcOrd="1" destOrd="0" presId="urn:microsoft.com/office/officeart/2005/8/layout/list1"/>
    <dgm:cxn modelId="{ACD5FCC7-C246-3A44-9919-3877EDEBABD3}" type="presOf" srcId="{65C69680-77DD-6F43-93A9-80032937D879}" destId="{BF636634-8997-1C4C-B909-47AC1D88F1ED}" srcOrd="0" destOrd="0" presId="urn:microsoft.com/office/officeart/2005/8/layout/list1"/>
    <dgm:cxn modelId="{F8BBB420-8018-5547-AE74-A2DCD5F24DDB}" type="presOf" srcId="{AB38E319-073E-D84A-93D8-60A5E0C45DC7}" destId="{409DB1C0-409B-4A49-AF25-3A806FCE88A7}" srcOrd="0" destOrd="0" presId="urn:microsoft.com/office/officeart/2005/8/layout/list1"/>
    <dgm:cxn modelId="{09C6CECC-09F5-7E45-9847-2F68EFC19507}" type="presParOf" srcId="{0642AD0F-010D-5649-86A7-902C790FA427}" destId="{6BF82C7D-84A5-C64D-A6C2-2404D6CA0E52}" srcOrd="0" destOrd="0" presId="urn:microsoft.com/office/officeart/2005/8/layout/list1"/>
    <dgm:cxn modelId="{6324C048-DC5B-0349-A582-A798904F1FF2}" type="presParOf" srcId="{6BF82C7D-84A5-C64D-A6C2-2404D6CA0E52}" destId="{409DB1C0-409B-4A49-AF25-3A806FCE88A7}" srcOrd="0" destOrd="0" presId="urn:microsoft.com/office/officeart/2005/8/layout/list1"/>
    <dgm:cxn modelId="{65CDA80E-5D3E-2146-978A-769105C59182}" type="presParOf" srcId="{6BF82C7D-84A5-C64D-A6C2-2404D6CA0E52}" destId="{9BB94DEB-90EE-4D47-B912-FECC408B31CA}" srcOrd="1" destOrd="0" presId="urn:microsoft.com/office/officeart/2005/8/layout/list1"/>
    <dgm:cxn modelId="{89ADE017-5D36-7D4E-B795-B27AEA77F617}" type="presParOf" srcId="{0642AD0F-010D-5649-86A7-902C790FA427}" destId="{2AE45FF9-C85C-4B42-8F49-10CF81D3AADB}" srcOrd="1" destOrd="0" presId="urn:microsoft.com/office/officeart/2005/8/layout/list1"/>
    <dgm:cxn modelId="{D4CC2CF1-61EC-5846-B7C9-210454428762}" type="presParOf" srcId="{0642AD0F-010D-5649-86A7-902C790FA427}" destId="{44B30C22-B10A-4C4D-8556-CC447B469CA5}" srcOrd="2" destOrd="0" presId="urn:microsoft.com/office/officeart/2005/8/layout/list1"/>
    <dgm:cxn modelId="{7E5B94E6-E09C-7C40-A423-86DD3243A0AC}" type="presParOf" srcId="{0642AD0F-010D-5649-86A7-902C790FA427}" destId="{B153248E-99F6-8A47-A8B6-A7A65F679395}" srcOrd="3" destOrd="0" presId="urn:microsoft.com/office/officeart/2005/8/layout/list1"/>
    <dgm:cxn modelId="{EEEC42B5-F804-9D45-9709-A0DAA5BA9BDF}" type="presParOf" srcId="{0642AD0F-010D-5649-86A7-902C790FA427}" destId="{D2E69320-5FCE-A948-8A42-BFC4E41A1998}" srcOrd="4" destOrd="0" presId="urn:microsoft.com/office/officeart/2005/8/layout/list1"/>
    <dgm:cxn modelId="{AF763742-AB9C-AE47-9C18-75523F3A0816}" type="presParOf" srcId="{D2E69320-5FCE-A948-8A42-BFC4E41A1998}" destId="{BF636634-8997-1C4C-B909-47AC1D88F1ED}" srcOrd="0" destOrd="0" presId="urn:microsoft.com/office/officeart/2005/8/layout/list1"/>
    <dgm:cxn modelId="{4AE9A50D-BDCF-1647-AAB4-0B2C21916EA2}" type="presParOf" srcId="{D2E69320-5FCE-A948-8A42-BFC4E41A1998}" destId="{AD1FC832-011E-8C4A-8124-89B66DFBFBD8}" srcOrd="1" destOrd="0" presId="urn:microsoft.com/office/officeart/2005/8/layout/list1"/>
    <dgm:cxn modelId="{2B52C181-297F-5045-B705-E6890ECD7792}" type="presParOf" srcId="{0642AD0F-010D-5649-86A7-902C790FA427}" destId="{41144538-6793-DE44-ACB9-101368304A44}" srcOrd="5" destOrd="0" presId="urn:microsoft.com/office/officeart/2005/8/layout/list1"/>
    <dgm:cxn modelId="{D91A9C5D-6B8A-1B49-82D2-C799C5700A4C}" type="presParOf" srcId="{0642AD0F-010D-5649-86A7-902C790FA427}" destId="{37A7BF17-BDD0-1F49-8F16-012968F9C1B4}" srcOrd="6" destOrd="0" presId="urn:microsoft.com/office/officeart/2005/8/layout/list1"/>
    <dgm:cxn modelId="{E1B5A705-9034-624D-B29D-70906C994983}" type="presParOf" srcId="{0642AD0F-010D-5649-86A7-902C790FA427}" destId="{5710E4DC-9086-024A-BC89-667F0F8FEF46}" srcOrd="7" destOrd="0" presId="urn:microsoft.com/office/officeart/2005/8/layout/list1"/>
    <dgm:cxn modelId="{5C9B32A6-DD3B-C44A-A61B-2F3218319281}" type="presParOf" srcId="{0642AD0F-010D-5649-86A7-902C790FA427}" destId="{F20DC7A0-23D1-294F-B03A-78558664C1C8}" srcOrd="8" destOrd="0" presId="urn:microsoft.com/office/officeart/2005/8/layout/list1"/>
    <dgm:cxn modelId="{A8F26610-4397-1D49-B8C2-DAF6D7975E07}" type="presParOf" srcId="{F20DC7A0-23D1-294F-B03A-78558664C1C8}" destId="{76B4EEBD-099E-4246-9FD9-2B8EE78C4B87}" srcOrd="0" destOrd="0" presId="urn:microsoft.com/office/officeart/2005/8/layout/list1"/>
    <dgm:cxn modelId="{45FAA280-A850-0042-88CF-1C527F6F2293}" type="presParOf" srcId="{F20DC7A0-23D1-294F-B03A-78558664C1C8}" destId="{E9815119-79FE-E146-8251-72E40BDBC4D4}" srcOrd="1" destOrd="0" presId="urn:microsoft.com/office/officeart/2005/8/layout/list1"/>
    <dgm:cxn modelId="{83D8C338-AF86-A74B-B25A-9A934BDA6245}" type="presParOf" srcId="{0642AD0F-010D-5649-86A7-902C790FA427}" destId="{BAE19968-721A-B14E-B65C-A5B52E524D94}" srcOrd="9" destOrd="0" presId="urn:microsoft.com/office/officeart/2005/8/layout/list1"/>
    <dgm:cxn modelId="{4C13B4DB-39A3-2741-82AA-344E79D40285}" type="presParOf" srcId="{0642AD0F-010D-5649-86A7-902C790FA427}" destId="{34643F94-B37D-6544-A910-856E0C90CA8E}" srcOrd="10" destOrd="0" presId="urn:microsoft.com/office/officeart/2005/8/layout/list1"/>
    <dgm:cxn modelId="{3C5B8E1C-5365-8C47-B439-CF48DAA7F303}" type="presParOf" srcId="{0642AD0F-010D-5649-86A7-902C790FA427}" destId="{98881DAD-1885-6D41-83C0-3F5DA4DFBE96}" srcOrd="11" destOrd="0" presId="urn:microsoft.com/office/officeart/2005/8/layout/list1"/>
    <dgm:cxn modelId="{0D06D8B8-4051-F542-859A-7E82A606584E}" type="presParOf" srcId="{0642AD0F-010D-5649-86A7-902C790FA427}" destId="{437A1539-28D0-0643-BECA-A3BA9C5FE946}" srcOrd="12" destOrd="0" presId="urn:microsoft.com/office/officeart/2005/8/layout/list1"/>
    <dgm:cxn modelId="{AD4E6D5F-43EB-CA40-82E6-2E2AC4D9C5C4}" type="presParOf" srcId="{437A1539-28D0-0643-BECA-A3BA9C5FE946}" destId="{0F5AD1AF-15CA-C347-AB7E-D4EAE00F9855}" srcOrd="0" destOrd="0" presId="urn:microsoft.com/office/officeart/2005/8/layout/list1"/>
    <dgm:cxn modelId="{EF4DD0E0-D7C4-654B-AB1F-1EEDF2B0BD6D}" type="presParOf" srcId="{437A1539-28D0-0643-BECA-A3BA9C5FE946}" destId="{63666030-7AC6-2A4C-B127-FCCDD699922A}" srcOrd="1" destOrd="0" presId="urn:microsoft.com/office/officeart/2005/8/layout/list1"/>
    <dgm:cxn modelId="{ED23721A-D1A6-4042-8127-9D6DDFB20DF3}" type="presParOf" srcId="{0642AD0F-010D-5649-86A7-902C790FA427}" destId="{11EAE82E-784F-B347-881A-BC023773B402}" srcOrd="13" destOrd="0" presId="urn:microsoft.com/office/officeart/2005/8/layout/list1"/>
    <dgm:cxn modelId="{530517DE-45FB-DB49-9830-CDD265F4B385}" type="presParOf" srcId="{0642AD0F-010D-5649-86A7-902C790FA427}" destId="{C0B759E3-95B9-8645-86F6-CA4ABC5C9B85}" srcOrd="14" destOrd="0" presId="urn:microsoft.com/office/officeart/2005/8/layout/list1"/>
    <dgm:cxn modelId="{5C6D69ED-6EC5-1E42-8872-3F257B488750}" type="presParOf" srcId="{0642AD0F-010D-5649-86A7-902C790FA427}" destId="{59B43B8B-8C9B-1F4B-AC2B-950B6E18A0FB}" srcOrd="15" destOrd="0" presId="urn:microsoft.com/office/officeart/2005/8/layout/list1"/>
    <dgm:cxn modelId="{E99A623F-106A-294F-B1D3-73C676321367}" type="presParOf" srcId="{0642AD0F-010D-5649-86A7-902C790FA427}" destId="{1B7BE106-D2E8-AA41-80EC-E7988B614BBC}" srcOrd="16" destOrd="0" presId="urn:microsoft.com/office/officeart/2005/8/layout/list1"/>
    <dgm:cxn modelId="{AE946EBB-33DA-5741-A0CE-F741769974D0}" type="presParOf" srcId="{1B7BE106-D2E8-AA41-80EC-E7988B614BBC}" destId="{79B0D5FB-5911-0C43-9D60-9A0FD3ADD84F}" srcOrd="0" destOrd="0" presId="urn:microsoft.com/office/officeart/2005/8/layout/list1"/>
    <dgm:cxn modelId="{227003BF-FCF2-4944-9CAA-92AD32544EA0}" type="presParOf" srcId="{1B7BE106-D2E8-AA41-80EC-E7988B614BBC}" destId="{22747E74-2655-E941-B139-6CDE0A9D7B71}" srcOrd="1" destOrd="0" presId="urn:microsoft.com/office/officeart/2005/8/layout/list1"/>
    <dgm:cxn modelId="{58929B2E-D0E0-934B-AC9F-F3397E1A951F}" type="presParOf" srcId="{0642AD0F-010D-5649-86A7-902C790FA427}" destId="{F20EC55F-DC30-5F44-AF32-032684A407C4}" srcOrd="17" destOrd="0" presId="urn:microsoft.com/office/officeart/2005/8/layout/list1"/>
    <dgm:cxn modelId="{6F57591C-B981-504E-9957-C2FFA5B5A2F8}" type="presParOf" srcId="{0642AD0F-010D-5649-86A7-902C790FA427}" destId="{6B062452-DCA7-C248-8FB0-9E924044CF5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F4AB382E-A414-7D40-948E-8A33E4F296AB}" type="doc">
      <dgm:prSet loTypeId="urn:microsoft.com/office/officeart/2005/8/layout/cycle6" loCatId="" qsTypeId="urn:microsoft.com/office/officeart/2005/8/quickstyle/simple4" qsCatId="simple" csTypeId="urn:microsoft.com/office/officeart/2005/8/colors/accent2_4" csCatId="accent2" phldr="1"/>
      <dgm:spPr/>
      <dgm:t>
        <a:bodyPr/>
        <a:lstStyle/>
        <a:p>
          <a:endParaRPr lang="en-US"/>
        </a:p>
      </dgm:t>
    </dgm:pt>
    <dgm:pt modelId="{E87D5145-528E-7943-AAD5-FD9DA98E9A7F}">
      <dgm:prSet phldrT="[Text]" custT="1"/>
      <dgm:spPr/>
      <dgm:t>
        <a:bodyPr/>
        <a:lstStyle/>
        <a:p>
          <a:r>
            <a:rPr lang="zh-CN" altLang="en-US" sz="3600" dirty="0" smtClean="0">
              <a:latin typeface="SimHei" charset="0"/>
              <a:ea typeface="SimHei" charset="0"/>
              <a:cs typeface="SimHei" charset="0"/>
            </a:rPr>
            <a:t>工作</a:t>
          </a:r>
          <a:endParaRPr lang="en-US" sz="3600" dirty="0">
            <a:latin typeface="SimHei" charset="0"/>
            <a:ea typeface="SimHei" charset="0"/>
            <a:cs typeface="SimHei" charset="0"/>
          </a:endParaRPr>
        </a:p>
      </dgm:t>
    </dgm:pt>
    <dgm:pt modelId="{AC4C900B-D534-CE47-98E9-5D072E51D8EC}" type="parTrans" cxnId="{EC35D4AF-1E07-D943-BC3D-BF465070D489}">
      <dgm:prSet/>
      <dgm:spPr/>
      <dgm:t>
        <a:bodyPr/>
        <a:lstStyle/>
        <a:p>
          <a:endParaRPr lang="en-US"/>
        </a:p>
      </dgm:t>
    </dgm:pt>
    <dgm:pt modelId="{76A65E7B-FCB2-CC44-B5AB-C3AF71B8FC3E}" type="sibTrans" cxnId="{EC35D4AF-1E07-D943-BC3D-BF465070D489}">
      <dgm:prSet/>
      <dgm:spPr/>
      <dgm:t>
        <a:bodyPr/>
        <a:lstStyle/>
        <a:p>
          <a:endParaRPr lang="en-US"/>
        </a:p>
      </dgm:t>
    </dgm:pt>
    <dgm:pt modelId="{E8DC975F-5FEA-F440-B871-0295B00C1165}">
      <dgm:prSet phldrT="[Text]" custT="1"/>
      <dgm:spPr/>
      <dgm:t>
        <a:bodyPr/>
        <a:lstStyle/>
        <a:p>
          <a:r>
            <a:rPr lang="zh-CN" altLang="en-US" sz="3600" dirty="0" smtClean="0">
              <a:latin typeface="SimHei" charset="0"/>
              <a:ea typeface="SimHei" charset="0"/>
              <a:cs typeface="SimHei" charset="0"/>
            </a:rPr>
            <a:t>生活</a:t>
          </a:r>
          <a:endParaRPr lang="en-US" sz="3600" dirty="0">
            <a:latin typeface="SimHei" charset="0"/>
            <a:ea typeface="SimHei" charset="0"/>
            <a:cs typeface="SimHei" charset="0"/>
          </a:endParaRPr>
        </a:p>
      </dgm:t>
    </dgm:pt>
    <dgm:pt modelId="{4772AEC9-9640-2F4C-A331-2062B648816D}" type="parTrans" cxnId="{1969324C-DCB3-3A44-8F2A-826029B9D77F}">
      <dgm:prSet/>
      <dgm:spPr/>
      <dgm:t>
        <a:bodyPr/>
        <a:lstStyle/>
        <a:p>
          <a:endParaRPr lang="en-US"/>
        </a:p>
      </dgm:t>
    </dgm:pt>
    <dgm:pt modelId="{24C96BEB-ECCF-4C47-8DF7-342D62650CF4}" type="sibTrans" cxnId="{1969324C-DCB3-3A44-8F2A-826029B9D77F}">
      <dgm:prSet/>
      <dgm:spPr/>
      <dgm:t>
        <a:bodyPr/>
        <a:lstStyle/>
        <a:p>
          <a:endParaRPr lang="en-US"/>
        </a:p>
      </dgm:t>
    </dgm:pt>
    <dgm:pt modelId="{08BE9B3B-4D18-A747-959C-0F4B07AF2491}">
      <dgm:prSet phldrT="[Text]" custT="1"/>
      <dgm:spPr/>
      <dgm:t>
        <a:bodyPr/>
        <a:lstStyle/>
        <a:p>
          <a:r>
            <a:rPr lang="zh-CN" altLang="en-US" sz="3600" dirty="0" smtClean="0">
              <a:latin typeface="SimHei" charset="0"/>
              <a:ea typeface="SimHei" charset="0"/>
              <a:cs typeface="SimHei" charset="0"/>
            </a:rPr>
            <a:t>娱乐</a:t>
          </a:r>
          <a:endParaRPr lang="en-US" sz="3600" dirty="0">
            <a:latin typeface="SimHei" charset="0"/>
            <a:ea typeface="SimHei" charset="0"/>
            <a:cs typeface="SimHei" charset="0"/>
          </a:endParaRPr>
        </a:p>
      </dgm:t>
    </dgm:pt>
    <dgm:pt modelId="{377C7B26-2EF1-8944-863C-A28541CBFAFE}" type="parTrans" cxnId="{98434E4B-AED3-9749-8D6F-D21FB007639C}">
      <dgm:prSet/>
      <dgm:spPr/>
      <dgm:t>
        <a:bodyPr/>
        <a:lstStyle/>
        <a:p>
          <a:endParaRPr lang="en-US"/>
        </a:p>
      </dgm:t>
    </dgm:pt>
    <dgm:pt modelId="{AFC3F35D-18F4-B04B-A749-5DF3D36A503A}" type="sibTrans" cxnId="{98434E4B-AED3-9749-8D6F-D21FB007639C}">
      <dgm:prSet/>
      <dgm:spPr/>
      <dgm:t>
        <a:bodyPr/>
        <a:lstStyle/>
        <a:p>
          <a:endParaRPr lang="en-US"/>
        </a:p>
      </dgm:t>
    </dgm:pt>
    <dgm:pt modelId="{FD9BEAF0-9E0A-0149-A468-72757BA3FAEC}">
      <dgm:prSet phldrT="[Text]" custT="1"/>
      <dgm:spPr/>
      <dgm:t>
        <a:bodyPr/>
        <a:lstStyle/>
        <a:p>
          <a:r>
            <a:rPr lang="zh-CN" altLang="en-US" sz="3600" dirty="0" smtClean="0">
              <a:latin typeface="SimHei" charset="0"/>
              <a:ea typeface="SimHei" charset="0"/>
              <a:cs typeface="SimHei" charset="0"/>
            </a:rPr>
            <a:t>理财</a:t>
          </a:r>
          <a:endParaRPr lang="en-US" sz="3600" dirty="0">
            <a:latin typeface="SimHei" charset="0"/>
            <a:ea typeface="SimHei" charset="0"/>
            <a:cs typeface="SimHei" charset="0"/>
          </a:endParaRPr>
        </a:p>
      </dgm:t>
    </dgm:pt>
    <dgm:pt modelId="{52C4BC31-F0AA-EE47-8F89-53E589F026D1}" type="parTrans" cxnId="{66379A65-8340-D049-9D82-35C71F965F2C}">
      <dgm:prSet/>
      <dgm:spPr/>
      <dgm:t>
        <a:bodyPr/>
        <a:lstStyle/>
        <a:p>
          <a:endParaRPr lang="en-US"/>
        </a:p>
      </dgm:t>
    </dgm:pt>
    <dgm:pt modelId="{05036547-1A05-B04A-947B-E1FA8EEF02F5}" type="sibTrans" cxnId="{66379A65-8340-D049-9D82-35C71F965F2C}">
      <dgm:prSet/>
      <dgm:spPr/>
      <dgm:t>
        <a:bodyPr/>
        <a:lstStyle/>
        <a:p>
          <a:endParaRPr lang="en-US"/>
        </a:p>
      </dgm:t>
    </dgm:pt>
    <dgm:pt modelId="{B150DE62-1552-DA4A-BBAB-5CE1FD19F759}">
      <dgm:prSet phldrT="[Text]" custT="1"/>
      <dgm:spPr/>
      <dgm:t>
        <a:bodyPr/>
        <a:lstStyle/>
        <a:p>
          <a:r>
            <a:rPr lang="zh-CN" altLang="en-US" sz="3600" dirty="0" smtClean="0">
              <a:latin typeface="SimHei" charset="0"/>
              <a:ea typeface="SimHei" charset="0"/>
              <a:cs typeface="SimHei" charset="0"/>
            </a:rPr>
            <a:t>学习</a:t>
          </a:r>
          <a:endParaRPr lang="en-US" sz="3600" dirty="0">
            <a:latin typeface="SimHei" charset="0"/>
            <a:ea typeface="SimHei" charset="0"/>
            <a:cs typeface="SimHei" charset="0"/>
          </a:endParaRPr>
        </a:p>
      </dgm:t>
    </dgm:pt>
    <dgm:pt modelId="{406CA0EC-B39C-4A46-BCDD-5AAC5F82386A}" type="parTrans" cxnId="{BE2C9DEA-7560-514F-9DD5-5B88573B3EF2}">
      <dgm:prSet/>
      <dgm:spPr/>
      <dgm:t>
        <a:bodyPr/>
        <a:lstStyle/>
        <a:p>
          <a:endParaRPr lang="en-US"/>
        </a:p>
      </dgm:t>
    </dgm:pt>
    <dgm:pt modelId="{96C09D1C-87DA-D749-84FB-1304C10A0B51}" type="sibTrans" cxnId="{BE2C9DEA-7560-514F-9DD5-5B88573B3EF2}">
      <dgm:prSet/>
      <dgm:spPr/>
      <dgm:t>
        <a:bodyPr/>
        <a:lstStyle/>
        <a:p>
          <a:endParaRPr lang="en-US"/>
        </a:p>
      </dgm:t>
    </dgm:pt>
    <dgm:pt modelId="{7BE6F566-7AD8-0146-BEEA-4318AF0F185B}" type="pres">
      <dgm:prSet presAssocID="{F4AB382E-A414-7D40-948E-8A33E4F296AB}" presName="cycle" presStyleCnt="0">
        <dgm:presLayoutVars>
          <dgm:dir/>
          <dgm:resizeHandles val="exact"/>
        </dgm:presLayoutVars>
      </dgm:prSet>
      <dgm:spPr/>
      <dgm:t>
        <a:bodyPr/>
        <a:lstStyle/>
        <a:p>
          <a:endParaRPr lang="en-US"/>
        </a:p>
      </dgm:t>
    </dgm:pt>
    <dgm:pt modelId="{4554313D-998D-ED43-90B1-6652894E2F2E}" type="pres">
      <dgm:prSet presAssocID="{E87D5145-528E-7943-AAD5-FD9DA98E9A7F}" presName="node" presStyleLbl="node1" presStyleIdx="0" presStyleCnt="5" custScaleX="43350" custScaleY="89413">
        <dgm:presLayoutVars>
          <dgm:bulletEnabled val="1"/>
        </dgm:presLayoutVars>
      </dgm:prSet>
      <dgm:spPr/>
      <dgm:t>
        <a:bodyPr/>
        <a:lstStyle/>
        <a:p>
          <a:endParaRPr lang="en-US"/>
        </a:p>
      </dgm:t>
    </dgm:pt>
    <dgm:pt modelId="{C8A7D030-D261-FB4E-AD2E-4DA49D0DDDDC}" type="pres">
      <dgm:prSet presAssocID="{E87D5145-528E-7943-AAD5-FD9DA98E9A7F}" presName="spNode" presStyleCnt="0"/>
      <dgm:spPr/>
      <dgm:t>
        <a:bodyPr/>
        <a:lstStyle/>
        <a:p>
          <a:endParaRPr lang="zh-CN" altLang="en-US"/>
        </a:p>
      </dgm:t>
    </dgm:pt>
    <dgm:pt modelId="{0ED1BD14-00E4-2947-A515-2D41361ABE94}" type="pres">
      <dgm:prSet presAssocID="{76A65E7B-FCB2-CC44-B5AB-C3AF71B8FC3E}" presName="sibTrans" presStyleLbl="sibTrans1D1" presStyleIdx="0" presStyleCnt="5"/>
      <dgm:spPr/>
      <dgm:t>
        <a:bodyPr/>
        <a:lstStyle/>
        <a:p>
          <a:endParaRPr lang="en-US"/>
        </a:p>
      </dgm:t>
    </dgm:pt>
    <dgm:pt modelId="{2146E897-7555-034F-A2EB-FAE4B9FB1954}" type="pres">
      <dgm:prSet presAssocID="{E8DC975F-5FEA-F440-B871-0295B00C1165}" presName="node" presStyleLbl="node1" presStyleIdx="1" presStyleCnt="5" custScaleX="43350" custScaleY="89413">
        <dgm:presLayoutVars>
          <dgm:bulletEnabled val="1"/>
        </dgm:presLayoutVars>
      </dgm:prSet>
      <dgm:spPr/>
      <dgm:t>
        <a:bodyPr/>
        <a:lstStyle/>
        <a:p>
          <a:endParaRPr lang="en-US"/>
        </a:p>
      </dgm:t>
    </dgm:pt>
    <dgm:pt modelId="{DDF2DCAD-3EA7-D74D-BEF6-75D407120132}" type="pres">
      <dgm:prSet presAssocID="{E8DC975F-5FEA-F440-B871-0295B00C1165}" presName="spNode" presStyleCnt="0"/>
      <dgm:spPr/>
      <dgm:t>
        <a:bodyPr/>
        <a:lstStyle/>
        <a:p>
          <a:endParaRPr lang="zh-CN" altLang="en-US"/>
        </a:p>
      </dgm:t>
    </dgm:pt>
    <dgm:pt modelId="{E99BA591-2F21-0C4D-9743-F0130321086D}" type="pres">
      <dgm:prSet presAssocID="{24C96BEB-ECCF-4C47-8DF7-342D62650CF4}" presName="sibTrans" presStyleLbl="sibTrans1D1" presStyleIdx="1" presStyleCnt="5"/>
      <dgm:spPr/>
      <dgm:t>
        <a:bodyPr/>
        <a:lstStyle/>
        <a:p>
          <a:endParaRPr lang="en-US"/>
        </a:p>
      </dgm:t>
    </dgm:pt>
    <dgm:pt modelId="{06B69650-D87A-3747-B213-B5CD3461821E}" type="pres">
      <dgm:prSet presAssocID="{08BE9B3B-4D18-A747-959C-0F4B07AF2491}" presName="node" presStyleLbl="node1" presStyleIdx="2" presStyleCnt="5" custScaleX="43350" custScaleY="89413">
        <dgm:presLayoutVars>
          <dgm:bulletEnabled val="1"/>
        </dgm:presLayoutVars>
      </dgm:prSet>
      <dgm:spPr/>
      <dgm:t>
        <a:bodyPr/>
        <a:lstStyle/>
        <a:p>
          <a:endParaRPr lang="en-US"/>
        </a:p>
      </dgm:t>
    </dgm:pt>
    <dgm:pt modelId="{5B3CB658-B771-D34E-846B-CAF578197DCC}" type="pres">
      <dgm:prSet presAssocID="{08BE9B3B-4D18-A747-959C-0F4B07AF2491}" presName="spNode" presStyleCnt="0"/>
      <dgm:spPr/>
      <dgm:t>
        <a:bodyPr/>
        <a:lstStyle/>
        <a:p>
          <a:endParaRPr lang="zh-CN" altLang="en-US"/>
        </a:p>
      </dgm:t>
    </dgm:pt>
    <dgm:pt modelId="{011628E3-0677-A849-9A43-63BF1F88CA33}" type="pres">
      <dgm:prSet presAssocID="{AFC3F35D-18F4-B04B-A749-5DF3D36A503A}" presName="sibTrans" presStyleLbl="sibTrans1D1" presStyleIdx="2" presStyleCnt="5"/>
      <dgm:spPr/>
      <dgm:t>
        <a:bodyPr/>
        <a:lstStyle/>
        <a:p>
          <a:endParaRPr lang="en-US"/>
        </a:p>
      </dgm:t>
    </dgm:pt>
    <dgm:pt modelId="{118C5991-B585-4B4B-90AC-D7C31A05A9D6}" type="pres">
      <dgm:prSet presAssocID="{FD9BEAF0-9E0A-0149-A468-72757BA3FAEC}" presName="node" presStyleLbl="node1" presStyleIdx="3" presStyleCnt="5" custScaleX="43350" custScaleY="89413">
        <dgm:presLayoutVars>
          <dgm:bulletEnabled val="1"/>
        </dgm:presLayoutVars>
      </dgm:prSet>
      <dgm:spPr/>
      <dgm:t>
        <a:bodyPr/>
        <a:lstStyle/>
        <a:p>
          <a:endParaRPr lang="en-US"/>
        </a:p>
      </dgm:t>
    </dgm:pt>
    <dgm:pt modelId="{7897759B-8658-2240-98CD-0389A9B55064}" type="pres">
      <dgm:prSet presAssocID="{FD9BEAF0-9E0A-0149-A468-72757BA3FAEC}" presName="spNode" presStyleCnt="0"/>
      <dgm:spPr/>
      <dgm:t>
        <a:bodyPr/>
        <a:lstStyle/>
        <a:p>
          <a:endParaRPr lang="zh-CN" altLang="en-US"/>
        </a:p>
      </dgm:t>
    </dgm:pt>
    <dgm:pt modelId="{8CD734D9-1380-2A49-A705-562609CE9D40}" type="pres">
      <dgm:prSet presAssocID="{05036547-1A05-B04A-947B-E1FA8EEF02F5}" presName="sibTrans" presStyleLbl="sibTrans1D1" presStyleIdx="3" presStyleCnt="5"/>
      <dgm:spPr/>
      <dgm:t>
        <a:bodyPr/>
        <a:lstStyle/>
        <a:p>
          <a:endParaRPr lang="en-US"/>
        </a:p>
      </dgm:t>
    </dgm:pt>
    <dgm:pt modelId="{6B0E8160-C76C-7F4D-8FDF-9A3788F47F4B}" type="pres">
      <dgm:prSet presAssocID="{B150DE62-1552-DA4A-BBAB-5CE1FD19F759}" presName="node" presStyleLbl="node1" presStyleIdx="4" presStyleCnt="5" custScaleX="43350" custScaleY="89413">
        <dgm:presLayoutVars>
          <dgm:bulletEnabled val="1"/>
        </dgm:presLayoutVars>
      </dgm:prSet>
      <dgm:spPr/>
      <dgm:t>
        <a:bodyPr/>
        <a:lstStyle/>
        <a:p>
          <a:endParaRPr lang="en-US"/>
        </a:p>
      </dgm:t>
    </dgm:pt>
    <dgm:pt modelId="{114F4433-9AA0-6A42-9C61-1FEC534454B6}" type="pres">
      <dgm:prSet presAssocID="{B150DE62-1552-DA4A-BBAB-5CE1FD19F759}" presName="spNode" presStyleCnt="0"/>
      <dgm:spPr/>
      <dgm:t>
        <a:bodyPr/>
        <a:lstStyle/>
        <a:p>
          <a:endParaRPr lang="zh-CN" altLang="en-US"/>
        </a:p>
      </dgm:t>
    </dgm:pt>
    <dgm:pt modelId="{FB7418DD-1126-7545-B05D-C74CFEF2DA73}" type="pres">
      <dgm:prSet presAssocID="{96C09D1C-87DA-D749-84FB-1304C10A0B51}" presName="sibTrans" presStyleLbl="sibTrans1D1" presStyleIdx="4" presStyleCnt="5"/>
      <dgm:spPr/>
      <dgm:t>
        <a:bodyPr/>
        <a:lstStyle/>
        <a:p>
          <a:endParaRPr lang="en-US"/>
        </a:p>
      </dgm:t>
    </dgm:pt>
  </dgm:ptLst>
  <dgm:cxnLst>
    <dgm:cxn modelId="{A24FB78D-8145-4244-9AF5-5901168D60BA}" type="presOf" srcId="{76A65E7B-FCB2-CC44-B5AB-C3AF71B8FC3E}" destId="{0ED1BD14-00E4-2947-A515-2D41361ABE94}" srcOrd="0" destOrd="0" presId="urn:microsoft.com/office/officeart/2005/8/layout/cycle6"/>
    <dgm:cxn modelId="{373D258B-C1E3-3A4D-AA1F-78D5E76431E8}" type="presOf" srcId="{AFC3F35D-18F4-B04B-A749-5DF3D36A503A}" destId="{011628E3-0677-A849-9A43-63BF1F88CA33}" srcOrd="0" destOrd="0" presId="urn:microsoft.com/office/officeart/2005/8/layout/cycle6"/>
    <dgm:cxn modelId="{E5900C2D-9295-0648-88E9-88A5B9EE740A}" type="presOf" srcId="{24C96BEB-ECCF-4C47-8DF7-342D62650CF4}" destId="{E99BA591-2F21-0C4D-9743-F0130321086D}" srcOrd="0" destOrd="0" presId="urn:microsoft.com/office/officeart/2005/8/layout/cycle6"/>
    <dgm:cxn modelId="{6B1A7EF3-0FD8-4142-9C82-DDAD91EBE717}" type="presOf" srcId="{E87D5145-528E-7943-AAD5-FD9DA98E9A7F}" destId="{4554313D-998D-ED43-90B1-6652894E2F2E}" srcOrd="0" destOrd="0" presId="urn:microsoft.com/office/officeart/2005/8/layout/cycle6"/>
    <dgm:cxn modelId="{EC35D4AF-1E07-D943-BC3D-BF465070D489}" srcId="{F4AB382E-A414-7D40-948E-8A33E4F296AB}" destId="{E87D5145-528E-7943-AAD5-FD9DA98E9A7F}" srcOrd="0" destOrd="0" parTransId="{AC4C900B-D534-CE47-98E9-5D072E51D8EC}" sibTransId="{76A65E7B-FCB2-CC44-B5AB-C3AF71B8FC3E}"/>
    <dgm:cxn modelId="{FBB88289-2A32-9C4B-91CF-E3E9A29BD78C}" type="presOf" srcId="{B150DE62-1552-DA4A-BBAB-5CE1FD19F759}" destId="{6B0E8160-C76C-7F4D-8FDF-9A3788F47F4B}" srcOrd="0" destOrd="0" presId="urn:microsoft.com/office/officeart/2005/8/layout/cycle6"/>
    <dgm:cxn modelId="{70956E5E-06CC-524B-8351-4C408A104CEC}" type="presOf" srcId="{96C09D1C-87DA-D749-84FB-1304C10A0B51}" destId="{FB7418DD-1126-7545-B05D-C74CFEF2DA73}" srcOrd="0" destOrd="0" presId="urn:microsoft.com/office/officeart/2005/8/layout/cycle6"/>
    <dgm:cxn modelId="{37D93EFE-82C7-E64E-A7AE-C092F9C2BBE8}" type="presOf" srcId="{FD9BEAF0-9E0A-0149-A468-72757BA3FAEC}" destId="{118C5991-B585-4B4B-90AC-D7C31A05A9D6}" srcOrd="0" destOrd="0" presId="urn:microsoft.com/office/officeart/2005/8/layout/cycle6"/>
    <dgm:cxn modelId="{1969324C-DCB3-3A44-8F2A-826029B9D77F}" srcId="{F4AB382E-A414-7D40-948E-8A33E4F296AB}" destId="{E8DC975F-5FEA-F440-B871-0295B00C1165}" srcOrd="1" destOrd="0" parTransId="{4772AEC9-9640-2F4C-A331-2062B648816D}" sibTransId="{24C96BEB-ECCF-4C47-8DF7-342D62650CF4}"/>
    <dgm:cxn modelId="{BE2C9DEA-7560-514F-9DD5-5B88573B3EF2}" srcId="{F4AB382E-A414-7D40-948E-8A33E4F296AB}" destId="{B150DE62-1552-DA4A-BBAB-5CE1FD19F759}" srcOrd="4" destOrd="0" parTransId="{406CA0EC-B39C-4A46-BCDD-5AAC5F82386A}" sibTransId="{96C09D1C-87DA-D749-84FB-1304C10A0B51}"/>
    <dgm:cxn modelId="{66379A65-8340-D049-9D82-35C71F965F2C}" srcId="{F4AB382E-A414-7D40-948E-8A33E4F296AB}" destId="{FD9BEAF0-9E0A-0149-A468-72757BA3FAEC}" srcOrd="3" destOrd="0" parTransId="{52C4BC31-F0AA-EE47-8F89-53E589F026D1}" sibTransId="{05036547-1A05-B04A-947B-E1FA8EEF02F5}"/>
    <dgm:cxn modelId="{98434E4B-AED3-9749-8D6F-D21FB007639C}" srcId="{F4AB382E-A414-7D40-948E-8A33E4F296AB}" destId="{08BE9B3B-4D18-A747-959C-0F4B07AF2491}" srcOrd="2" destOrd="0" parTransId="{377C7B26-2EF1-8944-863C-A28541CBFAFE}" sibTransId="{AFC3F35D-18F4-B04B-A749-5DF3D36A503A}"/>
    <dgm:cxn modelId="{5FBADD96-7FFB-0645-AE05-0A1BE74D9992}" type="presOf" srcId="{08BE9B3B-4D18-A747-959C-0F4B07AF2491}" destId="{06B69650-D87A-3747-B213-B5CD3461821E}" srcOrd="0" destOrd="0" presId="urn:microsoft.com/office/officeart/2005/8/layout/cycle6"/>
    <dgm:cxn modelId="{E5635637-2855-A94E-8FEB-ED15A9102E13}" type="presOf" srcId="{F4AB382E-A414-7D40-948E-8A33E4F296AB}" destId="{7BE6F566-7AD8-0146-BEEA-4318AF0F185B}" srcOrd="0" destOrd="0" presId="urn:microsoft.com/office/officeart/2005/8/layout/cycle6"/>
    <dgm:cxn modelId="{21CEAFC4-9D96-8644-9238-3A2369964249}" type="presOf" srcId="{E8DC975F-5FEA-F440-B871-0295B00C1165}" destId="{2146E897-7555-034F-A2EB-FAE4B9FB1954}" srcOrd="0" destOrd="0" presId="urn:microsoft.com/office/officeart/2005/8/layout/cycle6"/>
    <dgm:cxn modelId="{9E9C3C9C-823A-C84D-B7FD-529392E7C66A}" type="presOf" srcId="{05036547-1A05-B04A-947B-E1FA8EEF02F5}" destId="{8CD734D9-1380-2A49-A705-562609CE9D40}" srcOrd="0" destOrd="0" presId="urn:microsoft.com/office/officeart/2005/8/layout/cycle6"/>
    <dgm:cxn modelId="{A51798F7-9C9A-E040-B83D-3FD85382EEDF}" type="presParOf" srcId="{7BE6F566-7AD8-0146-BEEA-4318AF0F185B}" destId="{4554313D-998D-ED43-90B1-6652894E2F2E}" srcOrd="0" destOrd="0" presId="urn:microsoft.com/office/officeart/2005/8/layout/cycle6"/>
    <dgm:cxn modelId="{88C4F49A-7A1B-7641-A942-94DFE20D2FFB}" type="presParOf" srcId="{7BE6F566-7AD8-0146-BEEA-4318AF0F185B}" destId="{C8A7D030-D261-FB4E-AD2E-4DA49D0DDDDC}" srcOrd="1" destOrd="0" presId="urn:microsoft.com/office/officeart/2005/8/layout/cycle6"/>
    <dgm:cxn modelId="{5800BCBF-D3E9-5A48-A75A-E8308F7B68CB}" type="presParOf" srcId="{7BE6F566-7AD8-0146-BEEA-4318AF0F185B}" destId="{0ED1BD14-00E4-2947-A515-2D41361ABE94}" srcOrd="2" destOrd="0" presId="urn:microsoft.com/office/officeart/2005/8/layout/cycle6"/>
    <dgm:cxn modelId="{794604CB-6356-9B44-9A19-D80C7F48DFCF}" type="presParOf" srcId="{7BE6F566-7AD8-0146-BEEA-4318AF0F185B}" destId="{2146E897-7555-034F-A2EB-FAE4B9FB1954}" srcOrd="3" destOrd="0" presId="urn:microsoft.com/office/officeart/2005/8/layout/cycle6"/>
    <dgm:cxn modelId="{0B9BACA9-B772-3A44-8EC7-FEB692193452}" type="presParOf" srcId="{7BE6F566-7AD8-0146-BEEA-4318AF0F185B}" destId="{DDF2DCAD-3EA7-D74D-BEF6-75D407120132}" srcOrd="4" destOrd="0" presId="urn:microsoft.com/office/officeart/2005/8/layout/cycle6"/>
    <dgm:cxn modelId="{E3BF70A2-F000-2E48-9D86-1FB3122C4B9A}" type="presParOf" srcId="{7BE6F566-7AD8-0146-BEEA-4318AF0F185B}" destId="{E99BA591-2F21-0C4D-9743-F0130321086D}" srcOrd="5" destOrd="0" presId="urn:microsoft.com/office/officeart/2005/8/layout/cycle6"/>
    <dgm:cxn modelId="{AAC574CA-EF9D-D747-8B7E-23607986A3F6}" type="presParOf" srcId="{7BE6F566-7AD8-0146-BEEA-4318AF0F185B}" destId="{06B69650-D87A-3747-B213-B5CD3461821E}" srcOrd="6" destOrd="0" presId="urn:microsoft.com/office/officeart/2005/8/layout/cycle6"/>
    <dgm:cxn modelId="{628B71A2-BB23-4849-B6ED-A781DAE46AB2}" type="presParOf" srcId="{7BE6F566-7AD8-0146-BEEA-4318AF0F185B}" destId="{5B3CB658-B771-D34E-846B-CAF578197DCC}" srcOrd="7" destOrd="0" presId="urn:microsoft.com/office/officeart/2005/8/layout/cycle6"/>
    <dgm:cxn modelId="{C8DBF969-6813-F747-8656-894E1633B1C4}" type="presParOf" srcId="{7BE6F566-7AD8-0146-BEEA-4318AF0F185B}" destId="{011628E3-0677-A849-9A43-63BF1F88CA33}" srcOrd="8" destOrd="0" presId="urn:microsoft.com/office/officeart/2005/8/layout/cycle6"/>
    <dgm:cxn modelId="{0E1F37AC-9E5A-EE4B-B3F9-05D9DDF022CF}" type="presParOf" srcId="{7BE6F566-7AD8-0146-BEEA-4318AF0F185B}" destId="{118C5991-B585-4B4B-90AC-D7C31A05A9D6}" srcOrd="9" destOrd="0" presId="urn:microsoft.com/office/officeart/2005/8/layout/cycle6"/>
    <dgm:cxn modelId="{E52BD37D-2354-FC45-A894-662348DC102E}" type="presParOf" srcId="{7BE6F566-7AD8-0146-BEEA-4318AF0F185B}" destId="{7897759B-8658-2240-98CD-0389A9B55064}" srcOrd="10" destOrd="0" presId="urn:microsoft.com/office/officeart/2005/8/layout/cycle6"/>
    <dgm:cxn modelId="{4296F35B-FE4B-774F-834C-15147B56CDA9}" type="presParOf" srcId="{7BE6F566-7AD8-0146-BEEA-4318AF0F185B}" destId="{8CD734D9-1380-2A49-A705-562609CE9D40}" srcOrd="11" destOrd="0" presId="urn:microsoft.com/office/officeart/2005/8/layout/cycle6"/>
    <dgm:cxn modelId="{AC0CE8B8-5166-5940-B656-60BFE8E3340E}" type="presParOf" srcId="{7BE6F566-7AD8-0146-BEEA-4318AF0F185B}" destId="{6B0E8160-C76C-7F4D-8FDF-9A3788F47F4B}" srcOrd="12" destOrd="0" presId="urn:microsoft.com/office/officeart/2005/8/layout/cycle6"/>
    <dgm:cxn modelId="{7E3067F7-733D-F54E-B450-B21B2AB332A5}" type="presParOf" srcId="{7BE6F566-7AD8-0146-BEEA-4318AF0F185B}" destId="{114F4433-9AA0-6A42-9C61-1FEC534454B6}" srcOrd="13" destOrd="0" presId="urn:microsoft.com/office/officeart/2005/8/layout/cycle6"/>
    <dgm:cxn modelId="{5514F8E9-67DE-A44D-9AE3-D15516EED1CA}" type="presParOf" srcId="{7BE6F566-7AD8-0146-BEEA-4318AF0F185B}" destId="{FB7418DD-1126-7545-B05D-C74CFEF2DA73}"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49F655-61C7-9E4F-BE50-4DF9DB71D3EF}" type="doc">
      <dgm:prSet loTypeId="urn:microsoft.com/office/officeart/2005/8/layout/vList6" loCatId="" qsTypeId="urn:microsoft.com/office/officeart/2005/8/quickstyle/simple4" qsCatId="simple" csTypeId="urn:microsoft.com/office/officeart/2005/8/colors/accent2_2" csCatId="accent2" phldr="1"/>
      <dgm:spPr/>
      <dgm:t>
        <a:bodyPr/>
        <a:lstStyle/>
        <a:p>
          <a:endParaRPr lang="zh-CN" altLang="en-US"/>
        </a:p>
      </dgm:t>
    </dgm:pt>
    <dgm:pt modelId="{08725E99-BD1A-E043-A192-860095E4DB59}">
      <dgm:prSet phldrT="[Text]" custT="1"/>
      <dgm:spPr/>
      <dgm:t>
        <a:bodyPr/>
        <a:lstStyle/>
        <a:p>
          <a:r>
            <a:rPr lang="zh-CN" altLang="en-US" sz="4400">
              <a:solidFill>
                <a:schemeClr val="bg1">
                  <a:lumMod val="85000"/>
                </a:schemeClr>
              </a:solidFill>
              <a:latin typeface="Microsoft YaHei" charset="-122"/>
              <a:ea typeface="Microsoft YaHei" charset="-122"/>
              <a:cs typeface="Microsoft YaHei" charset="-122"/>
            </a:rPr>
            <a:t>中断</a:t>
          </a:r>
        </a:p>
      </dgm:t>
    </dgm:pt>
    <dgm:pt modelId="{01BC586A-2787-DA46-9437-F0C89DDFEA40}" type="parTrans" cxnId="{8FCAF879-FFCA-8340-9D79-1C505DBE9ED7}">
      <dgm:prSet/>
      <dgm:spPr/>
      <dgm:t>
        <a:bodyPr/>
        <a:lstStyle/>
        <a:p>
          <a:endParaRPr lang="zh-CN" altLang="en-US">
            <a:latin typeface="Microsoft YaHei" charset="-122"/>
            <a:ea typeface="Microsoft YaHei" charset="-122"/>
            <a:cs typeface="Microsoft YaHei" charset="-122"/>
          </a:endParaRPr>
        </a:p>
      </dgm:t>
    </dgm:pt>
    <dgm:pt modelId="{D3DE7C3F-6215-5945-9C03-74D180C8B7CA}" type="sibTrans" cxnId="{8FCAF879-FFCA-8340-9D79-1C505DBE9ED7}">
      <dgm:prSet/>
      <dgm:spPr/>
      <dgm:t>
        <a:bodyPr/>
        <a:lstStyle/>
        <a:p>
          <a:endParaRPr lang="zh-CN" altLang="en-US">
            <a:latin typeface="Microsoft YaHei" charset="-122"/>
            <a:ea typeface="Microsoft YaHei" charset="-122"/>
            <a:cs typeface="Microsoft YaHei" charset="-122"/>
          </a:endParaRPr>
        </a:p>
      </dgm:t>
    </dgm:pt>
    <dgm:pt modelId="{A5B1BBBC-27B4-9C45-A34C-A2752D59FF4C}">
      <dgm:prSet phldrT="[Text]"/>
      <dgm:spPr/>
      <dgm:t>
        <a:bodyPr/>
        <a:lstStyle/>
        <a:p>
          <a:r>
            <a:rPr lang="zh-CN" altLang="en-US">
              <a:latin typeface="Microsoft YaHei" charset="-122"/>
              <a:ea typeface="Microsoft YaHei" charset="-122"/>
              <a:cs typeface="Microsoft YaHei" charset="-122"/>
            </a:rPr>
            <a:t>硬件故障中断</a:t>
          </a:r>
        </a:p>
      </dgm:t>
    </dgm:pt>
    <dgm:pt modelId="{84830B93-1458-9444-BA9C-8AC5C9A538C7}" type="parTrans" cxnId="{2807690F-93B2-EB48-9BA3-D0F0CA53CF82}">
      <dgm:prSet/>
      <dgm:spPr/>
      <dgm:t>
        <a:bodyPr/>
        <a:lstStyle/>
        <a:p>
          <a:endParaRPr lang="zh-CN" altLang="en-US">
            <a:latin typeface="Microsoft YaHei" charset="-122"/>
            <a:ea typeface="Microsoft YaHei" charset="-122"/>
            <a:cs typeface="Microsoft YaHei" charset="-122"/>
          </a:endParaRPr>
        </a:p>
      </dgm:t>
    </dgm:pt>
    <dgm:pt modelId="{D2F33418-DA59-C64A-940F-67BBCFA65F12}" type="sibTrans" cxnId="{2807690F-93B2-EB48-9BA3-D0F0CA53CF82}">
      <dgm:prSet/>
      <dgm:spPr/>
      <dgm:t>
        <a:bodyPr/>
        <a:lstStyle/>
        <a:p>
          <a:endParaRPr lang="zh-CN" altLang="en-US">
            <a:latin typeface="Microsoft YaHei" charset="-122"/>
            <a:ea typeface="Microsoft YaHei" charset="-122"/>
            <a:cs typeface="Microsoft YaHei" charset="-122"/>
          </a:endParaRPr>
        </a:p>
      </dgm:t>
    </dgm:pt>
    <dgm:pt modelId="{D6186183-091D-2F40-A0E4-B4CA2B93FC5D}">
      <dgm:prSet phldrT="[Text]"/>
      <dgm:spPr/>
      <dgm:t>
        <a:bodyPr/>
        <a:lstStyle/>
        <a:p>
          <a:r>
            <a:rPr lang="en-US" altLang="zh-CN">
              <a:latin typeface="Microsoft YaHei" charset="-122"/>
              <a:ea typeface="Microsoft YaHei" charset="-122"/>
              <a:cs typeface="Microsoft YaHei" charset="-122"/>
            </a:rPr>
            <a:t>I/O</a:t>
          </a:r>
          <a:r>
            <a:rPr lang="zh-CN" altLang="en-US">
              <a:latin typeface="Microsoft YaHei" charset="-122"/>
              <a:ea typeface="Microsoft YaHei" charset="-122"/>
              <a:cs typeface="Microsoft YaHei" charset="-122"/>
            </a:rPr>
            <a:t>中断</a:t>
          </a:r>
        </a:p>
      </dgm:t>
    </dgm:pt>
    <dgm:pt modelId="{8FF345C6-801D-B041-A09A-8154BDD2988A}" type="parTrans" cxnId="{D9205A60-6E54-A84B-A11D-E220938E715B}">
      <dgm:prSet/>
      <dgm:spPr/>
      <dgm:t>
        <a:bodyPr/>
        <a:lstStyle/>
        <a:p>
          <a:endParaRPr lang="zh-CN" altLang="en-US">
            <a:latin typeface="Microsoft YaHei" charset="-122"/>
            <a:ea typeface="Microsoft YaHei" charset="-122"/>
            <a:cs typeface="Microsoft YaHei" charset="-122"/>
          </a:endParaRPr>
        </a:p>
      </dgm:t>
    </dgm:pt>
    <dgm:pt modelId="{AD8E6C86-BE75-AC47-9E95-5D46615DDDB7}" type="sibTrans" cxnId="{D9205A60-6E54-A84B-A11D-E220938E715B}">
      <dgm:prSet/>
      <dgm:spPr/>
      <dgm:t>
        <a:bodyPr/>
        <a:lstStyle/>
        <a:p>
          <a:endParaRPr lang="zh-CN" altLang="en-US">
            <a:latin typeface="Microsoft YaHei" charset="-122"/>
            <a:ea typeface="Microsoft YaHei" charset="-122"/>
            <a:cs typeface="Microsoft YaHei" charset="-122"/>
          </a:endParaRPr>
        </a:p>
      </dgm:t>
    </dgm:pt>
    <dgm:pt modelId="{3F120CFB-679A-9641-BBAE-71AA0BAFC5E1}">
      <dgm:prSet phldrT="[Text]" custT="1"/>
      <dgm:spPr/>
      <dgm:t>
        <a:bodyPr/>
        <a:lstStyle/>
        <a:p>
          <a:r>
            <a:rPr lang="zh-CN" altLang="en-US" sz="4400">
              <a:solidFill>
                <a:schemeClr val="bg1">
                  <a:lumMod val="85000"/>
                </a:schemeClr>
              </a:solidFill>
              <a:latin typeface="Microsoft YaHei" charset="-122"/>
              <a:ea typeface="Microsoft YaHei" charset="-122"/>
              <a:cs typeface="Microsoft YaHei" charset="-122"/>
            </a:rPr>
            <a:t>异常</a:t>
          </a:r>
        </a:p>
      </dgm:t>
    </dgm:pt>
    <dgm:pt modelId="{08AD3B37-E118-5040-872E-988B7681519E}" type="parTrans" cxnId="{521C298D-6166-1F49-8836-FA096E554BCC}">
      <dgm:prSet/>
      <dgm:spPr/>
      <dgm:t>
        <a:bodyPr/>
        <a:lstStyle/>
        <a:p>
          <a:endParaRPr lang="zh-CN" altLang="en-US">
            <a:latin typeface="Microsoft YaHei" charset="-122"/>
            <a:ea typeface="Microsoft YaHei" charset="-122"/>
            <a:cs typeface="Microsoft YaHei" charset="-122"/>
          </a:endParaRPr>
        </a:p>
      </dgm:t>
    </dgm:pt>
    <dgm:pt modelId="{7F36AD02-4434-4A49-8B7E-4844187D28EA}" type="sibTrans" cxnId="{521C298D-6166-1F49-8836-FA096E554BCC}">
      <dgm:prSet/>
      <dgm:spPr/>
      <dgm:t>
        <a:bodyPr/>
        <a:lstStyle/>
        <a:p>
          <a:endParaRPr lang="zh-CN" altLang="en-US">
            <a:latin typeface="Microsoft YaHei" charset="-122"/>
            <a:ea typeface="Microsoft YaHei" charset="-122"/>
            <a:cs typeface="Microsoft YaHei" charset="-122"/>
          </a:endParaRPr>
        </a:p>
      </dgm:t>
    </dgm:pt>
    <dgm:pt modelId="{9BB6A9C3-82EE-F94C-9F85-A952330BD68A}">
      <dgm:prSet phldrT="[Text]"/>
      <dgm:spPr/>
      <dgm:t>
        <a:bodyPr anchor="ctr"/>
        <a:lstStyle/>
        <a:p>
          <a:r>
            <a:rPr lang="zh-CN" altLang="en-US">
              <a:latin typeface="Microsoft YaHei" charset="-122"/>
              <a:ea typeface="Microsoft YaHei" charset="-122"/>
              <a:cs typeface="Microsoft YaHei" charset="-122"/>
            </a:rPr>
            <a:t>程序性中断</a:t>
          </a:r>
        </a:p>
      </dgm:t>
    </dgm:pt>
    <dgm:pt modelId="{24BBB948-83A2-3E4E-99B8-30BF38A00235}" type="parTrans" cxnId="{AAD3A5FD-7348-0441-94E8-0BA622B8659F}">
      <dgm:prSet/>
      <dgm:spPr/>
      <dgm:t>
        <a:bodyPr/>
        <a:lstStyle/>
        <a:p>
          <a:endParaRPr lang="zh-CN" altLang="en-US">
            <a:latin typeface="Microsoft YaHei" charset="-122"/>
            <a:ea typeface="Microsoft YaHei" charset="-122"/>
            <a:cs typeface="Microsoft YaHei" charset="-122"/>
          </a:endParaRPr>
        </a:p>
      </dgm:t>
    </dgm:pt>
    <dgm:pt modelId="{425215E5-9534-1A41-AA62-BFE7A29FB7B8}" type="sibTrans" cxnId="{AAD3A5FD-7348-0441-94E8-0BA622B8659F}">
      <dgm:prSet/>
      <dgm:spPr/>
      <dgm:t>
        <a:bodyPr/>
        <a:lstStyle/>
        <a:p>
          <a:endParaRPr lang="zh-CN" altLang="en-US">
            <a:latin typeface="Microsoft YaHei" charset="-122"/>
            <a:ea typeface="Microsoft YaHei" charset="-122"/>
            <a:cs typeface="Microsoft YaHei" charset="-122"/>
          </a:endParaRPr>
        </a:p>
      </dgm:t>
    </dgm:pt>
    <dgm:pt modelId="{69F0DE87-1913-AC47-91D9-864D5AF20DD8}">
      <dgm:prSet phldrT="[Text]"/>
      <dgm:spPr/>
      <dgm:t>
        <a:bodyPr anchor="ctr"/>
        <a:lstStyle/>
        <a:p>
          <a:r>
            <a:rPr lang="zh-CN" altLang="en-US">
              <a:latin typeface="Microsoft YaHei" charset="-122"/>
              <a:ea typeface="Microsoft YaHei" charset="-122"/>
              <a:cs typeface="Microsoft YaHei" charset="-122"/>
            </a:rPr>
            <a:t>访问中断</a:t>
          </a:r>
        </a:p>
      </dgm:t>
    </dgm:pt>
    <dgm:pt modelId="{4939E932-7B8D-F44F-9B6B-A185FC5DA96C}" type="parTrans" cxnId="{5D14A984-63FD-BD44-8AA2-19FB3867FCDA}">
      <dgm:prSet/>
      <dgm:spPr/>
      <dgm:t>
        <a:bodyPr/>
        <a:lstStyle/>
        <a:p>
          <a:endParaRPr lang="zh-CN" altLang="en-US">
            <a:latin typeface="Microsoft YaHei" charset="-122"/>
            <a:ea typeface="Microsoft YaHei" charset="-122"/>
            <a:cs typeface="Microsoft YaHei" charset="-122"/>
          </a:endParaRPr>
        </a:p>
      </dgm:t>
    </dgm:pt>
    <dgm:pt modelId="{07F33473-0CCF-B945-8D5F-0493A6058AA4}" type="sibTrans" cxnId="{5D14A984-63FD-BD44-8AA2-19FB3867FCDA}">
      <dgm:prSet/>
      <dgm:spPr/>
      <dgm:t>
        <a:bodyPr/>
        <a:lstStyle/>
        <a:p>
          <a:endParaRPr lang="zh-CN" altLang="en-US">
            <a:latin typeface="Microsoft YaHei" charset="-122"/>
            <a:ea typeface="Microsoft YaHei" charset="-122"/>
            <a:cs typeface="Microsoft YaHei" charset="-122"/>
          </a:endParaRPr>
        </a:p>
      </dgm:t>
    </dgm:pt>
    <dgm:pt modelId="{483E1644-572E-3A4D-8094-C45689C029A2}">
      <dgm:prSet/>
      <dgm:spPr/>
      <dgm:t>
        <a:bodyPr/>
        <a:lstStyle/>
        <a:p>
          <a:r>
            <a:rPr lang="zh-CN" altLang="en-US">
              <a:latin typeface="Microsoft YaHei" charset="-122"/>
              <a:ea typeface="Microsoft YaHei" charset="-122"/>
              <a:cs typeface="Microsoft YaHei" charset="-122"/>
            </a:rPr>
            <a:t>时钟中断</a:t>
          </a:r>
        </a:p>
      </dgm:t>
    </dgm:pt>
    <dgm:pt modelId="{C7C4BD91-9005-B94E-BB6D-E073938344D8}" type="parTrans" cxnId="{85283CDA-4DE5-9D42-9247-A6F070F1014F}">
      <dgm:prSet/>
      <dgm:spPr/>
      <dgm:t>
        <a:bodyPr/>
        <a:lstStyle/>
        <a:p>
          <a:endParaRPr lang="zh-CN" altLang="en-US">
            <a:latin typeface="Microsoft YaHei" charset="-122"/>
            <a:ea typeface="Microsoft YaHei" charset="-122"/>
            <a:cs typeface="Microsoft YaHei" charset="-122"/>
          </a:endParaRPr>
        </a:p>
      </dgm:t>
    </dgm:pt>
    <dgm:pt modelId="{549922CE-DD94-FB42-AE60-D331A5CC3D17}" type="sibTrans" cxnId="{85283CDA-4DE5-9D42-9247-A6F070F1014F}">
      <dgm:prSet/>
      <dgm:spPr/>
      <dgm:t>
        <a:bodyPr/>
        <a:lstStyle/>
        <a:p>
          <a:endParaRPr lang="zh-CN" altLang="en-US">
            <a:latin typeface="Microsoft YaHei" charset="-122"/>
            <a:ea typeface="Microsoft YaHei" charset="-122"/>
            <a:cs typeface="Microsoft YaHei" charset="-122"/>
          </a:endParaRPr>
        </a:p>
      </dgm:t>
    </dgm:pt>
    <dgm:pt modelId="{CF58F627-FA0D-B34E-854A-3DE1A202F8C4}" type="pres">
      <dgm:prSet presAssocID="{1C49F655-61C7-9E4F-BE50-4DF9DB71D3EF}" presName="Name0" presStyleCnt="0">
        <dgm:presLayoutVars>
          <dgm:dir/>
          <dgm:animLvl val="lvl"/>
          <dgm:resizeHandles/>
        </dgm:presLayoutVars>
      </dgm:prSet>
      <dgm:spPr/>
      <dgm:t>
        <a:bodyPr/>
        <a:lstStyle/>
        <a:p>
          <a:endParaRPr lang="zh-CN" altLang="en-US"/>
        </a:p>
      </dgm:t>
    </dgm:pt>
    <dgm:pt modelId="{281519F9-F6E4-DB44-84E5-AE836917F3FE}" type="pres">
      <dgm:prSet presAssocID="{08725E99-BD1A-E043-A192-860095E4DB59}" presName="linNode" presStyleCnt="0"/>
      <dgm:spPr/>
    </dgm:pt>
    <dgm:pt modelId="{D599C364-E245-284D-BADC-278598F92183}" type="pres">
      <dgm:prSet presAssocID="{08725E99-BD1A-E043-A192-860095E4DB59}" presName="parentShp" presStyleLbl="node1" presStyleIdx="0" presStyleCnt="2" custScaleX="64016">
        <dgm:presLayoutVars>
          <dgm:bulletEnabled val="1"/>
        </dgm:presLayoutVars>
      </dgm:prSet>
      <dgm:spPr/>
      <dgm:t>
        <a:bodyPr/>
        <a:lstStyle/>
        <a:p>
          <a:endParaRPr lang="zh-CN" altLang="en-US"/>
        </a:p>
      </dgm:t>
    </dgm:pt>
    <dgm:pt modelId="{7C1FDE3F-8B68-1B44-95E7-9C979D1159BC}" type="pres">
      <dgm:prSet presAssocID="{08725E99-BD1A-E043-A192-860095E4DB59}" presName="childShp" presStyleLbl="bgAccFollowNode1" presStyleIdx="0" presStyleCnt="2">
        <dgm:presLayoutVars>
          <dgm:bulletEnabled val="1"/>
        </dgm:presLayoutVars>
      </dgm:prSet>
      <dgm:spPr/>
      <dgm:t>
        <a:bodyPr/>
        <a:lstStyle/>
        <a:p>
          <a:endParaRPr lang="zh-CN" altLang="en-US"/>
        </a:p>
      </dgm:t>
    </dgm:pt>
    <dgm:pt modelId="{4C635DA8-EBBB-DE4D-891A-2FA4D979C13F}" type="pres">
      <dgm:prSet presAssocID="{D3DE7C3F-6215-5945-9C03-74D180C8B7CA}" presName="spacing" presStyleCnt="0"/>
      <dgm:spPr/>
    </dgm:pt>
    <dgm:pt modelId="{FBEC1729-EBF0-0746-8B16-EF2D33C52932}" type="pres">
      <dgm:prSet presAssocID="{3F120CFB-679A-9641-BBAE-71AA0BAFC5E1}" presName="linNode" presStyleCnt="0"/>
      <dgm:spPr/>
    </dgm:pt>
    <dgm:pt modelId="{51B041D1-F909-C743-B2F0-1483471726F0}" type="pres">
      <dgm:prSet presAssocID="{3F120CFB-679A-9641-BBAE-71AA0BAFC5E1}" presName="parentShp" presStyleLbl="node1" presStyleIdx="1" presStyleCnt="2" custScaleX="64016">
        <dgm:presLayoutVars>
          <dgm:bulletEnabled val="1"/>
        </dgm:presLayoutVars>
      </dgm:prSet>
      <dgm:spPr/>
      <dgm:t>
        <a:bodyPr/>
        <a:lstStyle/>
        <a:p>
          <a:endParaRPr lang="zh-CN" altLang="en-US"/>
        </a:p>
      </dgm:t>
    </dgm:pt>
    <dgm:pt modelId="{EE7551CF-97DC-1E48-9456-D917B62F0E58}" type="pres">
      <dgm:prSet presAssocID="{3F120CFB-679A-9641-BBAE-71AA0BAFC5E1}" presName="childShp" presStyleLbl="bgAccFollowNode1" presStyleIdx="1" presStyleCnt="2">
        <dgm:presLayoutVars>
          <dgm:bulletEnabled val="1"/>
        </dgm:presLayoutVars>
      </dgm:prSet>
      <dgm:spPr/>
      <dgm:t>
        <a:bodyPr/>
        <a:lstStyle/>
        <a:p>
          <a:endParaRPr lang="zh-CN" altLang="en-US"/>
        </a:p>
      </dgm:t>
    </dgm:pt>
  </dgm:ptLst>
  <dgm:cxnLst>
    <dgm:cxn modelId="{E0E42306-52A2-D74C-8CD0-984F0219A96A}" type="presOf" srcId="{69F0DE87-1913-AC47-91D9-864D5AF20DD8}" destId="{EE7551CF-97DC-1E48-9456-D917B62F0E58}" srcOrd="0" destOrd="1" presId="urn:microsoft.com/office/officeart/2005/8/layout/vList6"/>
    <dgm:cxn modelId="{5112CF59-C4D7-3244-A9EE-B81C2E24AD68}" type="presOf" srcId="{9BB6A9C3-82EE-F94C-9F85-A952330BD68A}" destId="{EE7551CF-97DC-1E48-9456-D917B62F0E58}" srcOrd="0" destOrd="0" presId="urn:microsoft.com/office/officeart/2005/8/layout/vList6"/>
    <dgm:cxn modelId="{755AE9BA-949A-7F4A-9158-63D17464DAE2}" type="presOf" srcId="{D6186183-091D-2F40-A0E4-B4CA2B93FC5D}" destId="{7C1FDE3F-8B68-1B44-95E7-9C979D1159BC}" srcOrd="0" destOrd="1" presId="urn:microsoft.com/office/officeart/2005/8/layout/vList6"/>
    <dgm:cxn modelId="{AAD3A5FD-7348-0441-94E8-0BA622B8659F}" srcId="{3F120CFB-679A-9641-BBAE-71AA0BAFC5E1}" destId="{9BB6A9C3-82EE-F94C-9F85-A952330BD68A}" srcOrd="0" destOrd="0" parTransId="{24BBB948-83A2-3E4E-99B8-30BF38A00235}" sibTransId="{425215E5-9534-1A41-AA62-BFE7A29FB7B8}"/>
    <dgm:cxn modelId="{85283CDA-4DE5-9D42-9247-A6F070F1014F}" srcId="{08725E99-BD1A-E043-A192-860095E4DB59}" destId="{483E1644-572E-3A4D-8094-C45689C029A2}" srcOrd="2" destOrd="0" parTransId="{C7C4BD91-9005-B94E-BB6D-E073938344D8}" sibTransId="{549922CE-DD94-FB42-AE60-D331A5CC3D17}"/>
    <dgm:cxn modelId="{797A3F14-721D-1F49-8F70-A0B960F7AA87}" type="presOf" srcId="{08725E99-BD1A-E043-A192-860095E4DB59}" destId="{D599C364-E245-284D-BADC-278598F92183}" srcOrd="0" destOrd="0" presId="urn:microsoft.com/office/officeart/2005/8/layout/vList6"/>
    <dgm:cxn modelId="{8FCAF879-FFCA-8340-9D79-1C505DBE9ED7}" srcId="{1C49F655-61C7-9E4F-BE50-4DF9DB71D3EF}" destId="{08725E99-BD1A-E043-A192-860095E4DB59}" srcOrd="0" destOrd="0" parTransId="{01BC586A-2787-DA46-9437-F0C89DDFEA40}" sibTransId="{D3DE7C3F-6215-5945-9C03-74D180C8B7CA}"/>
    <dgm:cxn modelId="{2FD06747-C2AC-2C4B-BE54-9C14500A4360}" type="presOf" srcId="{483E1644-572E-3A4D-8094-C45689C029A2}" destId="{7C1FDE3F-8B68-1B44-95E7-9C979D1159BC}" srcOrd="0" destOrd="2" presId="urn:microsoft.com/office/officeart/2005/8/layout/vList6"/>
    <dgm:cxn modelId="{D9205A60-6E54-A84B-A11D-E220938E715B}" srcId="{08725E99-BD1A-E043-A192-860095E4DB59}" destId="{D6186183-091D-2F40-A0E4-B4CA2B93FC5D}" srcOrd="1" destOrd="0" parTransId="{8FF345C6-801D-B041-A09A-8154BDD2988A}" sibTransId="{AD8E6C86-BE75-AC47-9E95-5D46615DDDB7}"/>
    <dgm:cxn modelId="{2807690F-93B2-EB48-9BA3-D0F0CA53CF82}" srcId="{08725E99-BD1A-E043-A192-860095E4DB59}" destId="{A5B1BBBC-27B4-9C45-A34C-A2752D59FF4C}" srcOrd="0" destOrd="0" parTransId="{84830B93-1458-9444-BA9C-8AC5C9A538C7}" sibTransId="{D2F33418-DA59-C64A-940F-67BBCFA65F12}"/>
    <dgm:cxn modelId="{521C298D-6166-1F49-8836-FA096E554BCC}" srcId="{1C49F655-61C7-9E4F-BE50-4DF9DB71D3EF}" destId="{3F120CFB-679A-9641-BBAE-71AA0BAFC5E1}" srcOrd="1" destOrd="0" parTransId="{08AD3B37-E118-5040-872E-988B7681519E}" sibTransId="{7F36AD02-4434-4A49-8B7E-4844187D28EA}"/>
    <dgm:cxn modelId="{5D14A984-63FD-BD44-8AA2-19FB3867FCDA}" srcId="{3F120CFB-679A-9641-BBAE-71AA0BAFC5E1}" destId="{69F0DE87-1913-AC47-91D9-864D5AF20DD8}" srcOrd="1" destOrd="0" parTransId="{4939E932-7B8D-F44F-9B6B-A185FC5DA96C}" sibTransId="{07F33473-0CCF-B945-8D5F-0493A6058AA4}"/>
    <dgm:cxn modelId="{75A43E33-D004-3247-A5F1-2DC4336A2B2C}" type="presOf" srcId="{1C49F655-61C7-9E4F-BE50-4DF9DB71D3EF}" destId="{CF58F627-FA0D-B34E-854A-3DE1A202F8C4}" srcOrd="0" destOrd="0" presId="urn:microsoft.com/office/officeart/2005/8/layout/vList6"/>
    <dgm:cxn modelId="{166F8D0C-74F4-764B-94C0-9D5FBAB5B0D8}" type="presOf" srcId="{A5B1BBBC-27B4-9C45-A34C-A2752D59FF4C}" destId="{7C1FDE3F-8B68-1B44-95E7-9C979D1159BC}" srcOrd="0" destOrd="0" presId="urn:microsoft.com/office/officeart/2005/8/layout/vList6"/>
    <dgm:cxn modelId="{7F97156D-8548-EE45-ACD6-FC2D57BAAD01}" type="presOf" srcId="{3F120CFB-679A-9641-BBAE-71AA0BAFC5E1}" destId="{51B041D1-F909-C743-B2F0-1483471726F0}" srcOrd="0" destOrd="0" presId="urn:microsoft.com/office/officeart/2005/8/layout/vList6"/>
    <dgm:cxn modelId="{40CD65FA-EFD1-084B-B643-A1C34F3E7391}" type="presParOf" srcId="{CF58F627-FA0D-B34E-854A-3DE1A202F8C4}" destId="{281519F9-F6E4-DB44-84E5-AE836917F3FE}" srcOrd="0" destOrd="0" presId="urn:microsoft.com/office/officeart/2005/8/layout/vList6"/>
    <dgm:cxn modelId="{29568059-32C7-EB49-A632-56D88A2479FA}" type="presParOf" srcId="{281519F9-F6E4-DB44-84E5-AE836917F3FE}" destId="{D599C364-E245-284D-BADC-278598F92183}" srcOrd="0" destOrd="0" presId="urn:microsoft.com/office/officeart/2005/8/layout/vList6"/>
    <dgm:cxn modelId="{51F7926F-BED8-7049-91F3-3183189EC8B1}" type="presParOf" srcId="{281519F9-F6E4-DB44-84E5-AE836917F3FE}" destId="{7C1FDE3F-8B68-1B44-95E7-9C979D1159BC}" srcOrd="1" destOrd="0" presId="urn:microsoft.com/office/officeart/2005/8/layout/vList6"/>
    <dgm:cxn modelId="{7DC08FEF-5653-A742-9AD3-261B4703373A}" type="presParOf" srcId="{CF58F627-FA0D-B34E-854A-3DE1A202F8C4}" destId="{4C635DA8-EBBB-DE4D-891A-2FA4D979C13F}" srcOrd="1" destOrd="0" presId="urn:microsoft.com/office/officeart/2005/8/layout/vList6"/>
    <dgm:cxn modelId="{339E1362-747A-3446-AF23-9AE068DDFB56}" type="presParOf" srcId="{CF58F627-FA0D-B34E-854A-3DE1A202F8C4}" destId="{FBEC1729-EBF0-0746-8B16-EF2D33C52932}" srcOrd="2" destOrd="0" presId="urn:microsoft.com/office/officeart/2005/8/layout/vList6"/>
    <dgm:cxn modelId="{890134C6-71D9-184E-87A2-2BCD806F71C1}" type="presParOf" srcId="{FBEC1729-EBF0-0746-8B16-EF2D33C52932}" destId="{51B041D1-F909-C743-B2F0-1483471726F0}" srcOrd="0" destOrd="0" presId="urn:microsoft.com/office/officeart/2005/8/layout/vList6"/>
    <dgm:cxn modelId="{4E0D02F1-32B7-4148-A3E6-B4BCB3094E64}" type="presParOf" srcId="{FBEC1729-EBF0-0746-8B16-EF2D33C52932}" destId="{EE7551CF-97DC-1E48-9456-D917B62F0E58}"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B30C22-B10A-4C4D-8556-CC447B469CA5}">
      <dsp:nvSpPr>
        <dsp:cNvPr id="0" name=""/>
        <dsp:cNvSpPr/>
      </dsp:nvSpPr>
      <dsp:spPr>
        <a:xfrm>
          <a:off x="0" y="297421"/>
          <a:ext cx="7886700" cy="453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B94DEB-90EE-4D47-B912-FECC408B31CA}">
      <dsp:nvSpPr>
        <dsp:cNvPr id="0" name=""/>
        <dsp:cNvSpPr/>
      </dsp:nvSpPr>
      <dsp:spPr>
        <a:xfrm>
          <a:off x="394335" y="31741"/>
          <a:ext cx="5520690" cy="531360"/>
        </a:xfrm>
        <a:prstGeom prst="roundRect">
          <a:avLst/>
        </a:prstGeom>
        <a:solidFill>
          <a:srgbClr val="E94C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lvl="0" algn="l" defTabSz="800100">
            <a:lnSpc>
              <a:spcPct val="90000"/>
            </a:lnSpc>
            <a:spcBef>
              <a:spcPct val="0"/>
            </a:spcBef>
            <a:spcAft>
              <a:spcPct val="35000"/>
            </a:spcAft>
          </a:pPr>
          <a:r>
            <a:rPr lang="en-US" altLang="zh-CN" sz="1800" kern="1200">
              <a:latin typeface="Microsoft YaHei" charset="-122"/>
              <a:ea typeface="Microsoft YaHei" charset="-122"/>
              <a:cs typeface="Microsoft YaHei" charset="-122"/>
            </a:rPr>
            <a:t>2.2.1</a:t>
          </a:r>
          <a:r>
            <a:rPr lang="zh-CN" altLang="en-US" sz="1800" kern="1200">
              <a:latin typeface="Microsoft YaHei" charset="-122"/>
              <a:ea typeface="Microsoft YaHei" charset="-122"/>
              <a:cs typeface="Microsoft YaHei" charset="-122"/>
            </a:rPr>
            <a:t> 中断概念</a:t>
          </a:r>
        </a:p>
      </dsp:txBody>
      <dsp:txXfrm>
        <a:off x="420274" y="57680"/>
        <a:ext cx="5468812" cy="479482"/>
      </dsp:txXfrm>
    </dsp:sp>
    <dsp:sp modelId="{37A7BF17-BDD0-1F49-8F16-012968F9C1B4}">
      <dsp:nvSpPr>
        <dsp:cNvPr id="0" name=""/>
        <dsp:cNvSpPr/>
      </dsp:nvSpPr>
      <dsp:spPr>
        <a:xfrm>
          <a:off x="0" y="1113901"/>
          <a:ext cx="7886700" cy="453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1FC832-011E-8C4A-8124-89B66DFBFBD8}">
      <dsp:nvSpPr>
        <dsp:cNvPr id="0" name=""/>
        <dsp:cNvSpPr/>
      </dsp:nvSpPr>
      <dsp:spPr>
        <a:xfrm>
          <a:off x="394335" y="848221"/>
          <a:ext cx="5520690" cy="531360"/>
        </a:xfrm>
        <a:prstGeom prst="roundRect">
          <a:avLst/>
        </a:prstGeom>
        <a:solidFill>
          <a:srgbClr val="E94C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lvl="0" algn="l" defTabSz="800100">
            <a:lnSpc>
              <a:spcPct val="90000"/>
            </a:lnSpc>
            <a:spcBef>
              <a:spcPct val="0"/>
            </a:spcBef>
            <a:spcAft>
              <a:spcPct val="35000"/>
            </a:spcAft>
          </a:pPr>
          <a:r>
            <a:rPr lang="en-US" altLang="zh-CN" sz="1800" kern="1200">
              <a:latin typeface="Microsoft YaHei" charset="-122"/>
              <a:ea typeface="Microsoft YaHei" charset="-122"/>
              <a:cs typeface="Microsoft YaHei" charset="-122"/>
            </a:rPr>
            <a:t>2.2.2</a:t>
          </a:r>
          <a:r>
            <a:rPr lang="zh-CN" altLang="en-US" sz="1800" kern="1200">
              <a:latin typeface="Microsoft YaHei" charset="-122"/>
              <a:ea typeface="Microsoft YaHei" charset="-122"/>
              <a:cs typeface="Microsoft YaHei" charset="-122"/>
            </a:rPr>
            <a:t> 中断源分类</a:t>
          </a:r>
        </a:p>
      </dsp:txBody>
      <dsp:txXfrm>
        <a:off x="420274" y="874160"/>
        <a:ext cx="5468812" cy="479482"/>
      </dsp:txXfrm>
    </dsp:sp>
    <dsp:sp modelId="{34643F94-B37D-6544-A910-856E0C90CA8E}">
      <dsp:nvSpPr>
        <dsp:cNvPr id="0" name=""/>
        <dsp:cNvSpPr/>
      </dsp:nvSpPr>
      <dsp:spPr>
        <a:xfrm>
          <a:off x="0" y="1930382"/>
          <a:ext cx="7886700" cy="453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815119-79FE-E146-8251-72E40BDBC4D4}">
      <dsp:nvSpPr>
        <dsp:cNvPr id="0" name=""/>
        <dsp:cNvSpPr/>
      </dsp:nvSpPr>
      <dsp:spPr>
        <a:xfrm>
          <a:off x="394335" y="1664702"/>
          <a:ext cx="5520690" cy="531360"/>
        </a:xfrm>
        <a:prstGeom prst="roundRect">
          <a:avLst/>
        </a:prstGeom>
        <a:solidFill>
          <a:srgbClr val="E94C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lvl="0" algn="l" defTabSz="800100">
            <a:lnSpc>
              <a:spcPct val="90000"/>
            </a:lnSpc>
            <a:spcBef>
              <a:spcPct val="0"/>
            </a:spcBef>
            <a:spcAft>
              <a:spcPct val="35000"/>
            </a:spcAft>
          </a:pPr>
          <a:r>
            <a:rPr lang="en-US" altLang="zh-CN" sz="1800" kern="1200">
              <a:latin typeface="Microsoft YaHei" charset="-122"/>
              <a:ea typeface="Microsoft YaHei" charset="-122"/>
              <a:cs typeface="Microsoft YaHei" charset="-122"/>
            </a:rPr>
            <a:t>2.2.3</a:t>
          </a:r>
          <a:r>
            <a:rPr lang="zh-CN" altLang="en-US" sz="1800" kern="1200">
              <a:latin typeface="Microsoft YaHei" charset="-122"/>
              <a:ea typeface="Microsoft YaHei" charset="-122"/>
              <a:cs typeface="Microsoft YaHei" charset="-122"/>
            </a:rPr>
            <a:t> 中断和异常的响应及服务</a:t>
          </a:r>
        </a:p>
      </dsp:txBody>
      <dsp:txXfrm>
        <a:off x="420274" y="1690641"/>
        <a:ext cx="5468812" cy="479482"/>
      </dsp:txXfrm>
    </dsp:sp>
    <dsp:sp modelId="{C0B759E3-95B9-8645-86F6-CA4ABC5C9B85}">
      <dsp:nvSpPr>
        <dsp:cNvPr id="0" name=""/>
        <dsp:cNvSpPr/>
      </dsp:nvSpPr>
      <dsp:spPr>
        <a:xfrm>
          <a:off x="0" y="2746862"/>
          <a:ext cx="7886700" cy="453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66030-7AC6-2A4C-B127-FCCDD699922A}">
      <dsp:nvSpPr>
        <dsp:cNvPr id="0" name=""/>
        <dsp:cNvSpPr/>
      </dsp:nvSpPr>
      <dsp:spPr>
        <a:xfrm>
          <a:off x="394335" y="2481182"/>
          <a:ext cx="5520690" cy="531360"/>
        </a:xfrm>
        <a:prstGeom prst="roundRect">
          <a:avLst/>
        </a:prstGeom>
        <a:solidFill>
          <a:srgbClr val="E94C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lvl="0" algn="l" defTabSz="800100">
            <a:lnSpc>
              <a:spcPct val="90000"/>
            </a:lnSpc>
            <a:spcBef>
              <a:spcPct val="0"/>
            </a:spcBef>
            <a:spcAft>
              <a:spcPct val="35000"/>
            </a:spcAft>
          </a:pPr>
          <a:r>
            <a:rPr lang="en-US" altLang="zh-CN" sz="1800" kern="1200">
              <a:latin typeface="Microsoft YaHei" charset="-122"/>
              <a:ea typeface="Microsoft YaHei" charset="-122"/>
              <a:cs typeface="Microsoft YaHei" charset="-122"/>
            </a:rPr>
            <a:t>2.2.4</a:t>
          </a:r>
          <a:r>
            <a:rPr lang="zh-CN" altLang="en-US" sz="1800" kern="1200">
              <a:latin typeface="Microsoft YaHei" charset="-122"/>
              <a:ea typeface="Microsoft YaHei" charset="-122"/>
              <a:cs typeface="Microsoft YaHei" charset="-122"/>
            </a:rPr>
            <a:t> 中断事件处理原则</a:t>
          </a:r>
        </a:p>
      </dsp:txBody>
      <dsp:txXfrm>
        <a:off x="420274" y="2507121"/>
        <a:ext cx="5468812" cy="479482"/>
      </dsp:txXfrm>
    </dsp:sp>
    <dsp:sp modelId="{6B062452-DCA7-C248-8FB0-9E924044CF59}">
      <dsp:nvSpPr>
        <dsp:cNvPr id="0" name=""/>
        <dsp:cNvSpPr/>
      </dsp:nvSpPr>
      <dsp:spPr>
        <a:xfrm>
          <a:off x="0" y="3563342"/>
          <a:ext cx="7886700" cy="453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7E74-2655-E941-B139-6CDE0A9D7B71}">
      <dsp:nvSpPr>
        <dsp:cNvPr id="0" name=""/>
        <dsp:cNvSpPr/>
      </dsp:nvSpPr>
      <dsp:spPr>
        <a:xfrm>
          <a:off x="394335" y="3297662"/>
          <a:ext cx="5520690" cy="531360"/>
        </a:xfrm>
        <a:prstGeom prst="roundRect">
          <a:avLst/>
        </a:prstGeom>
        <a:solidFill>
          <a:srgbClr val="E94C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lvl="0" algn="l" defTabSz="800100">
            <a:lnSpc>
              <a:spcPct val="90000"/>
            </a:lnSpc>
            <a:spcBef>
              <a:spcPct val="0"/>
            </a:spcBef>
            <a:spcAft>
              <a:spcPct val="35000"/>
            </a:spcAft>
          </a:pPr>
          <a:r>
            <a:rPr lang="en-US" altLang="zh-CN" sz="1800" kern="1200">
              <a:latin typeface="Microsoft YaHei" charset="-122"/>
              <a:ea typeface="Microsoft YaHei" charset="-122"/>
              <a:cs typeface="Microsoft YaHei" charset="-122"/>
            </a:rPr>
            <a:t>2.2.5</a:t>
          </a:r>
          <a:r>
            <a:rPr lang="zh-CN" altLang="en-US" sz="1800" kern="1200">
              <a:latin typeface="Microsoft YaHei" charset="-122"/>
              <a:ea typeface="Microsoft YaHei" charset="-122"/>
              <a:cs typeface="Microsoft YaHei" charset="-122"/>
            </a:rPr>
            <a:t> 中断优先级和多重中断</a:t>
          </a:r>
        </a:p>
      </dsp:txBody>
      <dsp:txXfrm>
        <a:off x="420274" y="3323601"/>
        <a:ext cx="5468812"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4313D-998D-ED43-90B1-6652894E2F2E}">
      <dsp:nvSpPr>
        <dsp:cNvPr id="0" name=""/>
        <dsp:cNvSpPr/>
      </dsp:nvSpPr>
      <dsp:spPr>
        <a:xfrm>
          <a:off x="3393422" y="31466"/>
          <a:ext cx="746238" cy="1000466"/>
        </a:xfrm>
        <a:prstGeom prst="roundRect">
          <a:avLst/>
        </a:prstGeom>
        <a:gradFill rotWithShape="0">
          <a:gsLst>
            <a:gs pos="0">
              <a:schemeClr val="accent2">
                <a:shade val="50000"/>
                <a:hueOff val="0"/>
                <a:satOff val="0"/>
                <a:lumOff val="0"/>
                <a:alphaOff val="0"/>
                <a:satMod val="103000"/>
                <a:lumMod val="102000"/>
                <a:tint val="94000"/>
              </a:schemeClr>
            </a:gs>
            <a:gs pos="50000">
              <a:schemeClr val="accent2">
                <a:shade val="50000"/>
                <a:hueOff val="0"/>
                <a:satOff val="0"/>
                <a:lumOff val="0"/>
                <a:alphaOff val="0"/>
                <a:satMod val="110000"/>
                <a:lumMod val="100000"/>
                <a:shade val="100000"/>
              </a:schemeClr>
            </a:gs>
            <a:gs pos="100000">
              <a:schemeClr val="accent2">
                <a:shade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latin typeface="SimHei" charset="0"/>
              <a:ea typeface="SimHei" charset="0"/>
              <a:cs typeface="SimHei" charset="0"/>
            </a:rPr>
            <a:t>工作</a:t>
          </a:r>
          <a:endParaRPr lang="en-US" sz="3600" kern="1200" dirty="0">
            <a:latin typeface="SimHei" charset="0"/>
            <a:ea typeface="SimHei" charset="0"/>
            <a:cs typeface="SimHei" charset="0"/>
          </a:endParaRPr>
        </a:p>
      </dsp:txBody>
      <dsp:txXfrm>
        <a:off x="3429850" y="67894"/>
        <a:ext cx="673382" cy="927610"/>
      </dsp:txXfrm>
    </dsp:sp>
    <dsp:sp modelId="{0ED1BD14-00E4-2947-A515-2D41361ABE94}">
      <dsp:nvSpPr>
        <dsp:cNvPr id="0" name=""/>
        <dsp:cNvSpPr/>
      </dsp:nvSpPr>
      <dsp:spPr>
        <a:xfrm>
          <a:off x="1532643" y="531699"/>
          <a:ext cx="4467796" cy="4467796"/>
        </a:xfrm>
        <a:custGeom>
          <a:avLst/>
          <a:gdLst/>
          <a:ahLst/>
          <a:cxnLst/>
          <a:rect l="0" t="0" r="0" b="0"/>
          <a:pathLst>
            <a:path>
              <a:moveTo>
                <a:pt x="2624985" y="34500"/>
              </a:moveTo>
              <a:arcTo wR="2233898" hR="2233898" stAng="16804961" swAng="2834694"/>
            </a:path>
          </a:pathLst>
        </a:custGeom>
        <a:noFill/>
        <a:ln w="6350" cap="flat" cmpd="sng" algn="ctr">
          <a:solidFill>
            <a:schemeClr val="accent2">
              <a:shade val="9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146E897-7555-034F-A2EB-FAE4B9FB1954}">
      <dsp:nvSpPr>
        <dsp:cNvPr id="0" name=""/>
        <dsp:cNvSpPr/>
      </dsp:nvSpPr>
      <dsp:spPr>
        <a:xfrm>
          <a:off x="5517986" y="1575052"/>
          <a:ext cx="746238" cy="1000466"/>
        </a:xfrm>
        <a:prstGeom prst="roundRect">
          <a:avLst/>
        </a:prstGeom>
        <a:gradFill rotWithShape="0">
          <a:gsLst>
            <a:gs pos="0">
              <a:schemeClr val="accent2">
                <a:shade val="50000"/>
                <a:hueOff val="-236469"/>
                <a:satOff val="3113"/>
                <a:lumOff val="18647"/>
                <a:alphaOff val="0"/>
                <a:satMod val="103000"/>
                <a:lumMod val="102000"/>
                <a:tint val="94000"/>
              </a:schemeClr>
            </a:gs>
            <a:gs pos="50000">
              <a:schemeClr val="accent2">
                <a:shade val="50000"/>
                <a:hueOff val="-236469"/>
                <a:satOff val="3113"/>
                <a:lumOff val="18647"/>
                <a:alphaOff val="0"/>
                <a:satMod val="110000"/>
                <a:lumMod val="100000"/>
                <a:shade val="100000"/>
              </a:schemeClr>
            </a:gs>
            <a:gs pos="100000">
              <a:schemeClr val="accent2">
                <a:shade val="50000"/>
                <a:hueOff val="-236469"/>
                <a:satOff val="3113"/>
                <a:lumOff val="1864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latin typeface="SimHei" charset="0"/>
              <a:ea typeface="SimHei" charset="0"/>
              <a:cs typeface="SimHei" charset="0"/>
            </a:rPr>
            <a:t>生活</a:t>
          </a:r>
          <a:endParaRPr lang="en-US" sz="3600" kern="1200" dirty="0">
            <a:latin typeface="SimHei" charset="0"/>
            <a:ea typeface="SimHei" charset="0"/>
            <a:cs typeface="SimHei" charset="0"/>
          </a:endParaRPr>
        </a:p>
      </dsp:txBody>
      <dsp:txXfrm>
        <a:off x="5554414" y="1611480"/>
        <a:ext cx="673382" cy="927610"/>
      </dsp:txXfrm>
    </dsp:sp>
    <dsp:sp modelId="{E99BA591-2F21-0C4D-9743-F0130321086D}">
      <dsp:nvSpPr>
        <dsp:cNvPr id="0" name=""/>
        <dsp:cNvSpPr/>
      </dsp:nvSpPr>
      <dsp:spPr>
        <a:xfrm>
          <a:off x="1532643" y="531699"/>
          <a:ext cx="4467796" cy="4467796"/>
        </a:xfrm>
        <a:custGeom>
          <a:avLst/>
          <a:gdLst/>
          <a:ahLst/>
          <a:cxnLst/>
          <a:rect l="0" t="0" r="0" b="0"/>
          <a:pathLst>
            <a:path>
              <a:moveTo>
                <a:pt x="4461109" y="2061172"/>
              </a:moveTo>
              <a:arcTo wR="2233898" hR="2233898" stAng="21333927" swAng="2698745"/>
            </a:path>
          </a:pathLst>
        </a:custGeom>
        <a:noFill/>
        <a:ln w="6350" cap="flat" cmpd="sng" algn="ctr">
          <a:solidFill>
            <a:schemeClr val="accent2">
              <a:shade val="90000"/>
              <a:hueOff val="-229872"/>
              <a:satOff val="164"/>
              <a:lumOff val="12846"/>
              <a:alphaOff val="0"/>
            </a:schemeClr>
          </a:solidFill>
          <a:prstDash val="solid"/>
          <a:miter lim="800000"/>
        </a:ln>
        <a:effectLst/>
      </dsp:spPr>
      <dsp:style>
        <a:lnRef idx="1">
          <a:scrgbClr r="0" g="0" b="0"/>
        </a:lnRef>
        <a:fillRef idx="0">
          <a:scrgbClr r="0" g="0" b="0"/>
        </a:fillRef>
        <a:effectRef idx="0">
          <a:scrgbClr r="0" g="0" b="0"/>
        </a:effectRef>
        <a:fontRef idx="minor"/>
      </dsp:style>
    </dsp:sp>
    <dsp:sp modelId="{06B69650-D87A-3747-B213-B5CD3461821E}">
      <dsp:nvSpPr>
        <dsp:cNvPr id="0" name=""/>
        <dsp:cNvSpPr/>
      </dsp:nvSpPr>
      <dsp:spPr>
        <a:xfrm>
          <a:off x="4706475" y="4072626"/>
          <a:ext cx="746238" cy="1000466"/>
        </a:xfrm>
        <a:prstGeom prst="roundRect">
          <a:avLst/>
        </a:prstGeom>
        <a:gradFill rotWithShape="0">
          <a:gsLst>
            <a:gs pos="0">
              <a:schemeClr val="accent2">
                <a:shade val="50000"/>
                <a:hueOff val="-472938"/>
                <a:satOff val="6226"/>
                <a:lumOff val="37294"/>
                <a:alphaOff val="0"/>
                <a:satMod val="103000"/>
                <a:lumMod val="102000"/>
                <a:tint val="94000"/>
              </a:schemeClr>
            </a:gs>
            <a:gs pos="50000">
              <a:schemeClr val="accent2">
                <a:shade val="50000"/>
                <a:hueOff val="-472938"/>
                <a:satOff val="6226"/>
                <a:lumOff val="37294"/>
                <a:alphaOff val="0"/>
                <a:satMod val="110000"/>
                <a:lumMod val="100000"/>
                <a:shade val="100000"/>
              </a:schemeClr>
            </a:gs>
            <a:gs pos="100000">
              <a:schemeClr val="accent2">
                <a:shade val="50000"/>
                <a:hueOff val="-472938"/>
                <a:satOff val="6226"/>
                <a:lumOff val="3729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latin typeface="SimHei" charset="0"/>
              <a:ea typeface="SimHei" charset="0"/>
              <a:cs typeface="SimHei" charset="0"/>
            </a:rPr>
            <a:t>娱乐</a:t>
          </a:r>
          <a:endParaRPr lang="en-US" sz="3600" kern="1200" dirty="0">
            <a:latin typeface="SimHei" charset="0"/>
            <a:ea typeface="SimHei" charset="0"/>
            <a:cs typeface="SimHei" charset="0"/>
          </a:endParaRPr>
        </a:p>
      </dsp:txBody>
      <dsp:txXfrm>
        <a:off x="4742903" y="4109054"/>
        <a:ext cx="673382" cy="927610"/>
      </dsp:txXfrm>
    </dsp:sp>
    <dsp:sp modelId="{011628E3-0677-A849-9A43-63BF1F88CA33}">
      <dsp:nvSpPr>
        <dsp:cNvPr id="0" name=""/>
        <dsp:cNvSpPr/>
      </dsp:nvSpPr>
      <dsp:spPr>
        <a:xfrm>
          <a:off x="1532643" y="531699"/>
          <a:ext cx="4467796" cy="4467796"/>
        </a:xfrm>
        <a:custGeom>
          <a:avLst/>
          <a:gdLst/>
          <a:ahLst/>
          <a:cxnLst/>
          <a:rect l="0" t="0" r="0" b="0"/>
          <a:pathLst>
            <a:path>
              <a:moveTo>
                <a:pt x="3156744" y="4268267"/>
              </a:moveTo>
              <a:arcTo wR="2233898" hR="2233898" stAng="3935978" swAng="2928044"/>
            </a:path>
          </a:pathLst>
        </a:custGeom>
        <a:noFill/>
        <a:ln w="6350" cap="flat" cmpd="sng" algn="ctr">
          <a:solidFill>
            <a:schemeClr val="accent2">
              <a:shade val="90000"/>
              <a:hueOff val="-459745"/>
              <a:satOff val="327"/>
              <a:lumOff val="25691"/>
              <a:alphaOff val="0"/>
            </a:schemeClr>
          </a:solidFill>
          <a:prstDash val="solid"/>
          <a:miter lim="800000"/>
        </a:ln>
        <a:effectLst/>
      </dsp:spPr>
      <dsp:style>
        <a:lnRef idx="1">
          <a:scrgbClr r="0" g="0" b="0"/>
        </a:lnRef>
        <a:fillRef idx="0">
          <a:scrgbClr r="0" g="0" b="0"/>
        </a:fillRef>
        <a:effectRef idx="0">
          <a:scrgbClr r="0" g="0" b="0"/>
        </a:effectRef>
        <a:fontRef idx="minor"/>
      </dsp:style>
    </dsp:sp>
    <dsp:sp modelId="{118C5991-B585-4B4B-90AC-D7C31A05A9D6}">
      <dsp:nvSpPr>
        <dsp:cNvPr id="0" name=""/>
        <dsp:cNvSpPr/>
      </dsp:nvSpPr>
      <dsp:spPr>
        <a:xfrm>
          <a:off x="2080370" y="4072626"/>
          <a:ext cx="746238" cy="1000466"/>
        </a:xfrm>
        <a:prstGeom prst="roundRect">
          <a:avLst/>
        </a:prstGeom>
        <a:gradFill rotWithShape="0">
          <a:gsLst>
            <a:gs pos="0">
              <a:schemeClr val="accent2">
                <a:shade val="50000"/>
                <a:hueOff val="-472938"/>
                <a:satOff val="6226"/>
                <a:lumOff val="37294"/>
                <a:alphaOff val="0"/>
                <a:satMod val="103000"/>
                <a:lumMod val="102000"/>
                <a:tint val="94000"/>
              </a:schemeClr>
            </a:gs>
            <a:gs pos="50000">
              <a:schemeClr val="accent2">
                <a:shade val="50000"/>
                <a:hueOff val="-472938"/>
                <a:satOff val="6226"/>
                <a:lumOff val="37294"/>
                <a:alphaOff val="0"/>
                <a:satMod val="110000"/>
                <a:lumMod val="100000"/>
                <a:shade val="100000"/>
              </a:schemeClr>
            </a:gs>
            <a:gs pos="100000">
              <a:schemeClr val="accent2">
                <a:shade val="50000"/>
                <a:hueOff val="-472938"/>
                <a:satOff val="6226"/>
                <a:lumOff val="3729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latin typeface="SimHei" charset="0"/>
              <a:ea typeface="SimHei" charset="0"/>
              <a:cs typeface="SimHei" charset="0"/>
            </a:rPr>
            <a:t>理财</a:t>
          </a:r>
          <a:endParaRPr lang="en-US" sz="3600" kern="1200" dirty="0">
            <a:latin typeface="SimHei" charset="0"/>
            <a:ea typeface="SimHei" charset="0"/>
            <a:cs typeface="SimHei" charset="0"/>
          </a:endParaRPr>
        </a:p>
      </dsp:txBody>
      <dsp:txXfrm>
        <a:off x="2116798" y="4109054"/>
        <a:ext cx="673382" cy="927610"/>
      </dsp:txXfrm>
    </dsp:sp>
    <dsp:sp modelId="{8CD734D9-1380-2A49-A705-562609CE9D40}">
      <dsp:nvSpPr>
        <dsp:cNvPr id="0" name=""/>
        <dsp:cNvSpPr/>
      </dsp:nvSpPr>
      <dsp:spPr>
        <a:xfrm>
          <a:off x="1532643" y="531699"/>
          <a:ext cx="4467796" cy="4467796"/>
        </a:xfrm>
        <a:custGeom>
          <a:avLst/>
          <a:gdLst/>
          <a:ahLst/>
          <a:cxnLst/>
          <a:rect l="0" t="0" r="0" b="0"/>
          <a:pathLst>
            <a:path>
              <a:moveTo>
                <a:pt x="536357" y="3686019"/>
              </a:moveTo>
              <a:arcTo wR="2233898" hR="2233898" stAng="8367328" swAng="2698745"/>
            </a:path>
          </a:pathLst>
        </a:custGeom>
        <a:noFill/>
        <a:ln w="6350" cap="flat" cmpd="sng" algn="ctr">
          <a:solidFill>
            <a:schemeClr val="accent2">
              <a:shade val="90000"/>
              <a:hueOff val="-459745"/>
              <a:satOff val="327"/>
              <a:lumOff val="25691"/>
              <a:alphaOff val="0"/>
            </a:schemeClr>
          </a:solidFill>
          <a:prstDash val="solid"/>
          <a:miter lim="800000"/>
        </a:ln>
        <a:effectLst/>
      </dsp:spPr>
      <dsp:style>
        <a:lnRef idx="1">
          <a:scrgbClr r="0" g="0" b="0"/>
        </a:lnRef>
        <a:fillRef idx="0">
          <a:scrgbClr r="0" g="0" b="0"/>
        </a:fillRef>
        <a:effectRef idx="0">
          <a:scrgbClr r="0" g="0" b="0"/>
        </a:effectRef>
        <a:fontRef idx="minor"/>
      </dsp:style>
    </dsp:sp>
    <dsp:sp modelId="{6B0E8160-C76C-7F4D-8FDF-9A3788F47F4B}">
      <dsp:nvSpPr>
        <dsp:cNvPr id="0" name=""/>
        <dsp:cNvSpPr/>
      </dsp:nvSpPr>
      <dsp:spPr>
        <a:xfrm>
          <a:off x="1268858" y="1575052"/>
          <a:ext cx="746238" cy="1000466"/>
        </a:xfrm>
        <a:prstGeom prst="roundRect">
          <a:avLst/>
        </a:prstGeom>
        <a:gradFill rotWithShape="0">
          <a:gsLst>
            <a:gs pos="0">
              <a:schemeClr val="accent2">
                <a:shade val="50000"/>
                <a:hueOff val="-236469"/>
                <a:satOff val="3113"/>
                <a:lumOff val="18647"/>
                <a:alphaOff val="0"/>
                <a:satMod val="103000"/>
                <a:lumMod val="102000"/>
                <a:tint val="94000"/>
              </a:schemeClr>
            </a:gs>
            <a:gs pos="50000">
              <a:schemeClr val="accent2">
                <a:shade val="50000"/>
                <a:hueOff val="-236469"/>
                <a:satOff val="3113"/>
                <a:lumOff val="18647"/>
                <a:alphaOff val="0"/>
                <a:satMod val="110000"/>
                <a:lumMod val="100000"/>
                <a:shade val="100000"/>
              </a:schemeClr>
            </a:gs>
            <a:gs pos="100000">
              <a:schemeClr val="accent2">
                <a:shade val="50000"/>
                <a:hueOff val="-236469"/>
                <a:satOff val="3113"/>
                <a:lumOff val="1864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latin typeface="SimHei" charset="0"/>
              <a:ea typeface="SimHei" charset="0"/>
              <a:cs typeface="SimHei" charset="0"/>
            </a:rPr>
            <a:t>学习</a:t>
          </a:r>
          <a:endParaRPr lang="en-US" sz="3600" kern="1200" dirty="0">
            <a:latin typeface="SimHei" charset="0"/>
            <a:ea typeface="SimHei" charset="0"/>
            <a:cs typeface="SimHei" charset="0"/>
          </a:endParaRPr>
        </a:p>
      </dsp:txBody>
      <dsp:txXfrm>
        <a:off x="1305286" y="1611480"/>
        <a:ext cx="673382" cy="927610"/>
      </dsp:txXfrm>
    </dsp:sp>
    <dsp:sp modelId="{FB7418DD-1126-7545-B05D-C74CFEF2DA73}">
      <dsp:nvSpPr>
        <dsp:cNvPr id="0" name=""/>
        <dsp:cNvSpPr/>
      </dsp:nvSpPr>
      <dsp:spPr>
        <a:xfrm>
          <a:off x="1532643" y="531699"/>
          <a:ext cx="4467796" cy="4467796"/>
        </a:xfrm>
        <a:custGeom>
          <a:avLst/>
          <a:gdLst/>
          <a:ahLst/>
          <a:cxnLst/>
          <a:rect l="0" t="0" r="0" b="0"/>
          <a:pathLst>
            <a:path>
              <a:moveTo>
                <a:pt x="353468" y="1027961"/>
              </a:moveTo>
              <a:arcTo wR="2233898" hR="2233898" stAng="12760345" swAng="2834694"/>
            </a:path>
          </a:pathLst>
        </a:custGeom>
        <a:noFill/>
        <a:ln w="6350" cap="flat" cmpd="sng" algn="ctr">
          <a:solidFill>
            <a:schemeClr val="accent2">
              <a:shade val="90000"/>
              <a:hueOff val="-229872"/>
              <a:satOff val="164"/>
              <a:lumOff val="12846"/>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1FDE3F-8B68-1B44-95E7-9C979D1159BC}">
      <dsp:nvSpPr>
        <dsp:cNvPr id="0" name=""/>
        <dsp:cNvSpPr/>
      </dsp:nvSpPr>
      <dsp:spPr>
        <a:xfrm>
          <a:off x="2461038" y="496"/>
          <a:ext cx="4501461" cy="1934765"/>
        </a:xfrm>
        <a:prstGeom prst="rightArrow">
          <a:avLst>
            <a:gd name="adj1" fmla="val 75000"/>
            <a:gd name="adj2" fmla="val 50000"/>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a:latin typeface="Microsoft YaHei" charset="-122"/>
              <a:ea typeface="Microsoft YaHei" charset="-122"/>
              <a:cs typeface="Microsoft YaHei" charset="-122"/>
            </a:rPr>
            <a:t>硬件故障中断</a:t>
          </a:r>
        </a:p>
        <a:p>
          <a:pPr marL="228600" lvl="1" indent="-228600" algn="l" defTabSz="933450">
            <a:lnSpc>
              <a:spcPct val="90000"/>
            </a:lnSpc>
            <a:spcBef>
              <a:spcPct val="0"/>
            </a:spcBef>
            <a:spcAft>
              <a:spcPct val="15000"/>
            </a:spcAft>
            <a:buChar char="••"/>
          </a:pPr>
          <a:r>
            <a:rPr lang="en-US" altLang="zh-CN" sz="2100" kern="1200">
              <a:latin typeface="Microsoft YaHei" charset="-122"/>
              <a:ea typeface="Microsoft YaHei" charset="-122"/>
              <a:cs typeface="Microsoft YaHei" charset="-122"/>
            </a:rPr>
            <a:t>I/O</a:t>
          </a:r>
          <a:r>
            <a:rPr lang="zh-CN" altLang="en-US" sz="2100" kern="1200">
              <a:latin typeface="Microsoft YaHei" charset="-122"/>
              <a:ea typeface="Microsoft YaHei" charset="-122"/>
              <a:cs typeface="Microsoft YaHei" charset="-122"/>
            </a:rPr>
            <a:t>中断</a:t>
          </a:r>
        </a:p>
        <a:p>
          <a:pPr marL="228600" lvl="1" indent="-228600" algn="l" defTabSz="933450">
            <a:lnSpc>
              <a:spcPct val="90000"/>
            </a:lnSpc>
            <a:spcBef>
              <a:spcPct val="0"/>
            </a:spcBef>
            <a:spcAft>
              <a:spcPct val="15000"/>
            </a:spcAft>
            <a:buChar char="••"/>
          </a:pPr>
          <a:r>
            <a:rPr lang="zh-CN" altLang="en-US" sz="2100" kern="1200">
              <a:latin typeface="Microsoft YaHei" charset="-122"/>
              <a:ea typeface="Microsoft YaHei" charset="-122"/>
              <a:cs typeface="Microsoft YaHei" charset="-122"/>
            </a:rPr>
            <a:t>时钟中断</a:t>
          </a:r>
        </a:p>
      </dsp:txBody>
      <dsp:txXfrm>
        <a:off x="2461038" y="242342"/>
        <a:ext cx="3775924" cy="1451073"/>
      </dsp:txXfrm>
    </dsp:sp>
    <dsp:sp modelId="{D599C364-E245-284D-BADC-278598F92183}">
      <dsp:nvSpPr>
        <dsp:cNvPr id="0" name=""/>
        <dsp:cNvSpPr/>
      </dsp:nvSpPr>
      <dsp:spPr>
        <a:xfrm>
          <a:off x="539935" y="496"/>
          <a:ext cx="1921103" cy="193476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zh-CN" altLang="en-US" sz="4400" kern="1200">
              <a:solidFill>
                <a:schemeClr val="bg1">
                  <a:lumMod val="85000"/>
                </a:schemeClr>
              </a:solidFill>
              <a:latin typeface="Microsoft YaHei" charset="-122"/>
              <a:ea typeface="Microsoft YaHei" charset="-122"/>
              <a:cs typeface="Microsoft YaHei" charset="-122"/>
            </a:rPr>
            <a:t>中断</a:t>
          </a:r>
        </a:p>
      </dsp:txBody>
      <dsp:txXfrm>
        <a:off x="633716" y="94277"/>
        <a:ext cx="1733541" cy="1747203"/>
      </dsp:txXfrm>
    </dsp:sp>
    <dsp:sp modelId="{EE7551CF-97DC-1E48-9456-D917B62F0E58}">
      <dsp:nvSpPr>
        <dsp:cNvPr id="0" name=""/>
        <dsp:cNvSpPr/>
      </dsp:nvSpPr>
      <dsp:spPr>
        <a:xfrm>
          <a:off x="2461038" y="2128738"/>
          <a:ext cx="4501461" cy="1934765"/>
        </a:xfrm>
        <a:prstGeom prst="rightArrow">
          <a:avLst>
            <a:gd name="adj1" fmla="val 75000"/>
            <a:gd name="adj2" fmla="val 50000"/>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kern="1200">
              <a:latin typeface="Microsoft YaHei" charset="-122"/>
              <a:ea typeface="Microsoft YaHei" charset="-122"/>
              <a:cs typeface="Microsoft YaHei" charset="-122"/>
            </a:rPr>
            <a:t>程序性中断</a:t>
          </a:r>
        </a:p>
        <a:p>
          <a:pPr marL="228600" lvl="1" indent="-228600" algn="l" defTabSz="933450">
            <a:lnSpc>
              <a:spcPct val="90000"/>
            </a:lnSpc>
            <a:spcBef>
              <a:spcPct val="0"/>
            </a:spcBef>
            <a:spcAft>
              <a:spcPct val="15000"/>
            </a:spcAft>
            <a:buChar char="••"/>
          </a:pPr>
          <a:r>
            <a:rPr lang="zh-CN" altLang="en-US" sz="2100" kern="1200">
              <a:latin typeface="Microsoft YaHei" charset="-122"/>
              <a:ea typeface="Microsoft YaHei" charset="-122"/>
              <a:cs typeface="Microsoft YaHei" charset="-122"/>
            </a:rPr>
            <a:t>访问中断</a:t>
          </a:r>
        </a:p>
      </dsp:txBody>
      <dsp:txXfrm>
        <a:off x="2461038" y="2370584"/>
        <a:ext cx="3775924" cy="1451073"/>
      </dsp:txXfrm>
    </dsp:sp>
    <dsp:sp modelId="{51B041D1-F909-C743-B2F0-1483471726F0}">
      <dsp:nvSpPr>
        <dsp:cNvPr id="0" name=""/>
        <dsp:cNvSpPr/>
      </dsp:nvSpPr>
      <dsp:spPr>
        <a:xfrm>
          <a:off x="539935" y="2128738"/>
          <a:ext cx="1921103" cy="193476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zh-CN" altLang="en-US" sz="4400" kern="1200">
              <a:solidFill>
                <a:schemeClr val="bg1">
                  <a:lumMod val="85000"/>
                </a:schemeClr>
              </a:solidFill>
              <a:latin typeface="Microsoft YaHei" charset="-122"/>
              <a:ea typeface="Microsoft YaHei" charset="-122"/>
              <a:cs typeface="Microsoft YaHei" charset="-122"/>
            </a:rPr>
            <a:t>异常</a:t>
          </a:r>
        </a:p>
      </dsp:txBody>
      <dsp:txXfrm>
        <a:off x="633716" y="2222519"/>
        <a:ext cx="1733541" cy="174720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B37BFE-6D5B-9D45-A071-9DCD27878522}" type="datetimeFigureOut">
              <a:t>2019-9-9</a:t>
            </a:fld>
            <a:endParaRPr kumimoji="1"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8A8897-C87D-804B-914E-C3551EB303A2}" type="slidenum">
              <a:t>‹#›</a:t>
            </a:fld>
            <a:endParaRPr kumimoji="1" lang="zh-CN" altLang="en-US"/>
          </a:p>
        </p:txBody>
      </p:sp>
    </p:spTree>
    <p:extLst>
      <p:ext uri="{BB962C8B-B14F-4D97-AF65-F5344CB8AC3E}">
        <p14:creationId xmlns:p14="http://schemas.microsoft.com/office/powerpoint/2010/main" val="1981669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zh.wikipedia.org/wiki/%E5%86%85%E5%AD%98%E7%AE%A1%E7%90%86%E5%8D%95%E5%85%83" TargetMode="External"/><Relationship Id="rId3" Type="http://schemas.openxmlformats.org/officeDocument/2006/relationships/hyperlink" Target="https://zh.wikipedia.org/wiki/%E8%99%9A%E6%8B%9F%E5%9C%B0%E5%9D%80" TargetMode="External"/><Relationship Id="rId7" Type="http://schemas.openxmlformats.org/officeDocument/2006/relationships/hyperlink" Target="https://zh.wikipedia.org/wiki/%E4%B8%AD%E5%A4%AE%E5%A4%84%E7%90%86%E5%99%A8"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zh.wikipedia.org/wiki/%E5%88%86%E9%A1%B5" TargetMode="External"/><Relationship Id="rId5" Type="http://schemas.openxmlformats.org/officeDocument/2006/relationships/hyperlink" Target="https://zh.wikipedia.org/wiki/%E7%89%A9%E7%90%86%E5%86%85%E5%AD%98" TargetMode="External"/><Relationship Id="rId4" Type="http://schemas.openxmlformats.org/officeDocument/2006/relationships/hyperlink" Target="https://zh.wikipedia.org/wiki/%E5%9C%B0%E5%9D%80%E7%A9%BA%E9%97%B4" TargetMode="External"/><Relationship Id="rId9" Type="http://schemas.openxmlformats.org/officeDocument/2006/relationships/hyperlink" Target="https://zh.wikipedia.org/wiki/%E4%B8%AD%E6%96%AD"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按照中断性质与激活方式的分类</a:t>
            </a:r>
            <a:endParaRPr lang="en-US" dirty="0"/>
          </a:p>
        </p:txBody>
      </p:sp>
      <p:sp>
        <p:nvSpPr>
          <p:cNvPr id="4" name="Slide Number Placeholder 3"/>
          <p:cNvSpPr>
            <a:spLocks noGrp="1"/>
          </p:cNvSpPr>
          <p:nvPr>
            <p:ph type="sldNum" sz="quarter" idx="10"/>
          </p:nvPr>
        </p:nvSpPr>
        <p:spPr/>
        <p:txBody>
          <a:bodyPr/>
          <a:lstStyle/>
          <a:p>
            <a:fld id="{90C634CB-5CA7-7641-8EB5-9079A172F252}" type="slidenum">
              <a:rPr lang="zh-CN" altLang="en-US" smtClean="0"/>
              <a:pPr/>
              <a:t>5</a:t>
            </a:fld>
            <a:endParaRPr lang="en-US" altLang="zh-CN"/>
          </a:p>
        </p:txBody>
      </p:sp>
    </p:spTree>
    <p:extLst>
      <p:ext uri="{BB962C8B-B14F-4D97-AF65-F5344CB8AC3E}">
        <p14:creationId xmlns:p14="http://schemas.microsoft.com/office/powerpoint/2010/main" val="588732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buClr>
                <a:schemeClr val="folHlink"/>
              </a:buClr>
              <a:buSzPct val="60000"/>
              <a:buFont typeface="Wingdings" charset="2"/>
              <a:buChar char="n"/>
            </a:pPr>
            <a:r>
              <a:rPr kumimoji="1" lang="zh-CN" altLang="en-US" dirty="0" smtClean="0">
                <a:latin typeface="Times New Roman" charset="0"/>
                <a:ea typeface="隶书" charset="0"/>
              </a:rPr>
              <a:t>信号：信号的发送者相当于中断源，信号的接收者是另一个进程</a:t>
            </a:r>
          </a:p>
          <a:p>
            <a:pPr lvl="1" eaLnBrk="1" hangingPunct="1">
              <a:buClr>
                <a:schemeClr val="folHlink"/>
              </a:buClr>
              <a:buSzPct val="60000"/>
              <a:buFont typeface="Wingdings" charset="2"/>
              <a:buChar char="n"/>
            </a:pPr>
            <a:r>
              <a:rPr kumimoji="1" lang="zh-CN" altLang="en-US" dirty="0" smtClean="0">
                <a:latin typeface="Times New Roman" charset="0"/>
                <a:ea typeface="隶书" charset="0"/>
              </a:rPr>
              <a:t>软件中断</a:t>
            </a:r>
          </a:p>
          <a:p>
            <a:pPr lvl="2" eaLnBrk="1" hangingPunct="1">
              <a:buClr>
                <a:schemeClr val="folHlink"/>
              </a:buClr>
              <a:buSzPct val="60000"/>
              <a:buFont typeface="Wingdings" charset="2"/>
              <a:buChar char="n"/>
            </a:pPr>
            <a:r>
              <a:rPr kumimoji="1" lang="en-US" altLang="zh-CN" dirty="0" smtClean="0">
                <a:latin typeface="Times New Roman" charset="0"/>
                <a:ea typeface="隶书" charset="0"/>
              </a:rPr>
              <a:t>Linux</a:t>
            </a:r>
            <a:r>
              <a:rPr kumimoji="1" lang="zh-CN" altLang="en-US" dirty="0" smtClean="0">
                <a:latin typeface="Times New Roman" charset="0"/>
                <a:ea typeface="隶书" charset="0"/>
              </a:rPr>
              <a:t>中</a:t>
            </a:r>
            <a:r>
              <a:rPr kumimoji="1" lang="en-US" altLang="zh-CN" dirty="0" smtClean="0">
                <a:latin typeface="Times New Roman" charset="0"/>
                <a:ea typeface="隶书" charset="0"/>
              </a:rPr>
              <a:t>bottom half</a:t>
            </a:r>
          </a:p>
          <a:p>
            <a:pPr lvl="2" eaLnBrk="1" hangingPunct="1">
              <a:buClr>
                <a:schemeClr val="folHlink"/>
              </a:buClr>
              <a:buSzPct val="60000"/>
              <a:buFont typeface="Wingdings" charset="2"/>
              <a:buChar char="n"/>
            </a:pPr>
            <a:r>
              <a:rPr kumimoji="1" lang="en-US" altLang="zh-CN" dirty="0" smtClean="0">
                <a:latin typeface="Times New Roman" charset="0"/>
                <a:ea typeface="隶书" charset="0"/>
              </a:rPr>
              <a:t>Windows</a:t>
            </a:r>
            <a:r>
              <a:rPr kumimoji="1" lang="zh-CN" altLang="en-US" dirty="0" smtClean="0">
                <a:latin typeface="Times New Roman" charset="0"/>
                <a:ea typeface="隶书" charset="0"/>
              </a:rPr>
              <a:t>中由内核发出的</a:t>
            </a:r>
            <a:r>
              <a:rPr kumimoji="1" lang="en-US" altLang="zh-CN" dirty="0" smtClean="0">
                <a:latin typeface="Times New Roman" charset="0"/>
                <a:ea typeface="隶书" charset="0"/>
              </a:rPr>
              <a:t>Dispatch/DPC</a:t>
            </a:r>
            <a:r>
              <a:rPr kumimoji="1" lang="zh-CN" altLang="en-US" dirty="0" smtClean="0">
                <a:latin typeface="Times New Roman" charset="0"/>
                <a:ea typeface="隶书" charset="0"/>
              </a:rPr>
              <a:t>和</a:t>
            </a:r>
            <a:r>
              <a:rPr kumimoji="1" lang="en-US" altLang="zh-CN" dirty="0" smtClean="0">
                <a:latin typeface="Times New Roman" charset="0"/>
                <a:ea typeface="隶书" charset="0"/>
              </a:rPr>
              <a:t>APC</a:t>
            </a:r>
            <a:r>
              <a:rPr kumimoji="1" lang="zh-CN" altLang="en-US" dirty="0" smtClean="0">
                <a:latin typeface="Times New Roman" charset="0"/>
                <a:ea typeface="隶书" charset="0"/>
              </a:rPr>
              <a:t>等中断</a:t>
            </a:r>
          </a:p>
          <a:p>
            <a:endParaRPr lang="en-US" dirty="0"/>
          </a:p>
        </p:txBody>
      </p:sp>
      <p:sp>
        <p:nvSpPr>
          <p:cNvPr id="4" name="Slide Number Placeholder 3"/>
          <p:cNvSpPr>
            <a:spLocks noGrp="1"/>
          </p:cNvSpPr>
          <p:nvPr>
            <p:ph type="sldNum" sz="quarter" idx="10"/>
          </p:nvPr>
        </p:nvSpPr>
        <p:spPr/>
        <p:txBody>
          <a:bodyPr/>
          <a:lstStyle/>
          <a:p>
            <a:fld id="{90C634CB-5CA7-7641-8EB5-9079A172F252}" type="slidenum">
              <a:rPr lang="zh-CN" altLang="en-US" smtClean="0"/>
              <a:pPr/>
              <a:t>7</a:t>
            </a:fld>
            <a:endParaRPr lang="en-US" altLang="zh-CN"/>
          </a:p>
        </p:txBody>
      </p:sp>
    </p:spTree>
    <p:extLst>
      <p:ext uri="{BB962C8B-B14F-4D97-AF65-F5344CB8AC3E}">
        <p14:creationId xmlns:p14="http://schemas.microsoft.com/office/powerpoint/2010/main" val="1115775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634CB-5CA7-7641-8EB5-9079A172F252}" type="slidenum">
              <a:rPr lang="zh-CN" altLang="en-US" smtClean="0"/>
              <a:pPr/>
              <a:t>8</a:t>
            </a:fld>
            <a:endParaRPr lang="en-US" altLang="zh-CN"/>
          </a:p>
        </p:txBody>
      </p:sp>
    </p:spTree>
    <p:extLst>
      <p:ext uri="{BB962C8B-B14F-4D97-AF65-F5344CB8AC3E}">
        <p14:creationId xmlns:p14="http://schemas.microsoft.com/office/powerpoint/2010/main" val="782535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634CB-5CA7-7641-8EB5-9079A172F252}" type="slidenum">
              <a:rPr lang="zh-CN" altLang="en-US" smtClean="0"/>
              <a:pPr/>
              <a:t>9</a:t>
            </a:fld>
            <a:endParaRPr lang="en-US" altLang="zh-CN"/>
          </a:p>
        </p:txBody>
      </p:sp>
    </p:spTree>
    <p:extLst>
      <p:ext uri="{BB962C8B-B14F-4D97-AF65-F5344CB8AC3E}">
        <p14:creationId xmlns:p14="http://schemas.microsoft.com/office/powerpoint/2010/main" val="1148454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634CB-5CA7-7641-8EB5-9079A172F252}" type="slidenum">
              <a:rPr lang="zh-CN" altLang="en-US" smtClean="0"/>
              <a:pPr/>
              <a:t>10</a:t>
            </a:fld>
            <a:endParaRPr lang="en-US" altLang="zh-CN"/>
          </a:p>
        </p:txBody>
      </p:sp>
    </p:spTree>
    <p:extLst>
      <p:ext uri="{BB962C8B-B14F-4D97-AF65-F5344CB8AC3E}">
        <p14:creationId xmlns:p14="http://schemas.microsoft.com/office/powerpoint/2010/main" val="1459284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页面故障：软件试图访问已映射在</a:t>
            </a:r>
            <a:r>
              <a:rPr lang="zh-CN" altLang="en-US" dirty="0" smtClean="0">
                <a:hlinkClick r:id="rId3" tooltip="虚拟地址"/>
              </a:rPr>
              <a:t>虚拟</a:t>
            </a:r>
            <a:r>
              <a:rPr lang="zh-CN" altLang="en-US" dirty="0" smtClean="0">
                <a:hlinkClick r:id="rId4" tooltip="地址空间"/>
              </a:rPr>
              <a:t>地址空间</a:t>
            </a:r>
            <a:r>
              <a:rPr lang="zh-CN" altLang="en-US" dirty="0" smtClean="0"/>
              <a:t>中，但是目前并未被加载在</a:t>
            </a:r>
            <a:r>
              <a:rPr lang="zh-CN" altLang="en-US" dirty="0" smtClean="0">
                <a:hlinkClick r:id="rId5" tooltip="物理内存"/>
              </a:rPr>
              <a:t>物理内存</a:t>
            </a:r>
            <a:r>
              <a:rPr lang="zh-CN" altLang="en-US" dirty="0" smtClean="0"/>
              <a:t>中的一个</a:t>
            </a:r>
            <a:r>
              <a:rPr lang="zh-CN" altLang="en-US" dirty="0" smtClean="0">
                <a:hlinkClick r:id="rId6" tooltip="分页"/>
              </a:rPr>
              <a:t>分页</a:t>
            </a:r>
            <a:r>
              <a:rPr lang="zh-CN" altLang="en-US" dirty="0" smtClean="0"/>
              <a:t>时，由</a:t>
            </a:r>
            <a:r>
              <a:rPr lang="zh-CN" altLang="en-US" dirty="0" smtClean="0">
                <a:hlinkClick r:id="rId7" tooltip="中央处理器"/>
              </a:rPr>
              <a:t>中央处理器</a:t>
            </a:r>
            <a:r>
              <a:rPr lang="zh-CN" altLang="en-US" dirty="0" smtClean="0"/>
              <a:t>的</a:t>
            </a:r>
            <a:r>
              <a:rPr lang="zh-CN" altLang="en-US" dirty="0" smtClean="0">
                <a:hlinkClick r:id="rId8" tooltip="内存管理单元"/>
              </a:rPr>
              <a:t>内存管理单元</a:t>
            </a:r>
            <a:r>
              <a:rPr lang="zh-CN" altLang="en-US" dirty="0" smtClean="0"/>
              <a:t>所发出的</a:t>
            </a:r>
            <a:r>
              <a:rPr lang="zh-CN" altLang="en-US" dirty="0" smtClean="0">
                <a:hlinkClick r:id="rId9" tooltip="中断"/>
              </a:rPr>
              <a:t>中断</a:t>
            </a:r>
            <a:r>
              <a:rPr lang="zh-CN" altLang="en-US" dirty="0" smtClean="0"/>
              <a:t>。</a:t>
            </a:r>
          </a:p>
          <a:p>
            <a:endParaRPr lang="zh-CN" altLang="en-US" dirty="0" smtClean="0"/>
          </a:p>
          <a:p>
            <a:r>
              <a:rPr lang="zh-CN" altLang="en-US" dirty="0" smtClean="0"/>
              <a:t>出现奇偶校验错误是不能纠错的</a:t>
            </a:r>
            <a:endParaRPr lang="en-US" dirty="0"/>
          </a:p>
        </p:txBody>
      </p:sp>
      <p:sp>
        <p:nvSpPr>
          <p:cNvPr id="4" name="Slide Number Placeholder 3"/>
          <p:cNvSpPr>
            <a:spLocks noGrp="1"/>
          </p:cNvSpPr>
          <p:nvPr>
            <p:ph type="sldNum" sz="quarter" idx="10"/>
          </p:nvPr>
        </p:nvSpPr>
        <p:spPr/>
        <p:txBody>
          <a:bodyPr/>
          <a:lstStyle/>
          <a:p>
            <a:fld id="{90C634CB-5CA7-7641-8EB5-9079A172F252}" type="slidenum">
              <a:rPr lang="zh-CN" altLang="en-US" smtClean="0"/>
              <a:pPr/>
              <a:t>11</a:t>
            </a:fld>
            <a:endParaRPr lang="en-US" altLang="zh-CN"/>
          </a:p>
        </p:txBody>
      </p:sp>
    </p:spTree>
    <p:extLst>
      <p:ext uri="{BB962C8B-B14F-4D97-AF65-F5344CB8AC3E}">
        <p14:creationId xmlns:p14="http://schemas.microsoft.com/office/powerpoint/2010/main" val="256447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Linux</a:t>
            </a:r>
            <a:r>
              <a:rPr lang="zh-CN" altLang="en-US" dirty="0" smtClean="0"/>
              <a:t> 中断处理过程中，中断服务程序被分为上下两部分，上部分不可屏蔽，执行限时严格且与硬件相关的任务，然后通知下半部分处理；</a:t>
            </a:r>
          </a:p>
          <a:p>
            <a:r>
              <a:rPr lang="zh-CN" altLang="en-US" dirty="0" smtClean="0"/>
              <a:t>但是下半部分工作耗时时，所以在上半部分结束后，会决定是否执行下半部分，或者执行其它优先级更高的中断上半部分。</a:t>
            </a:r>
            <a:endParaRPr lang="en-US" dirty="0"/>
          </a:p>
        </p:txBody>
      </p:sp>
      <p:sp>
        <p:nvSpPr>
          <p:cNvPr id="4" name="Slide Number Placeholder 3"/>
          <p:cNvSpPr>
            <a:spLocks noGrp="1"/>
          </p:cNvSpPr>
          <p:nvPr>
            <p:ph type="sldNum" sz="quarter" idx="10"/>
          </p:nvPr>
        </p:nvSpPr>
        <p:spPr/>
        <p:txBody>
          <a:bodyPr/>
          <a:lstStyle/>
          <a:p>
            <a:fld id="{90C634CB-5CA7-7641-8EB5-9079A172F252}" type="slidenum">
              <a:rPr lang="zh-CN" altLang="en-US" smtClean="0"/>
              <a:pPr/>
              <a:t>12</a:t>
            </a:fld>
            <a:endParaRPr lang="en-US" altLang="zh-CN"/>
          </a:p>
        </p:txBody>
      </p:sp>
    </p:spTree>
    <p:extLst>
      <p:ext uri="{BB962C8B-B14F-4D97-AF65-F5344CB8AC3E}">
        <p14:creationId xmlns:p14="http://schemas.microsoft.com/office/powerpoint/2010/main" val="5535598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9E8DD3-5293-F245-8649-938FE873156C}"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8" name="Title 1"/>
          <p:cNvSpPr>
            <a:spLocks noGrp="1"/>
          </p:cNvSpPr>
          <p:nvPr>
            <p:ph type="ctrTitle"/>
          </p:nvPr>
        </p:nvSpPr>
        <p:spPr>
          <a:xfrm>
            <a:off x="0" y="1122363"/>
            <a:ext cx="9144000" cy="1876476"/>
          </a:xfrm>
          <a:solidFill>
            <a:srgbClr val="C3370B"/>
          </a:solidFill>
          <a:ln w="57150">
            <a:solidFill>
              <a:schemeClr val="bg1">
                <a:lumMod val="95000"/>
              </a:schemeClr>
            </a:solidFill>
          </a:ln>
        </p:spPr>
        <p:style>
          <a:lnRef idx="2">
            <a:schemeClr val="accent4"/>
          </a:lnRef>
          <a:fillRef idx="1">
            <a:schemeClr val="lt1"/>
          </a:fillRef>
          <a:effectRef idx="0">
            <a:schemeClr val="accent4"/>
          </a:effectRef>
          <a:fontRef idx="none"/>
        </p:style>
        <p:txBody>
          <a:bodyPr anchor="ctr" anchorCtr="0">
            <a:normAutofit/>
          </a:bodyPr>
          <a:lstStyle>
            <a:lvl1pPr algn="ctr">
              <a:defRPr sz="4000">
                <a:solidFill>
                  <a:schemeClr val="bg1"/>
                </a:solidFill>
              </a:defRPr>
            </a:lvl1pPr>
          </a:lstStyle>
          <a:p>
            <a:r>
              <a:rPr lang="en-US" altLang="zh-CN" smtClean="0"/>
              <a:t>Click to edit Master title style</a:t>
            </a:r>
            <a:endParaRPr lang="en-US" dirty="0"/>
          </a:p>
        </p:txBody>
      </p:sp>
      <p:sp>
        <p:nvSpPr>
          <p:cNvPr id="9" name="Subtitle 2"/>
          <p:cNvSpPr>
            <a:spLocks noGrp="1"/>
          </p:cNvSpPr>
          <p:nvPr>
            <p:ph type="subTitle" idx="1"/>
          </p:nvPr>
        </p:nvSpPr>
        <p:spPr>
          <a:xfrm>
            <a:off x="1143000" y="3021833"/>
            <a:ext cx="6858000" cy="1655762"/>
          </a:xfrm>
        </p:spPr>
        <p:txBody>
          <a:bodyPr anchor="ctr" anchorCtr="0">
            <a:normAutofit/>
          </a:bodyPr>
          <a:lstStyle>
            <a:lvl1pPr marL="0" indent="0" algn="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Tree>
    <p:extLst>
      <p:ext uri="{BB962C8B-B14F-4D97-AF65-F5344CB8AC3E}">
        <p14:creationId xmlns:p14="http://schemas.microsoft.com/office/powerpoint/2010/main" val="1403625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29E8DD3-5293-F245-8649-938FE873156C}"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089021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29E8DD3-5293-F245-8649-938FE873156C}"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73882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29E8DD3-5293-F245-8649-938FE873156C}"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62265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29E8DD3-5293-F245-8649-938FE873156C}"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28564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B29E8DD3-5293-F245-8649-938FE873156C}" type="datetimeFigureOut">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24818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B29E8DD3-5293-F245-8649-938FE873156C}" type="datetimeFigureOut">
              <a:rPr lang="en-US" smtClean="0"/>
              <a:t>9/9/2019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649249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B29E8DD3-5293-F245-8649-938FE873156C}" type="datetimeFigureOut">
              <a:rPr lang="en-US" smtClean="0"/>
              <a:t>9/9/2019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37316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9E8DD3-5293-F245-8649-938FE873156C}" type="datetimeFigureOut">
              <a:rPr lang="en-US" smtClean="0"/>
              <a:t>9/9/2019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956952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B29E8DD3-5293-F245-8649-938FE873156C}" type="datetimeFigureOut">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78179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B29E8DD3-5293-F245-8649-938FE873156C}" type="datetimeFigureOut">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2033447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9E8DD3-5293-F245-8649-938FE873156C}" type="datetimeFigureOut">
              <a:rPr lang="en-US" smtClean="0"/>
              <a:t>9/9/2019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F6D90-F126-1846-AB86-FA7CAA475461}" type="slidenum">
              <a:rPr lang="en-US" smtClean="0"/>
              <a:t>‹#›</a:t>
            </a:fld>
            <a:endParaRPr lang="en-US"/>
          </a:p>
        </p:txBody>
      </p:sp>
      <p:pic>
        <p:nvPicPr>
          <p:cNvPr id="7"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extLst>
      <p:ext uri="{BB962C8B-B14F-4D97-AF65-F5344CB8AC3E}">
        <p14:creationId xmlns:p14="http://schemas.microsoft.com/office/powerpoint/2010/main" val="1069033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SimHei" charset="0"/>
          <a:ea typeface="SimHei" charset="0"/>
          <a:cs typeface="SimHei"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SimHei" charset="0"/>
          <a:ea typeface="SimHei" charset="0"/>
          <a:cs typeface="Sim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imHei" charset="0"/>
          <a:ea typeface="SimHei" charset="0"/>
          <a:cs typeface="SimHei"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imHei" charset="0"/>
          <a:ea typeface="SimHei" charset="0"/>
          <a:cs typeface="SimHei"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imHei" charset="0"/>
          <a:ea typeface="SimHei" charset="0"/>
          <a:cs typeface="SimHei"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imHei" charset="0"/>
          <a:ea typeface="SimHei" charset="0"/>
          <a:cs typeface="SimHei"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jpe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zh-CN"/>
              <a:t>2.2</a:t>
            </a:r>
            <a:r>
              <a:rPr kumimoji="1" lang="zh-CN" altLang="en-US"/>
              <a:t> 中断技术</a:t>
            </a:r>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371264780"/>
              </p:ext>
            </p:extLst>
          </p:nvPr>
        </p:nvGraphicFramePr>
        <p:xfrm>
          <a:off x="615587" y="2073820"/>
          <a:ext cx="7886700" cy="40486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5950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2.2.2</a:t>
            </a:r>
            <a:r>
              <a:rPr lang="zh-CN" altLang="en-US" dirty="0"/>
              <a:t> </a:t>
            </a:r>
            <a:r>
              <a:rPr lang="en-US" altLang="zh-CN" dirty="0" smtClean="0"/>
              <a:t>(3) </a:t>
            </a:r>
            <a:r>
              <a:rPr lang="zh-CN" altLang="en-US" dirty="0" smtClean="0"/>
              <a:t>硬中断</a:t>
            </a:r>
            <a:endParaRPr lang="en-US" dirty="0"/>
          </a:p>
        </p:txBody>
      </p:sp>
      <p:sp>
        <p:nvSpPr>
          <p:cNvPr id="3" name="Content Placeholder 2"/>
          <p:cNvSpPr>
            <a:spLocks noGrp="1"/>
          </p:cNvSpPr>
          <p:nvPr>
            <p:ph sz="quarter" idx="1"/>
          </p:nvPr>
        </p:nvSpPr>
        <p:spPr/>
        <p:txBody>
          <a:bodyPr/>
          <a:lstStyle/>
          <a:p>
            <a:r>
              <a:rPr lang="zh-CN" altLang="en-US" dirty="0" smtClean="0"/>
              <a:t> </a:t>
            </a:r>
            <a:r>
              <a:rPr lang="zh-CN" altLang="en-US" dirty="0" smtClean="0">
                <a:solidFill>
                  <a:srgbClr val="FF0000"/>
                </a:solidFill>
              </a:rPr>
              <a:t>中断（外中断）</a:t>
            </a:r>
            <a:r>
              <a:rPr lang="zh-CN" altLang="en-US" dirty="0" smtClean="0"/>
              <a:t>与 </a:t>
            </a:r>
            <a:r>
              <a:rPr lang="zh-CN" altLang="en-US" dirty="0" smtClean="0">
                <a:solidFill>
                  <a:srgbClr val="00B0F0"/>
                </a:solidFill>
              </a:rPr>
              <a:t>异常（内中断）</a:t>
            </a:r>
            <a:r>
              <a:rPr lang="zh-CN" altLang="en-US" dirty="0" smtClean="0"/>
              <a:t>的区别</a:t>
            </a:r>
          </a:p>
          <a:p>
            <a:pPr lvl="1">
              <a:lnSpc>
                <a:spcPct val="80000"/>
              </a:lnSpc>
              <a:spcAft>
                <a:spcPct val="40000"/>
              </a:spcAft>
              <a:buClr>
                <a:schemeClr val="folHlink"/>
              </a:buClr>
              <a:buSzPct val="60000"/>
              <a:buFont typeface="Wingdings" charset="2"/>
              <a:buChar char="n"/>
            </a:pPr>
            <a:endParaRPr kumimoji="1" lang="zh-CN" altLang="en-US" sz="2000" dirty="0" smtClean="0"/>
          </a:p>
          <a:p>
            <a:pPr lvl="2">
              <a:lnSpc>
                <a:spcPct val="80000"/>
              </a:lnSpc>
              <a:spcAft>
                <a:spcPct val="40000"/>
              </a:spcAft>
              <a:buClr>
                <a:schemeClr val="folHlink"/>
              </a:buClr>
              <a:buSzPct val="60000"/>
              <a:buFont typeface="Wingdings" charset="2"/>
              <a:buChar char="n"/>
            </a:pPr>
            <a:r>
              <a:rPr kumimoji="1" lang="zh-CN" altLang="en-US" dirty="0" smtClean="0">
                <a:solidFill>
                  <a:srgbClr val="00B0F0"/>
                </a:solidFill>
              </a:rPr>
              <a:t>异常</a:t>
            </a:r>
            <a:r>
              <a:rPr kumimoji="1" lang="zh-CN" altLang="en-US" dirty="0"/>
              <a:t>是由处理器控制单元产生，源于现行程序执行指令过程中检测到例外</a:t>
            </a:r>
          </a:p>
          <a:p>
            <a:pPr lvl="3">
              <a:lnSpc>
                <a:spcPct val="80000"/>
              </a:lnSpc>
              <a:spcAft>
                <a:spcPct val="40000"/>
              </a:spcAft>
              <a:buClr>
                <a:schemeClr val="folHlink"/>
              </a:buClr>
              <a:buSzPct val="60000"/>
              <a:buFont typeface="Wingdings" charset="2"/>
              <a:buChar char="n"/>
            </a:pPr>
            <a:r>
              <a:rPr kumimoji="1" lang="zh-CN" altLang="en-US" dirty="0"/>
              <a:t>异常与</a:t>
            </a:r>
            <a:r>
              <a:rPr kumimoji="1" lang="en-US" altLang="zh-CN" dirty="0"/>
              <a:t>CPU</a:t>
            </a:r>
            <a:r>
              <a:rPr kumimoji="1" lang="zh-CN" altLang="en-US" dirty="0"/>
              <a:t>是同步的</a:t>
            </a:r>
          </a:p>
          <a:p>
            <a:pPr lvl="3">
              <a:lnSpc>
                <a:spcPct val="80000"/>
              </a:lnSpc>
              <a:spcAft>
                <a:spcPct val="40000"/>
              </a:spcAft>
              <a:buClr>
                <a:schemeClr val="folHlink"/>
              </a:buClr>
              <a:buSzPct val="60000"/>
              <a:buFont typeface="Wingdings" charset="2"/>
              <a:buChar char="n"/>
            </a:pPr>
            <a:r>
              <a:rPr kumimoji="1" lang="zh-CN" altLang="en-US" dirty="0"/>
              <a:t>一条指令执行期间允许响应异常，而且允许多次响应异常</a:t>
            </a:r>
          </a:p>
          <a:p>
            <a:pPr lvl="3">
              <a:lnSpc>
                <a:spcPct val="80000"/>
              </a:lnSpc>
              <a:spcAft>
                <a:spcPct val="40000"/>
              </a:spcAft>
              <a:buClr>
                <a:schemeClr val="folHlink"/>
              </a:buClr>
              <a:buSzPct val="60000"/>
              <a:buFont typeface="Wingdings" charset="2"/>
              <a:buChar char="n"/>
            </a:pPr>
            <a:r>
              <a:rPr kumimoji="1" lang="zh-CN" altLang="en-US" dirty="0" smtClean="0"/>
              <a:t>异常</a:t>
            </a:r>
            <a:r>
              <a:rPr kumimoji="1" lang="zh-CN" altLang="en-US" dirty="0"/>
              <a:t>处理程序提供的服务是为当前进程所用的</a:t>
            </a:r>
          </a:p>
          <a:p>
            <a:pPr lvl="3">
              <a:lnSpc>
                <a:spcPct val="80000"/>
              </a:lnSpc>
              <a:spcAft>
                <a:spcPct val="40000"/>
              </a:spcAft>
              <a:buClr>
                <a:schemeClr val="folHlink"/>
              </a:buClr>
              <a:buSzPct val="60000"/>
              <a:buFont typeface="Wingdings" charset="2"/>
              <a:buChar char="n"/>
            </a:pPr>
            <a:r>
              <a:rPr kumimoji="1" lang="zh-CN" altLang="en-US" dirty="0"/>
              <a:t>大部分异常发生在用户</a:t>
            </a:r>
            <a:r>
              <a:rPr kumimoji="1" lang="zh-CN" altLang="en-US" dirty="0" smtClean="0"/>
              <a:t>态</a:t>
            </a:r>
          </a:p>
          <a:p>
            <a:pPr lvl="3">
              <a:lnSpc>
                <a:spcPct val="80000"/>
              </a:lnSpc>
              <a:spcAft>
                <a:spcPct val="40000"/>
              </a:spcAft>
              <a:buClr>
                <a:schemeClr val="folHlink"/>
              </a:buClr>
              <a:buSzPct val="60000"/>
              <a:buFont typeface="Wingdings" charset="2"/>
              <a:buChar char="n"/>
            </a:pPr>
            <a:r>
              <a:rPr kumimoji="1" lang="zh-CN" altLang="en-US" dirty="0" smtClean="0"/>
              <a:t>异常会嵌套中断</a:t>
            </a:r>
            <a:r>
              <a:rPr kumimoji="1" lang="zh-CN" altLang="en-US" dirty="0"/>
              <a:t>，但</a:t>
            </a:r>
            <a:r>
              <a:rPr kumimoji="1" lang="zh-CN" altLang="en-US" dirty="0" smtClean="0"/>
              <a:t>中断不会嵌套异常</a:t>
            </a:r>
            <a:endParaRPr kumimoji="1" lang="zh-CN" altLang="en-US" dirty="0"/>
          </a:p>
          <a:p>
            <a:pPr lvl="2">
              <a:lnSpc>
                <a:spcPct val="80000"/>
              </a:lnSpc>
              <a:spcAft>
                <a:spcPct val="40000"/>
              </a:spcAft>
              <a:buClr>
                <a:schemeClr val="folHlink"/>
              </a:buClr>
              <a:buSzPct val="60000"/>
              <a:buFont typeface="Wingdings" charset="2"/>
              <a:buChar char="n"/>
            </a:pPr>
            <a:endParaRPr kumimoji="1" lang="zh-CN" altLang="en-US" dirty="0" smtClean="0"/>
          </a:p>
          <a:p>
            <a:pPr marL="319088" lvl="1" indent="0">
              <a:buNone/>
            </a:pP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2019-9-9</a:t>
            </a:fld>
            <a:endParaRPr lang="en-US" altLang="zh-CN"/>
          </a:p>
        </p:txBody>
      </p:sp>
      <p:sp>
        <p:nvSpPr>
          <p:cNvPr id="5" name="Slide Number Placeholder 4"/>
          <p:cNvSpPr>
            <a:spLocks noGrp="1"/>
          </p:cNvSpPr>
          <p:nvPr>
            <p:ph type="sldNum" sz="quarter" idx="12"/>
          </p:nvPr>
        </p:nvSpPr>
        <p:spPr/>
        <p:txBody>
          <a:bodyPr/>
          <a:lstStyle/>
          <a:p>
            <a:fld id="{F62EDCE7-4321-DC4E-9B93-383D46278C24}" type="slidenum">
              <a:rPr lang="zh-CN" altLang="en-US" smtClean="0"/>
              <a:pPr/>
              <a:t>10</a:t>
            </a:fld>
            <a:endParaRPr lang="en-US" altLang="zh-CN"/>
          </a:p>
        </p:txBody>
      </p:sp>
      <p:sp>
        <p:nvSpPr>
          <p:cNvPr id="7" name="Rectangle 6"/>
          <p:cNvSpPr/>
          <p:nvPr/>
        </p:nvSpPr>
        <p:spPr>
          <a:xfrm>
            <a:off x="692331" y="5107576"/>
            <a:ext cx="7276012" cy="108769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nSpc>
                <a:spcPct val="150000"/>
              </a:lnSpc>
              <a:buFont typeface="Arial" charset="0"/>
              <a:buChar char="•"/>
            </a:pPr>
            <a:r>
              <a:rPr lang="zh-CN" altLang="en-US">
                <a:solidFill>
                  <a:schemeClr val="lt1"/>
                </a:solidFill>
                <a:latin typeface="Microsoft YaHei" charset="-122"/>
                <a:ea typeface="Microsoft YaHei" charset="-122"/>
                <a:cs typeface="Microsoft YaHei" charset="-122"/>
              </a:rPr>
              <a:t>产生异常时，硬件并不清除中断标志位，此时还允许外部硬件中断</a:t>
            </a:r>
          </a:p>
          <a:p>
            <a:pPr marL="285750" indent="-285750">
              <a:lnSpc>
                <a:spcPct val="150000"/>
              </a:lnSpc>
              <a:buFont typeface="Arial" charset="0"/>
              <a:buChar char="•"/>
            </a:pPr>
            <a:r>
              <a:rPr lang="zh-CN" altLang="en-US">
                <a:solidFill>
                  <a:schemeClr val="lt1"/>
                </a:solidFill>
                <a:latin typeface="Microsoft YaHei" charset="-122"/>
                <a:ea typeface="Microsoft YaHei" charset="-122"/>
                <a:cs typeface="Microsoft YaHei" charset="-122"/>
              </a:rPr>
              <a:t>产生中断时，硬件将立即清除中断标志位，以禁止其他硬件中断</a:t>
            </a:r>
          </a:p>
        </p:txBody>
      </p:sp>
    </p:spTree>
    <p:extLst>
      <p:ext uri="{BB962C8B-B14F-4D97-AF65-F5344CB8AC3E}">
        <p14:creationId xmlns:p14="http://schemas.microsoft.com/office/powerpoint/2010/main" val="483963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2.2.2</a:t>
            </a:r>
            <a:r>
              <a:rPr lang="zh-CN" altLang="en-US" dirty="0"/>
              <a:t> </a:t>
            </a:r>
            <a:r>
              <a:rPr lang="en-US" altLang="zh-CN" dirty="0" smtClean="0"/>
              <a:t>(3) </a:t>
            </a:r>
            <a:r>
              <a:rPr lang="zh-CN" altLang="en-US" dirty="0" smtClean="0"/>
              <a:t>硬中断</a:t>
            </a:r>
            <a:endParaRPr lang="en-US" dirty="0"/>
          </a:p>
        </p:txBody>
      </p:sp>
      <p:sp>
        <p:nvSpPr>
          <p:cNvPr id="3" name="Content Placeholder 2"/>
          <p:cNvSpPr>
            <a:spLocks noGrp="1"/>
          </p:cNvSpPr>
          <p:nvPr>
            <p:ph sz="quarter" idx="1"/>
          </p:nvPr>
        </p:nvSpPr>
        <p:spPr/>
        <p:txBody>
          <a:bodyPr/>
          <a:lstStyle/>
          <a:p>
            <a:r>
              <a:rPr lang="zh-CN" altLang="en-US" dirty="0" smtClean="0"/>
              <a:t> </a:t>
            </a:r>
            <a:r>
              <a:rPr lang="en-US" altLang="zh-CN" dirty="0" smtClean="0"/>
              <a:t>Linux </a:t>
            </a:r>
            <a:r>
              <a:rPr lang="zh-CN" altLang="en-US" dirty="0" smtClean="0"/>
              <a:t>系统中异常的分类与区别</a:t>
            </a:r>
          </a:p>
          <a:p>
            <a:pPr lvl="1">
              <a:lnSpc>
                <a:spcPct val="80000"/>
              </a:lnSpc>
              <a:spcAft>
                <a:spcPct val="40000"/>
              </a:spcAft>
              <a:buClr>
                <a:schemeClr val="folHlink"/>
              </a:buClr>
              <a:buSzPct val="60000"/>
              <a:buFont typeface="Wingdings" charset="2"/>
              <a:buChar char="n"/>
            </a:pPr>
            <a:endParaRPr kumimoji="1" lang="zh-CN" altLang="en-US" sz="2000" dirty="0" smtClean="0"/>
          </a:p>
          <a:p>
            <a:pPr lvl="1">
              <a:lnSpc>
                <a:spcPct val="80000"/>
              </a:lnSpc>
              <a:spcAft>
                <a:spcPct val="40000"/>
              </a:spcAft>
              <a:buClr>
                <a:schemeClr val="folHlink"/>
              </a:buClr>
              <a:buSzPct val="60000"/>
              <a:buFont typeface="Wingdings" charset="2"/>
              <a:buChar char="n"/>
            </a:pPr>
            <a:r>
              <a:rPr kumimoji="1" lang="zh-CN" altLang="en-US" dirty="0"/>
              <a:t>编程异常（</a:t>
            </a:r>
            <a:r>
              <a:rPr kumimoji="1" lang="en-US" altLang="zh-CN" dirty="0"/>
              <a:t>Programmed exception</a:t>
            </a:r>
            <a:r>
              <a:rPr kumimoji="1" lang="zh-CN" altLang="en-US" dirty="0"/>
              <a:t>）</a:t>
            </a:r>
          </a:p>
          <a:p>
            <a:pPr lvl="2">
              <a:lnSpc>
                <a:spcPct val="80000"/>
              </a:lnSpc>
              <a:spcAft>
                <a:spcPct val="40000"/>
              </a:spcAft>
              <a:buClr>
                <a:schemeClr val="folHlink"/>
              </a:buClr>
              <a:buSzPct val="60000"/>
              <a:buFont typeface="Wingdings" charset="2"/>
              <a:buChar char="n"/>
            </a:pPr>
            <a:r>
              <a:rPr lang="zh-CN" altLang="en-US" dirty="0"/>
              <a:t>实现系统</a:t>
            </a:r>
            <a:r>
              <a:rPr lang="zh-CN" altLang="en-US" dirty="0" smtClean="0"/>
              <a:t>调用 （主动进行核心态） </a:t>
            </a:r>
            <a:r>
              <a:rPr lang="zh-CN" altLang="en-US" dirty="0" smtClean="0">
                <a:solidFill>
                  <a:srgbClr val="00B0F0"/>
                </a:solidFill>
              </a:rPr>
              <a:t>执行当前下一条指令</a:t>
            </a:r>
            <a:endParaRPr lang="zh-CN" altLang="en-US" dirty="0">
              <a:solidFill>
                <a:srgbClr val="00B0F0"/>
              </a:solidFill>
            </a:endParaRPr>
          </a:p>
          <a:p>
            <a:pPr lvl="1">
              <a:lnSpc>
                <a:spcPct val="80000"/>
              </a:lnSpc>
              <a:spcAft>
                <a:spcPct val="40000"/>
              </a:spcAft>
              <a:buClr>
                <a:schemeClr val="folHlink"/>
              </a:buClr>
              <a:buSzPct val="60000"/>
              <a:buFont typeface="Wingdings" charset="2"/>
              <a:buChar char="n"/>
            </a:pPr>
            <a:r>
              <a:rPr kumimoji="1" lang="zh-CN" altLang="en-US" dirty="0" smtClean="0"/>
              <a:t>故障</a:t>
            </a:r>
            <a:r>
              <a:rPr kumimoji="1" lang="en-US" altLang="zh-CN" dirty="0" smtClean="0"/>
              <a:t>(fault)</a:t>
            </a:r>
            <a:endParaRPr kumimoji="1" lang="zh-CN" altLang="en-US" dirty="0" smtClean="0"/>
          </a:p>
          <a:p>
            <a:pPr lvl="2">
              <a:lnSpc>
                <a:spcPct val="80000"/>
              </a:lnSpc>
              <a:spcAft>
                <a:spcPct val="40000"/>
              </a:spcAft>
              <a:buClr>
                <a:schemeClr val="folHlink"/>
              </a:buClr>
              <a:buSzPct val="60000"/>
              <a:buFont typeface="Wingdings" charset="2"/>
              <a:buChar char="n"/>
            </a:pPr>
            <a:r>
              <a:rPr kumimoji="1" lang="zh-CN" altLang="en-US" dirty="0" smtClean="0"/>
              <a:t>系统捕获的可恢复错误 （页面故障）</a:t>
            </a:r>
            <a:r>
              <a:rPr kumimoji="1" lang="zh-CN" altLang="en-US" dirty="0" smtClean="0">
                <a:solidFill>
                  <a:srgbClr val="00B0F0"/>
                </a:solidFill>
              </a:rPr>
              <a:t>返回</a:t>
            </a:r>
            <a:r>
              <a:rPr lang="zh-CN" altLang="en-US" dirty="0" smtClean="0">
                <a:solidFill>
                  <a:srgbClr val="00B0F0"/>
                </a:solidFill>
              </a:rPr>
              <a:t>执行当前指令</a:t>
            </a:r>
            <a:endParaRPr kumimoji="1" lang="zh-CN" altLang="en-US" dirty="0" smtClean="0">
              <a:solidFill>
                <a:srgbClr val="00B0F0"/>
              </a:solidFill>
            </a:endParaRPr>
          </a:p>
          <a:p>
            <a:pPr lvl="1">
              <a:lnSpc>
                <a:spcPct val="80000"/>
              </a:lnSpc>
              <a:spcAft>
                <a:spcPct val="40000"/>
              </a:spcAft>
              <a:buClr>
                <a:schemeClr val="folHlink"/>
              </a:buClr>
              <a:buSzPct val="60000"/>
              <a:buFont typeface="Wingdings" charset="2"/>
              <a:buChar char="n"/>
            </a:pPr>
            <a:r>
              <a:rPr kumimoji="1" lang="zh-CN" altLang="en-US" dirty="0" smtClean="0"/>
              <a:t>终止（</a:t>
            </a:r>
            <a:r>
              <a:rPr kumimoji="1" lang="en-US" altLang="zh-CN" dirty="0" smtClean="0"/>
              <a:t>Abort</a:t>
            </a:r>
            <a:r>
              <a:rPr kumimoji="1" lang="zh-CN" altLang="en-US" dirty="0" smtClean="0"/>
              <a:t>）</a:t>
            </a:r>
          </a:p>
          <a:p>
            <a:pPr lvl="2">
              <a:lnSpc>
                <a:spcPct val="80000"/>
              </a:lnSpc>
              <a:spcAft>
                <a:spcPct val="40000"/>
              </a:spcAft>
              <a:buClr>
                <a:schemeClr val="folHlink"/>
              </a:buClr>
              <a:buSzPct val="60000"/>
              <a:buFont typeface="Wingdings" charset="2"/>
              <a:buChar char="n"/>
            </a:pPr>
            <a:r>
              <a:rPr kumimoji="1" lang="zh-CN" altLang="en-US" dirty="0" smtClean="0"/>
              <a:t>致命的不可恢复错误 （奇偶校验错误）</a:t>
            </a:r>
          </a:p>
          <a:p>
            <a:pPr lvl="1">
              <a:lnSpc>
                <a:spcPct val="80000"/>
              </a:lnSpc>
              <a:spcAft>
                <a:spcPct val="40000"/>
              </a:spcAft>
              <a:buClr>
                <a:schemeClr val="folHlink"/>
              </a:buClr>
              <a:buSzPct val="60000"/>
              <a:buFont typeface="Wingdings" charset="2"/>
              <a:buChar char="n"/>
            </a:pPr>
            <a:r>
              <a:rPr kumimoji="1" lang="zh-CN" altLang="en-US" dirty="0"/>
              <a:t>陷阱</a:t>
            </a:r>
            <a:r>
              <a:rPr kumimoji="1" lang="en-US" altLang="zh-CN" dirty="0"/>
              <a:t>(trap</a:t>
            </a:r>
            <a:r>
              <a:rPr kumimoji="1" lang="en-US" altLang="zh-CN" dirty="0" smtClean="0"/>
              <a:t>) </a:t>
            </a:r>
          </a:p>
          <a:p>
            <a:pPr lvl="2">
              <a:lnSpc>
                <a:spcPct val="80000"/>
              </a:lnSpc>
              <a:spcAft>
                <a:spcPct val="40000"/>
              </a:spcAft>
              <a:buClr>
                <a:schemeClr val="folHlink"/>
              </a:buClr>
              <a:buSzPct val="60000"/>
              <a:buFont typeface="Wingdings" charset="2"/>
              <a:buChar char="n"/>
            </a:pPr>
            <a:r>
              <a:rPr kumimoji="1" lang="zh-CN" altLang="en-US" dirty="0" smtClean="0"/>
              <a:t>特定的调试指令（断点）</a:t>
            </a:r>
            <a:r>
              <a:rPr lang="zh-CN" altLang="en-US" dirty="0">
                <a:solidFill>
                  <a:srgbClr val="00B0F0"/>
                </a:solidFill>
              </a:rPr>
              <a:t>执行当前下一条指令</a:t>
            </a:r>
            <a:endParaRPr kumimoji="1" lang="zh-CN" altLang="en-US" dirty="0">
              <a:solidFill>
                <a:srgbClr val="00B0F0"/>
              </a:solidFill>
            </a:endParaRPr>
          </a:p>
          <a:p>
            <a:pPr lvl="2">
              <a:lnSpc>
                <a:spcPct val="80000"/>
              </a:lnSpc>
              <a:spcAft>
                <a:spcPct val="40000"/>
              </a:spcAft>
              <a:buClr>
                <a:schemeClr val="folHlink"/>
              </a:buClr>
              <a:buSzPct val="60000"/>
              <a:buFont typeface="Wingdings" charset="2"/>
              <a:buChar char="n"/>
            </a:pPr>
            <a:endParaRPr kumimoji="1" lang="zh-CN" altLang="en-US" dirty="0"/>
          </a:p>
          <a:p>
            <a:pPr lvl="2">
              <a:lnSpc>
                <a:spcPct val="80000"/>
              </a:lnSpc>
              <a:spcAft>
                <a:spcPct val="40000"/>
              </a:spcAft>
              <a:buClr>
                <a:schemeClr val="folHlink"/>
              </a:buClr>
              <a:buSzPct val="60000"/>
              <a:buFont typeface="Wingdings" charset="2"/>
              <a:buChar char="n"/>
            </a:pPr>
            <a:endParaRPr kumimoji="1" lang="zh-CN" altLang="en-US" dirty="0" smtClean="0"/>
          </a:p>
          <a:p>
            <a:pPr lvl="2">
              <a:lnSpc>
                <a:spcPct val="80000"/>
              </a:lnSpc>
              <a:spcAft>
                <a:spcPct val="40000"/>
              </a:spcAft>
              <a:buClr>
                <a:schemeClr val="folHlink"/>
              </a:buClr>
              <a:buSzPct val="60000"/>
              <a:buFont typeface="Wingdings" charset="2"/>
              <a:buChar char="n"/>
            </a:pPr>
            <a:endParaRPr kumimoji="1" lang="zh-CN" altLang="en-US" dirty="0" smtClean="0"/>
          </a:p>
          <a:p>
            <a:pPr marL="319088" lvl="1" indent="0">
              <a:buNone/>
            </a:pP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2019-9-9</a:t>
            </a:fld>
            <a:endParaRPr lang="en-US" altLang="zh-CN"/>
          </a:p>
        </p:txBody>
      </p:sp>
      <p:sp>
        <p:nvSpPr>
          <p:cNvPr id="5" name="Slide Number Placeholder 4"/>
          <p:cNvSpPr>
            <a:spLocks noGrp="1"/>
          </p:cNvSpPr>
          <p:nvPr>
            <p:ph type="sldNum" sz="quarter" idx="12"/>
          </p:nvPr>
        </p:nvSpPr>
        <p:spPr/>
        <p:txBody>
          <a:bodyPr/>
          <a:lstStyle/>
          <a:p>
            <a:fld id="{F62EDCE7-4321-DC4E-9B93-383D46278C24}" type="slidenum">
              <a:rPr lang="zh-CN" altLang="en-US" smtClean="0"/>
              <a:pPr/>
              <a:t>11</a:t>
            </a:fld>
            <a:endParaRPr lang="en-US" altLang="zh-CN"/>
          </a:p>
        </p:txBody>
      </p:sp>
    </p:spTree>
    <p:extLst>
      <p:ext uri="{BB962C8B-B14F-4D97-AF65-F5344CB8AC3E}">
        <p14:creationId xmlns:p14="http://schemas.microsoft.com/office/powerpoint/2010/main" val="1928367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2.2.2</a:t>
            </a:r>
            <a:r>
              <a:rPr lang="zh-CN" altLang="en-US" dirty="0"/>
              <a:t> </a:t>
            </a:r>
            <a:r>
              <a:rPr lang="en-US" altLang="zh-CN" dirty="0" smtClean="0"/>
              <a:t>(4) </a:t>
            </a:r>
            <a:r>
              <a:rPr lang="zh-CN" altLang="en-US" dirty="0" smtClean="0"/>
              <a:t>软中断</a:t>
            </a:r>
            <a:endParaRPr lang="en-US" dirty="0"/>
          </a:p>
        </p:txBody>
      </p:sp>
      <p:sp>
        <p:nvSpPr>
          <p:cNvPr id="3" name="Content Placeholder 2"/>
          <p:cNvSpPr>
            <a:spLocks noGrp="1"/>
          </p:cNvSpPr>
          <p:nvPr>
            <p:ph sz="quarter" idx="1"/>
          </p:nvPr>
        </p:nvSpPr>
        <p:spPr/>
        <p:txBody>
          <a:bodyPr/>
          <a:lstStyle/>
          <a:p>
            <a:r>
              <a:rPr lang="zh-CN" altLang="en-US" dirty="0" smtClean="0"/>
              <a:t>不必由硬件产生中断源而引发的中断</a:t>
            </a:r>
          </a:p>
          <a:p>
            <a:r>
              <a:rPr kumimoji="1" lang="zh-CN" altLang="en-US" dirty="0" smtClean="0"/>
              <a:t>软件对硬中断机制的模拟，实现宏观的异步执行</a:t>
            </a:r>
          </a:p>
          <a:p>
            <a:pPr lvl="1"/>
            <a:endParaRPr kumimoji="1" lang="zh-CN" altLang="en-US" dirty="0" smtClean="0"/>
          </a:p>
          <a:p>
            <a:pPr lvl="1"/>
            <a:r>
              <a:rPr kumimoji="1" lang="zh-CN" altLang="en-US" dirty="0" smtClean="0">
                <a:solidFill>
                  <a:srgbClr val="FFC000"/>
                </a:solidFill>
              </a:rPr>
              <a:t>信号机制 </a:t>
            </a:r>
            <a:r>
              <a:rPr kumimoji="1" lang="zh-CN" altLang="en-US" dirty="0" smtClean="0"/>
              <a:t>（进程间通信）</a:t>
            </a:r>
          </a:p>
          <a:p>
            <a:pPr lvl="2"/>
            <a:r>
              <a:rPr kumimoji="1" lang="zh-CN" altLang="en-US" dirty="0"/>
              <a:t> </a:t>
            </a:r>
            <a:r>
              <a:rPr kumimoji="1" lang="zh-CN" altLang="en-US" dirty="0" smtClean="0"/>
              <a:t>信号发送者相当于中断源</a:t>
            </a:r>
          </a:p>
          <a:p>
            <a:pPr lvl="2"/>
            <a:r>
              <a:rPr kumimoji="1" lang="zh-CN" altLang="en-US" dirty="0"/>
              <a:t> </a:t>
            </a:r>
            <a:r>
              <a:rPr kumimoji="1" lang="zh-CN" altLang="en-US" dirty="0" smtClean="0"/>
              <a:t>信号接收者则是另一个进程</a:t>
            </a:r>
          </a:p>
          <a:p>
            <a:pPr lvl="2"/>
            <a:endParaRPr kumimoji="1" lang="zh-CN" altLang="en-US" dirty="0"/>
          </a:p>
          <a:p>
            <a:pPr lvl="1"/>
            <a:r>
              <a:rPr kumimoji="1" lang="zh-CN" altLang="en-US" dirty="0" smtClean="0">
                <a:solidFill>
                  <a:srgbClr val="00B050"/>
                </a:solidFill>
              </a:rPr>
              <a:t>软件中断 </a:t>
            </a:r>
            <a:r>
              <a:rPr kumimoji="1" lang="zh-CN" altLang="en-US" dirty="0" smtClean="0"/>
              <a:t>（线程调度，延迟调用和异步执行）</a:t>
            </a:r>
            <a:endParaRPr kumimoji="1" lang="zh-CN" altLang="en-US" dirty="0"/>
          </a:p>
          <a:p>
            <a:pPr lvl="2">
              <a:lnSpc>
                <a:spcPct val="80000"/>
              </a:lnSpc>
              <a:spcAft>
                <a:spcPct val="40000"/>
              </a:spcAft>
              <a:buClr>
                <a:schemeClr val="folHlink"/>
              </a:buClr>
              <a:buSzPct val="60000"/>
              <a:buFont typeface="Wingdings" charset="2"/>
              <a:buChar char="n"/>
            </a:pPr>
            <a:r>
              <a:rPr kumimoji="1" lang="zh-CN" altLang="en-US" dirty="0" smtClean="0"/>
              <a:t> </a:t>
            </a:r>
            <a:r>
              <a:rPr kumimoji="1" lang="en-US" altLang="zh-CN" dirty="0" smtClean="0"/>
              <a:t>Linux</a:t>
            </a:r>
            <a:r>
              <a:rPr kumimoji="1" lang="zh-CN" altLang="en-US" dirty="0" smtClean="0"/>
              <a:t> </a:t>
            </a:r>
            <a:r>
              <a:rPr kumimoji="1" lang="en-US" altLang="zh-CN" dirty="0" smtClean="0"/>
              <a:t>bottom</a:t>
            </a:r>
            <a:r>
              <a:rPr kumimoji="1" lang="zh-CN" altLang="en-US" dirty="0" smtClean="0"/>
              <a:t> </a:t>
            </a:r>
            <a:r>
              <a:rPr kumimoji="1" lang="en-US" altLang="zh-CN" dirty="0" smtClean="0"/>
              <a:t>half</a:t>
            </a:r>
            <a:r>
              <a:rPr kumimoji="1" lang="zh-CN" altLang="en-US" dirty="0" smtClean="0"/>
              <a:t> </a:t>
            </a:r>
            <a:r>
              <a:rPr kumimoji="1" lang="en-US" altLang="zh-CN" dirty="0" smtClean="0"/>
              <a:t>(</a:t>
            </a:r>
            <a:r>
              <a:rPr kumimoji="1" lang="en-US" altLang="zh-CN" dirty="0" err="1" smtClean="0"/>
              <a:t>softirq</a:t>
            </a:r>
            <a:r>
              <a:rPr kumimoji="1" lang="en-US" altLang="zh-CN" dirty="0" smtClean="0"/>
              <a:t>)</a:t>
            </a:r>
            <a:endParaRPr kumimoji="1" lang="zh-CN" altLang="en-US" dirty="0" smtClean="0"/>
          </a:p>
          <a:p>
            <a:pPr lvl="2">
              <a:lnSpc>
                <a:spcPct val="80000"/>
              </a:lnSpc>
              <a:spcAft>
                <a:spcPct val="40000"/>
              </a:spcAft>
              <a:buClr>
                <a:schemeClr val="folHlink"/>
              </a:buClr>
              <a:buSzPct val="60000"/>
              <a:buFont typeface="Wingdings" charset="2"/>
              <a:buChar char="n"/>
            </a:pPr>
            <a:r>
              <a:rPr kumimoji="1" lang="zh-CN" altLang="en-US" dirty="0" smtClean="0"/>
              <a:t> </a:t>
            </a:r>
            <a:r>
              <a:rPr kumimoji="1" lang="en-US" altLang="zh-CN" dirty="0" smtClean="0"/>
              <a:t>Windows </a:t>
            </a:r>
            <a:r>
              <a:rPr kumimoji="1" lang="en-US" altLang="zh-CN" dirty="0" err="1" smtClean="0"/>
              <a:t>Dispathch</a:t>
            </a:r>
            <a:r>
              <a:rPr kumimoji="1" lang="en-US" altLang="zh-CN" dirty="0" smtClean="0"/>
              <a:t>/DPC, APC</a:t>
            </a:r>
            <a:endParaRPr kumimoji="1" lang="zh-CN" altLang="en-US" dirty="0" smtClean="0"/>
          </a:p>
          <a:p>
            <a:pPr marL="319088" lvl="1" indent="0">
              <a:buNone/>
            </a:pP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2019-9-9</a:t>
            </a:fld>
            <a:endParaRPr lang="en-US" altLang="zh-CN"/>
          </a:p>
        </p:txBody>
      </p:sp>
      <p:sp>
        <p:nvSpPr>
          <p:cNvPr id="5" name="Slide Number Placeholder 4"/>
          <p:cNvSpPr>
            <a:spLocks noGrp="1"/>
          </p:cNvSpPr>
          <p:nvPr>
            <p:ph type="sldNum" sz="quarter" idx="12"/>
          </p:nvPr>
        </p:nvSpPr>
        <p:spPr/>
        <p:txBody>
          <a:bodyPr/>
          <a:lstStyle/>
          <a:p>
            <a:fld id="{F62EDCE7-4321-DC4E-9B93-383D46278C24}" type="slidenum">
              <a:rPr lang="zh-CN" altLang="en-US" smtClean="0"/>
              <a:pPr/>
              <a:t>12</a:t>
            </a:fld>
            <a:endParaRPr lang="en-US" altLang="zh-CN"/>
          </a:p>
        </p:txBody>
      </p:sp>
    </p:spTree>
    <p:extLst>
      <p:ext uri="{BB962C8B-B14F-4D97-AF65-F5344CB8AC3E}">
        <p14:creationId xmlns:p14="http://schemas.microsoft.com/office/powerpoint/2010/main" val="117200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2.2.2</a:t>
            </a:r>
            <a:r>
              <a:rPr lang="zh-CN" altLang="en-US" dirty="0"/>
              <a:t> </a:t>
            </a:r>
            <a:r>
              <a:rPr lang="en-US" altLang="zh-CN" dirty="0" smtClean="0"/>
              <a:t>(5) </a:t>
            </a:r>
            <a:r>
              <a:rPr lang="zh-CN" altLang="en-US" dirty="0" smtClean="0"/>
              <a:t>软硬中断区别</a:t>
            </a:r>
            <a:endParaRPr lang="en-US" dirty="0"/>
          </a:p>
        </p:txBody>
      </p:sp>
      <p:sp>
        <p:nvSpPr>
          <p:cNvPr id="3" name="Content Placeholder 2"/>
          <p:cNvSpPr>
            <a:spLocks noGrp="1"/>
          </p:cNvSpPr>
          <p:nvPr>
            <p:ph sz="quarter" idx="1"/>
          </p:nvPr>
        </p:nvSpPr>
        <p:spPr/>
        <p:txBody>
          <a:bodyPr/>
          <a:lstStyle/>
          <a:p>
            <a:pPr>
              <a:buClr>
                <a:schemeClr val="folHlink"/>
              </a:buClr>
              <a:buSzPct val="60000"/>
              <a:buFont typeface="Wingdings" charset="2"/>
              <a:buChar char="n"/>
            </a:pPr>
            <a:r>
              <a:rPr kumimoji="1" lang="zh-CN" altLang="en-US" sz="2400" dirty="0" smtClean="0">
                <a:solidFill>
                  <a:srgbClr val="FF0000"/>
                </a:solidFill>
              </a:rPr>
              <a:t>中断</a:t>
            </a:r>
            <a:r>
              <a:rPr kumimoji="1" lang="zh-CN" altLang="en-US" sz="2400" dirty="0" smtClean="0"/>
              <a:t>（硬件，异步）：</a:t>
            </a:r>
          </a:p>
          <a:p>
            <a:pPr lvl="1">
              <a:buClr>
                <a:schemeClr val="folHlink"/>
              </a:buClr>
              <a:buSzPct val="60000"/>
              <a:buFont typeface="Wingdings" charset="2"/>
              <a:buChar char="n"/>
            </a:pPr>
            <a:r>
              <a:rPr kumimoji="1" lang="zh-CN" altLang="en-US" sz="2200" dirty="0" smtClean="0"/>
              <a:t>用于</a:t>
            </a:r>
            <a:r>
              <a:rPr kumimoji="1" lang="zh-CN" altLang="en-US" sz="2200" dirty="0"/>
              <a:t>外部设备对</a:t>
            </a:r>
            <a:r>
              <a:rPr kumimoji="1" lang="en-US" altLang="zh-CN" sz="2200" dirty="0"/>
              <a:t>CPU</a:t>
            </a:r>
            <a:r>
              <a:rPr kumimoji="1" lang="zh-CN" altLang="en-US" sz="2200" dirty="0"/>
              <a:t>的中断，转向中断处理程序执行</a:t>
            </a:r>
          </a:p>
          <a:p>
            <a:pPr>
              <a:buClr>
                <a:schemeClr val="folHlink"/>
              </a:buClr>
              <a:buSzPct val="60000"/>
              <a:buFont typeface="Wingdings" charset="2"/>
              <a:buChar char="n"/>
            </a:pPr>
            <a:r>
              <a:rPr kumimoji="1" lang="zh-CN" altLang="en-US" sz="2400" dirty="0" smtClean="0">
                <a:solidFill>
                  <a:srgbClr val="00B0F0"/>
                </a:solidFill>
              </a:rPr>
              <a:t>异常</a:t>
            </a:r>
            <a:r>
              <a:rPr kumimoji="1" lang="zh-CN" altLang="en-US" sz="2400" dirty="0" smtClean="0"/>
              <a:t>（硬件，同步）：</a:t>
            </a:r>
          </a:p>
          <a:p>
            <a:pPr lvl="1">
              <a:buClr>
                <a:schemeClr val="folHlink"/>
              </a:buClr>
              <a:buSzPct val="60000"/>
              <a:buFont typeface="Wingdings" charset="2"/>
              <a:buChar char="n"/>
            </a:pPr>
            <a:r>
              <a:rPr kumimoji="1" lang="zh-CN" altLang="en-US" sz="2200" dirty="0" smtClean="0"/>
              <a:t>因</a:t>
            </a:r>
            <a:r>
              <a:rPr kumimoji="1" lang="zh-CN" altLang="en-US" sz="2200" dirty="0"/>
              <a:t>指令执行不正确而中断，转向异常处理程序执行</a:t>
            </a:r>
          </a:p>
          <a:p>
            <a:pPr>
              <a:buClr>
                <a:schemeClr val="folHlink"/>
              </a:buClr>
              <a:buSzPct val="60000"/>
              <a:buFont typeface="Wingdings" charset="2"/>
              <a:buChar char="n"/>
            </a:pPr>
            <a:r>
              <a:rPr kumimoji="1" lang="zh-CN" altLang="en-US" sz="2400" dirty="0" smtClean="0">
                <a:solidFill>
                  <a:srgbClr val="00B050"/>
                </a:solidFill>
              </a:rPr>
              <a:t>软件中断</a:t>
            </a:r>
            <a:r>
              <a:rPr kumimoji="1" lang="zh-CN" altLang="en-US" sz="2400" dirty="0" smtClean="0"/>
              <a:t>（软件，进程间调度）：</a:t>
            </a:r>
          </a:p>
          <a:p>
            <a:pPr lvl="1">
              <a:buClr>
                <a:schemeClr val="folHlink"/>
              </a:buClr>
              <a:buSzPct val="60000"/>
              <a:buFont typeface="Wingdings" charset="2"/>
              <a:buChar char="n"/>
            </a:pPr>
            <a:r>
              <a:rPr kumimoji="1" lang="zh-CN" altLang="en-US" sz="2200" dirty="0" smtClean="0"/>
              <a:t>决定不同进程、线程间的调度执行顺序</a:t>
            </a:r>
          </a:p>
          <a:p>
            <a:pPr>
              <a:buClr>
                <a:schemeClr val="folHlink"/>
              </a:buClr>
              <a:buSzPct val="60000"/>
              <a:buFont typeface="Wingdings" charset="2"/>
              <a:buChar char="n"/>
            </a:pPr>
            <a:r>
              <a:rPr kumimoji="1" lang="zh-CN" altLang="en-US" sz="2400" dirty="0" smtClean="0">
                <a:solidFill>
                  <a:srgbClr val="FFC000"/>
                </a:solidFill>
              </a:rPr>
              <a:t>信号</a:t>
            </a:r>
            <a:r>
              <a:rPr kumimoji="1" lang="zh-CN" altLang="en-US" sz="2400" dirty="0" smtClean="0"/>
              <a:t>（软件，进程间通信）：</a:t>
            </a:r>
          </a:p>
          <a:p>
            <a:pPr lvl="1">
              <a:buClr>
                <a:schemeClr val="folHlink"/>
              </a:buClr>
              <a:buSzPct val="60000"/>
              <a:buFont typeface="Wingdings" charset="2"/>
              <a:buChar char="n"/>
            </a:pPr>
            <a:r>
              <a:rPr kumimoji="1" lang="zh-CN" altLang="en-US" sz="2200" dirty="0" smtClean="0"/>
              <a:t>用于</a:t>
            </a:r>
            <a:r>
              <a:rPr kumimoji="1" lang="zh-CN" altLang="en-US" sz="2200" dirty="0"/>
              <a:t>内核或进程对某个进程的重点，向进程同时某个特定事件发生或迫使进程执行信号处理程序</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2019-9-9</a:t>
            </a:fld>
            <a:endParaRPr lang="en-US" altLang="zh-CN"/>
          </a:p>
        </p:txBody>
      </p:sp>
      <p:sp>
        <p:nvSpPr>
          <p:cNvPr id="5" name="Slide Number Placeholder 4"/>
          <p:cNvSpPr>
            <a:spLocks noGrp="1"/>
          </p:cNvSpPr>
          <p:nvPr>
            <p:ph type="sldNum" sz="quarter" idx="12"/>
          </p:nvPr>
        </p:nvSpPr>
        <p:spPr/>
        <p:txBody>
          <a:bodyPr/>
          <a:lstStyle/>
          <a:p>
            <a:fld id="{F62EDCE7-4321-DC4E-9B93-383D46278C24}" type="slidenum">
              <a:rPr lang="zh-CN" altLang="en-US" smtClean="0"/>
              <a:pPr/>
              <a:t>13</a:t>
            </a:fld>
            <a:endParaRPr lang="en-US" altLang="zh-CN"/>
          </a:p>
        </p:txBody>
      </p:sp>
    </p:spTree>
    <p:extLst>
      <p:ext uri="{BB962C8B-B14F-4D97-AF65-F5344CB8AC3E}">
        <p14:creationId xmlns:p14="http://schemas.microsoft.com/office/powerpoint/2010/main" val="7808199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2.2.2</a:t>
            </a:r>
            <a:r>
              <a:rPr lang="zh-CN" altLang="en-US" dirty="0"/>
              <a:t> </a:t>
            </a:r>
            <a:r>
              <a:rPr lang="en-US" altLang="zh-CN" dirty="0" smtClean="0"/>
              <a:t>(6) </a:t>
            </a:r>
            <a:r>
              <a:rPr lang="zh-CN" altLang="en-US" dirty="0" smtClean="0"/>
              <a:t>中断与信号</a:t>
            </a:r>
            <a:endParaRPr lang="en-US" dirty="0"/>
          </a:p>
        </p:txBody>
      </p:sp>
      <p:sp>
        <p:nvSpPr>
          <p:cNvPr id="3" name="Content Placeholder 2"/>
          <p:cNvSpPr>
            <a:spLocks noGrp="1"/>
          </p:cNvSpPr>
          <p:nvPr>
            <p:ph sz="quarter" idx="1"/>
          </p:nvPr>
        </p:nvSpPr>
        <p:spPr/>
        <p:txBody>
          <a:bodyPr/>
          <a:lstStyle/>
          <a:p>
            <a:r>
              <a:rPr kumimoji="1" lang="zh-CN" altLang="en-US" sz="2800" dirty="0">
                <a:solidFill>
                  <a:srgbClr val="FF0000"/>
                </a:solidFill>
              </a:rPr>
              <a:t>中断</a:t>
            </a:r>
            <a:r>
              <a:rPr kumimoji="1" lang="zh-CN" altLang="en-US" sz="2800" dirty="0"/>
              <a:t>（</a:t>
            </a:r>
            <a:r>
              <a:rPr kumimoji="1" lang="zh-CN" altLang="en-US" sz="2800" dirty="0" smtClean="0"/>
              <a:t>硬件）</a:t>
            </a:r>
            <a:r>
              <a:rPr kumimoji="1" lang="en-US" altLang="zh-CN" sz="2800" dirty="0" smtClean="0"/>
              <a:t>vs.</a:t>
            </a:r>
            <a:r>
              <a:rPr kumimoji="1" lang="zh-CN" altLang="en-US" sz="2800" dirty="0" smtClean="0"/>
              <a:t> </a:t>
            </a:r>
            <a:r>
              <a:rPr kumimoji="1" lang="zh-CN" altLang="en-US" sz="2800" dirty="0" smtClean="0">
                <a:solidFill>
                  <a:srgbClr val="FFC000"/>
                </a:solidFill>
              </a:rPr>
              <a:t>信号</a:t>
            </a:r>
            <a:r>
              <a:rPr kumimoji="1" lang="zh-CN" altLang="en-US" sz="2800" dirty="0"/>
              <a:t>（</a:t>
            </a:r>
            <a:r>
              <a:rPr kumimoji="1" lang="zh-CN" altLang="en-US" sz="2800" dirty="0" smtClean="0"/>
              <a:t>软件）相同：</a:t>
            </a:r>
          </a:p>
          <a:p>
            <a:pPr lvl="1"/>
            <a:r>
              <a:rPr kumimoji="1" lang="zh-CN" altLang="en-US" dirty="0" smtClean="0"/>
              <a:t>概念一致，</a:t>
            </a:r>
            <a:r>
              <a:rPr kumimoji="1" lang="en-US" altLang="zh-CN" dirty="0" smtClean="0"/>
              <a:t>CPU</a:t>
            </a:r>
            <a:r>
              <a:rPr kumimoji="1" lang="zh-CN" altLang="en-US" dirty="0" smtClean="0"/>
              <a:t>接收中断，进程接收信号</a:t>
            </a:r>
          </a:p>
          <a:p>
            <a:pPr lvl="1"/>
            <a:r>
              <a:rPr kumimoji="1" lang="zh-CN" altLang="en-US" dirty="0" smtClean="0"/>
              <a:t>都是异步执行</a:t>
            </a:r>
          </a:p>
          <a:p>
            <a:pPr lvl="2"/>
            <a:r>
              <a:rPr kumimoji="1" lang="zh-CN" altLang="en-US" dirty="0"/>
              <a:t> </a:t>
            </a:r>
            <a:r>
              <a:rPr kumimoji="1" lang="zh-CN" altLang="en-US" dirty="0" smtClean="0"/>
              <a:t>中断：每条指令结束时安排中断查询</a:t>
            </a:r>
          </a:p>
          <a:p>
            <a:pPr lvl="2"/>
            <a:r>
              <a:rPr kumimoji="1" lang="zh-CN" altLang="en-US" dirty="0"/>
              <a:t> </a:t>
            </a:r>
            <a:r>
              <a:rPr kumimoji="1" lang="zh-CN" altLang="en-US" dirty="0" smtClean="0"/>
              <a:t>信号：异常处理末尾或者时钟中断结束</a:t>
            </a:r>
          </a:p>
          <a:p>
            <a:pPr lvl="1"/>
            <a:r>
              <a:rPr kumimoji="1" lang="zh-CN" altLang="en-US" dirty="0" smtClean="0"/>
              <a:t>均采用“向量表”机制实现中断处理</a:t>
            </a:r>
          </a:p>
          <a:p>
            <a:pPr lvl="1"/>
            <a:r>
              <a:rPr kumimoji="1" lang="zh-CN" altLang="en-US" dirty="0" smtClean="0"/>
              <a:t>均采用“屏蔽”措施</a:t>
            </a:r>
            <a:endParaRPr kumimoji="1" lang="zh-CN" altLang="en-US" dirty="0"/>
          </a:p>
          <a:p>
            <a:endParaRPr kumimoji="1" lang="zh-CN" altLang="en-US" sz="2800" dirty="0">
              <a:solidFill>
                <a:srgbClr val="FF0000"/>
              </a:solidFill>
            </a:endParaRP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2019-9-9</a:t>
            </a:fld>
            <a:endParaRPr lang="en-US" altLang="zh-CN"/>
          </a:p>
        </p:txBody>
      </p:sp>
      <p:sp>
        <p:nvSpPr>
          <p:cNvPr id="5" name="Slide Number Placeholder 4"/>
          <p:cNvSpPr>
            <a:spLocks noGrp="1"/>
          </p:cNvSpPr>
          <p:nvPr>
            <p:ph type="sldNum" sz="quarter" idx="12"/>
          </p:nvPr>
        </p:nvSpPr>
        <p:spPr/>
        <p:txBody>
          <a:bodyPr/>
          <a:lstStyle/>
          <a:p>
            <a:fld id="{F62EDCE7-4321-DC4E-9B93-383D46278C24}" type="slidenum">
              <a:rPr lang="zh-CN" altLang="en-US" smtClean="0"/>
              <a:pPr/>
              <a:t>14</a:t>
            </a:fld>
            <a:endParaRPr lang="en-US" altLang="zh-CN"/>
          </a:p>
        </p:txBody>
      </p:sp>
    </p:spTree>
    <p:extLst>
      <p:ext uri="{BB962C8B-B14F-4D97-AF65-F5344CB8AC3E}">
        <p14:creationId xmlns:p14="http://schemas.microsoft.com/office/powerpoint/2010/main" val="21161694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2.2.2</a:t>
            </a:r>
            <a:r>
              <a:rPr lang="zh-CN" altLang="en-US" dirty="0"/>
              <a:t> </a:t>
            </a:r>
            <a:r>
              <a:rPr lang="en-US" altLang="zh-CN" dirty="0" smtClean="0"/>
              <a:t>(6) </a:t>
            </a:r>
            <a:r>
              <a:rPr lang="zh-CN" altLang="en-US" dirty="0" smtClean="0"/>
              <a:t>中断与信号</a:t>
            </a:r>
            <a:endParaRPr lang="en-US" dirty="0"/>
          </a:p>
        </p:txBody>
      </p:sp>
      <p:sp>
        <p:nvSpPr>
          <p:cNvPr id="3" name="Content Placeholder 2"/>
          <p:cNvSpPr>
            <a:spLocks noGrp="1"/>
          </p:cNvSpPr>
          <p:nvPr>
            <p:ph sz="quarter" idx="1"/>
          </p:nvPr>
        </p:nvSpPr>
        <p:spPr/>
        <p:txBody>
          <a:bodyPr/>
          <a:lstStyle/>
          <a:p>
            <a:r>
              <a:rPr kumimoji="1" lang="zh-CN" altLang="en-US" sz="2800" dirty="0">
                <a:solidFill>
                  <a:srgbClr val="FF0000"/>
                </a:solidFill>
              </a:rPr>
              <a:t>中断</a:t>
            </a:r>
            <a:r>
              <a:rPr kumimoji="1" lang="zh-CN" altLang="en-US" sz="2800" dirty="0"/>
              <a:t>（</a:t>
            </a:r>
            <a:r>
              <a:rPr kumimoji="1" lang="zh-CN" altLang="en-US" sz="2800" dirty="0" smtClean="0"/>
              <a:t>硬件）</a:t>
            </a:r>
            <a:r>
              <a:rPr kumimoji="1" lang="en-US" altLang="zh-CN" sz="2800" dirty="0" smtClean="0"/>
              <a:t>vs.</a:t>
            </a:r>
            <a:r>
              <a:rPr kumimoji="1" lang="zh-CN" altLang="en-US" sz="2800" dirty="0" smtClean="0"/>
              <a:t> </a:t>
            </a:r>
            <a:r>
              <a:rPr kumimoji="1" lang="zh-CN" altLang="en-US" sz="2800" dirty="0" smtClean="0">
                <a:solidFill>
                  <a:srgbClr val="FFC000"/>
                </a:solidFill>
              </a:rPr>
              <a:t>信号</a:t>
            </a:r>
            <a:r>
              <a:rPr kumimoji="1" lang="zh-CN" altLang="en-US" sz="2800" dirty="0"/>
              <a:t>（</a:t>
            </a:r>
            <a:r>
              <a:rPr kumimoji="1" lang="zh-CN" altLang="en-US" sz="2800" dirty="0" smtClean="0"/>
              <a:t>软件）不同：</a:t>
            </a:r>
          </a:p>
          <a:p>
            <a:pPr lvl="1"/>
            <a:r>
              <a:rPr kumimoji="1" lang="zh-CN" altLang="en-US" dirty="0" smtClean="0"/>
              <a:t>前者由硬件和软件结合实现</a:t>
            </a:r>
          </a:p>
          <a:p>
            <a:pPr lvl="1"/>
            <a:r>
              <a:rPr kumimoji="1" lang="zh-CN" altLang="en-US" dirty="0" smtClean="0"/>
              <a:t>后者则完全由软件实现</a:t>
            </a:r>
          </a:p>
          <a:p>
            <a:pPr lvl="1"/>
            <a:endParaRPr kumimoji="1" lang="zh-CN" altLang="en-US" dirty="0"/>
          </a:p>
          <a:p>
            <a:pPr lvl="1"/>
            <a:r>
              <a:rPr kumimoji="1" lang="zh-CN" altLang="en-US" dirty="0" smtClean="0"/>
              <a:t>中断向量表和处理程序位于系统空间</a:t>
            </a:r>
          </a:p>
          <a:p>
            <a:pPr lvl="1"/>
            <a:r>
              <a:rPr kumimoji="1" lang="zh-CN" altLang="en-US" dirty="0" smtClean="0"/>
              <a:t>信号向量表位于系统空间，信号处理程序则由应用程序提供，并在用户空间执行</a:t>
            </a:r>
            <a:endParaRPr kumimoji="1" lang="zh-CN" altLang="en-US" dirty="0"/>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2019-9-9</a:t>
            </a:fld>
            <a:endParaRPr lang="en-US" altLang="zh-CN"/>
          </a:p>
        </p:txBody>
      </p:sp>
      <p:sp>
        <p:nvSpPr>
          <p:cNvPr id="5" name="Slide Number Placeholder 4"/>
          <p:cNvSpPr>
            <a:spLocks noGrp="1"/>
          </p:cNvSpPr>
          <p:nvPr>
            <p:ph type="sldNum" sz="quarter" idx="12"/>
          </p:nvPr>
        </p:nvSpPr>
        <p:spPr/>
        <p:txBody>
          <a:bodyPr/>
          <a:lstStyle/>
          <a:p>
            <a:fld id="{F62EDCE7-4321-DC4E-9B93-383D46278C24}" type="slidenum">
              <a:rPr lang="zh-CN" altLang="en-US" smtClean="0"/>
              <a:pPr/>
              <a:t>15</a:t>
            </a:fld>
            <a:endParaRPr lang="en-US" altLang="zh-CN"/>
          </a:p>
        </p:txBody>
      </p:sp>
    </p:spTree>
    <p:extLst>
      <p:ext uri="{BB962C8B-B14F-4D97-AF65-F5344CB8AC3E}">
        <p14:creationId xmlns:p14="http://schemas.microsoft.com/office/powerpoint/2010/main" val="1982881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2.2.3</a:t>
            </a:r>
            <a:r>
              <a:rPr kumimoji="1" lang="zh-CN" altLang="en-US"/>
              <a:t>中断和异常的响应及服务</a:t>
            </a:r>
          </a:p>
        </p:txBody>
      </p:sp>
      <p:sp>
        <p:nvSpPr>
          <p:cNvPr id="3" name="Content Placeholder 2"/>
          <p:cNvSpPr>
            <a:spLocks noGrp="1"/>
          </p:cNvSpPr>
          <p:nvPr>
            <p:ph idx="1"/>
          </p:nvPr>
        </p:nvSpPr>
        <p:spPr/>
        <p:txBody>
          <a:bodyPr/>
          <a:lstStyle/>
          <a:p>
            <a:pPr>
              <a:lnSpc>
                <a:spcPct val="150000"/>
              </a:lnSpc>
            </a:pPr>
            <a:r>
              <a:rPr kumimoji="1" lang="zh-CN" altLang="en-US"/>
              <a:t>区分中断和异常：</a:t>
            </a:r>
          </a:p>
          <a:p>
            <a:pPr lvl="1">
              <a:lnSpc>
                <a:spcPct val="150000"/>
              </a:lnSpc>
            </a:pPr>
            <a:r>
              <a:rPr kumimoji="1" lang="zh-CN" altLang="en-US">
                <a:solidFill>
                  <a:schemeClr val="accent1">
                    <a:lumMod val="75000"/>
                  </a:schemeClr>
                </a:solidFill>
              </a:rPr>
              <a:t>中断：</a:t>
            </a:r>
            <a:r>
              <a:rPr kumimoji="1" lang="zh-CN" altLang="en-US"/>
              <a:t>指令执行结束后检查中断寄存器是否有中断事件发生</a:t>
            </a:r>
          </a:p>
          <a:p>
            <a:pPr lvl="2">
              <a:lnSpc>
                <a:spcPct val="150000"/>
              </a:lnSpc>
            </a:pPr>
            <a:r>
              <a:rPr kumimoji="1" lang="zh-CN" altLang="en-US"/>
              <a:t>若无或者中断被屏蔽，继续执行程序的后续指令</a:t>
            </a:r>
          </a:p>
          <a:p>
            <a:pPr lvl="2">
              <a:lnSpc>
                <a:spcPct val="150000"/>
              </a:lnSpc>
            </a:pPr>
            <a:r>
              <a:rPr kumimoji="1" lang="zh-CN" altLang="en-US"/>
              <a:t>若有则暂停当前程序的执行，转向内核的中断处理程序</a:t>
            </a:r>
          </a:p>
          <a:p>
            <a:pPr lvl="1">
              <a:lnSpc>
                <a:spcPct val="150000"/>
              </a:lnSpc>
            </a:pPr>
            <a:r>
              <a:rPr kumimoji="1" lang="zh-CN" altLang="en-US">
                <a:solidFill>
                  <a:schemeClr val="accent1">
                    <a:lumMod val="75000"/>
                  </a:schemeClr>
                </a:solidFill>
              </a:rPr>
              <a:t>异常：</a:t>
            </a:r>
            <a:r>
              <a:rPr kumimoji="1" lang="zh-CN" altLang="en-US"/>
              <a:t>它是在执行指令时由指令本身发生的，指令的实现或执行逻辑一旦发生异常情况，立即转向内核的异常处理程序</a:t>
            </a:r>
          </a:p>
          <a:p>
            <a:pPr>
              <a:lnSpc>
                <a:spcPct val="150000"/>
              </a:lnSpc>
            </a:pPr>
            <a:endParaRPr kumimoji="1" lang="zh-CN" altLang="en-US"/>
          </a:p>
        </p:txBody>
      </p:sp>
    </p:spTree>
    <p:extLst>
      <p:ext uri="{BB962C8B-B14F-4D97-AF65-F5344CB8AC3E}">
        <p14:creationId xmlns:p14="http://schemas.microsoft.com/office/powerpoint/2010/main" val="315580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2.2.3</a:t>
            </a:r>
            <a:r>
              <a:rPr kumimoji="1" lang="zh-CN" altLang="en-US"/>
              <a:t>中断和异常的响应及服务</a:t>
            </a:r>
          </a:p>
        </p:txBody>
      </p:sp>
      <p:sp>
        <p:nvSpPr>
          <p:cNvPr id="3" name="Content Placeholder 2"/>
          <p:cNvSpPr>
            <a:spLocks noGrp="1"/>
          </p:cNvSpPr>
          <p:nvPr>
            <p:ph idx="1"/>
          </p:nvPr>
        </p:nvSpPr>
        <p:spPr/>
        <p:txBody>
          <a:bodyPr>
            <a:normAutofit fontScale="92500" lnSpcReduction="20000"/>
          </a:bodyPr>
          <a:lstStyle/>
          <a:p>
            <a:pPr>
              <a:lnSpc>
                <a:spcPct val="150000"/>
              </a:lnSpc>
            </a:pPr>
            <a:r>
              <a:rPr kumimoji="1" lang="zh-CN" altLang="en-US"/>
              <a:t>所有计算机系统都采用硬件和软件（</a:t>
            </a:r>
            <a:r>
              <a:rPr kumimoji="1" lang="zh-CN" altLang="en-US">
                <a:solidFill>
                  <a:schemeClr val="accent1">
                    <a:lumMod val="75000"/>
                  </a:schemeClr>
                </a:solidFill>
              </a:rPr>
              <a:t>硬件中断装置</a:t>
            </a:r>
            <a:r>
              <a:rPr kumimoji="1" lang="zh-CN" altLang="en-US"/>
              <a:t>和</a:t>
            </a:r>
            <a:r>
              <a:rPr kumimoji="1" lang="zh-CN" altLang="en-US">
                <a:solidFill>
                  <a:schemeClr val="accent1">
                    <a:lumMod val="75000"/>
                  </a:schemeClr>
                </a:solidFill>
              </a:rPr>
              <a:t>软件中断处理程序</a:t>
            </a:r>
            <a:r>
              <a:rPr kumimoji="1" lang="zh-CN" altLang="en-US"/>
              <a:t>）结合的方法实现中断处理 </a:t>
            </a:r>
            <a:endParaRPr kumimoji="1" lang="en-US" altLang="zh-CN"/>
          </a:p>
          <a:p>
            <a:pPr marL="914400" lvl="1" indent="-457200">
              <a:lnSpc>
                <a:spcPct val="125000"/>
              </a:lnSpc>
              <a:buFont typeface="+mj-lt"/>
              <a:buAutoNum type="arabicPeriod"/>
            </a:pPr>
            <a:r>
              <a:rPr kumimoji="1" lang="zh-CN" altLang="en-US">
                <a:solidFill>
                  <a:srgbClr val="FF0000"/>
                </a:solidFill>
              </a:rPr>
              <a:t>发现中断源：</a:t>
            </a:r>
            <a:r>
              <a:rPr kumimoji="1" lang="zh-CN" altLang="en-US"/>
              <a:t>未屏蔽中断时，由硬件发现中断</a:t>
            </a:r>
            <a:r>
              <a:rPr kumimoji="1" lang="en-US" altLang="zh-CN"/>
              <a:t>/</a:t>
            </a:r>
            <a:r>
              <a:rPr kumimoji="1" lang="zh-CN" altLang="en-US"/>
              <a:t>异常事件</a:t>
            </a:r>
            <a:endParaRPr kumimoji="1" lang="en-US" altLang="zh-CN"/>
          </a:p>
          <a:p>
            <a:pPr lvl="2">
              <a:lnSpc>
                <a:spcPct val="125000"/>
              </a:lnSpc>
            </a:pPr>
            <a:r>
              <a:rPr kumimoji="1" lang="zh-CN" altLang="en-US"/>
              <a:t>若存在多个中断源，则根据中断优先级先后响应</a:t>
            </a:r>
            <a:endParaRPr kumimoji="1" lang="en-US" altLang="zh-CN"/>
          </a:p>
          <a:p>
            <a:pPr marL="914400" lvl="1" indent="-457200">
              <a:lnSpc>
                <a:spcPct val="125000"/>
              </a:lnSpc>
              <a:buFont typeface="+mj-lt"/>
              <a:buAutoNum type="arabicPeriod"/>
            </a:pPr>
            <a:r>
              <a:rPr kumimoji="1" lang="zh-CN" altLang="en-US">
                <a:solidFill>
                  <a:srgbClr val="FF0000"/>
                </a:solidFill>
              </a:rPr>
              <a:t>保护现场：</a:t>
            </a:r>
            <a:r>
              <a:rPr kumimoji="1" lang="zh-CN" altLang="en-US"/>
              <a:t>保存</a:t>
            </a:r>
            <a:r>
              <a:rPr kumimoji="1" lang="en-US" altLang="zh-CN"/>
              <a:t>PSW</a:t>
            </a:r>
            <a:r>
              <a:rPr kumimoji="1" lang="zh-CN" altLang="en-US"/>
              <a:t>至核心栈</a:t>
            </a:r>
            <a:endParaRPr kumimoji="1" lang="en-US" altLang="zh-CN"/>
          </a:p>
          <a:p>
            <a:pPr marL="914400" lvl="1" indent="-457200">
              <a:lnSpc>
                <a:spcPct val="125000"/>
              </a:lnSpc>
              <a:buFont typeface="+mj-lt"/>
              <a:buAutoNum type="arabicPeriod"/>
            </a:pPr>
            <a:r>
              <a:rPr kumimoji="1" lang="zh-CN" altLang="en-US">
                <a:solidFill>
                  <a:srgbClr val="FF0000"/>
                </a:solidFill>
              </a:rPr>
              <a:t>转向中断</a:t>
            </a:r>
            <a:r>
              <a:rPr kumimoji="1" lang="en-US" altLang="zh-CN">
                <a:solidFill>
                  <a:srgbClr val="FF0000"/>
                </a:solidFill>
              </a:rPr>
              <a:t>/</a:t>
            </a:r>
            <a:r>
              <a:rPr kumimoji="1" lang="zh-CN" altLang="en-US">
                <a:solidFill>
                  <a:srgbClr val="FF0000"/>
                </a:solidFill>
              </a:rPr>
              <a:t>异常处理事件：</a:t>
            </a:r>
            <a:r>
              <a:rPr kumimoji="1" lang="zh-CN" altLang="en-US"/>
              <a:t>基于中断向量，查询中断向量表，获取保存在系统空间的中断</a:t>
            </a:r>
            <a:r>
              <a:rPr kumimoji="1" lang="en-US" altLang="zh-CN"/>
              <a:t>/</a:t>
            </a:r>
            <a:r>
              <a:rPr kumimoji="1" lang="zh-CN" altLang="en-US"/>
              <a:t>异常处理程序</a:t>
            </a:r>
            <a:endParaRPr kumimoji="1" lang="en-US" altLang="zh-CN"/>
          </a:p>
          <a:p>
            <a:pPr marL="914400" lvl="1" indent="-457200">
              <a:lnSpc>
                <a:spcPct val="125000"/>
              </a:lnSpc>
              <a:buFont typeface="+mj-lt"/>
              <a:buAutoNum type="arabicPeriod"/>
            </a:pPr>
            <a:r>
              <a:rPr kumimoji="1" lang="zh-CN" altLang="en-US">
                <a:solidFill>
                  <a:srgbClr val="FF0000"/>
                </a:solidFill>
              </a:rPr>
              <a:t>恢复现场：</a:t>
            </a:r>
            <a:r>
              <a:rPr kumimoji="1" lang="zh-CN" altLang="en-US"/>
              <a:t>恢复</a:t>
            </a:r>
            <a:r>
              <a:rPr kumimoji="1" lang="en-US" altLang="zh-CN"/>
              <a:t>PSW</a:t>
            </a:r>
            <a:r>
              <a:rPr kumimoji="1" lang="zh-CN" altLang="en-US"/>
              <a:t>，返回中断点继续执行</a:t>
            </a:r>
            <a:endParaRPr kumimoji="1" lang="en-US" altLang="zh-CN"/>
          </a:p>
          <a:p>
            <a:pPr lvl="2">
              <a:lnSpc>
                <a:spcPct val="125000"/>
              </a:lnSpc>
            </a:pPr>
            <a:r>
              <a:rPr kumimoji="1" lang="zh-CN" altLang="en-US"/>
              <a:t>访管指令：执行下一条指令（当用户进程取得</a:t>
            </a:r>
            <a:r>
              <a:rPr kumimoji="1" lang="en-US" altLang="zh-CN"/>
              <a:t>CPU</a:t>
            </a:r>
            <a:r>
              <a:rPr kumimoji="1" lang="zh-CN" altLang="en-US"/>
              <a:t>时间时）</a:t>
            </a:r>
            <a:endParaRPr kumimoji="1" lang="en-US" altLang="zh-CN"/>
          </a:p>
          <a:p>
            <a:pPr lvl="2">
              <a:lnSpc>
                <a:spcPct val="125000"/>
              </a:lnSpc>
            </a:pPr>
            <a:r>
              <a:rPr kumimoji="1" lang="zh-CN" altLang="en-US"/>
              <a:t>致命故障：直接结束进程</a:t>
            </a:r>
            <a:endParaRPr kumimoji="1" lang="en-US" altLang="zh-CN"/>
          </a:p>
          <a:p>
            <a:pPr lvl="2">
              <a:lnSpc>
                <a:spcPct val="125000"/>
              </a:lnSpc>
            </a:pPr>
            <a:r>
              <a:rPr kumimoji="1" lang="zh-CN" altLang="en-US"/>
              <a:t>页面故障：返回发生异常的指令，继续进行</a:t>
            </a:r>
          </a:p>
          <a:p>
            <a:pPr lvl="1">
              <a:lnSpc>
                <a:spcPct val="150000"/>
              </a:lnSpc>
            </a:pPr>
            <a:endParaRPr kumimoji="1" lang="zh-CN" altLang="en-US"/>
          </a:p>
          <a:p>
            <a:pPr>
              <a:lnSpc>
                <a:spcPct val="150000"/>
              </a:lnSpc>
            </a:pPr>
            <a:endParaRPr kumimoji="1" lang="zh-CN" altLang="en-US"/>
          </a:p>
        </p:txBody>
      </p:sp>
    </p:spTree>
    <p:extLst>
      <p:ext uri="{BB962C8B-B14F-4D97-AF65-F5344CB8AC3E}">
        <p14:creationId xmlns:p14="http://schemas.microsoft.com/office/powerpoint/2010/main" val="1234879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2.2.3</a:t>
            </a:r>
            <a:r>
              <a:rPr kumimoji="1" lang="zh-CN" altLang="en-US"/>
              <a:t>中断和异常的响应及服务</a:t>
            </a:r>
          </a:p>
        </p:txBody>
      </p:sp>
      <p:sp>
        <p:nvSpPr>
          <p:cNvPr id="3" name="Content Placeholder 2"/>
          <p:cNvSpPr>
            <a:spLocks noGrp="1"/>
          </p:cNvSpPr>
          <p:nvPr>
            <p:ph idx="1"/>
          </p:nvPr>
        </p:nvSpPr>
        <p:spPr/>
        <p:txBody>
          <a:bodyPr/>
          <a:lstStyle/>
          <a:p>
            <a:pPr>
              <a:lnSpc>
                <a:spcPct val="150000"/>
              </a:lnSpc>
            </a:pPr>
            <a:r>
              <a:rPr kumimoji="1" lang="en-US" altLang="zh-CN"/>
              <a:t>IBM PC</a:t>
            </a:r>
            <a:r>
              <a:rPr kumimoji="1" lang="zh-CN" altLang="en-US"/>
              <a:t> 通常在计算机内存的低地址处开辟</a:t>
            </a:r>
            <a:r>
              <a:rPr kumimoji="1" lang="zh-CN" altLang="en-US">
                <a:solidFill>
                  <a:srgbClr val="FF0000"/>
                </a:solidFill>
              </a:rPr>
              <a:t>中断向量表</a:t>
            </a:r>
            <a:endParaRPr kumimoji="1" lang="en-US" altLang="zh-CN">
              <a:solidFill>
                <a:srgbClr val="FF0000"/>
              </a:solidFill>
            </a:endParaRPr>
          </a:p>
          <a:p>
            <a:pPr lvl="1">
              <a:lnSpc>
                <a:spcPct val="150000"/>
              </a:lnSpc>
            </a:pPr>
            <a:r>
              <a:rPr kumimoji="1" lang="zh-CN" altLang="en-US"/>
              <a:t>表中每一项称为一个中断向量，</a:t>
            </a:r>
            <a:endParaRPr kumimoji="1" lang="en-US" altLang="zh-CN"/>
          </a:p>
          <a:p>
            <a:pPr lvl="1">
              <a:lnSpc>
                <a:spcPct val="150000"/>
              </a:lnSpc>
            </a:pPr>
            <a:r>
              <a:rPr kumimoji="1" lang="zh-CN" altLang="en-US"/>
              <a:t>存放了一个中断处理程序的入口地址及相关信息</a:t>
            </a:r>
          </a:p>
          <a:p>
            <a:pPr>
              <a:lnSpc>
                <a:spcPct val="150000"/>
              </a:lnSpc>
            </a:pPr>
            <a:r>
              <a:rPr kumimoji="1" lang="zh-CN" altLang="en-US"/>
              <a:t>当发现中断源并响应中断时，中断装置将把先行</a:t>
            </a:r>
            <a:r>
              <a:rPr kumimoji="1" lang="en-US" altLang="zh-CN"/>
              <a:t>PSW</a:t>
            </a:r>
            <a:r>
              <a:rPr kumimoji="1" lang="zh-CN" altLang="en-US"/>
              <a:t>内容压进堆栈，接着再把指令指针</a:t>
            </a:r>
            <a:r>
              <a:rPr kumimoji="1" lang="en-US" altLang="zh-CN"/>
              <a:t>IP</a:t>
            </a:r>
            <a:r>
              <a:rPr kumimoji="1" lang="zh-CN" altLang="en-US"/>
              <a:t>和代码段基地址内容也压入堆栈，这样就保存了原运行程序的状态</a:t>
            </a:r>
          </a:p>
          <a:p>
            <a:pPr>
              <a:lnSpc>
                <a:spcPct val="150000"/>
              </a:lnSpc>
            </a:pPr>
            <a:endParaRPr kumimoji="1" lang="zh-CN" altLang="en-US"/>
          </a:p>
        </p:txBody>
      </p:sp>
    </p:spTree>
    <p:extLst>
      <p:ext uri="{BB962C8B-B14F-4D97-AF65-F5344CB8AC3E}">
        <p14:creationId xmlns:p14="http://schemas.microsoft.com/office/powerpoint/2010/main" val="2025640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2.2.4</a:t>
            </a:r>
            <a:r>
              <a:rPr kumimoji="1" lang="zh-CN" altLang="en-US"/>
              <a:t> 中断事件处理原则</a:t>
            </a:r>
          </a:p>
        </p:txBody>
      </p:sp>
      <p:graphicFrame>
        <p:nvGraphicFramePr>
          <p:cNvPr id="5" name="Diagram 4"/>
          <p:cNvGraphicFramePr/>
          <p:nvPr>
            <p:extLst>
              <p:ext uri="{D42A27DB-BD31-4B8C-83A1-F6EECF244321}">
                <p14:modId xmlns:p14="http://schemas.microsoft.com/office/powerpoint/2010/main" val="141135056"/>
              </p:ext>
            </p:extLst>
          </p:nvPr>
        </p:nvGraphicFramePr>
        <p:xfrm>
          <a:off x="714101" y="2050144"/>
          <a:ext cx="7502435"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8578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0BE4E72-A9E5-064C-9F4A-F55A186FD067}" type="datetime1">
              <a:rPr lang="zh-CN" altLang="en-US" smtClean="0"/>
              <a:pPr>
                <a:defRPr/>
              </a:pPr>
              <a:t>2019-9-9</a:t>
            </a:fld>
            <a:endParaRPr lang="en-US" altLang="zh-CN"/>
          </a:p>
        </p:txBody>
      </p:sp>
      <p:sp>
        <p:nvSpPr>
          <p:cNvPr id="3" name="Slide Number Placeholder 2"/>
          <p:cNvSpPr>
            <a:spLocks noGrp="1"/>
          </p:cNvSpPr>
          <p:nvPr>
            <p:ph type="sldNum" sz="quarter" idx="12"/>
          </p:nvPr>
        </p:nvSpPr>
        <p:spPr/>
        <p:txBody>
          <a:bodyPr/>
          <a:lstStyle/>
          <a:p>
            <a:fld id="{AC0B1F5F-C054-5847-B0F4-E7D2EC560628}" type="slidenum">
              <a:rPr lang="zh-CN" altLang="en-US" smtClean="0"/>
              <a:pPr/>
              <a:t>2</a:t>
            </a:fld>
            <a:endParaRPr lang="en-US" altLang="zh-CN"/>
          </a:p>
        </p:txBody>
      </p:sp>
      <p:sp>
        <p:nvSpPr>
          <p:cNvPr id="4" name="AutoShape 2" descr="data:image/jpeg;base64,/9j/4AAQSkZJRgABAQAAAQABAAD/2wCEAAkGBxQTERQUExQUFhUWGBQXFxUVFxUXFxUWGBQWGBcWGBUYHSggGholGxQVITEiJSorLi4uFx8zODMsNygtLiwBCgoKDg0OGhAQGi0kHyQrNDUtLCswNC0sLC4sLDQvLCwsLCwsLCwsLCwsLCwsLCwsLCwsLC8sLCwsLCwsLCwsLP/AABEIAMsA+AMBIgACEQEDEQH/xAAcAAABBAMBAAAAAAAAAAAAAAAAAwQFBgIHCAH/xABNEAACAQIDAwkDBwgHBwUBAAABAgMAEQQSIQUxQQYTIlFhcYGRoQcysRRCUmJyksEjM1OissLR8AgVJHOCg7NDVGOTo8PSRHS04fEW/8QAGgEBAQADAQEAAAAAAAAAAAAAAAECAwQFBv/EACoRAQACAgEDAgUEAwAAAAAAAAABAgMRIQQSMUFREyJhgbEUMnHwI6HB/9oADAMBAAIRAxEAPwDeNVjae0mdUINkZpAALg9EjLc9wc27R1VZ6peMW0bj9HipPBXzhR/1BQY/1lIu6RvO/wAa9HKOZeKt9pf4WqNkeoyXHqN6yjjcwzZbdefJl9aC1JyyYe9Ep+yxHoQacx8tofnJIvcFI+P4VQG2nETYSx36s638r3pOR77qDZ8HKzCN/tgv2wy+pFqksPtCJ/cljb7Lqfga0lK1MpjQdB0Vz3HtaeP83NKluCyOB5A2p7Dy9x8e6csOp1RvW1/Wg3vRWmMP7W8UvvwwP3Z0Pncj0qVwntmi/wBthZV/u3SQfrZKDaVFUfCe1fZr+9K8Z/4kT/FAw9anMDyxwExtHjMMx+jzqBvuk3oJyisUkBFwQR1jUVlQFFFFAUUUUBRRRQFFFFAUUUUBRRRQFFFFAUUUUBVT2xHrjR/cyjuUKT/pmrZVd2rFfEuvCXDFfEMwPo4oKlI9L4eXoDxHkSKjDLcA9YFK4WXokdRPwB/E1lXyF8QQd4B79fjUPPsyAm/Mx36wig+YF6kJZKC6sozFQbAC5taxF27DYHfe99ONbRATbLj4GRe6WQj7rMR6Uwl2eRumfuYRkeig+tWLFogvYknLcdJdD0CRYX3Avx+b2VDSvV7YkREuFlHz42/wsvrmPwpjKko3op+y/wCBUVMTNTKZqfDhEPIzcY3H3T+yTTOWYcbjvVh8RUxK1M5Wp8GPdUZ8oFiAVN+7Sm0tP5gDvANM5Il6vLT4VPgT7hLD4uSI3ikkjPXG7J+yRU5gOX+0ofcxs/8AmES/6oaoB4h2+f8AGsOa7fSsZw2GxMD7atpJbOMPL15oypPijADyqw4H28nQTYLvMU37rJ+NaZ5s9lGU9VYzjtHoOh8B7btnvpIuJi7WjVh5xsx9KsOC9pGy5fdxsK9khMR/6gFcrW7DXl6xmJgdoYbEJIoeNldGF1ZSGVh1hhoRStao/o8bRL4KeEm/MzXUfRSRAbDszK58TW16gKKKKAooooCiiigKKKKAooooCoTbQticK/8AfR/eVWH+nU3UJyq0SF/0c8THuJKfv0GucV0Xdfos6/dYr+FYYSbVh2Kfj/8AVK8phlxc4+vf76K59WNRcEvT7wfiD/Gsq+RIySU0lkokkpbZSq7MrC+62l+/4it+mNrdsbR0r0zlerTLsqLq9WH40zn2LF1nwa/xFZRDR+pp6qtK9M5Xq0ycn4zudx90/hUHitlEO6hicpt7t94BG49RFZxWWePNS86qhpWppK1Ss2y2+kPEEUzl2W/Wp8T/AArPsn2bUXI1NpDUpJsibNly62va4GmmutvpDzpF9h4j9C3hlPwNXtlJtEIs0UucFL+ik8EY/AUk8ZHvKR3gj41ItE+pExPhjRWJYdYr2qpWGHNfVR9o28qVx2z3jRXa2VxdSpuDv/FWHep76QjkKm6kg7tOrqpafHSOio7kolyqkDo3LMbaX3ux8axtEz4WNNh/0e9oZMfPDwlhzf4onFh92R/Kugq5S9mGP5ja2DcnQyc0e6VWj+LDyrq2vPBRRRQFFFFAUUUUBRRRQFFFFAVEcrY82Cn+qhf/AJZD/u1L0jjIc8bodzKy+YI/Gg1Ry5P9pVxukhjfxuw+AWq2svSXv+II/Gp3lWS2GwEn/CeNvtJkFvMPVUeXj1EHyN/wqx5ErJJS2yJ7SjtB/j+FRryUlHiCrAjeN1/KupheN1mF0+U9nq38a8OK/m5qvYXHYiVwqhCzWCggguewXHnWEG05TiFgfIjF8hJR+iTe17NrqB51j8XH7uGemy+ixNiAeB/V/wDGq5tOQJMxO5lU8N+o4/YFS6YabPlZoMuVXzqzEENcWsLkG+Ubt7rTTARTYnGJ8meAOiyas00YDKVVo2HN3V9WOlwRcg2tfZXNTfErgwZceTdoRE06txYDgBqN3a2+mbGrJDyJx0+Z0GFPSbMOelUgk3Is0Pb10n//AAmOzMoWBmX3gswuL96it8Z8evL0daR2PnBeB+vMD725gWuS2mYuzXy9HdYC5At3yOP5ErBVzZFYyALcSGT3GZpL2KMAAqbxvOoqk4zYuJSIzc1dEIZmSSFrZTm3B7nRTurKHa8fGOYH/KPwalbVvETW3DnyY7Wt8sb4SOwMKrSyqwdsgkYJGoZ26a2VQTvyPfuWoj2p7JEDhQWIRwFLbykkYbXxUCsW2mnOsbSC+Vh0dc1svA6e4NaQ5R7SE8D5mkZ7KQXWQnokaZmGgtfjXmTivXPuKzrfn6OKtbUyxuvO/wApLkriY5Y40DK0hRQyFVLGwsQM2/dwpfaGwl1/s6k9fNfhaqBgFBBOtwRYBWN+O8e6Rvv2VPPylxDJleWYjdq0lz3m9z51bY8tb7r4fTY+oxzXV4hG7ewSRiwUK1x0dAba/NqGpXEgk3v+FJV14d65cOaYm26sI52jdXXRkZXXsKkMPUV2TgcSssaSL7rqrr3MoI9DXGkg/n+e+uo/ZLj+e2RhDxRDEf8AKYxj0UHxrlyRq0ta30UUVgCiiigKKKKAooooCiiigKKKKDUfKuH+wMv+742Ze5WaQj/VSqDI962jyuw/Q2rH/wC3xA8UW/rh2rUbyUEhz1wD1gUk01qbRy9EePxrB5K7Y5hFp2VLkxERcA6BBbNYEnRrKQxNx67jupltt/7YJYhmyOrMVYkHIynMC5uRvHh3UHaAOHVEhJc5SZTbMCMtwpzbrqd/WdL60ttjaKSTCWOKRbqBICIxduJuGN79defOK8TuIdM0ns1C1Y/EpkYssmVVK5kyqxKOjNlBa+YNEvvAdlMtn4NosR8tSQOrNdr2DZ2jeLVACArFobXa4sRY2qty7dnzZlVr5lOoTcFIIuCNCTmt8Kcy8oxzUn5KVSWSZQCpSN4yWsOkOjcKd30uwixivWfBak23OpWjZnKTEQzl2BEcstmzWUPrcOmfVwQwW0YJuo7qko9u2x5lyyBHgDgZJAjmRYtCzL0HXmb5bC4kFwCDelw7ahTLlwTHLcgfk1W53nKHt8bcKcYrlWSCBhZZFY3aNzAE33BAHvEXJuePpoiZiYhhbLi1OrR49ymNxsy42bBqIRFijLMqZ2UBzGplVi63DDKWHCxNt+kfyTw0DRSrOsfOLlAZ5GTXKwyJlOrF16joPLDa06vK0sSzh0D8yzxwk3kJzggykLYAC9jfMbZarccpUESLIZL3Y9G126Zvrr72+u3o5md1/DbiyYe6e23n/n9lJ7awiLjCgdRHny5xcqqkqb9dlBbQ66ddWDlbyewowyy4WaFlsVaMSh5CrkhXPSPSF9QABr9W5pkslwLI+hB+b1EdfbSnOC/RR/HLf0NepSs8c+P9uHra7yzNY3uI5MuR+BeeUxJ7xAO+1tcpJPAXZfOr2/I+QLqLa2v8253C9UTk7ihBj1YqSMzAppcg9LL2bhWycRygimzK0TBGIOXm0bUNcDUjdYa1pv1E441Ex93FmpX4m7b5VnamwjGLtcrpmKg2FxcakWOhvoaoDrYkdRI8q27itu4B1No5DfWxiGpvfr69bbhWsuUKp8pk5sZYyQVGULYFRcZRu6WatdMmW1p7/Ho68WLsjiJj+UXJW9v6O2PzYTEwk6xzBwOpZUA8s0bnxrRT7q2X/R9x+TaE0PCWEn/FE4I/Vd60Z4+bbc6EooorQCiiigKKKKAooooCiiigKKKKCocpsFfFOP8AecHNGftROuX0xL+Vc/GSukuU2j4RxwmZD9l4Jf31jrnDbsXN4maP6Eki+AY2oMIpND3140lNY5N9DSV2Y+awiwbMlvGOwket/wAam+TcMcmLgjmF43fKwuVvmBC9IEEdIrVX2E9wy3A1vqQBu6z3U/m03ldeplPnat/mHqYZ3jjn0X/l1yZgw+GWSKIxsHQG8jvdWV7izsdzBdR11QG1BHXpScuNGVVZ1smbKCw6IYgkDqFxe269+s0j8uj/AEifeX+NSlZiNTO23HqtdWttP7KmJhS5AOXU9G98t+LC+t/50pw4BsSRoNwy7vOojY+Mw/NyCSSzjNzYUggksxGbs1WlFxqfSv3Kx+ArxMmK0WmIh8bnxWreYiPU/WoXa62mP1lU+Oqn0VakFxyf8Q90Ux+CUhiYWnkjEUU7tZxZYZLn3ToGAvuNb+irfHmi0xMQy6St65eYO+ROIhXFxieFZkkIjysoexY2BCnfqR22GlMtrW+UShUMYDsAhFitjaxHA3B04U1xGDkR2RopQw0KlekPtLfSnuyNhYrEKzQYaR1Q5W6UKWawNrPIOBB6q9jvpFu7uez9VW2kcmJV92qMfA2PoK21gUwJwaqzBcSyS9Lp2DrIxTMb5VuBbdqCOytccp9jzRRxzSxWRmaNWEuHkRnAvlJidt2U+VqlcBiWaNGCHVQbl1AOnVwrzOvmOLRpzZuny5Z/x07p0e7FTDj5WJ0R2FmhV5GiBbOSUzqy71kG8/Nqp8soUXEExkGMlghBv0Q11F+NgwHhUtj2YSEmNdVB9/jqL3C9gqH2yC0YNl6LcGvodOocbV0YctbVjnnT14w5P03zRO4iN/ZB1PezjaHMbVwb8OdEZ7pQYj+3fwqCrASlGDr7ykMvepDD1FOojiJcDtCim2zcWs0MUq6rIiOp6w6hh6GnNcgKKKKAooooCiiigKKKKAooooK/y5uMKHBtzc2FkP2RiI8/6hatA+0mHJtKcfSKv95AT63roXllhjJs/FoN5gmt9oISvqBWhfa0c0+HmG6aBG8bk/BloKar60M9N4zcgddZyqQbEV2YOaosnIeKOTEOkkaODGWGdVaxVlGgI6mPlV9wex4GkVBDCuYgXEca27b5a1xyHmy46H62dPNGI9QK27g4SrZxa4vvFxuI3eNdEftcuadWK43k0kUCyrkNzYiyi1z0Ru96xFxwIqIxOFKmxW2/hbdppU5suP5OrKpfpEnpG5W/zdRqN3lT7HlJUByqrAjojeN97da3Ph5Vpw5Mmo745YXmu57ZUHZ+GU43m3JCuY2JHaCn/aHnUzt3YvMS9DWNtATdirb7ELru18+qmPKLDFJoWXTMHFxocyshTXhvam2IxEraSOzW11Ytr1799box2nJF4txrWvT+Um0dutfcpzBHXx4EfGnmx8SIcVh5GNgkqg90itF/3b+FRJnUe8yjvIHxprtDacPNOBNFmynL01vmAuttd9wK2ZI3WYY03FolaeUez8LNi3xIV43ljMZZWI/KBl5qYgb+itipG4jUccNicoxhMO0ZRpJZADKWBSK+XLYM2nDW1zrutVJxe28OVQFpM2X8pmzMpbo2KgP9vfbeNONN/wCvYNwzHqAQ/vE14MYs0zufw+hjp69upyR/fua7ZaUYYw3BhWXngC5YhiojAAGhsul7A76m+RUx+TkZijBZAGuVN1OcKDpbMLLeoPHbUBQjI2oO5YwAes2N7U22Tt4QhgUL31HSy2NrX3d1bsuDJfB2zHO2WGcXT5v37iY5ldNrOkeJhkBDIrrmIGjAhGfo8D0X0G69RW35lkw2XO0jJc3JkNxzaZjeTUXaMtlGgzmobF8py6gc0BqCCWJ9Mo4E+dM5dtOb9FBfhqR8anT9PlrEbjTqv1fTTuNz49voiqxkH8/z31kKCPxr0MsbpLwnTnsh2hz2yMKeKK0R7OacoP1Qp8auVai/o67QzYXFQX1jlWQD6sqW0/xRN51t2uBRRRRQFFFFAUUUUBRRRQFFeXovQeSIGBB3EEHuOlc28vID/V2AY6tFngY9qdA+sRrpO9aD9oGFAweOj/QY53HYJXEg/wDkUGqVaxB6tacyzFt9NKWU6V09PPmA5wGLaKWOVbZo2VgDuJBvY24HdVpf2k40iwGHXujb8XNU+vL10sJrE+Vol5d49zczAdixxDw1U1geUmMYdPFS9ylVH6oFVtZbVl8pqd9Y8ydlfZKYzFyye9PM1tRmkdgD2AnTTqqLmB+dc95v8a8OJrA4jsqTmp7rEFI2tutrvFtD3jjWYyb7N9kEW7r77fzem3OV4ZDWE56sjhmJJJ3k04hcDdUaZO2vYwWNlux6luT5Csf1MR4hEuJ+2mM+UE2It2U1tXlS3VTPoaLFxXnOUlRWuc9lKc5QJKTr0CsZy2n1GzP6P+PybSeK+k0DadbRsrD9UvXRFcmez7HHD7Uwch0/LIpvpZZRzZP3ZL11letY9ory9F6D2ivL0XoPaK8vReg9ory9FBhei9Y5qM1UZXrUftDw35bacX6XDwzjvCOvxw4rbWatde0RSuOwzfNmgmhfuRlYD/qN61BzqK9vXrx5SVO9SVPeDb8KUjlspHWCLZQe0G+8agU2Eq8oooCiiigKKCaVw+GeQ2jVnP1FL/sg0CVFWTZfITaGIUNFhZChvZzlRTYkHV2HEEVY8D7F9oPbOcPEOOaQsR4IhB86Cs4XlU0aQqsEBaJcokdc7EWbuIsWYixHvHrr1+WuL0CPHGFFgEjSwFtQA4awOmg06K2tYVsbA+wr9NjPCKK36zOfhVgwPsZ2cnvnESn60gUeUaqfWg55dySSTckkkneSTck17DGzmyKzHqUFj5CupsByB2bDbJg4SRuMimU/ekJNWDD4dIxZEVB1KoUegoOVMByM2hN+bweIPa0bIPvSWFWHA+x7aclsyQxf3kov5Rhq6QzUZqo0hgvYRKbc9jI16xHEzeTMw+FWDBexPCLbncRiZLW0BSMaXtoATuNt/E9dbPzUZqCpbK9mmzICrLhgzqQQ8rPIbi1jZjbh1Vb71jmozUGV6L1jmozUGV6L1jmozUGV6L1jmozUGV6KxzUUCd6L1hei9BneqR7UIhlwcjGyricjG9rLLDIt78OkEq6XpLEwJIuV1V10OVgGFwbg2PEEXoOTeUaBcZOqkEc65FuOZs371LbP5O4qUHm8JiXJK5SsUmW2uYE2trdeI3V1PhNnwxfm4ok+wiL+yKdZqaHOGG9mG0pbgYRYlLXDSSRgqLHo6OzW1HCpzAew/Et+exMEfYivIfM5a3nei9NDnLbvIJcNO8RkkfLYhrKoYFQb2sSN9t/Ctg8lOQeyJMLDO8WZmXpCSaQgOpKyDKGANmVuFY8sy085y2zXMakfRBNu/Uk+NQG0MLisIyYOB3nZlM7IAqJDmOW5cniVOluFQWza52ZhUK4fDYcMdC6xJcDjZiL3qPk5QpOI4FdYlchSxIARbXZuq+UG3WbVXhyZxsv5x4U7OnIfSwpaPkJOT0cQC3ZCD+Jqjb2Bx+GVFSOWLKoCqA66ACwG+nyTqdzKe4g1pkcjccN0sZ+1Cw+FZjk3tBf0B8JVoNzXovWn48BtJd0cZ+zNIvxWnUeI2kv+yf8Aw4ofvLQbWvRetZx7c2gu+DE+EkD/ABIpzFypxY96DF/8qBv2ZKDYd6L1Rk5Yyj3ocSO/Cuf2GNPsLyrLWupS/wClilhv3c5a/hQWu9F6qmO5dYaFskzhHtcXzZe4tl0PYRUc/LxpMvyeF7MSOelR44FAB6RlYC40toOIvagvl68DVr7aG2JAQJ8UyBxdOZjCRk6kjnSJCBp72mlYYXGrpLFHI9+iJnZ3GtiWWZy2Vbf8MA24Cg2Lei9a4/r93IJmzKDugeZ9NLFsRAebG+9mRNDv0JrDlNPJLg2UTywCVQBzsqqtyRZefUONToQJNb2oLPt3llBhmCsyn6VmFx2BQCSfIdtVTHe2GJTaOFyOskCtWYrkvi0UO0ErK2oeMGVW1tcZLm2m8jtqHmjynKxKN9FrqfI61BuLCe2ZM35SHo/V0PmTr5Ve+TnK3DYwfkX6drmNtHt1gcR3Vy+b8bGnuzcSEcMsjROuqut9CN26g6vvRUJyQ2jLiMFBNMuWR0uw3X1ID24BgA1uGaiqJS9F6SzUZqqFb0XpLNRmoFb0XpLNRmoFb1hNLlVm6gT5C9Y5qZbaltC31rL57/S9BU9nQZ51J4XbxNTOxMAj4jFTMLnPHEt92WOME6fbd/KkdhwjMT3Cn+wpFjwwkdlQSNJKS5Cj8pIzjU9hFSFSsmFQrlygDsAFqg8hie43qfMfwIrDHcusBFo2JjY7rR3f1UEDxNVbbftPw25I5CRcBnKop7OiWPjaiNmRTBlDDcdazvWjZPapiApWIInEEIXt19JyB6VGbQ5V4+WwklkQH52dghB45Ygezdem1b+xOOjj1kkRPtMB8TULi+W2EQEiQyAb+bUtbvO6tEGQlwXnuTazYfIzEnrC6+WvZS8eCTMUkRi2tpJHaOxvuZZNL+ApsbPx/tUgVgEQuDbVWDtbr5sa6aaEioybl9ipRJzMDso3OqpHb7SyZm8bCqnExXou0cL/ADGjja9rcWhYW+4BrvNOYy0lnCzSNH8+8ZUnUHMoyOPu8dCagf4rbWKezSYiCMWs4S8zeMU7LbwHdfdSMOCWwDvipEkOfNmaCI3F7vE4jWx678d1YRYkRm6yRRk6yJCczEgb+YnA3gEXYX6jTuOHccsrxy/PBkgVb3PSjQZW1sLhOOpNA+wTpCMiQ4OByeiUR250DccyEm9r6kka8aVwGzTMXeBcSjk9J0ljiizb9USxOvGSIseNxamEdkVhnjRdFV8KivIl7DUxEfO6ozu1p1NES4LxOzBbCWW5QgkXDQMjst7DXJ16igdwI0F1CQO9+muDBil42zRqDHIbk6yCNdb6VF4sLzluYYM9vy2KlTCZnGqrmiZ45CNeiqr4608k5TiJVEuJhYaZVwQTMRxHNMXJHG4K2FReIi+US89As8VgT8pxuVogAPcWOcvvNjplta/ZQSBbFoAxeHEKpysInTCuNxCnEIBcC9uF7C++nAnSBgZlGDz+7NIvOPJ0R/6mFgDotunmvlHdVaxXKDWz405rW5rZsZGa+8tIeiTpwOlzXmzMNPcnCYGOLNoZ8UTLIQSCTY2AJIvuagscW1gXPyUYnFt86QA4eLhclgqRMdL/AJtjwuAaSXlIecAxUmHcdL+zQIcTMTawVmX8mCDroq8B3pLySlnt8txUso/RqckX3FsvpVp2HycihFoYgvaB8SaugxwnJzB4iMSSYCOIsT0GRFktwLc2dCeq9KYfkDgFfMMMt9/SeV1+4zlfSrhFhBbXf2U4SMDcKqFYWOUX32ryvM1e0Cd6L0nei9EKXovSd6L0Cl6L0nei9ApemG2kZojlbKwIIawax7jod9O7002k2gHbfy//AGgqR2Vj5rocVCq5W1hhKSnQ2u+bTwrTE+KdmBZ2DjixJItpbU8K6R2Ym8+H8fwqo8sOSWEWGVkwKu7FnzKzBwxubqc11FzuGnZUmFhpV2vcyFjfiDceI40rBF0SQqFeskBhe26xuabTB4jZrnr0IPjevUZW3Gx9PL+e6pEspjU6PocRpkd3y/NVQGCnuYEgX35bd1L4OO6sgRXG+5cq3blQmzDduWkRtBwAjWVNelGtib/SAIBpZYom1UvIBxykAHw08zRDlZLrkeRQQLBHS5AHVJfpdxFL4Zc62VZWyb1Z1eM/5T2OXXdlI7aQwaG/5Jliax3mzEa/NGjd1z2isnnjVhz5ZtbjmmVGH3VJHfr3Ggeq+UAiSHDPbVQTGSAeGY5T3dIa7uFSGHi5wh1WZnW4/KKixm4FyGXmww7gDUNBjt4jg5xfpOLOOoGQAF+9henAlnt08QEB+YvTK9xNzQWbC4URjM0keHB1dEbnEb/mKqg9uUntpH+v8DExKLLO50IUsVb7SLlibvINVmPDI7aLLO3WxLegqcwfJzFOLdGBeoe95Lr60CuM5W4orlSOHCx8M5F7fVRbAd1jUA2ND3VpMTiCd8cZMcRP2F/hVvwfIiFTeQtKe02HkKsOD2ckYtGiqPqgCroUbZ+z8Y35mCDCKfnZQZLd7X9AKkoeQ6uwbFTSzt9ZjYd1yTar7hdllgCSAPM1Iw4BF4XPbr6bqukVfZWwI49IYVHaBr4sanYNkH5xA7tTUqKL0CUOCReF+0604vWF6L0Qpei9J3ovQKXopO9FBjei9Y3ovVGV6L1jei9Blei9Y3ovQZXpljTdu4U7vTGc9I0DmHox37CfxqDcEm51qw30qOl1OtBA7Q2NDMLSxq3bax8xrVM2x7M0a7QPlPU3/kPxFbHYViaitF7R2DisN+cjLL9IajzGhpnDOu9GKMOrQ9xFb/Iqn8tOTuGaPOYVDX3rdf2SKmjbXIiD6yOW9B8AKk9m7PLfmYWftA08zp61eeS3J3DLGGEKlutrt+0TVoVQNAAB1Cmjag4TkhiH/OOsY6h0j6WFTmB5H4dPeBkP1zp90aVZQKViUVdBlBhAosqhR1AAfCnC4enVFVCCwilAnCs6Vw3vD+eFA/QWAHVXt6xvRegyvResb0XoMr0XrG9F6DK9F6xvRegyvXtYXooP/9k="/>
          <p:cNvSpPr>
            <a:spLocks noChangeAspect="1" noChangeArrowheads="1"/>
          </p:cNvSpPr>
          <p:nvPr/>
        </p:nvSpPr>
        <p:spPr bwMode="auto">
          <a:xfrm>
            <a:off x="971600" y="1124744"/>
            <a:ext cx="4848225" cy="3971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8" name="Group 7"/>
          <p:cNvGrpSpPr/>
          <p:nvPr/>
        </p:nvGrpSpPr>
        <p:grpSpPr>
          <a:xfrm>
            <a:off x="-900608" y="972766"/>
            <a:ext cx="7533084" cy="5237534"/>
            <a:chOff x="-370830" y="953716"/>
            <a:chExt cx="7533084" cy="5237534"/>
          </a:xfrm>
        </p:grpSpPr>
        <p:graphicFrame>
          <p:nvGraphicFramePr>
            <p:cNvPr id="5" name="Diagram 4"/>
            <p:cNvGraphicFramePr/>
            <p:nvPr>
              <p:extLst>
                <p:ext uri="{D42A27DB-BD31-4B8C-83A1-F6EECF244321}">
                  <p14:modId xmlns:p14="http://schemas.microsoft.com/office/powerpoint/2010/main" val="1640186808"/>
                </p:ext>
              </p:extLst>
            </p:nvPr>
          </p:nvGraphicFramePr>
          <p:xfrm>
            <a:off x="-370830" y="953716"/>
            <a:ext cx="7533084" cy="5237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2" name="Picture 4" descr="http://y3.ifengimg.com/a/2015_35/d4f817c2ec4b407.jpg"/>
            <p:cNvPicPr>
              <a:picLocks noChangeAspect="1" noChangeArrowheads="1"/>
            </p:cNvPicPr>
            <p:nvPr/>
          </p:nvPicPr>
          <p:blipFill>
            <a:blip r:embed="rId7">
              <a:clrChange>
                <a:clrFrom>
                  <a:srgbClr val="DADFE3"/>
                </a:clrFrom>
                <a:clrTo>
                  <a:srgbClr val="DADFE3">
                    <a:alpha val="0"/>
                  </a:srgbClr>
                </a:clrTo>
              </a:clrChange>
              <a:extLst>
                <a:ext uri="{28A0092B-C50C-407E-A947-70E740481C1C}">
                  <a14:useLocalDpi xmlns:a14="http://schemas.microsoft.com/office/drawing/2010/main" val="0"/>
                </a:ext>
              </a:extLst>
            </a:blip>
            <a:srcRect/>
            <a:stretch>
              <a:fillRect/>
            </a:stretch>
          </p:blipFill>
          <p:spPr bwMode="auto">
            <a:xfrm>
              <a:off x="2179505" y="2430469"/>
              <a:ext cx="2626840" cy="2042057"/>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Rectangle 6"/>
          <p:cNvSpPr/>
          <p:nvPr/>
        </p:nvSpPr>
        <p:spPr>
          <a:xfrm>
            <a:off x="5524310" y="2778049"/>
            <a:ext cx="3144332" cy="1384995"/>
          </a:xfrm>
          <a:prstGeom prst="rect">
            <a:avLst/>
          </a:prstGeom>
        </p:spPr>
        <p:txBody>
          <a:bodyPr wrap="square">
            <a:spAutoFit/>
          </a:bodyPr>
          <a:lstStyle/>
          <a:p>
            <a:pPr lvl="1" algn="just" eaLnBrk="1" hangingPunct="1">
              <a:buClr>
                <a:schemeClr val="folHlink"/>
              </a:buClr>
              <a:buSzPct val="60000"/>
              <a:buFont typeface="Wingdings" charset="2"/>
              <a:buChar char="n"/>
            </a:pPr>
            <a:r>
              <a:rPr kumimoji="1" lang="zh-CN" altLang="en-US" sz="2800" dirty="0" smtClean="0">
                <a:solidFill>
                  <a:srgbClr val="FF0000"/>
                </a:solidFill>
                <a:latin typeface="SimHei" charset="0"/>
                <a:ea typeface="SimHei" charset="0"/>
                <a:cs typeface="SimHei" charset="0"/>
              </a:rPr>
              <a:t> 中断</a:t>
            </a:r>
            <a:r>
              <a:rPr kumimoji="1" lang="zh-CN" altLang="en-US" sz="2800" dirty="0">
                <a:latin typeface="SimHei" charset="0"/>
                <a:ea typeface="SimHei" charset="0"/>
                <a:cs typeface="SimHei" charset="0"/>
              </a:rPr>
              <a:t>是现代操作系统实现并发性的</a:t>
            </a:r>
            <a:r>
              <a:rPr kumimoji="1" lang="zh-CN" altLang="en-US" sz="2800" dirty="0">
                <a:solidFill>
                  <a:srgbClr val="FF0000"/>
                </a:solidFill>
                <a:latin typeface="SimHei" charset="0"/>
                <a:ea typeface="SimHei" charset="0"/>
                <a:cs typeface="SimHei" charset="0"/>
              </a:rPr>
              <a:t>基础</a:t>
            </a:r>
            <a:r>
              <a:rPr kumimoji="1" lang="zh-CN" altLang="en-US" sz="2800" dirty="0">
                <a:latin typeface="SimHei" charset="0"/>
                <a:ea typeface="SimHei" charset="0"/>
                <a:cs typeface="SimHei" charset="0"/>
              </a:rPr>
              <a:t>之一</a:t>
            </a:r>
          </a:p>
        </p:txBody>
      </p:sp>
    </p:spTree>
    <p:extLst>
      <p:ext uri="{BB962C8B-B14F-4D97-AF65-F5344CB8AC3E}">
        <p14:creationId xmlns:p14="http://schemas.microsoft.com/office/powerpoint/2010/main" val="5028814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2.2.4</a:t>
            </a:r>
            <a:r>
              <a:rPr kumimoji="1" lang="zh-CN" altLang="en-US"/>
              <a:t> 中断事件处理原则</a:t>
            </a:r>
          </a:p>
        </p:txBody>
      </p:sp>
      <p:sp>
        <p:nvSpPr>
          <p:cNvPr id="3" name="Content Placeholder 2"/>
          <p:cNvSpPr>
            <a:spLocks noGrp="1"/>
          </p:cNvSpPr>
          <p:nvPr>
            <p:ph idx="1"/>
          </p:nvPr>
        </p:nvSpPr>
        <p:spPr/>
        <p:txBody>
          <a:bodyPr>
            <a:normAutofit lnSpcReduction="10000"/>
          </a:bodyPr>
          <a:lstStyle/>
          <a:p>
            <a:pPr>
              <a:lnSpc>
                <a:spcPct val="150000"/>
              </a:lnSpc>
            </a:pPr>
            <a:r>
              <a:rPr kumimoji="1" lang="zh-CN" altLang="en-US">
                <a:solidFill>
                  <a:schemeClr val="accent1">
                    <a:lumMod val="75000"/>
                  </a:schemeClr>
                </a:solidFill>
              </a:rPr>
              <a:t>硬件故障中断事件</a:t>
            </a:r>
            <a:endParaRPr kumimoji="1" lang="en-US" altLang="zh-CN">
              <a:solidFill>
                <a:schemeClr val="accent1">
                  <a:lumMod val="75000"/>
                </a:schemeClr>
              </a:solidFill>
            </a:endParaRPr>
          </a:p>
          <a:p>
            <a:pPr lvl="1">
              <a:lnSpc>
                <a:spcPct val="150000"/>
              </a:lnSpc>
            </a:pPr>
            <a:r>
              <a:rPr kumimoji="1" lang="zh-CN" altLang="en-US"/>
              <a:t>电源故障、内存故障、设备故障，等等</a:t>
            </a:r>
          </a:p>
          <a:p>
            <a:pPr lvl="1">
              <a:lnSpc>
                <a:spcPct val="150000"/>
              </a:lnSpc>
            </a:pPr>
            <a:r>
              <a:rPr kumimoji="1" lang="zh-CN" altLang="en-US"/>
              <a:t>这种事件是由硬件故障产生的，排除故障须进行人工干预</a:t>
            </a:r>
          </a:p>
          <a:p>
            <a:pPr>
              <a:lnSpc>
                <a:spcPct val="150000"/>
              </a:lnSpc>
            </a:pPr>
            <a:r>
              <a:rPr kumimoji="1" lang="zh-CN" altLang="en-US"/>
              <a:t>中断处理能做的工作是：</a:t>
            </a:r>
          </a:p>
          <a:p>
            <a:pPr lvl="1">
              <a:lnSpc>
                <a:spcPct val="150000"/>
              </a:lnSpc>
            </a:pPr>
            <a:r>
              <a:rPr kumimoji="1" lang="zh-CN" altLang="en-US"/>
              <a:t>保护现场</a:t>
            </a:r>
          </a:p>
          <a:p>
            <a:pPr lvl="1">
              <a:lnSpc>
                <a:spcPct val="150000"/>
              </a:lnSpc>
            </a:pPr>
            <a:r>
              <a:rPr kumimoji="1" lang="zh-CN" altLang="en-US"/>
              <a:t>防止故障蔓延</a:t>
            </a:r>
          </a:p>
          <a:p>
            <a:pPr lvl="1">
              <a:lnSpc>
                <a:spcPct val="150000"/>
              </a:lnSpc>
            </a:pPr>
            <a:r>
              <a:rPr kumimoji="1" lang="zh-CN" altLang="en-US"/>
              <a:t>报告给操作员并提供故障信息以便维修和校正</a:t>
            </a:r>
          </a:p>
          <a:p>
            <a:pPr lvl="1">
              <a:lnSpc>
                <a:spcPct val="150000"/>
              </a:lnSpc>
            </a:pPr>
            <a:r>
              <a:rPr kumimoji="1" lang="zh-CN" altLang="en-US"/>
              <a:t>对程序中所造成的破坏进行估价和恢复 </a:t>
            </a:r>
          </a:p>
          <a:p>
            <a:pPr>
              <a:lnSpc>
                <a:spcPct val="150000"/>
              </a:lnSpc>
            </a:pPr>
            <a:endParaRPr kumimoji="1" lang="zh-CN" altLang="en-US"/>
          </a:p>
        </p:txBody>
      </p:sp>
    </p:spTree>
    <p:extLst>
      <p:ext uri="{BB962C8B-B14F-4D97-AF65-F5344CB8AC3E}">
        <p14:creationId xmlns:p14="http://schemas.microsoft.com/office/powerpoint/2010/main" val="991909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2.2.4</a:t>
            </a:r>
            <a:r>
              <a:rPr kumimoji="1" lang="zh-CN" altLang="en-US"/>
              <a:t> 中断事件处理原则</a:t>
            </a:r>
          </a:p>
        </p:txBody>
      </p:sp>
      <p:sp>
        <p:nvSpPr>
          <p:cNvPr id="3" name="Content Placeholder 2"/>
          <p:cNvSpPr>
            <a:spLocks noGrp="1"/>
          </p:cNvSpPr>
          <p:nvPr>
            <p:ph idx="1"/>
          </p:nvPr>
        </p:nvSpPr>
        <p:spPr/>
        <p:txBody>
          <a:bodyPr/>
          <a:lstStyle/>
          <a:p>
            <a:pPr>
              <a:lnSpc>
                <a:spcPct val="150000"/>
              </a:lnSpc>
            </a:pPr>
            <a:r>
              <a:rPr kumimoji="1" lang="en-US" altLang="zh-CN">
                <a:solidFill>
                  <a:schemeClr val="accent1">
                    <a:lumMod val="75000"/>
                  </a:schemeClr>
                </a:solidFill>
              </a:rPr>
              <a:t>I/O</a:t>
            </a:r>
            <a:r>
              <a:rPr kumimoji="1" lang="zh-CN" altLang="en-US">
                <a:solidFill>
                  <a:schemeClr val="accent1">
                    <a:lumMod val="75000"/>
                  </a:schemeClr>
                </a:solidFill>
              </a:rPr>
              <a:t>中断事件：  </a:t>
            </a:r>
          </a:p>
          <a:p>
            <a:pPr lvl="1">
              <a:lnSpc>
                <a:spcPct val="150000"/>
              </a:lnSpc>
            </a:pPr>
            <a:r>
              <a:rPr kumimoji="1" lang="en-US" altLang="zh-CN">
                <a:solidFill>
                  <a:schemeClr val="accent2">
                    <a:lumMod val="75000"/>
                  </a:schemeClr>
                </a:solidFill>
              </a:rPr>
              <a:t>I/O</a:t>
            </a:r>
            <a:r>
              <a:rPr kumimoji="1" lang="zh-CN" altLang="en-US">
                <a:solidFill>
                  <a:schemeClr val="accent2">
                    <a:lumMod val="75000"/>
                  </a:schemeClr>
                </a:solidFill>
              </a:rPr>
              <a:t>操作正常结束：</a:t>
            </a:r>
            <a:r>
              <a:rPr kumimoji="1" lang="zh-CN" altLang="en-US"/>
              <a:t>设置等待</a:t>
            </a:r>
            <a:r>
              <a:rPr kumimoji="1" lang="en-US" altLang="zh-CN"/>
              <a:t>I/O</a:t>
            </a:r>
            <a:r>
              <a:rPr kumimoji="1" lang="zh-CN" altLang="en-US"/>
              <a:t>的进程为就绪状态，继续执行</a:t>
            </a:r>
          </a:p>
          <a:p>
            <a:pPr lvl="1">
              <a:lnSpc>
                <a:spcPct val="150000"/>
              </a:lnSpc>
            </a:pPr>
            <a:r>
              <a:rPr kumimoji="1" lang="en-US" altLang="zh-CN">
                <a:solidFill>
                  <a:schemeClr val="accent2">
                    <a:lumMod val="75000"/>
                  </a:schemeClr>
                </a:solidFill>
              </a:rPr>
              <a:t>I/O</a:t>
            </a:r>
            <a:r>
              <a:rPr kumimoji="1" lang="zh-CN" altLang="en-US">
                <a:solidFill>
                  <a:schemeClr val="accent2">
                    <a:lumMod val="75000"/>
                  </a:schemeClr>
                </a:solidFill>
              </a:rPr>
              <a:t>操作发生故障</a:t>
            </a:r>
            <a:r>
              <a:rPr kumimoji="1" lang="zh-CN" altLang="en-US"/>
              <a:t>（</a:t>
            </a:r>
            <a:r>
              <a:rPr kumimoji="1" lang="en-US" altLang="zh-CN"/>
              <a:t>ERROR</a:t>
            </a:r>
            <a:r>
              <a:rPr kumimoji="1" lang="zh-CN" altLang="en-US"/>
              <a:t>）：索取设备状态字，分析故障原因并告警</a:t>
            </a:r>
          </a:p>
          <a:p>
            <a:pPr lvl="1">
              <a:lnSpc>
                <a:spcPct val="150000"/>
              </a:lnSpc>
            </a:pPr>
            <a:r>
              <a:rPr kumimoji="1" lang="en-US" altLang="zh-CN">
                <a:solidFill>
                  <a:schemeClr val="accent2">
                    <a:lumMod val="75000"/>
                  </a:schemeClr>
                </a:solidFill>
              </a:rPr>
              <a:t>I/O</a:t>
            </a:r>
            <a:r>
              <a:rPr kumimoji="1" lang="zh-CN" altLang="en-US">
                <a:solidFill>
                  <a:schemeClr val="accent2">
                    <a:lumMod val="75000"/>
                  </a:schemeClr>
                </a:solidFill>
              </a:rPr>
              <a:t>操作发生异常</a:t>
            </a:r>
            <a:r>
              <a:rPr kumimoji="1" lang="zh-CN" altLang="en-US"/>
              <a:t>（</a:t>
            </a:r>
            <a:r>
              <a:rPr kumimoji="1" lang="en-US" altLang="zh-CN"/>
              <a:t>WARN</a:t>
            </a:r>
            <a:r>
              <a:rPr kumimoji="1" lang="zh-CN" altLang="en-US"/>
              <a:t>）：依据不同情况采取措施</a:t>
            </a:r>
          </a:p>
          <a:p>
            <a:pPr lvl="1">
              <a:lnSpc>
                <a:spcPct val="150000"/>
              </a:lnSpc>
            </a:pPr>
            <a:r>
              <a:rPr kumimoji="1" lang="zh-CN" altLang="en-US">
                <a:solidFill>
                  <a:schemeClr val="accent2">
                    <a:lumMod val="75000"/>
                  </a:schemeClr>
                </a:solidFill>
              </a:rPr>
              <a:t>新增、断开设备：</a:t>
            </a:r>
            <a:r>
              <a:rPr kumimoji="1" lang="zh-CN" altLang="en-US"/>
              <a:t>修改设备状态位</a:t>
            </a:r>
          </a:p>
          <a:p>
            <a:pPr>
              <a:lnSpc>
                <a:spcPct val="150000"/>
              </a:lnSpc>
            </a:pPr>
            <a:endParaRPr kumimoji="1" lang="zh-CN" altLang="en-US"/>
          </a:p>
        </p:txBody>
      </p:sp>
    </p:spTree>
    <p:extLst>
      <p:ext uri="{BB962C8B-B14F-4D97-AF65-F5344CB8AC3E}">
        <p14:creationId xmlns:p14="http://schemas.microsoft.com/office/powerpoint/2010/main" val="1046278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2.2.4</a:t>
            </a:r>
            <a:r>
              <a:rPr kumimoji="1" lang="zh-CN" altLang="en-US"/>
              <a:t> 中断事件处理原则</a:t>
            </a:r>
          </a:p>
        </p:txBody>
      </p:sp>
      <p:sp>
        <p:nvSpPr>
          <p:cNvPr id="3" name="Content Placeholder 2"/>
          <p:cNvSpPr>
            <a:spLocks noGrp="1"/>
          </p:cNvSpPr>
          <p:nvPr>
            <p:ph idx="1"/>
          </p:nvPr>
        </p:nvSpPr>
        <p:spPr/>
        <p:txBody>
          <a:bodyPr>
            <a:normAutofit lnSpcReduction="10000"/>
          </a:bodyPr>
          <a:lstStyle/>
          <a:p>
            <a:pPr>
              <a:lnSpc>
                <a:spcPct val="150000"/>
              </a:lnSpc>
            </a:pPr>
            <a:r>
              <a:rPr kumimoji="1" lang="zh-CN" altLang="en-US">
                <a:solidFill>
                  <a:schemeClr val="accent1">
                    <a:lumMod val="75000"/>
                  </a:schemeClr>
                </a:solidFill>
              </a:rPr>
              <a:t>时钟中断</a:t>
            </a:r>
            <a:endParaRPr kumimoji="1" lang="en-US" altLang="zh-CN">
              <a:solidFill>
                <a:schemeClr val="accent1">
                  <a:lumMod val="75000"/>
                </a:schemeClr>
              </a:solidFill>
            </a:endParaRPr>
          </a:p>
          <a:p>
            <a:pPr lvl="1">
              <a:lnSpc>
                <a:spcPct val="150000"/>
              </a:lnSpc>
            </a:pPr>
            <a:r>
              <a:rPr kumimoji="1" lang="zh-CN" altLang="en-US"/>
              <a:t>时钟是操作系统进行调度工作的重要工具：</a:t>
            </a:r>
          </a:p>
          <a:p>
            <a:pPr lvl="2">
              <a:lnSpc>
                <a:spcPct val="125000"/>
              </a:lnSpc>
            </a:pPr>
            <a:r>
              <a:rPr kumimoji="1" lang="zh-CN" altLang="en-US"/>
              <a:t>维护系统的绝对日期和时间</a:t>
            </a:r>
          </a:p>
          <a:p>
            <a:pPr lvl="2">
              <a:lnSpc>
                <a:spcPct val="125000"/>
              </a:lnSpc>
            </a:pPr>
            <a:r>
              <a:rPr kumimoji="1" lang="zh-CN" altLang="en-US"/>
              <a:t>分时进程按时间片轮转</a:t>
            </a:r>
          </a:p>
          <a:p>
            <a:pPr lvl="2">
              <a:lnSpc>
                <a:spcPct val="125000"/>
              </a:lnSpc>
            </a:pPr>
            <a:r>
              <a:rPr kumimoji="1" lang="zh-CN" altLang="en-US"/>
              <a:t>实时进程定时发送或接收控制信号</a:t>
            </a:r>
          </a:p>
          <a:p>
            <a:pPr lvl="2">
              <a:lnSpc>
                <a:spcPct val="125000"/>
              </a:lnSpc>
            </a:pPr>
            <a:r>
              <a:rPr kumimoji="1" lang="zh-CN" altLang="en-US"/>
              <a:t>系统定时唤醒或阻塞进程</a:t>
            </a:r>
          </a:p>
          <a:p>
            <a:pPr lvl="2">
              <a:lnSpc>
                <a:spcPct val="125000"/>
              </a:lnSpc>
            </a:pPr>
            <a:r>
              <a:rPr kumimoji="1" lang="zh-CN" altLang="en-US"/>
              <a:t>对用户进程记帐</a:t>
            </a:r>
          </a:p>
          <a:p>
            <a:pPr lvl="2">
              <a:lnSpc>
                <a:spcPct val="125000"/>
              </a:lnSpc>
            </a:pPr>
            <a:r>
              <a:rPr kumimoji="1" lang="zh-CN" altLang="en-US"/>
              <a:t>测量系统性能等</a:t>
            </a:r>
          </a:p>
          <a:p>
            <a:pPr lvl="2">
              <a:lnSpc>
                <a:spcPct val="125000"/>
              </a:lnSpc>
            </a:pPr>
            <a:r>
              <a:rPr kumimoji="1" lang="zh-CN" altLang="en-US"/>
              <a:t>利用定时器能够确保操作系统在必要时获得控制权</a:t>
            </a:r>
          </a:p>
          <a:p>
            <a:pPr lvl="2">
              <a:lnSpc>
                <a:spcPct val="125000"/>
              </a:lnSpc>
            </a:pPr>
            <a:r>
              <a:rPr kumimoji="1" lang="zh-CN" altLang="en-US"/>
              <a:t>陷入死循环的进程最终会因时间片耗尽而被迫让出处理器</a:t>
            </a:r>
          </a:p>
          <a:p>
            <a:pPr lvl="2">
              <a:lnSpc>
                <a:spcPct val="125000"/>
              </a:lnSpc>
            </a:pPr>
            <a:endParaRPr kumimoji="1" lang="zh-CN" altLang="en-US"/>
          </a:p>
        </p:txBody>
      </p:sp>
    </p:spTree>
    <p:extLst>
      <p:ext uri="{BB962C8B-B14F-4D97-AF65-F5344CB8AC3E}">
        <p14:creationId xmlns:p14="http://schemas.microsoft.com/office/powerpoint/2010/main" val="1207269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9506" r="3" b="3"/>
          <a:stretch/>
        </p:blipFill>
        <p:spPr>
          <a:xfrm>
            <a:off x="5667306" y="640082"/>
            <a:ext cx="2996946" cy="5577837"/>
          </a:xfrm>
          <a:prstGeom prst="rect">
            <a:avLst/>
          </a:prstGeom>
          <a:effectLst/>
        </p:spPr>
      </p:pic>
      <p:sp>
        <p:nvSpPr>
          <p:cNvPr id="2" name="Title 1"/>
          <p:cNvSpPr>
            <a:spLocks noGrp="1"/>
          </p:cNvSpPr>
          <p:nvPr>
            <p:ph type="title"/>
          </p:nvPr>
        </p:nvSpPr>
        <p:spPr>
          <a:xfrm>
            <a:off x="486696" y="629266"/>
            <a:ext cx="4939869" cy="1676603"/>
          </a:xfrm>
        </p:spPr>
        <p:txBody>
          <a:bodyPr>
            <a:normAutofit/>
          </a:bodyPr>
          <a:lstStyle/>
          <a:p>
            <a:r>
              <a:rPr kumimoji="1" lang="zh-CN" altLang="en-US"/>
              <a:t>千年虫 </a:t>
            </a:r>
            <a:r>
              <a:rPr kumimoji="1" lang="en-US" altLang="zh-CN"/>
              <a:t>Y2K</a:t>
            </a:r>
            <a:br>
              <a:rPr kumimoji="1" lang="en-US" altLang="zh-CN"/>
            </a:br>
            <a:r>
              <a:rPr lang="en-US" altLang="zh-CN"/>
              <a:t>Year 2000 Problem</a:t>
            </a:r>
            <a:endParaRPr kumimoji="1" lang="zh-CN" altLang="en-US"/>
          </a:p>
        </p:txBody>
      </p:sp>
      <p:sp>
        <p:nvSpPr>
          <p:cNvPr id="3" name="Content Placeholder 2"/>
          <p:cNvSpPr>
            <a:spLocks noGrp="1"/>
          </p:cNvSpPr>
          <p:nvPr>
            <p:ph idx="1"/>
          </p:nvPr>
        </p:nvSpPr>
        <p:spPr>
          <a:xfrm>
            <a:off x="486697" y="2438400"/>
            <a:ext cx="4939867" cy="3785419"/>
          </a:xfrm>
        </p:spPr>
        <p:txBody>
          <a:bodyPr>
            <a:normAutofit/>
          </a:bodyPr>
          <a:lstStyle/>
          <a:p>
            <a:pPr>
              <a:lnSpc>
                <a:spcPct val="150000"/>
              </a:lnSpc>
            </a:pPr>
            <a:r>
              <a:rPr kumimoji="1" lang="zh-CN" altLang="en-US" sz="2100"/>
              <a:t>在</a:t>
            </a:r>
            <a:r>
              <a:rPr kumimoji="1" lang="en-US" altLang="zh-CN" sz="2100"/>
              <a:t>Intel x86</a:t>
            </a:r>
            <a:r>
              <a:rPr kumimoji="1" lang="zh-CN" altLang="en-US" sz="2100"/>
              <a:t> </a:t>
            </a:r>
            <a:r>
              <a:rPr kumimoji="1" lang="en-US" altLang="zh-CN" sz="2100"/>
              <a:t>PC</a:t>
            </a:r>
            <a:r>
              <a:rPr kumimoji="1" lang="zh-CN" altLang="en-US" sz="2100"/>
              <a:t>中，</a:t>
            </a:r>
            <a:r>
              <a:rPr kumimoji="1" lang="en-US" altLang="zh-CN" sz="2100"/>
              <a:t>Linux</a:t>
            </a:r>
            <a:r>
              <a:rPr kumimoji="1" lang="zh-CN" altLang="en-US" sz="2100"/>
              <a:t>利用</a:t>
            </a:r>
            <a:r>
              <a:rPr kumimoji="1" lang="en-US" altLang="zh-CN" sz="2100"/>
              <a:t>CMOS</a:t>
            </a:r>
            <a:r>
              <a:rPr kumimoji="1" lang="zh-CN" altLang="en-US" sz="2100"/>
              <a:t>中的时间作为系统启动时的基准时间 </a:t>
            </a:r>
          </a:p>
          <a:p>
            <a:pPr>
              <a:lnSpc>
                <a:spcPct val="150000"/>
              </a:lnSpc>
            </a:pPr>
            <a:r>
              <a:rPr kumimoji="1" lang="en-US" altLang="zh-CN" sz="2100"/>
              <a:t>Linux</a:t>
            </a:r>
            <a:r>
              <a:rPr kumimoji="1" lang="zh-CN" altLang="en-US" sz="2100"/>
              <a:t>系统时间的测量基准是</a:t>
            </a:r>
            <a:r>
              <a:rPr kumimoji="1" lang="en-US" altLang="zh-CN" sz="2100"/>
              <a:t>jiffies(</a:t>
            </a:r>
            <a:r>
              <a:rPr kumimoji="1" lang="zh-CN" altLang="en-US" sz="2100"/>
              <a:t>瞬时</a:t>
            </a:r>
            <a:r>
              <a:rPr kumimoji="1" lang="en-US" altLang="zh-CN" sz="2100"/>
              <a:t>)(</a:t>
            </a:r>
            <a:r>
              <a:rPr kumimoji="1" lang="zh-CN" altLang="en-US" sz="2100"/>
              <a:t>一个全局变量</a:t>
            </a:r>
            <a:r>
              <a:rPr kumimoji="1" lang="en-US" altLang="zh-CN" sz="2100"/>
              <a:t>)</a:t>
            </a:r>
            <a:r>
              <a:rPr kumimoji="1" lang="zh-CN" altLang="en-US" sz="2100"/>
              <a:t>。系统启动时，</a:t>
            </a:r>
            <a:r>
              <a:rPr kumimoji="1" lang="en-US" altLang="zh-CN" sz="2100"/>
              <a:t>CMOS</a:t>
            </a:r>
            <a:r>
              <a:rPr kumimoji="1" lang="zh-CN" altLang="en-US" sz="2100"/>
              <a:t>中记录的时间转化从</a:t>
            </a:r>
            <a:r>
              <a:rPr kumimoji="1" lang="en-US" altLang="zh-CN" sz="2100">
                <a:solidFill>
                  <a:srgbClr val="FF0000"/>
                </a:solidFill>
              </a:rPr>
              <a:t>1970</a:t>
            </a:r>
            <a:r>
              <a:rPr kumimoji="1" lang="zh-CN" altLang="en-US" sz="2100">
                <a:solidFill>
                  <a:srgbClr val="FF0000"/>
                </a:solidFill>
              </a:rPr>
              <a:t>年</a:t>
            </a:r>
            <a:r>
              <a:rPr kumimoji="1" lang="en-US" altLang="zh-CN" sz="2100">
                <a:solidFill>
                  <a:srgbClr val="FF0000"/>
                </a:solidFill>
              </a:rPr>
              <a:t>1</a:t>
            </a:r>
            <a:r>
              <a:rPr kumimoji="1" lang="zh-CN" altLang="en-US" sz="2100">
                <a:solidFill>
                  <a:srgbClr val="FF0000"/>
                </a:solidFill>
              </a:rPr>
              <a:t>月</a:t>
            </a:r>
            <a:r>
              <a:rPr kumimoji="1" lang="en-US" altLang="zh-CN" sz="2100">
                <a:solidFill>
                  <a:srgbClr val="FF0000"/>
                </a:solidFill>
              </a:rPr>
              <a:t>1</a:t>
            </a:r>
            <a:r>
              <a:rPr kumimoji="1" lang="zh-CN" altLang="en-US" sz="2100">
                <a:solidFill>
                  <a:srgbClr val="FF0000"/>
                </a:solidFill>
              </a:rPr>
              <a:t>日</a:t>
            </a:r>
            <a:r>
              <a:rPr kumimoji="1" lang="en-US" altLang="zh-CN" sz="2100">
                <a:solidFill>
                  <a:srgbClr val="FF0000"/>
                </a:solidFill>
              </a:rPr>
              <a:t>0</a:t>
            </a:r>
            <a:r>
              <a:rPr kumimoji="1" lang="zh-CN" altLang="en-US" sz="2100">
                <a:solidFill>
                  <a:srgbClr val="FF0000"/>
                </a:solidFill>
              </a:rPr>
              <a:t>时</a:t>
            </a:r>
            <a:r>
              <a:rPr kumimoji="1" lang="en-US" altLang="zh-CN" sz="2100">
                <a:solidFill>
                  <a:srgbClr val="FF0000"/>
                </a:solidFill>
              </a:rPr>
              <a:t>0</a:t>
            </a:r>
            <a:r>
              <a:rPr kumimoji="1" lang="zh-CN" altLang="en-US" sz="2100">
                <a:solidFill>
                  <a:srgbClr val="FF0000"/>
                </a:solidFill>
              </a:rPr>
              <a:t>分</a:t>
            </a:r>
            <a:r>
              <a:rPr kumimoji="1" lang="en-US" altLang="zh-CN" sz="2100">
                <a:solidFill>
                  <a:srgbClr val="FF0000"/>
                </a:solidFill>
              </a:rPr>
              <a:t>0</a:t>
            </a:r>
            <a:r>
              <a:rPr kumimoji="1" lang="zh-CN" altLang="en-US" sz="2100">
                <a:solidFill>
                  <a:srgbClr val="FF0000"/>
                </a:solidFill>
              </a:rPr>
              <a:t>秒（</a:t>
            </a:r>
            <a:r>
              <a:rPr kumimoji="1" lang="en-US" altLang="zh-CN" sz="2100">
                <a:solidFill>
                  <a:srgbClr val="FF0000"/>
                </a:solidFill>
              </a:rPr>
              <a:t>UNIX</a:t>
            </a:r>
            <a:r>
              <a:rPr kumimoji="1" lang="zh-CN" altLang="en-US" sz="2100">
                <a:solidFill>
                  <a:srgbClr val="FF0000"/>
                </a:solidFill>
              </a:rPr>
              <a:t>纪元）</a:t>
            </a:r>
            <a:r>
              <a:rPr kumimoji="1" lang="zh-CN" altLang="en-US" sz="2100"/>
              <a:t>算起的</a:t>
            </a:r>
            <a:r>
              <a:rPr kumimoji="1" lang="en-US" altLang="zh-CN" sz="2100"/>
              <a:t>jiffies</a:t>
            </a:r>
            <a:r>
              <a:rPr kumimoji="1" lang="zh-CN" altLang="en-US" sz="2100"/>
              <a:t>值（累积秒数） </a:t>
            </a:r>
          </a:p>
          <a:p>
            <a:pPr>
              <a:lnSpc>
                <a:spcPct val="150000"/>
              </a:lnSpc>
            </a:pPr>
            <a:endParaRPr kumimoji="1" lang="zh-CN" altLang="en-US" sz="2100"/>
          </a:p>
        </p:txBody>
      </p:sp>
      <p:sp>
        <p:nvSpPr>
          <p:cNvPr id="5" name="Rounded Rectangle 4"/>
          <p:cNvSpPr/>
          <p:nvPr/>
        </p:nvSpPr>
        <p:spPr>
          <a:xfrm>
            <a:off x="744581" y="6048103"/>
            <a:ext cx="4807133" cy="58782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kumimoji="1" lang="en-US" altLang="zh-CN" sz="3600">
                <a:solidFill>
                  <a:schemeClr val="accent6">
                    <a:lumMod val="60000"/>
                    <a:lumOff val="40000"/>
                  </a:schemeClr>
                </a:solidFill>
              </a:rPr>
              <a:t>$</a:t>
            </a:r>
            <a:r>
              <a:rPr kumimoji="1" lang="zh-CN" altLang="en-US" sz="3600">
                <a:solidFill>
                  <a:schemeClr val="accent6">
                    <a:lumMod val="60000"/>
                    <a:lumOff val="40000"/>
                  </a:schemeClr>
                </a:solidFill>
              </a:rPr>
              <a:t> </a:t>
            </a:r>
            <a:r>
              <a:rPr kumimoji="1" lang="en-US" altLang="zh-CN" sz="3600">
                <a:solidFill>
                  <a:schemeClr val="accent6">
                    <a:lumMod val="60000"/>
                    <a:lumOff val="40000"/>
                  </a:schemeClr>
                </a:solidFill>
              </a:rPr>
              <a:t>date</a:t>
            </a:r>
            <a:r>
              <a:rPr kumimoji="1" lang="zh-CN" altLang="en-US" sz="3600">
                <a:solidFill>
                  <a:schemeClr val="accent6">
                    <a:lumMod val="60000"/>
                    <a:lumOff val="40000"/>
                  </a:schemeClr>
                </a:solidFill>
              </a:rPr>
              <a:t> </a:t>
            </a:r>
            <a:r>
              <a:rPr kumimoji="1" lang="en-US" altLang="zh-CN" sz="3600">
                <a:solidFill>
                  <a:schemeClr val="accent6">
                    <a:lumMod val="60000"/>
                    <a:lumOff val="40000"/>
                  </a:schemeClr>
                </a:solidFill>
              </a:rPr>
              <a:t>+%s</a:t>
            </a:r>
            <a:endParaRPr kumimoji="1" lang="zh-CN" altLang="en-US" sz="3600">
              <a:solidFill>
                <a:schemeClr val="accent6">
                  <a:lumMod val="60000"/>
                  <a:lumOff val="40000"/>
                </a:schemeClr>
              </a:solidFill>
            </a:endParaRPr>
          </a:p>
        </p:txBody>
      </p:sp>
    </p:spTree>
    <p:extLst>
      <p:ext uri="{BB962C8B-B14F-4D97-AF65-F5344CB8AC3E}">
        <p14:creationId xmlns:p14="http://schemas.microsoft.com/office/powerpoint/2010/main" val="1842292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2.2.4</a:t>
            </a:r>
            <a:r>
              <a:rPr kumimoji="1" lang="zh-CN" altLang="en-US"/>
              <a:t> 中断事件处理原则</a:t>
            </a:r>
          </a:p>
        </p:txBody>
      </p:sp>
      <p:sp>
        <p:nvSpPr>
          <p:cNvPr id="3" name="Content Placeholder 2"/>
          <p:cNvSpPr>
            <a:spLocks noGrp="1"/>
          </p:cNvSpPr>
          <p:nvPr>
            <p:ph idx="1"/>
          </p:nvPr>
        </p:nvSpPr>
        <p:spPr/>
        <p:txBody>
          <a:bodyPr>
            <a:normAutofit lnSpcReduction="10000"/>
          </a:bodyPr>
          <a:lstStyle/>
          <a:p>
            <a:pPr>
              <a:lnSpc>
                <a:spcPct val="150000"/>
              </a:lnSpc>
            </a:pPr>
            <a:r>
              <a:rPr kumimoji="1" lang="zh-CN" altLang="en-US">
                <a:solidFill>
                  <a:srgbClr val="FF0000"/>
                </a:solidFill>
              </a:rPr>
              <a:t>绝对时钟（硬中断）</a:t>
            </a:r>
          </a:p>
          <a:p>
            <a:pPr lvl="1">
              <a:lnSpc>
                <a:spcPct val="100000"/>
              </a:lnSpc>
            </a:pPr>
            <a:r>
              <a:rPr kumimoji="1" lang="zh-CN" altLang="en-US"/>
              <a:t>系统设置绝对时钟寄存器，定时地把该寄存器的内容加</a:t>
            </a:r>
            <a:r>
              <a:rPr kumimoji="1" lang="en-US" altLang="zh-CN"/>
              <a:t>1</a:t>
            </a:r>
            <a:r>
              <a:rPr kumimoji="1" lang="zh-CN" altLang="en-US"/>
              <a:t>。如果开始时这个寄存器的内容为</a:t>
            </a:r>
            <a:r>
              <a:rPr kumimoji="1" lang="en-US" altLang="zh-CN"/>
              <a:t>0</a:t>
            </a:r>
            <a:r>
              <a:rPr kumimoji="1" lang="zh-CN" altLang="en-US"/>
              <a:t>，那么，只要操作员告诉系统开机时的年、月、日、时、分、秒，以后就可推算出当前的年、月、日、时、分、秒 </a:t>
            </a:r>
          </a:p>
          <a:p>
            <a:pPr lvl="1">
              <a:lnSpc>
                <a:spcPct val="100000"/>
              </a:lnSpc>
            </a:pPr>
            <a:r>
              <a:rPr kumimoji="1" lang="zh-CN" altLang="en-US"/>
              <a:t>计算当前时间时，只要按时钟中断的次数和绝对时钟寄存器的内容推算就可得到 </a:t>
            </a:r>
          </a:p>
          <a:p>
            <a:pPr>
              <a:lnSpc>
                <a:spcPct val="150000"/>
              </a:lnSpc>
            </a:pPr>
            <a:r>
              <a:rPr kumimoji="1" lang="zh-CN" altLang="en-US">
                <a:solidFill>
                  <a:srgbClr val="FF0000"/>
                </a:solidFill>
              </a:rPr>
              <a:t>间隔时钟（软中断）</a:t>
            </a:r>
          </a:p>
          <a:p>
            <a:pPr lvl="1">
              <a:lnSpc>
                <a:spcPct val="100000"/>
              </a:lnSpc>
            </a:pPr>
            <a:r>
              <a:rPr kumimoji="1" lang="zh-CN" altLang="en-US"/>
              <a:t>间隔时钟是定时将一个间隔时钟寄存器的内容减</a:t>
            </a:r>
            <a:r>
              <a:rPr kumimoji="1" lang="en-US" altLang="zh-CN"/>
              <a:t>1</a:t>
            </a:r>
            <a:r>
              <a:rPr kumimoji="1" lang="zh-CN" altLang="en-US"/>
              <a:t>，当间隔时钟寄存器的内容为</a:t>
            </a:r>
            <a:r>
              <a:rPr kumimoji="1" lang="en-US" altLang="zh-CN"/>
              <a:t>0</a:t>
            </a:r>
            <a:r>
              <a:rPr kumimoji="1" lang="zh-CN" altLang="en-US"/>
              <a:t>时，产生一个间隔时钟中断，起到闹钟的作用，意味着预定的时间到了。操作系统经常利用间隔时钟作控制调度</a:t>
            </a:r>
          </a:p>
          <a:p>
            <a:pPr>
              <a:lnSpc>
                <a:spcPct val="150000"/>
              </a:lnSpc>
            </a:pPr>
            <a:endParaRPr kumimoji="1" lang="zh-CN" altLang="en-US"/>
          </a:p>
        </p:txBody>
      </p:sp>
    </p:spTree>
    <p:extLst>
      <p:ext uri="{BB962C8B-B14F-4D97-AF65-F5344CB8AC3E}">
        <p14:creationId xmlns:p14="http://schemas.microsoft.com/office/powerpoint/2010/main" val="2130420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06583" y="2965269"/>
            <a:ext cx="3918857" cy="509451"/>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Rounded Rectangle 4"/>
          <p:cNvSpPr/>
          <p:nvPr/>
        </p:nvSpPr>
        <p:spPr>
          <a:xfrm>
            <a:off x="1506583" y="3927567"/>
            <a:ext cx="3918857" cy="509451"/>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Rounded Rectangle 5"/>
          <p:cNvSpPr/>
          <p:nvPr/>
        </p:nvSpPr>
        <p:spPr>
          <a:xfrm>
            <a:off x="1506583" y="4889865"/>
            <a:ext cx="3918857" cy="509451"/>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Title 1"/>
          <p:cNvSpPr>
            <a:spLocks noGrp="1"/>
          </p:cNvSpPr>
          <p:nvPr>
            <p:ph type="title"/>
          </p:nvPr>
        </p:nvSpPr>
        <p:spPr/>
        <p:txBody>
          <a:bodyPr/>
          <a:lstStyle/>
          <a:p>
            <a:r>
              <a:rPr kumimoji="1" lang="en-US" altLang="zh-CN"/>
              <a:t>2.2.4</a:t>
            </a:r>
            <a:r>
              <a:rPr kumimoji="1" lang="zh-CN" altLang="en-US"/>
              <a:t> 中断事件处理原则</a:t>
            </a:r>
          </a:p>
        </p:txBody>
      </p:sp>
      <p:sp>
        <p:nvSpPr>
          <p:cNvPr id="3" name="Content Placeholder 2"/>
          <p:cNvSpPr>
            <a:spLocks noGrp="1"/>
          </p:cNvSpPr>
          <p:nvPr>
            <p:ph idx="1"/>
          </p:nvPr>
        </p:nvSpPr>
        <p:spPr/>
        <p:txBody>
          <a:bodyPr/>
          <a:lstStyle/>
          <a:p>
            <a:pPr>
              <a:lnSpc>
                <a:spcPct val="150000"/>
              </a:lnSpc>
            </a:pPr>
            <a:r>
              <a:rPr kumimoji="1" lang="en-US" altLang="zh-CN"/>
              <a:t>Linux</a:t>
            </a:r>
            <a:r>
              <a:rPr kumimoji="1" lang="zh-CN" altLang="en-US"/>
              <a:t> 设置的三类不同的间隔定时器</a:t>
            </a:r>
            <a:endParaRPr kumimoji="1" lang="en-US" altLang="zh-CN"/>
          </a:p>
          <a:p>
            <a:pPr lvl="1">
              <a:lnSpc>
                <a:spcPct val="150000"/>
              </a:lnSpc>
            </a:pPr>
            <a:r>
              <a:rPr kumimoji="1" lang="en-US" altLang="zh-CN"/>
              <a:t>real</a:t>
            </a:r>
            <a:r>
              <a:rPr kumimoji="1" lang="zh-CN" altLang="en-US"/>
              <a:t>：按实际经过时间计时，不论进程状态</a:t>
            </a:r>
            <a:endParaRPr kumimoji="1" lang="en-US" altLang="zh-CN"/>
          </a:p>
          <a:p>
            <a:pPr lvl="2">
              <a:lnSpc>
                <a:spcPct val="150000"/>
              </a:lnSpc>
            </a:pPr>
            <a:r>
              <a:rPr kumimoji="1" lang="en-US" altLang="zh-CN"/>
              <a:t>SIGALARM:</a:t>
            </a:r>
            <a:r>
              <a:rPr kumimoji="1" lang="zh-CN" altLang="en-US"/>
              <a:t> 默认为终止当前进程</a:t>
            </a:r>
            <a:endParaRPr kumimoji="1" lang="en-US" altLang="zh-CN"/>
          </a:p>
          <a:p>
            <a:pPr lvl="1">
              <a:lnSpc>
                <a:spcPct val="150000"/>
              </a:lnSpc>
            </a:pPr>
            <a:r>
              <a:rPr kumimoji="1" lang="en-US" altLang="zh-CN"/>
              <a:t>virtual</a:t>
            </a:r>
            <a:r>
              <a:rPr kumimoji="1" lang="zh-CN" altLang="en-US"/>
              <a:t>：在用户态下为</a:t>
            </a:r>
            <a:r>
              <a:rPr kumimoji="1" lang="zh-CN" altLang="en-US">
                <a:solidFill>
                  <a:schemeClr val="accent1">
                    <a:lumMod val="75000"/>
                  </a:schemeClr>
                </a:solidFill>
              </a:rPr>
              <a:t>当前进程</a:t>
            </a:r>
            <a:r>
              <a:rPr kumimoji="1" lang="zh-CN" altLang="en-US"/>
              <a:t>计时</a:t>
            </a:r>
            <a:endParaRPr kumimoji="1" lang="en-US" altLang="zh-CN"/>
          </a:p>
          <a:p>
            <a:pPr lvl="2">
              <a:lnSpc>
                <a:spcPct val="150000"/>
              </a:lnSpc>
            </a:pPr>
            <a:r>
              <a:rPr kumimoji="1" lang="en-US" altLang="zh-CN"/>
              <a:t>SIGVTALRM</a:t>
            </a:r>
            <a:r>
              <a:rPr kumimoji="1" lang="zh-CN" altLang="en-US"/>
              <a:t>：默认为终止当前进程</a:t>
            </a:r>
            <a:endParaRPr kumimoji="1" lang="en-US" altLang="zh-CN"/>
          </a:p>
          <a:p>
            <a:pPr lvl="1">
              <a:lnSpc>
                <a:spcPct val="150000"/>
              </a:lnSpc>
            </a:pPr>
            <a:r>
              <a:rPr kumimoji="1" lang="en-US" altLang="zh-CN"/>
              <a:t>profile</a:t>
            </a:r>
            <a:r>
              <a:rPr kumimoji="1" lang="zh-CN" altLang="en-US"/>
              <a:t>：在用户态和内核态下为当前进程计时</a:t>
            </a:r>
            <a:endParaRPr kumimoji="1" lang="en-US" altLang="zh-CN"/>
          </a:p>
          <a:p>
            <a:pPr lvl="2">
              <a:lnSpc>
                <a:spcPct val="150000"/>
              </a:lnSpc>
            </a:pPr>
            <a:r>
              <a:rPr kumimoji="1" lang="en-US" altLang="zh-CN">
                <a:solidFill>
                  <a:srgbClr val="FF0000"/>
                </a:solidFill>
              </a:rPr>
              <a:t>SIGPROF</a:t>
            </a:r>
            <a:r>
              <a:rPr kumimoji="1" lang="zh-CN" altLang="en-US"/>
              <a:t>：默认为终止当前进程</a:t>
            </a:r>
            <a:endParaRPr kumimoji="1" lang="en-US" altLang="zh-CN"/>
          </a:p>
        </p:txBody>
      </p:sp>
      <p:sp>
        <p:nvSpPr>
          <p:cNvPr id="7" name="Rounded Rectangle 6"/>
          <p:cNvSpPr/>
          <p:nvPr/>
        </p:nvSpPr>
        <p:spPr>
          <a:xfrm>
            <a:off x="6727371" y="3291840"/>
            <a:ext cx="2325189" cy="1397726"/>
          </a:xfrm>
          <a:prstGeom prst="roundRect">
            <a:avLst>
              <a:gd name="adj" fmla="val 5993"/>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kumimoji="1" lang="zh-CN" altLang="en-US">
                <a:solidFill>
                  <a:schemeClr val="bg1"/>
                </a:solidFill>
                <a:latin typeface="Microsoft YaHei" charset="-122"/>
                <a:ea typeface="Microsoft YaHei" charset="-122"/>
                <a:cs typeface="Microsoft YaHei" charset="-122"/>
              </a:rPr>
              <a:t>应用程序可以捕获这些信号，并自定义信息处理程序</a:t>
            </a:r>
          </a:p>
        </p:txBody>
      </p:sp>
      <p:cxnSp>
        <p:nvCxnSpPr>
          <p:cNvPr id="9" name="Straight Connector 8"/>
          <p:cNvCxnSpPr>
            <a:endCxn id="7" idx="1"/>
          </p:cNvCxnSpPr>
          <p:nvPr/>
        </p:nvCxnSpPr>
        <p:spPr>
          <a:xfrm>
            <a:off x="5434149" y="3226526"/>
            <a:ext cx="1293222" cy="7641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7" idx="1"/>
          </p:cNvCxnSpPr>
          <p:nvPr/>
        </p:nvCxnSpPr>
        <p:spPr>
          <a:xfrm flipV="1">
            <a:off x="5434149" y="3990703"/>
            <a:ext cx="1293222" cy="189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7" idx="1"/>
          </p:cNvCxnSpPr>
          <p:nvPr/>
        </p:nvCxnSpPr>
        <p:spPr>
          <a:xfrm flipV="1">
            <a:off x="5447211" y="3990703"/>
            <a:ext cx="1280160" cy="11691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3609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2.2.4</a:t>
            </a:r>
            <a:r>
              <a:rPr kumimoji="1" lang="zh-CN" altLang="en-US"/>
              <a:t> 中断事件处理原则</a:t>
            </a:r>
          </a:p>
        </p:txBody>
      </p:sp>
      <p:sp>
        <p:nvSpPr>
          <p:cNvPr id="3" name="Content Placeholder 2"/>
          <p:cNvSpPr>
            <a:spLocks noGrp="1"/>
          </p:cNvSpPr>
          <p:nvPr>
            <p:ph idx="1"/>
          </p:nvPr>
        </p:nvSpPr>
        <p:spPr/>
        <p:txBody>
          <a:bodyPr/>
          <a:lstStyle/>
          <a:p>
            <a:pPr>
              <a:lnSpc>
                <a:spcPct val="150000"/>
              </a:lnSpc>
            </a:pPr>
            <a:r>
              <a:rPr kumimoji="1" lang="zh-CN" altLang="en-US">
                <a:solidFill>
                  <a:schemeClr val="accent1">
                    <a:lumMod val="75000"/>
                  </a:schemeClr>
                </a:solidFill>
              </a:rPr>
              <a:t>程序性中断事件</a:t>
            </a:r>
          </a:p>
          <a:p>
            <a:pPr lvl="1">
              <a:lnSpc>
                <a:spcPct val="150000"/>
              </a:lnSpc>
            </a:pPr>
            <a:r>
              <a:rPr kumimoji="1" lang="zh-CN" altLang="en-US"/>
              <a:t>语法错误，可由编译程序发现并报错</a:t>
            </a:r>
          </a:p>
          <a:p>
            <a:pPr lvl="1">
              <a:lnSpc>
                <a:spcPct val="150000"/>
              </a:lnSpc>
            </a:pPr>
            <a:r>
              <a:rPr kumimoji="1" lang="zh-CN" altLang="en-US"/>
              <a:t>逻辑错误，可由测试程序发现并报错</a:t>
            </a:r>
          </a:p>
          <a:p>
            <a:pPr lvl="1">
              <a:lnSpc>
                <a:spcPct val="150000"/>
              </a:lnSpc>
            </a:pPr>
            <a:r>
              <a:rPr kumimoji="1" lang="zh-CN" altLang="en-US"/>
              <a:t>程序运行过程中所产生的异常</a:t>
            </a:r>
          </a:p>
          <a:p>
            <a:pPr lvl="2">
              <a:lnSpc>
                <a:spcPct val="150000"/>
              </a:lnSpc>
            </a:pPr>
            <a:r>
              <a:rPr kumimoji="1" lang="zh-CN" altLang="en-US"/>
              <a:t>定点溢出</a:t>
            </a:r>
          </a:p>
          <a:p>
            <a:pPr lvl="2">
              <a:lnSpc>
                <a:spcPct val="150000"/>
              </a:lnSpc>
            </a:pPr>
            <a:r>
              <a:rPr kumimoji="1" lang="zh-CN" altLang="en-US"/>
              <a:t>阶码下溢</a:t>
            </a:r>
          </a:p>
          <a:p>
            <a:pPr lvl="2">
              <a:lnSpc>
                <a:spcPct val="150000"/>
              </a:lnSpc>
            </a:pPr>
            <a:r>
              <a:rPr kumimoji="1" lang="zh-CN" altLang="en-US"/>
              <a:t>除数为零</a:t>
            </a:r>
          </a:p>
          <a:p>
            <a:pPr>
              <a:lnSpc>
                <a:spcPct val="150000"/>
              </a:lnSpc>
            </a:pPr>
            <a:endParaRPr kumimoji="1" lang="zh-CN" altLang="en-US"/>
          </a:p>
        </p:txBody>
      </p:sp>
      <p:sp>
        <p:nvSpPr>
          <p:cNvPr id="4" name="Rounded Rectangle 3"/>
          <p:cNvSpPr/>
          <p:nvPr/>
        </p:nvSpPr>
        <p:spPr>
          <a:xfrm>
            <a:off x="5891349" y="3670662"/>
            <a:ext cx="2690948" cy="1998617"/>
          </a:xfrm>
          <a:prstGeom prst="roundRect">
            <a:avLst>
              <a:gd name="adj" fmla="val 5993"/>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kumimoji="1" lang="zh-CN" altLang="en-US">
                <a:solidFill>
                  <a:schemeClr val="bg1"/>
                </a:solidFill>
                <a:latin typeface="Microsoft YaHei" charset="-122"/>
                <a:ea typeface="Microsoft YaHei" charset="-122"/>
                <a:cs typeface="Microsoft YaHei" charset="-122"/>
              </a:rPr>
              <a:t>借助信号处理机制，由操作系统捕获这类中断事件，再交给应用程序自行处理</a:t>
            </a:r>
          </a:p>
        </p:txBody>
      </p:sp>
    </p:spTree>
    <p:extLst>
      <p:ext uri="{BB962C8B-B14F-4D97-AF65-F5344CB8AC3E}">
        <p14:creationId xmlns:p14="http://schemas.microsoft.com/office/powerpoint/2010/main" val="1156737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2.2.4</a:t>
            </a:r>
            <a:r>
              <a:rPr kumimoji="1" lang="zh-CN" altLang="en-US"/>
              <a:t> 中断事件处理原则</a:t>
            </a:r>
          </a:p>
        </p:txBody>
      </p:sp>
      <p:sp>
        <p:nvSpPr>
          <p:cNvPr id="3" name="Content Placeholder 2"/>
          <p:cNvSpPr>
            <a:spLocks noGrp="1"/>
          </p:cNvSpPr>
          <p:nvPr>
            <p:ph idx="1"/>
          </p:nvPr>
        </p:nvSpPr>
        <p:spPr/>
        <p:txBody>
          <a:bodyPr/>
          <a:lstStyle/>
          <a:p>
            <a:pPr>
              <a:lnSpc>
                <a:spcPct val="150000"/>
              </a:lnSpc>
            </a:pPr>
            <a:r>
              <a:rPr kumimoji="1" lang="zh-CN" altLang="en-US"/>
              <a:t>访管中断</a:t>
            </a:r>
            <a:endParaRPr kumimoji="1" lang="en-US" altLang="zh-CN"/>
          </a:p>
          <a:p>
            <a:pPr lvl="1">
              <a:lnSpc>
                <a:spcPct val="150000"/>
              </a:lnSpc>
            </a:pPr>
            <a:r>
              <a:rPr kumimoji="1" lang="zh-CN" altLang="en-US"/>
              <a:t>表示当前运行程序对操作系统功能的调用</a:t>
            </a:r>
          </a:p>
          <a:p>
            <a:pPr lvl="1">
              <a:lnSpc>
                <a:spcPct val="150000"/>
              </a:lnSpc>
            </a:pPr>
            <a:r>
              <a:rPr kumimoji="1" lang="zh-CN" altLang="en-US"/>
              <a:t>可看作是机器指令的一种扩充</a:t>
            </a:r>
          </a:p>
          <a:p>
            <a:pPr lvl="1">
              <a:lnSpc>
                <a:spcPct val="150000"/>
              </a:lnSpc>
            </a:pPr>
            <a:r>
              <a:rPr kumimoji="1" lang="zh-CN" altLang="en-US"/>
              <a:t>包括操作码和访管参数两部分</a:t>
            </a:r>
          </a:p>
          <a:p>
            <a:pPr lvl="2">
              <a:lnSpc>
                <a:spcPct val="150000"/>
              </a:lnSpc>
            </a:pPr>
            <a:r>
              <a:rPr kumimoji="1" lang="zh-CN" altLang="en-US"/>
              <a:t>操作码表示此指令为访管指令</a:t>
            </a:r>
          </a:p>
          <a:p>
            <a:pPr lvl="2">
              <a:lnSpc>
                <a:spcPct val="150000"/>
              </a:lnSpc>
            </a:pPr>
            <a:r>
              <a:rPr kumimoji="1" lang="zh-CN" altLang="en-US"/>
              <a:t>访管参数表示具体的访管要求</a:t>
            </a:r>
          </a:p>
          <a:p>
            <a:pPr>
              <a:lnSpc>
                <a:spcPct val="150000"/>
              </a:lnSpc>
            </a:pPr>
            <a:endParaRPr kumimoji="1" lang="zh-CN" altLang="en-US"/>
          </a:p>
        </p:txBody>
      </p:sp>
    </p:spTree>
    <p:extLst>
      <p:ext uri="{BB962C8B-B14F-4D97-AF65-F5344CB8AC3E}">
        <p14:creationId xmlns:p14="http://schemas.microsoft.com/office/powerpoint/2010/main" val="119470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2.2.4</a:t>
            </a:r>
            <a:r>
              <a:rPr kumimoji="1" lang="zh-CN" altLang="en-US"/>
              <a:t> 中断事件处理原则</a:t>
            </a:r>
          </a:p>
        </p:txBody>
      </p:sp>
      <p:sp>
        <p:nvSpPr>
          <p:cNvPr id="3" name="Content Placeholder 2"/>
          <p:cNvSpPr>
            <a:spLocks noGrp="1"/>
          </p:cNvSpPr>
          <p:nvPr>
            <p:ph idx="1"/>
          </p:nvPr>
        </p:nvSpPr>
        <p:spPr/>
        <p:txBody>
          <a:bodyPr/>
          <a:lstStyle/>
          <a:p>
            <a:pPr>
              <a:lnSpc>
                <a:spcPct val="150000"/>
              </a:lnSpc>
            </a:pPr>
            <a:r>
              <a:rPr kumimoji="1" lang="zh-CN" altLang="en-US"/>
              <a:t>访管中断</a:t>
            </a:r>
            <a:endParaRPr kumimoji="1" lang="en-US" altLang="zh-CN"/>
          </a:p>
          <a:p>
            <a:pPr lvl="1">
              <a:lnSpc>
                <a:spcPct val="150000"/>
              </a:lnSpc>
            </a:pPr>
            <a:r>
              <a:rPr kumimoji="1" lang="zh-CN" altLang="en-US"/>
              <a:t>表示当前运行程序对操作系统功能的调用</a:t>
            </a:r>
          </a:p>
          <a:p>
            <a:pPr lvl="1">
              <a:lnSpc>
                <a:spcPct val="150000"/>
              </a:lnSpc>
            </a:pPr>
            <a:r>
              <a:rPr kumimoji="1" lang="zh-CN" altLang="en-US"/>
              <a:t>可看作是机器指令的一种扩充</a:t>
            </a:r>
          </a:p>
          <a:p>
            <a:pPr lvl="1">
              <a:lnSpc>
                <a:spcPct val="150000"/>
              </a:lnSpc>
            </a:pPr>
            <a:r>
              <a:rPr kumimoji="1" lang="zh-CN" altLang="en-US"/>
              <a:t>包括操作码和访管参数两部分</a:t>
            </a:r>
          </a:p>
          <a:p>
            <a:pPr lvl="2">
              <a:lnSpc>
                <a:spcPct val="150000"/>
              </a:lnSpc>
            </a:pPr>
            <a:r>
              <a:rPr kumimoji="1" lang="zh-CN" altLang="en-US"/>
              <a:t>操作码表示此指令为访管指令</a:t>
            </a:r>
          </a:p>
          <a:p>
            <a:pPr lvl="2">
              <a:lnSpc>
                <a:spcPct val="150000"/>
              </a:lnSpc>
            </a:pPr>
            <a:r>
              <a:rPr kumimoji="1" lang="zh-CN" altLang="en-US"/>
              <a:t>访管参数表示具体的访管要求</a:t>
            </a:r>
          </a:p>
          <a:p>
            <a:pPr>
              <a:lnSpc>
                <a:spcPct val="150000"/>
              </a:lnSpc>
            </a:pPr>
            <a:endParaRPr kumimoji="1" lang="zh-CN" altLang="en-US"/>
          </a:p>
        </p:txBody>
      </p:sp>
      <p:sp>
        <p:nvSpPr>
          <p:cNvPr id="4" name="Rectangle 3"/>
          <p:cNvSpPr/>
          <p:nvPr/>
        </p:nvSpPr>
        <p:spPr>
          <a:xfrm>
            <a:off x="2651758" y="4149214"/>
            <a:ext cx="6257109" cy="218627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indent="-342900">
              <a:lnSpc>
                <a:spcPct val="150000"/>
              </a:lnSpc>
              <a:buFont typeface="+mj-lt"/>
              <a:buAutoNum type="arabicPeriod"/>
            </a:pPr>
            <a:r>
              <a:rPr lang="zh-CN" altLang="en-US">
                <a:solidFill>
                  <a:schemeClr val="lt1"/>
                </a:solidFill>
                <a:latin typeface="Microsoft YaHei" charset="-122"/>
                <a:ea typeface="Microsoft YaHei" charset="-122"/>
                <a:cs typeface="Microsoft YaHei" charset="-122"/>
              </a:rPr>
              <a:t>程序执行访管指令，并通过适当方式指名系统调用号</a:t>
            </a:r>
          </a:p>
          <a:p>
            <a:pPr marL="342900" indent="-342900">
              <a:lnSpc>
                <a:spcPct val="150000"/>
              </a:lnSpc>
              <a:buFont typeface="+mj-lt"/>
              <a:buAutoNum type="arabicPeriod"/>
            </a:pPr>
            <a:r>
              <a:rPr lang="zh-CN" altLang="en-US">
                <a:solidFill>
                  <a:schemeClr val="lt1"/>
                </a:solidFill>
                <a:latin typeface="Microsoft YaHei" charset="-122"/>
                <a:ea typeface="Microsoft YaHei" charset="-122"/>
                <a:cs typeface="Microsoft YaHei" charset="-122"/>
              </a:rPr>
              <a:t>通过中断机制进入访管中断处理程序，现场保护到核心栈</a:t>
            </a:r>
          </a:p>
          <a:p>
            <a:pPr marL="342900" indent="-342900">
              <a:lnSpc>
                <a:spcPct val="150000"/>
              </a:lnSpc>
              <a:buFont typeface="+mj-lt"/>
              <a:buAutoNum type="arabicPeriod"/>
            </a:pPr>
            <a:r>
              <a:rPr lang="zh-CN" altLang="en-US">
                <a:solidFill>
                  <a:schemeClr val="lt1"/>
                </a:solidFill>
                <a:latin typeface="Microsoft YaHei" charset="-122"/>
                <a:ea typeface="Microsoft YaHei" charset="-122"/>
                <a:cs typeface="Microsoft YaHei" charset="-122"/>
              </a:rPr>
              <a:t>通过系统调用入口表找到相应功能服务程序的入口地址</a:t>
            </a:r>
          </a:p>
          <a:p>
            <a:pPr marL="342900" indent="-342900">
              <a:lnSpc>
                <a:spcPct val="150000"/>
              </a:lnSpc>
              <a:buFont typeface="+mj-lt"/>
              <a:buAutoNum type="arabicPeriod"/>
            </a:pPr>
            <a:r>
              <a:rPr lang="zh-CN" altLang="en-US">
                <a:solidFill>
                  <a:schemeClr val="lt1"/>
                </a:solidFill>
                <a:latin typeface="Microsoft YaHei" charset="-122"/>
                <a:ea typeface="Microsoft YaHei" charset="-122"/>
                <a:cs typeface="Microsoft YaHei" charset="-122"/>
              </a:rPr>
              <a:t>执行相应的服务程序，正常情况下载结束后返回系统调用的下一条指令继续执行</a:t>
            </a:r>
          </a:p>
        </p:txBody>
      </p:sp>
    </p:spTree>
    <p:extLst>
      <p:ext uri="{BB962C8B-B14F-4D97-AF65-F5344CB8AC3E}">
        <p14:creationId xmlns:p14="http://schemas.microsoft.com/office/powerpoint/2010/main" val="1502294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2.2.5</a:t>
            </a:r>
            <a:r>
              <a:rPr kumimoji="1" lang="zh-CN" altLang="en-US"/>
              <a:t> 中断优先级和多重中断</a:t>
            </a:r>
          </a:p>
        </p:txBody>
      </p:sp>
      <p:sp>
        <p:nvSpPr>
          <p:cNvPr id="3" name="Content Placeholder 2"/>
          <p:cNvSpPr>
            <a:spLocks noGrp="1"/>
          </p:cNvSpPr>
          <p:nvPr>
            <p:ph idx="1"/>
          </p:nvPr>
        </p:nvSpPr>
        <p:spPr/>
        <p:txBody>
          <a:bodyPr/>
          <a:lstStyle/>
          <a:p>
            <a:pPr>
              <a:lnSpc>
                <a:spcPct val="150000"/>
              </a:lnSpc>
            </a:pPr>
            <a:r>
              <a:rPr kumimoji="1" lang="zh-CN" altLang="en-US"/>
              <a:t>中断是随机发生的，在计算机的每一瞬间，都可能有多个中断事件发生，需要设置</a:t>
            </a:r>
            <a:r>
              <a:rPr kumimoji="1" lang="zh-CN" altLang="en-US">
                <a:solidFill>
                  <a:srgbClr val="FF0000"/>
                </a:solidFill>
              </a:rPr>
              <a:t>中断优先级：</a:t>
            </a:r>
            <a:r>
              <a:rPr kumimoji="1" lang="zh-CN" altLang="en-US"/>
              <a:t>按中断请求的轻重缓急的程度预定的顺序</a:t>
            </a:r>
            <a:endParaRPr kumimoji="1" lang="en-US" altLang="zh-CN"/>
          </a:p>
          <a:p>
            <a:pPr lvl="1">
              <a:lnSpc>
                <a:spcPct val="150000"/>
              </a:lnSpc>
            </a:pPr>
            <a:r>
              <a:rPr kumimoji="1" lang="zh-CN" altLang="en-US"/>
              <a:t>紧迫程度相当的归为同一级别</a:t>
            </a:r>
          </a:p>
          <a:p>
            <a:pPr lvl="1">
              <a:lnSpc>
                <a:spcPct val="150000"/>
              </a:lnSpc>
            </a:pPr>
            <a:r>
              <a:rPr kumimoji="1" lang="zh-CN" altLang="en-US"/>
              <a:t>紧迫程度差别大的归为不同级别</a:t>
            </a:r>
          </a:p>
          <a:p>
            <a:pPr>
              <a:lnSpc>
                <a:spcPct val="150000"/>
              </a:lnSpc>
            </a:pPr>
            <a:r>
              <a:rPr kumimoji="1" lang="zh-CN" altLang="en-US">
                <a:solidFill>
                  <a:srgbClr val="FF0000"/>
                </a:solidFill>
              </a:rPr>
              <a:t>优先顺序原则：</a:t>
            </a:r>
            <a:r>
              <a:rPr kumimoji="1" lang="zh-CN" altLang="en-US"/>
              <a:t>根据某个中断源或中断级若得不到及时响应，造成计算机出错的严重性程度来定</a:t>
            </a:r>
          </a:p>
          <a:p>
            <a:pPr>
              <a:lnSpc>
                <a:spcPct val="150000"/>
              </a:lnSpc>
            </a:pPr>
            <a:endParaRPr kumimoji="1" lang="zh-CN" altLang="en-US"/>
          </a:p>
        </p:txBody>
      </p:sp>
    </p:spTree>
    <p:extLst>
      <p:ext uri="{BB962C8B-B14F-4D97-AF65-F5344CB8AC3E}">
        <p14:creationId xmlns:p14="http://schemas.microsoft.com/office/powerpoint/2010/main" val="1224002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2.2.1</a:t>
            </a:r>
            <a:r>
              <a:rPr lang="zh-CN" altLang="en-US" dirty="0"/>
              <a:t> 中断基本</a:t>
            </a:r>
            <a:r>
              <a:rPr lang="zh-CN" altLang="en-US" dirty="0" smtClean="0"/>
              <a:t>概念 </a:t>
            </a:r>
            <a:r>
              <a:rPr lang="en-US" altLang="zh-CN" dirty="0" smtClean="0"/>
              <a:t>(1)</a:t>
            </a:r>
            <a:endParaRPr lang="en-US" dirty="0"/>
          </a:p>
        </p:txBody>
      </p:sp>
      <p:sp>
        <p:nvSpPr>
          <p:cNvPr id="3" name="Content Placeholder 2"/>
          <p:cNvSpPr>
            <a:spLocks noGrp="1"/>
          </p:cNvSpPr>
          <p:nvPr>
            <p:ph sz="quarter" idx="1"/>
          </p:nvPr>
        </p:nvSpPr>
        <p:spPr>
          <a:xfrm>
            <a:off x="914400" y="1700808"/>
            <a:ext cx="7772400" cy="2808312"/>
          </a:xfrm>
        </p:spPr>
        <p:txBody>
          <a:bodyPr/>
          <a:lstStyle/>
          <a:p>
            <a:pPr marL="273050" lvl="1" indent="-273050">
              <a:spcBef>
                <a:spcPts val="575"/>
              </a:spcBef>
              <a:buClr>
                <a:schemeClr val="accent1"/>
              </a:buClr>
            </a:pPr>
            <a:r>
              <a:rPr lang="zh-CN" altLang="en-US" dirty="0" smtClean="0"/>
              <a:t>目的：</a:t>
            </a:r>
            <a:r>
              <a:rPr kumimoji="1" lang="zh-CN" altLang="en-US" sz="2000" dirty="0">
                <a:latin typeface="隶书" charset="0"/>
                <a:ea typeface="隶书" charset="0"/>
              </a:rPr>
              <a:t>请求系统服务，实现并行工作，处理突发事件，满足实时要求，都需要打断处理器正常的</a:t>
            </a:r>
            <a:r>
              <a:rPr kumimoji="1" lang="zh-CN" altLang="en-US" sz="2000" dirty="0" smtClean="0">
                <a:latin typeface="隶书" charset="0"/>
                <a:ea typeface="隶书" charset="0"/>
              </a:rPr>
              <a:t>工作</a:t>
            </a:r>
            <a:endParaRPr lang="zh-CN" altLang="en-US" dirty="0" smtClean="0"/>
          </a:p>
          <a:p>
            <a:pPr marL="273050" lvl="1" indent="-273050">
              <a:spcBef>
                <a:spcPts val="575"/>
              </a:spcBef>
              <a:buClr>
                <a:schemeClr val="accent1"/>
              </a:buClr>
            </a:pPr>
            <a:r>
              <a:rPr lang="zh-CN" altLang="en-US" dirty="0" smtClean="0"/>
              <a:t>过程：</a:t>
            </a:r>
            <a:r>
              <a:rPr kumimoji="1" lang="zh-CN" altLang="en-US" sz="2000" dirty="0">
                <a:solidFill>
                  <a:srgbClr val="FF0000"/>
                </a:solidFill>
                <a:latin typeface="隶书" charset="0"/>
                <a:ea typeface="隶书" charset="0"/>
              </a:rPr>
              <a:t>中断</a:t>
            </a:r>
            <a:r>
              <a:rPr kumimoji="1" lang="zh-CN" altLang="en-US" sz="2000" dirty="0">
                <a:latin typeface="隶书" charset="0"/>
                <a:ea typeface="隶书" charset="0"/>
              </a:rPr>
              <a:t>是指程序执行过程中，当发生某个事件时，中止</a:t>
            </a:r>
            <a:r>
              <a:rPr kumimoji="1" lang="en-US" altLang="zh-CN" sz="2000" dirty="0">
                <a:latin typeface="隶书" charset="0"/>
                <a:ea typeface="隶书" charset="0"/>
              </a:rPr>
              <a:t>CPU</a:t>
            </a:r>
            <a:r>
              <a:rPr kumimoji="1" lang="zh-CN" altLang="en-US" sz="2000" dirty="0">
                <a:latin typeface="隶书" charset="0"/>
                <a:ea typeface="隶书" charset="0"/>
              </a:rPr>
              <a:t>上现行程序的运行，引出处理该事件的程序执行的过程 </a:t>
            </a:r>
            <a:endParaRPr lang="zh-CN" altLang="en-US" dirty="0" smtClean="0"/>
          </a:p>
          <a:p>
            <a:pPr marL="273050" lvl="1" indent="-273050">
              <a:spcBef>
                <a:spcPts val="575"/>
              </a:spcBef>
              <a:buClr>
                <a:schemeClr val="accent1"/>
              </a:buClr>
            </a:pPr>
            <a:r>
              <a:rPr lang="zh-CN" altLang="en-US" dirty="0" smtClean="0"/>
              <a:t>实现方式：</a:t>
            </a:r>
            <a:r>
              <a:rPr kumimoji="1" lang="zh-CN" altLang="en-US" sz="2000" dirty="0">
                <a:latin typeface="隶书" charset="0"/>
                <a:ea typeface="隶书" charset="0"/>
              </a:rPr>
              <a:t>在提供中断装置的计算机系统中，在</a:t>
            </a:r>
            <a:r>
              <a:rPr kumimoji="1" lang="zh-CN" altLang="en-US" sz="2000" u="sng" dirty="0">
                <a:solidFill>
                  <a:srgbClr val="FF0000"/>
                </a:solidFill>
                <a:latin typeface="隶书" charset="0"/>
                <a:ea typeface="隶书" charset="0"/>
              </a:rPr>
              <a:t>每两条指令之间</a:t>
            </a:r>
            <a:r>
              <a:rPr kumimoji="1" lang="zh-CN" altLang="en-US" sz="2000" dirty="0">
                <a:latin typeface="隶书" charset="0"/>
                <a:ea typeface="隶书" charset="0"/>
              </a:rPr>
              <a:t>或</a:t>
            </a:r>
            <a:r>
              <a:rPr kumimoji="1" lang="zh-CN" altLang="en-US" sz="2000" u="sng" dirty="0">
                <a:solidFill>
                  <a:srgbClr val="FF0000"/>
                </a:solidFill>
                <a:latin typeface="隶书" charset="0"/>
                <a:ea typeface="隶书" charset="0"/>
              </a:rPr>
              <a:t>某些特殊指令执行期间</a:t>
            </a:r>
            <a:r>
              <a:rPr kumimoji="1" lang="zh-CN" altLang="en-US" sz="2000" dirty="0">
                <a:latin typeface="隶书" charset="0"/>
                <a:ea typeface="隶书" charset="0"/>
              </a:rPr>
              <a:t>都检查是否有中断事件发生，若无则立即执行下一条或继续执行，否则</a:t>
            </a:r>
            <a:r>
              <a:rPr kumimoji="1" lang="zh-CN" altLang="en-US" sz="2000" dirty="0" smtClean="0">
                <a:latin typeface="隶书" charset="0"/>
                <a:ea typeface="隶书" charset="0"/>
              </a:rPr>
              <a:t>响应事件</a:t>
            </a:r>
            <a:r>
              <a:rPr kumimoji="1" lang="zh-CN" altLang="en-US" sz="2000" dirty="0">
                <a:latin typeface="隶书" charset="0"/>
                <a:ea typeface="隶书" charset="0"/>
              </a:rPr>
              <a:t>并转去处理</a:t>
            </a:r>
            <a:r>
              <a:rPr kumimoji="1" lang="zh-CN" altLang="en-US" sz="2000" dirty="0" smtClean="0">
                <a:latin typeface="隶书" charset="0"/>
                <a:ea typeface="隶书" charset="0"/>
              </a:rPr>
              <a:t>中断</a:t>
            </a:r>
            <a:endParaRPr kumimoji="1" lang="zh-CN" altLang="en-US" sz="2000" dirty="0">
              <a:latin typeface="隶书" charset="0"/>
              <a:ea typeface="隶书" charset="0"/>
            </a:endParaRPr>
          </a:p>
          <a:p>
            <a:pPr marL="273050" lvl="1" indent="-273050">
              <a:spcBef>
                <a:spcPts val="575"/>
              </a:spcBef>
              <a:buClr>
                <a:schemeClr val="accent1"/>
              </a:buClr>
            </a:pPr>
            <a:endParaRPr kumimoji="1" lang="zh-CN" altLang="en-US" sz="2000" dirty="0" smtClean="0">
              <a:latin typeface="隶书" charset="0"/>
              <a:ea typeface="隶书" charset="0"/>
            </a:endParaRPr>
          </a:p>
          <a:p>
            <a:pPr marL="0" indent="0">
              <a:buNone/>
            </a:pP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2019-9-9</a:t>
            </a:fld>
            <a:endParaRPr lang="en-US" altLang="zh-CN"/>
          </a:p>
        </p:txBody>
      </p:sp>
      <p:sp>
        <p:nvSpPr>
          <p:cNvPr id="5" name="Slide Number Placeholder 4"/>
          <p:cNvSpPr>
            <a:spLocks noGrp="1"/>
          </p:cNvSpPr>
          <p:nvPr>
            <p:ph type="sldNum" sz="quarter" idx="12"/>
          </p:nvPr>
        </p:nvSpPr>
        <p:spPr/>
        <p:txBody>
          <a:bodyPr/>
          <a:lstStyle/>
          <a:p>
            <a:fld id="{F62EDCE7-4321-DC4E-9B93-383D46278C24}" type="slidenum">
              <a:rPr lang="zh-CN" altLang="en-US" smtClean="0"/>
              <a:pPr/>
              <a:t>3</a:t>
            </a:fld>
            <a:endParaRPr lang="en-US" altLang="zh-CN"/>
          </a:p>
        </p:txBody>
      </p:sp>
      <p:grpSp>
        <p:nvGrpSpPr>
          <p:cNvPr id="10" name="Group 9"/>
          <p:cNvGrpSpPr/>
          <p:nvPr/>
        </p:nvGrpSpPr>
        <p:grpSpPr>
          <a:xfrm>
            <a:off x="603250" y="4479694"/>
            <a:ext cx="7709162" cy="1020396"/>
            <a:chOff x="1187624" y="4526453"/>
            <a:chExt cx="7709162" cy="1020396"/>
          </a:xfrm>
        </p:grpSpPr>
        <p:sp>
          <p:nvSpPr>
            <p:cNvPr id="6" name="TextBox 5"/>
            <p:cNvSpPr txBox="1"/>
            <p:nvPr/>
          </p:nvSpPr>
          <p:spPr>
            <a:xfrm>
              <a:off x="1187624" y="5085184"/>
              <a:ext cx="7709162"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buClr>
                  <a:schemeClr val="folHlink"/>
                </a:buClr>
                <a:buSzPct val="60000"/>
                <a:buFont typeface="Wingdings" charset="2"/>
                <a:buChar char="n"/>
              </a:pPr>
              <a:r>
                <a:rPr kumimoji="1" lang="zh-CN" altLang="en-US" sz="2400" b="0" dirty="0" smtClean="0">
                  <a:latin typeface="SimHei" charset="0"/>
                  <a:ea typeface="SimHei" charset="0"/>
                  <a:cs typeface="SimHei" charset="0"/>
                </a:rPr>
                <a:t>当</a:t>
              </a:r>
              <a:r>
                <a:rPr kumimoji="1" lang="zh-CN" altLang="en-US" sz="2400" b="0" dirty="0">
                  <a:latin typeface="SimHei" charset="0"/>
                  <a:ea typeface="SimHei" charset="0"/>
                  <a:cs typeface="SimHei" charset="0"/>
                </a:rPr>
                <a:t>中断事件发生后，它能改变处理器内操作执行的</a:t>
              </a:r>
              <a:r>
                <a:rPr kumimoji="1" lang="zh-CN" altLang="en-US" sz="2400" b="0" dirty="0" smtClean="0">
                  <a:latin typeface="SimHei" charset="0"/>
                  <a:ea typeface="SimHei" charset="0"/>
                  <a:cs typeface="SimHei" charset="0"/>
                </a:rPr>
                <a:t>顺序</a:t>
              </a:r>
              <a:endParaRPr kumimoji="1" lang="zh-CN" altLang="en-US" sz="2400" b="0" dirty="0">
                <a:latin typeface="SimHei" charset="0"/>
                <a:ea typeface="SimHei" charset="0"/>
                <a:cs typeface="SimHei" charset="0"/>
              </a:endParaRPr>
            </a:p>
          </p:txBody>
        </p:sp>
        <p:sp>
          <p:nvSpPr>
            <p:cNvPr id="9" name="Round Same Side Corner Rectangle 8"/>
            <p:cNvSpPr/>
            <p:nvPr/>
          </p:nvSpPr>
          <p:spPr>
            <a:xfrm>
              <a:off x="1187624" y="4526453"/>
              <a:ext cx="7709162" cy="541397"/>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0" dirty="0" smtClean="0">
                  <a:solidFill>
                    <a:srgbClr val="FFFF00"/>
                  </a:solidFill>
                  <a:latin typeface="SimHei" charset="0"/>
                  <a:ea typeface="SimHei" charset="0"/>
                  <a:cs typeface="SimHei" charset="0"/>
                </a:rPr>
                <a:t>不同操作系统下中断共性</a:t>
              </a:r>
              <a:endParaRPr lang="en-US" sz="2800" b="0" dirty="0">
                <a:solidFill>
                  <a:srgbClr val="FFFF00"/>
                </a:solidFill>
                <a:latin typeface="SimHei" charset="0"/>
                <a:ea typeface="SimHei" charset="0"/>
                <a:cs typeface="SimHei" charset="0"/>
              </a:endParaRPr>
            </a:p>
          </p:txBody>
        </p:sp>
      </p:grpSp>
    </p:spTree>
    <p:extLst>
      <p:ext uri="{BB962C8B-B14F-4D97-AF65-F5344CB8AC3E}">
        <p14:creationId xmlns:p14="http://schemas.microsoft.com/office/powerpoint/2010/main" val="14388204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2.2.5</a:t>
            </a:r>
            <a:r>
              <a:rPr kumimoji="1" lang="zh-CN" altLang="en-US"/>
              <a:t> 中断优先级和多重中断</a:t>
            </a:r>
          </a:p>
        </p:txBody>
      </p:sp>
      <p:sp>
        <p:nvSpPr>
          <p:cNvPr id="3" name="Content Placeholder 2"/>
          <p:cNvSpPr>
            <a:spLocks noGrp="1"/>
          </p:cNvSpPr>
          <p:nvPr>
            <p:ph idx="1"/>
          </p:nvPr>
        </p:nvSpPr>
        <p:spPr/>
        <p:txBody>
          <a:bodyPr/>
          <a:lstStyle/>
          <a:p>
            <a:pPr>
              <a:lnSpc>
                <a:spcPct val="150000"/>
              </a:lnSpc>
            </a:pPr>
            <a:r>
              <a:rPr kumimoji="1" lang="zh-CN" altLang="en-US"/>
              <a:t>中断优先级的实现由软硬件结合：</a:t>
            </a:r>
          </a:p>
          <a:p>
            <a:pPr lvl="1"/>
            <a:r>
              <a:rPr kumimoji="1" lang="zh-CN" altLang="en-US">
                <a:solidFill>
                  <a:schemeClr val="accent1">
                    <a:lumMod val="75000"/>
                  </a:schemeClr>
                </a:solidFill>
              </a:rPr>
              <a:t>硬件：</a:t>
            </a:r>
            <a:r>
              <a:rPr kumimoji="1" lang="zh-CN" altLang="en-US"/>
              <a:t>根据排定的优先次序做一个硬件链式排定器，当有高一级的中断事件产生时，封住比它优先级低的所有中断源 </a:t>
            </a:r>
          </a:p>
          <a:p>
            <a:pPr lvl="1"/>
            <a:r>
              <a:rPr kumimoji="1" lang="zh-CN" altLang="en-US">
                <a:solidFill>
                  <a:schemeClr val="accent1">
                    <a:lumMod val="75000"/>
                  </a:schemeClr>
                </a:solidFill>
              </a:rPr>
              <a:t>软件：</a:t>
            </a:r>
            <a:r>
              <a:rPr kumimoji="1" lang="zh-CN" altLang="en-US"/>
              <a:t>编写一个查询程序，依据优先级次序自高到低进行查询</a:t>
            </a:r>
          </a:p>
          <a:p>
            <a:pPr>
              <a:lnSpc>
                <a:spcPct val="150000"/>
              </a:lnSpc>
            </a:pPr>
            <a:r>
              <a:rPr kumimoji="1" lang="en-US" altLang="zh-CN"/>
              <a:t>IBM</a:t>
            </a:r>
            <a:r>
              <a:rPr kumimoji="1" lang="zh-CN" altLang="en-US"/>
              <a:t>系列机中，中断优先级响应顺序从高到低是：</a:t>
            </a:r>
          </a:p>
          <a:p>
            <a:pPr lvl="1"/>
            <a:r>
              <a:rPr kumimoji="1" lang="zh-CN" altLang="en-US"/>
              <a:t>机器校验中断</a:t>
            </a:r>
          </a:p>
          <a:p>
            <a:pPr lvl="1"/>
            <a:r>
              <a:rPr kumimoji="1" lang="zh-CN" altLang="en-US"/>
              <a:t>自愿性中断</a:t>
            </a:r>
          </a:p>
          <a:p>
            <a:pPr lvl="1"/>
            <a:r>
              <a:rPr kumimoji="1" lang="zh-CN" altLang="en-US"/>
              <a:t>程序性中断</a:t>
            </a:r>
          </a:p>
          <a:p>
            <a:pPr lvl="1"/>
            <a:r>
              <a:rPr kumimoji="1" lang="zh-CN" altLang="en-US"/>
              <a:t>外部中断</a:t>
            </a:r>
          </a:p>
          <a:p>
            <a:pPr lvl="1"/>
            <a:r>
              <a:rPr kumimoji="1" lang="en-US" altLang="zh-CN"/>
              <a:t>I/O</a:t>
            </a:r>
            <a:r>
              <a:rPr kumimoji="1" lang="zh-CN" altLang="en-US"/>
              <a:t>中断</a:t>
            </a:r>
          </a:p>
          <a:p>
            <a:endParaRPr kumimoji="1" lang="zh-CN" altLang="en-US"/>
          </a:p>
        </p:txBody>
      </p:sp>
    </p:spTree>
    <p:extLst>
      <p:ext uri="{BB962C8B-B14F-4D97-AF65-F5344CB8AC3E}">
        <p14:creationId xmlns:p14="http://schemas.microsoft.com/office/powerpoint/2010/main" val="1108915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2.2.5</a:t>
            </a:r>
            <a:r>
              <a:rPr kumimoji="1" lang="zh-CN" altLang="en-US"/>
              <a:t> 中断优先级和多重中断</a:t>
            </a:r>
          </a:p>
        </p:txBody>
      </p:sp>
      <p:sp>
        <p:nvSpPr>
          <p:cNvPr id="3" name="Content Placeholder 2"/>
          <p:cNvSpPr>
            <a:spLocks noGrp="1"/>
          </p:cNvSpPr>
          <p:nvPr>
            <p:ph idx="1"/>
          </p:nvPr>
        </p:nvSpPr>
        <p:spPr/>
        <p:txBody>
          <a:bodyPr/>
          <a:lstStyle/>
          <a:p>
            <a:pPr>
              <a:lnSpc>
                <a:spcPct val="150000"/>
              </a:lnSpc>
            </a:pPr>
            <a:r>
              <a:rPr kumimoji="1" lang="zh-CN" altLang="en-US"/>
              <a:t>中断的屏蔽</a:t>
            </a:r>
          </a:p>
          <a:p>
            <a:pPr lvl="1">
              <a:lnSpc>
                <a:spcPct val="150000"/>
              </a:lnSpc>
            </a:pPr>
            <a:r>
              <a:rPr kumimoji="1" lang="zh-CN" altLang="en-US"/>
              <a:t>中断屏蔽是指产生并提出中断请求后，</a:t>
            </a:r>
            <a:r>
              <a:rPr kumimoji="1" lang="en-US" altLang="zh-CN"/>
              <a:t>CPU</a:t>
            </a:r>
            <a:r>
              <a:rPr kumimoji="1" lang="zh-CN" altLang="en-US"/>
              <a:t>允许响应或禁止响应的状态位</a:t>
            </a:r>
          </a:p>
          <a:p>
            <a:pPr lvl="1">
              <a:lnSpc>
                <a:spcPct val="150000"/>
              </a:lnSpc>
            </a:pPr>
            <a:r>
              <a:rPr kumimoji="1" lang="zh-CN" altLang="en-US"/>
              <a:t>计算机均配置可编程中断控制器，通过指令设置可编程中断控制器的屏蔽码</a:t>
            </a:r>
          </a:p>
          <a:p>
            <a:pPr lvl="1">
              <a:lnSpc>
                <a:spcPct val="150000"/>
              </a:lnSpc>
            </a:pPr>
            <a:r>
              <a:rPr kumimoji="1" lang="zh-CN" altLang="en-US"/>
              <a:t>中断的屏蔽是根据程序状态字中的中断屏蔽位来实现的。通常允许中断时屏蔽位为</a:t>
            </a:r>
            <a:r>
              <a:rPr kumimoji="1" lang="en-US" altLang="zh-CN"/>
              <a:t>1</a:t>
            </a:r>
            <a:r>
              <a:rPr kumimoji="1" lang="zh-CN" altLang="en-US"/>
              <a:t>，禁止中断时，屏蔽位为</a:t>
            </a:r>
            <a:r>
              <a:rPr kumimoji="1" lang="en-US" altLang="zh-CN"/>
              <a:t>0</a:t>
            </a:r>
          </a:p>
          <a:p>
            <a:pPr>
              <a:lnSpc>
                <a:spcPct val="150000"/>
              </a:lnSpc>
            </a:pPr>
            <a:endParaRPr kumimoji="1" lang="zh-CN" altLang="en-US"/>
          </a:p>
        </p:txBody>
      </p:sp>
    </p:spTree>
    <p:extLst>
      <p:ext uri="{BB962C8B-B14F-4D97-AF65-F5344CB8AC3E}">
        <p14:creationId xmlns:p14="http://schemas.microsoft.com/office/powerpoint/2010/main" val="227309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2.2.5</a:t>
            </a:r>
            <a:r>
              <a:rPr kumimoji="1" lang="zh-CN" altLang="en-US"/>
              <a:t> 中断优先级和多重中断</a:t>
            </a:r>
          </a:p>
        </p:txBody>
      </p:sp>
      <p:sp>
        <p:nvSpPr>
          <p:cNvPr id="3" name="Content Placeholder 2"/>
          <p:cNvSpPr>
            <a:spLocks noGrp="1"/>
          </p:cNvSpPr>
          <p:nvPr>
            <p:ph idx="1"/>
          </p:nvPr>
        </p:nvSpPr>
        <p:spPr/>
        <p:txBody>
          <a:bodyPr>
            <a:normAutofit lnSpcReduction="10000"/>
          </a:bodyPr>
          <a:lstStyle/>
          <a:p>
            <a:pPr>
              <a:lnSpc>
                <a:spcPct val="150000"/>
              </a:lnSpc>
            </a:pPr>
            <a:r>
              <a:rPr kumimoji="1" lang="zh-CN" altLang="en-US"/>
              <a:t>中断寄存器：用于记录中断事件</a:t>
            </a:r>
            <a:endParaRPr kumimoji="1" lang="en-US" altLang="zh-CN"/>
          </a:p>
          <a:p>
            <a:pPr lvl="1">
              <a:lnSpc>
                <a:spcPct val="150000"/>
              </a:lnSpc>
            </a:pPr>
            <a:r>
              <a:rPr kumimoji="1" lang="zh-CN" altLang="en-US">
                <a:solidFill>
                  <a:srgbClr val="FF0000"/>
                </a:solidFill>
              </a:rPr>
              <a:t>中断字：</a:t>
            </a:r>
            <a:r>
              <a:rPr kumimoji="1" lang="zh-CN" altLang="en-US"/>
              <a:t>中断寄存器的内容，每一位对应一个中断事件。</a:t>
            </a:r>
            <a:endParaRPr kumimoji="1" lang="en-US" altLang="zh-CN"/>
          </a:p>
          <a:p>
            <a:pPr lvl="1">
              <a:lnSpc>
                <a:spcPct val="150000"/>
              </a:lnSpc>
            </a:pPr>
            <a:r>
              <a:rPr kumimoji="1" lang="zh-CN" altLang="en-US"/>
              <a:t>每当一条机器指令执行结束的时刻，中断控制部件扫描中断字，查看是否有中断事件发生，若有则处理器便响应这个中断请求</a:t>
            </a:r>
          </a:p>
          <a:p>
            <a:pPr>
              <a:lnSpc>
                <a:spcPct val="150000"/>
              </a:lnSpc>
            </a:pPr>
            <a:r>
              <a:rPr kumimoji="1" lang="zh-CN" altLang="en-US"/>
              <a:t>由于同一时刻可能有多个中断事件发生，中断装置将根据中断屏蔽要求和中断优先级选取</a:t>
            </a:r>
            <a:r>
              <a:rPr kumimoji="1" lang="zh-CN" altLang="en-US" b="1"/>
              <a:t>一个</a:t>
            </a:r>
            <a:r>
              <a:rPr kumimoji="1" lang="zh-CN" altLang="en-US"/>
              <a:t>，然后把中断寄存器的内容送入程序状态字寄存器的中断码字段，且把中断寄存器相应位清“</a:t>
            </a:r>
            <a:r>
              <a:rPr kumimoji="1" lang="en-US" altLang="zh-CN"/>
              <a:t>0” </a:t>
            </a:r>
          </a:p>
          <a:p>
            <a:pPr>
              <a:lnSpc>
                <a:spcPct val="150000"/>
              </a:lnSpc>
            </a:pPr>
            <a:endParaRPr kumimoji="1" lang="zh-CN" altLang="en-US"/>
          </a:p>
        </p:txBody>
      </p:sp>
    </p:spTree>
    <p:extLst>
      <p:ext uri="{BB962C8B-B14F-4D97-AF65-F5344CB8AC3E}">
        <p14:creationId xmlns:p14="http://schemas.microsoft.com/office/powerpoint/2010/main" val="1854272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2.2.5</a:t>
            </a:r>
            <a:r>
              <a:rPr kumimoji="1" lang="zh-CN" altLang="en-US"/>
              <a:t> 中断优先级和多重中断</a:t>
            </a:r>
          </a:p>
        </p:txBody>
      </p:sp>
      <p:sp>
        <p:nvSpPr>
          <p:cNvPr id="3" name="Content Placeholder 2"/>
          <p:cNvSpPr>
            <a:spLocks noGrp="1"/>
          </p:cNvSpPr>
          <p:nvPr>
            <p:ph idx="1"/>
          </p:nvPr>
        </p:nvSpPr>
        <p:spPr/>
        <p:txBody>
          <a:bodyPr/>
          <a:lstStyle/>
          <a:p>
            <a:pPr>
              <a:lnSpc>
                <a:spcPct val="150000"/>
              </a:lnSpc>
            </a:pPr>
            <a:r>
              <a:rPr kumimoji="1" lang="zh-CN" altLang="en-US">
                <a:solidFill>
                  <a:srgbClr val="FF0000"/>
                </a:solidFill>
              </a:rPr>
              <a:t>多重中断：</a:t>
            </a:r>
            <a:r>
              <a:rPr kumimoji="1" lang="zh-CN" altLang="en-US"/>
              <a:t>中断同时出现、中断虽不同时出现却被硬件同时发现、其他中断正在处理期间，</a:t>
            </a:r>
            <a:r>
              <a:rPr kumimoji="1" lang="en-US" altLang="zh-CN"/>
              <a:t>CPU</a:t>
            </a:r>
            <a:r>
              <a:rPr kumimoji="1" lang="zh-CN" altLang="en-US"/>
              <a:t>又响应了新的中断事件，于是暂停正在运行的中断处理程序，转去执行新的中断处理程序，这就是多重中断，又称中断嵌套</a:t>
            </a:r>
          </a:p>
          <a:p>
            <a:pPr>
              <a:lnSpc>
                <a:spcPct val="150000"/>
              </a:lnSpc>
            </a:pPr>
            <a:r>
              <a:rPr kumimoji="1" lang="zh-CN" altLang="en-US"/>
              <a:t>原则：优先级高的允许打短优先级低的，但优先级低的不允许打短优先级高的</a:t>
            </a:r>
          </a:p>
          <a:p>
            <a:pPr>
              <a:lnSpc>
                <a:spcPct val="150000"/>
              </a:lnSpc>
            </a:pPr>
            <a:endParaRPr kumimoji="1" lang="zh-CN" altLang="en-US"/>
          </a:p>
        </p:txBody>
      </p:sp>
    </p:spTree>
    <p:extLst>
      <p:ext uri="{BB962C8B-B14F-4D97-AF65-F5344CB8AC3E}">
        <p14:creationId xmlns:p14="http://schemas.microsoft.com/office/powerpoint/2010/main" val="1154197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2.2.5</a:t>
            </a:r>
            <a:r>
              <a:rPr kumimoji="1" lang="zh-CN" altLang="en-US"/>
              <a:t> 中断优先级和多重中断</a:t>
            </a:r>
          </a:p>
        </p:txBody>
      </p:sp>
      <p:sp>
        <p:nvSpPr>
          <p:cNvPr id="3" name="Content Placeholder 2"/>
          <p:cNvSpPr>
            <a:spLocks noGrp="1"/>
          </p:cNvSpPr>
          <p:nvPr>
            <p:ph idx="1"/>
          </p:nvPr>
        </p:nvSpPr>
        <p:spPr/>
        <p:txBody>
          <a:bodyPr/>
          <a:lstStyle/>
          <a:p>
            <a:pPr>
              <a:lnSpc>
                <a:spcPct val="150000"/>
              </a:lnSpc>
            </a:pPr>
            <a:r>
              <a:rPr kumimoji="1" lang="zh-CN" altLang="en-US">
                <a:solidFill>
                  <a:srgbClr val="FF0000"/>
                </a:solidFill>
              </a:rPr>
              <a:t>旧程序状态字：</a:t>
            </a:r>
            <a:r>
              <a:rPr kumimoji="1" lang="zh-CN" altLang="en-US"/>
              <a:t>被中断的程序的程序状态字</a:t>
            </a:r>
            <a:endParaRPr kumimoji="1" lang="en-US" altLang="zh-CN"/>
          </a:p>
          <a:p>
            <a:pPr>
              <a:lnSpc>
                <a:spcPct val="150000"/>
              </a:lnSpc>
            </a:pPr>
            <a:r>
              <a:rPr kumimoji="1" lang="zh-CN" altLang="en-US">
                <a:solidFill>
                  <a:srgbClr val="FF0000"/>
                </a:solidFill>
              </a:rPr>
              <a:t>新程序状态字：</a:t>
            </a:r>
            <a:r>
              <a:rPr kumimoji="1" lang="zh-CN" altLang="en-US"/>
              <a:t>中断处理程序的程序状态字</a:t>
            </a:r>
            <a:endParaRPr kumimoji="1" lang="en-US" altLang="zh-CN"/>
          </a:p>
          <a:p>
            <a:pPr>
              <a:lnSpc>
                <a:spcPct val="150000"/>
              </a:lnSpc>
            </a:pPr>
            <a:r>
              <a:rPr kumimoji="1" lang="zh-CN" altLang="en-US"/>
              <a:t>实现新旧程序状态字的交换</a:t>
            </a:r>
            <a:endParaRPr kumimoji="1" lang="en-US" altLang="zh-CN"/>
          </a:p>
          <a:p>
            <a:pPr lvl="1">
              <a:lnSpc>
                <a:spcPct val="150000"/>
              </a:lnSpc>
            </a:pPr>
            <a:r>
              <a:rPr kumimoji="1" lang="zh-CN" altLang="en-US"/>
              <a:t>通常，系统为每一种中断都开辟了主存的固定单元存放新的和旧的程序状态字</a:t>
            </a:r>
          </a:p>
          <a:p>
            <a:pPr>
              <a:lnSpc>
                <a:spcPct val="150000"/>
              </a:lnSpc>
            </a:pPr>
            <a:endParaRPr kumimoji="1" lang="zh-CN" altLang="en-US"/>
          </a:p>
        </p:txBody>
      </p:sp>
      <p:sp>
        <p:nvSpPr>
          <p:cNvPr id="4" name="Rounded Rectangle 3"/>
          <p:cNvSpPr/>
          <p:nvPr/>
        </p:nvSpPr>
        <p:spPr>
          <a:xfrm>
            <a:off x="731519" y="4911634"/>
            <a:ext cx="5734595" cy="1371600"/>
          </a:xfrm>
          <a:prstGeom prst="roundRect">
            <a:avLst>
              <a:gd name="adj" fmla="val 10953"/>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charset="0"/>
              <a:buChar char="•"/>
            </a:pPr>
            <a:r>
              <a:rPr kumimoji="1" lang="zh-CN" altLang="en-US">
                <a:solidFill>
                  <a:schemeClr val="bg1"/>
                </a:solidFill>
                <a:latin typeface="Microsoft YaHei" charset="-122"/>
                <a:ea typeface="Microsoft YaHei" charset="-122"/>
                <a:cs typeface="Microsoft YaHei" charset="-122"/>
              </a:rPr>
              <a:t>从而能够实现嵌套的中断调用</a:t>
            </a:r>
            <a:endParaRPr kumimoji="1" lang="en-US" altLang="zh-CN">
              <a:solidFill>
                <a:schemeClr val="bg1"/>
              </a:solidFill>
              <a:latin typeface="Microsoft YaHei" charset="-122"/>
              <a:ea typeface="Microsoft YaHei" charset="-122"/>
              <a:cs typeface="Microsoft YaHei" charset="-122"/>
            </a:endParaRPr>
          </a:p>
          <a:p>
            <a:pPr marL="285750" indent="-285750">
              <a:lnSpc>
                <a:spcPct val="150000"/>
              </a:lnSpc>
              <a:buFont typeface="Arial" charset="0"/>
              <a:buChar char="•"/>
            </a:pPr>
            <a:r>
              <a:rPr kumimoji="1" lang="zh-CN" altLang="en-US">
                <a:solidFill>
                  <a:schemeClr val="bg1"/>
                </a:solidFill>
                <a:latin typeface="Microsoft YaHei" charset="-122"/>
                <a:ea typeface="Microsoft YaHei" charset="-122"/>
                <a:cs typeface="Microsoft YaHei" charset="-122"/>
              </a:rPr>
              <a:t>当前中断，会屏蔽掉所有比它优先级低的中断</a:t>
            </a:r>
            <a:endParaRPr kumimoji="1" lang="en-US" altLang="zh-CN">
              <a:solidFill>
                <a:schemeClr val="bg1"/>
              </a:solidFill>
              <a:latin typeface="Microsoft YaHei" charset="-122"/>
              <a:ea typeface="Microsoft YaHei" charset="-122"/>
              <a:cs typeface="Microsoft YaHei" charset="-122"/>
            </a:endParaRPr>
          </a:p>
          <a:p>
            <a:pPr marL="285750" indent="-285750">
              <a:lnSpc>
                <a:spcPct val="150000"/>
              </a:lnSpc>
              <a:buFont typeface="Arial" charset="0"/>
              <a:buChar char="•"/>
            </a:pPr>
            <a:r>
              <a:rPr kumimoji="1" lang="zh-CN" altLang="en-US">
                <a:solidFill>
                  <a:schemeClr val="bg1"/>
                </a:solidFill>
                <a:latin typeface="Microsoft YaHei" charset="-122"/>
                <a:ea typeface="Microsoft YaHei" charset="-122"/>
                <a:cs typeface="Microsoft YaHei" charset="-122"/>
              </a:rPr>
              <a:t>因此，不会出现中断处理程序被自身中断的情况</a:t>
            </a:r>
          </a:p>
        </p:txBody>
      </p:sp>
    </p:spTree>
    <p:extLst>
      <p:ext uri="{BB962C8B-B14F-4D97-AF65-F5344CB8AC3E}">
        <p14:creationId xmlns:p14="http://schemas.microsoft.com/office/powerpoint/2010/main" val="468129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2.2.5</a:t>
            </a:r>
            <a:r>
              <a:rPr kumimoji="1" lang="zh-CN" altLang="en-US"/>
              <a:t> 中断优先级和多重中断</a:t>
            </a:r>
          </a:p>
        </p:txBody>
      </p:sp>
      <p:sp>
        <p:nvSpPr>
          <p:cNvPr id="3" name="Content Placeholder 2"/>
          <p:cNvSpPr>
            <a:spLocks noGrp="1"/>
          </p:cNvSpPr>
          <p:nvPr>
            <p:ph idx="1"/>
          </p:nvPr>
        </p:nvSpPr>
        <p:spPr/>
        <p:txBody>
          <a:bodyPr/>
          <a:lstStyle/>
          <a:p>
            <a:pPr>
              <a:lnSpc>
                <a:spcPct val="150000"/>
              </a:lnSpc>
            </a:pPr>
            <a:r>
              <a:rPr kumimoji="1" lang="zh-CN" altLang="en-US">
                <a:solidFill>
                  <a:srgbClr val="FF0000"/>
                </a:solidFill>
              </a:rPr>
              <a:t>串行处理：</a:t>
            </a:r>
            <a:r>
              <a:rPr kumimoji="1" lang="zh-CN" altLang="en-US"/>
              <a:t>同一优先级的不同中断，通常由同一个中断处理程序按自左至右的顺序逐个处理并清除之</a:t>
            </a:r>
          </a:p>
          <a:p>
            <a:pPr>
              <a:lnSpc>
                <a:spcPct val="150000"/>
              </a:lnSpc>
            </a:pPr>
            <a:r>
              <a:rPr kumimoji="1" lang="zh-CN" altLang="en-US">
                <a:solidFill>
                  <a:srgbClr val="FF0000"/>
                </a:solidFill>
              </a:rPr>
              <a:t>即时处理：</a:t>
            </a:r>
            <a:r>
              <a:rPr kumimoji="1" lang="zh-CN" altLang="en-US"/>
              <a:t>如果在处理中断程序时出现程序性中断，表示当前程序有异常，需要对其立即响应并处理</a:t>
            </a:r>
          </a:p>
        </p:txBody>
      </p:sp>
    </p:spTree>
    <p:extLst>
      <p:ext uri="{BB962C8B-B14F-4D97-AF65-F5344CB8AC3E}">
        <p14:creationId xmlns:p14="http://schemas.microsoft.com/office/powerpoint/2010/main" val="1114062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0BE4E72-A9E5-064C-9F4A-F55A186FD067}" type="datetime1">
              <a:rPr lang="zh-CN" altLang="en-US" smtClean="0"/>
              <a:pPr>
                <a:defRPr/>
              </a:pPr>
              <a:t>2019-9-9</a:t>
            </a:fld>
            <a:endParaRPr lang="en-US" altLang="zh-CN"/>
          </a:p>
        </p:txBody>
      </p:sp>
      <p:sp>
        <p:nvSpPr>
          <p:cNvPr id="3" name="Slide Number Placeholder 2"/>
          <p:cNvSpPr>
            <a:spLocks noGrp="1"/>
          </p:cNvSpPr>
          <p:nvPr>
            <p:ph type="sldNum" sz="quarter" idx="12"/>
          </p:nvPr>
        </p:nvSpPr>
        <p:spPr/>
        <p:txBody>
          <a:bodyPr/>
          <a:lstStyle/>
          <a:p>
            <a:fld id="{AC0B1F5F-C054-5847-B0F4-E7D2EC560628}" type="slidenum">
              <a:rPr lang="zh-CN" altLang="en-US" smtClean="0"/>
              <a:pPr/>
              <a:t>4</a:t>
            </a:fld>
            <a:endParaRPr lang="en-US" altLang="zh-CN"/>
          </a:p>
        </p:txBody>
      </p:sp>
      <p:sp>
        <p:nvSpPr>
          <p:cNvPr id="4" name="Rectangle 3"/>
          <p:cNvSpPr/>
          <p:nvPr/>
        </p:nvSpPr>
        <p:spPr>
          <a:xfrm>
            <a:off x="2475458" y="1340768"/>
            <a:ext cx="584374" cy="1224136"/>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3107130" y="1340768"/>
            <a:ext cx="584374" cy="1224136"/>
          </a:xfrm>
          <a:prstGeom prst="rect">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85426" y="1980752"/>
            <a:ext cx="1188146" cy="584775"/>
          </a:xfrm>
          <a:prstGeom prst="rect">
            <a:avLst/>
          </a:prstGeom>
          <a:noFill/>
        </p:spPr>
        <p:txBody>
          <a:bodyPr wrap="none" rtlCol="0">
            <a:spAutoFit/>
          </a:bodyPr>
          <a:lstStyle/>
          <a:p>
            <a:r>
              <a:rPr lang="en-US" altLang="zh-CN" sz="3200" b="0" dirty="0" smtClean="0"/>
              <a:t>CPU:</a:t>
            </a:r>
            <a:endParaRPr lang="en-US" sz="3200" b="0" dirty="0"/>
          </a:p>
        </p:txBody>
      </p:sp>
      <p:pic>
        <p:nvPicPr>
          <p:cNvPr id="14" name="Picture 13"/>
          <p:cNvPicPr>
            <a:picLocks noChangeAspect="1"/>
          </p:cNvPicPr>
          <p:nvPr/>
        </p:nvPicPr>
        <p:blipFill rotWithShape="1">
          <a:blip r:embed="rId2"/>
          <a:srcRect t="6873"/>
          <a:stretch/>
        </p:blipFill>
        <p:spPr>
          <a:xfrm>
            <a:off x="391353" y="4365104"/>
            <a:ext cx="1782219" cy="1390117"/>
          </a:xfrm>
          <a:prstGeom prst="rect">
            <a:avLst/>
          </a:prstGeom>
        </p:spPr>
      </p:pic>
      <p:pic>
        <p:nvPicPr>
          <p:cNvPr id="15" name="Picture 14"/>
          <p:cNvPicPr>
            <a:picLocks noChangeAspect="1"/>
          </p:cNvPicPr>
          <p:nvPr/>
        </p:nvPicPr>
        <p:blipFill>
          <a:blip r:embed="rId3"/>
          <a:stretch>
            <a:fillRect/>
          </a:stretch>
        </p:blipFill>
        <p:spPr>
          <a:xfrm>
            <a:off x="4317679" y="4371665"/>
            <a:ext cx="2323406" cy="889429"/>
          </a:xfrm>
          <a:prstGeom prst="rect">
            <a:avLst/>
          </a:prstGeom>
        </p:spPr>
      </p:pic>
      <p:pic>
        <p:nvPicPr>
          <p:cNvPr id="1026" name="Picture 2" descr="http://www.iconpng.com/png/brankic1979/mous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7010" y="5346568"/>
            <a:ext cx="1124744" cy="11247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tatic.cnbetacdn.com/article/2015/0105/757f721e351bd52.jpg"/>
          <p:cNvPicPr>
            <a:picLocks noChangeAspect="1" noChangeArrowheads="1"/>
          </p:cNvPicPr>
          <p:nvPr/>
        </p:nvPicPr>
        <p:blipFill rotWithShape="1">
          <a:blip r:embed="rId5">
            <a:extLst>
              <a:ext uri="{28A0092B-C50C-407E-A947-70E740481C1C}">
                <a14:useLocalDpi xmlns:a14="http://schemas.microsoft.com/office/drawing/2010/main" val="0"/>
              </a:ext>
            </a:extLst>
          </a:blip>
          <a:srcRect l="10850" r="9154"/>
          <a:stretch/>
        </p:blipFill>
        <p:spPr bwMode="auto">
          <a:xfrm>
            <a:off x="6873469" y="4371665"/>
            <a:ext cx="1872209" cy="1198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i00.c.aliimg.com/img/ibank/2013/202/587/847785202_805277623.310x31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4348" y="4133328"/>
            <a:ext cx="1853667" cy="185366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3738802" y="1340768"/>
            <a:ext cx="584374" cy="1224136"/>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p:cNvSpPr/>
          <p:nvPr/>
        </p:nvSpPr>
        <p:spPr>
          <a:xfrm>
            <a:off x="4332636" y="1340768"/>
            <a:ext cx="584374" cy="1224136"/>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4926470" y="1340768"/>
            <a:ext cx="584374" cy="1224136"/>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21"/>
          <p:cNvSpPr/>
          <p:nvPr/>
        </p:nvSpPr>
        <p:spPr>
          <a:xfrm>
            <a:off x="5520304" y="1340768"/>
            <a:ext cx="584374" cy="1224136"/>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Rectangle 22"/>
          <p:cNvSpPr/>
          <p:nvPr/>
        </p:nvSpPr>
        <p:spPr>
          <a:xfrm>
            <a:off x="6114138" y="1340768"/>
            <a:ext cx="584374" cy="1224136"/>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Rectangle 23"/>
          <p:cNvSpPr/>
          <p:nvPr/>
        </p:nvSpPr>
        <p:spPr>
          <a:xfrm>
            <a:off x="6707972" y="1340768"/>
            <a:ext cx="584374" cy="1224136"/>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7" name="Straight Arrow Connector 16"/>
          <p:cNvCxnSpPr/>
          <p:nvPr/>
        </p:nvCxnSpPr>
        <p:spPr>
          <a:xfrm>
            <a:off x="3039319" y="2564593"/>
            <a:ext cx="244999" cy="556827"/>
          </a:xfrm>
          <a:prstGeom prst="straightConnector1">
            <a:avLst/>
          </a:prstGeom>
          <a:ln w="28575">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3738802" y="3677936"/>
            <a:ext cx="1536350" cy="594590"/>
          </a:xfrm>
          <a:prstGeom prst="straightConnector1">
            <a:avLst/>
          </a:prstGeom>
          <a:ln w="28575">
            <a:prstDash val="solid"/>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4654" y="814157"/>
            <a:ext cx="2492991" cy="461665"/>
          </a:xfrm>
          <a:prstGeom prst="rect">
            <a:avLst/>
          </a:prstGeom>
          <a:noFill/>
        </p:spPr>
        <p:txBody>
          <a:bodyPr wrap="none" rtlCol="0">
            <a:spAutoFit/>
          </a:bodyPr>
          <a:lstStyle/>
          <a:p>
            <a:r>
              <a:rPr lang="zh-CN" altLang="en-US" sz="2400" dirty="0" smtClean="0">
                <a:latin typeface="SimHei" charset="0"/>
                <a:ea typeface="SimHei" charset="0"/>
                <a:cs typeface="SimHei" charset="0"/>
              </a:rPr>
              <a:t>中断：</a:t>
            </a:r>
            <a:r>
              <a:rPr lang="en-US" altLang="zh-CN" sz="2400" dirty="0" smtClean="0">
                <a:latin typeface="SimHei" charset="0"/>
                <a:ea typeface="SimHei" charset="0"/>
                <a:cs typeface="SimHei" charset="0"/>
              </a:rPr>
              <a:t>interrupt</a:t>
            </a:r>
            <a:endParaRPr lang="en-US" sz="2400" dirty="0">
              <a:latin typeface="SimHei" charset="0"/>
              <a:ea typeface="SimHei" charset="0"/>
              <a:cs typeface="SimHei" charset="0"/>
            </a:endParaRPr>
          </a:p>
        </p:txBody>
      </p:sp>
      <p:pic>
        <p:nvPicPr>
          <p:cNvPr id="2050" name="Picture 2" descr="http://www.iconpng.com/png/windows8_icons2/electronics_.png"/>
          <p:cNvPicPr>
            <a:picLocks noChangeAspect="1" noChangeArrowheads="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84318" y="2900966"/>
            <a:ext cx="896299" cy="8962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149158" y="5693688"/>
            <a:ext cx="1567425" cy="646331"/>
          </a:xfrm>
          <a:prstGeom prst="rect">
            <a:avLst/>
          </a:prstGeom>
          <a:noFill/>
        </p:spPr>
        <p:txBody>
          <a:bodyPr wrap="square" rtlCol="0">
            <a:spAutoFit/>
          </a:bodyPr>
          <a:lstStyle/>
          <a:p>
            <a:r>
              <a:rPr lang="zh-CN" altLang="en-US" sz="3600" smtClean="0">
                <a:solidFill>
                  <a:srgbClr val="00B0F0"/>
                </a:solidFill>
                <a:latin typeface="SimHei" charset="0"/>
                <a:ea typeface="SimHei" charset="0"/>
                <a:cs typeface="SimHei" charset="0"/>
              </a:rPr>
              <a:t>中断源</a:t>
            </a:r>
            <a:endParaRPr lang="en-US" sz="3600" dirty="0">
              <a:solidFill>
                <a:srgbClr val="00B0F0"/>
              </a:solidFill>
              <a:latin typeface="SimHei" charset="0"/>
              <a:ea typeface="SimHei" charset="0"/>
              <a:cs typeface="SimHei" charset="0"/>
            </a:endParaRPr>
          </a:p>
        </p:txBody>
      </p:sp>
      <p:sp>
        <p:nvSpPr>
          <p:cNvPr id="26" name="TextBox 25"/>
          <p:cNvSpPr txBox="1"/>
          <p:nvPr/>
        </p:nvSpPr>
        <p:spPr>
          <a:xfrm>
            <a:off x="4180796" y="2915724"/>
            <a:ext cx="2263412" cy="646331"/>
          </a:xfrm>
          <a:prstGeom prst="rect">
            <a:avLst/>
          </a:prstGeom>
          <a:noFill/>
        </p:spPr>
        <p:txBody>
          <a:bodyPr wrap="square" rtlCol="0">
            <a:spAutoFit/>
          </a:bodyPr>
          <a:lstStyle/>
          <a:p>
            <a:r>
              <a:rPr lang="zh-CN" altLang="en-US" sz="3600" dirty="0" smtClean="0">
                <a:solidFill>
                  <a:srgbClr val="00B0F0"/>
                </a:solidFill>
                <a:latin typeface="SimHei" charset="0"/>
                <a:ea typeface="SimHei" charset="0"/>
                <a:cs typeface="SimHei" charset="0"/>
              </a:rPr>
              <a:t>中断装置</a:t>
            </a:r>
            <a:endParaRPr lang="en-US" sz="3600" dirty="0">
              <a:solidFill>
                <a:srgbClr val="00B0F0"/>
              </a:solidFill>
              <a:latin typeface="SimHei" charset="0"/>
              <a:ea typeface="SimHei" charset="0"/>
              <a:cs typeface="SimHei" charset="0"/>
            </a:endParaRPr>
          </a:p>
        </p:txBody>
      </p:sp>
      <p:grpSp>
        <p:nvGrpSpPr>
          <p:cNvPr id="28" name="Group 27"/>
          <p:cNvGrpSpPr/>
          <p:nvPr/>
        </p:nvGrpSpPr>
        <p:grpSpPr>
          <a:xfrm>
            <a:off x="4384566" y="4388445"/>
            <a:ext cx="2323406" cy="895990"/>
            <a:chOff x="2393178" y="5856338"/>
            <a:chExt cx="2323406" cy="895990"/>
          </a:xfrm>
        </p:grpSpPr>
        <p:sp>
          <p:nvSpPr>
            <p:cNvPr id="29" name="Rectangle 28"/>
            <p:cNvSpPr/>
            <p:nvPr/>
          </p:nvSpPr>
          <p:spPr>
            <a:xfrm>
              <a:off x="2393178" y="5856338"/>
              <a:ext cx="2323406" cy="8959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3">
              <a:clrChange>
                <a:clrFrom>
                  <a:srgbClr val="FFFFFF"/>
                </a:clrFrom>
                <a:clrTo>
                  <a:srgbClr val="FFFFFF">
                    <a:alpha val="0"/>
                  </a:srgbClr>
                </a:clrTo>
              </a:clrChange>
            </a:blip>
            <a:stretch>
              <a:fillRect/>
            </a:stretch>
          </p:blipFill>
          <p:spPr>
            <a:xfrm>
              <a:off x="2393178" y="5862899"/>
              <a:ext cx="2323406" cy="889429"/>
            </a:xfrm>
            <a:prstGeom prst="rect">
              <a:avLst/>
            </a:prstGeom>
          </p:spPr>
        </p:pic>
      </p:grpSp>
      <p:sp>
        <p:nvSpPr>
          <p:cNvPr id="31" name="Striped Right Arrow 30"/>
          <p:cNvSpPr/>
          <p:nvPr/>
        </p:nvSpPr>
        <p:spPr>
          <a:xfrm>
            <a:off x="3963500" y="1710520"/>
            <a:ext cx="978408" cy="484632"/>
          </a:xfrm>
          <a:prstGeom prst="stripedRightArrow">
            <a:avLst>
              <a:gd name="adj1" fmla="val 5363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859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linds(horizontal)">
                                      <p:cBhvr>
                                        <p:cTn id="1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zh-CN" altLang="en-US" dirty="0"/>
              <a:t>中断装置：发现中断源并产生中断的硬件，包括：</a:t>
            </a:r>
          </a:p>
          <a:p>
            <a:pPr lvl="1"/>
            <a:r>
              <a:rPr lang="zh-CN" altLang="en-US" dirty="0"/>
              <a:t>中断逻辑线路</a:t>
            </a:r>
          </a:p>
          <a:p>
            <a:pPr lvl="1"/>
            <a:r>
              <a:rPr lang="zh-CN" altLang="en-US" dirty="0"/>
              <a:t>中断寄存器 </a:t>
            </a:r>
            <a:endParaRPr lang="en-US" altLang="zh-CN" dirty="0" smtClean="0"/>
          </a:p>
          <a:p>
            <a:r>
              <a:rPr lang="zh-CN" altLang="en-US" dirty="0" smtClean="0"/>
              <a:t>中断源：</a:t>
            </a:r>
            <a:r>
              <a:rPr kumimoji="1" lang="zh-CN" altLang="en-US" sz="2400" dirty="0">
                <a:latin typeface="Times New Roman" charset="0"/>
                <a:ea typeface="隶书" charset="0"/>
              </a:rPr>
              <a:t>引起中断的</a:t>
            </a:r>
            <a:r>
              <a:rPr kumimoji="1" lang="zh-CN" altLang="en-US" sz="2400" dirty="0" smtClean="0">
                <a:latin typeface="Times New Roman" charset="0"/>
                <a:ea typeface="隶书" charset="0"/>
              </a:rPr>
              <a:t>事件</a:t>
            </a:r>
          </a:p>
          <a:p>
            <a:pPr lvl="1"/>
            <a:r>
              <a:rPr lang="zh-CN" altLang="en-US" dirty="0" smtClean="0">
                <a:solidFill>
                  <a:schemeClr val="bg1">
                    <a:lumMod val="50000"/>
                  </a:schemeClr>
                </a:solidFill>
              </a:rPr>
              <a:t>电源故障，主存出错，通路校验错误 </a:t>
            </a:r>
            <a:r>
              <a:rPr lang="en-US" altLang="zh-CN" dirty="0" smtClean="0">
                <a:solidFill>
                  <a:schemeClr val="bg1">
                    <a:lumMod val="50000"/>
                  </a:schemeClr>
                </a:solidFill>
              </a:rPr>
              <a:t>…</a:t>
            </a:r>
            <a:endParaRPr lang="zh-CN" altLang="en-US" dirty="0" smtClean="0">
              <a:solidFill>
                <a:schemeClr val="bg1">
                  <a:lumMod val="50000"/>
                </a:schemeClr>
              </a:solidFill>
            </a:endParaRPr>
          </a:p>
          <a:p>
            <a:pPr lvl="1"/>
            <a:r>
              <a:rPr lang="zh-CN" altLang="en-US" dirty="0" smtClean="0">
                <a:solidFill>
                  <a:schemeClr val="bg1">
                    <a:lumMod val="50000"/>
                  </a:schemeClr>
                </a:solidFill>
              </a:rPr>
              <a:t>非法操作码，定点溢出，除数为</a:t>
            </a:r>
            <a:r>
              <a:rPr lang="en-US" altLang="zh-CN" dirty="0" smtClean="0">
                <a:solidFill>
                  <a:schemeClr val="bg1">
                    <a:lumMod val="50000"/>
                  </a:schemeClr>
                </a:solidFill>
              </a:rPr>
              <a:t>0</a:t>
            </a:r>
            <a:endParaRPr lang="zh-CN" altLang="en-US" dirty="0" smtClean="0">
              <a:solidFill>
                <a:schemeClr val="bg1">
                  <a:lumMod val="50000"/>
                </a:schemeClr>
              </a:solidFill>
            </a:endParaRPr>
          </a:p>
          <a:p>
            <a:pPr lvl="1"/>
            <a:r>
              <a:rPr lang="zh-CN" altLang="en-US" dirty="0" smtClean="0">
                <a:solidFill>
                  <a:schemeClr val="bg1">
                    <a:lumMod val="50000"/>
                  </a:schemeClr>
                </a:solidFill>
              </a:rPr>
              <a:t>时钟中断，它机中断</a:t>
            </a:r>
          </a:p>
          <a:p>
            <a:pPr lvl="1"/>
            <a:r>
              <a:rPr lang="zh-CN" altLang="en-US" dirty="0" smtClean="0">
                <a:solidFill>
                  <a:schemeClr val="bg1">
                    <a:lumMod val="50000"/>
                  </a:schemeClr>
                </a:solidFill>
              </a:rPr>
              <a:t>数据传输结束，启动失败</a:t>
            </a:r>
          </a:p>
          <a:p>
            <a:pPr lvl="1"/>
            <a:endParaRPr lang="en-US" altLang="zh-CN" dirty="0" smtClean="0">
              <a:solidFill>
                <a:schemeClr val="bg1">
                  <a:lumMod val="50000"/>
                </a:schemeClr>
              </a:solidFill>
            </a:endParaRPr>
          </a:p>
          <a:p>
            <a:pPr marL="457200" lvl="1" indent="0">
              <a:buNone/>
            </a:pPr>
            <a:endParaRPr lang="zh-CN" altLang="en-US" dirty="0" smtClean="0">
              <a:solidFill>
                <a:schemeClr val="bg1">
                  <a:lumMod val="50000"/>
                </a:schemeClr>
              </a:solidFill>
            </a:endParaRPr>
          </a:p>
          <a:p>
            <a:pPr lvl="1"/>
            <a:r>
              <a:rPr lang="zh-CN" altLang="en-US" dirty="0" smtClean="0">
                <a:solidFill>
                  <a:schemeClr val="bg1">
                    <a:lumMod val="50000"/>
                  </a:schemeClr>
                </a:solidFill>
              </a:rPr>
              <a:t>程序执行“访管指令”</a:t>
            </a:r>
          </a:p>
        </p:txBody>
      </p:sp>
      <p:sp>
        <p:nvSpPr>
          <p:cNvPr id="6" name="Rectangle 5"/>
          <p:cNvSpPr/>
          <p:nvPr/>
        </p:nvSpPr>
        <p:spPr>
          <a:xfrm>
            <a:off x="1037077" y="3380327"/>
            <a:ext cx="7056784" cy="1717269"/>
          </a:xfrm>
          <a:prstGeom prst="rect">
            <a:avLst/>
          </a:prstGeom>
          <a:noFill/>
          <a:ln w="28575">
            <a:solidFill>
              <a:schemeClr val="accent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altLang="zh-CN" dirty="0"/>
              <a:t>2.2.1</a:t>
            </a:r>
            <a:r>
              <a:rPr lang="zh-CN" altLang="en-US" dirty="0"/>
              <a:t> 中断基本概念 </a:t>
            </a:r>
            <a:r>
              <a:rPr lang="en-US" altLang="zh-CN" dirty="0" smtClean="0"/>
              <a:t>(2)</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2019-9-9</a:t>
            </a:fld>
            <a:endParaRPr lang="en-US" altLang="zh-CN" dirty="0"/>
          </a:p>
        </p:txBody>
      </p:sp>
      <p:sp>
        <p:nvSpPr>
          <p:cNvPr id="5" name="Slide Number Placeholder 4"/>
          <p:cNvSpPr>
            <a:spLocks noGrp="1"/>
          </p:cNvSpPr>
          <p:nvPr>
            <p:ph type="sldNum" sz="quarter" idx="12"/>
          </p:nvPr>
        </p:nvSpPr>
        <p:spPr/>
        <p:txBody>
          <a:bodyPr/>
          <a:lstStyle/>
          <a:p>
            <a:fld id="{F62EDCE7-4321-DC4E-9B93-383D46278C24}" type="slidenum">
              <a:rPr lang="zh-CN" altLang="en-US" smtClean="0"/>
              <a:pPr/>
              <a:t>5</a:t>
            </a:fld>
            <a:endParaRPr lang="en-US" altLang="zh-CN"/>
          </a:p>
        </p:txBody>
      </p:sp>
      <p:sp>
        <p:nvSpPr>
          <p:cNvPr id="7" name="Rectangle 6"/>
          <p:cNvSpPr/>
          <p:nvPr/>
        </p:nvSpPr>
        <p:spPr>
          <a:xfrm flipV="1">
            <a:off x="1037077" y="5378124"/>
            <a:ext cx="7056784" cy="576064"/>
          </a:xfrm>
          <a:prstGeom prst="rect">
            <a:avLst/>
          </a:prstGeom>
          <a:noFill/>
          <a:ln w="28575">
            <a:solidFill>
              <a:schemeClr val="accent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TextBox 7"/>
          <p:cNvSpPr txBox="1"/>
          <p:nvPr/>
        </p:nvSpPr>
        <p:spPr>
          <a:xfrm>
            <a:off x="6445980" y="4601280"/>
            <a:ext cx="1723550" cy="461665"/>
          </a:xfrm>
          <a:prstGeom prst="rect">
            <a:avLst/>
          </a:prstGeom>
          <a:noFill/>
        </p:spPr>
        <p:txBody>
          <a:bodyPr wrap="none" rtlCol="0">
            <a:spAutoFit/>
          </a:bodyPr>
          <a:lstStyle/>
          <a:p>
            <a:r>
              <a:rPr lang="zh-CN" altLang="en-US" sz="2400" smtClean="0">
                <a:solidFill>
                  <a:srgbClr val="0070C0"/>
                </a:solidFill>
                <a:latin typeface="SimHei" charset="0"/>
                <a:ea typeface="SimHei" charset="0"/>
                <a:cs typeface="SimHei" charset="0"/>
              </a:rPr>
              <a:t>强迫性中断</a:t>
            </a:r>
            <a:endParaRPr lang="en-US" sz="2400" dirty="0">
              <a:solidFill>
                <a:srgbClr val="0070C0"/>
              </a:solidFill>
              <a:latin typeface="SimHei" charset="0"/>
              <a:ea typeface="SimHei" charset="0"/>
              <a:cs typeface="SimHei" charset="0"/>
            </a:endParaRPr>
          </a:p>
        </p:txBody>
      </p:sp>
      <p:sp>
        <p:nvSpPr>
          <p:cNvPr id="9" name="TextBox 8"/>
          <p:cNvSpPr txBox="1"/>
          <p:nvPr/>
        </p:nvSpPr>
        <p:spPr>
          <a:xfrm>
            <a:off x="6459045" y="5513257"/>
            <a:ext cx="1723550" cy="461665"/>
          </a:xfrm>
          <a:prstGeom prst="rect">
            <a:avLst/>
          </a:prstGeom>
          <a:noFill/>
        </p:spPr>
        <p:txBody>
          <a:bodyPr wrap="none" rtlCol="0">
            <a:spAutoFit/>
          </a:bodyPr>
          <a:lstStyle/>
          <a:p>
            <a:r>
              <a:rPr lang="zh-CN" altLang="en-US" sz="2400" dirty="0" smtClean="0">
                <a:solidFill>
                  <a:srgbClr val="0070C0"/>
                </a:solidFill>
                <a:latin typeface="SimHei" charset="0"/>
                <a:ea typeface="SimHei" charset="0"/>
                <a:cs typeface="SimHei" charset="0"/>
              </a:rPr>
              <a:t>自愿性中断</a:t>
            </a:r>
            <a:endParaRPr lang="en-US" sz="2400" dirty="0">
              <a:solidFill>
                <a:srgbClr val="0070C0"/>
              </a:solidFill>
              <a:latin typeface="SimHei" charset="0"/>
              <a:ea typeface="SimHei" charset="0"/>
              <a:cs typeface="SimHei" charset="0"/>
            </a:endParaRPr>
          </a:p>
        </p:txBody>
      </p:sp>
    </p:spTree>
    <p:extLst>
      <p:ext uri="{BB962C8B-B14F-4D97-AF65-F5344CB8AC3E}">
        <p14:creationId xmlns:p14="http://schemas.microsoft.com/office/powerpoint/2010/main" val="20428275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pPr eaLnBrk="1" hangingPunct="1"/>
            <a:fld id="{5D4E5BF4-566A-AF43-A8F1-E00EDD6BC7E3}" type="datetime1">
              <a:rPr lang="zh-CN" altLang="en-US" sz="1400">
                <a:solidFill>
                  <a:schemeClr val="tx2"/>
                </a:solidFill>
              </a:rPr>
              <a:pPr eaLnBrk="1" hangingPunct="1"/>
              <a:t>2019-9-9</a:t>
            </a:fld>
            <a:endParaRPr lang="en-US" altLang="zh-CN" sz="1400" dirty="0">
              <a:solidFill>
                <a:schemeClr val="tx2"/>
              </a:solidFill>
            </a:endParaRPr>
          </a:p>
        </p:txBody>
      </p:sp>
      <p:sp>
        <p:nvSpPr>
          <p:cNvPr id="28" name="灯片编号占位符 3"/>
          <p:cNvSpPr>
            <a:spLocks noGrp="1"/>
          </p:cNvSpPr>
          <p:nvPr>
            <p:ph type="sldNum" sz="quarter" idx="12"/>
          </p:nvPr>
        </p:nvSpPr>
        <p:spPr/>
        <p:txBody>
          <a:bodyPr/>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pPr eaLnBrk="1" hangingPunct="1"/>
            <a:fld id="{7A16D9A2-8019-1048-B320-EB5855B70D69}" type="slidenum">
              <a:rPr lang="zh-CN" altLang="en-US" sz="1400">
                <a:solidFill>
                  <a:srgbClr val="FFFFFF"/>
                </a:solidFill>
                <a:latin typeface="Franklin Gothic Book" charset="0"/>
                <a:ea typeface="幼圆" charset="0"/>
              </a:rPr>
              <a:pPr eaLnBrk="1" hangingPunct="1"/>
              <a:t>6</a:t>
            </a:fld>
            <a:endParaRPr lang="en-US" altLang="zh-CN" sz="1400">
              <a:solidFill>
                <a:srgbClr val="FFFFFF"/>
              </a:solidFill>
              <a:latin typeface="Franklin Gothic Book" charset="0"/>
              <a:ea typeface="幼圆" charset="0"/>
            </a:endParaRPr>
          </a:p>
        </p:txBody>
      </p:sp>
      <p:grpSp>
        <p:nvGrpSpPr>
          <p:cNvPr id="20485" name="Group 3"/>
          <p:cNvGrpSpPr>
            <a:grpSpLocks/>
          </p:cNvGrpSpPr>
          <p:nvPr/>
        </p:nvGrpSpPr>
        <p:grpSpPr bwMode="auto">
          <a:xfrm>
            <a:off x="213986" y="1524000"/>
            <a:ext cx="8930014" cy="3886200"/>
            <a:chOff x="946" y="1152"/>
            <a:chExt cx="3422" cy="2496"/>
          </a:xfrm>
        </p:grpSpPr>
        <p:sp>
          <p:nvSpPr>
            <p:cNvPr id="20487" name="Text Box 4"/>
            <p:cNvSpPr txBox="1">
              <a:spLocks noChangeArrowheads="1"/>
            </p:cNvSpPr>
            <p:nvPr/>
          </p:nvSpPr>
          <p:spPr bwMode="auto">
            <a:xfrm>
              <a:off x="946" y="2481"/>
              <a:ext cx="584" cy="28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r>
                <a:rPr lang="zh-CN" altLang="en-US" sz="2400" b="0">
                  <a:solidFill>
                    <a:srgbClr val="009900"/>
                  </a:solidFill>
                  <a:latin typeface="隶书" charset="0"/>
                  <a:ea typeface="隶书" charset="0"/>
                </a:rPr>
                <a:t>运行程序</a:t>
              </a:r>
            </a:p>
          </p:txBody>
        </p:sp>
        <p:sp>
          <p:nvSpPr>
            <p:cNvPr id="20488" name="Text Box 5"/>
            <p:cNvSpPr txBox="1">
              <a:spLocks noChangeArrowheads="1"/>
            </p:cNvSpPr>
            <p:nvPr/>
          </p:nvSpPr>
          <p:spPr bwMode="auto">
            <a:xfrm>
              <a:off x="1459" y="3301"/>
              <a:ext cx="732" cy="34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r>
                <a:rPr lang="zh-CN" altLang="en-US" sz="2400" b="0">
                  <a:solidFill>
                    <a:srgbClr val="009900"/>
                  </a:solidFill>
                  <a:latin typeface="隶书" charset="0"/>
                  <a:ea typeface="隶书" charset="0"/>
                </a:rPr>
                <a:t>中断处理程序</a:t>
              </a:r>
            </a:p>
          </p:txBody>
        </p:sp>
        <p:sp>
          <p:nvSpPr>
            <p:cNvPr id="20489" name="Text Box 6"/>
            <p:cNvSpPr txBox="1">
              <a:spLocks noChangeArrowheads="1"/>
            </p:cNvSpPr>
            <p:nvPr/>
          </p:nvSpPr>
          <p:spPr bwMode="auto">
            <a:xfrm>
              <a:off x="1459" y="2773"/>
              <a:ext cx="726" cy="26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r>
                <a:rPr lang="zh-CN" altLang="en-US" sz="2400" b="0">
                  <a:solidFill>
                    <a:srgbClr val="009900"/>
                  </a:solidFill>
                  <a:latin typeface="隶书" charset="0"/>
                  <a:ea typeface="隶书" charset="0"/>
                </a:rPr>
                <a:t>中断装置</a:t>
              </a:r>
            </a:p>
          </p:txBody>
        </p:sp>
        <p:sp>
          <p:nvSpPr>
            <p:cNvPr id="20490" name="Text Box 7"/>
            <p:cNvSpPr txBox="1">
              <a:spLocks noChangeArrowheads="1"/>
            </p:cNvSpPr>
            <p:nvPr/>
          </p:nvSpPr>
          <p:spPr bwMode="auto">
            <a:xfrm>
              <a:off x="3635" y="3301"/>
              <a:ext cx="733" cy="34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r>
                <a:rPr lang="zh-CN" altLang="en-US" sz="2400" b="0">
                  <a:solidFill>
                    <a:srgbClr val="009900"/>
                  </a:solidFill>
                  <a:latin typeface="隶书" charset="0"/>
                  <a:ea typeface="隶书" charset="0"/>
                </a:rPr>
                <a:t>中断处理程序</a:t>
              </a:r>
            </a:p>
          </p:txBody>
        </p:sp>
        <p:sp>
          <p:nvSpPr>
            <p:cNvPr id="20491" name="Text Box 8"/>
            <p:cNvSpPr txBox="1">
              <a:spLocks noChangeArrowheads="1"/>
            </p:cNvSpPr>
            <p:nvPr/>
          </p:nvSpPr>
          <p:spPr bwMode="auto">
            <a:xfrm>
              <a:off x="3635" y="2772"/>
              <a:ext cx="724" cy="26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r>
                <a:rPr lang="zh-CN" altLang="en-US" sz="2400" b="0">
                  <a:solidFill>
                    <a:srgbClr val="009900"/>
                  </a:solidFill>
                  <a:latin typeface="隶书" charset="0"/>
                  <a:ea typeface="隶书" charset="0"/>
                </a:rPr>
                <a:t>中断装置</a:t>
              </a:r>
            </a:p>
          </p:txBody>
        </p:sp>
        <p:sp>
          <p:nvSpPr>
            <p:cNvPr id="20492" name="Text Box 9"/>
            <p:cNvSpPr txBox="1">
              <a:spLocks noChangeArrowheads="1"/>
            </p:cNvSpPr>
            <p:nvPr/>
          </p:nvSpPr>
          <p:spPr bwMode="auto">
            <a:xfrm>
              <a:off x="1487" y="1152"/>
              <a:ext cx="112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r>
                <a:rPr lang="zh-CN" altLang="en-US" sz="2400" b="0">
                  <a:solidFill>
                    <a:srgbClr val="009900"/>
                  </a:solidFill>
                  <a:latin typeface="隶书" charset="0"/>
                  <a:ea typeface="隶书" charset="0"/>
                </a:rPr>
                <a:t>机器故障中断事件</a:t>
              </a:r>
            </a:p>
          </p:txBody>
        </p:sp>
        <p:sp>
          <p:nvSpPr>
            <p:cNvPr id="20493" name="Text Box 10"/>
            <p:cNvSpPr txBox="1">
              <a:spLocks noChangeArrowheads="1"/>
            </p:cNvSpPr>
            <p:nvPr/>
          </p:nvSpPr>
          <p:spPr bwMode="auto">
            <a:xfrm>
              <a:off x="1558" y="1412"/>
              <a:ext cx="991"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r>
                <a:rPr lang="zh-CN" altLang="en-US" sz="2400" b="0">
                  <a:solidFill>
                    <a:srgbClr val="009900"/>
                  </a:solidFill>
                  <a:latin typeface="隶书" charset="0"/>
                  <a:ea typeface="隶书" charset="0"/>
                </a:rPr>
                <a:t>程序性中断事件</a:t>
              </a:r>
            </a:p>
          </p:txBody>
        </p:sp>
        <p:sp>
          <p:nvSpPr>
            <p:cNvPr id="20494" name="Text Box 11"/>
            <p:cNvSpPr txBox="1">
              <a:spLocks noChangeArrowheads="1"/>
            </p:cNvSpPr>
            <p:nvPr/>
          </p:nvSpPr>
          <p:spPr bwMode="auto">
            <a:xfrm>
              <a:off x="1917" y="1931"/>
              <a:ext cx="80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r>
                <a:rPr lang="zh-CN" altLang="en-US" sz="2400" b="0">
                  <a:solidFill>
                    <a:srgbClr val="009900"/>
                  </a:solidFill>
                  <a:latin typeface="隶书" charset="0"/>
                  <a:ea typeface="隶书" charset="0"/>
                </a:rPr>
                <a:t>外部中断事件</a:t>
              </a:r>
            </a:p>
          </p:txBody>
        </p:sp>
        <p:sp>
          <p:nvSpPr>
            <p:cNvPr id="20495" name="Text Box 12"/>
            <p:cNvSpPr txBox="1">
              <a:spLocks noChangeArrowheads="1"/>
            </p:cNvSpPr>
            <p:nvPr/>
          </p:nvSpPr>
          <p:spPr bwMode="auto">
            <a:xfrm>
              <a:off x="1764" y="1671"/>
              <a:ext cx="1277"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r>
                <a:rPr lang="zh-CN" altLang="en-US" sz="2400" b="0">
                  <a:solidFill>
                    <a:srgbClr val="009900"/>
                  </a:solidFill>
                  <a:latin typeface="隶书" charset="0"/>
                  <a:ea typeface="隶书" charset="0"/>
                </a:rPr>
                <a:t>输入输出中断事件</a:t>
              </a:r>
            </a:p>
          </p:txBody>
        </p:sp>
        <p:sp>
          <p:nvSpPr>
            <p:cNvPr id="20496" name="Line 13"/>
            <p:cNvSpPr>
              <a:spLocks noChangeShapeType="1"/>
            </p:cNvSpPr>
            <p:nvPr/>
          </p:nvSpPr>
          <p:spPr bwMode="auto">
            <a:xfrm>
              <a:off x="1574" y="1346"/>
              <a:ext cx="0" cy="142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0497" name="Line 14"/>
            <p:cNvSpPr>
              <a:spLocks noChangeShapeType="1"/>
            </p:cNvSpPr>
            <p:nvPr/>
          </p:nvSpPr>
          <p:spPr bwMode="auto">
            <a:xfrm>
              <a:off x="1727" y="1605"/>
              <a:ext cx="0" cy="116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0498" name="Line 15"/>
            <p:cNvSpPr>
              <a:spLocks noChangeShapeType="1"/>
            </p:cNvSpPr>
            <p:nvPr/>
          </p:nvSpPr>
          <p:spPr bwMode="auto">
            <a:xfrm>
              <a:off x="1879" y="1865"/>
              <a:ext cx="0" cy="90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0499" name="Line 16"/>
            <p:cNvSpPr>
              <a:spLocks noChangeShapeType="1"/>
            </p:cNvSpPr>
            <p:nvPr/>
          </p:nvSpPr>
          <p:spPr bwMode="auto">
            <a:xfrm>
              <a:off x="2032" y="2123"/>
              <a:ext cx="0" cy="64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nvGrpSpPr>
            <p:cNvPr id="20500" name="Group 17"/>
            <p:cNvGrpSpPr>
              <a:grpSpLocks/>
            </p:cNvGrpSpPr>
            <p:nvPr/>
          </p:nvGrpSpPr>
          <p:grpSpPr bwMode="auto">
            <a:xfrm>
              <a:off x="2833" y="1906"/>
              <a:ext cx="724" cy="603"/>
              <a:chOff x="6011" y="2098"/>
              <a:chExt cx="1351" cy="624"/>
            </a:xfrm>
          </p:grpSpPr>
          <p:sp>
            <p:nvSpPr>
              <p:cNvPr id="20506" name="Text Box 18"/>
              <p:cNvSpPr txBox="1">
                <a:spLocks noChangeArrowheads="1"/>
              </p:cNvSpPr>
              <p:nvPr/>
            </p:nvSpPr>
            <p:spPr bwMode="auto">
              <a:xfrm>
                <a:off x="6011" y="2098"/>
                <a:ext cx="1351" cy="3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r>
                  <a:rPr lang="zh-CN" altLang="en-US" sz="2400" b="0">
                    <a:solidFill>
                      <a:srgbClr val="009900"/>
                    </a:solidFill>
                    <a:latin typeface="隶书" charset="0"/>
                    <a:ea typeface="隶书" charset="0"/>
                  </a:rPr>
                  <a:t>运行程序</a:t>
                </a:r>
              </a:p>
            </p:txBody>
          </p:sp>
          <p:sp>
            <p:nvSpPr>
              <p:cNvPr id="20507" name="Text Box 19"/>
              <p:cNvSpPr txBox="1">
                <a:spLocks noChangeArrowheads="1"/>
              </p:cNvSpPr>
              <p:nvPr/>
            </p:nvSpPr>
            <p:spPr bwMode="auto">
              <a:xfrm>
                <a:off x="6011" y="2410"/>
                <a:ext cx="1351" cy="3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r>
                  <a:rPr lang="zh-CN" altLang="en-US" sz="2400" b="0">
                    <a:solidFill>
                      <a:srgbClr val="009900"/>
                    </a:solidFill>
                    <a:latin typeface="隶书" charset="0"/>
                    <a:ea typeface="隶书" charset="0"/>
                  </a:rPr>
                  <a:t>访管指令</a:t>
                </a:r>
              </a:p>
            </p:txBody>
          </p:sp>
        </p:grpSp>
        <p:sp>
          <p:nvSpPr>
            <p:cNvPr id="20501" name="Line 20"/>
            <p:cNvSpPr>
              <a:spLocks noChangeShapeType="1"/>
            </p:cNvSpPr>
            <p:nvPr/>
          </p:nvSpPr>
          <p:spPr bwMode="auto">
            <a:xfrm flipH="1">
              <a:off x="1448" y="2772"/>
              <a:ext cx="87" cy="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0502" name="Line 21"/>
            <p:cNvSpPr>
              <a:spLocks noChangeShapeType="1"/>
            </p:cNvSpPr>
            <p:nvPr/>
          </p:nvSpPr>
          <p:spPr bwMode="auto">
            <a:xfrm>
              <a:off x="1803" y="3037"/>
              <a:ext cx="0" cy="26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0503" name="Line 22"/>
            <p:cNvSpPr>
              <a:spLocks noChangeShapeType="1"/>
            </p:cNvSpPr>
            <p:nvPr/>
          </p:nvSpPr>
          <p:spPr bwMode="auto">
            <a:xfrm>
              <a:off x="4016" y="3037"/>
              <a:ext cx="0" cy="26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0504" name="Line 23"/>
            <p:cNvSpPr>
              <a:spLocks noChangeShapeType="1"/>
            </p:cNvSpPr>
            <p:nvPr/>
          </p:nvSpPr>
          <p:spPr bwMode="auto">
            <a:xfrm>
              <a:off x="4016" y="2350"/>
              <a:ext cx="0" cy="42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0505" name="Line 24"/>
            <p:cNvSpPr>
              <a:spLocks noChangeShapeType="1"/>
            </p:cNvSpPr>
            <p:nvPr/>
          </p:nvSpPr>
          <p:spPr bwMode="auto">
            <a:xfrm flipH="1">
              <a:off x="3557" y="2350"/>
              <a:ext cx="45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20486" name="Rectangle 25"/>
          <p:cNvSpPr>
            <a:spLocks noChangeArrowheads="1"/>
          </p:cNvSpPr>
          <p:nvPr/>
        </p:nvSpPr>
        <p:spPr bwMode="auto">
          <a:xfrm>
            <a:off x="1737986" y="5889437"/>
            <a:ext cx="61463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pPr algn="l" eaLnBrk="1" hangingPunct="1"/>
            <a:r>
              <a:rPr lang="zh-CN" altLang="en-US" sz="2400" dirty="0">
                <a:solidFill>
                  <a:srgbClr val="00B0F0"/>
                </a:solidFill>
                <a:latin typeface="隶书" charset="0"/>
                <a:ea typeface="隶书" charset="0"/>
              </a:rPr>
              <a:t>按照中断性质与激活方式</a:t>
            </a:r>
            <a:r>
              <a:rPr lang="zh-CN" altLang="en-US" sz="2400" dirty="0" smtClean="0">
                <a:solidFill>
                  <a:srgbClr val="00B0F0"/>
                </a:solidFill>
                <a:latin typeface="隶书" charset="0"/>
                <a:ea typeface="隶书" charset="0"/>
              </a:rPr>
              <a:t>分类 </a:t>
            </a:r>
            <a:r>
              <a:rPr lang="en-US" altLang="zh-CN" sz="2400" dirty="0" smtClean="0">
                <a:solidFill>
                  <a:srgbClr val="00B0F0"/>
                </a:solidFill>
                <a:latin typeface="隶书" charset="0"/>
                <a:ea typeface="隶书" charset="0"/>
              </a:rPr>
              <a:t>(IBM</a:t>
            </a:r>
            <a:r>
              <a:rPr lang="zh-CN" altLang="en-US" sz="2400" dirty="0" smtClean="0">
                <a:solidFill>
                  <a:srgbClr val="00B0F0"/>
                </a:solidFill>
                <a:latin typeface="隶书" charset="0"/>
                <a:ea typeface="隶书" charset="0"/>
              </a:rPr>
              <a:t>大型机</a:t>
            </a:r>
            <a:r>
              <a:rPr lang="en-US" altLang="zh-CN" sz="2400" dirty="0" smtClean="0">
                <a:solidFill>
                  <a:srgbClr val="00B0F0"/>
                </a:solidFill>
                <a:latin typeface="隶书" charset="0"/>
                <a:ea typeface="隶书" charset="0"/>
              </a:rPr>
              <a:t>)</a:t>
            </a:r>
            <a:r>
              <a:rPr kumimoji="1" lang="zh-CN" altLang="en-US" sz="2400" dirty="0" smtClean="0">
                <a:solidFill>
                  <a:srgbClr val="00B0F0"/>
                </a:solidFill>
                <a:latin typeface="Times New Roman" charset="0"/>
                <a:ea typeface="宋体" charset="0"/>
              </a:rPr>
              <a:t> </a:t>
            </a:r>
            <a:endParaRPr kumimoji="1" lang="zh-CN" altLang="en-US" sz="2400" dirty="0">
              <a:solidFill>
                <a:srgbClr val="00B0F0"/>
              </a:solidFill>
              <a:latin typeface="Times New Roman" charset="0"/>
              <a:ea typeface="宋体" charset="0"/>
            </a:endParaRPr>
          </a:p>
        </p:txBody>
      </p:sp>
      <p:sp>
        <p:nvSpPr>
          <p:cNvPr id="30" name="Title 1"/>
          <p:cNvSpPr txBox="1">
            <a:spLocks/>
          </p:cNvSpPr>
          <p:nvPr/>
        </p:nvSpPr>
        <p:spPr>
          <a:xfrm>
            <a:off x="876300" y="823089"/>
            <a:ext cx="7772400" cy="1143000"/>
          </a:xfrm>
          <a:prstGeom prst="rect">
            <a:avLst/>
          </a:prstGeom>
        </p:spPr>
        <p:txBody>
          <a:bodyPr/>
          <a:lstStyle>
            <a:lvl1pPr algn="l" rtl="0" eaLnBrk="1" fontAlgn="base" hangingPunct="1">
              <a:spcBef>
                <a:spcPct val="0"/>
              </a:spcBef>
              <a:spcAft>
                <a:spcPct val="0"/>
              </a:spcAft>
              <a:defRPr sz="4000" kern="1200">
                <a:solidFill>
                  <a:schemeClr val="tx2"/>
                </a:solidFill>
                <a:latin typeface="SimHei" charset="0"/>
                <a:ea typeface="SimHei" charset="0"/>
                <a:cs typeface="SimHei" charset="0"/>
              </a:defRPr>
            </a:lvl1pPr>
            <a:lvl2pPr algn="l" rtl="0" eaLnBrk="1" fontAlgn="base" hangingPunct="1">
              <a:spcBef>
                <a:spcPct val="0"/>
              </a:spcBef>
              <a:spcAft>
                <a:spcPct val="0"/>
              </a:spcAft>
              <a:defRPr sz="4000">
                <a:solidFill>
                  <a:schemeClr val="tx2"/>
                </a:solidFill>
                <a:latin typeface="Franklin Gothic Book" pitchFamily="34" charset="0"/>
                <a:ea typeface="幼圆" pitchFamily="49" charset="-122"/>
              </a:defRPr>
            </a:lvl2pPr>
            <a:lvl3pPr algn="l" rtl="0" eaLnBrk="1" fontAlgn="base" hangingPunct="1">
              <a:spcBef>
                <a:spcPct val="0"/>
              </a:spcBef>
              <a:spcAft>
                <a:spcPct val="0"/>
              </a:spcAft>
              <a:defRPr sz="4000">
                <a:solidFill>
                  <a:schemeClr val="tx2"/>
                </a:solidFill>
                <a:latin typeface="Franklin Gothic Book" pitchFamily="34" charset="0"/>
                <a:ea typeface="幼圆" pitchFamily="49" charset="-122"/>
              </a:defRPr>
            </a:lvl3pPr>
            <a:lvl4pPr algn="l" rtl="0" eaLnBrk="1" fontAlgn="base" hangingPunct="1">
              <a:spcBef>
                <a:spcPct val="0"/>
              </a:spcBef>
              <a:spcAft>
                <a:spcPct val="0"/>
              </a:spcAft>
              <a:defRPr sz="4000">
                <a:solidFill>
                  <a:schemeClr val="tx2"/>
                </a:solidFill>
                <a:latin typeface="Franklin Gothic Book" pitchFamily="34" charset="0"/>
                <a:ea typeface="幼圆" pitchFamily="49" charset="-122"/>
              </a:defRPr>
            </a:lvl4pPr>
            <a:lvl5pPr algn="l" rtl="0" eaLnBrk="1" fontAlgn="base" hangingPunct="1">
              <a:spcBef>
                <a:spcPct val="0"/>
              </a:spcBef>
              <a:spcAft>
                <a:spcPct val="0"/>
              </a:spcAft>
              <a:defRPr sz="4000">
                <a:solidFill>
                  <a:schemeClr val="tx2"/>
                </a:solidFill>
                <a:latin typeface="Franklin Gothic Book" pitchFamily="34" charset="0"/>
                <a:ea typeface="幼圆" pitchFamily="49" charset="-122"/>
              </a:defRPr>
            </a:lvl5pPr>
            <a:lvl6pPr marL="457200" algn="l" rtl="0" eaLnBrk="1" fontAlgn="base" hangingPunct="1">
              <a:spcBef>
                <a:spcPct val="0"/>
              </a:spcBef>
              <a:spcAft>
                <a:spcPct val="0"/>
              </a:spcAft>
              <a:defRPr sz="4000">
                <a:solidFill>
                  <a:schemeClr val="tx2"/>
                </a:solidFill>
                <a:latin typeface="Franklin Gothic Book" pitchFamily="34" charset="0"/>
                <a:ea typeface="幼圆" pitchFamily="49" charset="-122"/>
              </a:defRPr>
            </a:lvl6pPr>
            <a:lvl7pPr marL="914400" algn="l" rtl="0" eaLnBrk="1" fontAlgn="base" hangingPunct="1">
              <a:spcBef>
                <a:spcPct val="0"/>
              </a:spcBef>
              <a:spcAft>
                <a:spcPct val="0"/>
              </a:spcAft>
              <a:defRPr sz="4000">
                <a:solidFill>
                  <a:schemeClr val="tx2"/>
                </a:solidFill>
                <a:latin typeface="Franklin Gothic Book" pitchFamily="34" charset="0"/>
                <a:ea typeface="幼圆" pitchFamily="49" charset="-122"/>
              </a:defRPr>
            </a:lvl7pPr>
            <a:lvl8pPr marL="1371600" algn="l" rtl="0" eaLnBrk="1" fontAlgn="base" hangingPunct="1">
              <a:spcBef>
                <a:spcPct val="0"/>
              </a:spcBef>
              <a:spcAft>
                <a:spcPct val="0"/>
              </a:spcAft>
              <a:defRPr sz="4000">
                <a:solidFill>
                  <a:schemeClr val="tx2"/>
                </a:solidFill>
                <a:latin typeface="Franklin Gothic Book" pitchFamily="34" charset="0"/>
                <a:ea typeface="幼圆" pitchFamily="49" charset="-122"/>
              </a:defRPr>
            </a:lvl8pPr>
            <a:lvl9pPr marL="1828800" algn="l" rtl="0" eaLnBrk="1" fontAlgn="base" hangingPunct="1">
              <a:spcBef>
                <a:spcPct val="0"/>
              </a:spcBef>
              <a:spcAft>
                <a:spcPct val="0"/>
              </a:spcAft>
              <a:defRPr sz="4000">
                <a:solidFill>
                  <a:schemeClr val="tx2"/>
                </a:solidFill>
                <a:latin typeface="Franklin Gothic Book" pitchFamily="34" charset="0"/>
                <a:ea typeface="幼圆" pitchFamily="49" charset="-122"/>
              </a:defRPr>
            </a:lvl9pPr>
          </a:lstStyle>
          <a:p>
            <a:r>
              <a:rPr lang="en-US" altLang="zh-CN" dirty="0"/>
              <a:t>2.2.2</a:t>
            </a:r>
            <a:r>
              <a:rPr lang="zh-CN" altLang="en-US" dirty="0"/>
              <a:t> </a:t>
            </a:r>
            <a:r>
              <a:rPr lang="zh-CN" altLang="en-US" b="0" dirty="0" smtClean="0"/>
              <a:t>中断源分类 </a:t>
            </a:r>
            <a:r>
              <a:rPr lang="en-US" altLang="zh-CN" b="0" dirty="0" smtClean="0"/>
              <a:t>(1)</a:t>
            </a:r>
            <a:endParaRPr lang="en-US" b="0" dirty="0"/>
          </a:p>
        </p:txBody>
      </p:sp>
    </p:spTree>
    <p:extLst>
      <p:ext uri="{BB962C8B-B14F-4D97-AF65-F5344CB8AC3E}">
        <p14:creationId xmlns:p14="http://schemas.microsoft.com/office/powerpoint/2010/main" val="1374974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2.2.2</a:t>
            </a:r>
            <a:r>
              <a:rPr lang="zh-CN" altLang="en-US" dirty="0"/>
              <a:t> </a:t>
            </a:r>
            <a:r>
              <a:rPr lang="zh-CN" altLang="en-US" dirty="0" smtClean="0"/>
              <a:t>中断源分类</a:t>
            </a:r>
            <a:r>
              <a:rPr lang="en-US" altLang="zh-CN" dirty="0" smtClean="0"/>
              <a:t> (2)</a:t>
            </a:r>
            <a:endParaRPr lang="en-US" dirty="0"/>
          </a:p>
        </p:txBody>
      </p:sp>
      <p:sp>
        <p:nvSpPr>
          <p:cNvPr id="3" name="Content Placeholder 2"/>
          <p:cNvSpPr>
            <a:spLocks noGrp="1"/>
          </p:cNvSpPr>
          <p:nvPr>
            <p:ph sz="quarter" idx="1"/>
          </p:nvPr>
        </p:nvSpPr>
        <p:spPr/>
        <p:txBody>
          <a:bodyPr/>
          <a:lstStyle/>
          <a:p>
            <a:r>
              <a:rPr lang="zh-CN" altLang="en-US" dirty="0" smtClean="0">
                <a:solidFill>
                  <a:srgbClr val="FF0000"/>
                </a:solidFill>
              </a:rPr>
              <a:t>按中断事件性质和激活方式 </a:t>
            </a:r>
            <a:r>
              <a:rPr lang="zh-CN" altLang="en-US" dirty="0" smtClean="0">
                <a:solidFill>
                  <a:srgbClr val="00B0F0"/>
                </a:solidFill>
              </a:rPr>
              <a:t>（</a:t>
            </a:r>
            <a:r>
              <a:rPr lang="en-US" altLang="zh-CN" dirty="0" smtClean="0">
                <a:solidFill>
                  <a:srgbClr val="00B0F0"/>
                </a:solidFill>
              </a:rPr>
              <a:t>IBM</a:t>
            </a:r>
            <a:r>
              <a:rPr lang="zh-CN" altLang="en-US" dirty="0" smtClean="0">
                <a:solidFill>
                  <a:srgbClr val="00B0F0"/>
                </a:solidFill>
              </a:rPr>
              <a:t> 大型机）</a:t>
            </a:r>
          </a:p>
          <a:p>
            <a:pPr lvl="1"/>
            <a:r>
              <a:rPr lang="zh-CN" altLang="en-US" dirty="0" smtClean="0"/>
              <a:t>强迫性中断 </a:t>
            </a:r>
            <a:r>
              <a:rPr lang="en-US" altLang="zh-CN" dirty="0" smtClean="0"/>
              <a:t>/</a:t>
            </a:r>
            <a:r>
              <a:rPr lang="zh-CN" altLang="en-US" dirty="0" smtClean="0"/>
              <a:t> 自愿性中断</a:t>
            </a:r>
          </a:p>
          <a:p>
            <a:pPr lvl="1"/>
            <a:endParaRPr lang="zh-CN" altLang="en-US" dirty="0" smtClean="0"/>
          </a:p>
          <a:p>
            <a:r>
              <a:rPr lang="zh-CN" altLang="en-US" dirty="0" smtClean="0">
                <a:solidFill>
                  <a:srgbClr val="FF0000"/>
                </a:solidFill>
              </a:rPr>
              <a:t>按中断事件来源和实现手段 </a:t>
            </a:r>
            <a:r>
              <a:rPr lang="zh-CN" altLang="en-US" dirty="0" smtClean="0">
                <a:solidFill>
                  <a:srgbClr val="00B0F0"/>
                </a:solidFill>
              </a:rPr>
              <a:t>（</a:t>
            </a:r>
            <a:r>
              <a:rPr lang="en-US" altLang="zh-CN" dirty="0" smtClean="0">
                <a:solidFill>
                  <a:srgbClr val="00B0F0"/>
                </a:solidFill>
              </a:rPr>
              <a:t>Intel x86 PC</a:t>
            </a:r>
            <a:r>
              <a:rPr lang="zh-CN" altLang="en-US" dirty="0" smtClean="0">
                <a:solidFill>
                  <a:srgbClr val="00B0F0"/>
                </a:solidFill>
              </a:rPr>
              <a:t>）</a:t>
            </a:r>
            <a:endParaRPr lang="zh-CN" altLang="en-US" dirty="0">
              <a:solidFill>
                <a:srgbClr val="FF0000"/>
              </a:solidFill>
            </a:endParaRPr>
          </a:p>
          <a:p>
            <a:pPr lvl="1"/>
            <a:r>
              <a:rPr lang="zh-CN" altLang="en-US" dirty="0" smtClean="0"/>
              <a:t>硬中断</a:t>
            </a:r>
          </a:p>
          <a:p>
            <a:pPr lvl="2"/>
            <a:r>
              <a:rPr lang="zh-CN" altLang="en-US" dirty="0" smtClean="0"/>
              <a:t>外中断（异步中断</a:t>
            </a:r>
            <a:r>
              <a:rPr lang="en-US" altLang="zh-CN" dirty="0" smtClean="0"/>
              <a:t>/</a:t>
            </a:r>
            <a:r>
              <a:rPr lang="zh-CN" altLang="en-US" dirty="0" smtClean="0"/>
              <a:t>中断）</a:t>
            </a:r>
          </a:p>
          <a:p>
            <a:pPr lvl="2"/>
            <a:r>
              <a:rPr lang="zh-CN" altLang="en-US" dirty="0" smtClean="0"/>
              <a:t>内中断（同步中断</a:t>
            </a:r>
            <a:r>
              <a:rPr lang="en-US" altLang="zh-CN" dirty="0" smtClean="0"/>
              <a:t>/</a:t>
            </a:r>
            <a:r>
              <a:rPr lang="zh-CN" altLang="en-US" dirty="0" smtClean="0"/>
              <a:t>异常）</a:t>
            </a:r>
          </a:p>
          <a:p>
            <a:pPr lvl="1"/>
            <a:r>
              <a:rPr lang="zh-CN" altLang="en-US" dirty="0" smtClean="0"/>
              <a:t>软中断</a:t>
            </a:r>
          </a:p>
          <a:p>
            <a:pPr lvl="2"/>
            <a:r>
              <a:rPr lang="zh-CN" altLang="en-US" dirty="0" smtClean="0"/>
              <a:t>信号</a:t>
            </a:r>
          </a:p>
          <a:p>
            <a:pPr lvl="2"/>
            <a:r>
              <a:rPr lang="zh-CN" altLang="en-US" dirty="0" smtClean="0"/>
              <a:t>软件中断</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2019-9-9</a:t>
            </a:fld>
            <a:endParaRPr lang="en-US" altLang="zh-CN"/>
          </a:p>
        </p:txBody>
      </p:sp>
      <p:sp>
        <p:nvSpPr>
          <p:cNvPr id="5" name="Slide Number Placeholder 4"/>
          <p:cNvSpPr>
            <a:spLocks noGrp="1"/>
          </p:cNvSpPr>
          <p:nvPr>
            <p:ph type="sldNum" sz="quarter" idx="12"/>
          </p:nvPr>
        </p:nvSpPr>
        <p:spPr/>
        <p:txBody>
          <a:bodyPr/>
          <a:lstStyle/>
          <a:p>
            <a:fld id="{F62EDCE7-4321-DC4E-9B93-383D46278C24}" type="slidenum">
              <a:rPr lang="zh-CN" altLang="en-US" smtClean="0"/>
              <a:pPr/>
              <a:t>7</a:t>
            </a:fld>
            <a:endParaRPr lang="en-US" altLang="zh-CN"/>
          </a:p>
        </p:txBody>
      </p:sp>
    </p:spTree>
    <p:extLst>
      <p:ext uri="{BB962C8B-B14F-4D97-AF65-F5344CB8AC3E}">
        <p14:creationId xmlns:p14="http://schemas.microsoft.com/office/powerpoint/2010/main" val="120812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2.2.2</a:t>
            </a:r>
            <a:r>
              <a:rPr lang="zh-CN" altLang="en-US" dirty="0"/>
              <a:t> </a:t>
            </a:r>
            <a:r>
              <a:rPr lang="en-US" altLang="zh-CN" dirty="0" smtClean="0"/>
              <a:t>(3) </a:t>
            </a:r>
            <a:r>
              <a:rPr lang="zh-CN" altLang="en-US" dirty="0" smtClean="0"/>
              <a:t>硬中断</a:t>
            </a:r>
            <a:endParaRPr lang="en-US" dirty="0"/>
          </a:p>
        </p:txBody>
      </p:sp>
      <p:sp>
        <p:nvSpPr>
          <p:cNvPr id="3" name="Content Placeholder 2"/>
          <p:cNvSpPr>
            <a:spLocks noGrp="1"/>
          </p:cNvSpPr>
          <p:nvPr>
            <p:ph sz="quarter" idx="1"/>
          </p:nvPr>
        </p:nvSpPr>
        <p:spPr/>
        <p:txBody>
          <a:bodyPr/>
          <a:lstStyle/>
          <a:p>
            <a:r>
              <a:rPr lang="zh-CN" altLang="en-US" dirty="0" smtClean="0"/>
              <a:t> 由硬件设施来产生的中断请求</a:t>
            </a:r>
          </a:p>
          <a:p>
            <a:pPr lvl="1"/>
            <a:r>
              <a:rPr lang="zh-CN" altLang="en-US" dirty="0" smtClean="0"/>
              <a:t> 外中断（异步中断</a:t>
            </a:r>
            <a:r>
              <a:rPr lang="en-US" altLang="zh-CN" dirty="0" smtClean="0"/>
              <a:t>/</a:t>
            </a:r>
            <a:r>
              <a:rPr lang="zh-CN" altLang="en-US" dirty="0" smtClean="0"/>
              <a:t>中断）：</a:t>
            </a:r>
            <a:r>
              <a:rPr lang="zh-CN" altLang="en-US" sz="2000" dirty="0" smtClean="0"/>
              <a:t>来自处理器和主存之外</a:t>
            </a:r>
            <a:endParaRPr lang="zh-CN" altLang="en-US" dirty="0" smtClean="0"/>
          </a:p>
          <a:p>
            <a:pPr lvl="2"/>
            <a:r>
              <a:rPr lang="zh-CN" altLang="en-US" dirty="0" smtClean="0"/>
              <a:t>与当前程序无关，不可确定事件的发生时间</a:t>
            </a:r>
          </a:p>
          <a:p>
            <a:pPr lvl="2"/>
            <a:r>
              <a:rPr lang="zh-CN" altLang="en-US" dirty="0" smtClean="0"/>
              <a:t>细分为 可屏蔽中断和不可屏蔽中断，具体不同优先级</a:t>
            </a:r>
          </a:p>
          <a:p>
            <a:pPr lvl="2"/>
            <a:r>
              <a:rPr lang="zh-CN" altLang="en-US" dirty="0" smtClean="0">
                <a:solidFill>
                  <a:srgbClr val="00B0F0"/>
                </a:solidFill>
              </a:rPr>
              <a:t>时钟中断，键盘中断，它机中断，设备中断</a:t>
            </a:r>
            <a:r>
              <a:rPr lang="en-US" altLang="zh-CN" dirty="0" smtClean="0">
                <a:solidFill>
                  <a:srgbClr val="00B0F0"/>
                </a:solidFill>
              </a:rPr>
              <a:t> …</a:t>
            </a:r>
            <a:endParaRPr lang="zh-CN" altLang="en-US" dirty="0" smtClean="0">
              <a:solidFill>
                <a:srgbClr val="00B0F0"/>
              </a:solidFill>
            </a:endParaRPr>
          </a:p>
          <a:p>
            <a:pPr lvl="2"/>
            <a:endParaRPr lang="zh-CN" altLang="en-US" dirty="0" smtClean="0"/>
          </a:p>
          <a:p>
            <a:pPr lvl="1"/>
            <a:r>
              <a:rPr lang="zh-CN" altLang="en-US" dirty="0" smtClean="0"/>
              <a:t>内中断（同步中断</a:t>
            </a:r>
            <a:r>
              <a:rPr lang="en-US" altLang="zh-CN" dirty="0" smtClean="0"/>
              <a:t>/</a:t>
            </a:r>
            <a:r>
              <a:rPr lang="zh-CN" altLang="en-US" dirty="0" smtClean="0"/>
              <a:t>异常）：来自处理器内部的</a:t>
            </a:r>
          </a:p>
          <a:p>
            <a:pPr lvl="2"/>
            <a:r>
              <a:rPr lang="zh-CN" altLang="en-US" dirty="0" smtClean="0"/>
              <a:t>在程序执行过程中产生</a:t>
            </a:r>
          </a:p>
          <a:p>
            <a:pPr lvl="2"/>
            <a:r>
              <a:rPr lang="zh-CN" altLang="en-US" dirty="0" smtClean="0"/>
              <a:t>不可屏蔽，需要立刻响应</a:t>
            </a:r>
          </a:p>
          <a:p>
            <a:pPr lvl="2"/>
            <a:r>
              <a:rPr lang="zh-CN" altLang="en-US" dirty="0" smtClean="0">
                <a:solidFill>
                  <a:srgbClr val="00B0F0"/>
                </a:solidFill>
              </a:rPr>
              <a:t>硬件</a:t>
            </a:r>
            <a:r>
              <a:rPr lang="zh-CN" altLang="en-US" dirty="0">
                <a:solidFill>
                  <a:srgbClr val="00B0F0"/>
                </a:solidFill>
              </a:rPr>
              <a:t>故障</a:t>
            </a:r>
            <a:r>
              <a:rPr lang="zh-CN" altLang="en-US" dirty="0" smtClean="0">
                <a:solidFill>
                  <a:srgbClr val="00B0F0"/>
                </a:solidFill>
              </a:rPr>
              <a:t>：电源失效，奇偶校验错误 </a:t>
            </a:r>
            <a:r>
              <a:rPr lang="en-US" altLang="zh-CN" dirty="0" smtClean="0">
                <a:solidFill>
                  <a:srgbClr val="00B0F0"/>
                </a:solidFill>
              </a:rPr>
              <a:t>…</a:t>
            </a:r>
            <a:endParaRPr lang="zh-CN" altLang="en-US" dirty="0" smtClean="0">
              <a:solidFill>
                <a:srgbClr val="00B0F0"/>
              </a:solidFill>
            </a:endParaRPr>
          </a:p>
          <a:p>
            <a:pPr lvl="2"/>
            <a:r>
              <a:rPr lang="zh-CN" altLang="en-US" dirty="0" smtClean="0">
                <a:solidFill>
                  <a:srgbClr val="00B0F0"/>
                </a:solidFill>
              </a:rPr>
              <a:t>程序性</a:t>
            </a:r>
            <a:r>
              <a:rPr lang="zh-CN" altLang="en-US" dirty="0">
                <a:solidFill>
                  <a:srgbClr val="00B0F0"/>
                </a:solidFill>
              </a:rPr>
              <a:t>异常：非法操作，地址越界，除数为</a:t>
            </a:r>
            <a:r>
              <a:rPr lang="en-US" altLang="zh-CN" dirty="0" smtClean="0">
                <a:solidFill>
                  <a:srgbClr val="00B0F0"/>
                </a:solidFill>
              </a:rPr>
              <a:t>0</a:t>
            </a:r>
            <a:r>
              <a:rPr lang="zh-CN" altLang="en-US" dirty="0" smtClean="0">
                <a:solidFill>
                  <a:srgbClr val="00B0F0"/>
                </a:solidFill>
              </a:rPr>
              <a:t> </a:t>
            </a:r>
            <a:r>
              <a:rPr lang="en-US" altLang="zh-CN" dirty="0" smtClean="0">
                <a:solidFill>
                  <a:srgbClr val="00B0F0"/>
                </a:solidFill>
              </a:rPr>
              <a:t>…</a:t>
            </a:r>
            <a:endParaRPr lang="zh-CN" altLang="en-US" dirty="0">
              <a:solidFill>
                <a:srgbClr val="00B0F0"/>
              </a:solidFill>
            </a:endParaRPr>
          </a:p>
          <a:p>
            <a:pPr lvl="2"/>
            <a:r>
              <a:rPr lang="zh-CN" altLang="en-US" dirty="0" smtClean="0">
                <a:solidFill>
                  <a:srgbClr val="00B0F0"/>
                </a:solidFill>
              </a:rPr>
              <a:t>访管</a:t>
            </a:r>
            <a:r>
              <a:rPr lang="zh-CN" altLang="en-US" dirty="0">
                <a:solidFill>
                  <a:srgbClr val="00B0F0"/>
                </a:solidFill>
              </a:rPr>
              <a:t>中断</a:t>
            </a:r>
            <a:r>
              <a:rPr lang="zh-CN" altLang="en-US" dirty="0" smtClean="0">
                <a:solidFill>
                  <a:srgbClr val="00B0F0"/>
                </a:solidFill>
              </a:rPr>
              <a:t>：执行系统调用</a:t>
            </a:r>
            <a:r>
              <a:rPr lang="en-US" altLang="zh-CN" dirty="0" smtClean="0">
                <a:solidFill>
                  <a:srgbClr val="00B0F0"/>
                </a:solidFill>
              </a:rPr>
              <a:t> …</a:t>
            </a:r>
            <a:endParaRPr lang="zh-CN" altLang="en-US" dirty="0">
              <a:solidFill>
                <a:srgbClr val="00B0F0"/>
              </a:solidFill>
            </a:endParaRPr>
          </a:p>
          <a:p>
            <a:pPr lvl="2"/>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2019-9-9</a:t>
            </a:fld>
            <a:endParaRPr lang="en-US" altLang="zh-CN"/>
          </a:p>
        </p:txBody>
      </p:sp>
      <p:sp>
        <p:nvSpPr>
          <p:cNvPr id="5" name="Slide Number Placeholder 4"/>
          <p:cNvSpPr>
            <a:spLocks noGrp="1"/>
          </p:cNvSpPr>
          <p:nvPr>
            <p:ph type="sldNum" sz="quarter" idx="12"/>
          </p:nvPr>
        </p:nvSpPr>
        <p:spPr/>
        <p:txBody>
          <a:bodyPr/>
          <a:lstStyle/>
          <a:p>
            <a:fld id="{F62EDCE7-4321-DC4E-9B93-383D46278C24}" type="slidenum">
              <a:rPr lang="zh-CN" altLang="en-US" smtClean="0"/>
              <a:pPr/>
              <a:t>8</a:t>
            </a:fld>
            <a:endParaRPr lang="en-US" altLang="zh-CN"/>
          </a:p>
        </p:txBody>
      </p:sp>
    </p:spTree>
    <p:extLst>
      <p:ext uri="{BB962C8B-B14F-4D97-AF65-F5344CB8AC3E}">
        <p14:creationId xmlns:p14="http://schemas.microsoft.com/office/powerpoint/2010/main" val="1010093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2.2.2</a:t>
            </a:r>
            <a:r>
              <a:rPr lang="zh-CN" altLang="en-US" dirty="0"/>
              <a:t> </a:t>
            </a:r>
            <a:r>
              <a:rPr lang="en-US" altLang="zh-CN" dirty="0" smtClean="0"/>
              <a:t>(3) </a:t>
            </a:r>
            <a:r>
              <a:rPr lang="zh-CN" altLang="en-US" dirty="0" smtClean="0"/>
              <a:t>硬中断</a:t>
            </a:r>
            <a:endParaRPr lang="en-US" dirty="0"/>
          </a:p>
        </p:txBody>
      </p:sp>
      <p:sp>
        <p:nvSpPr>
          <p:cNvPr id="3" name="Content Placeholder 2"/>
          <p:cNvSpPr>
            <a:spLocks noGrp="1"/>
          </p:cNvSpPr>
          <p:nvPr>
            <p:ph sz="quarter" idx="1"/>
          </p:nvPr>
        </p:nvSpPr>
        <p:spPr/>
        <p:txBody>
          <a:bodyPr/>
          <a:lstStyle/>
          <a:p>
            <a:r>
              <a:rPr lang="zh-CN" altLang="en-US" dirty="0" smtClean="0"/>
              <a:t> </a:t>
            </a:r>
            <a:r>
              <a:rPr lang="zh-CN" altLang="en-US" dirty="0" smtClean="0">
                <a:solidFill>
                  <a:srgbClr val="FF0000"/>
                </a:solidFill>
              </a:rPr>
              <a:t>中断（外中断）</a:t>
            </a:r>
            <a:r>
              <a:rPr lang="zh-CN" altLang="en-US" dirty="0" smtClean="0"/>
              <a:t>与 </a:t>
            </a:r>
            <a:r>
              <a:rPr lang="zh-CN" altLang="en-US" dirty="0" smtClean="0">
                <a:solidFill>
                  <a:srgbClr val="00B0F0"/>
                </a:solidFill>
              </a:rPr>
              <a:t>异常（内中断）</a:t>
            </a:r>
            <a:r>
              <a:rPr lang="zh-CN" altLang="en-US" dirty="0" smtClean="0"/>
              <a:t>的区别</a:t>
            </a:r>
          </a:p>
          <a:p>
            <a:pPr lvl="2">
              <a:lnSpc>
                <a:spcPct val="80000"/>
              </a:lnSpc>
              <a:spcAft>
                <a:spcPct val="40000"/>
              </a:spcAft>
              <a:buClr>
                <a:schemeClr val="folHlink"/>
              </a:buClr>
              <a:buSzPct val="60000"/>
              <a:buFont typeface="Wingdings" charset="2"/>
              <a:buChar char="n"/>
            </a:pPr>
            <a:endParaRPr kumimoji="1" lang="zh-CN" altLang="en-US" dirty="0" smtClean="0"/>
          </a:p>
          <a:p>
            <a:pPr lvl="2">
              <a:lnSpc>
                <a:spcPct val="80000"/>
              </a:lnSpc>
              <a:spcAft>
                <a:spcPct val="40000"/>
              </a:spcAft>
              <a:buClr>
                <a:schemeClr val="folHlink"/>
              </a:buClr>
              <a:buSzPct val="60000"/>
              <a:buFont typeface="Wingdings" charset="2"/>
              <a:buChar char="n"/>
            </a:pPr>
            <a:r>
              <a:rPr kumimoji="1" lang="zh-CN" altLang="en-US" dirty="0" smtClean="0">
                <a:solidFill>
                  <a:srgbClr val="FF0000"/>
                </a:solidFill>
              </a:rPr>
              <a:t>中断</a:t>
            </a:r>
            <a:r>
              <a:rPr kumimoji="1" lang="zh-CN" altLang="en-US" dirty="0" smtClean="0"/>
              <a:t>是由与现行指令无关的中断信号触发</a:t>
            </a:r>
          </a:p>
          <a:p>
            <a:pPr lvl="3">
              <a:lnSpc>
                <a:spcPct val="80000"/>
              </a:lnSpc>
              <a:spcAft>
                <a:spcPct val="40000"/>
              </a:spcAft>
              <a:buClr>
                <a:schemeClr val="folHlink"/>
              </a:buClr>
              <a:buSzPct val="60000"/>
              <a:buFont typeface="Wingdings" charset="2"/>
              <a:buChar char="n"/>
            </a:pPr>
            <a:r>
              <a:rPr kumimoji="1" lang="zh-CN" altLang="en-US" dirty="0" smtClean="0"/>
              <a:t>系统不能确定中断事件的发生时间</a:t>
            </a:r>
          </a:p>
          <a:p>
            <a:pPr lvl="3">
              <a:lnSpc>
                <a:spcPct val="80000"/>
              </a:lnSpc>
              <a:spcAft>
                <a:spcPct val="40000"/>
              </a:spcAft>
              <a:buClr>
                <a:schemeClr val="folHlink"/>
              </a:buClr>
              <a:buSzPct val="60000"/>
              <a:buFont typeface="Wingdings" charset="2"/>
              <a:buChar char="n"/>
            </a:pPr>
            <a:r>
              <a:rPr kumimoji="1" lang="zh-CN" altLang="en-US" dirty="0" smtClean="0"/>
              <a:t>中断与</a:t>
            </a:r>
            <a:r>
              <a:rPr kumimoji="1" lang="en-US" altLang="zh-CN" dirty="0" smtClean="0"/>
              <a:t>CPU</a:t>
            </a:r>
            <a:r>
              <a:rPr kumimoji="1" lang="zh-CN" altLang="en-US" dirty="0" smtClean="0"/>
              <a:t>是异步的</a:t>
            </a:r>
          </a:p>
          <a:p>
            <a:pPr lvl="3">
              <a:lnSpc>
                <a:spcPct val="80000"/>
              </a:lnSpc>
              <a:spcAft>
                <a:spcPct val="40000"/>
              </a:spcAft>
              <a:buClr>
                <a:schemeClr val="folHlink"/>
              </a:buClr>
              <a:buSzPct val="60000"/>
              <a:buFont typeface="Wingdings" charset="2"/>
              <a:buChar char="n"/>
            </a:pPr>
            <a:r>
              <a:rPr kumimoji="1" lang="en-US" altLang="zh-CN" dirty="0" smtClean="0"/>
              <a:t>CPU</a:t>
            </a:r>
            <a:r>
              <a:rPr kumimoji="1" lang="zh-CN" altLang="en-US" dirty="0" smtClean="0"/>
              <a:t>对中断的响应完全是被动的</a:t>
            </a:r>
          </a:p>
          <a:p>
            <a:pPr lvl="3">
              <a:lnSpc>
                <a:spcPct val="80000"/>
              </a:lnSpc>
              <a:spcAft>
                <a:spcPct val="40000"/>
              </a:spcAft>
              <a:buClr>
                <a:schemeClr val="folHlink"/>
              </a:buClr>
              <a:buSzPct val="60000"/>
              <a:buFont typeface="Wingdings" charset="2"/>
              <a:buChar char="n"/>
            </a:pPr>
            <a:r>
              <a:rPr kumimoji="1" lang="zh-CN" altLang="en-US" dirty="0" smtClean="0"/>
              <a:t>中断的发生于</a:t>
            </a:r>
            <a:r>
              <a:rPr kumimoji="1" lang="en-US" altLang="zh-CN" dirty="0" smtClean="0"/>
              <a:t>CPU</a:t>
            </a:r>
            <a:r>
              <a:rPr kumimoji="1" lang="zh-CN" altLang="en-US" dirty="0" smtClean="0"/>
              <a:t>模式无关</a:t>
            </a:r>
          </a:p>
          <a:p>
            <a:pPr lvl="3">
              <a:lnSpc>
                <a:spcPct val="80000"/>
              </a:lnSpc>
              <a:spcAft>
                <a:spcPct val="40000"/>
              </a:spcAft>
              <a:buClr>
                <a:schemeClr val="folHlink"/>
              </a:buClr>
              <a:buSzPct val="60000"/>
              <a:buFont typeface="Wingdings" charset="2"/>
              <a:buChar char="n"/>
            </a:pPr>
            <a:r>
              <a:rPr kumimoji="1" lang="zh-CN" altLang="en-US" dirty="0" smtClean="0"/>
              <a:t>通常在两条指令之间才能响应中断</a:t>
            </a:r>
          </a:p>
          <a:p>
            <a:pPr lvl="3">
              <a:lnSpc>
                <a:spcPct val="80000"/>
              </a:lnSpc>
              <a:spcAft>
                <a:spcPct val="40000"/>
              </a:spcAft>
              <a:buClr>
                <a:schemeClr val="folHlink"/>
              </a:buClr>
              <a:buSzPct val="60000"/>
              <a:buFont typeface="Wingdings" charset="2"/>
              <a:buChar char="n"/>
            </a:pPr>
            <a:r>
              <a:rPr kumimoji="1" lang="zh-CN" altLang="en-US" dirty="0" smtClean="0"/>
              <a:t>通常中断处理程序所提供的服务不是当前进程所需要的</a:t>
            </a:r>
          </a:p>
          <a:p>
            <a:pPr marL="319088" lvl="1" indent="0">
              <a:buNone/>
            </a:pP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2019-9-9</a:t>
            </a:fld>
            <a:endParaRPr lang="en-US" altLang="zh-CN"/>
          </a:p>
        </p:txBody>
      </p:sp>
      <p:sp>
        <p:nvSpPr>
          <p:cNvPr id="5" name="Slide Number Placeholder 4"/>
          <p:cNvSpPr>
            <a:spLocks noGrp="1"/>
          </p:cNvSpPr>
          <p:nvPr>
            <p:ph type="sldNum" sz="quarter" idx="12"/>
          </p:nvPr>
        </p:nvSpPr>
        <p:spPr/>
        <p:txBody>
          <a:bodyPr/>
          <a:lstStyle/>
          <a:p>
            <a:fld id="{F62EDCE7-4321-DC4E-9B93-383D46278C24}" type="slidenum">
              <a:rPr lang="zh-CN" altLang="en-US" smtClean="0"/>
              <a:pPr/>
              <a:t>9</a:t>
            </a:fld>
            <a:endParaRPr lang="en-US" altLang="zh-CN"/>
          </a:p>
        </p:txBody>
      </p:sp>
    </p:spTree>
    <p:extLst>
      <p:ext uri="{BB962C8B-B14F-4D97-AF65-F5344CB8AC3E}">
        <p14:creationId xmlns:p14="http://schemas.microsoft.com/office/powerpoint/2010/main" val="890647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F81299E0-97B9-3C4B-B861-223E5F621EE7}" vid="{47B4F5F2-6D0C-B24E-99AE-C52AAAC473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河海大学_操作系统2</Template>
  <TotalTime>138</TotalTime>
  <Words>2857</Words>
  <Application>Microsoft Office PowerPoint</Application>
  <PresentationFormat>全屏显示(4:3)</PresentationFormat>
  <Paragraphs>328</Paragraphs>
  <Slides>35</Slides>
  <Notes>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35</vt:i4>
      </vt:variant>
    </vt:vector>
  </HeadingPairs>
  <TitlesOfParts>
    <vt:vector size="48" baseType="lpstr">
      <vt:lpstr>DengXian</vt:lpstr>
      <vt:lpstr>SimHei</vt:lpstr>
      <vt:lpstr>华文行楷</vt:lpstr>
      <vt:lpstr>隶书</vt:lpstr>
      <vt:lpstr>宋体</vt:lpstr>
      <vt:lpstr>Microsoft YaHei</vt:lpstr>
      <vt:lpstr>幼圆</vt:lpstr>
      <vt:lpstr>Arial</vt:lpstr>
      <vt:lpstr>Calibri</vt:lpstr>
      <vt:lpstr>Franklin Gothic Book</vt:lpstr>
      <vt:lpstr>Times New Roman</vt:lpstr>
      <vt:lpstr>Wingdings</vt:lpstr>
      <vt:lpstr>Office Theme</vt:lpstr>
      <vt:lpstr>2.2 中断技术</vt:lpstr>
      <vt:lpstr>PowerPoint 演示文稿</vt:lpstr>
      <vt:lpstr>2.2.1 中断基本概念 (1)</vt:lpstr>
      <vt:lpstr>PowerPoint 演示文稿</vt:lpstr>
      <vt:lpstr>2.2.1 中断基本概念 (2)</vt:lpstr>
      <vt:lpstr>PowerPoint 演示文稿</vt:lpstr>
      <vt:lpstr>2.2.2 中断源分类 (2)</vt:lpstr>
      <vt:lpstr>2.2.2 (3) 硬中断</vt:lpstr>
      <vt:lpstr>2.2.2 (3) 硬中断</vt:lpstr>
      <vt:lpstr>2.2.2 (3) 硬中断</vt:lpstr>
      <vt:lpstr>2.2.2 (3) 硬中断</vt:lpstr>
      <vt:lpstr>2.2.2 (4) 软中断</vt:lpstr>
      <vt:lpstr>2.2.2 (5) 软硬中断区别</vt:lpstr>
      <vt:lpstr>2.2.2 (6) 中断与信号</vt:lpstr>
      <vt:lpstr>2.2.2 (6) 中断与信号</vt:lpstr>
      <vt:lpstr>2.2.3中断和异常的响应及服务</vt:lpstr>
      <vt:lpstr>2.2.3中断和异常的响应及服务</vt:lpstr>
      <vt:lpstr>2.2.3中断和异常的响应及服务</vt:lpstr>
      <vt:lpstr>2.2.4 中断事件处理原则</vt:lpstr>
      <vt:lpstr>2.2.4 中断事件处理原则</vt:lpstr>
      <vt:lpstr>2.2.4 中断事件处理原则</vt:lpstr>
      <vt:lpstr>2.2.4 中断事件处理原则</vt:lpstr>
      <vt:lpstr>千年虫 Y2K Year 2000 Problem</vt:lpstr>
      <vt:lpstr>2.2.4 中断事件处理原则</vt:lpstr>
      <vt:lpstr>2.2.4 中断事件处理原则</vt:lpstr>
      <vt:lpstr>2.2.4 中断事件处理原则</vt:lpstr>
      <vt:lpstr>2.2.4 中断事件处理原则</vt:lpstr>
      <vt:lpstr>2.2.4 中断事件处理原则</vt:lpstr>
      <vt:lpstr>2.2.5 中断优先级和多重中断</vt:lpstr>
      <vt:lpstr>2.2.5 中断优先级和多重中断</vt:lpstr>
      <vt:lpstr>2.2.5 中断优先级和多重中断</vt:lpstr>
      <vt:lpstr>2.2.5 中断优先级和多重中断</vt:lpstr>
      <vt:lpstr>2.2.5 中断优先级和多重中断</vt:lpstr>
      <vt:lpstr>2.2.5 中断优先级和多重中断</vt:lpstr>
      <vt:lpstr>2.2.5 中断优先级和多重中断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 中断技术</dc:title>
  <dc:creator>陆佳民</dc:creator>
  <cp:lastModifiedBy>pchzhang</cp:lastModifiedBy>
  <cp:revision>84</cp:revision>
  <dcterms:created xsi:type="dcterms:W3CDTF">2017-09-20T13:29:53Z</dcterms:created>
  <dcterms:modified xsi:type="dcterms:W3CDTF">2019-09-09T02:07:36Z</dcterms:modified>
</cp:coreProperties>
</file>